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/>
    <p:restoredTop sz="94626"/>
  </p:normalViewPr>
  <p:slideViewPr>
    <p:cSldViewPr snapToGrid="0">
      <p:cViewPr varScale="1">
        <p:scale>
          <a:sx n="105" d="100"/>
          <a:sy n="105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319EE-6B1D-46E0-A8CE-5D6DF0A31C38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FEF576-783A-4B13-A2EE-B8F89A155710}">
      <dgm:prSet/>
      <dgm:spPr/>
      <dgm:t>
        <a:bodyPr/>
        <a:lstStyle/>
        <a:p>
          <a:r>
            <a:rPr lang="ru-KZ"/>
            <a:t>Основные виды фразеологической эквивалентности и их истоки </a:t>
          </a:r>
          <a:endParaRPr lang="en-US"/>
        </a:p>
      </dgm:t>
    </dgm:pt>
    <dgm:pt modelId="{9B789803-6425-43F4-BF99-80329D841DD3}" type="parTrans" cxnId="{31968497-139A-4584-8648-990893FB8178}">
      <dgm:prSet/>
      <dgm:spPr/>
      <dgm:t>
        <a:bodyPr/>
        <a:lstStyle/>
        <a:p>
          <a:endParaRPr lang="en-US"/>
        </a:p>
      </dgm:t>
    </dgm:pt>
    <dgm:pt modelId="{A4751ED7-C1EB-4A72-B301-610397981BF4}" type="sibTrans" cxnId="{31968497-139A-4584-8648-990893FB8178}">
      <dgm:prSet/>
      <dgm:spPr/>
      <dgm:t>
        <a:bodyPr/>
        <a:lstStyle/>
        <a:p>
          <a:endParaRPr lang="en-US"/>
        </a:p>
      </dgm:t>
    </dgm:pt>
    <dgm:pt modelId="{16C8C018-7F6D-44F6-B0D7-20CF5D4E87A2}">
      <dgm:prSet/>
      <dgm:spPr/>
      <dgm:t>
        <a:bodyPr/>
        <a:lstStyle/>
        <a:p>
          <a:r>
            <a:rPr lang="ru-KZ"/>
            <a:t>Межъязыковая фразеологическая общность и национальноое своеобразие ФЕ. Проявление национального своеобразия в ФЕ</a:t>
          </a:r>
          <a:endParaRPr lang="en-US"/>
        </a:p>
      </dgm:t>
    </dgm:pt>
    <dgm:pt modelId="{BECDED69-750F-42A0-8790-8A1F5FEB70ED}" type="parTrans" cxnId="{D607A224-C77D-497D-B0F5-8767DDD8CF0E}">
      <dgm:prSet/>
      <dgm:spPr/>
      <dgm:t>
        <a:bodyPr/>
        <a:lstStyle/>
        <a:p>
          <a:endParaRPr lang="en-US"/>
        </a:p>
      </dgm:t>
    </dgm:pt>
    <dgm:pt modelId="{2284D1BD-FF5D-40A3-8E67-A0CB2D32D18B}" type="sibTrans" cxnId="{D607A224-C77D-497D-B0F5-8767DDD8CF0E}">
      <dgm:prSet/>
      <dgm:spPr/>
      <dgm:t>
        <a:bodyPr/>
        <a:lstStyle/>
        <a:p>
          <a:endParaRPr lang="en-US"/>
        </a:p>
      </dgm:t>
    </dgm:pt>
    <dgm:pt modelId="{A08065C7-9642-4C08-A315-1689B1B9714E}">
      <dgm:prSet/>
      <dgm:spPr/>
      <dgm:t>
        <a:bodyPr/>
        <a:lstStyle/>
        <a:p>
          <a:r>
            <a:rPr lang="ru-KZ"/>
            <a:t>- в значении ФЕ;</a:t>
          </a:r>
          <a:endParaRPr lang="en-US"/>
        </a:p>
      </dgm:t>
    </dgm:pt>
    <dgm:pt modelId="{F96A0FB8-978B-4ABF-92A2-016A135BFE2C}" type="parTrans" cxnId="{12BF5029-A33E-4FE7-A7FB-832330C79CCD}">
      <dgm:prSet/>
      <dgm:spPr/>
      <dgm:t>
        <a:bodyPr/>
        <a:lstStyle/>
        <a:p>
          <a:endParaRPr lang="en-US"/>
        </a:p>
      </dgm:t>
    </dgm:pt>
    <dgm:pt modelId="{47AE9C3C-D605-4FFF-A640-A91A50C61922}" type="sibTrans" cxnId="{12BF5029-A33E-4FE7-A7FB-832330C79CCD}">
      <dgm:prSet/>
      <dgm:spPr/>
      <dgm:t>
        <a:bodyPr/>
        <a:lstStyle/>
        <a:p>
          <a:endParaRPr lang="en-US"/>
        </a:p>
      </dgm:t>
    </dgm:pt>
    <dgm:pt modelId="{403B2506-195E-4F63-8D17-AEDCC52E53AF}">
      <dgm:prSet/>
      <dgm:spPr/>
      <dgm:t>
        <a:bodyPr/>
        <a:lstStyle/>
        <a:p>
          <a:r>
            <a:rPr lang="ru-KZ"/>
            <a:t>- в образной репрезентации этого значения;</a:t>
          </a:r>
          <a:endParaRPr lang="en-US"/>
        </a:p>
      </dgm:t>
    </dgm:pt>
    <dgm:pt modelId="{70D9FF06-113B-44BA-82FC-2C176B5CF216}" type="parTrans" cxnId="{2F50C379-A70F-4679-A97E-83800BBB0EC8}">
      <dgm:prSet/>
      <dgm:spPr/>
      <dgm:t>
        <a:bodyPr/>
        <a:lstStyle/>
        <a:p>
          <a:endParaRPr lang="en-US"/>
        </a:p>
      </dgm:t>
    </dgm:pt>
    <dgm:pt modelId="{57255492-89DF-446C-A63A-3D4426746AC0}" type="sibTrans" cxnId="{2F50C379-A70F-4679-A97E-83800BBB0EC8}">
      <dgm:prSet/>
      <dgm:spPr/>
      <dgm:t>
        <a:bodyPr/>
        <a:lstStyle/>
        <a:p>
          <a:endParaRPr lang="en-US"/>
        </a:p>
      </dgm:t>
    </dgm:pt>
    <dgm:pt modelId="{B3EC8BF9-843E-4F3A-843C-8D3A5B7A441C}">
      <dgm:prSet/>
      <dgm:spPr/>
      <dgm:t>
        <a:bodyPr/>
        <a:lstStyle/>
        <a:p>
          <a:r>
            <a:rPr lang="ru-KZ"/>
            <a:t>- в грамматических моделях построения ФЕ;</a:t>
          </a:r>
          <a:endParaRPr lang="en-US"/>
        </a:p>
      </dgm:t>
    </dgm:pt>
    <dgm:pt modelId="{C5AA37BB-B1A9-4560-A961-F9467DB6EB2F}" type="parTrans" cxnId="{8175E337-E457-44AA-BE39-2BE89094E67A}">
      <dgm:prSet/>
      <dgm:spPr/>
      <dgm:t>
        <a:bodyPr/>
        <a:lstStyle/>
        <a:p>
          <a:endParaRPr lang="en-US"/>
        </a:p>
      </dgm:t>
    </dgm:pt>
    <dgm:pt modelId="{B710F7BC-8031-4380-89E4-2E9E5A9DBF07}" type="sibTrans" cxnId="{8175E337-E457-44AA-BE39-2BE89094E67A}">
      <dgm:prSet/>
      <dgm:spPr/>
      <dgm:t>
        <a:bodyPr/>
        <a:lstStyle/>
        <a:p>
          <a:endParaRPr lang="en-US"/>
        </a:p>
      </dgm:t>
    </dgm:pt>
    <dgm:pt modelId="{13032A95-B527-46AD-B83C-06AC34698552}">
      <dgm:prSet/>
      <dgm:spPr/>
      <dgm:t>
        <a:bodyPr/>
        <a:lstStyle/>
        <a:p>
          <a:r>
            <a:rPr lang="ru-KZ"/>
            <a:t>- в лексическом составе ФЕ.</a:t>
          </a:r>
          <a:endParaRPr lang="en-US"/>
        </a:p>
      </dgm:t>
    </dgm:pt>
    <dgm:pt modelId="{A0538C02-FAA8-4C14-8A97-1288D288AE32}" type="parTrans" cxnId="{D2A8AF0E-611C-4D6B-BA81-7ABBBAFDC9C7}">
      <dgm:prSet/>
      <dgm:spPr/>
      <dgm:t>
        <a:bodyPr/>
        <a:lstStyle/>
        <a:p>
          <a:endParaRPr lang="en-US"/>
        </a:p>
      </dgm:t>
    </dgm:pt>
    <dgm:pt modelId="{76F4DD38-6DE0-4F30-815D-E71930C7D75E}" type="sibTrans" cxnId="{D2A8AF0E-611C-4D6B-BA81-7ABBBAFDC9C7}">
      <dgm:prSet/>
      <dgm:spPr/>
      <dgm:t>
        <a:bodyPr/>
        <a:lstStyle/>
        <a:p>
          <a:endParaRPr lang="en-US"/>
        </a:p>
      </dgm:t>
    </dgm:pt>
    <dgm:pt modelId="{15212B90-58B3-464C-8DA2-41F7BAB07BD3}">
      <dgm:prSet/>
      <dgm:spPr/>
      <dgm:t>
        <a:bodyPr/>
        <a:lstStyle/>
        <a:p>
          <a:r>
            <a:rPr lang="ru-KZ"/>
            <a:t>Понятия типологически идентичные фразеологизмы и межъязыковые фразеологически эквиваленты (МФЭ) </a:t>
          </a:r>
          <a:endParaRPr lang="en-US"/>
        </a:p>
      </dgm:t>
    </dgm:pt>
    <dgm:pt modelId="{EFE83982-2988-4DDF-BD09-A4D7BECACCD8}" type="parTrans" cxnId="{0DC13FD3-3D89-4223-846B-26797E94A3C3}">
      <dgm:prSet/>
      <dgm:spPr/>
      <dgm:t>
        <a:bodyPr/>
        <a:lstStyle/>
        <a:p>
          <a:endParaRPr lang="en-US"/>
        </a:p>
      </dgm:t>
    </dgm:pt>
    <dgm:pt modelId="{E02B433B-1B7C-44E6-936E-1139CC461596}" type="sibTrans" cxnId="{0DC13FD3-3D89-4223-846B-26797E94A3C3}">
      <dgm:prSet/>
      <dgm:spPr/>
      <dgm:t>
        <a:bodyPr/>
        <a:lstStyle/>
        <a:p>
          <a:endParaRPr lang="en-US"/>
        </a:p>
      </dgm:t>
    </dgm:pt>
    <dgm:pt modelId="{857C50ED-E9F9-384F-8422-A1DF4DAF59D4}" type="pres">
      <dgm:prSet presAssocID="{390319EE-6B1D-46E0-A8CE-5D6DF0A31C3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FBB1E20-CDEE-A941-B4F0-BE0A9DA97EB3}" type="pres">
      <dgm:prSet presAssocID="{15212B90-58B3-464C-8DA2-41F7BAB07BD3}" presName="Accent4" presStyleCnt="0"/>
      <dgm:spPr/>
    </dgm:pt>
    <dgm:pt modelId="{55FF342C-2090-924F-9E5F-C2F020E1A575}" type="pres">
      <dgm:prSet presAssocID="{15212B90-58B3-464C-8DA2-41F7BAB07BD3}" presName="Accent" presStyleLbl="node1" presStyleIdx="0" presStyleCnt="8"/>
      <dgm:spPr/>
    </dgm:pt>
    <dgm:pt modelId="{7AA1366E-DCD4-A14A-AFE0-1419292A11F1}" type="pres">
      <dgm:prSet presAssocID="{15212B90-58B3-464C-8DA2-41F7BAB07BD3}" presName="ParentBackground4" presStyleCnt="0"/>
      <dgm:spPr/>
    </dgm:pt>
    <dgm:pt modelId="{E57E0859-CA0E-7B40-AAA9-27DE4D37DF3F}" type="pres">
      <dgm:prSet presAssocID="{15212B90-58B3-464C-8DA2-41F7BAB07BD3}" presName="ParentBackground" presStyleLbl="node1" presStyleIdx="1" presStyleCnt="8"/>
      <dgm:spPr/>
    </dgm:pt>
    <dgm:pt modelId="{3AEDD892-51FB-2A40-A502-8006D6C20282}" type="pres">
      <dgm:prSet presAssocID="{15212B90-58B3-464C-8DA2-41F7BAB07BD3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EB77A01-E9CE-4A4B-B066-92BFEED5751D}" type="pres">
      <dgm:prSet presAssocID="{A08065C7-9642-4C08-A315-1689B1B9714E}" presName="Accent3" presStyleCnt="0"/>
      <dgm:spPr/>
    </dgm:pt>
    <dgm:pt modelId="{649511CF-AE52-9E4B-8D75-656401E3C35A}" type="pres">
      <dgm:prSet presAssocID="{A08065C7-9642-4C08-A315-1689B1B9714E}" presName="Accent" presStyleLbl="node1" presStyleIdx="2" presStyleCnt="8"/>
      <dgm:spPr/>
    </dgm:pt>
    <dgm:pt modelId="{793C78EC-FAFF-B344-B108-DAF46EBB7DB2}" type="pres">
      <dgm:prSet presAssocID="{A08065C7-9642-4C08-A315-1689B1B9714E}" presName="ParentBackground3" presStyleCnt="0"/>
      <dgm:spPr/>
    </dgm:pt>
    <dgm:pt modelId="{1D766EA3-EECD-AC44-8BAB-B4A756ED52F0}" type="pres">
      <dgm:prSet presAssocID="{A08065C7-9642-4C08-A315-1689B1B9714E}" presName="ParentBackground" presStyleLbl="node1" presStyleIdx="3" presStyleCnt="8"/>
      <dgm:spPr/>
    </dgm:pt>
    <dgm:pt modelId="{3D3F23A4-2029-F844-A13B-9443876EDF1B}" type="pres">
      <dgm:prSet presAssocID="{A08065C7-9642-4C08-A315-1689B1B9714E}" presName="Child3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E0F068F-7835-F145-A9D4-0C00CB65CC65}" type="pres">
      <dgm:prSet presAssocID="{A08065C7-9642-4C08-A315-1689B1B9714E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CF73281-68DC-4443-A767-8A9D69D80A99}" type="pres">
      <dgm:prSet presAssocID="{16C8C018-7F6D-44F6-B0D7-20CF5D4E87A2}" presName="Accent2" presStyleCnt="0"/>
      <dgm:spPr/>
    </dgm:pt>
    <dgm:pt modelId="{9BADA783-B4CE-274E-92B5-9B9CA3F679A1}" type="pres">
      <dgm:prSet presAssocID="{16C8C018-7F6D-44F6-B0D7-20CF5D4E87A2}" presName="Accent" presStyleLbl="node1" presStyleIdx="4" presStyleCnt="8"/>
      <dgm:spPr/>
    </dgm:pt>
    <dgm:pt modelId="{4C51E868-FFB4-0E4C-9127-44A3CDDDE7D9}" type="pres">
      <dgm:prSet presAssocID="{16C8C018-7F6D-44F6-B0D7-20CF5D4E87A2}" presName="ParentBackground2" presStyleCnt="0"/>
      <dgm:spPr/>
    </dgm:pt>
    <dgm:pt modelId="{0B119900-FD0C-874F-9736-8B7566BE8B30}" type="pres">
      <dgm:prSet presAssocID="{16C8C018-7F6D-44F6-B0D7-20CF5D4E87A2}" presName="ParentBackground" presStyleLbl="node1" presStyleIdx="5" presStyleCnt="8"/>
      <dgm:spPr/>
    </dgm:pt>
    <dgm:pt modelId="{D85891C4-B40A-4444-8B5B-CCFBB91B06F7}" type="pres">
      <dgm:prSet presAssocID="{16C8C018-7F6D-44F6-B0D7-20CF5D4E87A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1143654D-4CF8-6249-93C4-D61FD593B8C5}" type="pres">
      <dgm:prSet presAssocID="{4FFEF576-783A-4B13-A2EE-B8F89A155710}" presName="Accent1" presStyleCnt="0"/>
      <dgm:spPr/>
    </dgm:pt>
    <dgm:pt modelId="{1B9C464E-C572-024C-B3CA-78FE9F7A0CA0}" type="pres">
      <dgm:prSet presAssocID="{4FFEF576-783A-4B13-A2EE-B8F89A155710}" presName="Accent" presStyleLbl="node1" presStyleIdx="6" presStyleCnt="8"/>
      <dgm:spPr/>
    </dgm:pt>
    <dgm:pt modelId="{BF99F3AD-4F03-E949-931D-F08DE28D5265}" type="pres">
      <dgm:prSet presAssocID="{4FFEF576-783A-4B13-A2EE-B8F89A155710}" presName="ParentBackground1" presStyleCnt="0"/>
      <dgm:spPr/>
    </dgm:pt>
    <dgm:pt modelId="{BDEB05C7-8E0F-5F4F-A8CF-C4E1CA1D6EEE}" type="pres">
      <dgm:prSet presAssocID="{4FFEF576-783A-4B13-A2EE-B8F89A155710}" presName="ParentBackground" presStyleLbl="node1" presStyleIdx="7" presStyleCnt="8"/>
      <dgm:spPr/>
    </dgm:pt>
    <dgm:pt modelId="{8BA15402-6D03-A749-8F23-6F345687E2C6}" type="pres">
      <dgm:prSet presAssocID="{4FFEF576-783A-4B13-A2EE-B8F89A155710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2A8AF0E-611C-4D6B-BA81-7ABBBAFDC9C7}" srcId="{A08065C7-9642-4C08-A315-1689B1B9714E}" destId="{13032A95-B527-46AD-B83C-06AC34698552}" srcOrd="2" destOrd="0" parTransId="{A0538C02-FAA8-4C14-8A97-1288D288AE32}" sibTransId="{76F4DD38-6DE0-4F30-815D-E71930C7D75E}"/>
    <dgm:cxn modelId="{ABD0CF17-EE2A-3847-BFAE-FE9C30AA01C7}" type="presOf" srcId="{16C8C018-7F6D-44F6-B0D7-20CF5D4E87A2}" destId="{D85891C4-B40A-4444-8B5B-CCFBB91B06F7}" srcOrd="1" destOrd="0" presId="urn:microsoft.com/office/officeart/2018/layout/CircleProcess"/>
    <dgm:cxn modelId="{D607A224-C77D-497D-B0F5-8767DDD8CF0E}" srcId="{390319EE-6B1D-46E0-A8CE-5D6DF0A31C38}" destId="{16C8C018-7F6D-44F6-B0D7-20CF5D4E87A2}" srcOrd="1" destOrd="0" parTransId="{BECDED69-750F-42A0-8790-8A1F5FEB70ED}" sibTransId="{2284D1BD-FF5D-40A3-8E67-A0CB2D32D18B}"/>
    <dgm:cxn modelId="{12BF5029-A33E-4FE7-A7FB-832330C79CCD}" srcId="{390319EE-6B1D-46E0-A8CE-5D6DF0A31C38}" destId="{A08065C7-9642-4C08-A315-1689B1B9714E}" srcOrd="2" destOrd="0" parTransId="{F96A0FB8-978B-4ABF-92A2-016A135BFE2C}" sibTransId="{47AE9C3C-D605-4FFF-A640-A91A50C61922}"/>
    <dgm:cxn modelId="{8175E337-E457-44AA-BE39-2BE89094E67A}" srcId="{A08065C7-9642-4C08-A315-1689B1B9714E}" destId="{B3EC8BF9-843E-4F3A-843C-8D3A5B7A441C}" srcOrd="1" destOrd="0" parTransId="{C5AA37BB-B1A9-4560-A961-F9467DB6EB2F}" sibTransId="{B710F7BC-8031-4380-89E4-2E9E5A9DBF07}"/>
    <dgm:cxn modelId="{B429AE57-569C-A446-B0E1-D33CE48F88BC}" type="presOf" srcId="{A08065C7-9642-4C08-A315-1689B1B9714E}" destId="{1D766EA3-EECD-AC44-8BAB-B4A756ED52F0}" srcOrd="0" destOrd="0" presId="urn:microsoft.com/office/officeart/2018/layout/CircleProcess"/>
    <dgm:cxn modelId="{9BD7D267-FB35-464F-AB20-58BD1CC238DA}" type="presOf" srcId="{A08065C7-9642-4C08-A315-1689B1B9714E}" destId="{6E0F068F-7835-F145-A9D4-0C00CB65CC65}" srcOrd="1" destOrd="0" presId="urn:microsoft.com/office/officeart/2018/layout/CircleProcess"/>
    <dgm:cxn modelId="{BCB92B68-A67D-DF43-AF16-1F3977EF193A}" type="presOf" srcId="{16C8C018-7F6D-44F6-B0D7-20CF5D4E87A2}" destId="{0B119900-FD0C-874F-9736-8B7566BE8B30}" srcOrd="0" destOrd="0" presId="urn:microsoft.com/office/officeart/2018/layout/CircleProcess"/>
    <dgm:cxn modelId="{98975C68-8135-1A41-9D2F-9B0D2C4FE7C6}" type="presOf" srcId="{15212B90-58B3-464C-8DA2-41F7BAB07BD3}" destId="{E57E0859-CA0E-7B40-AAA9-27DE4D37DF3F}" srcOrd="0" destOrd="0" presId="urn:microsoft.com/office/officeart/2018/layout/CircleProcess"/>
    <dgm:cxn modelId="{E7D08E69-013C-9542-9590-BB6D05FF9443}" type="presOf" srcId="{390319EE-6B1D-46E0-A8CE-5D6DF0A31C38}" destId="{857C50ED-E9F9-384F-8422-A1DF4DAF59D4}" srcOrd="0" destOrd="0" presId="urn:microsoft.com/office/officeart/2018/layout/CircleProcess"/>
    <dgm:cxn modelId="{49D6BB74-A7E8-2643-9D7E-921383CA0AA1}" type="presOf" srcId="{4FFEF576-783A-4B13-A2EE-B8F89A155710}" destId="{8BA15402-6D03-A749-8F23-6F345687E2C6}" srcOrd="1" destOrd="0" presId="urn:microsoft.com/office/officeart/2018/layout/CircleProcess"/>
    <dgm:cxn modelId="{2F50C379-A70F-4679-A97E-83800BBB0EC8}" srcId="{A08065C7-9642-4C08-A315-1689B1B9714E}" destId="{403B2506-195E-4F63-8D17-AEDCC52E53AF}" srcOrd="0" destOrd="0" parTransId="{70D9FF06-113B-44BA-82FC-2C176B5CF216}" sibTransId="{57255492-89DF-446C-A63A-3D4426746AC0}"/>
    <dgm:cxn modelId="{31968497-139A-4584-8648-990893FB8178}" srcId="{390319EE-6B1D-46E0-A8CE-5D6DF0A31C38}" destId="{4FFEF576-783A-4B13-A2EE-B8F89A155710}" srcOrd="0" destOrd="0" parTransId="{9B789803-6425-43F4-BF99-80329D841DD3}" sibTransId="{A4751ED7-C1EB-4A72-B301-610397981BF4}"/>
    <dgm:cxn modelId="{4FBF9DA0-D099-9740-8DC6-EC4D81201B3C}" type="presOf" srcId="{4FFEF576-783A-4B13-A2EE-B8F89A155710}" destId="{BDEB05C7-8E0F-5F4F-A8CF-C4E1CA1D6EEE}" srcOrd="0" destOrd="0" presId="urn:microsoft.com/office/officeart/2018/layout/CircleProcess"/>
    <dgm:cxn modelId="{120095C7-D7BF-D143-8619-1B6D749AEEDA}" type="presOf" srcId="{15212B90-58B3-464C-8DA2-41F7BAB07BD3}" destId="{3AEDD892-51FB-2A40-A502-8006D6C20282}" srcOrd="1" destOrd="0" presId="urn:microsoft.com/office/officeart/2018/layout/CircleProcess"/>
    <dgm:cxn modelId="{0DC13FD3-3D89-4223-846B-26797E94A3C3}" srcId="{390319EE-6B1D-46E0-A8CE-5D6DF0A31C38}" destId="{15212B90-58B3-464C-8DA2-41F7BAB07BD3}" srcOrd="3" destOrd="0" parTransId="{EFE83982-2988-4DDF-BD09-A4D7BECACCD8}" sibTransId="{E02B433B-1B7C-44E6-936E-1139CC461596}"/>
    <dgm:cxn modelId="{989AD7E5-5B30-114F-8D74-D1CB5E17A765}" type="presOf" srcId="{13032A95-B527-46AD-B83C-06AC34698552}" destId="{3D3F23A4-2029-F844-A13B-9443876EDF1B}" srcOrd="0" destOrd="2" presId="urn:microsoft.com/office/officeart/2018/layout/CircleProcess"/>
    <dgm:cxn modelId="{AEB384E8-5AAB-C943-8640-6CF5B9E58271}" type="presOf" srcId="{403B2506-195E-4F63-8D17-AEDCC52E53AF}" destId="{3D3F23A4-2029-F844-A13B-9443876EDF1B}" srcOrd="0" destOrd="0" presId="urn:microsoft.com/office/officeart/2018/layout/CircleProcess"/>
    <dgm:cxn modelId="{483C1AF6-28D9-3E46-AA2E-A3318D32E31E}" type="presOf" srcId="{B3EC8BF9-843E-4F3A-843C-8D3A5B7A441C}" destId="{3D3F23A4-2029-F844-A13B-9443876EDF1B}" srcOrd="0" destOrd="1" presId="urn:microsoft.com/office/officeart/2018/layout/CircleProcess"/>
    <dgm:cxn modelId="{F7FB177C-47F6-1F46-8670-337159BDBA7C}" type="presParOf" srcId="{857C50ED-E9F9-384F-8422-A1DF4DAF59D4}" destId="{FFBB1E20-CDEE-A941-B4F0-BE0A9DA97EB3}" srcOrd="0" destOrd="0" presId="urn:microsoft.com/office/officeart/2018/layout/CircleProcess"/>
    <dgm:cxn modelId="{E379A115-B98E-2842-8A04-F4CC610746C8}" type="presParOf" srcId="{FFBB1E20-CDEE-A941-B4F0-BE0A9DA97EB3}" destId="{55FF342C-2090-924F-9E5F-C2F020E1A575}" srcOrd="0" destOrd="0" presId="urn:microsoft.com/office/officeart/2018/layout/CircleProcess"/>
    <dgm:cxn modelId="{A265B1A2-F60F-E14E-A168-5EA5DF010100}" type="presParOf" srcId="{857C50ED-E9F9-384F-8422-A1DF4DAF59D4}" destId="{7AA1366E-DCD4-A14A-AFE0-1419292A11F1}" srcOrd="1" destOrd="0" presId="urn:microsoft.com/office/officeart/2018/layout/CircleProcess"/>
    <dgm:cxn modelId="{C3A310B8-856A-614F-B598-A1FE619007C0}" type="presParOf" srcId="{7AA1366E-DCD4-A14A-AFE0-1419292A11F1}" destId="{E57E0859-CA0E-7B40-AAA9-27DE4D37DF3F}" srcOrd="0" destOrd="0" presId="urn:microsoft.com/office/officeart/2018/layout/CircleProcess"/>
    <dgm:cxn modelId="{9C50CAB9-6F99-FD4F-8A7B-3236AF79C734}" type="presParOf" srcId="{857C50ED-E9F9-384F-8422-A1DF4DAF59D4}" destId="{3AEDD892-51FB-2A40-A502-8006D6C20282}" srcOrd="2" destOrd="0" presId="urn:microsoft.com/office/officeart/2018/layout/CircleProcess"/>
    <dgm:cxn modelId="{4C03E5C1-5553-5647-8E24-FB226E741827}" type="presParOf" srcId="{857C50ED-E9F9-384F-8422-A1DF4DAF59D4}" destId="{DEB77A01-E9CE-4A4B-B066-92BFEED5751D}" srcOrd="3" destOrd="0" presId="urn:microsoft.com/office/officeart/2018/layout/CircleProcess"/>
    <dgm:cxn modelId="{80AD07E0-5283-034E-B227-D3A1F507996F}" type="presParOf" srcId="{DEB77A01-E9CE-4A4B-B066-92BFEED5751D}" destId="{649511CF-AE52-9E4B-8D75-656401E3C35A}" srcOrd="0" destOrd="0" presId="urn:microsoft.com/office/officeart/2018/layout/CircleProcess"/>
    <dgm:cxn modelId="{2C9FB262-7D61-A04B-8DDB-5B61E26BD2D1}" type="presParOf" srcId="{857C50ED-E9F9-384F-8422-A1DF4DAF59D4}" destId="{793C78EC-FAFF-B344-B108-DAF46EBB7DB2}" srcOrd="4" destOrd="0" presId="urn:microsoft.com/office/officeart/2018/layout/CircleProcess"/>
    <dgm:cxn modelId="{3B9DD4C3-243E-5848-80D1-F34697CD90BC}" type="presParOf" srcId="{793C78EC-FAFF-B344-B108-DAF46EBB7DB2}" destId="{1D766EA3-EECD-AC44-8BAB-B4A756ED52F0}" srcOrd="0" destOrd="0" presId="urn:microsoft.com/office/officeart/2018/layout/CircleProcess"/>
    <dgm:cxn modelId="{6FB647F2-5921-9E40-9783-DACCA6C8630E}" type="presParOf" srcId="{857C50ED-E9F9-384F-8422-A1DF4DAF59D4}" destId="{3D3F23A4-2029-F844-A13B-9443876EDF1B}" srcOrd="5" destOrd="0" presId="urn:microsoft.com/office/officeart/2018/layout/CircleProcess"/>
    <dgm:cxn modelId="{651DFE14-6F79-C94E-A6FA-978BD80F47A3}" type="presParOf" srcId="{857C50ED-E9F9-384F-8422-A1DF4DAF59D4}" destId="{6E0F068F-7835-F145-A9D4-0C00CB65CC65}" srcOrd="6" destOrd="0" presId="urn:microsoft.com/office/officeart/2018/layout/CircleProcess"/>
    <dgm:cxn modelId="{36AA0D14-26A0-6449-8537-BAB35405C3B2}" type="presParOf" srcId="{857C50ED-E9F9-384F-8422-A1DF4DAF59D4}" destId="{6CF73281-68DC-4443-A767-8A9D69D80A99}" srcOrd="7" destOrd="0" presId="urn:microsoft.com/office/officeart/2018/layout/CircleProcess"/>
    <dgm:cxn modelId="{23B12CFF-3346-F64F-B69C-9017356FA8FD}" type="presParOf" srcId="{6CF73281-68DC-4443-A767-8A9D69D80A99}" destId="{9BADA783-B4CE-274E-92B5-9B9CA3F679A1}" srcOrd="0" destOrd="0" presId="urn:microsoft.com/office/officeart/2018/layout/CircleProcess"/>
    <dgm:cxn modelId="{DA0784F3-EA2B-7749-937F-96C9B5BCD9CB}" type="presParOf" srcId="{857C50ED-E9F9-384F-8422-A1DF4DAF59D4}" destId="{4C51E868-FFB4-0E4C-9127-44A3CDDDE7D9}" srcOrd="8" destOrd="0" presId="urn:microsoft.com/office/officeart/2018/layout/CircleProcess"/>
    <dgm:cxn modelId="{6A0D062A-20B6-394D-8D7D-943C51746E6A}" type="presParOf" srcId="{4C51E868-FFB4-0E4C-9127-44A3CDDDE7D9}" destId="{0B119900-FD0C-874F-9736-8B7566BE8B30}" srcOrd="0" destOrd="0" presId="urn:microsoft.com/office/officeart/2018/layout/CircleProcess"/>
    <dgm:cxn modelId="{FE28F43F-A9AD-AD4A-BA55-187FC03DCE39}" type="presParOf" srcId="{857C50ED-E9F9-384F-8422-A1DF4DAF59D4}" destId="{D85891C4-B40A-4444-8B5B-CCFBB91B06F7}" srcOrd="9" destOrd="0" presId="urn:microsoft.com/office/officeart/2018/layout/CircleProcess"/>
    <dgm:cxn modelId="{283299C0-B280-7E49-BEBC-F171DA9798FB}" type="presParOf" srcId="{857C50ED-E9F9-384F-8422-A1DF4DAF59D4}" destId="{1143654D-4CF8-6249-93C4-D61FD593B8C5}" srcOrd="10" destOrd="0" presId="urn:microsoft.com/office/officeart/2018/layout/CircleProcess"/>
    <dgm:cxn modelId="{FE0650E8-12E0-974F-8E5B-737AD2DE7AD9}" type="presParOf" srcId="{1143654D-4CF8-6249-93C4-D61FD593B8C5}" destId="{1B9C464E-C572-024C-B3CA-78FE9F7A0CA0}" srcOrd="0" destOrd="0" presId="urn:microsoft.com/office/officeart/2018/layout/CircleProcess"/>
    <dgm:cxn modelId="{ACA37718-8050-F44D-9A90-A6D1010A50CA}" type="presParOf" srcId="{857C50ED-E9F9-384F-8422-A1DF4DAF59D4}" destId="{BF99F3AD-4F03-E949-931D-F08DE28D5265}" srcOrd="11" destOrd="0" presId="urn:microsoft.com/office/officeart/2018/layout/CircleProcess"/>
    <dgm:cxn modelId="{B920E638-3DE0-3343-BD55-29DB0B2FAB35}" type="presParOf" srcId="{BF99F3AD-4F03-E949-931D-F08DE28D5265}" destId="{BDEB05C7-8E0F-5F4F-A8CF-C4E1CA1D6EEE}" srcOrd="0" destOrd="0" presId="urn:microsoft.com/office/officeart/2018/layout/CircleProcess"/>
    <dgm:cxn modelId="{B4D98B48-4970-B149-88B2-D7FBBC77DF90}" type="presParOf" srcId="{857C50ED-E9F9-384F-8422-A1DF4DAF59D4}" destId="{8BA15402-6D03-A749-8F23-6F345687E2C6}" srcOrd="12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342C-2090-924F-9E5F-C2F020E1A575}">
      <dsp:nvSpPr>
        <dsp:cNvPr id="0" name=""/>
        <dsp:cNvSpPr/>
      </dsp:nvSpPr>
      <dsp:spPr>
        <a:xfrm>
          <a:off x="8122690" y="529995"/>
          <a:ext cx="2304503" cy="2304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E0859-CA0E-7B40-AAA9-27DE4D37DF3F}">
      <dsp:nvSpPr>
        <dsp:cNvPr id="0" name=""/>
        <dsp:cNvSpPr/>
      </dsp:nvSpPr>
      <dsp:spPr>
        <a:xfrm>
          <a:off x="8199771" y="606830"/>
          <a:ext cx="2151331" cy="2150952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300" kern="1200"/>
            <a:t>Понятия типологически идентичные фразеологизмы и межъязыковые фразеологически эквиваленты (МФЭ) </a:t>
          </a:r>
          <a:endParaRPr lang="en-US" sz="1300" kern="1200"/>
        </a:p>
      </dsp:txBody>
      <dsp:txXfrm>
        <a:off x="8507104" y="914166"/>
        <a:ext cx="1536665" cy="1536279"/>
      </dsp:txXfrm>
    </dsp:sp>
    <dsp:sp modelId="{649511CF-AE52-9E4B-8D75-656401E3C35A}">
      <dsp:nvSpPr>
        <dsp:cNvPr id="0" name=""/>
        <dsp:cNvSpPr/>
      </dsp:nvSpPr>
      <dsp:spPr>
        <a:xfrm rot="2700000">
          <a:off x="5731206" y="529833"/>
          <a:ext cx="2304541" cy="2304541"/>
        </a:xfrm>
        <a:prstGeom prst="teardrop">
          <a:avLst>
            <a:gd name="adj" fmla="val 100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6EA3-EECD-AC44-8BAB-B4A756ED52F0}">
      <dsp:nvSpPr>
        <dsp:cNvPr id="0" name=""/>
        <dsp:cNvSpPr/>
      </dsp:nvSpPr>
      <dsp:spPr>
        <a:xfrm>
          <a:off x="5818187" y="606830"/>
          <a:ext cx="2151331" cy="2150952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300" kern="1200"/>
            <a:t>- в значении ФЕ;</a:t>
          </a:r>
          <a:endParaRPr lang="en-US" sz="1300" kern="1200"/>
        </a:p>
      </dsp:txBody>
      <dsp:txXfrm>
        <a:off x="6125520" y="914166"/>
        <a:ext cx="1536665" cy="1536279"/>
      </dsp:txXfrm>
    </dsp:sp>
    <dsp:sp modelId="{3D3F23A4-2029-F844-A13B-9443876EDF1B}">
      <dsp:nvSpPr>
        <dsp:cNvPr id="0" name=""/>
        <dsp:cNvSpPr/>
      </dsp:nvSpPr>
      <dsp:spPr>
        <a:xfrm>
          <a:off x="5818187" y="2877078"/>
          <a:ext cx="2151331" cy="126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1000" kern="1200"/>
            <a:t>- в образной репрезентации этого значения;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1000" kern="1200"/>
            <a:t>- в грамматических моделях построения ФЕ;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1000" kern="1200"/>
            <a:t>- в лексическом составе ФЕ.</a:t>
          </a:r>
          <a:endParaRPr lang="en-US" sz="1000" kern="1200"/>
        </a:p>
      </dsp:txBody>
      <dsp:txXfrm>
        <a:off x="5818187" y="2877078"/>
        <a:ext cx="2151331" cy="1263315"/>
      </dsp:txXfrm>
    </dsp:sp>
    <dsp:sp modelId="{9BADA783-B4CE-274E-92B5-9B9CA3F679A1}">
      <dsp:nvSpPr>
        <dsp:cNvPr id="0" name=""/>
        <dsp:cNvSpPr/>
      </dsp:nvSpPr>
      <dsp:spPr>
        <a:xfrm rot="2700000">
          <a:off x="3359504" y="529833"/>
          <a:ext cx="2304541" cy="2304541"/>
        </a:xfrm>
        <a:prstGeom prst="teardrop">
          <a:avLst>
            <a:gd name="adj" fmla="val 100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19900-FD0C-874F-9736-8B7566BE8B30}">
      <dsp:nvSpPr>
        <dsp:cNvPr id="0" name=""/>
        <dsp:cNvSpPr/>
      </dsp:nvSpPr>
      <dsp:spPr>
        <a:xfrm>
          <a:off x="3436603" y="606830"/>
          <a:ext cx="2151331" cy="2150952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300" kern="1200"/>
            <a:t>Межъязыковая фразеологическая общность и национальноое своеобразие ФЕ. Проявление национального своеобразия в ФЕ</a:t>
          </a:r>
          <a:endParaRPr lang="en-US" sz="1300" kern="1200"/>
        </a:p>
      </dsp:txBody>
      <dsp:txXfrm>
        <a:off x="3743936" y="914166"/>
        <a:ext cx="1536665" cy="1536279"/>
      </dsp:txXfrm>
    </dsp:sp>
    <dsp:sp modelId="{1B9C464E-C572-024C-B3CA-78FE9F7A0CA0}">
      <dsp:nvSpPr>
        <dsp:cNvPr id="0" name=""/>
        <dsp:cNvSpPr/>
      </dsp:nvSpPr>
      <dsp:spPr>
        <a:xfrm rot="2700000">
          <a:off x="977920" y="529833"/>
          <a:ext cx="2304541" cy="2304541"/>
        </a:xfrm>
        <a:prstGeom prst="teardrop">
          <a:avLst>
            <a:gd name="adj" fmla="val 100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05C7-8E0F-5F4F-A8CF-C4E1CA1D6EEE}">
      <dsp:nvSpPr>
        <dsp:cNvPr id="0" name=""/>
        <dsp:cNvSpPr/>
      </dsp:nvSpPr>
      <dsp:spPr>
        <a:xfrm>
          <a:off x="1055019" y="606830"/>
          <a:ext cx="2151331" cy="215095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300" kern="1200"/>
            <a:t>Основные виды фразеологической эквивалентности и их истоки </a:t>
          </a:r>
          <a:endParaRPr lang="en-US" sz="1300" kern="1200"/>
        </a:p>
      </dsp:txBody>
      <dsp:txXfrm>
        <a:off x="1362352" y="914166"/>
        <a:ext cx="1536665" cy="153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72B54-CC8A-8A2C-39A8-790D6C70F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648E89-C59B-6911-2005-9BFA8D2EA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44194-0AFB-054D-983D-70DEFA9C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DE49E-88E0-522C-C4E5-C43D8DEC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8424E-A388-5E83-B0B8-F4D02464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74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49546-8217-F581-4A81-33569A95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AEBC26-F81C-968D-3F49-B7846AE48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F558B-65FD-95CB-EACF-9680ECA0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427F7-BC9B-98DE-37E7-16605FFE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0D02D-38CC-5C51-6585-D617001E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967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A10E15-60D2-4B9D-4DE8-66C2775EC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5831D6-2F33-9E33-D502-1F816A119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F537A-6DE9-1CE1-758B-BA88B827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EEBFD-8F38-760D-C16E-FD42CCEC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2541E7-D216-9DEF-2C5C-942F3A6E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81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6D847-2896-DE5D-B8D9-BC1B58D5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D8C19-72E9-F373-1146-0889060CC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98CAD8-E108-77E5-34D6-DB8838FA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E4295-B29E-0939-360B-C4928F75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206C5-F693-2BA7-EB01-89B296B3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627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03CDE-B2A9-4DCE-6666-078F25AB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EAC81-5822-25CE-01F2-8590A1C04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27E89-4B75-E958-3BF2-87EDC00C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5AE98-5572-8194-E0B9-5C9EACF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45AA3-F71F-00F1-0718-F24F27A0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573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3BF9A-0F7A-9754-911C-8DC5B8F0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547B1-ACC9-886E-1322-28814BCF3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E37C9-33AB-6CCA-B9B1-04D988A3A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903E64-702E-1F95-D880-051A5C7A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7AE3DD-CA0B-52F0-5184-E2627566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42449-85AC-C4AD-7E2D-2980167C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4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6F3B8-E0B5-FC8A-4258-85564F10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15850B-ED5E-3949-C15A-9808A9DA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E5A147-D0A0-EEB0-5C37-8625E0764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12AB2-C729-0EDC-2C05-2D4E862E0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DFB57-BEB2-7853-4E7D-D9E79B587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78122F-0D73-9B41-9FA9-9BD57229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277736-12CA-44C9-9D68-2FA166E4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28AC8E-A1C4-2367-3B07-77D45E47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626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0FFD7-FC97-4EC9-86D1-1BE27EF8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00A68E-FE07-CFC9-64C2-4592FAA4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D367FE-2737-E112-AA9E-DF6D3B47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23CBAD-D40E-01C2-3230-022A90DB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292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088C0F-AEC3-AC5F-6312-823163A4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85B583-D276-D880-7E2A-24CC92F7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C56FC4-2F70-42AE-3F60-BEBDBC1A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682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B0E03-E00B-C950-498B-AB380050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156C2-3EEF-A374-1EAB-8A09D8067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6171EE-3FC4-BEF1-3A35-5A637549B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E601C7-2854-1FB2-DF7A-E0DAA097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61A6B-F27A-719C-3368-83635C7B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72A45-25E0-1C00-1C5B-E310ADFE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93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4447F-7037-4229-E58E-55396481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43394-3E9D-AC32-95CF-C1F2C468E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95FE11-D76F-D415-ED4F-DED3E413D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8FC031-B9A7-D29B-5D70-7DDB9C08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43B4E-CD96-88D9-C106-49FF260B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6A77B-F262-F009-C099-F8FDEF63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74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2BC4D-8D55-2063-435D-C689F435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D1D25-433B-652A-BF97-1739BD199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500D0-6657-B8A1-AA9F-74456DA32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24F3-BA80-9746-BAF5-CF37ED9CE6A6}" type="datetimeFigureOut">
              <a:rPr lang="ru-KZ" smtClean="0"/>
              <a:t>10.11.2022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86F60-2D6D-C553-1ACF-22DAF3952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4DB0D-A0C0-A004-2486-BFBBD35C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AA23-4EC0-324C-9AD6-5C29974850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138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A2914-B1EC-55C5-2B5F-FE4358640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BFC5D-7F72-C9B1-EE7E-8B624B41D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/>
              <a:t>НАЦИОНАЛЬНОЕ СВОЕОБРАЗИЕ ФРАЗЕОЛОГИИ</a:t>
            </a:r>
            <a:endParaRPr lang="ru-KZ" sz="40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04D93-C4BE-2319-282E-1D77E56C2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ru-KZ" sz="2000"/>
              <a:t>Лекция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5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5F32C-A703-F343-4E6E-373ACAA4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457200"/>
            <a: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Но большинство фразеологизмов каждого языка отличаются своей национальной спецификой. Это различие проявляется в оттенках значения фразеологизма, его национальной образности, в лексическом составе. </a:t>
            </a:r>
            <a:b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Родиться в рубашке/ сорочке (рус.); родиться в чепчике (фр.).</a:t>
            </a:r>
            <a:b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Ехать в Тулу со своим самоваром (рус.); урманга утын тияп барыу (ехать в лес с дровами, тат.).</a:t>
            </a:r>
            <a:b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Делать из мухи слона (рус.). Делать гору из ничего (фр.) Делать гору из кротовой кучки (англ.). Түймедейді түйедей ету (каз.)</a:t>
            </a:r>
            <a:b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Сесть в калошу. Сесть в лужу (рус.) Встать в грязь. (англ.) Сидеть в чернилах (нем.). </a:t>
            </a:r>
            <a:b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Дождь льет как из ведра. (рус.); Дождь идет кошками и собаками (англ.); Дождь как корова писает (фр.)</a:t>
            </a:r>
            <a:br>
              <a:rPr lang="en-US" sz="17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48A82-0A16-F1EF-B700-B321023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На самом формировании фразеологизмов, т.е. в отборе образов прослеживается их связь с культурно-национальными стереотипами и эталонами. Эта информация затем как бы воскрешается в коннотациях, которые отображают связь ассоциативно-образного основания с культурой (эталонами, символами, стереотипами). Естественно, что наиболее интересными для нас в плане выявления культурно-национальной специфики являются именно эти фразеологизмы, ибо они имеют культурно-обусловленные причины либо культурно-значимые следствия.</a:t>
            </a:r>
            <a:br>
              <a:rPr lang="en-US" sz="23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9EB53FD-907A-3480-FB5B-EC9F7922A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253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49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FA8AC-79C0-A377-56EE-9A1BA46E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Большинство исследователей (Ларин Б.А., 1956; Бабкин A.M., 1970; Мокиенко В.М., 1982) отмечает национальное своеобразие  фразеологии, однако вместе с тем они считают «принципиально неверными» (Долгополов Ю.А., 1973) утверждения национальной исключительности фразеологии. Поэтому нельзя считать справедливым утверждение A.A. Реформатского (Реформатский A.A., 1967, с. 123—124) о том, что «так как лексикализованные сочетания по своему происхождению тесно связаны с условиями места и времени, с каким-либо данным случаем, то они в каждом языке индивидуальны и своеобразны». По мнению А.Д. Райхпггейна (Райхштейн А. Д., 1980, с. 10), это противоречит «объективности самого фактора сопоставимости как отдельных разноязычных ФЕ, так и целых разноязычных фразеологических систем».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62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CFCF3-E3D6-6D66-00CF-7A0B7526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360680" algn="r">
              <a:spcAft>
                <a:spcPts val="800"/>
              </a:spcAft>
            </a:pP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Ю.П. Солодуб (Солодуб Ю.П., 1985, с. 36) считает, что национальное своеобразие фразеологии проявляется: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в значении ФЕ,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в образной репрезентации этого значения,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в грамматических моделях построения ФЕ,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в лексическом составе ФЕ.</a:t>
            </a:r>
          </a:p>
        </p:txBody>
      </p:sp>
    </p:spTree>
    <p:extLst>
      <p:ext uri="{BB962C8B-B14F-4D97-AF65-F5344CB8AC3E}">
        <p14:creationId xmlns:p14="http://schemas.microsoft.com/office/powerpoint/2010/main" val="22962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3E14F-7181-1FCA-D93C-E9F947B1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360680" algn="ctr">
              <a:spcAft>
                <a:spcPts val="800"/>
              </a:spcAft>
            </a:pP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Исследователи выделяют следующие признаки ФЕ, характерные для разных языков: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1) семантическая неделимость при структурной раздельнооформленносги (Виноградов В.В., 1946, 1947; Шанский Н.М., 1969; Николенко Л.В., 1976; Жуков В.П., 1978; Кунин A.B., 1972),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2) деривационная связанность целостного значения с первоначальной семантикой компонентов (Шмелев Д.Н., 1973; Чернышева И.И., 1970),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3) образность как следствие смысловой двуплановости (Потебня A.A., 1905; Виноградов В.В., 1946; Гак В.Г., 1966; Федоров А.И., 1969; Назарян А.Г., 1976; Череданцева Т.З., 1977; Мокиенко В.М., 1980), что создает высокий коннотативный потенциал этой языковой единицы (Томилина E.H., Чернышева И.И., 1970).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91CF8-AF97-54AB-A2A2-BC02E257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42" y="1581326"/>
            <a:ext cx="6705067" cy="3779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360680">
              <a:spcAft>
                <a:spcPts val="800"/>
              </a:spcAft>
            </a:pP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Сразу отмечаем, что за пределами анализа остаются семантически делимые сочетания слов: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1) фразеологические сочетания, в которых трансформирован только один компонент (розовые мечты - «идиллические мечты»),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2) устойчивые сочетания аналитической структуры (дать совет),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3) устойчивые семантически не трансформированные сочетания (предводитель дворянства, статский советник и т. д.).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6347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2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F3904-7580-054B-18DD-BC9F34A1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indent="360680" algn="ctr">
              <a:spcAft>
                <a:spcPts val="800"/>
              </a:spcAft>
            </a:pP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 степени сходства фразеологических образов типологически идентичные ФЕ неоднозначны: от полного тождества (совпадения) образов до отдаленного сходства, которое поддерживается единством логико-семиотической мотивации различных ФЕ. Т.е. типологически идентичные фразеологизмы представлены тремя разновидностями: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1) МФЭ (МФЭ-I, МФЭ-П, МФЭ-Ш, МФЭ-11-III);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2) МФС-1 (Межъязыковые фразео-семантические соответствия 1-й степени сходства), МФС-1;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3) МФС-П (межъязыковые фразео-семантические соответствия 2-й степени сходства),! МФС-П.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МФС характеризуются совпадением плана содержания и различаются планом выражения.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МФС-1 - это фразеологизмы разных языков, совпадающие по своей семантике и стилистической окраске, а также характеризуемые большой близостью образов (русск. с глазу на глаз - нем. unter vier Augen (букв, при четырех глазах) - «только вдвоем, наедине с кем-либо».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МФС-П - это фразеологизмы, связанные между собой как различные образные реализации общей фразообразовательной модели, т.е. объединяемые прежде всего логико-семиотической формой реализации модели и весьма отдаленным образным сходством. (Ср. фразеологизмы, построенные по модели «то, что является еще более бесполезным, чем самая бесполезная вещь» —» «что-либо, не заслуживающие никакого внимания, что-либо совершенно ненужное»: русск. выеденного яйца не стоит - нем. (das) ist keine faule Bohne wert (букв, не стоит гнилого боба).</a:t>
            </a:r>
            <a:br>
              <a:rPr lang="en-US" sz="1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E3166-1EF0-374B-319F-64921B7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Национально своеобразными могут быть фразеологизмы, формирующиеся на основе различных верований, народных обычаев и обрядов.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 помощью фразеологизмов можно описать почти весь мир: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 Многочисленные оттенки чувств и состояний человека;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Отношение человека к объектам мира;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 Характеристику человека;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 Поведение человека в обществе.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56E5A-4F5B-3C92-F83A-90966A20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28" y="1147158"/>
            <a:ext cx="6038470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Во фразеологии разных языков много общего, так как фразеология отражает общечеловеческие понятия и взгляд на мир. Это сходство проявляется и в оформлении фразеологических сочетаний. Например: плясать под чужую дудку (рус.) - кешк кубызына бию (плясать под чужой кубыз, тат.); сравните русские и казахские фразеологизмы: навострить уши – құлағын көтеру (поднять уши), ломать голову – бас қатыру (голову ломать), задирать нос – мұрнын көтеру (нос поднять).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57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1085</Words>
  <Application>Microsoft Macintosh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НАЦИОНАЛЬНОЕ СВОЕОБРАЗИЕ ФРАЗЕОЛОГИИ</vt:lpstr>
      <vt:lpstr>Презентация PowerPoint</vt:lpstr>
      <vt:lpstr>Большинство исследователей (Ларин Б.А., 1956; Бабкин A.M., 1970; Мокиенко В.М., 1982) отмечает национальное своеобразие  фразеологии, однако вместе с тем они считают «принципиально неверными» (Долгополов Ю.А., 1973) утверждения национальной исключительности фразеологии. Поэтому нельзя считать справедливым утверждение A.A. Реформатского (Реформатский A.A., 1967, с. 123—124) о том, что «так как лексикализованные сочетания по своему происхождению тесно связаны с условиями места и времени, с каким-либо данным случаем, то они в каждом языке индивидуальны и своеобразны». По мнению А.Д. Райхпггейна (Райхштейн А. Д., 1980, с. 10), это противоречит «объективности самого фактора сопоставимости как отдельных разноязычных ФЕ, так и целых разноязычных фразеологических систем». </vt:lpstr>
      <vt:lpstr>Ю.П. Солодуб (Солодуб Ю.П., 1985, с. 36) считает, что национальное своеобразие фразеологии проявляется: - в значении ФЕ, - в образной репрезентации этого значения, - в грамматических моделях построения ФЕ, - в лексическом составе ФЕ.</vt:lpstr>
      <vt:lpstr>Исследователи выделяют следующие признаки ФЕ, характерные для разных языков: 1) семантическая неделимость при структурной раздельнооформленносги (Виноградов В.В., 1946, 1947; Шанский Н.М., 1969; Николенко Л.В., 1976; Жуков В.П., 1978; Кунин A.B., 1972), 2) деривационная связанность целостного значения с первоначальной семантикой компонентов (Шмелев Д.Н., 1973; Чернышева И.И., 1970), 3) образность как следствие смысловой двуплановости (Потебня A.A., 1905; Виноградов В.В., 1946; Гак В.Г., 1966; Федоров А.И., 1969; Назарян А.Г., 1976; Череданцева Т.З., 1977; Мокиенко В.М., 1980), что создает высокий коннотативный потенциал этой языковой единицы (Томилина E.H., Чернышева И.И., 1970). </vt:lpstr>
      <vt:lpstr>Сразу отмечаем, что за пределами анализа остаются семантически делимые сочетания слов: 1) фразеологические сочетания, в которых трансформирован только один компонент (розовые мечты - «идиллические мечты»), 2) устойчивые сочетания аналитической структуры (дать совет), 3) устойчивые семантически не трансформированные сочетания (предводитель дворянства, статский советник и т. д.). </vt:lpstr>
      <vt:lpstr>По степени сходства фразеологических образов типологически идентичные ФЕ неоднозначны: от полного тождества (совпадения) образов до отдаленного сходства, которое поддерживается единством логико-семиотической мотивации различных ФЕ. Т.е. типологически идентичные фразеологизмы представлены тремя разновидностями: 1) МФЭ (МФЭ-I, МФЭ-П, МФЭ-Ш, МФЭ-11-III); 2) МФС-1 (Межъязыковые фразео-семантические соответствия 1-й степени сходства), МФС-1; 3) МФС-П (межъязыковые фразео-семантические соответствия 2-й степени сходства),! МФС-П. МФС характеризуются совпадением плана содержания и различаются планом выражения. МФС-1 - это фразеологизмы разных языков, совпадающие по своей семантике и стилистической окраске, а также характеризуемые большой близостью образов (русск. с глазу на глаз - нем. unter vier Augen (букв, при четырех глазах) - «только вдвоем, наедине с кем-либо». МФС-П - это фразеологизмы, связанные между собой как различные образные реализации общей фразообразовательной модели, т.е. объединяемые прежде всего логико-семиотической формой реализации модели и весьма отдаленным образным сходством. (Ср. фразеологизмы, построенные по модели «то, что является еще более бесполезным, чем самая бесполезная вещь» —» «что-либо, не заслуживающие никакого внимания, что-либо совершенно ненужное»: русск. выеденного яйца не стоит - нем. (das) ist keine faule Bohne wert (букв, не стоит гнилого боба). </vt:lpstr>
      <vt:lpstr>Национально своеобразными могут быть фразеологизмы, формирующиеся на основе различных верований, народных обычаев и обрядов. С помощью фразеологизмов можно описать почти весь мир: 1. Многочисленные оттенки чувств и состояний человека; 2. Отношение человека к объектам мира; 3. Характеристику человека; 4. Поведение человека в обществе.   </vt:lpstr>
      <vt:lpstr>Во фразеологии разных языков много общего, так как фразеология отражает общечеловеческие понятия и взгляд на мир. Это сходство проявляется и в оформлении фразеологических сочетаний. Например: плясать под чужую дудку (рус.) - кешк кубызына бию (плясать под чужой кубыз, тат.); сравните русские и казахские фразеологизмы: навострить уши – құлағын көтеру (поднять уши), ломать голову – бас қатыру (голову ломать), задирать нос – мұрнын көтеру (нос поднять). </vt:lpstr>
      <vt:lpstr>Но большинство фразеологизмов каждого языка отличаются своей национальной спецификой. Это различие проявляется в оттенках значения фразеологизма, его национальной образности, в лексическом составе.  Родиться в рубашке/ сорочке (рус.); родиться в чепчике (фр.). Ехать в Тулу со своим самоваром (рус.); урманга утын тияп барыу (ехать в лес с дровами, тат.). Делать из мухи слона (рус.). Делать гору из ничего (фр.) Делать гору из кротовой кучки (англ.). Түймедейді түйедей ету (каз.) Сесть в калошу. Сесть в лужу (рус.) Встать в грязь. (англ.) Сидеть в чернилах (нем.).  Дождь льет как из ведра. (рус.); Дождь идет кошками и собаками (англ.); Дождь как корова писает (фр.) </vt:lpstr>
      <vt:lpstr>На самом формировании фразеологизмов, т.е. в отборе образов прослеживается их связь с культурно-национальными стереотипами и эталонами. Эта информация затем как бы воскрешается в коннотациях, которые отображают связь ассоциативно-образного основания с культурой (эталонами, символами, стереотипами). Естественно, что наиболее интересными для нас в плане выявления культурно-национальной специфики являются именно эти фразеологизмы, ибо они имеют культурно-обусловленные причины либо культурно-значимые следствия.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НАЦИОНАЛЬНОЕ СВОЕОБРАЗИЕ ФРАЗЕОЛОГИИ</dc:title>
  <dc:creator>Хамза Мадина Адебиетовна</dc:creator>
  <cp:lastModifiedBy>Хамза Мадина Адебиетовна</cp:lastModifiedBy>
  <cp:revision>1</cp:revision>
  <dcterms:created xsi:type="dcterms:W3CDTF">2022-11-10T16:03:09Z</dcterms:created>
  <dcterms:modified xsi:type="dcterms:W3CDTF">2022-11-10T16:09:32Z</dcterms:modified>
</cp:coreProperties>
</file>