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Barlow Bold" panose="020B0604020202020204" charset="0"/>
      <p:bold r:id="rId14"/>
    </p:embeddedFont>
    <p:embeddedFont>
      <p:font typeface="Calibri" panose="020F0502020204030204" pitchFamily="34" charset="0"/>
      <p:regular r:id="rId15"/>
      <p:bold r:id="rId16"/>
      <p:italic r:id="rId17"/>
      <p:boldItalic r:id="rId18"/>
    </p:embeddedFont>
    <p:embeddedFont>
      <p:font typeface="Montserrat" panose="020B0604020202020204" charset="-52"/>
      <p:regular r:id="rId19"/>
      <p:bold r:id="rId20"/>
    </p:embeddedFont>
  </p:embeddedFontLst>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43" d="100"/>
          <a:sy n="43" d="100"/>
        </p:scale>
        <p:origin x="9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43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9462" y="692587"/>
            <a:ext cx="7777877" cy="4429720"/>
          </a:xfrm>
          <a:prstGeom prst="rect">
            <a:avLst/>
          </a:prstGeom>
          <a:noFill/>
          <a:ln/>
        </p:spPr>
        <p:txBody>
          <a:bodyPr wrap="square" lIns="0" tIns="0" rIns="0" bIns="0" rtlCol="0" anchor="t"/>
          <a:lstStyle/>
          <a:p>
            <a:pPr marR="15240" indent="450215" algn="just">
              <a:spcAft>
                <a:spcPts val="0"/>
              </a:spcAft>
              <a:tabLst>
                <a:tab pos="877570" algn="l"/>
              </a:tabLst>
            </a:pPr>
            <a:r>
              <a:rPr lang="kk-KZ" sz="2400" b="1" dirty="0">
                <a:latin typeface="Times New Roman" panose="02020603050405020304" pitchFamily="18" charset="0"/>
                <a:ea typeface="Times New Roman" panose="02020603050405020304" pitchFamily="18" charset="0"/>
                <a:cs typeface="Times New Roman" panose="02020603050405020304" pitchFamily="18" charset="0"/>
              </a:rPr>
              <a:t>4 Дәріс. Физикалық есептерді шығарудың әдістемесі мен тәсілдері мен оқушылардың ғылыми-шығармашылық ойлау дағдыларын қалыптастыру.</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R="15240" indent="450215" algn="just">
              <a:spcAft>
                <a:spcPts val="0"/>
              </a:spcAft>
              <a:tabLst>
                <a:tab pos="877570" algn="l"/>
              </a:tabLst>
            </a:pPr>
            <a:r>
              <a:rPr lang="kk-KZ"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15240" lvl="0" indent="-342900" algn="just">
              <a:spcAft>
                <a:spcPts val="0"/>
              </a:spcAft>
              <a:buFont typeface="+mj-lt"/>
              <a:buAutoNum type="arabicPeriod"/>
              <a:tabLst>
                <a:tab pos="1814830" algn="l"/>
              </a:tabLst>
            </a:pPr>
            <a:r>
              <a:rPr lang="kk-KZ" sz="2400" dirty="0">
                <a:latin typeface="Times New Roman" panose="02020603050405020304" pitchFamily="18" charset="0"/>
                <a:ea typeface="Times New Roman" panose="02020603050405020304" pitchFamily="18" charset="0"/>
              </a:rPr>
              <a:t>Физикалық</a:t>
            </a:r>
            <a:r>
              <a:rPr lang="kk-KZ" sz="2400" spc="325" dirty="0">
                <a:latin typeface="Times New Roman" panose="02020603050405020304" pitchFamily="18" charset="0"/>
                <a:ea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rPr>
              <a:t>есептердің</a:t>
            </a:r>
            <a:r>
              <a:rPr lang="kk-KZ" sz="2400" spc="-35" dirty="0">
                <a:latin typeface="Times New Roman" panose="02020603050405020304" pitchFamily="18" charset="0"/>
                <a:ea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rPr>
              <a:t>маңызы</a:t>
            </a:r>
            <a:r>
              <a:rPr lang="kk-KZ" sz="2400" spc="-435" dirty="0">
                <a:latin typeface="Times New Roman" panose="02020603050405020304" pitchFamily="18" charset="0"/>
                <a:ea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rPr>
              <a:t>және</a:t>
            </a:r>
            <a:r>
              <a:rPr lang="kk-KZ" sz="2400" spc="-5" dirty="0">
                <a:latin typeface="Times New Roman" panose="02020603050405020304" pitchFamily="18" charset="0"/>
                <a:ea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rPr>
              <a:t>классификациясы.</a:t>
            </a:r>
            <a:endParaRPr lang="ru-RU" sz="2400" dirty="0">
              <a:latin typeface="Times New Roman" panose="02020603050405020304" pitchFamily="18" charset="0"/>
              <a:ea typeface="Times New Roman" panose="02020603050405020304" pitchFamily="18" charset="0"/>
            </a:endParaRPr>
          </a:p>
          <a:p>
            <a:pPr marL="342900" marR="15240" lvl="0" indent="-342900" algn="just">
              <a:spcAft>
                <a:spcPts val="0"/>
              </a:spcAft>
              <a:buFont typeface="+mj-lt"/>
              <a:buAutoNum type="arabicPeriod"/>
              <a:tabLst>
                <a:tab pos="1814830" algn="l"/>
              </a:tabLst>
            </a:pPr>
            <a:r>
              <a:rPr lang="kk-KZ" sz="2400" dirty="0">
                <a:latin typeface="Times New Roman" panose="02020603050405020304" pitchFamily="18" charset="0"/>
                <a:ea typeface="Times New Roman" panose="02020603050405020304" pitchFamily="18" charset="0"/>
              </a:rPr>
              <a:t>Есептер шығарудың әдістері.</a:t>
            </a:r>
            <a:endParaRPr lang="ru-RU" sz="2400" dirty="0">
              <a:latin typeface="Times New Roman" panose="02020603050405020304" pitchFamily="18" charset="0"/>
              <a:ea typeface="Times New Roman" panose="02020603050405020304" pitchFamily="18" charset="0"/>
            </a:endParaRPr>
          </a:p>
          <a:p>
            <a:pPr marL="342900" marR="15240" lvl="0" indent="-342900" algn="just">
              <a:spcAft>
                <a:spcPts val="0"/>
              </a:spcAft>
              <a:buFont typeface="+mj-lt"/>
              <a:buAutoNum type="arabicPeriod"/>
              <a:tabLst>
                <a:tab pos="1814830" algn="l"/>
              </a:tabLst>
            </a:pPr>
            <a:r>
              <a:rPr lang="kk-KZ" sz="2400" dirty="0">
                <a:latin typeface="Times New Roman" panose="02020603050405020304" pitchFamily="18" charset="0"/>
                <a:ea typeface="Times New Roman" panose="02020603050405020304" pitchFamily="18" charset="0"/>
              </a:rPr>
              <a:t>Физика есептерін шығару кезіндегі оқушылардың өзіндік жұмыстары.</a:t>
            </a:r>
            <a:endParaRPr lang="ru-RU" sz="2400" dirty="0">
              <a:latin typeface="Times New Roman" panose="02020603050405020304" pitchFamily="18" charset="0"/>
              <a:ea typeface="Times New Roman" panose="02020603050405020304" pitchFamily="18" charset="0"/>
            </a:endParaRPr>
          </a:p>
        </p:txBody>
      </p:sp>
      <p:sp>
        <p:nvSpPr>
          <p:cNvPr id="4" name="Text 1"/>
          <p:cNvSpPr/>
          <p:nvPr/>
        </p:nvSpPr>
        <p:spPr>
          <a:xfrm>
            <a:off x="6303278" y="4164806"/>
            <a:ext cx="7777877" cy="1982804"/>
          </a:xfrm>
          <a:prstGeom prst="rect">
            <a:avLst/>
          </a:prstGeom>
          <a:noFill/>
          <a:ln/>
        </p:spPr>
        <p:txBody>
          <a:bodyPr wrap="square" lIns="0" tIns="0" rIns="0" bIns="0" rtlCol="0" anchor="t"/>
          <a:lstStyle/>
          <a:p>
            <a:pPr marL="0" indent="0">
              <a:lnSpc>
                <a:spcPts val="2450"/>
              </a:lnSpc>
              <a:buNone/>
            </a:pPr>
            <a:r>
              <a:rPr lang="en-US" sz="2400" dirty="0">
                <a:solidFill>
                  <a:srgbClr val="272525"/>
                </a:solidFill>
                <a:latin typeface="Montserrat" pitchFamily="34" charset="0"/>
                <a:ea typeface="Montserrat" pitchFamily="34" charset="-122"/>
                <a:cs typeface="Montserrat" pitchFamily="34" charset="-120"/>
              </a:rPr>
              <a:t>Физикалық есептерді шығару - оқу үрдісінің маңызды бөлігі. Ол физикалық ұғымдарды қалыптастыруға, құбылыстарды түсінуге, ойлау қабілетін дамытуға және білімді практикада қолдануға көмектеседі. Есептер шығару физикалық заңдарды терең меңгеруге, логикалық ойлауды дамытуға және пәнге қызығушылықты арттыруға ықпал етеді.</a:t>
            </a:r>
            <a:endParaRPr lang="en-US" sz="2400" dirty="0"/>
          </a:p>
        </p:txBody>
      </p:sp>
      <p:sp>
        <p:nvSpPr>
          <p:cNvPr id="5" name="Shape 2"/>
          <p:cNvSpPr/>
          <p:nvPr/>
        </p:nvSpPr>
        <p:spPr>
          <a:xfrm>
            <a:off x="6169462" y="7210187"/>
            <a:ext cx="312182" cy="312182"/>
          </a:xfrm>
          <a:prstGeom prst="roundRect">
            <a:avLst>
              <a:gd name="adj" fmla="val 29287677"/>
            </a:avLst>
          </a:prstGeom>
          <a:noFill/>
          <a:ln w="7620">
            <a:solidFill>
              <a:srgbClr val="FFFFFF"/>
            </a:solidFill>
            <a:prstDash val="solid"/>
          </a:ln>
        </p:spPr>
        <p:txBody>
          <a:bodyPr/>
          <a:lstStyle/>
          <a:p>
            <a:endParaRPr lang="ru-KZ"/>
          </a:p>
        </p:txBody>
      </p:sp>
      <p:pic>
        <p:nvPicPr>
          <p:cNvPr id="9" name="Рисунок 8">
            <a:extLst>
              <a:ext uri="{FF2B5EF4-FFF2-40B4-BE49-F238E27FC236}">
                <a16:creationId xmlns:a16="http://schemas.microsoft.com/office/drawing/2014/main" id="{D2C2EB96-97BC-1B3C-CB4F-FC9EBA781D61}"/>
              </a:ext>
            </a:extLst>
          </p:cNvPr>
          <p:cNvPicPr>
            <a:picLocks noChangeAspect="1"/>
          </p:cNvPicPr>
          <p:nvPr/>
        </p:nvPicPr>
        <p:blipFill>
          <a:blip r:embed="rId4"/>
          <a:stretch>
            <a:fillRect/>
          </a:stretch>
        </p:blipFill>
        <p:spPr>
          <a:xfrm>
            <a:off x="10666737" y="7621963"/>
            <a:ext cx="3963663" cy="6076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66712"/>
          </a:xfrm>
          <a:prstGeom prst="rect">
            <a:avLst/>
          </a:prstGeom>
        </p:spPr>
      </p:pic>
      <p:sp>
        <p:nvSpPr>
          <p:cNvPr id="3" name="Text 0"/>
          <p:cNvSpPr/>
          <p:nvPr/>
        </p:nvSpPr>
        <p:spPr>
          <a:xfrm>
            <a:off x="634603" y="2765346"/>
            <a:ext cx="11946731" cy="596503"/>
          </a:xfrm>
          <a:prstGeom prst="rect">
            <a:avLst/>
          </a:prstGeom>
          <a:noFill/>
          <a:ln/>
        </p:spPr>
        <p:txBody>
          <a:bodyPr wrap="none" lIns="0" tIns="0" rIns="0" bIns="0" rtlCol="0" anchor="t"/>
          <a:lstStyle/>
          <a:p>
            <a:pPr marL="0" indent="0">
              <a:lnSpc>
                <a:spcPts val="4650"/>
              </a:lnSpc>
              <a:buNone/>
            </a:pPr>
            <a:r>
              <a:rPr lang="en-US" sz="3750" b="1" dirty="0">
                <a:solidFill>
                  <a:srgbClr val="7068F4"/>
                </a:solidFill>
                <a:latin typeface="Barlow Bold" pitchFamily="34" charset="0"/>
                <a:ea typeface="Barlow Bold" pitchFamily="34" charset="-122"/>
                <a:cs typeface="Barlow Bold" pitchFamily="34" charset="-120"/>
              </a:rPr>
              <a:t>Есеп шығару дағдыларын бағалау және дамыту</a:t>
            </a:r>
            <a:endParaRPr lang="en-US" sz="3750" dirty="0"/>
          </a:p>
        </p:txBody>
      </p:sp>
      <p:sp>
        <p:nvSpPr>
          <p:cNvPr id="4" name="Text 1"/>
          <p:cNvSpPr/>
          <p:nvPr/>
        </p:nvSpPr>
        <p:spPr>
          <a:xfrm>
            <a:off x="634603" y="3633788"/>
            <a:ext cx="13361194" cy="870109"/>
          </a:xfrm>
          <a:prstGeom prst="rect">
            <a:avLst/>
          </a:prstGeom>
          <a:noFill/>
          <a:ln/>
        </p:spPr>
        <p:txBody>
          <a:bodyPr wrap="square" lIns="0" tIns="0" rIns="0" bIns="0" rtlCol="0" anchor="t"/>
          <a:lstStyle/>
          <a:p>
            <a:pPr marL="0" indent="0">
              <a:lnSpc>
                <a:spcPts val="2250"/>
              </a:lnSpc>
              <a:buNone/>
            </a:pPr>
            <a:r>
              <a:rPr lang="en-US" sz="1400" dirty="0">
                <a:solidFill>
                  <a:srgbClr val="272525"/>
                </a:solidFill>
                <a:latin typeface="Montserrat" pitchFamily="34" charset="0"/>
                <a:ea typeface="Montserrat" pitchFamily="34" charset="-122"/>
                <a:cs typeface="Montserrat" pitchFamily="34" charset="-120"/>
              </a:rPr>
              <a:t>Оқушылардың есеп шығару дағдыларын бағалау және дамыту үздіксіз процесс болуы керек. Мұғалім әртүрлі деңгейдегі есептерді қолдана отырып, оқушылардың прогресін бақылайды. Үй тапсырмалары, сыныптағы жұмыстар және бақылау жұмыстары арқылы дағдылар жетілдіріледі. Оқушыларға кері байланыс беру және қателерді талдау маңызды.</a:t>
            </a:r>
            <a:endParaRPr lang="en-US" sz="1400" dirty="0"/>
          </a:p>
        </p:txBody>
      </p:sp>
      <p:sp>
        <p:nvSpPr>
          <p:cNvPr id="5" name="Shape 2"/>
          <p:cNvSpPr/>
          <p:nvPr/>
        </p:nvSpPr>
        <p:spPr>
          <a:xfrm>
            <a:off x="634603" y="6220777"/>
            <a:ext cx="13361194" cy="22860"/>
          </a:xfrm>
          <a:prstGeom prst="roundRect">
            <a:avLst>
              <a:gd name="adj" fmla="val 713948"/>
            </a:avLst>
          </a:prstGeom>
          <a:solidFill>
            <a:srgbClr val="C1C3D0"/>
          </a:solidFill>
          <a:ln/>
        </p:spPr>
        <p:txBody>
          <a:bodyPr/>
          <a:lstStyle/>
          <a:p>
            <a:endParaRPr lang="ru-KZ"/>
          </a:p>
        </p:txBody>
      </p:sp>
      <p:sp>
        <p:nvSpPr>
          <p:cNvPr id="6" name="Shape 3"/>
          <p:cNvSpPr/>
          <p:nvPr/>
        </p:nvSpPr>
        <p:spPr>
          <a:xfrm>
            <a:off x="3241000" y="5586174"/>
            <a:ext cx="22860" cy="634603"/>
          </a:xfrm>
          <a:prstGeom prst="roundRect">
            <a:avLst>
              <a:gd name="adj" fmla="val 713948"/>
            </a:avLst>
          </a:prstGeom>
          <a:solidFill>
            <a:srgbClr val="C1C3D0"/>
          </a:solidFill>
          <a:ln/>
        </p:spPr>
        <p:txBody>
          <a:bodyPr/>
          <a:lstStyle/>
          <a:p>
            <a:endParaRPr lang="ru-KZ"/>
          </a:p>
        </p:txBody>
      </p:sp>
      <p:sp>
        <p:nvSpPr>
          <p:cNvPr id="7" name="Shape 4"/>
          <p:cNvSpPr/>
          <p:nvPr/>
        </p:nvSpPr>
        <p:spPr>
          <a:xfrm>
            <a:off x="3048476" y="6016823"/>
            <a:ext cx="407908" cy="407908"/>
          </a:xfrm>
          <a:prstGeom prst="roundRect">
            <a:avLst>
              <a:gd name="adj" fmla="val 40011"/>
            </a:avLst>
          </a:prstGeom>
          <a:solidFill>
            <a:srgbClr val="EEEFF5"/>
          </a:solidFill>
          <a:ln/>
          <a:effectLst>
            <a:outerShdw blurRad="44450" dist="21590" dir="13500000" algn="bl" rotWithShape="0">
              <a:srgbClr val="FFFFFF">
                <a:alpha val="70000"/>
              </a:srgbClr>
            </a:outerShdw>
          </a:effectLst>
        </p:spPr>
        <p:txBody>
          <a:bodyPr/>
          <a:lstStyle/>
          <a:p>
            <a:endParaRPr lang="ru-KZ"/>
          </a:p>
        </p:txBody>
      </p:sp>
      <p:sp>
        <p:nvSpPr>
          <p:cNvPr id="8" name="Text 5"/>
          <p:cNvSpPr/>
          <p:nvPr/>
        </p:nvSpPr>
        <p:spPr>
          <a:xfrm>
            <a:off x="3201710" y="6077545"/>
            <a:ext cx="101441" cy="286345"/>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1</a:t>
            </a:r>
            <a:endParaRPr lang="en-US" sz="2250" dirty="0"/>
          </a:p>
        </p:txBody>
      </p:sp>
      <p:sp>
        <p:nvSpPr>
          <p:cNvPr id="9" name="Text 6"/>
          <p:cNvSpPr/>
          <p:nvPr/>
        </p:nvSpPr>
        <p:spPr>
          <a:xfrm>
            <a:off x="2059424" y="4707850"/>
            <a:ext cx="2386013" cy="298252"/>
          </a:xfrm>
          <a:prstGeom prst="rect">
            <a:avLst/>
          </a:prstGeom>
          <a:noFill/>
          <a:ln/>
        </p:spPr>
        <p:txBody>
          <a:bodyPr wrap="none" lIns="0" tIns="0" rIns="0" bIns="0" rtlCol="0" anchor="t"/>
          <a:lstStyle/>
          <a:p>
            <a:pPr marL="0" indent="0" algn="ctr">
              <a:lnSpc>
                <a:spcPts val="2300"/>
              </a:lnSpc>
              <a:buNone/>
            </a:pPr>
            <a:r>
              <a:rPr lang="en-US" sz="1850" b="1" dirty="0">
                <a:solidFill>
                  <a:srgbClr val="272525"/>
                </a:solidFill>
                <a:latin typeface="Barlow Bold" pitchFamily="34" charset="0"/>
                <a:ea typeface="Barlow Bold" pitchFamily="34" charset="-122"/>
                <a:cs typeface="Barlow Bold" pitchFamily="34" charset="-120"/>
              </a:rPr>
              <a:t>Бастапқы бағалау</a:t>
            </a:r>
            <a:endParaRPr lang="en-US" sz="1850" dirty="0"/>
          </a:p>
        </p:txBody>
      </p:sp>
      <p:sp>
        <p:nvSpPr>
          <p:cNvPr id="10" name="Text 7"/>
          <p:cNvSpPr/>
          <p:nvPr/>
        </p:nvSpPr>
        <p:spPr>
          <a:xfrm>
            <a:off x="815935" y="5114806"/>
            <a:ext cx="4872990" cy="290036"/>
          </a:xfrm>
          <a:prstGeom prst="rect">
            <a:avLst/>
          </a:prstGeom>
          <a:noFill/>
          <a:ln/>
        </p:spPr>
        <p:txBody>
          <a:bodyPr wrap="none" lIns="0" tIns="0" rIns="0" bIns="0" rtlCol="0" anchor="t"/>
          <a:lstStyle/>
          <a:p>
            <a:pPr marL="0" indent="0" algn="ctr">
              <a:lnSpc>
                <a:spcPts val="2250"/>
              </a:lnSpc>
              <a:buNone/>
            </a:pPr>
            <a:r>
              <a:rPr lang="en-US" sz="1400" dirty="0">
                <a:solidFill>
                  <a:srgbClr val="272525"/>
                </a:solidFill>
                <a:latin typeface="Montserrat" pitchFamily="34" charset="0"/>
                <a:ea typeface="Montserrat" pitchFamily="34" charset="-122"/>
                <a:cs typeface="Montserrat" pitchFamily="34" charset="-120"/>
              </a:rPr>
              <a:t>Оқушылардың бастапқы дағдыларын анықтау</a:t>
            </a:r>
            <a:endParaRPr lang="en-US" sz="1400" dirty="0"/>
          </a:p>
        </p:txBody>
      </p:sp>
      <p:sp>
        <p:nvSpPr>
          <p:cNvPr id="11" name="Shape 8"/>
          <p:cNvSpPr/>
          <p:nvPr/>
        </p:nvSpPr>
        <p:spPr>
          <a:xfrm>
            <a:off x="5949434" y="6220777"/>
            <a:ext cx="22860" cy="634603"/>
          </a:xfrm>
          <a:prstGeom prst="roundRect">
            <a:avLst>
              <a:gd name="adj" fmla="val 713948"/>
            </a:avLst>
          </a:prstGeom>
          <a:solidFill>
            <a:srgbClr val="C1C3D0"/>
          </a:solidFill>
          <a:ln/>
        </p:spPr>
        <p:txBody>
          <a:bodyPr/>
          <a:lstStyle/>
          <a:p>
            <a:endParaRPr lang="ru-KZ"/>
          </a:p>
        </p:txBody>
      </p:sp>
      <p:sp>
        <p:nvSpPr>
          <p:cNvPr id="12" name="Shape 9"/>
          <p:cNvSpPr/>
          <p:nvPr/>
        </p:nvSpPr>
        <p:spPr>
          <a:xfrm>
            <a:off x="5756910" y="6016823"/>
            <a:ext cx="407908" cy="407908"/>
          </a:xfrm>
          <a:prstGeom prst="roundRect">
            <a:avLst>
              <a:gd name="adj" fmla="val 40011"/>
            </a:avLst>
          </a:prstGeom>
          <a:solidFill>
            <a:srgbClr val="EEEFF5"/>
          </a:solidFill>
          <a:ln/>
          <a:effectLst>
            <a:outerShdw blurRad="44450" dist="21590" dir="13500000" algn="bl" rotWithShape="0">
              <a:srgbClr val="FFFFFF">
                <a:alpha val="70000"/>
              </a:srgbClr>
            </a:outerShdw>
          </a:effectLst>
        </p:spPr>
        <p:txBody>
          <a:bodyPr/>
          <a:lstStyle/>
          <a:p>
            <a:endParaRPr lang="ru-KZ"/>
          </a:p>
        </p:txBody>
      </p:sp>
      <p:sp>
        <p:nvSpPr>
          <p:cNvPr id="13" name="Text 10"/>
          <p:cNvSpPr/>
          <p:nvPr/>
        </p:nvSpPr>
        <p:spPr>
          <a:xfrm>
            <a:off x="5880616" y="6077545"/>
            <a:ext cx="160377" cy="286345"/>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2</a:t>
            </a:r>
            <a:endParaRPr lang="en-US" sz="2250" dirty="0"/>
          </a:p>
        </p:txBody>
      </p:sp>
      <p:sp>
        <p:nvSpPr>
          <p:cNvPr id="14" name="Text 11"/>
          <p:cNvSpPr/>
          <p:nvPr/>
        </p:nvSpPr>
        <p:spPr>
          <a:xfrm>
            <a:off x="4767858" y="7036713"/>
            <a:ext cx="2386013" cy="298252"/>
          </a:xfrm>
          <a:prstGeom prst="rect">
            <a:avLst/>
          </a:prstGeom>
          <a:noFill/>
          <a:ln/>
        </p:spPr>
        <p:txBody>
          <a:bodyPr wrap="none" lIns="0" tIns="0" rIns="0" bIns="0" rtlCol="0" anchor="t"/>
          <a:lstStyle/>
          <a:p>
            <a:pPr marL="0" indent="0" algn="ctr">
              <a:lnSpc>
                <a:spcPts val="2300"/>
              </a:lnSpc>
              <a:buNone/>
            </a:pPr>
            <a:r>
              <a:rPr lang="en-US" sz="1850" b="1" dirty="0">
                <a:solidFill>
                  <a:srgbClr val="272525"/>
                </a:solidFill>
                <a:latin typeface="Barlow Bold" pitchFamily="34" charset="0"/>
                <a:ea typeface="Barlow Bold" pitchFamily="34" charset="-122"/>
                <a:cs typeface="Barlow Bold" pitchFamily="34" charset="-120"/>
              </a:rPr>
              <a:t>Үздіксіз практика</a:t>
            </a:r>
            <a:endParaRPr lang="en-US" sz="1850" dirty="0"/>
          </a:p>
        </p:txBody>
      </p:sp>
      <p:sp>
        <p:nvSpPr>
          <p:cNvPr id="15" name="Text 12"/>
          <p:cNvSpPr/>
          <p:nvPr/>
        </p:nvSpPr>
        <p:spPr>
          <a:xfrm>
            <a:off x="3524369" y="7443668"/>
            <a:ext cx="4872990" cy="290036"/>
          </a:xfrm>
          <a:prstGeom prst="rect">
            <a:avLst/>
          </a:prstGeom>
          <a:noFill/>
          <a:ln/>
        </p:spPr>
        <p:txBody>
          <a:bodyPr wrap="none" lIns="0" tIns="0" rIns="0" bIns="0" rtlCol="0" anchor="t"/>
          <a:lstStyle/>
          <a:p>
            <a:pPr marL="0" indent="0" algn="ctr">
              <a:lnSpc>
                <a:spcPts val="2250"/>
              </a:lnSpc>
              <a:buNone/>
            </a:pPr>
            <a:r>
              <a:rPr lang="en-US" sz="1400" dirty="0">
                <a:solidFill>
                  <a:srgbClr val="272525"/>
                </a:solidFill>
                <a:latin typeface="Montserrat" pitchFamily="34" charset="0"/>
                <a:ea typeface="Montserrat" pitchFamily="34" charset="-122"/>
                <a:cs typeface="Montserrat" pitchFamily="34" charset="-120"/>
              </a:rPr>
              <a:t>Әртүрлі деңгейдегі есептерді шығару</a:t>
            </a:r>
            <a:endParaRPr lang="en-US" sz="1400" dirty="0"/>
          </a:p>
        </p:txBody>
      </p:sp>
      <p:sp>
        <p:nvSpPr>
          <p:cNvPr id="16" name="Shape 13"/>
          <p:cNvSpPr/>
          <p:nvPr/>
        </p:nvSpPr>
        <p:spPr>
          <a:xfrm>
            <a:off x="8657987" y="5586174"/>
            <a:ext cx="22860" cy="634603"/>
          </a:xfrm>
          <a:prstGeom prst="roundRect">
            <a:avLst>
              <a:gd name="adj" fmla="val 713948"/>
            </a:avLst>
          </a:prstGeom>
          <a:solidFill>
            <a:srgbClr val="C1C3D0"/>
          </a:solidFill>
          <a:ln/>
        </p:spPr>
        <p:txBody>
          <a:bodyPr/>
          <a:lstStyle/>
          <a:p>
            <a:endParaRPr lang="ru-KZ"/>
          </a:p>
        </p:txBody>
      </p:sp>
      <p:sp>
        <p:nvSpPr>
          <p:cNvPr id="17" name="Shape 14"/>
          <p:cNvSpPr/>
          <p:nvPr/>
        </p:nvSpPr>
        <p:spPr>
          <a:xfrm>
            <a:off x="8465463" y="6016823"/>
            <a:ext cx="407908" cy="407908"/>
          </a:xfrm>
          <a:prstGeom prst="roundRect">
            <a:avLst>
              <a:gd name="adj" fmla="val 40011"/>
            </a:avLst>
          </a:prstGeom>
          <a:solidFill>
            <a:srgbClr val="EEEFF5"/>
          </a:solidFill>
          <a:ln/>
          <a:effectLst>
            <a:outerShdw blurRad="44450" dist="21590" dir="13500000" algn="bl" rotWithShape="0">
              <a:srgbClr val="FFFFFF">
                <a:alpha val="70000"/>
              </a:srgbClr>
            </a:outerShdw>
          </a:effectLst>
        </p:spPr>
        <p:txBody>
          <a:bodyPr/>
          <a:lstStyle/>
          <a:p>
            <a:endParaRPr lang="ru-KZ"/>
          </a:p>
        </p:txBody>
      </p:sp>
      <p:sp>
        <p:nvSpPr>
          <p:cNvPr id="18" name="Text 15"/>
          <p:cNvSpPr/>
          <p:nvPr/>
        </p:nvSpPr>
        <p:spPr>
          <a:xfrm>
            <a:off x="8592026" y="6077545"/>
            <a:ext cx="154662" cy="286345"/>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3</a:t>
            </a:r>
            <a:endParaRPr lang="en-US" sz="2250" dirty="0"/>
          </a:p>
        </p:txBody>
      </p:sp>
      <p:sp>
        <p:nvSpPr>
          <p:cNvPr id="19" name="Text 16"/>
          <p:cNvSpPr/>
          <p:nvPr/>
        </p:nvSpPr>
        <p:spPr>
          <a:xfrm>
            <a:off x="7476411" y="4707850"/>
            <a:ext cx="2386013" cy="298252"/>
          </a:xfrm>
          <a:prstGeom prst="rect">
            <a:avLst/>
          </a:prstGeom>
          <a:noFill/>
          <a:ln/>
        </p:spPr>
        <p:txBody>
          <a:bodyPr wrap="none" lIns="0" tIns="0" rIns="0" bIns="0" rtlCol="0" anchor="t"/>
          <a:lstStyle/>
          <a:p>
            <a:pPr marL="0" indent="0" algn="ctr">
              <a:lnSpc>
                <a:spcPts val="2300"/>
              </a:lnSpc>
              <a:buNone/>
            </a:pPr>
            <a:r>
              <a:rPr lang="en-US" sz="1850" b="1" dirty="0">
                <a:solidFill>
                  <a:srgbClr val="272525"/>
                </a:solidFill>
                <a:latin typeface="Barlow Bold" pitchFamily="34" charset="0"/>
                <a:ea typeface="Barlow Bold" pitchFamily="34" charset="-122"/>
                <a:cs typeface="Barlow Bold" pitchFamily="34" charset="-120"/>
              </a:rPr>
              <a:t>Кері байланыс</a:t>
            </a:r>
            <a:endParaRPr lang="en-US" sz="1850" dirty="0"/>
          </a:p>
        </p:txBody>
      </p:sp>
      <p:sp>
        <p:nvSpPr>
          <p:cNvPr id="20" name="Text 17"/>
          <p:cNvSpPr/>
          <p:nvPr/>
        </p:nvSpPr>
        <p:spPr>
          <a:xfrm>
            <a:off x="6232922" y="5114806"/>
            <a:ext cx="4872990" cy="290036"/>
          </a:xfrm>
          <a:prstGeom prst="rect">
            <a:avLst/>
          </a:prstGeom>
          <a:noFill/>
          <a:ln/>
        </p:spPr>
        <p:txBody>
          <a:bodyPr wrap="none" lIns="0" tIns="0" rIns="0" bIns="0" rtlCol="0" anchor="t"/>
          <a:lstStyle/>
          <a:p>
            <a:pPr marL="0" indent="0" algn="ctr">
              <a:lnSpc>
                <a:spcPts val="2250"/>
              </a:lnSpc>
              <a:buNone/>
            </a:pPr>
            <a:r>
              <a:rPr lang="en-US" sz="1400" dirty="0">
                <a:solidFill>
                  <a:srgbClr val="272525"/>
                </a:solidFill>
                <a:latin typeface="Montserrat" pitchFamily="34" charset="0"/>
                <a:ea typeface="Montserrat" pitchFamily="34" charset="-122"/>
                <a:cs typeface="Montserrat" pitchFamily="34" charset="-120"/>
              </a:rPr>
              <a:t>Қателерді талдау және түзету</a:t>
            </a:r>
            <a:endParaRPr lang="en-US" sz="1400" dirty="0"/>
          </a:p>
        </p:txBody>
      </p:sp>
      <p:sp>
        <p:nvSpPr>
          <p:cNvPr id="21" name="Shape 18"/>
          <p:cNvSpPr/>
          <p:nvPr/>
        </p:nvSpPr>
        <p:spPr>
          <a:xfrm>
            <a:off x="11366421" y="6220777"/>
            <a:ext cx="22860" cy="634603"/>
          </a:xfrm>
          <a:prstGeom prst="roundRect">
            <a:avLst>
              <a:gd name="adj" fmla="val 713948"/>
            </a:avLst>
          </a:prstGeom>
          <a:solidFill>
            <a:srgbClr val="C1C3D0"/>
          </a:solidFill>
          <a:ln/>
        </p:spPr>
        <p:txBody>
          <a:bodyPr/>
          <a:lstStyle/>
          <a:p>
            <a:endParaRPr lang="ru-KZ"/>
          </a:p>
        </p:txBody>
      </p:sp>
      <p:sp>
        <p:nvSpPr>
          <p:cNvPr id="22" name="Shape 19"/>
          <p:cNvSpPr/>
          <p:nvPr/>
        </p:nvSpPr>
        <p:spPr>
          <a:xfrm>
            <a:off x="11173897" y="6016823"/>
            <a:ext cx="407908" cy="407908"/>
          </a:xfrm>
          <a:prstGeom prst="roundRect">
            <a:avLst>
              <a:gd name="adj" fmla="val 40011"/>
            </a:avLst>
          </a:prstGeom>
          <a:solidFill>
            <a:srgbClr val="EEEFF5"/>
          </a:solidFill>
          <a:ln/>
          <a:effectLst>
            <a:outerShdw blurRad="44450" dist="21590" dir="13500000" algn="bl" rotWithShape="0">
              <a:srgbClr val="FFFFFF">
                <a:alpha val="70000"/>
              </a:srgbClr>
            </a:outerShdw>
          </a:effectLst>
        </p:spPr>
        <p:txBody>
          <a:bodyPr/>
          <a:lstStyle/>
          <a:p>
            <a:endParaRPr lang="ru-KZ"/>
          </a:p>
        </p:txBody>
      </p:sp>
      <p:sp>
        <p:nvSpPr>
          <p:cNvPr id="23" name="Text 20"/>
          <p:cNvSpPr/>
          <p:nvPr/>
        </p:nvSpPr>
        <p:spPr>
          <a:xfrm>
            <a:off x="11291173" y="6077545"/>
            <a:ext cx="173236" cy="286345"/>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4</a:t>
            </a:r>
            <a:endParaRPr lang="en-US" sz="2250" dirty="0"/>
          </a:p>
        </p:txBody>
      </p:sp>
      <p:sp>
        <p:nvSpPr>
          <p:cNvPr id="24" name="Text 21"/>
          <p:cNvSpPr/>
          <p:nvPr/>
        </p:nvSpPr>
        <p:spPr>
          <a:xfrm>
            <a:off x="9934099" y="7036713"/>
            <a:ext cx="2887504" cy="298252"/>
          </a:xfrm>
          <a:prstGeom prst="rect">
            <a:avLst/>
          </a:prstGeom>
          <a:noFill/>
          <a:ln/>
        </p:spPr>
        <p:txBody>
          <a:bodyPr wrap="none" lIns="0" tIns="0" rIns="0" bIns="0" rtlCol="0" anchor="t"/>
          <a:lstStyle/>
          <a:p>
            <a:pPr marL="0" indent="0" algn="ctr">
              <a:lnSpc>
                <a:spcPts val="2300"/>
              </a:lnSpc>
              <a:buNone/>
            </a:pPr>
            <a:r>
              <a:rPr lang="en-US" sz="1850" b="1" dirty="0">
                <a:solidFill>
                  <a:srgbClr val="272525"/>
                </a:solidFill>
                <a:latin typeface="Barlow Bold" pitchFamily="34" charset="0"/>
                <a:ea typeface="Barlow Bold" pitchFamily="34" charset="-122"/>
                <a:cs typeface="Barlow Bold" pitchFamily="34" charset="-120"/>
              </a:rPr>
              <a:t>Дағдыларды жетілдіру</a:t>
            </a:r>
            <a:endParaRPr lang="en-US" sz="1850" dirty="0"/>
          </a:p>
        </p:txBody>
      </p:sp>
      <p:sp>
        <p:nvSpPr>
          <p:cNvPr id="25" name="Text 22"/>
          <p:cNvSpPr/>
          <p:nvPr/>
        </p:nvSpPr>
        <p:spPr>
          <a:xfrm>
            <a:off x="8941356" y="7443668"/>
            <a:ext cx="4872990" cy="290036"/>
          </a:xfrm>
          <a:prstGeom prst="rect">
            <a:avLst/>
          </a:prstGeom>
          <a:noFill/>
          <a:ln/>
        </p:spPr>
        <p:txBody>
          <a:bodyPr wrap="none" lIns="0" tIns="0" rIns="0" bIns="0" rtlCol="0" anchor="t"/>
          <a:lstStyle/>
          <a:p>
            <a:pPr marL="0" indent="0" algn="ctr">
              <a:lnSpc>
                <a:spcPts val="2250"/>
              </a:lnSpc>
              <a:buNone/>
            </a:pPr>
            <a:r>
              <a:rPr lang="en-US" sz="1400" dirty="0">
                <a:solidFill>
                  <a:srgbClr val="272525"/>
                </a:solidFill>
                <a:latin typeface="Montserrat" pitchFamily="34" charset="0"/>
                <a:ea typeface="Montserrat" pitchFamily="34" charset="-122"/>
                <a:cs typeface="Montserrat" pitchFamily="34" charset="-120"/>
              </a:rPr>
              <a:t>Күрделі есептерге көшу</a:t>
            </a:r>
            <a:endParaRPr lang="en-US" sz="1400" dirty="0"/>
          </a:p>
        </p:txBody>
      </p:sp>
      <p:pic>
        <p:nvPicPr>
          <p:cNvPr id="27" name="Рисунок 26">
            <a:extLst>
              <a:ext uri="{FF2B5EF4-FFF2-40B4-BE49-F238E27FC236}">
                <a16:creationId xmlns:a16="http://schemas.microsoft.com/office/drawing/2014/main" id="{63435EA7-E0AF-10CD-1FCB-94CCE48E5DD6}"/>
              </a:ext>
            </a:extLst>
          </p:cNvPr>
          <p:cNvPicPr>
            <a:picLocks noChangeAspect="1"/>
          </p:cNvPicPr>
          <p:nvPr/>
        </p:nvPicPr>
        <p:blipFill>
          <a:blip r:embed="rId4"/>
          <a:stretch>
            <a:fillRect/>
          </a:stretch>
        </p:blipFill>
        <p:spPr>
          <a:xfrm>
            <a:off x="11581805" y="7705048"/>
            <a:ext cx="3034650" cy="4652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8F91DAE-8B37-E250-1AEA-E0992CE43D13}"/>
              </a:ext>
            </a:extLst>
          </p:cNvPr>
          <p:cNvPicPr>
            <a:picLocks noChangeAspect="1"/>
          </p:cNvPicPr>
          <p:nvPr/>
        </p:nvPicPr>
        <p:blipFill>
          <a:blip r:embed="rId2"/>
          <a:stretch>
            <a:fillRect/>
          </a:stretch>
        </p:blipFill>
        <p:spPr>
          <a:xfrm>
            <a:off x="3602211" y="7205894"/>
            <a:ext cx="11028189" cy="908203"/>
          </a:xfrm>
          <a:prstGeom prst="rect">
            <a:avLst/>
          </a:prstGeom>
        </p:spPr>
      </p:pic>
      <p:sp>
        <p:nvSpPr>
          <p:cNvPr id="5" name="TextBox 4">
            <a:extLst>
              <a:ext uri="{FF2B5EF4-FFF2-40B4-BE49-F238E27FC236}">
                <a16:creationId xmlns:a16="http://schemas.microsoft.com/office/drawing/2014/main" id="{91C652E5-B95C-BC40-4DA5-50B368D3C966}"/>
              </a:ext>
            </a:extLst>
          </p:cNvPr>
          <p:cNvSpPr txBox="1"/>
          <p:nvPr/>
        </p:nvSpPr>
        <p:spPr>
          <a:xfrm>
            <a:off x="2165685" y="824899"/>
            <a:ext cx="10154651" cy="707886"/>
          </a:xfrm>
          <a:prstGeom prst="rect">
            <a:avLst/>
          </a:prstGeom>
          <a:noFill/>
        </p:spPr>
        <p:txBody>
          <a:bodyPr wrap="square">
            <a:spAutoFit/>
          </a:bodyPr>
          <a:lstStyle/>
          <a:p>
            <a:pPr marL="0" indent="0" algn="ctr">
              <a:lnSpc>
                <a:spcPts val="4750"/>
              </a:lnSpc>
              <a:buNone/>
            </a:pPr>
            <a:r>
              <a:rPr lang="kk-KZ" sz="4000" b="1" dirty="0">
                <a:solidFill>
                  <a:srgbClr val="7068F4"/>
                </a:solidFill>
                <a:latin typeface="Barlow Bold" pitchFamily="34" charset="0"/>
                <a:ea typeface="Barlow Bold" pitchFamily="34" charset="-122"/>
                <a:cs typeface="Barlow Bold" pitchFamily="34" charset="-120"/>
              </a:rPr>
              <a:t>Бекітуге арналған қорытынды</a:t>
            </a:r>
            <a:r>
              <a:rPr lang="en-US" sz="4000" b="1" dirty="0">
                <a:solidFill>
                  <a:srgbClr val="7068F4"/>
                </a:solidFill>
                <a:latin typeface="Barlow Bold" pitchFamily="34" charset="0"/>
                <a:ea typeface="Barlow Bold" pitchFamily="34" charset="-122"/>
                <a:cs typeface="Barlow Bold" pitchFamily="34" charset="-120"/>
              </a:rPr>
              <a:t> </a:t>
            </a:r>
            <a:r>
              <a:rPr lang="kk-KZ" sz="4000" b="1" dirty="0">
                <a:solidFill>
                  <a:srgbClr val="7068F4"/>
                </a:solidFill>
                <a:latin typeface="Barlow Bold" pitchFamily="34" charset="0"/>
                <a:ea typeface="Barlow Bold" pitchFamily="34" charset="-122"/>
                <a:cs typeface="Barlow Bold" pitchFamily="34" charset="-120"/>
              </a:rPr>
              <a:t>сұрақтар</a:t>
            </a:r>
            <a:endParaRPr lang="en-US" sz="4000" dirty="0"/>
          </a:p>
        </p:txBody>
      </p:sp>
      <p:sp>
        <p:nvSpPr>
          <p:cNvPr id="7" name="TextBox 6">
            <a:extLst>
              <a:ext uri="{FF2B5EF4-FFF2-40B4-BE49-F238E27FC236}">
                <a16:creationId xmlns:a16="http://schemas.microsoft.com/office/drawing/2014/main" id="{76D342FA-A2C4-CFB0-5E62-0F75609BAAEC}"/>
              </a:ext>
            </a:extLst>
          </p:cNvPr>
          <p:cNvSpPr txBox="1"/>
          <p:nvPr/>
        </p:nvSpPr>
        <p:spPr>
          <a:xfrm>
            <a:off x="596766" y="2313491"/>
            <a:ext cx="13436867" cy="501990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ru-RU" sz="2400" dirty="0" err="1">
                <a:solidFill>
                  <a:srgbClr val="272525"/>
                </a:solidFill>
                <a:latin typeface="Montserrat" pitchFamily="34" charset="0"/>
                <a:ea typeface="Montserrat" pitchFamily="34" charset="-122"/>
                <a:cs typeface="Montserrat" pitchFamily="34" charset="-120"/>
              </a:rPr>
              <a:t>Физикалық</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есеп</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дегеніміз</a:t>
            </a:r>
            <a:r>
              <a:rPr lang="ru-RU" sz="2400" dirty="0">
                <a:solidFill>
                  <a:srgbClr val="272525"/>
                </a:solidFill>
                <a:latin typeface="Montserrat" pitchFamily="34" charset="0"/>
                <a:ea typeface="Montserrat" pitchFamily="34" charset="-122"/>
                <a:cs typeface="Montserrat" pitchFamily="34" charset="-120"/>
              </a:rPr>
              <a:t> не?</a:t>
            </a:r>
          </a:p>
          <a:p>
            <a:pPr marL="342900" indent="-342900">
              <a:lnSpc>
                <a:spcPct val="150000"/>
              </a:lnSpc>
              <a:buFont typeface="Arial" panose="020B0604020202020204" pitchFamily="34" charset="0"/>
              <a:buChar char="•"/>
            </a:pPr>
            <a:r>
              <a:rPr lang="ru-RU" sz="2400" dirty="0" err="1">
                <a:solidFill>
                  <a:srgbClr val="272525"/>
                </a:solidFill>
                <a:latin typeface="Montserrat" pitchFamily="34" charset="0"/>
                <a:ea typeface="Montserrat" pitchFamily="34" charset="-122"/>
                <a:cs typeface="Montserrat" pitchFamily="34" charset="-120"/>
              </a:rPr>
              <a:t>Есептер</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шығаруды</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қандай</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жағдайларда</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қолданады</a:t>
            </a:r>
            <a:r>
              <a:rPr lang="ru-RU" sz="2400" dirty="0">
                <a:solidFill>
                  <a:srgbClr val="272525"/>
                </a:solidFill>
                <a:latin typeface="Montserrat" pitchFamily="34" charset="0"/>
                <a:ea typeface="Montserrat" pitchFamily="34" charset="-122"/>
                <a:cs typeface="Montserrat" pitchFamily="34" charset="-120"/>
              </a:rPr>
              <a:t>?</a:t>
            </a:r>
          </a:p>
          <a:p>
            <a:pPr marL="342900" indent="-342900">
              <a:lnSpc>
                <a:spcPct val="150000"/>
              </a:lnSpc>
              <a:buFont typeface="Arial" panose="020B0604020202020204" pitchFamily="34" charset="0"/>
              <a:buChar char="•"/>
            </a:pPr>
            <a:r>
              <a:rPr lang="ru-RU" sz="2400" dirty="0" err="1">
                <a:solidFill>
                  <a:srgbClr val="272525"/>
                </a:solidFill>
                <a:latin typeface="Montserrat" pitchFamily="34" charset="0"/>
                <a:ea typeface="Montserrat" pitchFamily="34" charset="-122"/>
                <a:cs typeface="Montserrat" pitchFamily="34" charset="-120"/>
              </a:rPr>
              <a:t>Физикалық</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есептерді</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шығарудың</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қандай</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маңызы</a:t>
            </a:r>
            <a:r>
              <a:rPr lang="ru-RU" sz="2400" dirty="0">
                <a:solidFill>
                  <a:srgbClr val="272525"/>
                </a:solidFill>
                <a:latin typeface="Montserrat" pitchFamily="34" charset="0"/>
                <a:ea typeface="Montserrat" pitchFamily="34" charset="-122"/>
                <a:cs typeface="Montserrat" pitchFamily="34" charset="-120"/>
              </a:rPr>
              <a:t> бар?</a:t>
            </a:r>
          </a:p>
          <a:p>
            <a:pPr marL="342900" indent="-342900">
              <a:lnSpc>
                <a:spcPct val="150000"/>
              </a:lnSpc>
              <a:buFont typeface="Arial" panose="020B0604020202020204" pitchFamily="34" charset="0"/>
              <a:buChar char="•"/>
            </a:pPr>
            <a:r>
              <a:rPr lang="ru-RU" sz="2400" dirty="0">
                <a:solidFill>
                  <a:srgbClr val="272525"/>
                </a:solidFill>
                <a:latin typeface="Montserrat" pitchFamily="34" charset="0"/>
                <a:ea typeface="Montserrat" pitchFamily="34" charset="-122"/>
                <a:cs typeface="Montserrat" pitchFamily="34" charset="-120"/>
              </a:rPr>
              <a:t>Физика </a:t>
            </a:r>
            <a:r>
              <a:rPr lang="ru-RU" sz="2400" dirty="0" err="1">
                <a:solidFill>
                  <a:srgbClr val="272525"/>
                </a:solidFill>
                <a:latin typeface="Montserrat" pitchFamily="34" charset="0"/>
                <a:ea typeface="Montserrat" pitchFamily="34" charset="-122"/>
                <a:cs typeface="Montserrat" pitchFamily="34" charset="-120"/>
              </a:rPr>
              <a:t>есептерің</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классификациясын</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атаңыз</a:t>
            </a:r>
            <a:r>
              <a:rPr lang="ru-RU" sz="2400" dirty="0">
                <a:solidFill>
                  <a:srgbClr val="272525"/>
                </a:solidFill>
                <a:latin typeface="Montserrat" pitchFamily="34" charset="0"/>
                <a:ea typeface="Montserrat" pitchFamily="34" charset="-122"/>
                <a:cs typeface="Montserrat" pitchFamily="34" charset="-120"/>
              </a:rPr>
              <a:t>.</a:t>
            </a:r>
          </a:p>
          <a:p>
            <a:pPr marL="342900" indent="-342900">
              <a:lnSpc>
                <a:spcPct val="150000"/>
              </a:lnSpc>
              <a:buFont typeface="Arial" panose="020B0604020202020204" pitchFamily="34" charset="0"/>
              <a:buChar char="•"/>
            </a:pPr>
            <a:r>
              <a:rPr lang="ru-RU" sz="2400" dirty="0" err="1">
                <a:solidFill>
                  <a:srgbClr val="272525"/>
                </a:solidFill>
                <a:latin typeface="Montserrat" pitchFamily="34" charset="0"/>
                <a:ea typeface="Montserrat" pitchFamily="34" charset="-122"/>
                <a:cs typeface="Montserrat" pitchFamily="34" charset="-120"/>
              </a:rPr>
              <a:t>Есептің</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берілу</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тәсіліне</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қарай</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қанша</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түрге</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бөледі</a:t>
            </a:r>
            <a:r>
              <a:rPr lang="ru-RU" sz="2400" dirty="0">
                <a:solidFill>
                  <a:srgbClr val="272525"/>
                </a:solidFill>
                <a:latin typeface="Montserrat" pitchFamily="34" charset="0"/>
                <a:ea typeface="Montserrat" pitchFamily="34" charset="-122"/>
                <a:cs typeface="Montserrat" pitchFamily="34" charset="-120"/>
              </a:rPr>
              <a:t>?</a:t>
            </a:r>
          </a:p>
          <a:p>
            <a:pPr marL="342900" indent="-342900">
              <a:lnSpc>
                <a:spcPct val="150000"/>
              </a:lnSpc>
              <a:buFont typeface="Arial" panose="020B0604020202020204" pitchFamily="34" charset="0"/>
              <a:buChar char="•"/>
            </a:pPr>
            <a:r>
              <a:rPr lang="ru-RU" sz="2400" dirty="0">
                <a:solidFill>
                  <a:srgbClr val="272525"/>
                </a:solidFill>
                <a:latin typeface="Montserrat" pitchFamily="34" charset="0"/>
                <a:ea typeface="Montserrat" pitchFamily="34" charset="-122"/>
                <a:cs typeface="Montserrat" pitchFamily="34" charset="-120"/>
              </a:rPr>
              <a:t>Л.М. Фридман </a:t>
            </a:r>
            <a:r>
              <a:rPr lang="ru-RU" sz="2400" dirty="0" err="1">
                <a:solidFill>
                  <a:srgbClr val="272525"/>
                </a:solidFill>
                <a:latin typeface="Montserrat" pitchFamily="34" charset="0"/>
                <a:ea typeface="Montserrat" pitchFamily="34" charset="-122"/>
                <a:cs typeface="Montserrat" pitchFamily="34" charset="-120"/>
              </a:rPr>
              <a:t>есеп</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шығарудағы</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қандай</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іс-әрекеттерді</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көрсетті</a:t>
            </a:r>
            <a:r>
              <a:rPr lang="ru-RU" sz="2400" dirty="0">
                <a:solidFill>
                  <a:srgbClr val="272525"/>
                </a:solidFill>
                <a:latin typeface="Montserrat" pitchFamily="34" charset="0"/>
                <a:ea typeface="Montserrat" pitchFamily="34" charset="-122"/>
                <a:cs typeface="Montserrat" pitchFamily="34" charset="-120"/>
              </a:rPr>
              <a:t>?</a:t>
            </a:r>
          </a:p>
          <a:p>
            <a:pPr marL="342900" indent="-342900">
              <a:lnSpc>
                <a:spcPct val="150000"/>
              </a:lnSpc>
              <a:buFont typeface="Arial" panose="020B0604020202020204" pitchFamily="34" charset="0"/>
              <a:buChar char="•"/>
            </a:pPr>
            <a:r>
              <a:rPr lang="ru-RU" sz="2400" dirty="0" err="1">
                <a:solidFill>
                  <a:srgbClr val="272525"/>
                </a:solidFill>
                <a:latin typeface="Montserrat" pitchFamily="34" charset="0"/>
                <a:ea typeface="Montserrat" pitchFamily="34" charset="-122"/>
                <a:cs typeface="Montserrat" pitchFamily="34" charset="-120"/>
              </a:rPr>
              <a:t>Физикалық</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есептерді</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шығарудың</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жалпы</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алгоритмін</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атаңыз</a:t>
            </a:r>
            <a:r>
              <a:rPr lang="ru-RU" sz="2400" dirty="0">
                <a:solidFill>
                  <a:srgbClr val="272525"/>
                </a:solidFill>
                <a:latin typeface="Montserrat" pitchFamily="34" charset="0"/>
                <a:ea typeface="Montserrat" pitchFamily="34" charset="-122"/>
                <a:cs typeface="Montserrat" pitchFamily="34" charset="-120"/>
              </a:rPr>
              <a:t>.</a:t>
            </a:r>
          </a:p>
          <a:p>
            <a:pPr marL="342900" indent="-342900">
              <a:lnSpc>
                <a:spcPct val="150000"/>
              </a:lnSpc>
              <a:buFont typeface="Arial" panose="020B0604020202020204" pitchFamily="34" charset="0"/>
              <a:buChar char="•"/>
            </a:pPr>
            <a:r>
              <a:rPr lang="ru-RU" sz="2400" dirty="0" err="1">
                <a:solidFill>
                  <a:srgbClr val="272525"/>
                </a:solidFill>
                <a:latin typeface="Montserrat" pitchFamily="34" charset="0"/>
                <a:ea typeface="Montserrat" pitchFamily="34" charset="-122"/>
                <a:cs typeface="Montserrat" pitchFamily="34" charset="-120"/>
              </a:rPr>
              <a:t>Оқушылардың</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өзінше</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ойлана</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алу</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және</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алған</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білімді</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пайдалана</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білу</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икемділігін</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қалыптастырудағы</a:t>
            </a:r>
            <a:r>
              <a:rPr lang="ru-RU" sz="2400" dirty="0">
                <a:solidFill>
                  <a:srgbClr val="272525"/>
                </a:solidFill>
                <a:latin typeface="Montserrat" pitchFamily="34" charset="0"/>
                <a:ea typeface="Montserrat" pitchFamily="34" charset="-122"/>
                <a:cs typeface="Montserrat" pitchFamily="34" charset="-120"/>
              </a:rPr>
              <a:t> физика </a:t>
            </a:r>
            <a:r>
              <a:rPr lang="ru-RU" sz="2400" dirty="0" err="1">
                <a:solidFill>
                  <a:srgbClr val="272525"/>
                </a:solidFill>
                <a:latin typeface="Montserrat" pitchFamily="34" charset="0"/>
                <a:ea typeface="Montserrat" pitchFamily="34" charset="-122"/>
                <a:cs typeface="Montserrat" pitchFamily="34" charset="-120"/>
              </a:rPr>
              <a:t>есептерді</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шығарудың</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ролі</a:t>
            </a:r>
            <a:r>
              <a:rPr lang="ru-RU" sz="2400" dirty="0">
                <a:solidFill>
                  <a:srgbClr val="272525"/>
                </a:solidFill>
                <a:latin typeface="Montserrat" pitchFamily="34" charset="0"/>
                <a:ea typeface="Montserrat" pitchFamily="34" charset="-122"/>
                <a:cs typeface="Montserrat" pitchFamily="34" charset="-120"/>
              </a:rPr>
              <a:t> </a:t>
            </a:r>
            <a:r>
              <a:rPr lang="ru-RU" sz="2400" dirty="0" err="1">
                <a:solidFill>
                  <a:srgbClr val="272525"/>
                </a:solidFill>
                <a:latin typeface="Montserrat" pitchFamily="34" charset="0"/>
                <a:ea typeface="Montserrat" pitchFamily="34" charset="-122"/>
                <a:cs typeface="Montserrat" pitchFamily="34" charset="-120"/>
              </a:rPr>
              <a:t>қандай</a:t>
            </a:r>
            <a:r>
              <a:rPr lang="ru-RU" sz="2400" dirty="0">
                <a:solidFill>
                  <a:srgbClr val="272525"/>
                </a:solidFill>
                <a:latin typeface="Montserrat" pitchFamily="34" charset="0"/>
                <a:ea typeface="Montserrat" pitchFamily="34" charset="-122"/>
                <a:cs typeface="Montserrat" pitchFamily="34" charset="-120"/>
              </a:rPr>
              <a:t>?</a:t>
            </a:r>
            <a:endParaRPr lang="en-US" sz="2400" dirty="0"/>
          </a:p>
        </p:txBody>
      </p:sp>
    </p:spTree>
    <p:extLst>
      <p:ext uri="{BB962C8B-B14F-4D97-AF65-F5344CB8AC3E}">
        <p14:creationId xmlns:p14="http://schemas.microsoft.com/office/powerpoint/2010/main" val="301500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1952" y="483751"/>
            <a:ext cx="7932896" cy="1138476"/>
          </a:xfrm>
          <a:prstGeom prst="rect">
            <a:avLst/>
          </a:prstGeom>
          <a:noFill/>
          <a:ln/>
        </p:spPr>
        <p:txBody>
          <a:bodyPr wrap="square" lIns="0" tIns="0" rIns="0" bIns="0" rtlCol="0" anchor="t"/>
          <a:lstStyle/>
          <a:p>
            <a:pPr marL="0" indent="0">
              <a:lnSpc>
                <a:spcPts val="4450"/>
              </a:lnSpc>
              <a:buNone/>
            </a:pPr>
            <a:r>
              <a:rPr lang="en-US" sz="3550" b="1" dirty="0">
                <a:solidFill>
                  <a:srgbClr val="7068F4"/>
                </a:solidFill>
                <a:latin typeface="Barlow Bold" pitchFamily="34" charset="0"/>
                <a:ea typeface="Barlow Bold" pitchFamily="34" charset="-122"/>
                <a:cs typeface="Barlow Bold" pitchFamily="34" charset="-120"/>
              </a:rPr>
              <a:t>Физикалық есептердің маңызы және классификациясы</a:t>
            </a:r>
            <a:endParaRPr lang="en-US" sz="3550" dirty="0"/>
          </a:p>
        </p:txBody>
      </p:sp>
      <p:sp>
        <p:nvSpPr>
          <p:cNvPr id="4" name="Text 1"/>
          <p:cNvSpPr/>
          <p:nvPr/>
        </p:nvSpPr>
        <p:spPr>
          <a:xfrm>
            <a:off x="6091952" y="1881664"/>
            <a:ext cx="7932896" cy="1106805"/>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Физикалық есептер оқушылардың логикалық және физикалық ойлауын дамытады, математикалық дағдыларды жетілдіреді. Олар физикалық заңдардың практикалық маңызын көрсетеді, оқушыларды өз бетінше жұмыс істеуге үйретеді. Есептер мазмұнына, берілу тәсіліне, шешу әдісіне және күрделілігіне қарай жіктеледі.</a:t>
            </a:r>
            <a:endParaRPr lang="en-US" sz="1350" dirty="0"/>
          </a:p>
        </p:txBody>
      </p:sp>
      <p:sp>
        <p:nvSpPr>
          <p:cNvPr id="5" name="Shape 2"/>
          <p:cNvSpPr/>
          <p:nvPr/>
        </p:nvSpPr>
        <p:spPr>
          <a:xfrm>
            <a:off x="6091952" y="3183017"/>
            <a:ext cx="7932896" cy="1010960"/>
          </a:xfrm>
          <a:prstGeom prst="roundRect">
            <a:avLst>
              <a:gd name="adj" fmla="val 15404"/>
            </a:avLst>
          </a:prstGeom>
          <a:solidFill>
            <a:srgbClr val="EEEFF5"/>
          </a:solidFill>
          <a:ln/>
          <a:effectLst>
            <a:outerShdw blurRad="43180" dist="21590" dir="13500000" algn="bl" rotWithShape="0">
              <a:srgbClr val="FFFFFF">
                <a:alpha val="70000"/>
              </a:srgbClr>
            </a:outerShdw>
          </a:effectLst>
        </p:spPr>
        <p:txBody>
          <a:bodyPr/>
          <a:lstStyle/>
          <a:p>
            <a:endParaRPr lang="ru-KZ"/>
          </a:p>
        </p:txBody>
      </p:sp>
      <p:sp>
        <p:nvSpPr>
          <p:cNvPr id="6" name="Text 3"/>
          <p:cNvSpPr/>
          <p:nvPr/>
        </p:nvSpPr>
        <p:spPr>
          <a:xfrm>
            <a:off x="6264950" y="3356015"/>
            <a:ext cx="2338983" cy="284559"/>
          </a:xfrm>
          <a:prstGeom prst="rect">
            <a:avLst/>
          </a:prstGeom>
          <a:noFill/>
          <a:ln/>
        </p:spPr>
        <p:txBody>
          <a:bodyPr wrap="none" lIns="0" tIns="0" rIns="0" bIns="0" rtlCol="0" anchor="t"/>
          <a:lstStyle/>
          <a:p>
            <a:pPr marL="0" indent="0">
              <a:lnSpc>
                <a:spcPts val="2200"/>
              </a:lnSpc>
              <a:buNone/>
            </a:pPr>
            <a:r>
              <a:rPr lang="en-US" sz="1750" b="1" dirty="0">
                <a:solidFill>
                  <a:srgbClr val="272525"/>
                </a:solidFill>
                <a:latin typeface="Barlow Bold" pitchFamily="34" charset="0"/>
                <a:ea typeface="Barlow Bold" pitchFamily="34" charset="-122"/>
                <a:cs typeface="Barlow Bold" pitchFamily="34" charset="-120"/>
              </a:rPr>
              <a:t>Мазмұны бойынша</a:t>
            </a:r>
            <a:endParaRPr lang="en-US" sz="1750" dirty="0"/>
          </a:p>
        </p:txBody>
      </p:sp>
      <p:sp>
        <p:nvSpPr>
          <p:cNvPr id="7" name="Text 4"/>
          <p:cNvSpPr/>
          <p:nvPr/>
        </p:nvSpPr>
        <p:spPr>
          <a:xfrm>
            <a:off x="6264950" y="3744278"/>
            <a:ext cx="7586901" cy="276701"/>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Механика, молекулалық физика, электродинамика, т.б.</a:t>
            </a:r>
            <a:endParaRPr lang="en-US" sz="1350" dirty="0"/>
          </a:p>
        </p:txBody>
      </p:sp>
      <p:sp>
        <p:nvSpPr>
          <p:cNvPr id="8" name="Shape 5"/>
          <p:cNvSpPr/>
          <p:nvPr/>
        </p:nvSpPr>
        <p:spPr>
          <a:xfrm>
            <a:off x="6091952" y="4366974"/>
            <a:ext cx="7932896" cy="1010960"/>
          </a:xfrm>
          <a:prstGeom prst="roundRect">
            <a:avLst>
              <a:gd name="adj" fmla="val 15404"/>
            </a:avLst>
          </a:prstGeom>
          <a:solidFill>
            <a:srgbClr val="EEEFF5"/>
          </a:solidFill>
          <a:ln/>
          <a:effectLst>
            <a:outerShdw blurRad="43180" dist="21590" dir="13500000" algn="bl" rotWithShape="0">
              <a:srgbClr val="FFFFFF">
                <a:alpha val="70000"/>
              </a:srgbClr>
            </a:outerShdw>
          </a:effectLst>
        </p:spPr>
        <p:txBody>
          <a:bodyPr/>
          <a:lstStyle/>
          <a:p>
            <a:endParaRPr lang="ru-KZ"/>
          </a:p>
        </p:txBody>
      </p:sp>
      <p:sp>
        <p:nvSpPr>
          <p:cNvPr id="9" name="Text 6"/>
          <p:cNvSpPr/>
          <p:nvPr/>
        </p:nvSpPr>
        <p:spPr>
          <a:xfrm>
            <a:off x="6264950" y="4539972"/>
            <a:ext cx="2276713" cy="284559"/>
          </a:xfrm>
          <a:prstGeom prst="rect">
            <a:avLst/>
          </a:prstGeom>
          <a:noFill/>
          <a:ln/>
        </p:spPr>
        <p:txBody>
          <a:bodyPr wrap="none" lIns="0" tIns="0" rIns="0" bIns="0" rtlCol="0" anchor="t"/>
          <a:lstStyle/>
          <a:p>
            <a:pPr marL="0" indent="0">
              <a:lnSpc>
                <a:spcPts val="2200"/>
              </a:lnSpc>
              <a:buNone/>
            </a:pPr>
            <a:r>
              <a:rPr lang="en-US" sz="1750" b="1" dirty="0">
                <a:solidFill>
                  <a:srgbClr val="272525"/>
                </a:solidFill>
                <a:latin typeface="Barlow Bold" pitchFamily="34" charset="0"/>
                <a:ea typeface="Barlow Bold" pitchFamily="34" charset="-122"/>
                <a:cs typeface="Barlow Bold" pitchFamily="34" charset="-120"/>
              </a:rPr>
              <a:t>Берілу тәсілі</a:t>
            </a:r>
            <a:endParaRPr lang="en-US" sz="1750" dirty="0"/>
          </a:p>
        </p:txBody>
      </p:sp>
      <p:sp>
        <p:nvSpPr>
          <p:cNvPr id="10" name="Text 7"/>
          <p:cNvSpPr/>
          <p:nvPr/>
        </p:nvSpPr>
        <p:spPr>
          <a:xfrm>
            <a:off x="6264950" y="4928235"/>
            <a:ext cx="7586901" cy="276701"/>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Мәтінді, графиктік, сұрақ-есептер, сурет-есептер</a:t>
            </a:r>
            <a:endParaRPr lang="en-US" sz="1350" dirty="0"/>
          </a:p>
        </p:txBody>
      </p:sp>
      <p:sp>
        <p:nvSpPr>
          <p:cNvPr id="11" name="Shape 8"/>
          <p:cNvSpPr/>
          <p:nvPr/>
        </p:nvSpPr>
        <p:spPr>
          <a:xfrm>
            <a:off x="6091952" y="5550932"/>
            <a:ext cx="7932896" cy="1010960"/>
          </a:xfrm>
          <a:prstGeom prst="roundRect">
            <a:avLst>
              <a:gd name="adj" fmla="val 15404"/>
            </a:avLst>
          </a:prstGeom>
          <a:solidFill>
            <a:srgbClr val="EEEFF5"/>
          </a:solidFill>
          <a:ln/>
          <a:effectLst>
            <a:outerShdw blurRad="43180" dist="21590" dir="13500000" algn="bl" rotWithShape="0">
              <a:srgbClr val="FFFFFF">
                <a:alpha val="70000"/>
              </a:srgbClr>
            </a:outerShdw>
          </a:effectLst>
        </p:spPr>
        <p:txBody>
          <a:bodyPr/>
          <a:lstStyle/>
          <a:p>
            <a:endParaRPr lang="ru-KZ"/>
          </a:p>
        </p:txBody>
      </p:sp>
      <p:sp>
        <p:nvSpPr>
          <p:cNvPr id="12" name="Text 9"/>
          <p:cNvSpPr/>
          <p:nvPr/>
        </p:nvSpPr>
        <p:spPr>
          <a:xfrm>
            <a:off x="6264950" y="5723930"/>
            <a:ext cx="2276713" cy="284559"/>
          </a:xfrm>
          <a:prstGeom prst="rect">
            <a:avLst/>
          </a:prstGeom>
          <a:noFill/>
          <a:ln/>
        </p:spPr>
        <p:txBody>
          <a:bodyPr wrap="none" lIns="0" tIns="0" rIns="0" bIns="0" rtlCol="0" anchor="t"/>
          <a:lstStyle/>
          <a:p>
            <a:pPr marL="0" indent="0">
              <a:lnSpc>
                <a:spcPts val="2200"/>
              </a:lnSpc>
              <a:buNone/>
            </a:pPr>
            <a:r>
              <a:rPr lang="en-US" sz="1750" b="1" dirty="0">
                <a:solidFill>
                  <a:srgbClr val="272525"/>
                </a:solidFill>
                <a:latin typeface="Barlow Bold" pitchFamily="34" charset="0"/>
                <a:ea typeface="Barlow Bold" pitchFamily="34" charset="-122"/>
                <a:cs typeface="Barlow Bold" pitchFamily="34" charset="-120"/>
              </a:rPr>
              <a:t>Шешу әдісі</a:t>
            </a:r>
            <a:endParaRPr lang="en-US" sz="1750" dirty="0"/>
          </a:p>
        </p:txBody>
      </p:sp>
      <p:sp>
        <p:nvSpPr>
          <p:cNvPr id="13" name="Text 10"/>
          <p:cNvSpPr/>
          <p:nvPr/>
        </p:nvSpPr>
        <p:spPr>
          <a:xfrm>
            <a:off x="6264950" y="6112193"/>
            <a:ext cx="7586901" cy="276701"/>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Сапалық, сандық, графиктік, эксперименттік</a:t>
            </a:r>
            <a:endParaRPr lang="en-US" sz="1350" dirty="0"/>
          </a:p>
        </p:txBody>
      </p:sp>
      <p:sp>
        <p:nvSpPr>
          <p:cNvPr id="14" name="Shape 11"/>
          <p:cNvSpPr/>
          <p:nvPr/>
        </p:nvSpPr>
        <p:spPr>
          <a:xfrm>
            <a:off x="6091952" y="6734889"/>
            <a:ext cx="7932896" cy="1010960"/>
          </a:xfrm>
          <a:prstGeom prst="roundRect">
            <a:avLst>
              <a:gd name="adj" fmla="val 15404"/>
            </a:avLst>
          </a:prstGeom>
          <a:solidFill>
            <a:srgbClr val="EEEFF5"/>
          </a:solidFill>
          <a:ln/>
          <a:effectLst>
            <a:outerShdw blurRad="43180" dist="21590" dir="13500000" algn="bl" rotWithShape="0">
              <a:srgbClr val="FFFFFF">
                <a:alpha val="70000"/>
              </a:srgbClr>
            </a:outerShdw>
          </a:effectLst>
        </p:spPr>
        <p:txBody>
          <a:bodyPr/>
          <a:lstStyle/>
          <a:p>
            <a:endParaRPr lang="ru-KZ"/>
          </a:p>
        </p:txBody>
      </p:sp>
      <p:sp>
        <p:nvSpPr>
          <p:cNvPr id="15" name="Text 12"/>
          <p:cNvSpPr/>
          <p:nvPr/>
        </p:nvSpPr>
        <p:spPr>
          <a:xfrm>
            <a:off x="6264950" y="6907887"/>
            <a:ext cx="2276713" cy="284559"/>
          </a:xfrm>
          <a:prstGeom prst="rect">
            <a:avLst/>
          </a:prstGeom>
          <a:noFill/>
          <a:ln/>
        </p:spPr>
        <p:txBody>
          <a:bodyPr wrap="none" lIns="0" tIns="0" rIns="0" bIns="0" rtlCol="0" anchor="t"/>
          <a:lstStyle/>
          <a:p>
            <a:pPr marL="0" indent="0">
              <a:lnSpc>
                <a:spcPts val="2200"/>
              </a:lnSpc>
              <a:buNone/>
            </a:pPr>
            <a:r>
              <a:rPr lang="en-US" sz="1750" b="1" dirty="0">
                <a:solidFill>
                  <a:srgbClr val="272525"/>
                </a:solidFill>
                <a:latin typeface="Barlow Bold" pitchFamily="34" charset="0"/>
                <a:ea typeface="Barlow Bold" pitchFamily="34" charset="-122"/>
                <a:cs typeface="Barlow Bold" pitchFamily="34" charset="-120"/>
              </a:rPr>
              <a:t>Күрделілігі</a:t>
            </a:r>
            <a:endParaRPr lang="en-US" sz="1750" dirty="0"/>
          </a:p>
        </p:txBody>
      </p:sp>
      <p:sp>
        <p:nvSpPr>
          <p:cNvPr id="16" name="Text 13"/>
          <p:cNvSpPr/>
          <p:nvPr/>
        </p:nvSpPr>
        <p:spPr>
          <a:xfrm>
            <a:off x="6264950" y="7296150"/>
            <a:ext cx="7586901" cy="276701"/>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Жеңіл, орташа, қиын, шығармашылық</a:t>
            </a:r>
            <a:endParaRPr lang="en-US" sz="1350" dirty="0"/>
          </a:p>
        </p:txBody>
      </p:sp>
      <p:pic>
        <p:nvPicPr>
          <p:cNvPr id="18" name="Рисунок 17">
            <a:extLst>
              <a:ext uri="{FF2B5EF4-FFF2-40B4-BE49-F238E27FC236}">
                <a16:creationId xmlns:a16="http://schemas.microsoft.com/office/drawing/2014/main" id="{B600434C-2929-9552-1B51-80BEF84EBCC9}"/>
              </a:ext>
            </a:extLst>
          </p:cNvPr>
          <p:cNvPicPr>
            <a:picLocks noChangeAspect="1"/>
          </p:cNvPicPr>
          <p:nvPr/>
        </p:nvPicPr>
        <p:blipFill>
          <a:blip r:embed="rId4"/>
          <a:stretch>
            <a:fillRect/>
          </a:stretch>
        </p:blipFill>
        <p:spPr>
          <a:xfrm>
            <a:off x="10591236" y="7572851"/>
            <a:ext cx="4039164" cy="619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8148" y="512564"/>
            <a:ext cx="7360682" cy="612577"/>
          </a:xfrm>
          <a:prstGeom prst="rect">
            <a:avLst/>
          </a:prstGeom>
          <a:noFill/>
          <a:ln/>
        </p:spPr>
        <p:txBody>
          <a:bodyPr wrap="none" lIns="0" tIns="0" rIns="0" bIns="0" rtlCol="0" anchor="t"/>
          <a:lstStyle/>
          <a:p>
            <a:pPr marL="0" indent="0">
              <a:lnSpc>
                <a:spcPts val="4800"/>
              </a:lnSpc>
              <a:buNone/>
            </a:pPr>
            <a:r>
              <a:rPr lang="en-US" sz="3850" b="1" dirty="0">
                <a:solidFill>
                  <a:srgbClr val="7068F4"/>
                </a:solidFill>
                <a:latin typeface="Barlow Bold" pitchFamily="34" charset="0"/>
                <a:ea typeface="Barlow Bold" pitchFamily="34" charset="-122"/>
                <a:cs typeface="Barlow Bold" pitchFamily="34" charset="-120"/>
              </a:rPr>
              <a:t>Есептер шығарудың әдістері</a:t>
            </a:r>
            <a:endParaRPr lang="en-US" sz="3850" dirty="0"/>
          </a:p>
        </p:txBody>
      </p:sp>
      <p:sp>
        <p:nvSpPr>
          <p:cNvPr id="4" name="Text 1"/>
          <p:cNvSpPr/>
          <p:nvPr/>
        </p:nvSpPr>
        <p:spPr>
          <a:xfrm>
            <a:off x="6138148" y="1404461"/>
            <a:ext cx="7840504" cy="1191577"/>
          </a:xfrm>
          <a:prstGeom prst="rect">
            <a:avLst/>
          </a:prstGeom>
          <a:noFill/>
          <a:ln/>
        </p:spPr>
        <p:txBody>
          <a:bodyPr wrap="square" lIns="0" tIns="0" rIns="0" bIns="0" rtlCol="0" anchor="t"/>
          <a:lstStyle/>
          <a:p>
            <a:pPr marL="0" indent="0">
              <a:lnSpc>
                <a:spcPts val="2300"/>
              </a:lnSpc>
              <a:buNone/>
            </a:pPr>
            <a:r>
              <a:rPr lang="en-US" sz="1450" dirty="0">
                <a:solidFill>
                  <a:srgbClr val="272525"/>
                </a:solidFill>
                <a:latin typeface="Montserrat" pitchFamily="34" charset="0"/>
                <a:ea typeface="Montserrat" pitchFamily="34" charset="-122"/>
                <a:cs typeface="Montserrat" pitchFamily="34" charset="-120"/>
              </a:rPr>
              <a:t>Есеп шығару процесі бірнеше кезеңнен тұрады: мазмұнды талдау, шығару жолын іздеу, жоспарды жүзеге асыру және дұрыстығын тексеру. Негізгі әдістер: логикалық, математикалық және эксперименттік. Алгоритмдік әдіс кең қолданылады, ол есепті шығарудың нақты қадамдарын анықтайды.</a:t>
            </a:r>
            <a:endParaRPr lang="en-US" sz="1450" dirty="0"/>
          </a:p>
        </p:txBody>
      </p:sp>
      <p:sp>
        <p:nvSpPr>
          <p:cNvPr id="5" name="Shape 2"/>
          <p:cNvSpPr/>
          <p:nvPr/>
        </p:nvSpPr>
        <p:spPr>
          <a:xfrm>
            <a:off x="6406039" y="2805470"/>
            <a:ext cx="22860" cy="4911566"/>
          </a:xfrm>
          <a:prstGeom prst="roundRect">
            <a:avLst>
              <a:gd name="adj" fmla="val 733240"/>
            </a:avLst>
          </a:prstGeom>
          <a:solidFill>
            <a:srgbClr val="C1C3D0"/>
          </a:solidFill>
          <a:ln/>
        </p:spPr>
        <p:txBody>
          <a:bodyPr/>
          <a:lstStyle/>
          <a:p>
            <a:endParaRPr lang="ru-KZ"/>
          </a:p>
        </p:txBody>
      </p:sp>
      <p:sp>
        <p:nvSpPr>
          <p:cNvPr id="6" name="Shape 3"/>
          <p:cNvSpPr/>
          <p:nvPr/>
        </p:nvSpPr>
        <p:spPr>
          <a:xfrm>
            <a:off x="6604099" y="3212902"/>
            <a:ext cx="651748" cy="22860"/>
          </a:xfrm>
          <a:prstGeom prst="roundRect">
            <a:avLst>
              <a:gd name="adj" fmla="val 733240"/>
            </a:avLst>
          </a:prstGeom>
          <a:solidFill>
            <a:srgbClr val="C1C3D0"/>
          </a:solidFill>
          <a:ln/>
        </p:spPr>
        <p:txBody>
          <a:bodyPr/>
          <a:lstStyle/>
          <a:p>
            <a:endParaRPr lang="ru-KZ"/>
          </a:p>
        </p:txBody>
      </p:sp>
      <p:sp>
        <p:nvSpPr>
          <p:cNvPr id="7" name="Shape 4"/>
          <p:cNvSpPr/>
          <p:nvPr/>
        </p:nvSpPr>
        <p:spPr>
          <a:xfrm>
            <a:off x="6207978" y="3014901"/>
            <a:ext cx="418981" cy="418981"/>
          </a:xfrm>
          <a:prstGeom prst="roundRect">
            <a:avLst>
              <a:gd name="adj" fmla="val 40006"/>
            </a:avLst>
          </a:prstGeom>
          <a:solidFill>
            <a:srgbClr val="EEEFF5"/>
          </a:solidFill>
          <a:ln/>
          <a:effectLst>
            <a:outerShdw blurRad="45720" dist="22860" dir="13500000" algn="bl" rotWithShape="0">
              <a:srgbClr val="FFFFFF">
                <a:alpha val="70000"/>
              </a:srgbClr>
            </a:outerShdw>
          </a:effectLst>
        </p:spPr>
        <p:txBody>
          <a:bodyPr/>
          <a:lstStyle/>
          <a:p>
            <a:endParaRPr lang="ru-KZ"/>
          </a:p>
        </p:txBody>
      </p:sp>
      <p:sp>
        <p:nvSpPr>
          <p:cNvPr id="8" name="Text 5"/>
          <p:cNvSpPr/>
          <p:nvPr/>
        </p:nvSpPr>
        <p:spPr>
          <a:xfrm>
            <a:off x="6365379" y="3077289"/>
            <a:ext cx="104180" cy="294084"/>
          </a:xfrm>
          <a:prstGeom prst="rect">
            <a:avLst/>
          </a:prstGeom>
          <a:noFill/>
          <a:ln/>
        </p:spPr>
        <p:txBody>
          <a:bodyPr wrap="none" lIns="0" tIns="0" rIns="0" bIns="0" rtlCol="0" anchor="t"/>
          <a:lstStyle/>
          <a:p>
            <a:pPr marL="0" indent="0" algn="ctr">
              <a:lnSpc>
                <a:spcPts val="2300"/>
              </a:lnSpc>
              <a:buNone/>
            </a:pPr>
            <a:r>
              <a:rPr lang="en-US" sz="2300" b="1" dirty="0">
                <a:solidFill>
                  <a:srgbClr val="272525"/>
                </a:solidFill>
                <a:latin typeface="Barlow Bold" pitchFamily="34" charset="0"/>
                <a:ea typeface="Barlow Bold" pitchFamily="34" charset="-122"/>
                <a:cs typeface="Barlow Bold" pitchFamily="34" charset="-120"/>
              </a:rPr>
              <a:t>1</a:t>
            </a:r>
            <a:endParaRPr lang="en-US" sz="2300" dirty="0"/>
          </a:p>
        </p:txBody>
      </p:sp>
      <p:sp>
        <p:nvSpPr>
          <p:cNvPr id="9" name="Text 6"/>
          <p:cNvSpPr/>
          <p:nvPr/>
        </p:nvSpPr>
        <p:spPr>
          <a:xfrm>
            <a:off x="7441763" y="2991683"/>
            <a:ext cx="2450544" cy="306229"/>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Мазмұнды талдау</a:t>
            </a:r>
            <a:endParaRPr lang="en-US" sz="1900" dirty="0"/>
          </a:p>
        </p:txBody>
      </p:sp>
      <p:sp>
        <p:nvSpPr>
          <p:cNvPr id="10" name="Text 7"/>
          <p:cNvSpPr/>
          <p:nvPr/>
        </p:nvSpPr>
        <p:spPr>
          <a:xfrm>
            <a:off x="7441763" y="3409593"/>
            <a:ext cx="6536888" cy="297894"/>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Есептің шартын оқып, түсіну</a:t>
            </a:r>
            <a:endParaRPr lang="en-US" sz="1450" dirty="0"/>
          </a:p>
        </p:txBody>
      </p:sp>
      <p:sp>
        <p:nvSpPr>
          <p:cNvPr id="11" name="Shape 8"/>
          <p:cNvSpPr/>
          <p:nvPr/>
        </p:nvSpPr>
        <p:spPr>
          <a:xfrm>
            <a:off x="6604099" y="4487347"/>
            <a:ext cx="651748" cy="22860"/>
          </a:xfrm>
          <a:prstGeom prst="roundRect">
            <a:avLst>
              <a:gd name="adj" fmla="val 733240"/>
            </a:avLst>
          </a:prstGeom>
          <a:solidFill>
            <a:srgbClr val="C1C3D0"/>
          </a:solidFill>
          <a:ln/>
        </p:spPr>
        <p:txBody>
          <a:bodyPr/>
          <a:lstStyle/>
          <a:p>
            <a:endParaRPr lang="ru-KZ"/>
          </a:p>
        </p:txBody>
      </p:sp>
      <p:sp>
        <p:nvSpPr>
          <p:cNvPr id="12" name="Shape 9"/>
          <p:cNvSpPr/>
          <p:nvPr/>
        </p:nvSpPr>
        <p:spPr>
          <a:xfrm>
            <a:off x="6207978" y="4289346"/>
            <a:ext cx="418981" cy="418981"/>
          </a:xfrm>
          <a:prstGeom prst="roundRect">
            <a:avLst>
              <a:gd name="adj" fmla="val 40006"/>
            </a:avLst>
          </a:prstGeom>
          <a:solidFill>
            <a:srgbClr val="EEEFF5"/>
          </a:solidFill>
          <a:ln/>
          <a:effectLst>
            <a:outerShdw blurRad="45720" dist="22860" dir="13500000" algn="bl" rotWithShape="0">
              <a:srgbClr val="FFFFFF">
                <a:alpha val="70000"/>
              </a:srgbClr>
            </a:outerShdw>
          </a:effectLst>
        </p:spPr>
        <p:txBody>
          <a:bodyPr/>
          <a:lstStyle/>
          <a:p>
            <a:endParaRPr lang="ru-KZ"/>
          </a:p>
        </p:txBody>
      </p:sp>
      <p:sp>
        <p:nvSpPr>
          <p:cNvPr id="13" name="Text 10"/>
          <p:cNvSpPr/>
          <p:nvPr/>
        </p:nvSpPr>
        <p:spPr>
          <a:xfrm>
            <a:off x="6335137" y="4351734"/>
            <a:ext cx="164663" cy="294084"/>
          </a:xfrm>
          <a:prstGeom prst="rect">
            <a:avLst/>
          </a:prstGeom>
          <a:noFill/>
          <a:ln/>
        </p:spPr>
        <p:txBody>
          <a:bodyPr wrap="none" lIns="0" tIns="0" rIns="0" bIns="0" rtlCol="0" anchor="t"/>
          <a:lstStyle/>
          <a:p>
            <a:pPr marL="0" indent="0" algn="ctr">
              <a:lnSpc>
                <a:spcPts val="2300"/>
              </a:lnSpc>
              <a:buNone/>
            </a:pPr>
            <a:r>
              <a:rPr lang="en-US" sz="2300" b="1" dirty="0">
                <a:solidFill>
                  <a:srgbClr val="272525"/>
                </a:solidFill>
                <a:latin typeface="Barlow Bold" pitchFamily="34" charset="0"/>
                <a:ea typeface="Barlow Bold" pitchFamily="34" charset="-122"/>
                <a:cs typeface="Barlow Bold" pitchFamily="34" charset="-120"/>
              </a:rPr>
              <a:t>2</a:t>
            </a:r>
            <a:endParaRPr lang="en-US" sz="2300" dirty="0"/>
          </a:p>
        </p:txBody>
      </p:sp>
      <p:sp>
        <p:nvSpPr>
          <p:cNvPr id="14" name="Text 11"/>
          <p:cNvSpPr/>
          <p:nvPr/>
        </p:nvSpPr>
        <p:spPr>
          <a:xfrm>
            <a:off x="7441763" y="4266128"/>
            <a:ext cx="2683907" cy="306229"/>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Шығару жолын іздеу</a:t>
            </a:r>
            <a:endParaRPr lang="en-US" sz="1900" dirty="0"/>
          </a:p>
        </p:txBody>
      </p:sp>
      <p:sp>
        <p:nvSpPr>
          <p:cNvPr id="15" name="Text 12"/>
          <p:cNvSpPr/>
          <p:nvPr/>
        </p:nvSpPr>
        <p:spPr>
          <a:xfrm>
            <a:off x="7441763" y="4684038"/>
            <a:ext cx="6536888" cy="297894"/>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Қажетті формулалар мен заңдарды анықтау</a:t>
            </a:r>
            <a:endParaRPr lang="en-US" sz="1450" dirty="0"/>
          </a:p>
        </p:txBody>
      </p:sp>
      <p:sp>
        <p:nvSpPr>
          <p:cNvPr id="16" name="Shape 13"/>
          <p:cNvSpPr/>
          <p:nvPr/>
        </p:nvSpPr>
        <p:spPr>
          <a:xfrm>
            <a:off x="6604099" y="5761792"/>
            <a:ext cx="651748" cy="22860"/>
          </a:xfrm>
          <a:prstGeom prst="roundRect">
            <a:avLst>
              <a:gd name="adj" fmla="val 733240"/>
            </a:avLst>
          </a:prstGeom>
          <a:solidFill>
            <a:srgbClr val="C1C3D0"/>
          </a:solidFill>
          <a:ln/>
        </p:spPr>
        <p:txBody>
          <a:bodyPr/>
          <a:lstStyle/>
          <a:p>
            <a:endParaRPr lang="ru-KZ"/>
          </a:p>
        </p:txBody>
      </p:sp>
      <p:sp>
        <p:nvSpPr>
          <p:cNvPr id="17" name="Shape 14"/>
          <p:cNvSpPr/>
          <p:nvPr/>
        </p:nvSpPr>
        <p:spPr>
          <a:xfrm>
            <a:off x="6207978" y="5563791"/>
            <a:ext cx="418981" cy="418981"/>
          </a:xfrm>
          <a:prstGeom prst="roundRect">
            <a:avLst>
              <a:gd name="adj" fmla="val 40006"/>
            </a:avLst>
          </a:prstGeom>
          <a:solidFill>
            <a:srgbClr val="EEEFF5"/>
          </a:solidFill>
          <a:ln/>
          <a:effectLst>
            <a:outerShdw blurRad="45720" dist="22860" dir="13500000" algn="bl" rotWithShape="0">
              <a:srgbClr val="FFFFFF">
                <a:alpha val="70000"/>
              </a:srgbClr>
            </a:outerShdw>
          </a:effectLst>
        </p:spPr>
        <p:txBody>
          <a:bodyPr/>
          <a:lstStyle/>
          <a:p>
            <a:endParaRPr lang="ru-KZ"/>
          </a:p>
        </p:txBody>
      </p:sp>
      <p:sp>
        <p:nvSpPr>
          <p:cNvPr id="18" name="Text 15"/>
          <p:cNvSpPr/>
          <p:nvPr/>
        </p:nvSpPr>
        <p:spPr>
          <a:xfrm>
            <a:off x="6337995" y="5626179"/>
            <a:ext cx="158829" cy="294084"/>
          </a:xfrm>
          <a:prstGeom prst="rect">
            <a:avLst/>
          </a:prstGeom>
          <a:noFill/>
          <a:ln/>
        </p:spPr>
        <p:txBody>
          <a:bodyPr wrap="none" lIns="0" tIns="0" rIns="0" bIns="0" rtlCol="0" anchor="t"/>
          <a:lstStyle/>
          <a:p>
            <a:pPr marL="0" indent="0" algn="ctr">
              <a:lnSpc>
                <a:spcPts val="2300"/>
              </a:lnSpc>
              <a:buNone/>
            </a:pPr>
            <a:r>
              <a:rPr lang="en-US" sz="2300" b="1" dirty="0">
                <a:solidFill>
                  <a:srgbClr val="272525"/>
                </a:solidFill>
                <a:latin typeface="Barlow Bold" pitchFamily="34" charset="0"/>
                <a:ea typeface="Barlow Bold" pitchFamily="34" charset="-122"/>
                <a:cs typeface="Barlow Bold" pitchFamily="34" charset="-120"/>
              </a:rPr>
              <a:t>3</a:t>
            </a:r>
            <a:endParaRPr lang="en-US" sz="2300" dirty="0"/>
          </a:p>
        </p:txBody>
      </p:sp>
      <p:sp>
        <p:nvSpPr>
          <p:cNvPr id="19" name="Text 16"/>
          <p:cNvSpPr/>
          <p:nvPr/>
        </p:nvSpPr>
        <p:spPr>
          <a:xfrm>
            <a:off x="7441763" y="5540573"/>
            <a:ext cx="3113127" cy="306229"/>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Жоспарды жүзеге асыру</a:t>
            </a:r>
            <a:endParaRPr lang="en-US" sz="1900" dirty="0"/>
          </a:p>
        </p:txBody>
      </p:sp>
      <p:sp>
        <p:nvSpPr>
          <p:cNvPr id="20" name="Text 17"/>
          <p:cNvSpPr/>
          <p:nvPr/>
        </p:nvSpPr>
        <p:spPr>
          <a:xfrm>
            <a:off x="7441763" y="5958483"/>
            <a:ext cx="6536888" cy="297894"/>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Есептеулерді орындау</a:t>
            </a:r>
            <a:endParaRPr lang="en-US" sz="1450" dirty="0"/>
          </a:p>
        </p:txBody>
      </p:sp>
      <p:sp>
        <p:nvSpPr>
          <p:cNvPr id="21" name="Shape 18"/>
          <p:cNvSpPr/>
          <p:nvPr/>
        </p:nvSpPr>
        <p:spPr>
          <a:xfrm>
            <a:off x="6604099" y="7036237"/>
            <a:ext cx="651748" cy="22860"/>
          </a:xfrm>
          <a:prstGeom prst="roundRect">
            <a:avLst>
              <a:gd name="adj" fmla="val 733240"/>
            </a:avLst>
          </a:prstGeom>
          <a:solidFill>
            <a:srgbClr val="C1C3D0"/>
          </a:solidFill>
          <a:ln/>
        </p:spPr>
        <p:txBody>
          <a:bodyPr/>
          <a:lstStyle/>
          <a:p>
            <a:endParaRPr lang="ru-KZ"/>
          </a:p>
        </p:txBody>
      </p:sp>
      <p:sp>
        <p:nvSpPr>
          <p:cNvPr id="22" name="Shape 19"/>
          <p:cNvSpPr/>
          <p:nvPr/>
        </p:nvSpPr>
        <p:spPr>
          <a:xfrm>
            <a:off x="6207978" y="6838236"/>
            <a:ext cx="418981" cy="418981"/>
          </a:xfrm>
          <a:prstGeom prst="roundRect">
            <a:avLst>
              <a:gd name="adj" fmla="val 40006"/>
            </a:avLst>
          </a:prstGeom>
          <a:solidFill>
            <a:srgbClr val="EEEFF5"/>
          </a:solidFill>
          <a:ln/>
          <a:effectLst>
            <a:outerShdw blurRad="45720" dist="22860" dir="13500000" algn="bl" rotWithShape="0">
              <a:srgbClr val="FFFFFF">
                <a:alpha val="70000"/>
              </a:srgbClr>
            </a:outerShdw>
          </a:effectLst>
        </p:spPr>
        <p:txBody>
          <a:bodyPr/>
          <a:lstStyle/>
          <a:p>
            <a:endParaRPr lang="ru-KZ"/>
          </a:p>
        </p:txBody>
      </p:sp>
      <p:sp>
        <p:nvSpPr>
          <p:cNvPr id="23" name="Text 20"/>
          <p:cNvSpPr/>
          <p:nvPr/>
        </p:nvSpPr>
        <p:spPr>
          <a:xfrm>
            <a:off x="6328470" y="6900624"/>
            <a:ext cx="177879" cy="294084"/>
          </a:xfrm>
          <a:prstGeom prst="rect">
            <a:avLst/>
          </a:prstGeom>
          <a:noFill/>
          <a:ln/>
        </p:spPr>
        <p:txBody>
          <a:bodyPr wrap="none" lIns="0" tIns="0" rIns="0" bIns="0" rtlCol="0" anchor="t"/>
          <a:lstStyle/>
          <a:p>
            <a:pPr marL="0" indent="0" algn="ctr">
              <a:lnSpc>
                <a:spcPts val="2300"/>
              </a:lnSpc>
              <a:buNone/>
            </a:pPr>
            <a:r>
              <a:rPr lang="en-US" sz="2300" b="1" dirty="0">
                <a:solidFill>
                  <a:srgbClr val="272525"/>
                </a:solidFill>
                <a:latin typeface="Barlow Bold" pitchFamily="34" charset="0"/>
                <a:ea typeface="Barlow Bold" pitchFamily="34" charset="-122"/>
                <a:cs typeface="Barlow Bold" pitchFamily="34" charset="-120"/>
              </a:rPr>
              <a:t>4</a:t>
            </a:r>
            <a:endParaRPr lang="en-US" sz="2300" dirty="0"/>
          </a:p>
        </p:txBody>
      </p:sp>
      <p:sp>
        <p:nvSpPr>
          <p:cNvPr id="24" name="Text 21"/>
          <p:cNvSpPr/>
          <p:nvPr/>
        </p:nvSpPr>
        <p:spPr>
          <a:xfrm>
            <a:off x="7441763" y="6815018"/>
            <a:ext cx="2697004" cy="306229"/>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Дұрыстығын тексеру</a:t>
            </a:r>
            <a:endParaRPr lang="en-US" sz="1900" dirty="0"/>
          </a:p>
        </p:txBody>
      </p:sp>
      <p:sp>
        <p:nvSpPr>
          <p:cNvPr id="25" name="Text 22"/>
          <p:cNvSpPr/>
          <p:nvPr/>
        </p:nvSpPr>
        <p:spPr>
          <a:xfrm>
            <a:off x="7441763" y="7232928"/>
            <a:ext cx="6536888" cy="297894"/>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Алынған нәтижені талдау</a:t>
            </a:r>
            <a:endParaRPr lang="en-US" sz="1450" dirty="0"/>
          </a:p>
        </p:txBody>
      </p:sp>
      <p:pic>
        <p:nvPicPr>
          <p:cNvPr id="27" name="Рисунок 26">
            <a:extLst>
              <a:ext uri="{FF2B5EF4-FFF2-40B4-BE49-F238E27FC236}">
                <a16:creationId xmlns:a16="http://schemas.microsoft.com/office/drawing/2014/main" id="{55AA6B09-FA83-37E9-4FF8-FC51B2FB6196}"/>
              </a:ext>
            </a:extLst>
          </p:cNvPr>
          <p:cNvPicPr>
            <a:picLocks noChangeAspect="1"/>
          </p:cNvPicPr>
          <p:nvPr/>
        </p:nvPicPr>
        <p:blipFill>
          <a:blip r:embed="rId4"/>
          <a:stretch>
            <a:fillRect/>
          </a:stretch>
        </p:blipFill>
        <p:spPr>
          <a:xfrm>
            <a:off x="10591236" y="7509850"/>
            <a:ext cx="4039164" cy="619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07921" y="514350"/>
            <a:ext cx="8057078" cy="477441"/>
          </a:xfrm>
          <a:prstGeom prst="rect">
            <a:avLst/>
          </a:prstGeom>
          <a:noFill/>
          <a:ln/>
        </p:spPr>
        <p:txBody>
          <a:bodyPr wrap="none" lIns="0" tIns="0" rIns="0" bIns="0" rtlCol="0" anchor="t"/>
          <a:lstStyle/>
          <a:p>
            <a:pPr marL="0" indent="0">
              <a:lnSpc>
                <a:spcPts val="3750"/>
              </a:lnSpc>
              <a:buNone/>
            </a:pPr>
            <a:r>
              <a:rPr lang="en-US" sz="3000" b="1" dirty="0">
                <a:solidFill>
                  <a:srgbClr val="7068F4"/>
                </a:solidFill>
                <a:latin typeface="Barlow Bold" pitchFamily="34" charset="0"/>
                <a:ea typeface="Barlow Bold" pitchFamily="34" charset="-122"/>
                <a:cs typeface="Barlow Bold" pitchFamily="34" charset="-120"/>
              </a:rPr>
              <a:t>Есептерді шығарудың алгоритмдік әдісі</a:t>
            </a:r>
            <a:endParaRPr lang="en-US" sz="3000" dirty="0"/>
          </a:p>
        </p:txBody>
      </p:sp>
      <p:sp>
        <p:nvSpPr>
          <p:cNvPr id="3" name="Text 1"/>
          <p:cNvSpPr/>
          <p:nvPr/>
        </p:nvSpPr>
        <p:spPr>
          <a:xfrm>
            <a:off x="507921" y="1282065"/>
            <a:ext cx="13614559" cy="464344"/>
          </a:xfrm>
          <a:prstGeom prst="rect">
            <a:avLst/>
          </a:prstGeom>
          <a:noFill/>
          <a:ln/>
        </p:spPr>
        <p:txBody>
          <a:bodyPr wrap="square" lIns="0" tIns="0" rIns="0" bIns="0" rtlCol="0" anchor="t"/>
          <a:lstStyle/>
          <a:p>
            <a:pPr marL="0" indent="0">
              <a:lnSpc>
                <a:spcPts val="1800"/>
              </a:lnSpc>
              <a:buNone/>
            </a:pPr>
            <a:r>
              <a:rPr lang="en-US" sz="1100" dirty="0">
                <a:solidFill>
                  <a:srgbClr val="272525"/>
                </a:solidFill>
                <a:latin typeface="Montserrat" pitchFamily="34" charset="0"/>
                <a:ea typeface="Montserrat" pitchFamily="34" charset="-122"/>
                <a:cs typeface="Montserrat" pitchFamily="34" charset="-120"/>
              </a:rPr>
              <a:t>Алгоритмдік әдіс есеп шығарудың жүйелі тәсілін ұсынады. Ол есептің шартын мұқият оқудан бастап, қажетті шамаларды анықтау, есептің шартын қысқаша жазу, сурет салу, шығару тәсілін таңдау, теңдеулерді жазу, есепті жалпы түрде шығару, дұрыстығын тексеру және жауапты жазу сияқты қадамдарды қамтиды.</a:t>
            </a:r>
            <a:endParaRPr lang="en-US" sz="1100" dirty="0"/>
          </a:p>
        </p:txBody>
      </p:sp>
      <p:pic>
        <p:nvPicPr>
          <p:cNvPr id="4" name="Image 0" descr="preencoded.png"/>
          <p:cNvPicPr>
            <a:picLocks noChangeAspect="1"/>
          </p:cNvPicPr>
          <p:nvPr/>
        </p:nvPicPr>
        <p:blipFill>
          <a:blip r:embed="rId3"/>
          <a:stretch>
            <a:fillRect/>
          </a:stretch>
        </p:blipFill>
        <p:spPr>
          <a:xfrm>
            <a:off x="507921" y="1909643"/>
            <a:ext cx="725686" cy="1161098"/>
          </a:xfrm>
          <a:prstGeom prst="rect">
            <a:avLst/>
          </a:prstGeom>
        </p:spPr>
      </p:pic>
      <p:sp>
        <p:nvSpPr>
          <p:cNvPr id="5" name="Text 2"/>
          <p:cNvSpPr/>
          <p:nvPr/>
        </p:nvSpPr>
        <p:spPr>
          <a:xfrm>
            <a:off x="1451253" y="2054781"/>
            <a:ext cx="1909762" cy="238720"/>
          </a:xfrm>
          <a:prstGeom prst="rect">
            <a:avLst/>
          </a:prstGeom>
          <a:noFill/>
          <a:ln/>
        </p:spPr>
        <p:txBody>
          <a:bodyPr wrap="none" lIns="0" tIns="0" rIns="0" bIns="0" rtlCol="0" anchor="t"/>
          <a:lstStyle/>
          <a:p>
            <a:pPr marL="0" indent="0" algn="l">
              <a:lnSpc>
                <a:spcPts val="1850"/>
              </a:lnSpc>
              <a:buNone/>
            </a:pPr>
            <a:r>
              <a:rPr lang="en-US" sz="1500" b="1" dirty="0">
                <a:solidFill>
                  <a:srgbClr val="272525"/>
                </a:solidFill>
                <a:latin typeface="Barlow Bold" pitchFamily="34" charset="0"/>
                <a:ea typeface="Barlow Bold" pitchFamily="34" charset="-122"/>
                <a:cs typeface="Barlow Bold" pitchFamily="34" charset="-120"/>
              </a:rPr>
              <a:t>Есеп шартын оқу</a:t>
            </a:r>
            <a:endParaRPr lang="en-US" sz="1500" dirty="0"/>
          </a:p>
        </p:txBody>
      </p:sp>
      <p:sp>
        <p:nvSpPr>
          <p:cNvPr id="6" name="Text 3"/>
          <p:cNvSpPr/>
          <p:nvPr/>
        </p:nvSpPr>
        <p:spPr>
          <a:xfrm>
            <a:off x="1451253" y="2380536"/>
            <a:ext cx="12671227" cy="232172"/>
          </a:xfrm>
          <a:prstGeom prst="rect">
            <a:avLst/>
          </a:prstGeom>
          <a:noFill/>
          <a:ln/>
        </p:spPr>
        <p:txBody>
          <a:bodyPr wrap="none" lIns="0" tIns="0" rIns="0" bIns="0" rtlCol="0" anchor="t"/>
          <a:lstStyle/>
          <a:p>
            <a:pPr marL="0" indent="0" algn="l">
              <a:lnSpc>
                <a:spcPts val="1800"/>
              </a:lnSpc>
              <a:buNone/>
            </a:pPr>
            <a:r>
              <a:rPr lang="en-US" sz="1100" dirty="0">
                <a:solidFill>
                  <a:srgbClr val="272525"/>
                </a:solidFill>
                <a:latin typeface="Montserrat" pitchFamily="34" charset="0"/>
                <a:ea typeface="Montserrat" pitchFamily="34" charset="-122"/>
                <a:cs typeface="Montserrat" pitchFamily="34" charset="-120"/>
              </a:rPr>
              <a:t>Мұқият оқып, процесті анықтау</a:t>
            </a:r>
            <a:endParaRPr lang="en-US" sz="1100" dirty="0"/>
          </a:p>
        </p:txBody>
      </p:sp>
      <p:pic>
        <p:nvPicPr>
          <p:cNvPr id="7" name="Image 1" descr="preencoded.png"/>
          <p:cNvPicPr>
            <a:picLocks noChangeAspect="1"/>
          </p:cNvPicPr>
          <p:nvPr/>
        </p:nvPicPr>
        <p:blipFill>
          <a:blip r:embed="rId4"/>
          <a:stretch>
            <a:fillRect/>
          </a:stretch>
        </p:blipFill>
        <p:spPr>
          <a:xfrm>
            <a:off x="507921" y="3070741"/>
            <a:ext cx="725686" cy="1161098"/>
          </a:xfrm>
          <a:prstGeom prst="rect">
            <a:avLst/>
          </a:prstGeom>
        </p:spPr>
      </p:pic>
      <p:sp>
        <p:nvSpPr>
          <p:cNvPr id="8" name="Text 4"/>
          <p:cNvSpPr/>
          <p:nvPr/>
        </p:nvSpPr>
        <p:spPr>
          <a:xfrm>
            <a:off x="1451253" y="3215878"/>
            <a:ext cx="2969776" cy="238720"/>
          </a:xfrm>
          <a:prstGeom prst="rect">
            <a:avLst/>
          </a:prstGeom>
          <a:noFill/>
          <a:ln/>
        </p:spPr>
        <p:txBody>
          <a:bodyPr wrap="none" lIns="0" tIns="0" rIns="0" bIns="0" rtlCol="0" anchor="t"/>
          <a:lstStyle/>
          <a:p>
            <a:pPr marL="0" indent="0" algn="l">
              <a:lnSpc>
                <a:spcPts val="1850"/>
              </a:lnSpc>
              <a:buNone/>
            </a:pPr>
            <a:r>
              <a:rPr lang="en-US" sz="1500" b="1" dirty="0">
                <a:solidFill>
                  <a:srgbClr val="272525"/>
                </a:solidFill>
                <a:latin typeface="Barlow Bold" pitchFamily="34" charset="0"/>
                <a:ea typeface="Barlow Bold" pitchFamily="34" charset="-122"/>
                <a:cs typeface="Barlow Bold" pitchFamily="34" charset="-120"/>
              </a:rPr>
              <a:t>Қажетті шамаларды анықтау</a:t>
            </a:r>
            <a:endParaRPr lang="en-US" sz="1500" dirty="0"/>
          </a:p>
        </p:txBody>
      </p:sp>
      <p:sp>
        <p:nvSpPr>
          <p:cNvPr id="9" name="Text 5"/>
          <p:cNvSpPr/>
          <p:nvPr/>
        </p:nvSpPr>
        <p:spPr>
          <a:xfrm>
            <a:off x="1451253" y="3541633"/>
            <a:ext cx="12671227" cy="232172"/>
          </a:xfrm>
          <a:prstGeom prst="rect">
            <a:avLst/>
          </a:prstGeom>
          <a:noFill/>
          <a:ln/>
        </p:spPr>
        <p:txBody>
          <a:bodyPr wrap="none" lIns="0" tIns="0" rIns="0" bIns="0" rtlCol="0" anchor="t"/>
          <a:lstStyle/>
          <a:p>
            <a:pPr marL="0" indent="0" algn="l">
              <a:lnSpc>
                <a:spcPts val="1800"/>
              </a:lnSpc>
              <a:buNone/>
            </a:pPr>
            <a:r>
              <a:rPr lang="en-US" sz="1100" dirty="0">
                <a:solidFill>
                  <a:srgbClr val="272525"/>
                </a:solidFill>
                <a:latin typeface="Montserrat" pitchFamily="34" charset="0"/>
                <a:ea typeface="Montserrat" pitchFamily="34" charset="-122"/>
                <a:cs typeface="Montserrat" pitchFamily="34" charset="-120"/>
              </a:rPr>
              <a:t>Берілген және қосымша шамаларды табу</a:t>
            </a:r>
            <a:endParaRPr lang="en-US" sz="1100" dirty="0"/>
          </a:p>
        </p:txBody>
      </p:sp>
      <p:pic>
        <p:nvPicPr>
          <p:cNvPr id="10" name="Image 2" descr="preencoded.png"/>
          <p:cNvPicPr>
            <a:picLocks noChangeAspect="1"/>
          </p:cNvPicPr>
          <p:nvPr/>
        </p:nvPicPr>
        <p:blipFill>
          <a:blip r:embed="rId5"/>
          <a:stretch>
            <a:fillRect/>
          </a:stretch>
        </p:blipFill>
        <p:spPr>
          <a:xfrm>
            <a:off x="507921" y="4231838"/>
            <a:ext cx="725686" cy="1161098"/>
          </a:xfrm>
          <a:prstGeom prst="rect">
            <a:avLst/>
          </a:prstGeom>
        </p:spPr>
      </p:pic>
      <p:sp>
        <p:nvSpPr>
          <p:cNvPr id="11" name="Text 6"/>
          <p:cNvSpPr/>
          <p:nvPr/>
        </p:nvSpPr>
        <p:spPr>
          <a:xfrm>
            <a:off x="1451253" y="4376976"/>
            <a:ext cx="2798207" cy="238720"/>
          </a:xfrm>
          <a:prstGeom prst="rect">
            <a:avLst/>
          </a:prstGeom>
          <a:noFill/>
          <a:ln/>
        </p:spPr>
        <p:txBody>
          <a:bodyPr wrap="none" lIns="0" tIns="0" rIns="0" bIns="0" rtlCol="0" anchor="t"/>
          <a:lstStyle/>
          <a:p>
            <a:pPr marL="0" indent="0" algn="l">
              <a:lnSpc>
                <a:spcPts val="1850"/>
              </a:lnSpc>
              <a:buNone/>
            </a:pPr>
            <a:r>
              <a:rPr lang="en-US" sz="1500" b="1" dirty="0">
                <a:solidFill>
                  <a:srgbClr val="272525"/>
                </a:solidFill>
                <a:latin typeface="Barlow Bold" pitchFamily="34" charset="0"/>
                <a:ea typeface="Barlow Bold" pitchFamily="34" charset="-122"/>
                <a:cs typeface="Barlow Bold" pitchFamily="34" charset="-120"/>
              </a:rPr>
              <a:t>Есеп шартын қысқаша жазу</a:t>
            </a:r>
            <a:endParaRPr lang="en-US" sz="1500" dirty="0"/>
          </a:p>
        </p:txBody>
      </p:sp>
      <p:sp>
        <p:nvSpPr>
          <p:cNvPr id="12" name="Text 7"/>
          <p:cNvSpPr/>
          <p:nvPr/>
        </p:nvSpPr>
        <p:spPr>
          <a:xfrm>
            <a:off x="1451253" y="4702731"/>
            <a:ext cx="12671227" cy="232172"/>
          </a:xfrm>
          <a:prstGeom prst="rect">
            <a:avLst/>
          </a:prstGeom>
          <a:noFill/>
          <a:ln/>
        </p:spPr>
        <p:txBody>
          <a:bodyPr wrap="none" lIns="0" tIns="0" rIns="0" bIns="0" rtlCol="0" anchor="t"/>
          <a:lstStyle/>
          <a:p>
            <a:pPr marL="0" indent="0" algn="l">
              <a:lnSpc>
                <a:spcPts val="1800"/>
              </a:lnSpc>
              <a:buNone/>
            </a:pPr>
            <a:r>
              <a:rPr lang="en-US" sz="1100" dirty="0">
                <a:solidFill>
                  <a:srgbClr val="272525"/>
                </a:solidFill>
                <a:latin typeface="Montserrat" pitchFamily="34" charset="0"/>
                <a:ea typeface="Montserrat" pitchFamily="34" charset="-122"/>
                <a:cs typeface="Montserrat" pitchFamily="34" charset="-120"/>
              </a:rPr>
              <a:t>Белгілер арқылы жазу</a:t>
            </a:r>
            <a:endParaRPr lang="en-US" sz="1100" dirty="0"/>
          </a:p>
        </p:txBody>
      </p:sp>
      <p:pic>
        <p:nvPicPr>
          <p:cNvPr id="13" name="Image 3" descr="preencoded.png"/>
          <p:cNvPicPr>
            <a:picLocks noChangeAspect="1"/>
          </p:cNvPicPr>
          <p:nvPr/>
        </p:nvPicPr>
        <p:blipFill>
          <a:blip r:embed="rId6"/>
          <a:stretch>
            <a:fillRect/>
          </a:stretch>
        </p:blipFill>
        <p:spPr>
          <a:xfrm>
            <a:off x="507921" y="5392936"/>
            <a:ext cx="725686" cy="1161098"/>
          </a:xfrm>
          <a:prstGeom prst="rect">
            <a:avLst/>
          </a:prstGeom>
        </p:spPr>
      </p:pic>
      <p:sp>
        <p:nvSpPr>
          <p:cNvPr id="14" name="Text 8"/>
          <p:cNvSpPr/>
          <p:nvPr/>
        </p:nvSpPr>
        <p:spPr>
          <a:xfrm>
            <a:off x="1451253" y="5538073"/>
            <a:ext cx="1909762" cy="238720"/>
          </a:xfrm>
          <a:prstGeom prst="rect">
            <a:avLst/>
          </a:prstGeom>
          <a:noFill/>
          <a:ln/>
        </p:spPr>
        <p:txBody>
          <a:bodyPr wrap="none" lIns="0" tIns="0" rIns="0" bIns="0" rtlCol="0" anchor="t"/>
          <a:lstStyle/>
          <a:p>
            <a:pPr marL="0" indent="0" algn="l">
              <a:lnSpc>
                <a:spcPts val="1850"/>
              </a:lnSpc>
              <a:buNone/>
            </a:pPr>
            <a:r>
              <a:rPr lang="en-US" sz="1500" b="1" dirty="0">
                <a:solidFill>
                  <a:srgbClr val="272525"/>
                </a:solidFill>
                <a:latin typeface="Barlow Bold" pitchFamily="34" charset="0"/>
                <a:ea typeface="Barlow Bold" pitchFamily="34" charset="-122"/>
                <a:cs typeface="Barlow Bold" pitchFamily="34" charset="-120"/>
              </a:rPr>
              <a:t>Сурет салу</a:t>
            </a:r>
            <a:endParaRPr lang="en-US" sz="1500" dirty="0"/>
          </a:p>
        </p:txBody>
      </p:sp>
      <p:sp>
        <p:nvSpPr>
          <p:cNvPr id="15" name="Text 9"/>
          <p:cNvSpPr/>
          <p:nvPr/>
        </p:nvSpPr>
        <p:spPr>
          <a:xfrm>
            <a:off x="1451253" y="5863828"/>
            <a:ext cx="12671227" cy="232172"/>
          </a:xfrm>
          <a:prstGeom prst="rect">
            <a:avLst/>
          </a:prstGeom>
          <a:noFill/>
          <a:ln/>
        </p:spPr>
        <p:txBody>
          <a:bodyPr wrap="none" lIns="0" tIns="0" rIns="0" bIns="0" rtlCol="0" anchor="t"/>
          <a:lstStyle/>
          <a:p>
            <a:pPr marL="0" indent="0" algn="l">
              <a:lnSpc>
                <a:spcPts val="1800"/>
              </a:lnSpc>
              <a:buNone/>
            </a:pPr>
            <a:r>
              <a:rPr lang="en-US" sz="1100" dirty="0">
                <a:solidFill>
                  <a:srgbClr val="272525"/>
                </a:solidFill>
                <a:latin typeface="Montserrat" pitchFamily="34" charset="0"/>
                <a:ea typeface="Montserrat" pitchFamily="34" charset="-122"/>
                <a:cs typeface="Montserrat" pitchFamily="34" charset="-120"/>
              </a:rPr>
              <a:t>Қажет болса, есеп мазмұнына сәйкес сурет салу</a:t>
            </a:r>
            <a:endParaRPr lang="en-US" sz="1100" dirty="0"/>
          </a:p>
        </p:txBody>
      </p:sp>
      <p:pic>
        <p:nvPicPr>
          <p:cNvPr id="16" name="Image 4" descr="preencoded.png"/>
          <p:cNvPicPr>
            <a:picLocks noChangeAspect="1"/>
          </p:cNvPicPr>
          <p:nvPr/>
        </p:nvPicPr>
        <p:blipFill>
          <a:blip r:embed="rId7"/>
          <a:stretch>
            <a:fillRect/>
          </a:stretch>
        </p:blipFill>
        <p:spPr>
          <a:xfrm>
            <a:off x="507921" y="6554033"/>
            <a:ext cx="725686" cy="1161098"/>
          </a:xfrm>
          <a:prstGeom prst="rect">
            <a:avLst/>
          </a:prstGeom>
        </p:spPr>
      </p:pic>
      <p:sp>
        <p:nvSpPr>
          <p:cNvPr id="17" name="Text 10"/>
          <p:cNvSpPr/>
          <p:nvPr/>
        </p:nvSpPr>
        <p:spPr>
          <a:xfrm>
            <a:off x="1451253" y="6699171"/>
            <a:ext cx="2278499" cy="238720"/>
          </a:xfrm>
          <a:prstGeom prst="rect">
            <a:avLst/>
          </a:prstGeom>
          <a:noFill/>
          <a:ln/>
        </p:spPr>
        <p:txBody>
          <a:bodyPr wrap="none" lIns="0" tIns="0" rIns="0" bIns="0" rtlCol="0" anchor="t"/>
          <a:lstStyle/>
          <a:p>
            <a:pPr marL="0" indent="0" algn="l">
              <a:lnSpc>
                <a:spcPts val="1850"/>
              </a:lnSpc>
              <a:buNone/>
            </a:pPr>
            <a:r>
              <a:rPr lang="en-US" sz="1500" b="1" dirty="0">
                <a:solidFill>
                  <a:srgbClr val="272525"/>
                </a:solidFill>
                <a:latin typeface="Barlow Bold" pitchFamily="34" charset="0"/>
                <a:ea typeface="Barlow Bold" pitchFamily="34" charset="-122"/>
                <a:cs typeface="Barlow Bold" pitchFamily="34" charset="-120"/>
              </a:rPr>
              <a:t>Шығару тәсілін таңдау</a:t>
            </a:r>
            <a:endParaRPr lang="en-US" sz="1500" dirty="0"/>
          </a:p>
        </p:txBody>
      </p:sp>
      <p:sp>
        <p:nvSpPr>
          <p:cNvPr id="18" name="Text 11"/>
          <p:cNvSpPr/>
          <p:nvPr/>
        </p:nvSpPr>
        <p:spPr>
          <a:xfrm>
            <a:off x="1451253" y="7024926"/>
            <a:ext cx="12671227" cy="232172"/>
          </a:xfrm>
          <a:prstGeom prst="rect">
            <a:avLst/>
          </a:prstGeom>
          <a:noFill/>
          <a:ln/>
        </p:spPr>
        <p:txBody>
          <a:bodyPr wrap="none" lIns="0" tIns="0" rIns="0" bIns="0" rtlCol="0" anchor="t"/>
          <a:lstStyle/>
          <a:p>
            <a:pPr marL="0" indent="0" algn="l">
              <a:lnSpc>
                <a:spcPts val="1800"/>
              </a:lnSpc>
              <a:buNone/>
            </a:pPr>
            <a:r>
              <a:rPr lang="en-US" sz="1100" dirty="0">
                <a:solidFill>
                  <a:srgbClr val="272525"/>
                </a:solidFill>
                <a:latin typeface="Montserrat" pitchFamily="34" charset="0"/>
                <a:ea typeface="Montserrat" pitchFamily="34" charset="-122"/>
                <a:cs typeface="Montserrat" pitchFamily="34" charset="-120"/>
              </a:rPr>
              <a:t>Ең ыңғайлы әдісті анықтау</a:t>
            </a:r>
            <a:endParaRPr lang="en-US" sz="1100" dirty="0"/>
          </a:p>
        </p:txBody>
      </p:sp>
      <p:pic>
        <p:nvPicPr>
          <p:cNvPr id="20" name="Рисунок 19">
            <a:extLst>
              <a:ext uri="{FF2B5EF4-FFF2-40B4-BE49-F238E27FC236}">
                <a16:creationId xmlns:a16="http://schemas.microsoft.com/office/drawing/2014/main" id="{FD4AA232-7442-2809-CFA0-52F1542837EE}"/>
              </a:ext>
            </a:extLst>
          </p:cNvPr>
          <p:cNvPicPr>
            <a:picLocks noChangeAspect="1"/>
          </p:cNvPicPr>
          <p:nvPr/>
        </p:nvPicPr>
        <p:blipFill>
          <a:blip r:embed="rId8"/>
          <a:stretch>
            <a:fillRect/>
          </a:stretch>
        </p:blipFill>
        <p:spPr>
          <a:xfrm>
            <a:off x="10505181" y="7545841"/>
            <a:ext cx="4039164" cy="619211"/>
          </a:xfrm>
          <a:prstGeom prst="rect">
            <a:avLst/>
          </a:prstGeom>
        </p:spPr>
      </p:pic>
      <p:sp>
        <p:nvSpPr>
          <p:cNvPr id="21" name="AutoShape 4" descr="Картинки профессия педагог - 73 фото">
            <a:extLst>
              <a:ext uri="{FF2B5EF4-FFF2-40B4-BE49-F238E27FC236}">
                <a16:creationId xmlns:a16="http://schemas.microsoft.com/office/drawing/2014/main" id="{0FCE27EE-811B-0BA8-A141-F3EEC5909255}"/>
              </a:ext>
            </a:extLst>
          </p:cNvPr>
          <p:cNvSpPr>
            <a:spLocks noChangeAspect="1" noChangeArrowheads="1"/>
          </p:cNvSpPr>
          <p:nvPr/>
        </p:nvSpPr>
        <p:spPr bwMode="auto">
          <a:xfrm>
            <a:off x="11128409" y="5865964"/>
            <a:ext cx="226801" cy="22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pic>
        <p:nvPicPr>
          <p:cNvPr id="4102" name="Picture 6">
            <a:extLst>
              <a:ext uri="{FF2B5EF4-FFF2-40B4-BE49-F238E27FC236}">
                <a16:creationId xmlns:a16="http://schemas.microsoft.com/office/drawing/2014/main" id="{92915F7F-0584-A4EA-26A4-7735AC9AB3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6998" y="1903564"/>
            <a:ext cx="7594294" cy="6123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1379458"/>
            <a:ext cx="9557861" cy="812125"/>
          </a:xfrm>
          <a:prstGeom prst="rect">
            <a:avLst/>
          </a:prstGeom>
          <a:noFill/>
          <a:ln/>
        </p:spPr>
        <p:txBody>
          <a:bodyPr wrap="none" lIns="0" tIns="0" rIns="0" bIns="0" rtlCol="0" anchor="t"/>
          <a:lstStyle/>
          <a:p>
            <a:pPr marL="0" indent="0">
              <a:lnSpc>
                <a:spcPts val="6350"/>
              </a:lnSpc>
              <a:buNone/>
            </a:pPr>
            <a:r>
              <a:rPr lang="en-US" sz="5100" b="1" dirty="0">
                <a:solidFill>
                  <a:srgbClr val="7068F4"/>
                </a:solidFill>
                <a:latin typeface="Barlow Bold" pitchFamily="34" charset="0"/>
                <a:ea typeface="Barlow Bold" pitchFamily="34" charset="-122"/>
                <a:cs typeface="Barlow Bold" pitchFamily="34" charset="-120"/>
              </a:rPr>
              <a:t>Талдау және іріктеу әдістері</a:t>
            </a:r>
            <a:endParaRPr lang="en-US" sz="5100" dirty="0"/>
          </a:p>
        </p:txBody>
      </p:sp>
      <p:sp>
        <p:nvSpPr>
          <p:cNvPr id="3" name="Text 1"/>
          <p:cNvSpPr/>
          <p:nvPr/>
        </p:nvSpPr>
        <p:spPr>
          <a:xfrm>
            <a:off x="864037" y="2685336"/>
            <a:ext cx="12902327" cy="118514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Талдау әдісі есептің сұрағынан бастап, қажетті шамаларға дейін жетуді көздейді. Іріктеу әдісі керісінше, белгілі шамалардан бастап, қажетті нәтижеге жетуді қарастырады. Практикада бұл екі әдіс көбінесе бірге қолданылады, талдау-іріктеу әдісі деп аталады.</a:t>
            </a:r>
            <a:endParaRPr lang="en-US" sz="1900" dirty="0"/>
          </a:p>
        </p:txBody>
      </p:sp>
      <p:sp>
        <p:nvSpPr>
          <p:cNvPr id="4" name="Text 2"/>
          <p:cNvSpPr/>
          <p:nvPr/>
        </p:nvSpPr>
        <p:spPr>
          <a:xfrm>
            <a:off x="864037" y="4394954"/>
            <a:ext cx="3248501" cy="406003"/>
          </a:xfrm>
          <a:prstGeom prst="rect">
            <a:avLst/>
          </a:prstGeom>
          <a:noFill/>
          <a:ln/>
        </p:spPr>
        <p:txBody>
          <a:bodyPr wrap="none" lIns="0" tIns="0" rIns="0" bIns="0" rtlCol="0" anchor="t"/>
          <a:lstStyle/>
          <a:p>
            <a:pPr marL="0" indent="0">
              <a:lnSpc>
                <a:spcPts val="3150"/>
              </a:lnSpc>
              <a:buNone/>
            </a:pPr>
            <a:r>
              <a:rPr lang="en-US" sz="2550" b="1" dirty="0">
                <a:solidFill>
                  <a:srgbClr val="7068F4"/>
                </a:solidFill>
                <a:latin typeface="Barlow Bold" pitchFamily="34" charset="0"/>
                <a:ea typeface="Barlow Bold" pitchFamily="34" charset="-122"/>
                <a:cs typeface="Barlow Bold" pitchFamily="34" charset="-120"/>
              </a:rPr>
              <a:t>Талдау әдісі</a:t>
            </a:r>
            <a:endParaRPr lang="en-US" sz="2550" dirty="0"/>
          </a:p>
        </p:txBody>
      </p:sp>
      <p:sp>
        <p:nvSpPr>
          <p:cNvPr id="5" name="Text 3"/>
          <p:cNvSpPr/>
          <p:nvPr/>
        </p:nvSpPr>
        <p:spPr>
          <a:xfrm>
            <a:off x="864037" y="5047774"/>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Есептің сұрағынан бастап, қажетті шамаларға дейін жету. Күрделі есепті жай есептер қатарына жіктеу.</a:t>
            </a:r>
            <a:endParaRPr lang="en-US" sz="1900" dirty="0"/>
          </a:p>
        </p:txBody>
      </p:sp>
      <p:sp>
        <p:nvSpPr>
          <p:cNvPr id="6" name="Text 4"/>
          <p:cNvSpPr/>
          <p:nvPr/>
        </p:nvSpPr>
        <p:spPr>
          <a:xfrm>
            <a:off x="5372695" y="4394954"/>
            <a:ext cx="3248501" cy="406003"/>
          </a:xfrm>
          <a:prstGeom prst="rect">
            <a:avLst/>
          </a:prstGeom>
          <a:noFill/>
          <a:ln/>
        </p:spPr>
        <p:txBody>
          <a:bodyPr wrap="none" lIns="0" tIns="0" rIns="0" bIns="0" rtlCol="0" anchor="t"/>
          <a:lstStyle/>
          <a:p>
            <a:pPr marL="0" indent="0">
              <a:lnSpc>
                <a:spcPts val="3150"/>
              </a:lnSpc>
              <a:buNone/>
            </a:pPr>
            <a:r>
              <a:rPr lang="en-US" sz="2550" b="1" dirty="0">
                <a:solidFill>
                  <a:srgbClr val="7068F4"/>
                </a:solidFill>
                <a:latin typeface="Barlow Bold" pitchFamily="34" charset="0"/>
                <a:ea typeface="Barlow Bold" pitchFamily="34" charset="-122"/>
                <a:cs typeface="Barlow Bold" pitchFamily="34" charset="-120"/>
              </a:rPr>
              <a:t>Іріктеу әдісі</a:t>
            </a:r>
            <a:endParaRPr lang="en-US" sz="2550" dirty="0"/>
          </a:p>
        </p:txBody>
      </p:sp>
      <p:sp>
        <p:nvSpPr>
          <p:cNvPr id="7" name="Text 5"/>
          <p:cNvSpPr/>
          <p:nvPr/>
        </p:nvSpPr>
        <p:spPr>
          <a:xfrm>
            <a:off x="5372695" y="5047774"/>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Белгілі шамалардан бастап, қажетті нәтижеге жету. Қадамдық есептеулер арқылы жауапқа келу.</a:t>
            </a:r>
            <a:endParaRPr lang="en-US" sz="1900" dirty="0"/>
          </a:p>
        </p:txBody>
      </p:sp>
      <p:sp>
        <p:nvSpPr>
          <p:cNvPr id="8" name="Text 6"/>
          <p:cNvSpPr/>
          <p:nvPr/>
        </p:nvSpPr>
        <p:spPr>
          <a:xfrm>
            <a:off x="9881354" y="4394954"/>
            <a:ext cx="3322320" cy="406003"/>
          </a:xfrm>
          <a:prstGeom prst="rect">
            <a:avLst/>
          </a:prstGeom>
          <a:noFill/>
          <a:ln/>
        </p:spPr>
        <p:txBody>
          <a:bodyPr wrap="none" lIns="0" tIns="0" rIns="0" bIns="0" rtlCol="0" anchor="t"/>
          <a:lstStyle/>
          <a:p>
            <a:pPr marL="0" indent="0">
              <a:lnSpc>
                <a:spcPts val="3150"/>
              </a:lnSpc>
              <a:buNone/>
            </a:pPr>
            <a:r>
              <a:rPr lang="en-US" sz="2550" b="1" dirty="0">
                <a:solidFill>
                  <a:srgbClr val="7068F4"/>
                </a:solidFill>
                <a:latin typeface="Barlow Bold" pitchFamily="34" charset="0"/>
                <a:ea typeface="Barlow Bold" pitchFamily="34" charset="-122"/>
                <a:cs typeface="Barlow Bold" pitchFamily="34" charset="-120"/>
              </a:rPr>
              <a:t>Талдау-іріктеу әдісі</a:t>
            </a:r>
            <a:endParaRPr lang="en-US" sz="2550" dirty="0"/>
          </a:p>
        </p:txBody>
      </p:sp>
      <p:sp>
        <p:nvSpPr>
          <p:cNvPr id="9" name="Text 7"/>
          <p:cNvSpPr/>
          <p:nvPr/>
        </p:nvSpPr>
        <p:spPr>
          <a:xfrm>
            <a:off x="9881354" y="5047774"/>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Екі әдісті біріктіру. Есепті шешудің ең тиімді жолын табу үшін қолданылады.</a:t>
            </a:r>
            <a:endParaRPr lang="en-US" sz="1900" dirty="0"/>
          </a:p>
        </p:txBody>
      </p:sp>
      <p:pic>
        <p:nvPicPr>
          <p:cNvPr id="11" name="Рисунок 10">
            <a:extLst>
              <a:ext uri="{FF2B5EF4-FFF2-40B4-BE49-F238E27FC236}">
                <a16:creationId xmlns:a16="http://schemas.microsoft.com/office/drawing/2014/main" id="{4AD265BC-E558-BEA9-AEC6-C5D876F7FAC8}"/>
              </a:ext>
            </a:extLst>
          </p:cNvPr>
          <p:cNvPicPr>
            <a:picLocks noChangeAspect="1"/>
          </p:cNvPicPr>
          <p:nvPr/>
        </p:nvPicPr>
        <p:blipFill>
          <a:blip r:embed="rId3"/>
          <a:stretch>
            <a:fillRect/>
          </a:stretch>
        </p:blipFill>
        <p:spPr>
          <a:xfrm>
            <a:off x="10591236" y="7513128"/>
            <a:ext cx="4039164" cy="6192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5799" y="530900"/>
            <a:ext cx="10790396" cy="635198"/>
          </a:xfrm>
          <a:prstGeom prst="rect">
            <a:avLst/>
          </a:prstGeom>
          <a:noFill/>
          <a:ln/>
        </p:spPr>
        <p:txBody>
          <a:bodyPr wrap="none" lIns="0" tIns="0" rIns="0" bIns="0" rtlCol="0" anchor="t"/>
          <a:lstStyle/>
          <a:p>
            <a:pPr marL="0" indent="0">
              <a:lnSpc>
                <a:spcPts val="5000"/>
              </a:lnSpc>
              <a:buNone/>
            </a:pPr>
            <a:r>
              <a:rPr lang="en-US" sz="4000" b="1" dirty="0">
                <a:solidFill>
                  <a:srgbClr val="7068F4"/>
                </a:solidFill>
                <a:latin typeface="Barlow Bold" pitchFamily="34" charset="0"/>
                <a:ea typeface="Barlow Bold" pitchFamily="34" charset="-122"/>
                <a:cs typeface="Barlow Bold" pitchFamily="34" charset="-120"/>
              </a:rPr>
              <a:t>Графиктік және эксперименттік есептер</a:t>
            </a:r>
            <a:endParaRPr lang="en-US" sz="4000" dirty="0"/>
          </a:p>
        </p:txBody>
      </p:sp>
      <p:sp>
        <p:nvSpPr>
          <p:cNvPr id="3" name="Text 1"/>
          <p:cNvSpPr/>
          <p:nvPr/>
        </p:nvSpPr>
        <p:spPr>
          <a:xfrm>
            <a:off x="675799" y="1552218"/>
            <a:ext cx="13278803" cy="926902"/>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Графиктік есептер физикалық шамалардың арасындағы тәуелділікті зерттеуді талап етеді. Оқушылар графикті "оқу" немесе салу арқылы есепті шешеді. Эксперименттік есептер тәжірибе жасау арқылы шешіледі. Бұл есептер оқушылардың практикалық дағдыларын дамытады және физикалық құбылыстарды терең түсінуге көмектеседі.</a:t>
            </a:r>
            <a:endParaRPr lang="en-US" sz="1500" dirty="0"/>
          </a:p>
        </p:txBody>
      </p:sp>
      <p:pic>
        <p:nvPicPr>
          <p:cNvPr id="4" name="Image 0" descr="preencoded.png"/>
          <p:cNvPicPr>
            <a:picLocks noChangeAspect="1"/>
          </p:cNvPicPr>
          <p:nvPr/>
        </p:nvPicPr>
        <p:blipFill>
          <a:blip r:embed="rId3"/>
          <a:stretch>
            <a:fillRect/>
          </a:stretch>
        </p:blipFill>
        <p:spPr>
          <a:xfrm>
            <a:off x="675799" y="2696289"/>
            <a:ext cx="6494621" cy="4013954"/>
          </a:xfrm>
          <a:prstGeom prst="rect">
            <a:avLst/>
          </a:prstGeom>
        </p:spPr>
      </p:pic>
      <p:sp>
        <p:nvSpPr>
          <p:cNvPr id="5" name="Text 2"/>
          <p:cNvSpPr/>
          <p:nvPr/>
        </p:nvSpPr>
        <p:spPr>
          <a:xfrm>
            <a:off x="675799" y="6951583"/>
            <a:ext cx="2540675" cy="317540"/>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Графиктік есеп</a:t>
            </a:r>
            <a:endParaRPr lang="en-US" sz="2000" dirty="0"/>
          </a:p>
        </p:txBody>
      </p:sp>
      <p:sp>
        <p:nvSpPr>
          <p:cNvPr id="6" name="Text 3"/>
          <p:cNvSpPr/>
          <p:nvPr/>
        </p:nvSpPr>
        <p:spPr>
          <a:xfrm>
            <a:off x="675799" y="7384971"/>
            <a:ext cx="6494621" cy="61793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Физикалық шамалардың арасындағы тәуелділікті көрсететін график</a:t>
            </a:r>
            <a:endParaRPr lang="en-US" sz="1500" dirty="0"/>
          </a:p>
        </p:txBody>
      </p:sp>
      <p:pic>
        <p:nvPicPr>
          <p:cNvPr id="7" name="Image 1" descr="preencoded.png"/>
          <p:cNvPicPr>
            <a:picLocks noChangeAspect="1"/>
          </p:cNvPicPr>
          <p:nvPr/>
        </p:nvPicPr>
        <p:blipFill>
          <a:blip r:embed="rId4"/>
          <a:stretch>
            <a:fillRect/>
          </a:stretch>
        </p:blipFill>
        <p:spPr>
          <a:xfrm>
            <a:off x="7459980" y="2840621"/>
            <a:ext cx="6261091" cy="3869622"/>
          </a:xfrm>
          <a:prstGeom prst="rect">
            <a:avLst/>
          </a:prstGeom>
        </p:spPr>
      </p:pic>
      <p:sp>
        <p:nvSpPr>
          <p:cNvPr id="8" name="Text 4"/>
          <p:cNvSpPr/>
          <p:nvPr/>
        </p:nvSpPr>
        <p:spPr>
          <a:xfrm>
            <a:off x="7459980" y="6951583"/>
            <a:ext cx="2810828" cy="317540"/>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Эксперименттік есеп</a:t>
            </a:r>
            <a:endParaRPr lang="en-US" sz="2000" dirty="0"/>
          </a:p>
        </p:txBody>
      </p:sp>
      <p:sp>
        <p:nvSpPr>
          <p:cNvPr id="9" name="Text 5"/>
          <p:cNvSpPr/>
          <p:nvPr/>
        </p:nvSpPr>
        <p:spPr>
          <a:xfrm>
            <a:off x="7459980" y="7384971"/>
            <a:ext cx="6494621" cy="308967"/>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Тәжірибе жасау арқылы физикалық заңдылықтарды зерттеу</a:t>
            </a:r>
            <a:endParaRPr lang="en-US" sz="1500" dirty="0"/>
          </a:p>
        </p:txBody>
      </p:sp>
      <p:pic>
        <p:nvPicPr>
          <p:cNvPr id="11" name="Рисунок 10">
            <a:extLst>
              <a:ext uri="{FF2B5EF4-FFF2-40B4-BE49-F238E27FC236}">
                <a16:creationId xmlns:a16="http://schemas.microsoft.com/office/drawing/2014/main" id="{03BBA30D-9F8C-17C8-1DDB-C06FC81754DA}"/>
              </a:ext>
            </a:extLst>
          </p:cNvPr>
          <p:cNvPicPr>
            <a:picLocks noChangeAspect="1"/>
          </p:cNvPicPr>
          <p:nvPr/>
        </p:nvPicPr>
        <p:blipFill>
          <a:blip r:embed="rId5"/>
          <a:stretch>
            <a:fillRect/>
          </a:stretch>
        </p:blipFill>
        <p:spPr>
          <a:xfrm>
            <a:off x="11243412" y="7682067"/>
            <a:ext cx="3328265" cy="510229"/>
          </a:xfrm>
          <a:prstGeom prst="rect">
            <a:avLst/>
          </a:prstGeom>
        </p:spPr>
      </p:pic>
      <p:pic>
        <p:nvPicPr>
          <p:cNvPr id="1026" name="Picture 2" descr="Студенты, показывающие большие пальцы в школе — стоковое фото">
            <a:extLst>
              <a:ext uri="{FF2B5EF4-FFF2-40B4-BE49-F238E27FC236}">
                <a16:creationId xmlns:a16="http://schemas.microsoft.com/office/drawing/2014/main" id="{0C550CCF-E744-A85C-F767-2ADE981162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9980" y="2511701"/>
            <a:ext cx="6261091" cy="41985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39973"/>
          </a:xfrm>
          <a:prstGeom prst="rect">
            <a:avLst/>
          </a:prstGeom>
        </p:spPr>
      </p:pic>
      <p:sp>
        <p:nvSpPr>
          <p:cNvPr id="3" name="Text 0"/>
          <p:cNvSpPr/>
          <p:nvPr/>
        </p:nvSpPr>
        <p:spPr>
          <a:xfrm>
            <a:off x="739140" y="3358991"/>
            <a:ext cx="12663130" cy="694730"/>
          </a:xfrm>
          <a:prstGeom prst="rect">
            <a:avLst/>
          </a:prstGeom>
          <a:noFill/>
          <a:ln/>
        </p:spPr>
        <p:txBody>
          <a:bodyPr wrap="none" lIns="0" tIns="0" rIns="0" bIns="0" rtlCol="0" anchor="t"/>
          <a:lstStyle/>
          <a:p>
            <a:pPr marL="0" indent="0">
              <a:lnSpc>
                <a:spcPts val="5450"/>
              </a:lnSpc>
              <a:buNone/>
            </a:pPr>
            <a:r>
              <a:rPr lang="en-US" sz="4350" b="1" dirty="0">
                <a:solidFill>
                  <a:srgbClr val="7068F4"/>
                </a:solidFill>
                <a:latin typeface="Barlow Bold" pitchFamily="34" charset="0"/>
                <a:ea typeface="Barlow Bold" pitchFamily="34" charset="-122"/>
                <a:cs typeface="Barlow Bold" pitchFamily="34" charset="-120"/>
              </a:rPr>
              <a:t>Есеп шығарудың математикалық тәсілдері</a:t>
            </a:r>
            <a:endParaRPr lang="en-US" sz="4350" dirty="0"/>
          </a:p>
        </p:txBody>
      </p:sp>
      <p:sp>
        <p:nvSpPr>
          <p:cNvPr id="4" name="Text 1"/>
          <p:cNvSpPr/>
          <p:nvPr/>
        </p:nvSpPr>
        <p:spPr>
          <a:xfrm>
            <a:off x="739140" y="4370427"/>
            <a:ext cx="13152120" cy="1013698"/>
          </a:xfrm>
          <a:prstGeom prst="rect">
            <a:avLst/>
          </a:prstGeom>
          <a:noFill/>
          <a:ln/>
        </p:spPr>
        <p:txBody>
          <a:bodyPr wrap="square" lIns="0" tIns="0" rIns="0" bIns="0" rtlCol="0" anchor="t"/>
          <a:lstStyle/>
          <a:p>
            <a:pPr marL="0" indent="0">
              <a:lnSpc>
                <a:spcPts val="2650"/>
              </a:lnSpc>
              <a:buNone/>
            </a:pPr>
            <a:r>
              <a:rPr lang="en-US" sz="1650" dirty="0">
                <a:solidFill>
                  <a:srgbClr val="272525"/>
                </a:solidFill>
                <a:latin typeface="Montserrat" pitchFamily="34" charset="0"/>
                <a:ea typeface="Montserrat" pitchFamily="34" charset="-122"/>
                <a:cs typeface="Montserrat" pitchFamily="34" charset="-120"/>
              </a:rPr>
              <a:t>Физикалық есептерді шығаруда математикалық тәсілдер кеңінен қолданылады. Бұларға арифметикалық, алгебралық және геометриялық тәсілдер жатады. Арифметикалық тәсіл қарапайым есептеулерге негізделсе, алгебралық тәсіл теңдеулер құруды қамтиды. Геометриялық тәсіл фигуралардың қасиеттерін пайдаланады.</a:t>
            </a:r>
            <a:endParaRPr lang="en-US" sz="1650" dirty="0"/>
          </a:p>
        </p:txBody>
      </p:sp>
      <p:pic>
        <p:nvPicPr>
          <p:cNvPr id="5" name="Image 1" descr="preencoded.png"/>
          <p:cNvPicPr>
            <a:picLocks noChangeAspect="1"/>
          </p:cNvPicPr>
          <p:nvPr/>
        </p:nvPicPr>
        <p:blipFill>
          <a:blip r:embed="rId4"/>
          <a:stretch>
            <a:fillRect/>
          </a:stretch>
        </p:blipFill>
        <p:spPr>
          <a:xfrm>
            <a:off x="739140" y="5621655"/>
            <a:ext cx="527923" cy="527923"/>
          </a:xfrm>
          <a:prstGeom prst="rect">
            <a:avLst/>
          </a:prstGeom>
        </p:spPr>
      </p:pic>
      <p:sp>
        <p:nvSpPr>
          <p:cNvPr id="6" name="Text 2"/>
          <p:cNvSpPr/>
          <p:nvPr/>
        </p:nvSpPr>
        <p:spPr>
          <a:xfrm>
            <a:off x="739140" y="6360676"/>
            <a:ext cx="2778919" cy="347305"/>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Barlow Bold" pitchFamily="34" charset="0"/>
                <a:ea typeface="Barlow Bold" pitchFamily="34" charset="-122"/>
                <a:cs typeface="Barlow Bold" pitchFamily="34" charset="-120"/>
              </a:rPr>
              <a:t>Арифметикалық</a:t>
            </a:r>
            <a:endParaRPr lang="en-US" sz="2150" dirty="0"/>
          </a:p>
        </p:txBody>
      </p:sp>
      <p:sp>
        <p:nvSpPr>
          <p:cNvPr id="7" name="Text 3"/>
          <p:cNvSpPr/>
          <p:nvPr/>
        </p:nvSpPr>
        <p:spPr>
          <a:xfrm>
            <a:off x="739140" y="6834664"/>
            <a:ext cx="4172903" cy="675799"/>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Montserrat" pitchFamily="34" charset="0"/>
                <a:ea typeface="Montserrat" pitchFamily="34" charset="-122"/>
                <a:cs typeface="Montserrat" pitchFamily="34" charset="-120"/>
              </a:rPr>
              <a:t>Қарапайым математикалық амалдар арқылы шешу</a:t>
            </a:r>
            <a:endParaRPr lang="en-US" sz="1650" dirty="0"/>
          </a:p>
        </p:txBody>
      </p:sp>
      <p:pic>
        <p:nvPicPr>
          <p:cNvPr id="8" name="Image 2" descr="preencoded.png"/>
          <p:cNvPicPr>
            <a:picLocks noChangeAspect="1"/>
          </p:cNvPicPr>
          <p:nvPr/>
        </p:nvPicPr>
        <p:blipFill>
          <a:blip r:embed="rId5"/>
          <a:stretch>
            <a:fillRect/>
          </a:stretch>
        </p:blipFill>
        <p:spPr>
          <a:xfrm>
            <a:off x="5228749" y="5621655"/>
            <a:ext cx="527923" cy="527923"/>
          </a:xfrm>
          <a:prstGeom prst="rect">
            <a:avLst/>
          </a:prstGeom>
        </p:spPr>
      </p:pic>
      <p:sp>
        <p:nvSpPr>
          <p:cNvPr id="9" name="Text 4"/>
          <p:cNvSpPr/>
          <p:nvPr/>
        </p:nvSpPr>
        <p:spPr>
          <a:xfrm>
            <a:off x="5228749" y="6360676"/>
            <a:ext cx="2778919" cy="347305"/>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Barlow Bold" pitchFamily="34" charset="0"/>
                <a:ea typeface="Barlow Bold" pitchFamily="34" charset="-122"/>
                <a:cs typeface="Barlow Bold" pitchFamily="34" charset="-120"/>
              </a:rPr>
              <a:t>Алгебралық</a:t>
            </a:r>
            <a:endParaRPr lang="en-US" sz="2150" dirty="0"/>
          </a:p>
        </p:txBody>
      </p:sp>
      <p:sp>
        <p:nvSpPr>
          <p:cNvPr id="10" name="Text 5"/>
          <p:cNvSpPr/>
          <p:nvPr/>
        </p:nvSpPr>
        <p:spPr>
          <a:xfrm>
            <a:off x="5228749" y="6834664"/>
            <a:ext cx="4172903" cy="675799"/>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Montserrat" pitchFamily="34" charset="0"/>
                <a:ea typeface="Montserrat" pitchFamily="34" charset="-122"/>
                <a:cs typeface="Montserrat" pitchFamily="34" charset="-120"/>
              </a:rPr>
              <a:t>Теңдеулер құру және шешу арқылы есептеу</a:t>
            </a:r>
            <a:endParaRPr lang="en-US" sz="1650" dirty="0"/>
          </a:p>
        </p:txBody>
      </p:sp>
      <p:pic>
        <p:nvPicPr>
          <p:cNvPr id="11" name="Image 3" descr="preencoded.png"/>
          <p:cNvPicPr>
            <a:picLocks noChangeAspect="1"/>
          </p:cNvPicPr>
          <p:nvPr/>
        </p:nvPicPr>
        <p:blipFill>
          <a:blip r:embed="rId6"/>
          <a:stretch>
            <a:fillRect/>
          </a:stretch>
        </p:blipFill>
        <p:spPr>
          <a:xfrm>
            <a:off x="9718358" y="5621655"/>
            <a:ext cx="527923" cy="527923"/>
          </a:xfrm>
          <a:prstGeom prst="rect">
            <a:avLst/>
          </a:prstGeom>
        </p:spPr>
      </p:pic>
      <p:sp>
        <p:nvSpPr>
          <p:cNvPr id="12" name="Text 6"/>
          <p:cNvSpPr/>
          <p:nvPr/>
        </p:nvSpPr>
        <p:spPr>
          <a:xfrm>
            <a:off x="9718358" y="6360676"/>
            <a:ext cx="2778919" cy="347305"/>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Barlow Bold" pitchFamily="34" charset="0"/>
                <a:ea typeface="Barlow Bold" pitchFamily="34" charset="-122"/>
                <a:cs typeface="Barlow Bold" pitchFamily="34" charset="-120"/>
              </a:rPr>
              <a:t>Геометриялық</a:t>
            </a:r>
            <a:endParaRPr lang="en-US" sz="2150" dirty="0"/>
          </a:p>
        </p:txBody>
      </p:sp>
      <p:sp>
        <p:nvSpPr>
          <p:cNvPr id="13" name="Text 7"/>
          <p:cNvSpPr/>
          <p:nvPr/>
        </p:nvSpPr>
        <p:spPr>
          <a:xfrm>
            <a:off x="9718358" y="6834664"/>
            <a:ext cx="4172903" cy="675799"/>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Montserrat" pitchFamily="34" charset="0"/>
                <a:ea typeface="Montserrat" pitchFamily="34" charset="-122"/>
                <a:cs typeface="Montserrat" pitchFamily="34" charset="-120"/>
              </a:rPr>
              <a:t>Геометриялық фигуралардың қасиеттерін қолдану</a:t>
            </a:r>
            <a:endParaRPr lang="en-US" sz="1650" dirty="0"/>
          </a:p>
        </p:txBody>
      </p:sp>
      <p:pic>
        <p:nvPicPr>
          <p:cNvPr id="15" name="Рисунок 14">
            <a:extLst>
              <a:ext uri="{FF2B5EF4-FFF2-40B4-BE49-F238E27FC236}">
                <a16:creationId xmlns:a16="http://schemas.microsoft.com/office/drawing/2014/main" id="{1D944C5B-3F42-329D-90F1-518CDE36700A}"/>
              </a:ext>
            </a:extLst>
          </p:cNvPr>
          <p:cNvPicPr>
            <a:picLocks noChangeAspect="1"/>
          </p:cNvPicPr>
          <p:nvPr/>
        </p:nvPicPr>
        <p:blipFill>
          <a:blip r:embed="rId7"/>
          <a:stretch>
            <a:fillRect/>
          </a:stretch>
        </p:blipFill>
        <p:spPr>
          <a:xfrm>
            <a:off x="10591236" y="7539309"/>
            <a:ext cx="4039164" cy="6192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46390" y="561975"/>
            <a:ext cx="7851219" cy="1214914"/>
          </a:xfrm>
          <a:prstGeom prst="rect">
            <a:avLst/>
          </a:prstGeom>
          <a:noFill/>
          <a:ln/>
        </p:spPr>
        <p:txBody>
          <a:bodyPr wrap="square" lIns="0" tIns="0" rIns="0" bIns="0" rtlCol="0" anchor="t"/>
          <a:lstStyle/>
          <a:p>
            <a:pPr marL="0" indent="0">
              <a:lnSpc>
                <a:spcPts val="4750"/>
              </a:lnSpc>
              <a:buNone/>
            </a:pPr>
            <a:r>
              <a:rPr lang="en-US" sz="3800" b="1" dirty="0">
                <a:solidFill>
                  <a:srgbClr val="7068F4"/>
                </a:solidFill>
                <a:latin typeface="Barlow Bold" pitchFamily="34" charset="0"/>
                <a:ea typeface="Barlow Bold" pitchFamily="34" charset="-122"/>
                <a:cs typeface="Barlow Bold" pitchFamily="34" charset="-120"/>
              </a:rPr>
              <a:t>Оқушылардың өзіндік жұмыстары</a:t>
            </a:r>
            <a:endParaRPr lang="en-US" sz="3800" dirty="0"/>
          </a:p>
        </p:txBody>
      </p:sp>
      <p:sp>
        <p:nvSpPr>
          <p:cNvPr id="4" name="Text 1"/>
          <p:cNvSpPr/>
          <p:nvPr/>
        </p:nvSpPr>
        <p:spPr>
          <a:xfrm>
            <a:off x="646390" y="2053828"/>
            <a:ext cx="7851219" cy="1181576"/>
          </a:xfrm>
          <a:prstGeom prst="rect">
            <a:avLst/>
          </a:prstGeom>
          <a:noFill/>
          <a:ln/>
        </p:spPr>
        <p:txBody>
          <a:bodyPr wrap="square" lIns="0" tIns="0" rIns="0" bIns="0" rtlCol="0" anchor="t"/>
          <a:lstStyle/>
          <a:p>
            <a:pPr marL="0" indent="0">
              <a:lnSpc>
                <a:spcPts val="2300"/>
              </a:lnSpc>
              <a:buNone/>
            </a:pPr>
            <a:r>
              <a:rPr lang="en-US" sz="1450" dirty="0">
                <a:solidFill>
                  <a:srgbClr val="272525"/>
                </a:solidFill>
                <a:latin typeface="Montserrat" pitchFamily="34" charset="0"/>
                <a:ea typeface="Montserrat" pitchFamily="34" charset="-122"/>
                <a:cs typeface="Montserrat" pitchFamily="34" charset="-120"/>
              </a:rPr>
              <a:t>Оқушылардың өзіндік жұмыстары есеп шығару дағдыларын дамытуда маңызды рөл атқарады. Бұл жұмыстар біртіндеп күрделене түседі: есеп мазмұнын талдаудан бастап, толық өзіндік шығаруға дейін. Мұғалім әр оқушының жеке қабілеттерін ескере отырып, өзіндік жұмыстарды ұйымдастырады.</a:t>
            </a:r>
            <a:endParaRPr lang="en-US" sz="1450" dirty="0"/>
          </a:p>
        </p:txBody>
      </p:sp>
      <p:sp>
        <p:nvSpPr>
          <p:cNvPr id="5" name="Shape 2"/>
          <p:cNvSpPr/>
          <p:nvPr/>
        </p:nvSpPr>
        <p:spPr>
          <a:xfrm>
            <a:off x="646390" y="3650933"/>
            <a:ext cx="415528" cy="415528"/>
          </a:xfrm>
          <a:prstGeom prst="roundRect">
            <a:avLst>
              <a:gd name="adj" fmla="val 40003"/>
            </a:avLst>
          </a:prstGeom>
          <a:solidFill>
            <a:srgbClr val="EEEFF5"/>
          </a:solidFill>
          <a:ln/>
          <a:effectLst>
            <a:outerShdw blurRad="45720" dist="22860" dir="13500000" algn="bl" rotWithShape="0">
              <a:srgbClr val="FFFFFF">
                <a:alpha val="70000"/>
              </a:srgbClr>
            </a:outerShdw>
          </a:effectLst>
        </p:spPr>
        <p:txBody>
          <a:bodyPr/>
          <a:lstStyle/>
          <a:p>
            <a:endParaRPr lang="ru-KZ"/>
          </a:p>
        </p:txBody>
      </p:sp>
      <p:sp>
        <p:nvSpPr>
          <p:cNvPr id="6" name="Text 3"/>
          <p:cNvSpPr/>
          <p:nvPr/>
        </p:nvSpPr>
        <p:spPr>
          <a:xfrm>
            <a:off x="802481" y="3712845"/>
            <a:ext cx="103227" cy="291584"/>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1</a:t>
            </a:r>
            <a:endParaRPr lang="en-US" sz="2250" dirty="0"/>
          </a:p>
        </p:txBody>
      </p:sp>
      <p:sp>
        <p:nvSpPr>
          <p:cNvPr id="7" name="Text 4"/>
          <p:cNvSpPr/>
          <p:nvPr/>
        </p:nvSpPr>
        <p:spPr>
          <a:xfrm>
            <a:off x="1246584" y="3650933"/>
            <a:ext cx="2903101" cy="303728"/>
          </a:xfrm>
          <a:prstGeom prst="rect">
            <a:avLst/>
          </a:prstGeom>
          <a:noFill/>
          <a:ln/>
        </p:spPr>
        <p:txBody>
          <a:bodyPr wrap="none" lIns="0" tIns="0" rIns="0" bIns="0" rtlCol="0" anchor="t"/>
          <a:lstStyle/>
          <a:p>
            <a:pPr marL="0" indent="0">
              <a:lnSpc>
                <a:spcPts val="2350"/>
              </a:lnSpc>
              <a:buNone/>
            </a:pPr>
            <a:r>
              <a:rPr lang="en-US" sz="1900" b="1" dirty="0">
                <a:solidFill>
                  <a:srgbClr val="272525"/>
                </a:solidFill>
                <a:latin typeface="Barlow Bold" pitchFamily="34" charset="0"/>
                <a:ea typeface="Barlow Bold" pitchFamily="34" charset="-122"/>
                <a:cs typeface="Barlow Bold" pitchFamily="34" charset="-120"/>
              </a:rPr>
              <a:t>Есеп мазмұнын талдау</a:t>
            </a:r>
            <a:endParaRPr lang="en-US" sz="1900" dirty="0"/>
          </a:p>
        </p:txBody>
      </p:sp>
      <p:sp>
        <p:nvSpPr>
          <p:cNvPr id="8" name="Text 5"/>
          <p:cNvSpPr/>
          <p:nvPr/>
        </p:nvSpPr>
        <p:spPr>
          <a:xfrm>
            <a:off x="1246584" y="4065389"/>
            <a:ext cx="7251025" cy="295394"/>
          </a:xfrm>
          <a:prstGeom prst="rect">
            <a:avLst/>
          </a:prstGeom>
          <a:noFill/>
          <a:ln/>
        </p:spPr>
        <p:txBody>
          <a:bodyPr wrap="none" lIns="0" tIns="0" rIns="0" bIns="0" rtlCol="0" anchor="t"/>
          <a:lstStyle/>
          <a:p>
            <a:pPr marL="0" indent="0">
              <a:lnSpc>
                <a:spcPts val="2300"/>
              </a:lnSpc>
              <a:buNone/>
            </a:pPr>
            <a:r>
              <a:rPr lang="en-US" sz="1450" dirty="0">
                <a:solidFill>
                  <a:srgbClr val="272525"/>
                </a:solidFill>
                <a:latin typeface="Montserrat" pitchFamily="34" charset="0"/>
                <a:ea typeface="Montserrat" pitchFamily="34" charset="-122"/>
                <a:cs typeface="Montserrat" pitchFamily="34" charset="-120"/>
              </a:rPr>
              <a:t>Оқушылар есептің шартын түсініп, қысқаша жазуды үйренеді</a:t>
            </a:r>
            <a:endParaRPr lang="en-US" sz="1450" dirty="0"/>
          </a:p>
        </p:txBody>
      </p:sp>
      <p:sp>
        <p:nvSpPr>
          <p:cNvPr id="9" name="Shape 6"/>
          <p:cNvSpPr/>
          <p:nvPr/>
        </p:nvSpPr>
        <p:spPr>
          <a:xfrm>
            <a:off x="646390" y="4753213"/>
            <a:ext cx="415528" cy="415528"/>
          </a:xfrm>
          <a:prstGeom prst="roundRect">
            <a:avLst>
              <a:gd name="adj" fmla="val 40003"/>
            </a:avLst>
          </a:prstGeom>
          <a:solidFill>
            <a:srgbClr val="EEEFF5"/>
          </a:solidFill>
          <a:ln/>
          <a:effectLst>
            <a:outerShdw blurRad="45720" dist="22860" dir="13500000" algn="bl" rotWithShape="0">
              <a:srgbClr val="FFFFFF">
                <a:alpha val="70000"/>
              </a:srgbClr>
            </a:outerShdw>
          </a:effectLst>
        </p:spPr>
        <p:txBody>
          <a:bodyPr/>
          <a:lstStyle/>
          <a:p>
            <a:endParaRPr lang="ru-KZ"/>
          </a:p>
        </p:txBody>
      </p:sp>
      <p:sp>
        <p:nvSpPr>
          <p:cNvPr id="10" name="Text 7"/>
          <p:cNvSpPr/>
          <p:nvPr/>
        </p:nvSpPr>
        <p:spPr>
          <a:xfrm>
            <a:off x="772478" y="4815126"/>
            <a:ext cx="163354" cy="291584"/>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2</a:t>
            </a:r>
            <a:endParaRPr lang="en-US" sz="2250" dirty="0"/>
          </a:p>
        </p:txBody>
      </p:sp>
      <p:sp>
        <p:nvSpPr>
          <p:cNvPr id="11" name="Text 8"/>
          <p:cNvSpPr/>
          <p:nvPr/>
        </p:nvSpPr>
        <p:spPr>
          <a:xfrm>
            <a:off x="1246584" y="4753213"/>
            <a:ext cx="2430066" cy="303728"/>
          </a:xfrm>
          <a:prstGeom prst="rect">
            <a:avLst/>
          </a:prstGeom>
          <a:noFill/>
          <a:ln/>
        </p:spPr>
        <p:txBody>
          <a:bodyPr wrap="none" lIns="0" tIns="0" rIns="0" bIns="0" rtlCol="0" anchor="t"/>
          <a:lstStyle/>
          <a:p>
            <a:pPr marL="0" indent="0">
              <a:lnSpc>
                <a:spcPts val="2350"/>
              </a:lnSpc>
              <a:buNone/>
            </a:pPr>
            <a:r>
              <a:rPr lang="en-US" sz="1900" b="1" dirty="0">
                <a:solidFill>
                  <a:srgbClr val="272525"/>
                </a:solidFill>
                <a:latin typeface="Barlow Bold" pitchFamily="34" charset="0"/>
                <a:ea typeface="Barlow Bold" pitchFamily="34" charset="-122"/>
                <a:cs typeface="Barlow Bold" pitchFamily="34" charset="-120"/>
              </a:rPr>
              <a:t>Шешу жолын іздеу</a:t>
            </a:r>
            <a:endParaRPr lang="en-US" sz="1900" dirty="0"/>
          </a:p>
        </p:txBody>
      </p:sp>
      <p:sp>
        <p:nvSpPr>
          <p:cNvPr id="12" name="Text 9"/>
          <p:cNvSpPr/>
          <p:nvPr/>
        </p:nvSpPr>
        <p:spPr>
          <a:xfrm>
            <a:off x="1246584" y="5167670"/>
            <a:ext cx="7251025" cy="295394"/>
          </a:xfrm>
          <a:prstGeom prst="rect">
            <a:avLst/>
          </a:prstGeom>
          <a:noFill/>
          <a:ln/>
        </p:spPr>
        <p:txBody>
          <a:bodyPr wrap="none" lIns="0" tIns="0" rIns="0" bIns="0" rtlCol="0" anchor="t"/>
          <a:lstStyle/>
          <a:p>
            <a:pPr marL="0" indent="0">
              <a:lnSpc>
                <a:spcPts val="2300"/>
              </a:lnSpc>
              <a:buNone/>
            </a:pPr>
            <a:r>
              <a:rPr lang="en-US" sz="1450" dirty="0">
                <a:solidFill>
                  <a:srgbClr val="272525"/>
                </a:solidFill>
                <a:latin typeface="Montserrat" pitchFamily="34" charset="0"/>
                <a:ea typeface="Montserrat" pitchFamily="34" charset="-122"/>
                <a:cs typeface="Montserrat" pitchFamily="34" charset="-120"/>
              </a:rPr>
              <a:t>Есепті шығарудың тиімді әдісін таңдау дағдысын дамыту</a:t>
            </a:r>
            <a:endParaRPr lang="en-US" sz="1450" dirty="0"/>
          </a:p>
        </p:txBody>
      </p:sp>
      <p:sp>
        <p:nvSpPr>
          <p:cNvPr id="13" name="Shape 10"/>
          <p:cNvSpPr/>
          <p:nvPr/>
        </p:nvSpPr>
        <p:spPr>
          <a:xfrm>
            <a:off x="646390" y="5855494"/>
            <a:ext cx="415528" cy="415528"/>
          </a:xfrm>
          <a:prstGeom prst="roundRect">
            <a:avLst>
              <a:gd name="adj" fmla="val 40003"/>
            </a:avLst>
          </a:prstGeom>
          <a:solidFill>
            <a:srgbClr val="EEEFF5"/>
          </a:solidFill>
          <a:ln/>
          <a:effectLst>
            <a:outerShdw blurRad="45720" dist="22860" dir="13500000" algn="bl" rotWithShape="0">
              <a:srgbClr val="FFFFFF">
                <a:alpha val="70000"/>
              </a:srgbClr>
            </a:outerShdw>
          </a:effectLst>
        </p:spPr>
        <p:txBody>
          <a:bodyPr/>
          <a:lstStyle/>
          <a:p>
            <a:endParaRPr lang="ru-KZ"/>
          </a:p>
        </p:txBody>
      </p:sp>
      <p:sp>
        <p:nvSpPr>
          <p:cNvPr id="14" name="Text 11"/>
          <p:cNvSpPr/>
          <p:nvPr/>
        </p:nvSpPr>
        <p:spPr>
          <a:xfrm>
            <a:off x="775335" y="5917406"/>
            <a:ext cx="157520" cy="291584"/>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3</a:t>
            </a:r>
            <a:endParaRPr lang="en-US" sz="2250" dirty="0"/>
          </a:p>
        </p:txBody>
      </p:sp>
      <p:sp>
        <p:nvSpPr>
          <p:cNvPr id="15" name="Text 12"/>
          <p:cNvSpPr/>
          <p:nvPr/>
        </p:nvSpPr>
        <p:spPr>
          <a:xfrm>
            <a:off x="1246584" y="5855494"/>
            <a:ext cx="2430066" cy="303728"/>
          </a:xfrm>
          <a:prstGeom prst="rect">
            <a:avLst/>
          </a:prstGeom>
          <a:noFill/>
          <a:ln/>
        </p:spPr>
        <p:txBody>
          <a:bodyPr wrap="none" lIns="0" tIns="0" rIns="0" bIns="0" rtlCol="0" anchor="t"/>
          <a:lstStyle/>
          <a:p>
            <a:pPr marL="0" indent="0">
              <a:lnSpc>
                <a:spcPts val="2350"/>
              </a:lnSpc>
              <a:buNone/>
            </a:pPr>
            <a:r>
              <a:rPr lang="en-US" sz="1900" b="1" dirty="0">
                <a:solidFill>
                  <a:srgbClr val="272525"/>
                </a:solidFill>
                <a:latin typeface="Barlow Bold" pitchFamily="34" charset="0"/>
                <a:ea typeface="Barlow Bold" pitchFamily="34" charset="-122"/>
                <a:cs typeface="Barlow Bold" pitchFamily="34" charset="-120"/>
              </a:rPr>
              <a:t>Өзіндік шығару</a:t>
            </a:r>
            <a:endParaRPr lang="en-US" sz="1900" dirty="0"/>
          </a:p>
        </p:txBody>
      </p:sp>
      <p:sp>
        <p:nvSpPr>
          <p:cNvPr id="16" name="Text 13"/>
          <p:cNvSpPr/>
          <p:nvPr/>
        </p:nvSpPr>
        <p:spPr>
          <a:xfrm>
            <a:off x="1246584" y="6269950"/>
            <a:ext cx="7251025" cy="295394"/>
          </a:xfrm>
          <a:prstGeom prst="rect">
            <a:avLst/>
          </a:prstGeom>
          <a:noFill/>
          <a:ln/>
        </p:spPr>
        <p:txBody>
          <a:bodyPr wrap="none" lIns="0" tIns="0" rIns="0" bIns="0" rtlCol="0" anchor="t"/>
          <a:lstStyle/>
          <a:p>
            <a:pPr marL="0" indent="0">
              <a:lnSpc>
                <a:spcPts val="2300"/>
              </a:lnSpc>
              <a:buNone/>
            </a:pPr>
            <a:r>
              <a:rPr lang="en-US" sz="1450" dirty="0">
                <a:solidFill>
                  <a:srgbClr val="272525"/>
                </a:solidFill>
                <a:latin typeface="Montserrat" pitchFamily="34" charset="0"/>
                <a:ea typeface="Montserrat" pitchFamily="34" charset="-122"/>
                <a:cs typeface="Montserrat" pitchFamily="34" charset="-120"/>
              </a:rPr>
              <a:t>Оқушылар есепті толығымен өз бетінше шығарады</a:t>
            </a:r>
            <a:endParaRPr lang="en-US" sz="1450" dirty="0"/>
          </a:p>
        </p:txBody>
      </p:sp>
      <p:sp>
        <p:nvSpPr>
          <p:cNvPr id="17" name="Shape 14"/>
          <p:cNvSpPr/>
          <p:nvPr/>
        </p:nvSpPr>
        <p:spPr>
          <a:xfrm>
            <a:off x="646390" y="6957774"/>
            <a:ext cx="415528" cy="415528"/>
          </a:xfrm>
          <a:prstGeom prst="roundRect">
            <a:avLst>
              <a:gd name="adj" fmla="val 40003"/>
            </a:avLst>
          </a:prstGeom>
          <a:solidFill>
            <a:srgbClr val="EEEFF5"/>
          </a:solidFill>
          <a:ln/>
          <a:effectLst>
            <a:outerShdw blurRad="45720" dist="22860" dir="13500000" algn="bl" rotWithShape="0">
              <a:srgbClr val="FFFFFF">
                <a:alpha val="70000"/>
              </a:srgbClr>
            </a:outerShdw>
          </a:effectLst>
        </p:spPr>
        <p:txBody>
          <a:bodyPr/>
          <a:lstStyle/>
          <a:p>
            <a:endParaRPr lang="ru-KZ"/>
          </a:p>
        </p:txBody>
      </p:sp>
      <p:sp>
        <p:nvSpPr>
          <p:cNvPr id="18" name="Text 15"/>
          <p:cNvSpPr/>
          <p:nvPr/>
        </p:nvSpPr>
        <p:spPr>
          <a:xfrm>
            <a:off x="765929" y="7019687"/>
            <a:ext cx="176451" cy="291584"/>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4</a:t>
            </a:r>
            <a:endParaRPr lang="en-US" sz="2250" dirty="0"/>
          </a:p>
        </p:txBody>
      </p:sp>
      <p:sp>
        <p:nvSpPr>
          <p:cNvPr id="19" name="Text 16"/>
          <p:cNvSpPr/>
          <p:nvPr/>
        </p:nvSpPr>
        <p:spPr>
          <a:xfrm>
            <a:off x="1246584" y="6957774"/>
            <a:ext cx="2430066" cy="303728"/>
          </a:xfrm>
          <a:prstGeom prst="rect">
            <a:avLst/>
          </a:prstGeom>
          <a:noFill/>
          <a:ln/>
        </p:spPr>
        <p:txBody>
          <a:bodyPr wrap="none" lIns="0" tIns="0" rIns="0" bIns="0" rtlCol="0" anchor="t"/>
          <a:lstStyle/>
          <a:p>
            <a:pPr marL="0" indent="0">
              <a:lnSpc>
                <a:spcPts val="2350"/>
              </a:lnSpc>
              <a:buNone/>
            </a:pPr>
            <a:r>
              <a:rPr lang="en-US" sz="1900" b="1" dirty="0">
                <a:solidFill>
                  <a:srgbClr val="272525"/>
                </a:solidFill>
                <a:latin typeface="Barlow Bold" pitchFamily="34" charset="0"/>
                <a:ea typeface="Barlow Bold" pitchFamily="34" charset="-122"/>
                <a:cs typeface="Barlow Bold" pitchFamily="34" charset="-120"/>
              </a:rPr>
              <a:t>Нәтижені талдау</a:t>
            </a:r>
            <a:endParaRPr lang="en-US" sz="1900" dirty="0"/>
          </a:p>
        </p:txBody>
      </p:sp>
      <p:sp>
        <p:nvSpPr>
          <p:cNvPr id="20" name="Text 17"/>
          <p:cNvSpPr/>
          <p:nvPr/>
        </p:nvSpPr>
        <p:spPr>
          <a:xfrm>
            <a:off x="1246584" y="7372231"/>
            <a:ext cx="7251025" cy="295394"/>
          </a:xfrm>
          <a:prstGeom prst="rect">
            <a:avLst/>
          </a:prstGeom>
          <a:noFill/>
          <a:ln/>
        </p:spPr>
        <p:txBody>
          <a:bodyPr wrap="none" lIns="0" tIns="0" rIns="0" bIns="0" rtlCol="0" anchor="t"/>
          <a:lstStyle/>
          <a:p>
            <a:pPr marL="0" indent="0">
              <a:lnSpc>
                <a:spcPts val="2300"/>
              </a:lnSpc>
              <a:buNone/>
            </a:pPr>
            <a:r>
              <a:rPr lang="en-US" sz="1450" dirty="0">
                <a:solidFill>
                  <a:srgbClr val="272525"/>
                </a:solidFill>
                <a:latin typeface="Montserrat" pitchFamily="34" charset="0"/>
                <a:ea typeface="Montserrat" pitchFamily="34" charset="-122"/>
                <a:cs typeface="Montserrat" pitchFamily="34" charset="-120"/>
              </a:rPr>
              <a:t>Алынған жауаптың дұрыстығын тексеру және талқылау</a:t>
            </a:r>
            <a:endParaRPr lang="en-US" sz="1450" dirty="0"/>
          </a:p>
        </p:txBody>
      </p:sp>
      <p:pic>
        <p:nvPicPr>
          <p:cNvPr id="2052" name="Picture 4" descr="Беседа учителя с учеником">
            <a:extLst>
              <a:ext uri="{FF2B5EF4-FFF2-40B4-BE49-F238E27FC236}">
                <a16:creationId xmlns:a16="http://schemas.microsoft.com/office/drawing/2014/main" id="{613E3FCF-4FF2-11DA-F282-983C547CA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374" y="666449"/>
            <a:ext cx="6110636" cy="5896764"/>
          </a:xfrm>
          <a:prstGeom prst="rect">
            <a:avLst/>
          </a:prstGeom>
          <a:noFill/>
          <a:extLst>
            <a:ext uri="{909E8E84-426E-40DD-AFC4-6F175D3DCCD1}">
              <a14:hiddenFill xmlns:a14="http://schemas.microsoft.com/office/drawing/2010/main">
                <a:solidFill>
                  <a:srgbClr val="FFFFFF"/>
                </a:solidFill>
              </a14:hiddenFill>
            </a:ext>
          </a:extLst>
        </p:spPr>
      </p:pic>
      <p:pic>
        <p:nvPicPr>
          <p:cNvPr id="22" name="Рисунок 21">
            <a:extLst>
              <a:ext uri="{FF2B5EF4-FFF2-40B4-BE49-F238E27FC236}">
                <a16:creationId xmlns:a16="http://schemas.microsoft.com/office/drawing/2014/main" id="{A4C41202-1826-F43E-3B4C-E69511DE064D}"/>
              </a:ext>
            </a:extLst>
          </p:cNvPr>
          <p:cNvPicPr>
            <a:picLocks noChangeAspect="1"/>
          </p:cNvPicPr>
          <p:nvPr/>
        </p:nvPicPr>
        <p:blipFill>
          <a:blip r:embed="rId4"/>
          <a:stretch>
            <a:fillRect/>
          </a:stretch>
        </p:blipFill>
        <p:spPr>
          <a:xfrm>
            <a:off x="10539300" y="7508967"/>
            <a:ext cx="4054667" cy="6959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6088023" y="837367"/>
            <a:ext cx="7940754" cy="1130618"/>
          </a:xfrm>
          <a:prstGeom prst="rect">
            <a:avLst/>
          </a:prstGeom>
          <a:noFill/>
          <a:ln/>
        </p:spPr>
        <p:txBody>
          <a:bodyPr wrap="square" lIns="0" tIns="0" rIns="0" bIns="0" rtlCol="0" anchor="t"/>
          <a:lstStyle/>
          <a:p>
            <a:pPr marL="0" indent="0">
              <a:lnSpc>
                <a:spcPts val="4450"/>
              </a:lnSpc>
              <a:buNone/>
            </a:pPr>
            <a:r>
              <a:rPr lang="en-US" sz="3550" b="1" dirty="0">
                <a:solidFill>
                  <a:srgbClr val="7068F4"/>
                </a:solidFill>
                <a:latin typeface="Barlow Bold" pitchFamily="34" charset="0"/>
                <a:ea typeface="Barlow Bold" pitchFamily="34" charset="-122"/>
                <a:cs typeface="Barlow Bold" pitchFamily="34" charset="-120"/>
              </a:rPr>
              <a:t>Есеп шығаруды ұйымдастыру формалары</a:t>
            </a:r>
            <a:endParaRPr lang="en-US" sz="3550" dirty="0"/>
          </a:p>
        </p:txBody>
      </p:sp>
      <p:sp>
        <p:nvSpPr>
          <p:cNvPr id="4" name="Text 1"/>
          <p:cNvSpPr/>
          <p:nvPr/>
        </p:nvSpPr>
        <p:spPr>
          <a:xfrm>
            <a:off x="6088023" y="2225754"/>
            <a:ext cx="7940754" cy="1100138"/>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Есеп шығаруды ұйымдастырудың әртүрлі формалары бар: мұғалімнің түсіндіруі, ұжымдық талқылау, жеке және топтық жұмыс. Әр форманың өз артықшылықтары бар. Мұғалім сынып деңгейіне және есептің күрделілігіне байланысты тиімді форманы таңдайды.</a:t>
            </a:r>
            <a:endParaRPr lang="en-US" sz="1350" dirty="0"/>
          </a:p>
        </p:txBody>
      </p:sp>
      <p:sp>
        <p:nvSpPr>
          <p:cNvPr id="5" name="Shape 2"/>
          <p:cNvSpPr/>
          <p:nvPr/>
        </p:nvSpPr>
        <p:spPr>
          <a:xfrm>
            <a:off x="6088023" y="3519249"/>
            <a:ext cx="7940754" cy="3872865"/>
          </a:xfrm>
          <a:prstGeom prst="roundRect">
            <a:avLst>
              <a:gd name="adj" fmla="val 3995"/>
            </a:avLst>
          </a:prstGeom>
          <a:noFill/>
          <a:ln w="7620">
            <a:solidFill>
              <a:srgbClr val="000000">
                <a:alpha val="8000"/>
              </a:srgbClr>
            </a:solidFill>
            <a:prstDash val="solid"/>
          </a:ln>
        </p:spPr>
        <p:txBody>
          <a:bodyPr/>
          <a:lstStyle/>
          <a:p>
            <a:endParaRPr lang="ru-KZ"/>
          </a:p>
        </p:txBody>
      </p:sp>
      <p:sp>
        <p:nvSpPr>
          <p:cNvPr id="6" name="Shape 3"/>
          <p:cNvSpPr/>
          <p:nvPr/>
        </p:nvSpPr>
        <p:spPr>
          <a:xfrm>
            <a:off x="6095643" y="3526869"/>
            <a:ext cx="7924681" cy="496491"/>
          </a:xfrm>
          <a:prstGeom prst="rect">
            <a:avLst/>
          </a:prstGeom>
          <a:solidFill>
            <a:srgbClr val="FFFFFF">
              <a:alpha val="4000"/>
            </a:srgbClr>
          </a:solidFill>
          <a:ln/>
        </p:spPr>
        <p:txBody>
          <a:bodyPr/>
          <a:lstStyle/>
          <a:p>
            <a:endParaRPr lang="ru-KZ"/>
          </a:p>
        </p:txBody>
      </p:sp>
      <p:sp>
        <p:nvSpPr>
          <p:cNvPr id="7" name="Text 4"/>
          <p:cNvSpPr/>
          <p:nvPr/>
        </p:nvSpPr>
        <p:spPr>
          <a:xfrm>
            <a:off x="6268283" y="3637598"/>
            <a:ext cx="2293858" cy="275034"/>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Ұйымдастыру формасы</a:t>
            </a:r>
            <a:endParaRPr lang="en-US" sz="1350" dirty="0"/>
          </a:p>
        </p:txBody>
      </p:sp>
      <p:sp>
        <p:nvSpPr>
          <p:cNvPr id="8" name="Text 5"/>
          <p:cNvSpPr/>
          <p:nvPr/>
        </p:nvSpPr>
        <p:spPr>
          <a:xfrm>
            <a:off x="8913376" y="3637598"/>
            <a:ext cx="2290048" cy="275034"/>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Сипаттамасы</a:t>
            </a:r>
            <a:endParaRPr lang="en-US" sz="1350" dirty="0"/>
          </a:p>
        </p:txBody>
      </p:sp>
      <p:sp>
        <p:nvSpPr>
          <p:cNvPr id="9" name="Text 6"/>
          <p:cNvSpPr/>
          <p:nvPr/>
        </p:nvSpPr>
        <p:spPr>
          <a:xfrm>
            <a:off x="11554658" y="3637598"/>
            <a:ext cx="2293858" cy="275034"/>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Артықшылығы</a:t>
            </a:r>
            <a:endParaRPr lang="en-US" sz="1350" dirty="0"/>
          </a:p>
        </p:txBody>
      </p:sp>
      <p:sp>
        <p:nvSpPr>
          <p:cNvPr id="10" name="Shape 7"/>
          <p:cNvSpPr/>
          <p:nvPr/>
        </p:nvSpPr>
        <p:spPr>
          <a:xfrm>
            <a:off x="6095643" y="4023360"/>
            <a:ext cx="7924681" cy="771525"/>
          </a:xfrm>
          <a:prstGeom prst="rect">
            <a:avLst/>
          </a:prstGeom>
          <a:solidFill>
            <a:srgbClr val="000000">
              <a:alpha val="4000"/>
            </a:srgbClr>
          </a:solidFill>
          <a:ln/>
        </p:spPr>
        <p:txBody>
          <a:bodyPr/>
          <a:lstStyle/>
          <a:p>
            <a:endParaRPr lang="ru-KZ"/>
          </a:p>
        </p:txBody>
      </p:sp>
      <p:sp>
        <p:nvSpPr>
          <p:cNvPr id="11" name="Text 8"/>
          <p:cNvSpPr/>
          <p:nvPr/>
        </p:nvSpPr>
        <p:spPr>
          <a:xfrm>
            <a:off x="6268283" y="4134088"/>
            <a:ext cx="2293858" cy="275034"/>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Мұғалімнің түсіндіруі</a:t>
            </a:r>
            <a:endParaRPr lang="en-US" sz="1350" dirty="0"/>
          </a:p>
        </p:txBody>
      </p:sp>
      <p:sp>
        <p:nvSpPr>
          <p:cNvPr id="12" name="Text 9"/>
          <p:cNvSpPr/>
          <p:nvPr/>
        </p:nvSpPr>
        <p:spPr>
          <a:xfrm>
            <a:off x="8913376" y="4134088"/>
            <a:ext cx="2290048" cy="550069"/>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Мұғалім есепті шығару жолын көрсетеді</a:t>
            </a:r>
            <a:endParaRPr lang="en-US" sz="1350" dirty="0"/>
          </a:p>
        </p:txBody>
      </p:sp>
      <p:sp>
        <p:nvSpPr>
          <p:cNvPr id="13" name="Text 10"/>
          <p:cNvSpPr/>
          <p:nvPr/>
        </p:nvSpPr>
        <p:spPr>
          <a:xfrm>
            <a:off x="11554658" y="4134088"/>
            <a:ext cx="2293858" cy="550069"/>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Күрделі есептерді түсіндіруге қолайлы</a:t>
            </a:r>
            <a:endParaRPr lang="en-US" sz="1350" dirty="0"/>
          </a:p>
        </p:txBody>
      </p:sp>
      <p:sp>
        <p:nvSpPr>
          <p:cNvPr id="14" name="Shape 11"/>
          <p:cNvSpPr/>
          <p:nvPr/>
        </p:nvSpPr>
        <p:spPr>
          <a:xfrm>
            <a:off x="6095643" y="4794885"/>
            <a:ext cx="7924681" cy="1046559"/>
          </a:xfrm>
          <a:prstGeom prst="rect">
            <a:avLst/>
          </a:prstGeom>
          <a:solidFill>
            <a:srgbClr val="FFFFFF">
              <a:alpha val="4000"/>
            </a:srgbClr>
          </a:solidFill>
          <a:ln/>
        </p:spPr>
        <p:txBody>
          <a:bodyPr/>
          <a:lstStyle/>
          <a:p>
            <a:endParaRPr lang="ru-KZ"/>
          </a:p>
        </p:txBody>
      </p:sp>
      <p:sp>
        <p:nvSpPr>
          <p:cNvPr id="15" name="Text 12"/>
          <p:cNvSpPr/>
          <p:nvPr/>
        </p:nvSpPr>
        <p:spPr>
          <a:xfrm>
            <a:off x="6268283" y="4905613"/>
            <a:ext cx="2293858" cy="275034"/>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Ұжымдық талқылау</a:t>
            </a:r>
            <a:endParaRPr lang="en-US" sz="1350" dirty="0"/>
          </a:p>
        </p:txBody>
      </p:sp>
      <p:sp>
        <p:nvSpPr>
          <p:cNvPr id="16" name="Text 13"/>
          <p:cNvSpPr/>
          <p:nvPr/>
        </p:nvSpPr>
        <p:spPr>
          <a:xfrm>
            <a:off x="8913376" y="4905613"/>
            <a:ext cx="2290048" cy="550069"/>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Бүкіл сынып бірге есепті талқылайды</a:t>
            </a:r>
            <a:endParaRPr lang="en-US" sz="1350" dirty="0"/>
          </a:p>
        </p:txBody>
      </p:sp>
      <p:sp>
        <p:nvSpPr>
          <p:cNvPr id="17" name="Text 14"/>
          <p:cNvSpPr/>
          <p:nvPr/>
        </p:nvSpPr>
        <p:spPr>
          <a:xfrm>
            <a:off x="11554658" y="4905613"/>
            <a:ext cx="2293858" cy="825103"/>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Әртүрлі идеяларды талқылауға мүмкіндік береді</a:t>
            </a:r>
            <a:endParaRPr lang="en-US" sz="1350" dirty="0"/>
          </a:p>
        </p:txBody>
      </p:sp>
      <p:sp>
        <p:nvSpPr>
          <p:cNvPr id="18" name="Shape 15"/>
          <p:cNvSpPr/>
          <p:nvPr/>
        </p:nvSpPr>
        <p:spPr>
          <a:xfrm>
            <a:off x="6095643" y="5841444"/>
            <a:ext cx="7924681" cy="771525"/>
          </a:xfrm>
          <a:prstGeom prst="rect">
            <a:avLst/>
          </a:prstGeom>
          <a:solidFill>
            <a:srgbClr val="000000">
              <a:alpha val="4000"/>
            </a:srgbClr>
          </a:solidFill>
          <a:ln/>
        </p:spPr>
        <p:txBody>
          <a:bodyPr/>
          <a:lstStyle/>
          <a:p>
            <a:endParaRPr lang="ru-KZ"/>
          </a:p>
        </p:txBody>
      </p:sp>
      <p:sp>
        <p:nvSpPr>
          <p:cNvPr id="19" name="Text 16"/>
          <p:cNvSpPr/>
          <p:nvPr/>
        </p:nvSpPr>
        <p:spPr>
          <a:xfrm>
            <a:off x="6268283" y="5952172"/>
            <a:ext cx="2293858" cy="275034"/>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Жеке жұмыс</a:t>
            </a:r>
            <a:endParaRPr lang="en-US" sz="1350" dirty="0"/>
          </a:p>
        </p:txBody>
      </p:sp>
      <p:sp>
        <p:nvSpPr>
          <p:cNvPr id="20" name="Text 17"/>
          <p:cNvSpPr/>
          <p:nvPr/>
        </p:nvSpPr>
        <p:spPr>
          <a:xfrm>
            <a:off x="8913376" y="5952172"/>
            <a:ext cx="2290048" cy="550069"/>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Оқушылар өз бетінше есеп шығарады</a:t>
            </a:r>
            <a:endParaRPr lang="en-US" sz="1350" dirty="0"/>
          </a:p>
        </p:txBody>
      </p:sp>
      <p:sp>
        <p:nvSpPr>
          <p:cNvPr id="21" name="Text 18"/>
          <p:cNvSpPr/>
          <p:nvPr/>
        </p:nvSpPr>
        <p:spPr>
          <a:xfrm>
            <a:off x="11554658" y="5952172"/>
            <a:ext cx="2293858" cy="550069"/>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Дербес жұмыс істеу дағдысын дамытады</a:t>
            </a:r>
            <a:endParaRPr lang="en-US" sz="1350" dirty="0"/>
          </a:p>
        </p:txBody>
      </p:sp>
      <p:sp>
        <p:nvSpPr>
          <p:cNvPr id="22" name="Shape 19"/>
          <p:cNvSpPr/>
          <p:nvPr/>
        </p:nvSpPr>
        <p:spPr>
          <a:xfrm>
            <a:off x="6095643" y="6612969"/>
            <a:ext cx="7924681" cy="771525"/>
          </a:xfrm>
          <a:prstGeom prst="rect">
            <a:avLst/>
          </a:prstGeom>
          <a:solidFill>
            <a:srgbClr val="FFFFFF">
              <a:alpha val="4000"/>
            </a:srgbClr>
          </a:solidFill>
          <a:ln/>
        </p:spPr>
        <p:txBody>
          <a:bodyPr/>
          <a:lstStyle/>
          <a:p>
            <a:endParaRPr lang="ru-KZ"/>
          </a:p>
        </p:txBody>
      </p:sp>
      <p:sp>
        <p:nvSpPr>
          <p:cNvPr id="23" name="Text 20"/>
          <p:cNvSpPr/>
          <p:nvPr/>
        </p:nvSpPr>
        <p:spPr>
          <a:xfrm>
            <a:off x="6268283" y="6723697"/>
            <a:ext cx="2293858" cy="275034"/>
          </a:xfrm>
          <a:prstGeom prst="rect">
            <a:avLst/>
          </a:prstGeom>
          <a:noFill/>
          <a:ln/>
        </p:spPr>
        <p:txBody>
          <a:bodyPr wrap="non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Топтық жұмыс</a:t>
            </a:r>
            <a:endParaRPr lang="en-US" sz="1350" dirty="0"/>
          </a:p>
        </p:txBody>
      </p:sp>
      <p:sp>
        <p:nvSpPr>
          <p:cNvPr id="24" name="Text 21"/>
          <p:cNvSpPr/>
          <p:nvPr/>
        </p:nvSpPr>
        <p:spPr>
          <a:xfrm>
            <a:off x="8913376" y="6723697"/>
            <a:ext cx="2290048" cy="550069"/>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Оқушылар шағын топтарда жұмыс істейді</a:t>
            </a:r>
            <a:endParaRPr lang="en-US" sz="1350" dirty="0"/>
          </a:p>
        </p:txBody>
      </p:sp>
      <p:sp>
        <p:nvSpPr>
          <p:cNvPr id="25" name="Text 22"/>
          <p:cNvSpPr/>
          <p:nvPr/>
        </p:nvSpPr>
        <p:spPr>
          <a:xfrm>
            <a:off x="11554658" y="6723697"/>
            <a:ext cx="2293858" cy="550069"/>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Ынтымақтастық дағдыларын дамытады</a:t>
            </a:r>
            <a:endParaRPr lang="en-US" sz="1350" dirty="0"/>
          </a:p>
        </p:txBody>
      </p:sp>
      <p:pic>
        <p:nvPicPr>
          <p:cNvPr id="27" name="Рисунок 26">
            <a:extLst>
              <a:ext uri="{FF2B5EF4-FFF2-40B4-BE49-F238E27FC236}">
                <a16:creationId xmlns:a16="http://schemas.microsoft.com/office/drawing/2014/main" id="{0568F7D7-1DDC-A045-B1B1-546C2DF4E4F9}"/>
              </a:ext>
            </a:extLst>
          </p:cNvPr>
          <p:cNvPicPr>
            <a:picLocks noChangeAspect="1"/>
          </p:cNvPicPr>
          <p:nvPr/>
        </p:nvPicPr>
        <p:blipFill>
          <a:blip r:embed="rId3"/>
          <a:stretch>
            <a:fillRect/>
          </a:stretch>
        </p:blipFill>
        <p:spPr>
          <a:xfrm>
            <a:off x="11621885" y="7661212"/>
            <a:ext cx="3008515" cy="461211"/>
          </a:xfrm>
          <a:prstGeom prst="rect">
            <a:avLst/>
          </a:prstGeom>
        </p:spPr>
      </p:pic>
      <p:pic>
        <p:nvPicPr>
          <p:cNvPr id="3074" name="Picture 2" descr="Пнг Учитель и ученик 30 фото">
            <a:extLst>
              <a:ext uri="{FF2B5EF4-FFF2-40B4-BE49-F238E27FC236}">
                <a16:creationId xmlns:a16="http://schemas.microsoft.com/office/drawing/2014/main" id="{A7AE6B24-3132-2F20-45CC-5153EF4FD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359" y="932498"/>
            <a:ext cx="100965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865</Words>
  <Application>Microsoft Office PowerPoint</Application>
  <PresentationFormat>Произвольный</PresentationFormat>
  <Paragraphs>128</Paragraphs>
  <Slides>11</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Aptos</vt:lpstr>
      <vt:lpstr>Times New Roman</vt:lpstr>
      <vt:lpstr>Arial</vt:lpstr>
      <vt:lpstr>Montserrat</vt:lpstr>
      <vt:lpstr>Barlow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4</cp:revision>
  <dcterms:created xsi:type="dcterms:W3CDTF">2024-10-31T13:50:29Z</dcterms:created>
  <dcterms:modified xsi:type="dcterms:W3CDTF">2024-10-31T14:49:09Z</dcterms:modified>
</cp:coreProperties>
</file>