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319" r:id="rId6"/>
    <p:sldId id="320" r:id="rId7"/>
    <p:sldId id="318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152"/>
    <p:restoredTop sz="94714"/>
  </p:normalViewPr>
  <p:slideViewPr>
    <p:cSldViewPr snapToGrid="0" snapToObjects="1">
      <p:cViewPr varScale="1">
        <p:scale>
          <a:sx n="82" d="100"/>
          <a:sy n="82" d="100"/>
        </p:scale>
        <p:origin x="184" y="8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D0BDC1-50E7-5E4A-88BD-5650CA1105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7841782-BBB7-CB49-BD49-4C61F23D5F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9A00A17-11DF-E847-BE76-FB3787BAD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B457-D6B8-8D40-BF56-9D7925ED17B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5E760A2-A898-9645-B277-A6B3F7460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280A430-4CC7-7C4C-9410-235217422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D87E5-D33A-7F41-9A65-86A5487794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1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9BD61E-3DA2-854B-9A15-B0E8A100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ACA254-388E-D64E-A63B-3529ADFB26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99531B-64D2-AC4B-A843-49F3520CC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B457-D6B8-8D40-BF56-9D7925ED17B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C72C6D1-4F52-8D49-9850-AC618BA56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6E41EAA-A07B-AC4E-97A6-06E73596C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D87E5-D33A-7F41-9A65-86A5487794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24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D5CD437-0C82-9142-83FD-4A78C57FC2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8D86501-90FA-B846-8E58-A7A321A1C0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C713440-E0F8-AF46-A06B-A6E99C1D2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B457-D6B8-8D40-BF56-9D7925ED17B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199448-7E46-234C-9F92-010EB6E0C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5F95AB-02E8-9B41-BD5C-DB35C34B0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D87E5-D33A-7F41-9A65-86A5487794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596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56D3F8-6A79-9D4B-AA54-0A371F88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22287C-BEDF-1642-920D-142B94745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8E8C92A-5316-3E4F-A3D2-A16458BC8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B457-D6B8-8D40-BF56-9D7925ED17B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2E80DC6-2767-B24F-A2BD-99BBC6106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F97F1B-22CB-9F4E-910C-2BDCF19C6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D87E5-D33A-7F41-9A65-86A5487794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5050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626F20-7408-594A-899A-93ED38D6E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FCE7A55-F171-0C44-8A38-EC72901CF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3C0B971-1697-2341-B6A0-78C9C02E9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B457-D6B8-8D40-BF56-9D7925ED17B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73A497C-6B6A-4B49-9C01-7FC838205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50C88B-9EEE-134A-BA49-DBE9D0751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D87E5-D33A-7F41-9A65-86A5487794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7230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84016D-A968-5944-89D9-53F86C4EE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95C0DF-E104-1241-94E0-FDD1638048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447AF1F-C55F-0C45-9A5A-14864BB9B4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A5DB233-6471-5544-ACAA-31ECE3079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B457-D6B8-8D40-BF56-9D7925ED17B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9BE4B9E-66C1-5A4E-9426-11DBB0BCD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FC1BC29-7FD0-3E45-9604-5C1E66BF3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D87E5-D33A-7F41-9A65-86A5487794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541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95B1C9-5392-E649-901A-9CBBF6F71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07B8886-FC37-2943-84EA-470F8A9DA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3D0B46D-349C-B441-823A-C04D6806E4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3F8B7DC-20DE-1244-AFFA-93B10080EE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981E52D-E06A-9141-9E06-24226E09FB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45DA680-93D0-2D48-B87C-AD57414B2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B457-D6B8-8D40-BF56-9D7925ED17B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C76EC3F-5C11-5F49-81BD-3BE4B25CF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93C6C94-694D-404E-8550-916222183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D87E5-D33A-7F41-9A65-86A5487794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3723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34621A-EA87-B743-A774-52BC5383F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99D1566-CC94-0B4C-BDB3-096D07172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B457-D6B8-8D40-BF56-9D7925ED17B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397A09F-299A-6041-8B34-E37A7026C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F6CD884-FCBF-F040-A474-782729C6B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D87E5-D33A-7F41-9A65-86A5487794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308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3A18B41-90E9-7141-A6D5-35CC2875D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B457-D6B8-8D40-BF56-9D7925ED17B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506DD08-6AB8-7146-B116-8057CD2D0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E32F6C9-38A9-554C-971B-0748792AF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D87E5-D33A-7F41-9A65-86A5487794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008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FD2FFF-0323-EB4A-9DD7-0404A7CFA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696591-B7AC-FA41-82ED-59880AFEE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FDBFD45-F56E-8945-8F63-E85F1D2206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9FEFB58-329B-E04A-90EA-857E2F86F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B457-D6B8-8D40-BF56-9D7925ED17B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848D8CC-97AD-ED40-B195-450D72055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FA07AF7-CB9E-524C-81B0-1A2C8C1FA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D87E5-D33A-7F41-9A65-86A5487794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8226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C16551-7891-DB43-B591-38551AE8C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1F2B1FA-68C0-1847-8631-FE15A2C811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7DC1BC2-F01A-8147-BC0A-ACE41EC10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FAEDBC7-1827-664A-AF6A-E6EA1712D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B457-D6B8-8D40-BF56-9D7925ED17B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637A356-B195-1C4D-A967-716A7B54E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24A0E01-15D5-5C4C-8ABF-058835930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D87E5-D33A-7F41-9A65-86A5487794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579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6679CF-567C-214F-9CBC-353AB49C9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F62158-E6FA-2743-841B-C93BDEE87C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FC4B77B-AB11-1449-A9C8-CFAE3803FE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9B457-D6B8-8D40-BF56-9D7925ED17B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8A555E-58DB-834F-9D80-22EFAAF7BE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776B9B-B4D7-1041-9EE3-388F9206B4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D87E5-D33A-7F41-9A65-86A5487794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689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E7A447-F402-8D49-88D4-8AF5B0FF2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6926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/>
              <a:t>Лекция 14. Описание результатов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44A9A0-BDBC-594C-80AD-7FBD17D39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Вопросы:</a:t>
            </a:r>
          </a:p>
          <a:p>
            <a:pPr marL="514350" indent="-514350">
              <a:buAutoNum type="arabicPeriod"/>
            </a:pPr>
            <a:r>
              <a:rPr lang="ru-RU" dirty="0"/>
              <a:t>Описание результатов.</a:t>
            </a:r>
          </a:p>
          <a:p>
            <a:pPr marL="514350" indent="-514350">
              <a:buAutoNum type="arabicPeriod"/>
            </a:pPr>
            <a:r>
              <a:rPr lang="ru-RU" dirty="0"/>
              <a:t>Интерпретация результатов по Б.Г. Ананьеву.</a:t>
            </a:r>
          </a:p>
          <a:p>
            <a:pPr marL="514350" indent="-514350">
              <a:buAutoNum type="arabicPeriod"/>
            </a:pPr>
            <a:r>
              <a:rPr lang="ru-RU" dirty="0"/>
              <a:t>Генетический и структурный подход в интерпретации</a:t>
            </a:r>
          </a:p>
        </p:txBody>
      </p:sp>
    </p:spTree>
    <p:extLst>
      <p:ext uri="{BB962C8B-B14F-4D97-AF65-F5344CB8AC3E}">
        <p14:creationId xmlns:p14="http://schemas.microsoft.com/office/powerpoint/2010/main" val="2868444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itel 1"/>
          <p:cNvSpPr txBox="1">
            <a:spLocks noGrp="1"/>
          </p:cNvSpPr>
          <p:nvPr>
            <p:ph type="title"/>
          </p:nvPr>
        </p:nvSpPr>
        <p:spPr>
          <a:xfrm>
            <a:off x="571499" y="258798"/>
            <a:ext cx="10892599" cy="974785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defTabSz="493776">
              <a:tabLst>
                <a:tab pos="279400" algn="l"/>
              </a:tabLst>
              <a:defRPr sz="1458"/>
            </a:pPr>
            <a:br>
              <a:rPr sz="2800" dirty="0"/>
            </a:br>
            <a:r>
              <a:rPr sz="2800" b="1" dirty="0"/>
              <a:t>2. </a:t>
            </a:r>
            <a:r>
              <a:rPr sz="2800" b="1" dirty="0" err="1"/>
              <a:t>Классификация</a:t>
            </a:r>
            <a:r>
              <a:rPr sz="2800" b="1" dirty="0"/>
              <a:t> </a:t>
            </a:r>
            <a:r>
              <a:rPr sz="2800" b="1" dirty="0" err="1"/>
              <a:t>методов</a:t>
            </a:r>
            <a:r>
              <a:rPr sz="2800" b="1" dirty="0"/>
              <a:t> </a:t>
            </a:r>
            <a:r>
              <a:rPr sz="2800" b="1" dirty="0" err="1"/>
              <a:t>по</a:t>
            </a:r>
            <a:r>
              <a:rPr sz="2800" b="1" dirty="0"/>
              <a:t> </a:t>
            </a:r>
            <a:r>
              <a:rPr sz="2800" b="1" dirty="0" err="1"/>
              <a:t>Б.Г.Ананьеву</a:t>
            </a:r>
            <a:br>
              <a:rPr sz="2800" b="1" dirty="0"/>
            </a:br>
            <a:endParaRPr sz="2800" b="1" dirty="0"/>
          </a:p>
        </p:txBody>
      </p:sp>
      <p:sp>
        <p:nvSpPr>
          <p:cNvPr id="185" name="Textfeld 6"/>
          <p:cNvSpPr txBox="1"/>
          <p:nvPr/>
        </p:nvSpPr>
        <p:spPr>
          <a:xfrm>
            <a:off x="173620" y="1047749"/>
            <a:ext cx="11586257" cy="52990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>
              <a:defRPr sz="3200" b="1" i="1"/>
            </a:pPr>
            <a:r>
              <a:rPr dirty="0"/>
              <a:t> </a:t>
            </a:r>
            <a:r>
              <a:rPr sz="4000" i="0" cap="small" dirty="0"/>
              <a:t>2.2. </a:t>
            </a:r>
            <a:r>
              <a:rPr sz="4000" i="0" cap="small" dirty="0" err="1"/>
              <a:t>Эмпирические</a:t>
            </a:r>
            <a:r>
              <a:rPr sz="4000" i="0" cap="small" dirty="0"/>
              <a:t> </a:t>
            </a:r>
            <a:r>
              <a:rPr sz="4000" i="0" cap="small" dirty="0" err="1"/>
              <a:t>методы</a:t>
            </a:r>
            <a:endParaRPr sz="4000" i="0" cap="small" dirty="0"/>
          </a:p>
          <a:p>
            <a:pPr>
              <a:buSzPct val="100000"/>
              <a:buFont typeface="Arial"/>
              <a:buChar char="•"/>
              <a:defRPr sz="3200" b="1" i="1"/>
            </a:pPr>
            <a:r>
              <a:rPr dirty="0"/>
              <a:t>  </a:t>
            </a:r>
            <a:r>
              <a:rPr dirty="0" err="1"/>
              <a:t>Обсервационные</a:t>
            </a:r>
            <a:r>
              <a:rPr dirty="0"/>
              <a:t>: </a:t>
            </a:r>
            <a:r>
              <a:rPr b="0" i="0" dirty="0" err="1"/>
              <a:t>наблюдение</a:t>
            </a:r>
            <a:r>
              <a:rPr b="0" i="0" dirty="0"/>
              <a:t>, </a:t>
            </a:r>
            <a:r>
              <a:rPr b="0" i="0" dirty="0" err="1"/>
              <a:t>самонаблюдение</a:t>
            </a:r>
            <a:r>
              <a:rPr b="0" dirty="0"/>
              <a:t>.</a:t>
            </a:r>
          </a:p>
          <a:p>
            <a:pPr>
              <a:buSzPct val="100000"/>
              <a:buFont typeface="Arial"/>
              <a:buChar char="•"/>
              <a:defRPr sz="3200" b="1" i="1"/>
            </a:pPr>
            <a:r>
              <a:rPr dirty="0"/>
              <a:t>  </a:t>
            </a:r>
            <a:r>
              <a:rPr dirty="0" err="1"/>
              <a:t>Экспериментальные</a:t>
            </a:r>
            <a:r>
              <a:rPr dirty="0"/>
              <a:t>: </a:t>
            </a:r>
            <a:r>
              <a:rPr b="0" i="0" dirty="0" err="1"/>
              <a:t>лабораторный</a:t>
            </a:r>
            <a:r>
              <a:rPr b="0" i="0" dirty="0"/>
              <a:t>, </a:t>
            </a:r>
            <a:r>
              <a:rPr b="0" i="0" dirty="0" err="1"/>
              <a:t>полевой</a:t>
            </a:r>
            <a:r>
              <a:rPr b="0" i="0" dirty="0"/>
              <a:t>, </a:t>
            </a:r>
            <a:r>
              <a:rPr b="0" i="0" dirty="0" err="1"/>
              <a:t>естественный</a:t>
            </a:r>
            <a:r>
              <a:rPr b="0" i="0" dirty="0"/>
              <a:t>, </a:t>
            </a:r>
            <a:r>
              <a:rPr b="0" i="0" dirty="0" err="1"/>
              <a:t>формирующий</a:t>
            </a:r>
            <a:r>
              <a:rPr b="0" i="0" dirty="0"/>
              <a:t>. </a:t>
            </a:r>
          </a:p>
          <a:p>
            <a:pPr>
              <a:buSzPct val="100000"/>
              <a:buFont typeface="Arial"/>
              <a:buChar char="•"/>
              <a:defRPr sz="3200" b="1" i="1"/>
            </a:pPr>
            <a:r>
              <a:rPr dirty="0"/>
              <a:t>  </a:t>
            </a:r>
            <a:r>
              <a:rPr dirty="0" err="1"/>
              <a:t>Психодиагностические</a:t>
            </a:r>
            <a:r>
              <a:rPr dirty="0"/>
              <a:t>: </a:t>
            </a:r>
            <a:r>
              <a:rPr b="0" i="0" dirty="0" err="1"/>
              <a:t>тесты</a:t>
            </a:r>
            <a:r>
              <a:rPr b="0" i="0" dirty="0"/>
              <a:t>, </a:t>
            </a:r>
            <a:r>
              <a:rPr b="0" i="0" dirty="0" err="1"/>
              <a:t>анкеты</a:t>
            </a:r>
            <a:r>
              <a:rPr b="0" i="0" dirty="0"/>
              <a:t>, </a:t>
            </a:r>
            <a:r>
              <a:rPr b="0" i="0" dirty="0" err="1"/>
              <a:t>социометрия</a:t>
            </a:r>
            <a:r>
              <a:rPr b="0" i="0" dirty="0"/>
              <a:t>, </a:t>
            </a:r>
            <a:r>
              <a:rPr b="0" i="0" dirty="0" err="1"/>
              <a:t>интервью</a:t>
            </a:r>
            <a:r>
              <a:rPr b="0" i="0" dirty="0"/>
              <a:t>, </a:t>
            </a:r>
            <a:r>
              <a:rPr b="0" i="0" dirty="0" err="1"/>
              <a:t>беседы</a:t>
            </a:r>
            <a:r>
              <a:rPr b="0" i="0" dirty="0"/>
              <a:t>.</a:t>
            </a:r>
          </a:p>
          <a:p>
            <a:pPr>
              <a:buSzPct val="100000"/>
              <a:buFont typeface="Arial"/>
              <a:buChar char="•"/>
              <a:defRPr sz="3200" i="1"/>
            </a:pPr>
            <a:r>
              <a:rPr dirty="0"/>
              <a:t>  </a:t>
            </a:r>
            <a:r>
              <a:rPr b="1" dirty="0" err="1"/>
              <a:t>Праксиметрические</a:t>
            </a:r>
            <a:r>
              <a:rPr b="1" dirty="0"/>
              <a:t>: </a:t>
            </a:r>
            <a:r>
              <a:rPr i="0" dirty="0" err="1"/>
              <a:t>анализ</a:t>
            </a:r>
            <a:r>
              <a:rPr i="0" dirty="0"/>
              <a:t> </a:t>
            </a:r>
            <a:r>
              <a:rPr i="0" dirty="0" err="1"/>
              <a:t>процессов</a:t>
            </a:r>
            <a:r>
              <a:rPr i="0" dirty="0"/>
              <a:t> </a:t>
            </a:r>
            <a:r>
              <a:rPr i="0" dirty="0" err="1"/>
              <a:t>и</a:t>
            </a:r>
            <a:r>
              <a:rPr i="0" dirty="0"/>
              <a:t> </a:t>
            </a:r>
            <a:r>
              <a:rPr i="0" dirty="0" err="1"/>
              <a:t>продуктов</a:t>
            </a:r>
            <a:r>
              <a:rPr i="0" dirty="0"/>
              <a:t> </a:t>
            </a:r>
            <a:r>
              <a:rPr i="0" dirty="0" err="1"/>
              <a:t>деятельности</a:t>
            </a:r>
            <a:r>
              <a:rPr i="0" dirty="0"/>
              <a:t>.</a:t>
            </a:r>
          </a:p>
          <a:p>
            <a:pPr>
              <a:buSzPct val="100000"/>
              <a:buFont typeface="Arial"/>
              <a:buChar char="•"/>
              <a:defRPr sz="3200" b="1"/>
            </a:pPr>
            <a:r>
              <a:rPr dirty="0"/>
              <a:t>  </a:t>
            </a:r>
            <a:r>
              <a:rPr i="1" dirty="0" err="1"/>
              <a:t>Моделирование</a:t>
            </a:r>
            <a:r>
              <a:rPr i="1" dirty="0"/>
              <a:t>: </a:t>
            </a:r>
            <a:r>
              <a:rPr b="0" dirty="0" err="1"/>
              <a:t>математическое</a:t>
            </a:r>
            <a:r>
              <a:rPr b="0" dirty="0"/>
              <a:t>,  </a:t>
            </a:r>
            <a:r>
              <a:rPr b="0" dirty="0" err="1"/>
              <a:t>кибернетическое</a:t>
            </a:r>
            <a:r>
              <a:rPr b="0" dirty="0"/>
              <a:t>.</a:t>
            </a:r>
          </a:p>
          <a:p>
            <a:pPr>
              <a:buSzPct val="100000"/>
              <a:buFont typeface="Arial"/>
              <a:buChar char="•"/>
              <a:defRPr sz="3200" b="1"/>
            </a:pPr>
            <a:r>
              <a:rPr dirty="0"/>
              <a:t>  </a:t>
            </a:r>
            <a:r>
              <a:rPr i="1" dirty="0" err="1"/>
              <a:t>Биографические</a:t>
            </a:r>
            <a:r>
              <a:rPr dirty="0"/>
              <a:t>: </a:t>
            </a:r>
            <a:r>
              <a:rPr b="0" dirty="0" err="1"/>
              <a:t>анализ</a:t>
            </a:r>
            <a:r>
              <a:rPr b="0" dirty="0"/>
              <a:t> </a:t>
            </a:r>
            <a:r>
              <a:rPr b="0" dirty="0" err="1"/>
              <a:t>фактов</a:t>
            </a:r>
            <a:r>
              <a:rPr b="0" dirty="0"/>
              <a:t>, </a:t>
            </a:r>
            <a:r>
              <a:rPr b="0" dirty="0" err="1"/>
              <a:t>дат</a:t>
            </a:r>
            <a:r>
              <a:rPr b="0" dirty="0"/>
              <a:t> </a:t>
            </a:r>
            <a:r>
              <a:rPr b="0" dirty="0" err="1"/>
              <a:t>и</a:t>
            </a:r>
            <a:r>
              <a:rPr b="0" dirty="0"/>
              <a:t> </a:t>
            </a:r>
            <a:r>
              <a:rPr b="0" dirty="0" err="1"/>
              <a:t>событий</a:t>
            </a:r>
            <a:r>
              <a:rPr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415302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Titel 1"/>
          <p:cNvSpPr txBox="1">
            <a:spLocks noGrp="1"/>
          </p:cNvSpPr>
          <p:nvPr>
            <p:ph type="title"/>
          </p:nvPr>
        </p:nvSpPr>
        <p:spPr>
          <a:xfrm>
            <a:off x="138897" y="258798"/>
            <a:ext cx="11325202" cy="678751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defTabSz="493776">
              <a:tabLst>
                <a:tab pos="279400" algn="l"/>
              </a:tabLst>
              <a:defRPr sz="1458"/>
            </a:pPr>
            <a:br>
              <a:rPr sz="2800" dirty="0"/>
            </a:br>
            <a:r>
              <a:rPr sz="2800" b="1" dirty="0"/>
              <a:t>2. </a:t>
            </a:r>
            <a:r>
              <a:rPr sz="2800" b="1" dirty="0" err="1"/>
              <a:t>Классификация</a:t>
            </a:r>
            <a:r>
              <a:rPr sz="2800" b="1" dirty="0"/>
              <a:t> </a:t>
            </a:r>
            <a:r>
              <a:rPr sz="2800" b="1" dirty="0" err="1"/>
              <a:t>методов</a:t>
            </a:r>
            <a:r>
              <a:rPr sz="2800" b="1" dirty="0"/>
              <a:t> </a:t>
            </a:r>
            <a:r>
              <a:rPr sz="2800" b="1" dirty="0" err="1"/>
              <a:t>по</a:t>
            </a:r>
            <a:r>
              <a:rPr sz="2800" b="1" dirty="0"/>
              <a:t> </a:t>
            </a:r>
            <a:r>
              <a:rPr sz="2800" b="1" dirty="0" err="1"/>
              <a:t>Б.Г.Ананьеву</a:t>
            </a:r>
            <a:br>
              <a:rPr sz="2800" b="1" dirty="0"/>
            </a:br>
            <a:endParaRPr sz="2800" b="1" dirty="0"/>
          </a:p>
        </p:txBody>
      </p:sp>
      <p:sp>
        <p:nvSpPr>
          <p:cNvPr id="188" name="Textfeld 6"/>
          <p:cNvSpPr txBox="1"/>
          <p:nvPr/>
        </p:nvSpPr>
        <p:spPr>
          <a:xfrm>
            <a:off x="62695" y="1047750"/>
            <a:ext cx="11824505" cy="55707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>
              <a:defRPr sz="3200" b="1" i="1"/>
            </a:pPr>
            <a:r>
              <a:rPr dirty="0"/>
              <a:t> </a:t>
            </a:r>
            <a:r>
              <a:rPr sz="4000" i="0" cap="small" dirty="0"/>
              <a:t>2.3. </a:t>
            </a:r>
            <a:r>
              <a:rPr sz="4000" i="0" cap="small" dirty="0" err="1"/>
              <a:t>Обработка</a:t>
            </a:r>
            <a:r>
              <a:rPr sz="4000" i="0" cap="small" dirty="0"/>
              <a:t> </a:t>
            </a:r>
            <a:r>
              <a:rPr sz="4000" i="0" cap="small" dirty="0" err="1"/>
              <a:t>данных</a:t>
            </a:r>
            <a:endParaRPr sz="4000" cap="small" dirty="0"/>
          </a:p>
          <a:p>
            <a:pPr>
              <a:buSzPct val="100000"/>
              <a:defRPr sz="3200" b="1" i="1"/>
            </a:pPr>
            <a:r>
              <a:rPr sz="3600" dirty="0" err="1"/>
              <a:t>Количественный</a:t>
            </a:r>
            <a:r>
              <a:rPr sz="3600" dirty="0"/>
              <a:t> </a:t>
            </a:r>
            <a:r>
              <a:rPr sz="3600" dirty="0" err="1"/>
              <a:t>анализ</a:t>
            </a:r>
            <a:r>
              <a:rPr sz="3600" dirty="0"/>
              <a:t>: </a:t>
            </a:r>
            <a:r>
              <a:rPr sz="3600" b="0" i="0" dirty="0" err="1"/>
              <a:t>математико-статистические</a:t>
            </a:r>
            <a:r>
              <a:rPr sz="3600" b="0" i="0" dirty="0"/>
              <a:t> </a:t>
            </a:r>
            <a:r>
              <a:rPr sz="3600" b="0" i="0" dirty="0" err="1"/>
              <a:t>приемы</a:t>
            </a:r>
            <a:r>
              <a:rPr sz="3600" b="0" i="0" dirty="0"/>
              <a:t> </a:t>
            </a:r>
            <a:r>
              <a:rPr sz="3600" b="0" i="0" dirty="0" err="1"/>
              <a:t>обработки</a:t>
            </a:r>
            <a:r>
              <a:rPr sz="3600" b="0" i="0" dirty="0"/>
              <a:t> </a:t>
            </a:r>
            <a:r>
              <a:rPr sz="3600" b="0" i="0" dirty="0" err="1"/>
              <a:t>психологической</a:t>
            </a:r>
            <a:r>
              <a:rPr lang="ru-RU" sz="3600" b="0" i="0" dirty="0"/>
              <a:t> и педагогической </a:t>
            </a:r>
            <a:r>
              <a:rPr sz="3600" b="0" i="0" dirty="0"/>
              <a:t> </a:t>
            </a:r>
            <a:r>
              <a:rPr sz="3600" b="0" i="0" dirty="0" err="1"/>
              <a:t>информации</a:t>
            </a:r>
            <a:r>
              <a:rPr sz="3600" b="0" i="0" dirty="0"/>
              <a:t>.</a:t>
            </a:r>
            <a:br>
              <a:rPr sz="3600" b="0" i="0" dirty="0"/>
            </a:br>
            <a:endParaRPr sz="3600" dirty="0"/>
          </a:p>
          <a:p>
            <a:pPr>
              <a:buSzPct val="100000"/>
              <a:defRPr sz="3600" b="1" i="1"/>
            </a:pPr>
            <a:r>
              <a:rPr dirty="0" err="1"/>
              <a:t>Качественный</a:t>
            </a:r>
            <a:r>
              <a:rPr dirty="0"/>
              <a:t> </a:t>
            </a:r>
            <a:r>
              <a:rPr dirty="0" err="1"/>
              <a:t>анализ</a:t>
            </a:r>
            <a:r>
              <a:rPr dirty="0"/>
              <a:t> </a:t>
            </a:r>
            <a:r>
              <a:rPr i="0" dirty="0"/>
              <a:t>: </a:t>
            </a:r>
            <a:r>
              <a:rPr b="0" i="0" dirty="0" err="1"/>
              <a:t>описание</a:t>
            </a:r>
            <a:r>
              <a:rPr b="0" i="0" dirty="0"/>
              <a:t> </a:t>
            </a:r>
            <a:r>
              <a:rPr b="0" i="0" dirty="0" err="1"/>
              <a:t>тех</a:t>
            </a:r>
            <a:r>
              <a:rPr b="0" i="0" dirty="0"/>
              <a:t> </a:t>
            </a:r>
            <a:r>
              <a:rPr b="0" i="0" dirty="0" err="1"/>
              <a:t>случаев</a:t>
            </a:r>
            <a:r>
              <a:rPr b="0" i="0" dirty="0"/>
              <a:t>, </a:t>
            </a:r>
            <a:r>
              <a:rPr b="0" i="0" dirty="0" err="1"/>
              <a:t>которые</a:t>
            </a:r>
            <a:r>
              <a:rPr b="0" i="0" dirty="0"/>
              <a:t> </a:t>
            </a:r>
            <a:r>
              <a:rPr b="0" i="0" dirty="0" err="1"/>
              <a:t>наиболее</a:t>
            </a:r>
            <a:r>
              <a:rPr b="0" i="0" dirty="0"/>
              <a:t> </a:t>
            </a:r>
            <a:r>
              <a:rPr b="0" i="0" dirty="0" err="1"/>
              <a:t>полно</a:t>
            </a:r>
            <a:r>
              <a:rPr b="0" i="0" dirty="0"/>
              <a:t> </a:t>
            </a:r>
            <a:r>
              <a:rPr b="0" i="0" dirty="0" err="1"/>
              <a:t>отражают</a:t>
            </a:r>
            <a:r>
              <a:rPr b="0" i="0" dirty="0"/>
              <a:t> </a:t>
            </a:r>
            <a:r>
              <a:rPr b="0" i="0" dirty="0" err="1"/>
              <a:t>типы</a:t>
            </a:r>
            <a:r>
              <a:rPr b="0" i="0" dirty="0"/>
              <a:t> </a:t>
            </a:r>
            <a:r>
              <a:rPr b="0" i="0" dirty="0" err="1"/>
              <a:t>и</a:t>
            </a:r>
            <a:r>
              <a:rPr b="0" i="0" dirty="0"/>
              <a:t> </a:t>
            </a:r>
            <a:r>
              <a:rPr b="0" i="0" dirty="0" err="1"/>
              <a:t>варианты</a:t>
            </a:r>
            <a:r>
              <a:rPr b="0" i="0" dirty="0"/>
              <a:t> </a:t>
            </a:r>
            <a:r>
              <a:rPr b="0" i="0" dirty="0" err="1"/>
              <a:t>психических</a:t>
            </a:r>
            <a:r>
              <a:rPr b="0" i="0" dirty="0"/>
              <a:t> </a:t>
            </a:r>
            <a:r>
              <a:rPr b="0" i="0" dirty="0" err="1"/>
              <a:t>явлений</a:t>
            </a:r>
            <a:r>
              <a:rPr b="0" i="0" dirty="0"/>
              <a:t> </a:t>
            </a:r>
            <a:r>
              <a:rPr b="0" i="0" dirty="0" err="1"/>
              <a:t>и</a:t>
            </a:r>
            <a:r>
              <a:rPr b="0" i="0" dirty="0"/>
              <a:t> </a:t>
            </a:r>
            <a:r>
              <a:rPr b="0" i="0" dirty="0" err="1"/>
              <a:t>являются</a:t>
            </a:r>
            <a:r>
              <a:rPr b="0" i="0" dirty="0"/>
              <a:t> </a:t>
            </a:r>
            <a:r>
              <a:rPr b="0" i="0" dirty="0" err="1"/>
              <a:t>исключением</a:t>
            </a:r>
            <a:r>
              <a:rPr b="0" i="0" dirty="0"/>
              <a:t> </a:t>
            </a:r>
            <a:r>
              <a:rPr b="0" i="0" dirty="0" err="1"/>
              <a:t>из</a:t>
            </a:r>
            <a:r>
              <a:rPr b="0" i="0" dirty="0"/>
              <a:t> </a:t>
            </a:r>
            <a:r>
              <a:rPr b="0" i="0" dirty="0" err="1"/>
              <a:t>общих</a:t>
            </a:r>
            <a:r>
              <a:rPr b="0" i="0" dirty="0"/>
              <a:t> </a:t>
            </a:r>
            <a:r>
              <a:rPr b="0" i="0" dirty="0" err="1"/>
              <a:t>правил</a:t>
            </a:r>
            <a:r>
              <a:rPr b="0" i="0" dirty="0"/>
              <a:t>.</a:t>
            </a:r>
          </a:p>
          <a:p>
            <a:pPr>
              <a:defRPr sz="3200"/>
            </a:pPr>
            <a:br>
              <a:rPr dirty="0"/>
            </a:b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17235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Titel 1"/>
          <p:cNvSpPr txBox="1">
            <a:spLocks noGrp="1"/>
          </p:cNvSpPr>
          <p:nvPr>
            <p:ph type="title"/>
          </p:nvPr>
        </p:nvSpPr>
        <p:spPr>
          <a:xfrm>
            <a:off x="571499" y="258798"/>
            <a:ext cx="10892599" cy="974785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defTabSz="493776">
              <a:tabLst>
                <a:tab pos="279400" algn="l"/>
              </a:tabLst>
              <a:defRPr sz="1458"/>
            </a:pPr>
            <a:br>
              <a:rPr sz="2800" dirty="0"/>
            </a:br>
            <a:r>
              <a:rPr sz="2800" b="1" dirty="0"/>
              <a:t>2. </a:t>
            </a:r>
            <a:r>
              <a:rPr sz="2800" b="1" dirty="0" err="1"/>
              <a:t>Классификация</a:t>
            </a:r>
            <a:r>
              <a:rPr sz="2800" b="1" dirty="0"/>
              <a:t> </a:t>
            </a:r>
            <a:r>
              <a:rPr sz="2800" b="1" dirty="0" err="1"/>
              <a:t>методов</a:t>
            </a:r>
            <a:r>
              <a:rPr sz="2800" b="1" dirty="0"/>
              <a:t> </a:t>
            </a:r>
            <a:r>
              <a:rPr sz="2800" b="1" dirty="0" err="1"/>
              <a:t>по</a:t>
            </a:r>
            <a:r>
              <a:rPr sz="2800" b="1" dirty="0"/>
              <a:t> </a:t>
            </a:r>
            <a:r>
              <a:rPr sz="2800" b="1" dirty="0" err="1"/>
              <a:t>Б.Г.Ананьеву</a:t>
            </a:r>
            <a:br>
              <a:rPr sz="2800" b="1" dirty="0"/>
            </a:br>
            <a:endParaRPr sz="2800" b="1" dirty="0"/>
          </a:p>
        </p:txBody>
      </p:sp>
      <p:sp>
        <p:nvSpPr>
          <p:cNvPr id="191" name="Textfeld 6"/>
          <p:cNvSpPr txBox="1"/>
          <p:nvPr/>
        </p:nvSpPr>
        <p:spPr>
          <a:xfrm>
            <a:off x="300942" y="1047750"/>
            <a:ext cx="11412637" cy="4154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>
              <a:defRPr sz="3200" b="1" i="1"/>
            </a:pPr>
            <a:r>
              <a:rPr dirty="0"/>
              <a:t> </a:t>
            </a:r>
            <a:r>
              <a:rPr sz="4000" i="0" cap="small" dirty="0"/>
              <a:t>2.4. </a:t>
            </a:r>
            <a:r>
              <a:rPr sz="4000" i="0" cap="small" dirty="0" err="1"/>
              <a:t>Интерпретационные</a:t>
            </a:r>
            <a:r>
              <a:rPr sz="4000" i="0" cap="small" dirty="0"/>
              <a:t> </a:t>
            </a:r>
            <a:r>
              <a:rPr sz="4000" i="0" cap="small" dirty="0" err="1"/>
              <a:t>методы</a:t>
            </a:r>
            <a:endParaRPr sz="4000" cap="small" dirty="0"/>
          </a:p>
          <a:p>
            <a:pPr>
              <a:buSzPct val="100000"/>
              <a:defRPr sz="3200" b="1" i="1"/>
            </a:pPr>
            <a:r>
              <a:rPr dirty="0" err="1"/>
              <a:t>Генетический</a:t>
            </a:r>
            <a:r>
              <a:rPr dirty="0"/>
              <a:t>: </a:t>
            </a:r>
            <a:r>
              <a:rPr b="0" i="0" dirty="0" err="1"/>
              <a:t>охватывает</a:t>
            </a:r>
            <a:r>
              <a:rPr b="0" i="0" dirty="0"/>
              <a:t> </a:t>
            </a:r>
            <a:r>
              <a:rPr b="0" i="0" dirty="0" err="1"/>
              <a:t>все</a:t>
            </a:r>
            <a:r>
              <a:rPr b="0" i="0" dirty="0"/>
              <a:t> </a:t>
            </a:r>
            <a:r>
              <a:rPr b="0" i="0" dirty="0" err="1"/>
              <a:t>уровни</a:t>
            </a:r>
            <a:r>
              <a:rPr b="0" i="0" dirty="0"/>
              <a:t> </a:t>
            </a:r>
            <a:r>
              <a:rPr b="0" i="0" dirty="0" err="1"/>
              <a:t>развития</a:t>
            </a:r>
            <a:r>
              <a:rPr b="0" i="0" dirty="0"/>
              <a:t> (</a:t>
            </a:r>
            <a:r>
              <a:rPr b="0" i="0" dirty="0" err="1"/>
              <a:t>филогенетический</a:t>
            </a:r>
            <a:r>
              <a:rPr b="0" i="0" dirty="0"/>
              <a:t>, </a:t>
            </a:r>
            <a:r>
              <a:rPr b="0" i="0" dirty="0" err="1"/>
              <a:t>онтогенетический</a:t>
            </a:r>
            <a:r>
              <a:rPr b="0" i="0" dirty="0"/>
              <a:t>, </a:t>
            </a:r>
            <a:r>
              <a:rPr b="0" i="0" dirty="0" err="1"/>
              <a:t>генетический</a:t>
            </a:r>
            <a:r>
              <a:rPr b="0" i="0" dirty="0"/>
              <a:t> </a:t>
            </a:r>
            <a:r>
              <a:rPr b="0" i="0" dirty="0" err="1"/>
              <a:t>в</a:t>
            </a:r>
            <a:r>
              <a:rPr b="0" i="0" dirty="0"/>
              <a:t> </a:t>
            </a:r>
            <a:r>
              <a:rPr b="0" i="0" dirty="0" err="1"/>
              <a:t>специальном</a:t>
            </a:r>
            <a:r>
              <a:rPr b="0" i="0" dirty="0"/>
              <a:t> </a:t>
            </a:r>
            <a:r>
              <a:rPr b="0" i="0" dirty="0" err="1"/>
              <a:t>смысле</a:t>
            </a:r>
            <a:r>
              <a:rPr b="0" i="0" dirty="0"/>
              <a:t> </a:t>
            </a:r>
            <a:r>
              <a:rPr b="0" i="0" dirty="0" err="1"/>
              <a:t>слова</a:t>
            </a:r>
            <a:r>
              <a:rPr b="0" i="0" dirty="0"/>
              <a:t>, </a:t>
            </a:r>
            <a:r>
              <a:rPr b="0" i="0" dirty="0" err="1"/>
              <a:t>социогенетеческий</a:t>
            </a:r>
            <a:r>
              <a:rPr b="0" i="0" dirty="0"/>
              <a:t>, </a:t>
            </a:r>
            <a:r>
              <a:rPr b="0" i="0" dirty="0" err="1"/>
              <a:t>исторический</a:t>
            </a:r>
            <a:r>
              <a:rPr b="0" i="0" dirty="0"/>
              <a:t>).</a:t>
            </a:r>
          </a:p>
          <a:p>
            <a:pPr>
              <a:buSzPct val="100000"/>
              <a:defRPr sz="3200" b="1" i="1"/>
            </a:pPr>
            <a:r>
              <a:rPr dirty="0" err="1"/>
              <a:t>Структурный</a:t>
            </a:r>
            <a:r>
              <a:rPr dirty="0"/>
              <a:t>: </a:t>
            </a:r>
            <a:r>
              <a:rPr b="0" i="0" dirty="0" err="1"/>
              <a:t>взаимосвязи</a:t>
            </a:r>
            <a:r>
              <a:rPr b="0" i="0" dirty="0"/>
              <a:t> </a:t>
            </a:r>
            <a:r>
              <a:rPr b="0" i="0" dirty="0" err="1"/>
              <a:t>между</a:t>
            </a:r>
            <a:r>
              <a:rPr b="0" i="0" dirty="0"/>
              <a:t> </a:t>
            </a:r>
            <a:r>
              <a:rPr b="0" i="0" dirty="0" err="1"/>
              <a:t>частями</a:t>
            </a:r>
            <a:r>
              <a:rPr b="0" i="0" dirty="0"/>
              <a:t> </a:t>
            </a:r>
            <a:r>
              <a:rPr b="0" i="0" dirty="0" err="1"/>
              <a:t>и</a:t>
            </a:r>
            <a:r>
              <a:rPr b="0" i="0" dirty="0"/>
              <a:t> </a:t>
            </a:r>
            <a:r>
              <a:rPr b="0" i="0" dirty="0" err="1"/>
              <a:t>целыми</a:t>
            </a:r>
            <a:r>
              <a:rPr b="0" i="0" dirty="0"/>
              <a:t>, </a:t>
            </a:r>
            <a:r>
              <a:rPr b="0" i="0" dirty="0" err="1"/>
              <a:t>т.е</a:t>
            </a:r>
            <a:r>
              <a:rPr b="0" i="0" dirty="0"/>
              <a:t>. </a:t>
            </a:r>
            <a:r>
              <a:rPr b="0" i="0" dirty="0" err="1"/>
              <a:t>функциями</a:t>
            </a:r>
            <a:r>
              <a:rPr b="0" i="0" dirty="0"/>
              <a:t> </a:t>
            </a:r>
            <a:r>
              <a:rPr b="0" i="0" dirty="0" err="1"/>
              <a:t>и</a:t>
            </a:r>
            <a:r>
              <a:rPr b="0" i="0" dirty="0"/>
              <a:t> </a:t>
            </a:r>
            <a:r>
              <a:rPr b="0" i="0" dirty="0" err="1"/>
              <a:t>личностью</a:t>
            </a:r>
            <a:r>
              <a:rPr b="0" i="0" dirty="0"/>
              <a:t>, </a:t>
            </a:r>
            <a:r>
              <a:rPr b="0" i="0" dirty="0" err="1"/>
              <a:t>отдельными</a:t>
            </a:r>
            <a:r>
              <a:rPr b="0" i="0" dirty="0"/>
              <a:t> </a:t>
            </a:r>
            <a:r>
              <a:rPr b="0" i="0" dirty="0" err="1"/>
              <a:t>параметрами</a:t>
            </a:r>
            <a:r>
              <a:rPr b="0" i="0" dirty="0"/>
              <a:t> </a:t>
            </a:r>
            <a:r>
              <a:rPr b="0" i="0" dirty="0" err="1"/>
              <a:t>развития</a:t>
            </a:r>
            <a:r>
              <a:rPr b="0" i="0" dirty="0"/>
              <a:t> </a:t>
            </a:r>
            <a:r>
              <a:rPr b="0" i="0" dirty="0" err="1"/>
              <a:t>и</a:t>
            </a:r>
            <a:r>
              <a:rPr b="0" i="0" dirty="0"/>
              <a:t> </a:t>
            </a:r>
            <a:r>
              <a:rPr b="0" i="0" dirty="0" err="1"/>
              <a:t>организмом</a:t>
            </a:r>
            <a:r>
              <a:rPr b="0" i="0" dirty="0"/>
              <a:t> </a:t>
            </a:r>
            <a:r>
              <a:rPr b="0" i="0" dirty="0" err="1"/>
              <a:t>в</a:t>
            </a:r>
            <a:r>
              <a:rPr b="0" i="0" dirty="0"/>
              <a:t> </a:t>
            </a:r>
            <a:r>
              <a:rPr b="0" i="0" dirty="0" err="1"/>
              <a:t>определенный</a:t>
            </a:r>
            <a:r>
              <a:rPr b="0" i="0" dirty="0"/>
              <a:t> </a:t>
            </a:r>
            <a:r>
              <a:rPr b="0" i="0" dirty="0" err="1"/>
              <a:t>момент</a:t>
            </a:r>
            <a:r>
              <a:rPr b="0" i="0" dirty="0"/>
              <a:t> </a:t>
            </a:r>
            <a:r>
              <a:rPr b="0" i="0" dirty="0" err="1"/>
              <a:t>жизни</a:t>
            </a:r>
            <a:r>
              <a:rPr b="0" i="0" dirty="0"/>
              <a:t> (</a:t>
            </a:r>
            <a:r>
              <a:rPr b="0" i="0" dirty="0" err="1"/>
              <a:t>психография</a:t>
            </a:r>
            <a:r>
              <a:rPr b="0" i="0" dirty="0"/>
              <a:t>, </a:t>
            </a:r>
            <a:r>
              <a:rPr b="0" i="0" dirty="0" err="1"/>
              <a:t>типологическая</a:t>
            </a:r>
            <a:r>
              <a:rPr b="0" i="0" dirty="0"/>
              <a:t> </a:t>
            </a:r>
            <a:r>
              <a:rPr b="0" i="0" dirty="0" err="1"/>
              <a:t>классификация</a:t>
            </a:r>
            <a:r>
              <a:rPr b="0" i="0" dirty="0"/>
              <a:t>, </a:t>
            </a:r>
            <a:r>
              <a:rPr b="0" i="0" dirty="0" err="1"/>
              <a:t>психологический</a:t>
            </a:r>
            <a:r>
              <a:rPr b="0" i="0" dirty="0"/>
              <a:t> </a:t>
            </a:r>
            <a:r>
              <a:rPr b="0" i="0" dirty="0" err="1"/>
              <a:t>профиль</a:t>
            </a:r>
            <a:r>
              <a:rPr b="0" i="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397379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00DFA0-E09B-C148-A595-7E779A2B9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/>
              <a:t>1. Описание результатов</a:t>
            </a:r>
            <a:br>
              <a:rPr lang="ru-RU" sz="2800" b="1" i="1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3251B2-B576-6144-9D98-982614883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Описать общее впечатление от экспериментов, обучающих процедур, психологических воздействий, обследования, анкетирования. Затем дать общую оценку эффективности измерений: что оказалось возможным фиксировать, а что — нет, на что участники экспериментов охотно давали ответы, на что с трудом, на что отказались отвечать (уклонились с объяснения или без объяснений), какие задание решали с  легкостью, какие с трудом, какие не были решены никем из испытуемых, как участники воспринимали процесс обучения. </a:t>
            </a:r>
            <a:endParaRPr lang="ru-RU" i="1" dirty="0"/>
          </a:p>
          <a:p>
            <a:r>
              <a:rPr lang="ru-RU" dirty="0"/>
              <a:t>Перейти к описанию результатов, начав с перечисления всех полученных показателей: тех, что измерялись в ходе экспериментов или наблюдений и тех, что были подсчитаны при обработке (шкальные оценки, индексы и т.п.). Лучше перечислять их упорядоченно, деля на виды. Например, объективные и субъективные показатели, исходные и вычисленные и т.д.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3857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F3C1E1D-BF3B-7F49-866C-F3A418460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936" y="697424"/>
            <a:ext cx="10764864" cy="547953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Представить самые общие количественные характеристики, например, первичные статистики: средние, сигмы, ошибки средней, параметры эксцесса и крутизны. Анализируя первичные статистики или на построенные диаграммы, охарактеризовать форму распределений. Опираясь на те же статистики констатировать сходство или различия между отдельными группами выборки, мужской и женской </a:t>
            </a:r>
            <a:r>
              <a:rPr lang="ru-RU" dirty="0" err="1"/>
              <a:t>подвыборками</a:t>
            </a:r>
            <a:r>
              <a:rPr lang="ru-RU" dirty="0"/>
              <a:t>, между людьми разных возрастов, разных уровней образования, разных уровней </a:t>
            </a:r>
            <a:r>
              <a:rPr lang="ru-RU" dirty="0" err="1"/>
              <a:t>обученности</a:t>
            </a:r>
            <a:r>
              <a:rPr lang="ru-RU" dirty="0"/>
              <a:t>.</a:t>
            </a:r>
            <a:endParaRPr lang="ru-RU" i="1" dirty="0"/>
          </a:p>
          <a:p>
            <a:r>
              <a:rPr lang="ru-RU" dirty="0"/>
              <a:t>В дальнейшем описании целесообразно придерживаться последовательности задач, которые были ранее сформулированы. При этом лучше начинать с более общих аспектов, с более широкого плана, переходя в последующем ко все более частным аспектам. 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6241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36DD156-1A88-8445-B9A6-80AFF8922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437" y="945397"/>
            <a:ext cx="10780363" cy="5231566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Частой ошибкой, встречающейся в этой части текста, бывает недооценка важности словесного описания каждой таблицы, каждой диаграммы, корреляционной плеяды и проч. Автор заблуждается, если полагает, что в таблице, на диаграмме и других формах представления данных «и так все видно». Каждый читатель вашей работы увидит в них что-то свое. Кроме того, возможно, относясь с недоверием к вашему подходу или полученным данным, не увидит ничего, что может подтверждать высказанные вами предположения. Поэтому должны быть: названы все сходства и различия, различия оценены по величине, даны ссылки на статистическую значимость различий, отмечен размах варьирования показателей, названы наибольшие и наименьшие позиции, названы показатели, имеющие наибольшее число значимых корреляционных связей или с наибольшей теснотой связей и т.п.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4020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8EDF879-148A-8146-8D97-4F1573506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Такая работа важна и по другим соображениям. Часто, пока не начато описание, слабо актуализированы ассоциации, потенциально могущие открыть путь к объяснению того, что вами обнаружено. Детальное описание подводит к первым обобщениям и первым выводам.</a:t>
            </a:r>
            <a:endParaRPr lang="ru-RU" i="1" dirty="0"/>
          </a:p>
          <a:p>
            <a:r>
              <a:rPr lang="ru-RU" dirty="0"/>
              <a:t>Если автор тщательно проанализировал что с чем связано и описал связи, отметил с чем нет связей (вопреки собственным ожиданиям или имеющимся точкам зрения), сравнил тесноту связей у одних и других показателей, то, обычно, появляются эмпирические обобщения.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7066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0595F89-9C9F-F044-AE67-879ECA19F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468" y="759417"/>
            <a:ext cx="11059332" cy="5417546"/>
          </a:xfrm>
        </p:spPr>
        <p:txBody>
          <a:bodyPr>
            <a:normAutofit/>
          </a:bodyPr>
          <a:lstStyle/>
          <a:p>
            <a:r>
              <a:rPr lang="ru-RU" dirty="0"/>
              <a:t>Поскольку этот этап работы не может не быть творческим по своей сути, давать универсальные рекомендации трудно. Об одном универсальном мыслительном приеме полезно помнить — о сравнении. Это стержневой процесс для всей интеллектуальной активности. Сравнение можно рассматривать и как простую мыслительную операцию, и как научный метод. Между этими крайними уровнями лежит большое число промежуточных уровней. В любом массиве данных можно выделить какие-либо части, назвав и обосновав (хотя бы кратко, предположительно) критерий разделения, найти качественные и количественные различия в этих частях, описать, оценить выраженность и пытаться их объяснить.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020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5212EC-F482-7147-8078-D412000A1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3. Интерпретация результатов</a:t>
            </a:r>
            <a:br>
              <a:rPr lang="ru-RU" b="1" i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1DFFBE-546E-FB4E-BC1D-2EF72C445A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 заключительных шагах научного исследования очень важно приве­сти в соответствие новые результаты и существующие взгляды на изучаемый феномен. Интерпретируя полученные результаты необходимо помнить, что любой изучаемый психический феномен является частью целого. Сам по себе, вне целого, никакой психический феномен не существует. 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1381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Titel 1"/>
          <p:cNvSpPr txBox="1">
            <a:spLocks noGrp="1"/>
          </p:cNvSpPr>
          <p:nvPr>
            <p:ph type="title"/>
          </p:nvPr>
        </p:nvSpPr>
        <p:spPr>
          <a:xfrm>
            <a:off x="571499" y="258798"/>
            <a:ext cx="10892599" cy="974785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 defTabSz="493776">
              <a:tabLst>
                <a:tab pos="279400" algn="l"/>
              </a:tabLst>
              <a:defRPr sz="1458"/>
            </a:pPr>
            <a:br>
              <a:rPr sz="3200" dirty="0"/>
            </a:br>
            <a:r>
              <a:rPr sz="3200" b="1" dirty="0"/>
              <a:t>2. </a:t>
            </a:r>
            <a:r>
              <a:rPr sz="3200" b="1" dirty="0" err="1"/>
              <a:t>Классификация</a:t>
            </a:r>
            <a:r>
              <a:rPr sz="3200" b="1" dirty="0"/>
              <a:t> </a:t>
            </a:r>
            <a:r>
              <a:rPr sz="3200" b="1" dirty="0" err="1"/>
              <a:t>методов</a:t>
            </a:r>
            <a:r>
              <a:rPr sz="3200" b="1" dirty="0"/>
              <a:t> </a:t>
            </a:r>
            <a:r>
              <a:rPr sz="3200" b="1" dirty="0" err="1"/>
              <a:t>по</a:t>
            </a:r>
            <a:r>
              <a:rPr sz="3200" b="1" dirty="0"/>
              <a:t> </a:t>
            </a:r>
            <a:r>
              <a:rPr sz="3200" b="1" dirty="0" err="1"/>
              <a:t>Б.Г.Ананьеву</a:t>
            </a:r>
            <a:br>
              <a:rPr sz="3200" b="1" dirty="0"/>
            </a:br>
            <a:endParaRPr sz="3200" b="1" dirty="0"/>
          </a:p>
        </p:txBody>
      </p:sp>
      <p:sp>
        <p:nvSpPr>
          <p:cNvPr id="179" name="Textfeld 6"/>
          <p:cNvSpPr txBox="1"/>
          <p:nvPr/>
        </p:nvSpPr>
        <p:spPr>
          <a:xfrm>
            <a:off x="138897" y="964365"/>
            <a:ext cx="11481604" cy="56323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>
              <a:buSzPct val="100000"/>
              <a:buFont typeface="Arial"/>
              <a:buChar char="•"/>
              <a:defRPr sz="3200" b="1" i="1"/>
            </a:pPr>
            <a:r>
              <a:rPr dirty="0"/>
              <a:t> </a:t>
            </a:r>
            <a:r>
              <a:rPr sz="3600" i="0" dirty="0" err="1"/>
              <a:t>Организационные</a:t>
            </a:r>
            <a:r>
              <a:rPr sz="3600" i="0" dirty="0"/>
              <a:t> </a:t>
            </a:r>
            <a:r>
              <a:rPr sz="3600" i="0" dirty="0" err="1"/>
              <a:t>методы</a:t>
            </a:r>
            <a:r>
              <a:rPr sz="3600" dirty="0"/>
              <a:t> </a:t>
            </a:r>
            <a:r>
              <a:rPr sz="3600" b="0" dirty="0"/>
              <a:t>(</a:t>
            </a:r>
            <a:r>
              <a:rPr sz="3600" b="0" dirty="0" err="1"/>
              <a:t>сравнительный</a:t>
            </a:r>
            <a:r>
              <a:rPr sz="3600" b="0" dirty="0"/>
              <a:t>, </a:t>
            </a:r>
            <a:r>
              <a:rPr sz="3600" b="0" dirty="0" err="1"/>
              <a:t>лонгитюдинальный</a:t>
            </a:r>
            <a:r>
              <a:rPr sz="3600" b="0" dirty="0"/>
              <a:t>, </a:t>
            </a:r>
            <a:r>
              <a:rPr sz="3600" b="0" dirty="0" err="1"/>
              <a:t>комплексный</a:t>
            </a:r>
            <a:r>
              <a:rPr sz="3600" b="0" dirty="0"/>
              <a:t>).</a:t>
            </a:r>
            <a:endParaRPr sz="3600" dirty="0"/>
          </a:p>
          <a:p>
            <a:pPr>
              <a:buSzPct val="100000"/>
              <a:buFont typeface="Arial"/>
              <a:buChar char="•"/>
              <a:defRPr sz="3600" b="1" i="1"/>
            </a:pPr>
            <a:r>
              <a:rPr dirty="0"/>
              <a:t>  </a:t>
            </a:r>
            <a:r>
              <a:rPr i="0" dirty="0" err="1"/>
              <a:t>Эмпирические</a:t>
            </a:r>
            <a:r>
              <a:rPr b="0" i="0" dirty="0"/>
              <a:t> </a:t>
            </a:r>
            <a:r>
              <a:rPr i="0" dirty="0" err="1"/>
              <a:t>способы</a:t>
            </a:r>
            <a:r>
              <a:rPr b="0" i="0" dirty="0"/>
              <a:t> </a:t>
            </a:r>
            <a:r>
              <a:rPr b="0" i="0" dirty="0" err="1"/>
              <a:t>добывания</a:t>
            </a:r>
            <a:r>
              <a:rPr b="0" i="0" dirty="0"/>
              <a:t> </a:t>
            </a:r>
            <a:r>
              <a:rPr b="0" i="0" dirty="0" err="1"/>
              <a:t>научных</a:t>
            </a:r>
            <a:r>
              <a:rPr b="0" i="0" dirty="0"/>
              <a:t> </a:t>
            </a:r>
            <a:r>
              <a:rPr b="0" i="0" dirty="0" err="1"/>
              <a:t>данных</a:t>
            </a:r>
            <a:r>
              <a:rPr b="0" i="0" dirty="0"/>
              <a:t>.</a:t>
            </a:r>
          </a:p>
          <a:p>
            <a:pPr>
              <a:buSzPct val="100000"/>
              <a:buFont typeface="Arial"/>
              <a:buChar char="•"/>
              <a:defRPr sz="3600" b="1"/>
            </a:pPr>
            <a:r>
              <a:rPr dirty="0"/>
              <a:t>  </a:t>
            </a:r>
            <a:r>
              <a:rPr dirty="0" err="1"/>
              <a:t>Приемы</a:t>
            </a:r>
            <a:r>
              <a:rPr b="0" dirty="0"/>
              <a:t> </a:t>
            </a:r>
            <a:r>
              <a:rPr i="1" dirty="0" err="1"/>
              <a:t>обработки</a:t>
            </a:r>
            <a:r>
              <a:rPr i="1" dirty="0"/>
              <a:t>  </a:t>
            </a:r>
            <a:r>
              <a:rPr i="1" dirty="0" err="1"/>
              <a:t>данных</a:t>
            </a:r>
            <a:r>
              <a:rPr b="0" i="1" dirty="0"/>
              <a:t> </a:t>
            </a:r>
            <a:r>
              <a:rPr b="0" i="1" dirty="0" err="1"/>
              <a:t>количественный</a:t>
            </a:r>
            <a:r>
              <a:rPr b="0" i="1" dirty="0"/>
              <a:t> </a:t>
            </a:r>
            <a:r>
              <a:rPr b="0" dirty="0"/>
              <a:t>(</a:t>
            </a:r>
            <a:r>
              <a:rPr b="0" dirty="0" err="1"/>
              <a:t>математико-статистический</a:t>
            </a:r>
            <a:r>
              <a:rPr b="0" dirty="0"/>
              <a:t>) </a:t>
            </a:r>
            <a:r>
              <a:rPr b="0" dirty="0" err="1"/>
              <a:t>и</a:t>
            </a:r>
            <a:r>
              <a:rPr b="0" dirty="0"/>
              <a:t> </a:t>
            </a:r>
            <a:r>
              <a:rPr b="0" i="1" dirty="0" err="1"/>
              <a:t>качественный</a:t>
            </a:r>
            <a:r>
              <a:rPr b="0" i="1" dirty="0"/>
              <a:t> </a:t>
            </a:r>
            <a:r>
              <a:rPr b="0" i="1" dirty="0" err="1"/>
              <a:t>анализ</a:t>
            </a:r>
            <a:r>
              <a:rPr b="0" dirty="0"/>
              <a:t>. </a:t>
            </a:r>
          </a:p>
          <a:p>
            <a:pPr>
              <a:buSzPct val="100000"/>
              <a:buFont typeface="Arial"/>
              <a:buChar char="•"/>
              <a:defRPr sz="3600"/>
            </a:pPr>
            <a:r>
              <a:rPr dirty="0"/>
              <a:t>  </a:t>
            </a:r>
            <a:r>
              <a:rPr b="1" dirty="0" err="1"/>
              <a:t>Интерпретационные</a:t>
            </a:r>
            <a:r>
              <a:rPr b="1" dirty="0"/>
              <a:t> </a:t>
            </a:r>
            <a:r>
              <a:rPr b="1" dirty="0" err="1"/>
              <a:t>методы</a:t>
            </a:r>
            <a:r>
              <a:rPr b="1" dirty="0"/>
              <a:t> </a:t>
            </a:r>
            <a:r>
              <a:rPr dirty="0" err="1"/>
              <a:t>в</a:t>
            </a:r>
            <a:r>
              <a:rPr dirty="0"/>
              <a:t> (</a:t>
            </a:r>
            <a:r>
              <a:rPr dirty="0" err="1"/>
              <a:t>составляют</a:t>
            </a:r>
            <a:r>
              <a:rPr dirty="0"/>
              <a:t> </a:t>
            </a:r>
            <a:r>
              <a:rPr dirty="0" err="1"/>
              <a:t>различные</a:t>
            </a:r>
            <a:r>
              <a:rPr dirty="0"/>
              <a:t> </a:t>
            </a:r>
            <a:r>
              <a:rPr dirty="0" err="1"/>
              <a:t>варианты</a:t>
            </a:r>
            <a:r>
              <a:rPr i="1" dirty="0"/>
              <a:t> </a:t>
            </a:r>
            <a:r>
              <a:rPr i="1" dirty="0" err="1"/>
              <a:t>генетического</a:t>
            </a:r>
            <a:r>
              <a:rPr i="1" dirty="0"/>
              <a:t> </a:t>
            </a:r>
            <a:r>
              <a:rPr i="1" dirty="0" err="1"/>
              <a:t>и</a:t>
            </a:r>
            <a:r>
              <a:rPr i="1" dirty="0"/>
              <a:t> </a:t>
            </a:r>
            <a:r>
              <a:rPr i="1" dirty="0" err="1"/>
              <a:t>структурного</a:t>
            </a:r>
            <a:r>
              <a:rPr i="1" dirty="0"/>
              <a:t> </a:t>
            </a:r>
            <a:r>
              <a:rPr i="1" dirty="0" err="1"/>
              <a:t>методов</a:t>
            </a:r>
            <a:r>
              <a:rPr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104153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Titel 1"/>
          <p:cNvSpPr txBox="1">
            <a:spLocks noGrp="1"/>
          </p:cNvSpPr>
          <p:nvPr>
            <p:ph type="title"/>
          </p:nvPr>
        </p:nvSpPr>
        <p:spPr>
          <a:xfrm>
            <a:off x="571499" y="258798"/>
            <a:ext cx="10892599" cy="974785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defTabSz="493776">
              <a:tabLst>
                <a:tab pos="279400" algn="l"/>
              </a:tabLst>
              <a:defRPr sz="1458"/>
            </a:pPr>
            <a:br>
              <a:rPr sz="3200" dirty="0"/>
            </a:br>
            <a:r>
              <a:rPr sz="3200" b="1" dirty="0"/>
              <a:t>2. </a:t>
            </a:r>
            <a:r>
              <a:rPr sz="3200" b="1" dirty="0" err="1"/>
              <a:t>Классификация</a:t>
            </a:r>
            <a:r>
              <a:rPr sz="3200" b="1" dirty="0"/>
              <a:t> </a:t>
            </a:r>
            <a:r>
              <a:rPr sz="3200" b="1" dirty="0" err="1"/>
              <a:t>методов</a:t>
            </a:r>
            <a:r>
              <a:rPr sz="3200" b="1" dirty="0"/>
              <a:t> </a:t>
            </a:r>
            <a:r>
              <a:rPr sz="3200" b="1" dirty="0" err="1"/>
              <a:t>по</a:t>
            </a:r>
            <a:r>
              <a:rPr sz="3200" b="1" dirty="0"/>
              <a:t> </a:t>
            </a:r>
            <a:r>
              <a:rPr sz="3200" b="1" dirty="0" err="1"/>
              <a:t>Б.Г.Ананьеву</a:t>
            </a:r>
            <a:br>
              <a:rPr sz="3200" b="1" dirty="0"/>
            </a:br>
            <a:endParaRPr sz="3200" b="1" dirty="0"/>
          </a:p>
        </p:txBody>
      </p:sp>
      <p:sp>
        <p:nvSpPr>
          <p:cNvPr id="182" name="Textfeld 6"/>
          <p:cNvSpPr txBox="1"/>
          <p:nvPr/>
        </p:nvSpPr>
        <p:spPr>
          <a:xfrm>
            <a:off x="254643" y="1092200"/>
            <a:ext cx="11152303" cy="46474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>
              <a:defRPr sz="3200" b="1" i="1"/>
            </a:pPr>
            <a:r>
              <a:rPr dirty="0"/>
              <a:t> </a:t>
            </a:r>
            <a:r>
              <a:rPr sz="4000" i="0" cap="small" dirty="0"/>
              <a:t>2.1. </a:t>
            </a:r>
            <a:r>
              <a:rPr sz="4000" i="0" cap="small" dirty="0" err="1"/>
              <a:t>Организационные</a:t>
            </a:r>
            <a:r>
              <a:rPr sz="4000" i="0" cap="small" dirty="0"/>
              <a:t> </a:t>
            </a:r>
            <a:r>
              <a:rPr sz="4000" i="0" cap="small" dirty="0" err="1"/>
              <a:t>методы</a:t>
            </a:r>
            <a:endParaRPr sz="4000" i="0" cap="small" dirty="0"/>
          </a:p>
          <a:p>
            <a:pPr>
              <a:buSzPct val="100000"/>
              <a:buFont typeface="Arial"/>
              <a:buChar char="•"/>
              <a:defRPr sz="3200" b="1" i="1"/>
            </a:pPr>
            <a:r>
              <a:rPr dirty="0"/>
              <a:t>  </a:t>
            </a:r>
            <a:r>
              <a:rPr dirty="0" err="1"/>
              <a:t>Сравнительный</a:t>
            </a:r>
            <a:r>
              <a:rPr b="0" dirty="0"/>
              <a:t>: </a:t>
            </a:r>
            <a:r>
              <a:rPr b="0" i="0" dirty="0" err="1"/>
              <a:t>проводится</a:t>
            </a:r>
            <a:r>
              <a:rPr b="0" i="0" dirty="0"/>
              <a:t> </a:t>
            </a:r>
            <a:r>
              <a:rPr b="0" i="0" dirty="0" err="1"/>
              <a:t>сравнение</a:t>
            </a:r>
            <a:r>
              <a:rPr b="0" i="0" dirty="0"/>
              <a:t> </a:t>
            </a:r>
            <a:r>
              <a:rPr b="0" i="0" dirty="0" err="1"/>
              <a:t>результатов</a:t>
            </a:r>
            <a:r>
              <a:rPr b="0" i="0" dirty="0"/>
              <a:t> </a:t>
            </a:r>
            <a:r>
              <a:rPr b="0" i="0" dirty="0" err="1"/>
              <a:t>нескольких</a:t>
            </a:r>
            <a:r>
              <a:rPr b="0" i="0" dirty="0"/>
              <a:t> </a:t>
            </a:r>
            <a:r>
              <a:rPr b="0" i="0" dirty="0" err="1"/>
              <a:t>групп</a:t>
            </a:r>
            <a:r>
              <a:rPr b="0" i="0" dirty="0"/>
              <a:t> </a:t>
            </a:r>
            <a:r>
              <a:rPr b="0" i="0" dirty="0" err="1"/>
              <a:t>испытуемых</a:t>
            </a:r>
            <a:r>
              <a:rPr b="0" i="0" dirty="0"/>
              <a:t>, </a:t>
            </a:r>
            <a:r>
              <a:rPr b="0" i="0" dirty="0" err="1"/>
              <a:t>отличающихся</a:t>
            </a:r>
            <a:r>
              <a:rPr b="0" i="0" dirty="0"/>
              <a:t> </a:t>
            </a:r>
            <a:r>
              <a:rPr b="0" i="0" dirty="0" err="1"/>
              <a:t>по</a:t>
            </a:r>
            <a:r>
              <a:rPr b="0" i="0" dirty="0"/>
              <a:t> </a:t>
            </a:r>
            <a:r>
              <a:rPr b="0" i="0" dirty="0" err="1"/>
              <a:t>выбранным</a:t>
            </a:r>
            <a:r>
              <a:rPr b="0" i="0" dirty="0"/>
              <a:t> </a:t>
            </a:r>
            <a:r>
              <a:rPr b="0" i="0" dirty="0" err="1"/>
              <a:t>признакам</a:t>
            </a:r>
            <a:r>
              <a:rPr b="0" i="0" dirty="0"/>
              <a:t>.</a:t>
            </a:r>
          </a:p>
          <a:p>
            <a:pPr>
              <a:buSzPct val="100000"/>
              <a:buFont typeface="Arial"/>
              <a:buChar char="•"/>
              <a:defRPr sz="3200" i="1"/>
            </a:pPr>
            <a:r>
              <a:rPr dirty="0"/>
              <a:t>  </a:t>
            </a:r>
            <a:r>
              <a:rPr b="1" dirty="0" err="1"/>
              <a:t>Лонгитюдинальный</a:t>
            </a:r>
            <a:r>
              <a:rPr dirty="0"/>
              <a:t>: </a:t>
            </a:r>
            <a:r>
              <a:rPr i="0" dirty="0" err="1"/>
              <a:t>испытуемые</a:t>
            </a:r>
            <a:r>
              <a:rPr i="0" dirty="0"/>
              <a:t> </a:t>
            </a:r>
            <a:r>
              <a:rPr i="0" dirty="0" err="1"/>
              <a:t>многократно</a:t>
            </a:r>
            <a:r>
              <a:rPr i="0" dirty="0"/>
              <a:t> </a:t>
            </a:r>
            <a:r>
              <a:rPr i="0" dirty="0" err="1"/>
              <a:t>исследуются</a:t>
            </a:r>
            <a:r>
              <a:rPr i="0" dirty="0"/>
              <a:t> </a:t>
            </a:r>
            <a:r>
              <a:rPr i="0" dirty="0" err="1"/>
              <a:t>на</a:t>
            </a:r>
            <a:r>
              <a:rPr i="0" dirty="0"/>
              <a:t> </a:t>
            </a:r>
            <a:r>
              <a:rPr i="0" dirty="0" err="1"/>
              <a:t>протяжении</a:t>
            </a:r>
            <a:r>
              <a:rPr i="0" dirty="0"/>
              <a:t> </a:t>
            </a:r>
            <a:r>
              <a:rPr i="0" dirty="0" err="1"/>
              <a:t>длительного</a:t>
            </a:r>
            <a:r>
              <a:rPr i="0" dirty="0"/>
              <a:t> </a:t>
            </a:r>
            <a:r>
              <a:rPr i="0" dirty="0" err="1"/>
              <a:t>времени</a:t>
            </a:r>
            <a:r>
              <a:rPr i="0" dirty="0"/>
              <a:t>.</a:t>
            </a:r>
          </a:p>
          <a:p>
            <a:pPr>
              <a:buSzPct val="100000"/>
              <a:buFont typeface="Arial"/>
              <a:buChar char="•"/>
              <a:defRPr sz="3200" b="1"/>
            </a:pPr>
            <a:r>
              <a:rPr dirty="0"/>
              <a:t>   </a:t>
            </a:r>
            <a:r>
              <a:rPr i="1" dirty="0" err="1"/>
              <a:t>Комплексный</a:t>
            </a:r>
            <a:r>
              <a:rPr b="0" i="1" dirty="0"/>
              <a:t>: </a:t>
            </a:r>
            <a:r>
              <a:rPr b="0" dirty="0" err="1"/>
              <a:t>набор</a:t>
            </a:r>
            <a:r>
              <a:rPr b="0" dirty="0"/>
              <a:t> </a:t>
            </a:r>
            <a:r>
              <a:rPr b="0" dirty="0" err="1"/>
              <a:t>методов</a:t>
            </a:r>
            <a:r>
              <a:rPr b="0" dirty="0"/>
              <a:t>, </a:t>
            </a:r>
            <a:r>
              <a:rPr b="0" dirty="0" err="1"/>
              <a:t>позволяющих</a:t>
            </a:r>
            <a:r>
              <a:rPr b="0" dirty="0"/>
              <a:t> </a:t>
            </a:r>
            <a:r>
              <a:rPr b="0" dirty="0" err="1"/>
              <a:t>описать</a:t>
            </a:r>
            <a:r>
              <a:rPr b="0" dirty="0"/>
              <a:t> </a:t>
            </a:r>
            <a:r>
              <a:rPr b="0" dirty="0" err="1"/>
              <a:t>процесс</a:t>
            </a:r>
            <a:r>
              <a:rPr b="0" dirty="0"/>
              <a:t> </a:t>
            </a:r>
            <a:r>
              <a:rPr b="0" dirty="0" err="1"/>
              <a:t>на</a:t>
            </a:r>
            <a:r>
              <a:rPr b="0" dirty="0"/>
              <a:t> </a:t>
            </a:r>
            <a:r>
              <a:rPr b="0" dirty="0" err="1"/>
              <a:t>различных</a:t>
            </a:r>
            <a:r>
              <a:rPr b="0" dirty="0"/>
              <a:t> </a:t>
            </a:r>
            <a:r>
              <a:rPr b="0" dirty="0" err="1"/>
              <a:t>уровнях</a:t>
            </a:r>
            <a:r>
              <a:rPr b="0" dirty="0"/>
              <a:t> - </a:t>
            </a:r>
            <a:r>
              <a:rPr b="0" dirty="0" err="1"/>
              <a:t>физиологическом</a:t>
            </a:r>
            <a:r>
              <a:rPr b="0" dirty="0"/>
              <a:t>, </a:t>
            </a:r>
            <a:r>
              <a:rPr b="0" dirty="0" err="1"/>
              <a:t>психофизиологическом</a:t>
            </a:r>
            <a:r>
              <a:rPr b="0" dirty="0"/>
              <a:t>, </a:t>
            </a:r>
            <a:r>
              <a:rPr b="0" dirty="0" err="1"/>
              <a:t>психологическом</a:t>
            </a:r>
            <a:r>
              <a:rPr b="0" dirty="0"/>
              <a:t>, </a:t>
            </a:r>
            <a:r>
              <a:rPr b="0" dirty="0" err="1"/>
              <a:t>социальном</a:t>
            </a:r>
            <a:r>
              <a:rPr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032985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970</Words>
  <Application>Microsoft Macintosh PowerPoint</Application>
  <PresentationFormat>Широкоэкранный</PresentationFormat>
  <Paragraphs>43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Лекция 14. Описание результатов</vt:lpstr>
      <vt:lpstr>1. Описание результатов </vt:lpstr>
      <vt:lpstr>Презентация PowerPoint</vt:lpstr>
      <vt:lpstr>Презентация PowerPoint</vt:lpstr>
      <vt:lpstr>Презентация PowerPoint</vt:lpstr>
      <vt:lpstr>Презентация PowerPoint</vt:lpstr>
      <vt:lpstr>3. Интерпретация результатов </vt:lpstr>
      <vt:lpstr> 2. Классификация методов по Б.Г.Ананьеву </vt:lpstr>
      <vt:lpstr> 2. Классификация методов по Б.Г.Ананьеву </vt:lpstr>
      <vt:lpstr> 2. Классификация методов по Б.Г.Ананьеву </vt:lpstr>
      <vt:lpstr> 2. Классификация методов по Б.Г.Ананьеву </vt:lpstr>
      <vt:lpstr> 2. Классификация методов по Б.Г.Ананьеву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Microsoft Office User</cp:lastModifiedBy>
  <cp:revision>2</cp:revision>
  <dcterms:created xsi:type="dcterms:W3CDTF">2023-11-01T13:33:44Z</dcterms:created>
  <dcterms:modified xsi:type="dcterms:W3CDTF">2023-11-01T13:43:18Z</dcterms:modified>
</cp:coreProperties>
</file>