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8" r:id="rId6"/>
    <p:sldId id="283" r:id="rId7"/>
    <p:sldId id="284" r:id="rId8"/>
    <p:sldId id="285" r:id="rId9"/>
    <p:sldId id="292" r:id="rId10"/>
    <p:sldId id="293" r:id="rId11"/>
    <p:sldId id="294" r:id="rId12"/>
    <p:sldId id="295" r:id="rId13"/>
    <p:sldId id="288" r:id="rId14"/>
    <p:sldId id="289" r:id="rId15"/>
    <p:sldId id="291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431800"/>
            <a:ext cx="10132115" cy="1168400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жадыдағы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хештеу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әдістері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Кеңейетін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628800"/>
            <a:ext cx="9988099" cy="444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мәліметтерді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сұраудан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мәліметтерге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жеткізу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идеясы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бас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қиын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мәліметтерді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хеширлеудің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авторы Витольд Литвин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идея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айқын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көрінеді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мәліметтерді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хэш-функция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өндірсе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сұрау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салғанда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дисктік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кеңістіктің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блогының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генерациялау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кедергілер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коллизияларға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Кеңейетін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Extendible Hashing)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жатыр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бинарлық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хэш-функциялар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жүргізіледі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айтқанда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блогына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Сызықтық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484784"/>
            <a:ext cx="9751060" cy="4585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Сызықтық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идеясы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(Витольд Литвин)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орналастырмауда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отыр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блогына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жіберу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әрқашан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хэш-функцияның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биттерін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бөлшектеу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қажеттілігі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туындаса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жіберу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қалатындай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етіліп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блок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үлестіріледі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индекстерді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бүгінгі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сирек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жатқан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Ingres-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аламыз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себебі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күннен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бағдарланған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толыққанды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бірте-бірте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хэштеу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технологиясымен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бірігіп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әлемдегі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жанама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индекстері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шкаланы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индекстер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2" y="1803400"/>
            <a:ext cx="10276129" cy="426720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жобалағанда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дербес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құрылымында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қолданыста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Дейкстраның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қарсылы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шыңдары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есептейді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здест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төменг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лтпен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элемент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болады.Қызыл-қара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кеңейтілген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ағашы,биіктігі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бөлінеді.Б-ағаштарымен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қызмет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атқаратын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алгаритмдердің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сақтау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қабілеті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ақпараттың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аз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мөлшерін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бөліктердің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Сыртқы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тәріздес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аппараты В-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B+-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қорларындағы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индекстерді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қарқынды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кеңістік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индекстерді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Графтағы алгоритмдер.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Графтарды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талдау.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Графта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бойымен және енімен  іздеу.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Жұптастыру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Бояу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Графтағы тиімді алгоритмдер. 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Дейкстра,Прим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Краскал алгоритмдері.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Алгоритм» ұғымының математикалық моделдерінің  эквиваленттілігі, алгоритмдер теориясының тезистері. 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 rtlCol="0"/>
          <a:lstStyle/>
          <a:p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Графтағы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kk-KZ" b="1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r>
              <a:rPr lang="ru-RU" sz="2000" dirty="0" err="1"/>
              <a:t>Алгоритмді</a:t>
            </a:r>
            <a:r>
              <a:rPr lang="ru-RU" sz="2000" dirty="0"/>
              <a:t> </a:t>
            </a:r>
            <a:r>
              <a:rPr lang="ru-RU" sz="2000" dirty="0" err="1"/>
              <a:t>жобалағанда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дербес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деректердің</a:t>
            </a:r>
            <a:r>
              <a:rPr lang="ru-RU" sz="2000" dirty="0"/>
              <a:t> </a:t>
            </a:r>
            <a:r>
              <a:rPr lang="ru-RU" sz="2000" dirty="0" err="1"/>
              <a:t>құрылымында</a:t>
            </a:r>
            <a:r>
              <a:rPr lang="ru-RU" sz="2000" dirty="0"/>
              <a:t> </a:t>
            </a:r>
            <a:r>
              <a:rPr lang="ru-RU" sz="2000" dirty="0" err="1"/>
              <a:t>ағаш</a:t>
            </a:r>
            <a:r>
              <a:rPr lang="ru-RU" sz="2000" dirty="0"/>
              <a:t> </a:t>
            </a:r>
            <a:r>
              <a:rPr lang="ru-RU" sz="2000" dirty="0" err="1"/>
              <a:t>кең</a:t>
            </a:r>
            <a:r>
              <a:rPr lang="ru-RU" sz="2000" dirty="0"/>
              <a:t> </a:t>
            </a:r>
            <a:r>
              <a:rPr lang="ru-RU" sz="2000" dirty="0" err="1"/>
              <a:t>қолданыста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Оқырманды</a:t>
            </a:r>
            <a:r>
              <a:rPr lang="ru-RU" sz="2000" dirty="0"/>
              <a:t> </a:t>
            </a:r>
            <a:r>
              <a:rPr lang="ru-RU" sz="2000" dirty="0" err="1"/>
              <a:t>әдебиет</a:t>
            </a:r>
            <a:r>
              <a:rPr lang="ru-RU" sz="2000" dirty="0"/>
              <a:t> </a:t>
            </a:r>
            <a:r>
              <a:rPr lang="ru-RU" sz="2000" dirty="0" err="1"/>
              <a:t>жағынан</a:t>
            </a:r>
            <a:r>
              <a:rPr lang="ru-RU" sz="2000" dirty="0"/>
              <a:t> </a:t>
            </a:r>
            <a:r>
              <a:rPr lang="ru-RU" sz="2000" dirty="0" err="1"/>
              <a:t>графтың</a:t>
            </a:r>
            <a:r>
              <a:rPr lang="ru-RU" sz="2000" dirty="0"/>
              <a:t> </a:t>
            </a:r>
            <a:r>
              <a:rPr lang="ru-RU" sz="2000" dirty="0" err="1"/>
              <a:t>қағидасына</a:t>
            </a:r>
            <a:r>
              <a:rPr lang="ru-RU" sz="2000" dirty="0"/>
              <a:t> </a:t>
            </a:r>
            <a:r>
              <a:rPr lang="ru-RU" sz="2000" dirty="0" err="1"/>
              <a:t>көнілін</a:t>
            </a:r>
            <a:r>
              <a:rPr lang="ru-RU" sz="2000" dirty="0"/>
              <a:t> </a:t>
            </a:r>
            <a:r>
              <a:rPr lang="ru-RU" sz="2000" dirty="0" err="1"/>
              <a:t>бұрсақ</a:t>
            </a:r>
            <a:r>
              <a:rPr lang="ru-RU" sz="2000" dirty="0"/>
              <a:t>, </a:t>
            </a:r>
            <a:r>
              <a:rPr lang="ru-RU" sz="2000" dirty="0" err="1"/>
              <a:t>түйіншек</a:t>
            </a:r>
            <a:r>
              <a:rPr lang="ru-RU" sz="2000" dirty="0"/>
              <a:t>, </a:t>
            </a:r>
            <a:r>
              <a:rPr lang="ru-RU" sz="2000" dirty="0" err="1"/>
              <a:t>қабырға</a:t>
            </a:r>
            <a:r>
              <a:rPr lang="ru-RU" sz="2000" dirty="0"/>
              <a:t>, </a:t>
            </a:r>
            <a:r>
              <a:rPr lang="ru-RU" sz="2000" dirty="0" err="1"/>
              <a:t>парақ</a:t>
            </a:r>
            <a:r>
              <a:rPr lang="ru-RU" sz="2000" dirty="0"/>
              <a:t>, </a:t>
            </a:r>
            <a:r>
              <a:rPr lang="ru-RU" sz="2000" dirty="0" err="1"/>
              <a:t>жұрағат</a:t>
            </a:r>
            <a:r>
              <a:rPr lang="ru-RU" sz="2000" dirty="0"/>
              <a:t>, </a:t>
            </a:r>
            <a:r>
              <a:rPr lang="ru-RU" sz="2000" dirty="0" err="1"/>
              <a:t>ұл</a:t>
            </a:r>
            <a:r>
              <a:rPr lang="ru-RU" sz="2000" dirty="0"/>
              <a:t>,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жұрағат</a:t>
            </a:r>
            <a:r>
              <a:rPr lang="ru-RU" sz="2000" dirty="0"/>
              <a:t>,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жұрағат</a:t>
            </a:r>
            <a:r>
              <a:rPr lang="ru-RU" sz="2000" dirty="0"/>
              <a:t>, баба, </a:t>
            </a:r>
            <a:r>
              <a:rPr lang="ru-RU" sz="2000" dirty="0" err="1"/>
              <a:t>әке</a:t>
            </a:r>
            <a:r>
              <a:rPr lang="ru-RU" sz="2000" dirty="0"/>
              <a:t>, </a:t>
            </a:r>
            <a:r>
              <a:rPr lang="ru-RU" sz="2000" dirty="0" err="1"/>
              <a:t>түп</a:t>
            </a:r>
            <a:r>
              <a:rPr lang="ru-RU" sz="2000" dirty="0"/>
              <a:t>, </a:t>
            </a:r>
            <a:r>
              <a:rPr lang="ru-RU" sz="2000" dirty="0" err="1"/>
              <a:t>тармақ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басқа</a:t>
            </a:r>
            <a:r>
              <a:rPr lang="ru-RU" sz="2000" dirty="0"/>
              <a:t> да </a:t>
            </a:r>
            <a:r>
              <a:rPr lang="ru-RU" sz="2000" dirty="0" err="1"/>
              <a:t>ұғымдарды</a:t>
            </a:r>
            <a:r>
              <a:rPr lang="ru-RU" sz="2000" dirty="0"/>
              <a:t> </a:t>
            </a:r>
            <a:r>
              <a:rPr lang="ru-RU" sz="2000" dirty="0" err="1"/>
              <a:t>пайдаланамыз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қысқаша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жолдарды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Граф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өлше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қабырғалармен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айтқанда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қабырңанын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ұзындығы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түсінуге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геометриялық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граф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қабырғаның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мінездемелерінде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солай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түсінуге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бастаманың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қашықтықты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есептейтін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алабы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[1..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n],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–s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қашықтық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up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алабы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[1..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n], (up[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–s-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жолдың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соңынының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алдындағы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431800"/>
            <a:ext cx="10348139" cy="836960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Дейкстраның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268760"/>
            <a:ext cx="10873208" cy="5040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Дейкстраның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арнайы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қарсылы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шыңдары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дұрыс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есептейді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суммарлы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салмақпен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цикл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болмаған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Форд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Баллманның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пайдалансақ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1.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up[1.n]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алабын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нөлдермен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толтыру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2.Әрбір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–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көбісінің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ұзындығынан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азаяды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ұзындықпен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шыңдарынан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басымды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ұйымдастыру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1, 2, …, n.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аумағын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шыңының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0-ге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ауыстыру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бос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жағдайында6 – 7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кезектен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өшіре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7.Әрбір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шектес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ш 8,9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операциялапын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delta=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[r] –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[r0] + L(r0, r))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аумағын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delta &gt; 0,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кілті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[r] delta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аумағына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міту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up [r]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ескірген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аумағын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ауыстыру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Ортақ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мәліметтер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Ізденістің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сөздіктерді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абстракты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үлгісі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қарауға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арналған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шыбықтары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сөздіктің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тамашасының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деректердің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абстракт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үлгісінің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арнаулы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Басымды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кезектер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көпті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ұсынады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жиынмен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осылай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Search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кілтпен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минималды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кілтпен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кілтпен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Predecessor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алдыңдағы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кілтпен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Successor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кілтпен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іздестіру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өзінің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енгіз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Delete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көрсетілген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элементті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өшіру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803400"/>
            <a:ext cx="10348139" cy="4267200"/>
          </a:xfrm>
        </p:spPr>
        <p:txBody>
          <a:bodyPr>
            <a:normAutofit/>
          </a:bodyPr>
          <a:lstStyle/>
          <a:p>
            <a:r>
              <a:rPr lang="kk-KZ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kk-K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биіктіктегі  екі жақтыіздестіру ағашының  негізгі операциясын O (h) іс-әрекеттері арқылы жүзеге асыруға болады.Егер ағаштардың биіктігі кішкене болса, нәтижелі болады. Операция нәтижесін арттыру үшін ағаштың биіктігі Ο (log </a:t>
            </a:r>
            <a:r>
              <a:rPr lang="kk-KZ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) өлшемінде керек болса,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ағаштарды салудың тиімді әдістері  қолданылады. Бұндай әдістер ағаштарды тепе-теңдікте ұстау деп аталады. Тепе-теңдік сапасының  әр түрлі өлшемдері қолданылады.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Ο (log </a:t>
            </a:r>
            <a:r>
              <a:rPr lang="kk-KZ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) өлшемдегі биіктікке қол жету үшін кепіл баға беретін іздеу ағаштарының теңестірілген бір түрі  қызыл-қара ағаштар деп аталады.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Осындай </a:t>
            </a:r>
            <a:r>
              <a:rPr lang="kk-KZ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теңестіру </a:t>
            </a:r>
            <a:r>
              <a:rPr lang="kk-KZ" sz="2000" dirty="0">
                <a:latin typeface="Calibri" panose="020F0502020204030204" pitchFamily="34" charset="0"/>
                <a:cs typeface="Calibri" panose="020F0502020204030204" pitchFamily="34" charset="0"/>
              </a:rPr>
              <a:t>кезінде жиі кездесетіні АВЛ- теңестіру, онда әр бөліктегі сол жақ ағаш түбінің биіктігі оң жағынан бірлікке ғана ерекшеленеді.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>
            <a:normAutofit/>
          </a:bodyPr>
          <a:lstStyle/>
          <a:p>
            <a:r>
              <a:rPr lang="kk-KZ" b="1" dirty="0">
                <a:latin typeface="Calibri" panose="020F0502020204030204" pitchFamily="34" charset="0"/>
                <a:cs typeface="Calibri" panose="020F0502020204030204" pitchFamily="34" charset="0"/>
              </a:rPr>
              <a:t>Қызыл-қара </a:t>
            </a:r>
            <a:r>
              <a:rPr lang="kk-K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340768"/>
            <a:ext cx="10945216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k-KZ" dirty="0" smtClean="0">
                <a:latin typeface="Calibri" panose="020F0502020204030204" pitchFamily="34" charset="0"/>
                <a:cs typeface="Calibri" panose="020F0502020204030204" pitchFamily="34" charset="0"/>
              </a:rPr>
              <a:t>іздеудің </a:t>
            </a:r>
            <a:r>
              <a:rPr lang="kk-KZ" dirty="0">
                <a:latin typeface="Calibri" panose="020F0502020204030204" pitchFamily="34" charset="0"/>
                <a:cs typeface="Calibri" panose="020F0502020204030204" pitchFamily="34" charset="0"/>
              </a:rPr>
              <a:t>кеңейтілген екі жақты  ағашы,биіктігі қара және қызыл болып бөлінеді: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, не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парағы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nil-бөлігі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баласы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 Бас-басы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түйіншек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либо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либо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 Бас-басы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парақ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nil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түйіншек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Түйіншек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оба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баласының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Төмен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түптен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жапырақтарға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баратын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түйіншектің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асырайды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Түбірінен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жапырақтарына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бірыңғай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мөлшерде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бөліктерді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1-4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дейінгі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RB-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Қызыл-қара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ағашының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бөліктерін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белгілейміз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Node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parent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RB-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бүлінген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қалпына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әрекеттер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Оларды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Insert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Delete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операцияларын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асыруда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орындаймыз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Айналу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кезінде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көрсеткіш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ауысуы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тәртібі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сақталатын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операция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846" y="548680"/>
            <a:ext cx="10240126" cy="1656184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Жайылып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өсетін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есептегенде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(log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құрайды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дегеніміз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магниттік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дискіде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тікелей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жеткізілетін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құралдарда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ақпаратты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сақтауды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теңестірілген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қызыл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ағаштарға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ұқсайды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2852936"/>
            <a:ext cx="6264697" cy="226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46</TotalTime>
  <Words>977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Книга 16 х 9</vt:lpstr>
      <vt:lpstr>ЛЕКЦИЯ №9</vt:lpstr>
      <vt:lpstr>Лекция №9</vt:lpstr>
      <vt:lpstr>Графтағы алгоритмдер. </vt:lpstr>
      <vt:lpstr>Графта қысқаша жолдарды іздестіру</vt:lpstr>
      <vt:lpstr>Дейкстраның алгоритмі </vt:lpstr>
      <vt:lpstr>Ортақ мәліметтер</vt:lpstr>
      <vt:lpstr>Қызыл-қара ағаштар</vt:lpstr>
      <vt:lpstr>Қызыл-қара ағаштар</vt:lpstr>
      <vt:lpstr>Презентация PowerPoint</vt:lpstr>
      <vt:lpstr>Сыртқы жадыдағы іздеу үшін хештеу әдістері . Кеңейетін хэштеу.</vt:lpstr>
      <vt:lpstr>Сызықтық хэштеу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6</cp:revision>
  <dcterms:created xsi:type="dcterms:W3CDTF">2022-11-05T06:31:34Z</dcterms:created>
  <dcterms:modified xsi:type="dcterms:W3CDTF">2022-11-05T09:30:51Z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