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Evolventa Bold" charset="1" panose="020B0702020202020204"/>
      <p:regular r:id="rId47"/>
    </p:embeddedFont>
    <p:embeddedFont>
      <p:font typeface="Evolventa" charset="1" panose="020B0502020202020204"/>
      <p:regular r:id="rId48"/>
    </p:embeddedFont>
    <p:embeddedFont>
      <p:font typeface="Evolventa Bold Italics" charset="1" panose="020B0702020202020204"/>
      <p:regular r:id="rId49"/>
    </p:embeddedFont>
    <p:embeddedFont>
      <p:font typeface="Evolventa Italics" charset="1" panose="020B0502020202020204"/>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3373028" y="3356849"/>
            <a:ext cx="11533063" cy="4376780"/>
          </a:xfrm>
          <a:prstGeom prst="rect">
            <a:avLst/>
          </a:prstGeom>
        </p:spPr>
        <p:txBody>
          <a:bodyPr anchor="t" rtlCol="false" tIns="0" lIns="0" bIns="0" rIns="0">
            <a:spAutoFit/>
          </a:bodyPr>
          <a:lstStyle/>
          <a:p>
            <a:pPr algn="ctr">
              <a:lnSpc>
                <a:spcPts val="11033"/>
              </a:lnSpc>
              <a:spcBef>
                <a:spcPct val="0"/>
              </a:spcBef>
            </a:pPr>
            <a:r>
              <a:rPr lang="en-US" b="true" sz="7881">
                <a:solidFill>
                  <a:srgbClr val="FFFFFF"/>
                </a:solidFill>
                <a:latin typeface="Evolventa Bold"/>
                <a:ea typeface="Evolventa Bold"/>
                <a:cs typeface="Evolventa Bold"/>
                <a:sym typeface="Evolventa Bold"/>
              </a:rPr>
              <a:t> 10-дәрі</a:t>
            </a:r>
            <a:r>
              <a:rPr lang="en-US" b="true" sz="7881">
                <a:solidFill>
                  <a:srgbClr val="FFFFFF"/>
                </a:solidFill>
                <a:latin typeface="Evolventa Bold"/>
                <a:ea typeface="Evolventa Bold"/>
                <a:cs typeface="Evolventa Bold"/>
                <a:sym typeface="Evolventa Bold"/>
              </a:rPr>
              <a:t>с. </a:t>
            </a:r>
          </a:p>
          <a:p>
            <a:pPr algn="ctr">
              <a:lnSpc>
                <a:spcPts val="11033"/>
              </a:lnSpc>
              <a:spcBef>
                <a:spcPct val="0"/>
              </a:spcBef>
            </a:pPr>
            <a:r>
              <a:rPr lang="en-US" b="true" sz="7881">
                <a:solidFill>
                  <a:srgbClr val="FFFFFF"/>
                </a:solidFill>
                <a:latin typeface="Evolventa Bold"/>
                <a:ea typeface="Evolventa Bold"/>
                <a:cs typeface="Evolventa Bold"/>
                <a:sym typeface="Evolventa Bold"/>
              </a:rPr>
              <a:t> Алкилдеу процестері </a:t>
            </a:r>
          </a:p>
          <a:p>
            <a:pPr algn="ctr">
              <a:lnSpc>
                <a:spcPts val="11033"/>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022614"/>
            <a:ext cx="16230600" cy="8822140"/>
          </a:xfrm>
          <a:prstGeom prst="rect">
            <a:avLst/>
          </a:prstGeom>
        </p:spPr>
        <p:txBody>
          <a:bodyPr anchor="t" rtlCol="false" tIns="0" lIns="0" bIns="0" rIns="0">
            <a:spAutoFit/>
          </a:bodyPr>
          <a:lstStyle/>
          <a:p>
            <a:pPr algn="ctr">
              <a:lnSpc>
                <a:spcPts val="4370"/>
              </a:lnSpc>
              <a:spcBef>
                <a:spcPct val="0"/>
              </a:spcBef>
            </a:pPr>
            <a:r>
              <a:rPr lang="en-US" sz="3121">
                <a:solidFill>
                  <a:srgbClr val="FFFFFF"/>
                </a:solidFill>
                <a:latin typeface="Evolventa"/>
                <a:ea typeface="Evolventa"/>
                <a:cs typeface="Evolventa"/>
                <a:sym typeface="Evolventa"/>
              </a:rPr>
              <a:t> Ішкі кешен</a:t>
            </a:r>
            <a:r>
              <a:rPr lang="en-US" sz="3121">
                <a:solidFill>
                  <a:srgbClr val="FFFFFF"/>
                </a:solidFill>
                <a:latin typeface="Evolventa"/>
                <a:ea typeface="Evolventa"/>
                <a:cs typeface="Evolventa"/>
                <a:sym typeface="Evolventa"/>
              </a:rPr>
              <a:t> құ</a:t>
            </a:r>
            <a:r>
              <a:rPr lang="en-US" sz="3121">
                <a:solidFill>
                  <a:srgbClr val="FFFFFF"/>
                </a:solidFill>
                <a:latin typeface="Evolventa"/>
                <a:ea typeface="Evolventa"/>
                <a:cs typeface="Evolventa"/>
                <a:sym typeface="Evolventa"/>
              </a:rPr>
              <a:t>ру үшін си</a:t>
            </a:r>
            <a:r>
              <a:rPr lang="en-US" sz="3121">
                <a:solidFill>
                  <a:srgbClr val="FFFFFF"/>
                </a:solidFill>
                <a:latin typeface="Evolventa"/>
                <a:ea typeface="Evolventa"/>
                <a:cs typeface="Evolventa"/>
                <a:sym typeface="Evolventa"/>
              </a:rPr>
              <a:t>н</a:t>
            </a:r>
            <a:r>
              <a:rPr lang="en-US" sz="3121">
                <a:solidFill>
                  <a:srgbClr val="FFFFFF"/>
                </a:solidFill>
                <a:latin typeface="Evolventa"/>
                <a:ea typeface="Evolventa"/>
                <a:cs typeface="Evolventa"/>
                <a:sym typeface="Evolventa"/>
              </a:rPr>
              <a:t>тез</a:t>
            </a:r>
          </a:p>
          <a:p>
            <a:pPr algn="ctr">
              <a:lnSpc>
                <a:spcPts val="4370"/>
              </a:lnSpc>
              <a:spcBef>
                <a:spcPct val="0"/>
              </a:spcBef>
            </a:pPr>
          </a:p>
          <a:p>
            <a:pPr algn="ctr">
              <a:lnSpc>
                <a:spcPts val="4370"/>
              </a:lnSpc>
              <a:spcBef>
                <a:spcPct val="0"/>
              </a:spcBef>
            </a:pPr>
            <a:r>
              <a:rPr lang="en-US" sz="3121">
                <a:solidFill>
                  <a:srgbClr val="FFFFFF"/>
                </a:solidFill>
                <a:latin typeface="Evolventa"/>
                <a:ea typeface="Evolventa"/>
                <a:cs typeface="Evolventa"/>
                <a:sym typeface="Evolventa"/>
              </a:rPr>
              <a:t> Ре</a:t>
            </a:r>
            <a:r>
              <a:rPr lang="en-US" sz="3121">
                <a:solidFill>
                  <a:srgbClr val="FFFFFF"/>
                </a:solidFill>
                <a:latin typeface="Evolventa"/>
                <a:ea typeface="Evolventa"/>
                <a:cs typeface="Evolventa"/>
                <a:sym typeface="Evolventa"/>
              </a:rPr>
              <a:t>акция м</a:t>
            </a:r>
            <a:r>
              <a:rPr lang="en-US" sz="3121">
                <a:solidFill>
                  <a:srgbClr val="FFFFFF"/>
                </a:solidFill>
                <a:latin typeface="Evolventa"/>
                <a:ea typeface="Evolventa"/>
                <a:cs typeface="Evolventa"/>
                <a:sym typeface="Evolventa"/>
              </a:rPr>
              <a:t>еханизмі арал</a:t>
            </a:r>
            <a:r>
              <a:rPr lang="en-US" sz="3121">
                <a:solidFill>
                  <a:srgbClr val="FFFFFF"/>
                </a:solidFill>
                <a:latin typeface="Evolventa"/>
                <a:ea typeface="Evolventa"/>
                <a:cs typeface="Evolventa"/>
                <a:sym typeface="Evolventa"/>
              </a:rPr>
              <a:t>ық</a:t>
            </a:r>
            <a:r>
              <a:rPr lang="en-US" sz="3121">
                <a:solidFill>
                  <a:srgbClr val="FFFFFF"/>
                </a:solidFill>
                <a:latin typeface="Evolventa"/>
                <a:ea typeface="Evolventa"/>
                <a:cs typeface="Evolventa"/>
                <a:sym typeface="Evolventa"/>
              </a:rPr>
              <a:t> жалпы кешеннің түзілуін қамтиды, мұнда бір сатыда алкил тобы галогеннен ароматты сақинаға, ал галогеннен Льюис қышқылына ауысады, алкилбензолға, минералды қосылысқа және тотықсыздандырылған катализаторға ыдырайтын иондар жұбын жасайды.</a:t>
            </a:r>
          </a:p>
          <a:p>
            <a:pPr algn="ctr">
              <a:lnSpc>
                <a:spcPts val="4370"/>
              </a:lnSpc>
              <a:spcBef>
                <a:spcPct val="0"/>
              </a:spcBef>
            </a:pPr>
            <a:r>
              <a:rPr lang="en-US" sz="3121">
                <a:solidFill>
                  <a:srgbClr val="FFFFFF"/>
                </a:solidFill>
                <a:latin typeface="Evolventa"/>
                <a:ea typeface="Evolventa"/>
                <a:cs typeface="Evolventa"/>
                <a:sym typeface="Evolventa"/>
              </a:rPr>
              <a:t> </a:t>
            </a:r>
          </a:p>
          <a:p>
            <a:pPr algn="ctr">
              <a:lnSpc>
                <a:spcPts val="4370"/>
              </a:lnSpc>
              <a:spcBef>
                <a:spcPct val="0"/>
              </a:spcBef>
            </a:pPr>
            <a:r>
              <a:rPr lang="en-US" sz="3121">
                <a:solidFill>
                  <a:srgbClr val="FFFFFF"/>
                </a:solidFill>
                <a:latin typeface="Evolventa"/>
                <a:ea typeface="Evolventa"/>
                <a:cs typeface="Evolventa"/>
                <a:sym typeface="Evolventa"/>
              </a:rPr>
              <a:t>Туынды реакциялардың түрлері</a:t>
            </a:r>
          </a:p>
          <a:p>
            <a:pPr algn="ctr">
              <a:lnSpc>
                <a:spcPts val="4370"/>
              </a:lnSpc>
              <a:spcBef>
                <a:spcPct val="0"/>
              </a:spcBef>
            </a:pPr>
          </a:p>
          <a:p>
            <a:pPr algn="ctr">
              <a:lnSpc>
                <a:spcPts val="4370"/>
              </a:lnSpc>
              <a:spcBef>
                <a:spcPct val="0"/>
              </a:spcBef>
            </a:pPr>
            <a:r>
              <a:rPr lang="en-US" sz="3121">
                <a:solidFill>
                  <a:srgbClr val="FFFFFF"/>
                </a:solidFill>
                <a:latin typeface="Evolventa"/>
                <a:ea typeface="Evolventa"/>
                <a:cs typeface="Evolventa"/>
                <a:sym typeface="Evolventa"/>
              </a:rPr>
              <a:t> Фридель-Крафтстың бензол және оның гомологтары үшін минералды қышқылдар қатысуымен спирттермен реакциясы бірдей механизмдер бойынша жүреді. Бұл жағдайда сутегі атомы гидроксид ионына қосылып, үзіліп, су молекуласын құрайды. Алынған карбоний ионы Н-мен байланысқан жерінде ароматты сақинадағы көміртегімен байланысады. Бұл атом бөлініп, қышқыл қалдығын қосып, нәтижесінде алкилбензол синтезделеді.</a:t>
            </a:r>
          </a:p>
          <a:p>
            <a:pPr algn="ctr">
              <a:lnSpc>
                <a:spcPts val="437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3811572" y="1028700"/>
            <a:ext cx="10664855" cy="6355823"/>
          </a:xfrm>
          <a:custGeom>
            <a:avLst/>
            <a:gdLst/>
            <a:ahLst/>
            <a:cxnLst/>
            <a:rect r="r" b="b" t="t" l="l"/>
            <a:pathLst>
              <a:path h="6355823" w="10664855">
                <a:moveTo>
                  <a:pt x="0" y="0"/>
                </a:moveTo>
                <a:lnTo>
                  <a:pt x="10664856" y="0"/>
                </a:lnTo>
                <a:lnTo>
                  <a:pt x="10664856" y="6355823"/>
                </a:lnTo>
                <a:lnTo>
                  <a:pt x="0" y="6355823"/>
                </a:lnTo>
                <a:lnTo>
                  <a:pt x="0" y="0"/>
                </a:lnTo>
                <a:close/>
              </a:path>
            </a:pathLst>
          </a:custGeom>
          <a:blipFill>
            <a:blip r:embed="rId3"/>
            <a:stretch>
              <a:fillRect l="0" t="0" r="0" b="0"/>
            </a:stretch>
          </a:blipFill>
        </p:spPr>
      </p:sp>
      <p:sp>
        <p:nvSpPr>
          <p:cNvPr name="TextBox 4" id="4"/>
          <p:cNvSpPr txBox="true"/>
          <p:nvPr/>
        </p:nvSpPr>
        <p:spPr>
          <a:xfrm rot="0">
            <a:off x="2767917" y="7615140"/>
            <a:ext cx="12752166" cy="2216834"/>
          </a:xfrm>
          <a:prstGeom prst="rect">
            <a:avLst/>
          </a:prstGeom>
        </p:spPr>
        <p:txBody>
          <a:bodyPr anchor="t" rtlCol="false" tIns="0" lIns="0" bIns="0" rIns="0">
            <a:spAutoFit/>
          </a:bodyPr>
          <a:lstStyle/>
          <a:p>
            <a:pPr algn="ctr">
              <a:lnSpc>
                <a:spcPts val="3434"/>
              </a:lnSpc>
              <a:spcBef>
                <a:spcPct val="0"/>
              </a:spcBef>
            </a:pPr>
            <a:r>
              <a:rPr lang="en-US" sz="2452">
                <a:solidFill>
                  <a:srgbClr val="FFFFFF"/>
                </a:solidFill>
                <a:latin typeface="Evolventa"/>
                <a:ea typeface="Evolventa"/>
                <a:cs typeface="Evolventa"/>
                <a:sym typeface="Evolventa"/>
              </a:rPr>
              <a:t> Қан</a:t>
            </a:r>
            <a:r>
              <a:rPr lang="en-US" sz="2452">
                <a:solidFill>
                  <a:srgbClr val="FFFFFF"/>
                </a:solidFill>
                <a:latin typeface="Evolventa"/>
                <a:ea typeface="Evolventa"/>
                <a:cs typeface="Evolventa"/>
                <a:sym typeface="Evolventa"/>
              </a:rPr>
              <a:t>ық</a:t>
            </a:r>
            <a:r>
              <a:rPr lang="en-US" sz="2452">
                <a:solidFill>
                  <a:srgbClr val="FFFFFF"/>
                </a:solidFill>
                <a:latin typeface="Evolventa"/>
                <a:ea typeface="Evolventa"/>
                <a:cs typeface="Evolventa"/>
                <a:sym typeface="Evolventa"/>
              </a:rPr>
              <a:t>паған көмірсутектерде бөлінген сутегі қос байланыс орнында көтеріліп, қышқыл қалдығымен байланысты бірдей карбокатионды түзеді. Алкеннің гидрогенизациясы ең қолайлы құрылымды құрайтын көміртек атомының жанында жүреді. Содан кейін реакция алдыңғы жағдайдағыдай жүреді.</a:t>
            </a:r>
          </a:p>
          <a:p>
            <a:pPr algn="ctr">
              <a:lnSpc>
                <a:spcPts val="3434"/>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2060408" y="2996261"/>
            <a:ext cx="14167184" cy="5383530"/>
          </a:xfrm>
          <a:custGeom>
            <a:avLst/>
            <a:gdLst/>
            <a:ahLst/>
            <a:cxnLst/>
            <a:rect r="r" b="b" t="t" l="l"/>
            <a:pathLst>
              <a:path h="5383530" w="14167184">
                <a:moveTo>
                  <a:pt x="0" y="0"/>
                </a:moveTo>
                <a:lnTo>
                  <a:pt x="14167184" y="0"/>
                </a:lnTo>
                <a:lnTo>
                  <a:pt x="14167184" y="5383530"/>
                </a:lnTo>
                <a:lnTo>
                  <a:pt x="0" y="5383530"/>
                </a:lnTo>
                <a:lnTo>
                  <a:pt x="0" y="0"/>
                </a:lnTo>
                <a:close/>
              </a:path>
            </a:pathLst>
          </a:custGeom>
          <a:blipFill>
            <a:blip r:embed="rId3"/>
            <a:stretch>
              <a:fillRect l="0" t="0" r="0" b="0"/>
            </a:stretch>
          </a:blipFill>
        </p:spPr>
      </p:sp>
      <p:sp>
        <p:nvSpPr>
          <p:cNvPr name="TextBox 4" id="4"/>
          <p:cNvSpPr txBox="true"/>
          <p:nvPr/>
        </p:nvSpPr>
        <p:spPr>
          <a:xfrm rot="0">
            <a:off x="2767917" y="514692"/>
            <a:ext cx="12752166" cy="1358519"/>
          </a:xfrm>
          <a:prstGeom prst="rect">
            <a:avLst/>
          </a:prstGeom>
        </p:spPr>
        <p:txBody>
          <a:bodyPr anchor="t" rtlCol="false" tIns="0" lIns="0" bIns="0" rIns="0">
            <a:spAutoFit/>
          </a:bodyPr>
          <a:lstStyle/>
          <a:p>
            <a:pPr algn="ctr">
              <a:lnSpc>
                <a:spcPts val="3434"/>
              </a:lnSpc>
              <a:spcBef>
                <a:spcPct val="0"/>
              </a:spcBef>
            </a:pPr>
            <a:r>
              <a:rPr lang="en-US" sz="2452">
                <a:solidFill>
                  <a:srgbClr val="FFFFFF"/>
                </a:solidFill>
                <a:latin typeface="Evolventa"/>
                <a:ea typeface="Evolventa"/>
                <a:cs typeface="Evolventa"/>
                <a:sym typeface="Evolventa"/>
              </a:rPr>
              <a:t> Синтездердің туындыларының бірі де Фридель-Крафтс ацилдену реакциясы болып табылады, мұнда хош иісті кетондарды түзу үшін алкилгалогенидтердің орнына қышқыл хлоридтері (RCOCl) қолданылады.</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5614738" y="4145997"/>
            <a:ext cx="7058524" cy="5675926"/>
          </a:xfrm>
          <a:custGeom>
            <a:avLst/>
            <a:gdLst/>
            <a:ahLst/>
            <a:cxnLst/>
            <a:rect r="r" b="b" t="t" l="l"/>
            <a:pathLst>
              <a:path h="5675926" w="7058524">
                <a:moveTo>
                  <a:pt x="0" y="0"/>
                </a:moveTo>
                <a:lnTo>
                  <a:pt x="7058524" y="0"/>
                </a:lnTo>
                <a:lnTo>
                  <a:pt x="7058524" y="5675926"/>
                </a:lnTo>
                <a:lnTo>
                  <a:pt x="0" y="5675926"/>
                </a:lnTo>
                <a:lnTo>
                  <a:pt x="0" y="0"/>
                </a:lnTo>
                <a:close/>
              </a:path>
            </a:pathLst>
          </a:custGeom>
          <a:blipFill>
            <a:blip r:embed="rId3"/>
            <a:stretch>
              <a:fillRect l="0" t="0" r="0" b="0"/>
            </a:stretch>
          </a:blipFill>
        </p:spPr>
      </p:sp>
      <p:sp>
        <p:nvSpPr>
          <p:cNvPr name="TextBox 4" id="4"/>
          <p:cNvSpPr txBox="true"/>
          <p:nvPr/>
        </p:nvSpPr>
        <p:spPr>
          <a:xfrm rot="0">
            <a:off x="1277253" y="545528"/>
            <a:ext cx="15733494" cy="3600469"/>
          </a:xfrm>
          <a:prstGeom prst="rect">
            <a:avLst/>
          </a:prstGeom>
        </p:spPr>
        <p:txBody>
          <a:bodyPr anchor="t" rtlCol="false" tIns="0" lIns="0" bIns="0" rIns="0">
            <a:spAutoFit/>
          </a:bodyPr>
          <a:lstStyle/>
          <a:p>
            <a:pPr algn="ctr">
              <a:lnSpc>
                <a:spcPts val="3541"/>
              </a:lnSpc>
              <a:spcBef>
                <a:spcPct val="0"/>
              </a:spcBef>
            </a:pPr>
            <a:r>
              <a:rPr lang="en-US" sz="2529">
                <a:solidFill>
                  <a:srgbClr val="FFFFFF"/>
                </a:solidFill>
                <a:latin typeface="Evolventa"/>
                <a:ea typeface="Evolventa"/>
                <a:cs typeface="Evolventa"/>
                <a:sym typeface="Evolventa"/>
              </a:rPr>
              <a:t> Екі немесе одан да көп алкил қалдықтарын қосу</a:t>
            </a:r>
          </a:p>
          <a:p>
            <a:pPr algn="ctr">
              <a:lnSpc>
                <a:spcPts val="3541"/>
              </a:lnSpc>
              <a:spcBef>
                <a:spcPct val="0"/>
              </a:spcBef>
            </a:pPr>
            <a:r>
              <a:rPr lang="en-US" sz="2529">
                <a:solidFill>
                  <a:srgbClr val="FFFFFF"/>
                </a:solidFill>
                <a:latin typeface="Evolventa"/>
                <a:ea typeface="Evolventa"/>
                <a:cs typeface="Evolventa"/>
                <a:sym typeface="Evolventa"/>
              </a:rPr>
              <a:t> Фридель-Крафтс реакциясындағы бензол 2-ден 6-ға дейін алмастырғыш қосуы мүмкін. Айта кету керек, әр уақытта әрекеттесу жылдамырақ болады, өйткені хош иісті сақинадағы байланыс алғашқы кезде әлсірейді.синтез. Полиалкилбензолдардың түзілу процесі бір реакция барысында жүзеге асырылуы мүмкін, сондықтан ароматты қосылыстардың артық мөлшері қажетті өнімнің өндірісін бақылау үшін қолданылады. Бұл әдісті пайдаланып, бензолдың және оның гомологтарының құрылымына бір уақытта бір топты енгізуге болады.</a:t>
            </a:r>
          </a:p>
          <a:p>
            <a:pPr algn="ctr">
              <a:lnSpc>
                <a:spcPts val="3541"/>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6021926" y="4599210"/>
            <a:ext cx="6244148" cy="5391289"/>
          </a:xfrm>
          <a:custGeom>
            <a:avLst/>
            <a:gdLst/>
            <a:ahLst/>
            <a:cxnLst/>
            <a:rect r="r" b="b" t="t" l="l"/>
            <a:pathLst>
              <a:path h="5391289" w="6244148">
                <a:moveTo>
                  <a:pt x="0" y="0"/>
                </a:moveTo>
                <a:lnTo>
                  <a:pt x="6244148" y="0"/>
                </a:lnTo>
                <a:lnTo>
                  <a:pt x="6244148" y="5391289"/>
                </a:lnTo>
                <a:lnTo>
                  <a:pt x="0" y="5391289"/>
                </a:lnTo>
                <a:lnTo>
                  <a:pt x="0" y="0"/>
                </a:lnTo>
                <a:close/>
              </a:path>
            </a:pathLst>
          </a:custGeom>
          <a:blipFill>
            <a:blip r:embed="rId3"/>
            <a:stretch>
              <a:fillRect l="0" t="0" r="0" b="0"/>
            </a:stretch>
          </a:blipFill>
        </p:spPr>
      </p:sp>
      <p:sp>
        <p:nvSpPr>
          <p:cNvPr name="TextBox 4" id="4"/>
          <p:cNvSpPr txBox="true"/>
          <p:nvPr/>
        </p:nvSpPr>
        <p:spPr>
          <a:xfrm rot="0">
            <a:off x="1485102" y="256588"/>
            <a:ext cx="15317796" cy="4592387"/>
          </a:xfrm>
          <a:prstGeom prst="rect">
            <a:avLst/>
          </a:prstGeom>
        </p:spPr>
        <p:txBody>
          <a:bodyPr anchor="t" rtlCol="false" tIns="0" lIns="0" bIns="0" rIns="0">
            <a:spAutoFit/>
          </a:bodyPr>
          <a:lstStyle/>
          <a:p>
            <a:pPr algn="ctr">
              <a:lnSpc>
                <a:spcPts val="4012"/>
              </a:lnSpc>
              <a:spcBef>
                <a:spcPct val="0"/>
              </a:spcBef>
            </a:pPr>
            <a:r>
              <a:rPr lang="en-US" sz="2865">
                <a:solidFill>
                  <a:srgbClr val="FFFFFF"/>
                </a:solidFill>
                <a:latin typeface="Evolventa"/>
                <a:ea typeface="Evolventa"/>
                <a:cs typeface="Evolventa"/>
                <a:sym typeface="Evolventa"/>
              </a:rPr>
              <a:t> Фридел-Крафтс реакциясында толуол келесі алкил тобын оңай қосады, өйткені арен электрофильді алмастыруға қатысты белсендірілген. 0 ° C реакция өнімдерінде орто- және пара-ксилолдың тепе-теңдік қоспасы болады, ал температура 80 ° C-қа дейін көтерілгенде, негізінен тек мета-қосылыс синтезделеді. Бұл төменде сипатталатындай, қоспаның қыздырылуына байланысты белгілі бір позицияларды қалыптастырудың энергетикалық пайдасымен түсіндіріледі.</a:t>
            </a:r>
          </a:p>
          <a:p>
            <a:pPr algn="ctr">
              <a:lnSpc>
                <a:spcPts val="4012"/>
              </a:lnSpc>
              <a:spcBef>
                <a:spcPct val="0"/>
              </a:spcBef>
            </a:pPr>
            <a:r>
              <a:rPr lang="en-US" sz="2865">
                <a:solidFill>
                  <a:srgbClr val="FFFFFF"/>
                </a:solidFill>
                <a:latin typeface="Evolventa"/>
                <a:ea typeface="Evolventa"/>
                <a:cs typeface="Evolventa"/>
                <a:sym typeface="Evolventa"/>
              </a:rPr>
              <a:t> Бұл синтездің кеңеюі полигалоалкандардың негізгі механизм арқылы бірнеше хош иісті сақиналарды қосу мүмкіндігі болып табылады.</a:t>
            </a:r>
          </a:p>
          <a:p>
            <a:pPr algn="ctr">
              <a:lnSpc>
                <a:spcPts val="4012"/>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700128" y="397141"/>
            <a:ext cx="15161301" cy="4746359"/>
          </a:xfrm>
          <a:prstGeom prst="rect">
            <a:avLst/>
          </a:prstGeom>
        </p:spPr>
        <p:txBody>
          <a:bodyPr anchor="t" rtlCol="false" tIns="0" lIns="0" bIns="0" rIns="0">
            <a:spAutoFit/>
          </a:bodyPr>
          <a:lstStyle/>
          <a:p>
            <a:pPr algn="l">
              <a:lnSpc>
                <a:spcPts val="3719"/>
              </a:lnSpc>
              <a:spcBef>
                <a:spcPct val="0"/>
              </a:spcBef>
            </a:pPr>
            <a:r>
              <a:rPr lang="en-US" sz="2657">
                <a:solidFill>
                  <a:srgbClr val="FFFFFF"/>
                </a:solidFill>
                <a:latin typeface="Evolventa"/>
                <a:ea typeface="Evolventa"/>
                <a:cs typeface="Evolventa"/>
                <a:sym typeface="Evolventa"/>
              </a:rPr>
              <a:t> Органикалық химияда алкилбензол изомерлерінің қоспасының түзілуі екі себеппен түсіндіріледі. Біріншіден, жоғарыда айтылғандай, карбокацияның қалыптасуы кейде неғұрлым қолайлы қайта құруды қамтиды, соның арқасында әртүрлі өнім құрылымдары қалыптасады. Екіншіден, олардың сандық құрамы температуралық режиммен реттеледі (0 ° C-тан 80 ° C-қа дейін), яғни температураның жоғарылауымен белгілі бір құрылымның пайда болуының энергия шығынын өтеу үшін қол жеткізуге болады.изомерлердің бірінің жоғары шығымдылығы. Дәл осындай принцип диалкилбензолдардың түзілуіне де қатысты, мұнда орто- және пара-позициялар температураның жоғарылауымен мета-бағдарларға ауысады.</a:t>
            </a:r>
          </a:p>
          <a:p>
            <a:pPr algn="l">
              <a:lnSpc>
                <a:spcPts val="3719"/>
              </a:lnSpc>
              <a:spcBef>
                <a:spcPct val="0"/>
              </a:spcBef>
            </a:pPr>
          </a:p>
        </p:txBody>
      </p:sp>
      <p:sp>
        <p:nvSpPr>
          <p:cNvPr name="TextBox 4" id="4"/>
          <p:cNvSpPr txBox="true"/>
          <p:nvPr/>
        </p:nvSpPr>
        <p:spPr>
          <a:xfrm rot="0">
            <a:off x="2386796" y="5448041"/>
            <a:ext cx="15161301" cy="3810259"/>
          </a:xfrm>
          <a:prstGeom prst="rect">
            <a:avLst/>
          </a:prstGeom>
        </p:spPr>
        <p:txBody>
          <a:bodyPr anchor="t" rtlCol="false" tIns="0" lIns="0" bIns="0" rIns="0">
            <a:spAutoFit/>
          </a:bodyPr>
          <a:lstStyle/>
          <a:p>
            <a:pPr algn="l">
              <a:lnSpc>
                <a:spcPts val="3719"/>
              </a:lnSpc>
              <a:spcBef>
                <a:spcPct val="0"/>
              </a:spcBef>
            </a:pPr>
            <a:r>
              <a:rPr lang="en-US" sz="2657">
                <a:solidFill>
                  <a:srgbClr val="FFFFFF"/>
                </a:solidFill>
                <a:latin typeface="Evolventa"/>
                <a:ea typeface="Evolventa"/>
                <a:cs typeface="Evolventa"/>
                <a:sym typeface="Evolventa"/>
              </a:rPr>
              <a:t> Электродефицитті орынбасарларды ароматты сақинаға енгізу әрі қарай орынбасу реакцияларына қатысты ареннің дезактивациясымен қатар жүреді. Мәселен, мысалы, алкилбензолдарға нитрон ионын қосқанда, синтез қиынырақ болады, өйткені ол азоттың сыртқы энергия деңгейінде бос ұяшықты толтыру үрдісіне байланысты электронның тығыздығын өзіне қарай тартады. Дәл осындай себептерге байланысты полинитрлену немесе, мысалы, полисульфонизация өте қатал жағдайларда жүреді, өйткені әрбір келесі синтезде хош иісті сақина реактивтілігін жоғалтады.</a:t>
            </a:r>
          </a:p>
          <a:p>
            <a:pPr algn="l">
              <a:lnSpc>
                <a:spcPts val="371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464633"/>
            <a:ext cx="15161301" cy="2874159"/>
          </a:xfrm>
          <a:prstGeom prst="rect">
            <a:avLst/>
          </a:prstGeom>
        </p:spPr>
        <p:txBody>
          <a:bodyPr anchor="t" rtlCol="false" tIns="0" lIns="0" bIns="0" rIns="0">
            <a:spAutoFit/>
          </a:bodyPr>
          <a:lstStyle/>
          <a:p>
            <a:pPr algn="l">
              <a:lnSpc>
                <a:spcPts val="3719"/>
              </a:lnSpc>
              <a:spcBef>
                <a:spcPct val="0"/>
              </a:spcBef>
            </a:pPr>
            <a:r>
              <a:rPr lang="en-US" sz="2657">
                <a:solidFill>
                  <a:srgbClr val="FFFFFF"/>
                </a:solidFill>
                <a:latin typeface="Evolventa"/>
                <a:ea typeface="Evolventa"/>
                <a:cs typeface="Evolventa"/>
                <a:sym typeface="Evolventa"/>
              </a:rPr>
              <a:t> Сондықтан, хош иісті сақинада электродефицитті алмастырғыштар, әсіресе Льюис қышқылдарын байланыстыратын күшті негіздік қасиеттері бар (мысалы -NH2) болса, Фридел‒Крафтс синтезі жүрмейді. Бірақ, мысалы, галобензолдармен немесе хош иісті карбон қышқылдарымен реакциялар азырақ реактивті болса да, әдеттегі механизм бойынша жүреді.</a:t>
            </a:r>
          </a:p>
          <a:p>
            <a:pPr algn="l">
              <a:lnSpc>
                <a:spcPts val="3719"/>
              </a:lnSpc>
              <a:spcBef>
                <a:spcPct val="0"/>
              </a:spcBef>
            </a:pPr>
          </a:p>
        </p:txBody>
      </p:sp>
      <p:sp>
        <p:nvSpPr>
          <p:cNvPr name="TextBox 4" id="4"/>
          <p:cNvSpPr txBox="true"/>
          <p:nvPr/>
        </p:nvSpPr>
        <p:spPr>
          <a:xfrm rot="0">
            <a:off x="3126699" y="3656311"/>
            <a:ext cx="15161301" cy="1938059"/>
          </a:xfrm>
          <a:prstGeom prst="rect">
            <a:avLst/>
          </a:prstGeom>
        </p:spPr>
        <p:txBody>
          <a:bodyPr anchor="t" rtlCol="false" tIns="0" lIns="0" bIns="0" rIns="0">
            <a:spAutoFit/>
          </a:bodyPr>
          <a:lstStyle/>
          <a:p>
            <a:pPr algn="l">
              <a:lnSpc>
                <a:spcPts val="3719"/>
              </a:lnSpc>
              <a:spcBef>
                <a:spcPct val="0"/>
              </a:spcBef>
            </a:pPr>
            <a:r>
              <a:rPr lang="en-US" sz="2657">
                <a:solidFill>
                  <a:srgbClr val="FFFFFF"/>
                </a:solidFill>
                <a:latin typeface="Evolventa"/>
                <a:ea typeface="Evolventa"/>
                <a:cs typeface="Evolventa"/>
                <a:sym typeface="Evolventa"/>
              </a:rPr>
              <a:t> Сондай-ақ процесте немесе өнімде көміртегі ионының қайта реттелуі маңызды сәт болып табылады, өйткені оған синтез жағдайлары, атап айтқанда, температура мен алкилирленген заттың артық мөлшері көп әсер етеді.</a:t>
            </a:r>
          </a:p>
          <a:p>
            <a:pPr algn="l">
              <a:lnSpc>
                <a:spcPts val="3719"/>
              </a:lnSpc>
              <a:spcBef>
                <a:spcPct val="0"/>
              </a:spcBef>
            </a:pPr>
          </a:p>
        </p:txBody>
      </p:sp>
      <p:sp>
        <p:nvSpPr>
          <p:cNvPr name="TextBox 5" id="5"/>
          <p:cNvSpPr txBox="true"/>
          <p:nvPr/>
        </p:nvSpPr>
        <p:spPr>
          <a:xfrm rot="0">
            <a:off x="1028700" y="5911890"/>
            <a:ext cx="15161301" cy="3810259"/>
          </a:xfrm>
          <a:prstGeom prst="rect">
            <a:avLst/>
          </a:prstGeom>
        </p:spPr>
        <p:txBody>
          <a:bodyPr anchor="t" rtlCol="false" tIns="0" lIns="0" bIns="0" rIns="0">
            <a:spAutoFit/>
          </a:bodyPr>
          <a:lstStyle/>
          <a:p>
            <a:pPr algn="l">
              <a:lnSpc>
                <a:spcPts val="3719"/>
              </a:lnSpc>
              <a:spcBef>
                <a:spcPct val="0"/>
              </a:spcBef>
            </a:pPr>
            <a:r>
              <a:rPr lang="en-US" sz="2657">
                <a:solidFill>
                  <a:srgbClr val="FFFFFF"/>
                </a:solidFill>
                <a:latin typeface="Evolventa"/>
                <a:ea typeface="Evolventa"/>
                <a:cs typeface="Evolventa"/>
                <a:sym typeface="Evolventa"/>
              </a:rPr>
              <a:t> О-крезолды және әсіресе 2,6-ксиленолды синтездеу мақсатында фенолды метанолмен алкилдеу тез қарқынмен дамиды. Соңғысы термопластикалық материал болып табылады, ол (оның негізіндегі композициялық пластиктер сияқты) 240 °С дейінгі температура диапазонында тұрақты физикалық қасиеттерге ие, жақсы диэлектрлік сипаттамаларға, қышқылдардың, сілтілердің, қыздырылған будың әсеріне төзімді. Пластификаторлар мен антипирендер, улы химикаттар және басқа да физиологиялық белсенді заттар, бояғыштар өндірісінде қолданылады.</a:t>
            </a:r>
          </a:p>
          <a:p>
            <a:pPr algn="l">
              <a:lnSpc>
                <a:spcPts val="371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904539" y="1343082"/>
            <a:ext cx="16478921" cy="7385978"/>
          </a:xfrm>
          <a:prstGeom prst="rect">
            <a:avLst/>
          </a:prstGeom>
        </p:spPr>
        <p:txBody>
          <a:bodyPr anchor="t" rtlCol="false" tIns="0" lIns="0" bIns="0" rIns="0">
            <a:spAutoFit/>
          </a:bodyPr>
          <a:lstStyle/>
          <a:p>
            <a:pPr algn="l">
              <a:lnSpc>
                <a:spcPts val="4498"/>
              </a:lnSpc>
              <a:spcBef>
                <a:spcPct val="0"/>
              </a:spcBef>
            </a:pPr>
            <a:r>
              <a:rPr lang="en-US" sz="3213">
                <a:solidFill>
                  <a:srgbClr val="FFFFFF"/>
                </a:solidFill>
                <a:latin typeface="Evolventa"/>
                <a:ea typeface="Evolventa"/>
                <a:cs typeface="Evolventa"/>
                <a:sym typeface="Evolventa"/>
              </a:rPr>
              <a:t> 2. </a:t>
            </a:r>
            <a:r>
              <a:rPr lang="en-US" sz="3213" i="true">
                <a:solidFill>
                  <a:srgbClr val="FFFFFF"/>
                </a:solidFill>
                <a:latin typeface="Evolventa Italics"/>
                <a:ea typeface="Evolventa Italics"/>
                <a:cs typeface="Evolventa Italics"/>
                <a:sym typeface="Evolventa Italics"/>
              </a:rPr>
              <a:t>Оттек және күкірт атомдары бойынша алкилдеу:</a:t>
            </a:r>
          </a:p>
          <a:p>
            <a:pPr algn="l">
              <a:lnSpc>
                <a:spcPts val="4498"/>
              </a:lnSpc>
              <a:spcBef>
                <a:spcPct val="0"/>
              </a:spcBef>
            </a:pPr>
          </a:p>
          <a:p>
            <a:pPr algn="l">
              <a:lnSpc>
                <a:spcPts val="4498"/>
              </a:lnSpc>
              <a:spcBef>
                <a:spcPct val="0"/>
              </a:spcBef>
            </a:pPr>
            <a:r>
              <a:rPr lang="en-US" sz="3213">
                <a:solidFill>
                  <a:srgbClr val="FFFFFF"/>
                </a:solidFill>
                <a:latin typeface="Evolventa"/>
                <a:ea typeface="Evolventa"/>
                <a:cs typeface="Evolventa"/>
                <a:sym typeface="Evolventa"/>
              </a:rPr>
              <a:t> ArOH + RCI +NaOH ArOR + NaCI +H2O</a:t>
            </a:r>
          </a:p>
          <a:p>
            <a:pPr algn="l">
              <a:lnSpc>
                <a:spcPts val="4498"/>
              </a:lnSpc>
              <a:spcBef>
                <a:spcPct val="0"/>
              </a:spcBef>
            </a:pPr>
            <a:r>
              <a:rPr lang="en-US" sz="3213">
                <a:solidFill>
                  <a:srgbClr val="FFFFFF"/>
                </a:solidFill>
                <a:latin typeface="Evolventa"/>
                <a:ea typeface="Evolventa"/>
                <a:cs typeface="Evolventa"/>
                <a:sym typeface="Evolventa"/>
              </a:rPr>
              <a:t> NaSH + RCI → RSH + NaCI</a:t>
            </a:r>
          </a:p>
          <a:p>
            <a:pPr algn="l">
              <a:lnSpc>
                <a:spcPts val="4498"/>
              </a:lnSpc>
              <a:spcBef>
                <a:spcPct val="0"/>
              </a:spcBef>
            </a:pPr>
          </a:p>
          <a:p>
            <a:pPr algn="l">
              <a:lnSpc>
                <a:spcPts val="4498"/>
              </a:lnSpc>
              <a:spcBef>
                <a:spcPct val="0"/>
              </a:spcBef>
            </a:pPr>
            <a:r>
              <a:rPr lang="en-US" sz="3213">
                <a:solidFill>
                  <a:srgbClr val="FFFFFF"/>
                </a:solidFill>
                <a:latin typeface="Evolventa"/>
                <a:ea typeface="Evolventa"/>
                <a:cs typeface="Evolventa"/>
                <a:sym typeface="Evolventa"/>
              </a:rPr>
              <a:t> Оттегі атомы арқылы алкилдеу (о-алкилдеу). Гидрокси тобының алкилденуін жүргізуүшін спирттер, күкірт қышқылы мен сульфоқышқылдардың алкил эфирлері, алкилгалогенидтері, шексіз қосылыстар қолданылуы мүмкін. </a:t>
            </a:r>
          </a:p>
          <a:p>
            <a:pPr algn="l">
              <a:lnSpc>
                <a:spcPts val="4498"/>
              </a:lnSpc>
              <a:spcBef>
                <a:spcPct val="0"/>
              </a:spcBef>
            </a:pPr>
          </a:p>
          <a:p>
            <a:pPr algn="l">
              <a:lnSpc>
                <a:spcPts val="4498"/>
              </a:lnSpc>
              <a:spcBef>
                <a:spcPct val="0"/>
              </a:spcBef>
            </a:pPr>
            <a:r>
              <a:rPr lang="en-US" sz="3213">
                <a:solidFill>
                  <a:srgbClr val="FFFFFF"/>
                </a:solidFill>
                <a:latin typeface="Evolventa"/>
                <a:ea typeface="Evolventa"/>
                <a:cs typeface="Evolventa"/>
                <a:sym typeface="Evolventa"/>
              </a:rPr>
              <a:t>Минералды қышқылдың қатысуыменалкогольдің әсерінен гидроксил тобын алкилдеу өте сирек қолданылады және негізіненнафталин мен антрацен сериясының алкокси туындыларын алу үшін қолданылады.</a:t>
            </a:r>
          </a:p>
          <a:p>
            <a:pPr algn="l">
              <a:lnSpc>
                <a:spcPts val="4498"/>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842081" y="389904"/>
            <a:ext cx="16603838" cy="9364317"/>
          </a:xfrm>
          <a:prstGeom prst="rect">
            <a:avLst/>
          </a:prstGeom>
        </p:spPr>
        <p:txBody>
          <a:bodyPr anchor="t" rtlCol="false" tIns="0" lIns="0" bIns="0" rIns="0">
            <a:spAutoFit/>
          </a:bodyPr>
          <a:lstStyle/>
          <a:p>
            <a:pPr algn="l">
              <a:lnSpc>
                <a:spcPts val="3915"/>
              </a:lnSpc>
              <a:spcBef>
                <a:spcPct val="0"/>
              </a:spcBef>
            </a:pPr>
            <a:r>
              <a:rPr lang="en-US" sz="2796">
                <a:solidFill>
                  <a:srgbClr val="FFFFFF"/>
                </a:solidFill>
                <a:latin typeface="Evolventa"/>
                <a:ea typeface="Evolventa"/>
                <a:cs typeface="Evolventa"/>
                <a:sym typeface="Evolventa"/>
              </a:rPr>
              <a:t> O,</a:t>
            </a:r>
            <a:r>
              <a:rPr lang="en-US" sz="2796">
                <a:solidFill>
                  <a:srgbClr val="FFFFFF"/>
                </a:solidFill>
                <a:latin typeface="Evolventa"/>
                <a:ea typeface="Evolventa"/>
                <a:cs typeface="Evolventa"/>
                <a:sym typeface="Evolventa"/>
              </a:rPr>
              <a:t> </a:t>
            </a:r>
            <a:r>
              <a:rPr lang="en-US" sz="2796">
                <a:solidFill>
                  <a:srgbClr val="FFFFFF"/>
                </a:solidFill>
                <a:latin typeface="Evolventa"/>
                <a:ea typeface="Evolventa"/>
                <a:cs typeface="Evolventa"/>
                <a:sym typeface="Evolventa"/>
              </a:rPr>
              <a:t>S </a:t>
            </a:r>
            <a:r>
              <a:rPr lang="en-US" sz="2796">
                <a:solidFill>
                  <a:srgbClr val="FFFFFF"/>
                </a:solidFill>
                <a:latin typeface="Evolventa"/>
                <a:ea typeface="Evolventa"/>
                <a:cs typeface="Evolventa"/>
                <a:sym typeface="Evolventa"/>
              </a:rPr>
              <a:t>және</a:t>
            </a:r>
            <a:r>
              <a:rPr lang="en-US" sz="2796">
                <a:solidFill>
                  <a:srgbClr val="FFFFFF"/>
                </a:solidFill>
                <a:latin typeface="Evolventa"/>
                <a:ea typeface="Evolventa"/>
                <a:cs typeface="Evolventa"/>
                <a:sym typeface="Evolventa"/>
              </a:rPr>
              <a:t> N </a:t>
            </a:r>
            <a:r>
              <a:rPr lang="en-US" sz="2796">
                <a:solidFill>
                  <a:srgbClr val="FFFFFF"/>
                </a:solidFill>
                <a:latin typeface="Evolventa"/>
                <a:ea typeface="Evolventa"/>
                <a:cs typeface="Evolventa"/>
                <a:sym typeface="Evolventa"/>
              </a:rPr>
              <a:t>атомдары</a:t>
            </a:r>
            <a:r>
              <a:rPr lang="en-US" sz="2796">
                <a:solidFill>
                  <a:srgbClr val="FFFFFF"/>
                </a:solidFill>
                <a:latin typeface="Evolventa"/>
                <a:ea typeface="Evolventa"/>
                <a:cs typeface="Evolventa"/>
                <a:sym typeface="Evolventa"/>
              </a:rPr>
              <a:t> арқылы алкилдеу қарапайым эфир </a:t>
            </a:r>
            <a:r>
              <a:rPr lang="en-US" sz="2796">
                <a:solidFill>
                  <a:srgbClr val="FFFFFF"/>
                </a:solidFill>
                <a:latin typeface="Evolventa"/>
                <a:ea typeface="Evolventa"/>
                <a:cs typeface="Evolventa"/>
                <a:sym typeface="Evolventa"/>
              </a:rPr>
              <a:t>б</a:t>
            </a:r>
            <a:r>
              <a:rPr lang="en-US" sz="2796">
                <a:solidFill>
                  <a:srgbClr val="FFFFFF"/>
                </a:solidFill>
                <a:latin typeface="Evolventa"/>
                <a:ea typeface="Evolventa"/>
                <a:cs typeface="Evolventa"/>
                <a:sym typeface="Evolventa"/>
              </a:rPr>
              <a:t>а</a:t>
            </a:r>
            <a:r>
              <a:rPr lang="en-US" sz="2796">
                <a:solidFill>
                  <a:srgbClr val="FFFFFF"/>
                </a:solidFill>
                <a:latin typeface="Evolventa"/>
                <a:ea typeface="Evolventa"/>
                <a:cs typeface="Evolventa"/>
                <a:sym typeface="Evolventa"/>
              </a:rPr>
              <a:t>й</a:t>
            </a:r>
            <a:r>
              <a:rPr lang="en-US" sz="2796">
                <a:solidFill>
                  <a:srgbClr val="FFFFFF"/>
                </a:solidFill>
                <a:latin typeface="Evolventa"/>
                <a:ea typeface="Evolventa"/>
                <a:cs typeface="Evolventa"/>
                <a:sym typeface="Evolventa"/>
              </a:rPr>
              <a:t>ланыс</a:t>
            </a:r>
            <a:r>
              <a:rPr lang="en-US" sz="2796">
                <a:solidFill>
                  <a:srgbClr val="FFFFFF"/>
                </a:solidFill>
                <a:latin typeface="Evolventa"/>
                <a:ea typeface="Evolventa"/>
                <a:cs typeface="Evolventa"/>
                <a:sym typeface="Evolventa"/>
              </a:rPr>
              <a:t>ы</a:t>
            </a:r>
            <a:r>
              <a:rPr lang="en-US" sz="2796">
                <a:solidFill>
                  <a:srgbClr val="FFFFFF"/>
                </a:solidFill>
                <a:latin typeface="Evolventa"/>
                <a:ea typeface="Evolventa"/>
                <a:cs typeface="Evolventa"/>
                <a:sym typeface="Evolventa"/>
              </a:rPr>
              <a:t> бар қосылыстардыси</a:t>
            </a:r>
            <a:r>
              <a:rPr lang="en-US" sz="2796">
                <a:solidFill>
                  <a:srgbClr val="FFFFFF"/>
                </a:solidFill>
                <a:latin typeface="Evolventa"/>
                <a:ea typeface="Evolventa"/>
                <a:cs typeface="Evolventa"/>
                <a:sym typeface="Evolventa"/>
              </a:rPr>
              <a:t>н</a:t>
            </a:r>
            <a:r>
              <a:rPr lang="en-US" sz="2796">
                <a:solidFill>
                  <a:srgbClr val="FFFFFF"/>
                </a:solidFill>
                <a:latin typeface="Evolventa"/>
                <a:ea typeface="Evolventa"/>
                <a:cs typeface="Evolventa"/>
                <a:sym typeface="Evolventa"/>
              </a:rPr>
              <a:t>тездеудің негізгі әдісі болып табылады, меркаптандар мен </a:t>
            </a:r>
            <a:r>
              <a:rPr lang="en-US" sz="2796">
                <a:solidFill>
                  <a:srgbClr val="FFFFFF"/>
                </a:solidFill>
                <a:latin typeface="Evolventa"/>
                <a:ea typeface="Evolventa"/>
                <a:cs typeface="Evolventa"/>
                <a:sym typeface="Evolventa"/>
              </a:rPr>
              <a:t>а</a:t>
            </a:r>
            <a:r>
              <a:rPr lang="en-US" sz="2796">
                <a:solidFill>
                  <a:srgbClr val="FFFFFF"/>
                </a:solidFill>
                <a:latin typeface="Evolventa"/>
                <a:ea typeface="Evolventa"/>
                <a:cs typeface="Evolventa"/>
                <a:sym typeface="Evolventa"/>
              </a:rPr>
              <a:t>миндер.</a:t>
            </a:r>
          </a:p>
          <a:p>
            <a:pPr algn="l">
              <a:lnSpc>
                <a:spcPts val="3915"/>
              </a:lnSpc>
              <a:spcBef>
                <a:spcPct val="0"/>
              </a:spcBef>
            </a:pPr>
          </a:p>
          <a:p>
            <a:pPr algn="l">
              <a:lnSpc>
                <a:spcPts val="3915"/>
              </a:lnSpc>
              <a:spcBef>
                <a:spcPct val="0"/>
              </a:spcBef>
            </a:pPr>
            <a:r>
              <a:rPr lang="en-US" sz="2796">
                <a:solidFill>
                  <a:srgbClr val="FFFFFF"/>
                </a:solidFill>
                <a:latin typeface="Evolventa"/>
                <a:ea typeface="Evolventa"/>
                <a:cs typeface="Evolventa"/>
                <a:sym typeface="Evolventa"/>
              </a:rPr>
              <a:t> </a:t>
            </a:r>
            <a:r>
              <a:rPr lang="en-US" sz="2796">
                <a:solidFill>
                  <a:srgbClr val="FFFFFF"/>
                </a:solidFill>
                <a:latin typeface="Evolventa"/>
                <a:ea typeface="Evolventa"/>
                <a:cs typeface="Evolventa"/>
                <a:sym typeface="Evolventa"/>
              </a:rPr>
              <a:t>О-</a:t>
            </a:r>
            <a:r>
              <a:rPr lang="en-US" sz="2796">
                <a:solidFill>
                  <a:srgbClr val="FFFFFF"/>
                </a:solidFill>
                <a:latin typeface="Evolventa"/>
                <a:ea typeface="Evolventa"/>
                <a:cs typeface="Evolventa"/>
                <a:sym typeface="Evolventa"/>
              </a:rPr>
              <a:t>алкилдеу</a:t>
            </a:r>
            <a:r>
              <a:rPr lang="en-US" sz="2796">
                <a:solidFill>
                  <a:srgbClr val="FFFFFF"/>
                </a:solidFill>
                <a:latin typeface="Evolventa"/>
                <a:ea typeface="Evolventa"/>
                <a:cs typeface="Evolventa"/>
                <a:sym typeface="Evolventa"/>
              </a:rPr>
              <a:t> процестерінен практикалық маңызға ие мыналар болды:</a:t>
            </a:r>
          </a:p>
          <a:p>
            <a:pPr algn="l">
              <a:lnSpc>
                <a:spcPts val="3915"/>
              </a:lnSpc>
              <a:spcBef>
                <a:spcPct val="0"/>
              </a:spcBef>
            </a:pPr>
            <a:r>
              <a:rPr lang="en-US" sz="2796">
                <a:solidFill>
                  <a:srgbClr val="FFFFFF"/>
                </a:solidFill>
                <a:latin typeface="Evolventa"/>
                <a:ea typeface="Evolventa"/>
                <a:cs typeface="Evolventa"/>
                <a:sym typeface="Evolventa"/>
              </a:rPr>
              <a:t> 1) спирттер мен фенолдарды хлор туындыларымен алкилдеу;</a:t>
            </a:r>
          </a:p>
          <a:p>
            <a:pPr algn="l">
              <a:lnSpc>
                <a:spcPts val="3915"/>
              </a:lnSpc>
              <a:spcBef>
                <a:spcPct val="0"/>
              </a:spcBef>
            </a:pPr>
            <a:r>
              <a:rPr lang="en-US" sz="2796">
                <a:solidFill>
                  <a:srgbClr val="FFFFFF"/>
                </a:solidFill>
                <a:latin typeface="Evolventa"/>
                <a:ea typeface="Evolventa"/>
                <a:cs typeface="Evolventa"/>
                <a:sym typeface="Evolventa"/>
              </a:rPr>
              <a:t> 2) спирттерді олефиндермен алкилдеу.</a:t>
            </a:r>
          </a:p>
          <a:p>
            <a:pPr algn="l">
              <a:lnSpc>
                <a:spcPts val="3915"/>
              </a:lnSpc>
              <a:spcBef>
                <a:spcPct val="0"/>
              </a:spcBef>
            </a:pPr>
          </a:p>
          <a:p>
            <a:pPr algn="l">
              <a:lnSpc>
                <a:spcPts val="3915"/>
              </a:lnSpc>
              <a:spcBef>
                <a:spcPct val="0"/>
              </a:spcBef>
            </a:pPr>
            <a:r>
              <a:rPr lang="en-US" sz="2796">
                <a:solidFill>
                  <a:srgbClr val="FFFFFF"/>
                </a:solidFill>
                <a:latin typeface="Evolventa"/>
                <a:ea typeface="Evolventa"/>
                <a:cs typeface="Evolventa"/>
                <a:sym typeface="Evolventa"/>
              </a:rPr>
              <a:t> О-хлор туындыларымен алкилдеу.  Хлор туындыларының спирттермен өзара әрекеттесуі қайтымды және өте жоғары баяу процесс, сондықтан ол спирттерді немесе фенолдарды реактивті алкоголаттарға немесе фенолаттарға айналдыратын сілтілердің қатысуымен жүзеге асырылады:</a:t>
            </a:r>
          </a:p>
          <a:p>
            <a:pPr algn="l">
              <a:lnSpc>
                <a:spcPts val="3915"/>
              </a:lnSpc>
              <a:spcBef>
                <a:spcPct val="0"/>
              </a:spcBef>
            </a:pPr>
          </a:p>
          <a:p>
            <a:pPr algn="l">
              <a:lnSpc>
                <a:spcPts val="3915"/>
              </a:lnSpc>
              <a:spcBef>
                <a:spcPct val="0"/>
              </a:spcBef>
            </a:pPr>
            <a:r>
              <a:rPr lang="en-US" sz="2796">
                <a:solidFill>
                  <a:srgbClr val="FFFFFF"/>
                </a:solidFill>
                <a:latin typeface="Evolventa"/>
                <a:ea typeface="Evolventa"/>
                <a:cs typeface="Evolventa"/>
                <a:sym typeface="Evolventa"/>
              </a:rPr>
              <a:t> ROH + NaOH ⇔ RONa + H2O.</a:t>
            </a:r>
          </a:p>
          <a:p>
            <a:pPr algn="l">
              <a:lnSpc>
                <a:spcPts val="3915"/>
              </a:lnSpc>
              <a:spcBef>
                <a:spcPct val="0"/>
              </a:spcBef>
            </a:pPr>
          </a:p>
          <a:p>
            <a:pPr algn="l">
              <a:lnSpc>
                <a:spcPts val="3915"/>
              </a:lnSpc>
              <a:spcBef>
                <a:spcPct val="0"/>
              </a:spcBef>
            </a:pPr>
            <a:r>
              <a:rPr lang="en-US" sz="2796">
                <a:solidFill>
                  <a:srgbClr val="FFFFFF"/>
                </a:solidFill>
                <a:latin typeface="Evolventa"/>
                <a:ea typeface="Evolventa"/>
                <a:cs typeface="Evolventa"/>
                <a:sym typeface="Evolventa"/>
              </a:rPr>
              <a:t> Реакция тепе-теңдігі соғұрлым оңға жылжиды, гидрокси туындысының қышқылдығы соғұрлым жоғары болады (фенолдар &gt; гликольдер &gt;моноатомды спирттер) және қоспадағы судың концентрациясы неғұрлым аз болса. Өйткені ОН иондарының болуы хлор туындысының гидролизінің жанама процесінің дамуына әкеледі.</a:t>
            </a:r>
          </a:p>
          <a:p>
            <a:pPr algn="l">
              <a:lnSpc>
                <a:spcPts val="3915"/>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842081" y="389904"/>
            <a:ext cx="16417219" cy="9675774"/>
          </a:xfrm>
          <a:prstGeom prst="rect">
            <a:avLst/>
          </a:prstGeom>
        </p:spPr>
        <p:txBody>
          <a:bodyPr anchor="t" rtlCol="false" tIns="0" lIns="0" bIns="0" rIns="0">
            <a:spAutoFit/>
          </a:bodyPr>
          <a:lstStyle/>
          <a:p>
            <a:pPr algn="l">
              <a:lnSpc>
                <a:spcPts val="4274"/>
              </a:lnSpc>
              <a:spcBef>
                <a:spcPct val="0"/>
              </a:spcBef>
            </a:pPr>
            <a:r>
              <a:rPr lang="en-US" sz="3053">
                <a:solidFill>
                  <a:srgbClr val="FFFFFF"/>
                </a:solidFill>
                <a:latin typeface="Evolventa"/>
                <a:ea typeface="Evolventa"/>
                <a:cs typeface="Evolventa"/>
                <a:sym typeface="Evolventa"/>
              </a:rPr>
              <a:t> Механизмі бойынша</a:t>
            </a:r>
            <a:r>
              <a:rPr lang="en-US" sz="3053">
                <a:solidFill>
                  <a:srgbClr val="FFFFFF"/>
                </a:solidFill>
                <a:latin typeface="Evolventa"/>
                <a:ea typeface="Evolventa"/>
                <a:cs typeface="Evolventa"/>
                <a:sym typeface="Evolventa"/>
              </a:rPr>
              <a:t> бұл</a:t>
            </a:r>
            <a:r>
              <a:rPr lang="en-US" sz="3053">
                <a:solidFill>
                  <a:srgbClr val="FFFFFF"/>
                </a:solidFill>
                <a:latin typeface="Evolventa"/>
                <a:ea typeface="Evolventa"/>
                <a:cs typeface="Evolventa"/>
                <a:sym typeface="Evolventa"/>
              </a:rPr>
              <a:t> проц</a:t>
            </a:r>
            <a:r>
              <a:rPr lang="en-US" sz="3053">
                <a:solidFill>
                  <a:srgbClr val="FFFFFF"/>
                </a:solidFill>
                <a:latin typeface="Evolventa"/>
                <a:ea typeface="Evolventa"/>
                <a:cs typeface="Evolventa"/>
                <a:sym typeface="Evolventa"/>
              </a:rPr>
              <a:t>есс</a:t>
            </a:r>
            <a:r>
              <a:rPr lang="en-US" sz="3053">
                <a:solidFill>
                  <a:srgbClr val="FFFFFF"/>
                </a:solidFill>
                <a:latin typeface="Evolventa"/>
                <a:ea typeface="Evolventa"/>
                <a:cs typeface="Evolventa"/>
                <a:sym typeface="Evolventa"/>
              </a:rPr>
              <a:t> хлор </a:t>
            </a:r>
            <a:r>
              <a:rPr lang="en-US" sz="3053">
                <a:solidFill>
                  <a:srgbClr val="FFFFFF"/>
                </a:solidFill>
                <a:latin typeface="Evolventa"/>
                <a:ea typeface="Evolventa"/>
                <a:cs typeface="Evolventa"/>
                <a:sym typeface="Evolventa"/>
              </a:rPr>
              <a:t>туындыл</a:t>
            </a:r>
            <a:r>
              <a:rPr lang="en-US" sz="3053">
                <a:solidFill>
                  <a:srgbClr val="FFFFFF"/>
                </a:solidFill>
                <a:latin typeface="Evolventa"/>
                <a:ea typeface="Evolventa"/>
                <a:cs typeface="Evolventa"/>
                <a:sym typeface="Evolventa"/>
              </a:rPr>
              <a:t>арының сілтілі гидролизіне ұқсас. </a:t>
            </a:r>
          </a:p>
          <a:p>
            <a:pPr algn="l">
              <a:lnSpc>
                <a:spcPts val="4274"/>
              </a:lnSpc>
              <a:spcBef>
                <a:spcPct val="0"/>
              </a:spcBef>
            </a:pPr>
            <a:r>
              <a:rPr lang="en-US" sz="3053">
                <a:solidFill>
                  <a:srgbClr val="FFFFFF"/>
                </a:solidFill>
                <a:latin typeface="Evolventa"/>
                <a:ea typeface="Evolventa"/>
                <a:cs typeface="Evolventa"/>
                <a:sym typeface="Evolventa"/>
              </a:rPr>
              <a:t> Ол сондай-ақ хлор туындыс</a:t>
            </a:r>
            <a:r>
              <a:rPr lang="en-US" sz="3053">
                <a:solidFill>
                  <a:srgbClr val="FFFFFF"/>
                </a:solidFill>
                <a:latin typeface="Evolventa"/>
                <a:ea typeface="Evolventa"/>
                <a:cs typeface="Evolventa"/>
                <a:sym typeface="Evolventa"/>
              </a:rPr>
              <a:t>ының</a:t>
            </a:r>
            <a:r>
              <a:rPr lang="en-US" sz="3053">
                <a:solidFill>
                  <a:srgbClr val="FFFFFF"/>
                </a:solidFill>
                <a:latin typeface="Evolventa"/>
                <a:ea typeface="Evolventa"/>
                <a:cs typeface="Evolventa"/>
                <a:sym typeface="Evolventa"/>
              </a:rPr>
              <a:t> құрылымы мүмкіндік берге</a:t>
            </a:r>
            <a:r>
              <a:rPr lang="en-US" sz="3053">
                <a:solidFill>
                  <a:srgbClr val="FFFFFF"/>
                </a:solidFill>
                <a:latin typeface="Evolventa"/>
                <a:ea typeface="Evolventa"/>
                <a:cs typeface="Evolventa"/>
                <a:sym typeface="Evolventa"/>
              </a:rPr>
              <a:t>н к</a:t>
            </a:r>
            <a:r>
              <a:rPr lang="en-US" sz="3053">
                <a:solidFill>
                  <a:srgbClr val="FFFFFF"/>
                </a:solidFill>
                <a:latin typeface="Evolventa"/>
                <a:ea typeface="Evolventa"/>
                <a:cs typeface="Evolventa"/>
                <a:sym typeface="Evolventa"/>
              </a:rPr>
              <a:t>езде дегидрохлорлаудың пар</a:t>
            </a:r>
            <a:r>
              <a:rPr lang="en-US" sz="3053">
                <a:solidFill>
                  <a:srgbClr val="FFFFFF"/>
                </a:solidFill>
                <a:latin typeface="Evolventa"/>
                <a:ea typeface="Evolventa"/>
                <a:cs typeface="Evolventa"/>
                <a:sym typeface="Evolventa"/>
              </a:rPr>
              <a:t>аллель</a:t>
            </a:r>
            <a:r>
              <a:rPr lang="en-US" sz="3053">
                <a:solidFill>
                  <a:srgbClr val="FFFFFF"/>
                </a:solidFill>
                <a:latin typeface="Evolventa"/>
                <a:ea typeface="Evolventa"/>
                <a:cs typeface="Evolventa"/>
                <a:sym typeface="Evolventa"/>
              </a:rPr>
              <a:t> реакциясымен бірге жүруі мүмкін.</a:t>
            </a:r>
          </a:p>
          <a:p>
            <a:pPr algn="l">
              <a:lnSpc>
                <a:spcPts val="4274"/>
              </a:lnSpc>
              <a:spcBef>
                <a:spcPct val="0"/>
              </a:spcBef>
            </a:pPr>
          </a:p>
          <a:p>
            <a:pPr algn="l">
              <a:lnSpc>
                <a:spcPts val="4274"/>
              </a:lnSpc>
              <a:spcBef>
                <a:spcPct val="0"/>
              </a:spcBef>
            </a:pPr>
            <a:r>
              <a:rPr lang="en-US" sz="3053">
                <a:solidFill>
                  <a:srgbClr val="FFFFFF"/>
                </a:solidFill>
                <a:latin typeface="Evolventa"/>
                <a:ea typeface="Evolventa"/>
                <a:cs typeface="Evolventa"/>
                <a:sym typeface="Evolventa"/>
              </a:rPr>
              <a:t> Өнеркәсіпте о-алкилдеу шағын көлемде тиісті хлор туындыларынан бензил целлюлозасының этилдерін және сулы сілтімен алдын ала өңделген целлюлозаны алу үшін қолданылады.</a:t>
            </a:r>
          </a:p>
          <a:p>
            <a:pPr algn="l">
              <a:lnSpc>
                <a:spcPts val="4274"/>
              </a:lnSpc>
              <a:spcBef>
                <a:spcPct val="0"/>
              </a:spcBef>
            </a:pPr>
          </a:p>
          <a:p>
            <a:pPr algn="l">
              <a:lnSpc>
                <a:spcPts val="4274"/>
              </a:lnSpc>
              <a:spcBef>
                <a:spcPct val="0"/>
              </a:spcBef>
            </a:pPr>
            <a:r>
              <a:rPr lang="en-US" sz="3053">
                <a:solidFill>
                  <a:srgbClr val="FFFFFF"/>
                </a:solidFill>
                <a:latin typeface="Evolventa"/>
                <a:ea typeface="Evolventa"/>
                <a:cs typeface="Evolventa"/>
                <a:sym typeface="Evolventa"/>
              </a:rPr>
              <a:t> О-алкилдеу реакциясы симметриялы емес эфирлерді және кейбір циклдік қосылыстарды синтездеу әдістеріне негізделген.</a:t>
            </a:r>
          </a:p>
          <a:p>
            <a:pPr algn="l">
              <a:lnSpc>
                <a:spcPts val="4274"/>
              </a:lnSpc>
              <a:spcBef>
                <a:spcPct val="0"/>
              </a:spcBef>
            </a:pPr>
          </a:p>
          <a:p>
            <a:pPr algn="l">
              <a:lnSpc>
                <a:spcPts val="4274"/>
              </a:lnSpc>
              <a:spcBef>
                <a:spcPct val="0"/>
              </a:spcBef>
            </a:pPr>
            <a:r>
              <a:rPr lang="en-US" sz="3053">
                <a:solidFill>
                  <a:srgbClr val="FFFFFF"/>
                </a:solidFill>
                <a:latin typeface="Evolventa"/>
                <a:ea typeface="Evolventa"/>
                <a:cs typeface="Evolventa"/>
                <a:sym typeface="Evolventa"/>
              </a:rPr>
              <a:t> О-алкилдеу қарапайым эфир байланысы бар қосылыстар класын – гербицидтер болып табылатын хлорфеноксиацет қышқылдарының тұздарын синтездеу үшін қолданылады. Олардың барлығы тиісті фенолаттардың сулы ерітіндідегі натрий монохлорацетатымен әрекеттесуі арқылы алынады. Ең маңыздысы-2,4-дихлорфеноксиацет қышқылының тұздары (2,4-Д препараты) және 2,4,5 трихлорфеноксиук қышқылының тұздары (2,4,5-Т препараты).</a:t>
            </a:r>
          </a:p>
          <a:p>
            <a:pPr algn="l">
              <a:lnSpc>
                <a:spcPts val="4274"/>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838450" y="2481771"/>
            <a:ext cx="16611101" cy="5097999"/>
          </a:xfrm>
          <a:prstGeom prst="rect">
            <a:avLst/>
          </a:prstGeom>
        </p:spPr>
        <p:txBody>
          <a:bodyPr anchor="t" rtlCol="false" tIns="0" lIns="0" bIns="0" rIns="0">
            <a:spAutoFit/>
          </a:bodyPr>
          <a:lstStyle/>
          <a:p>
            <a:pPr algn="ctr">
              <a:lnSpc>
                <a:spcPts val="5657"/>
              </a:lnSpc>
              <a:spcBef>
                <a:spcPct val="0"/>
              </a:spcBef>
            </a:pPr>
            <a:r>
              <a:rPr lang="en-US" b="true" sz="4041">
                <a:solidFill>
                  <a:srgbClr val="FFFFFF"/>
                </a:solidFill>
                <a:latin typeface="Evolventa Bold"/>
                <a:ea typeface="Evolventa Bold"/>
                <a:cs typeface="Evolventa Bold"/>
                <a:sym typeface="Evolventa Bold"/>
              </a:rPr>
              <a:t>Дәрі</a:t>
            </a:r>
            <a:r>
              <a:rPr lang="en-US" b="true" sz="4041">
                <a:solidFill>
                  <a:srgbClr val="FFFFFF"/>
                </a:solidFill>
                <a:latin typeface="Evolventa Bold"/>
                <a:ea typeface="Evolventa Bold"/>
                <a:cs typeface="Evolventa Bold"/>
                <a:sym typeface="Evolventa Bold"/>
              </a:rPr>
              <a:t>с мақсаты:</a:t>
            </a:r>
          </a:p>
          <a:p>
            <a:pPr algn="ctr">
              <a:lnSpc>
                <a:spcPts val="5657"/>
              </a:lnSpc>
              <a:spcBef>
                <a:spcPct val="0"/>
              </a:spcBef>
            </a:pPr>
            <a:r>
              <a:rPr lang="en-US" sz="4041">
                <a:solidFill>
                  <a:srgbClr val="FFFFFF"/>
                </a:solidFill>
                <a:latin typeface="Evolventa"/>
                <a:ea typeface="Evolventa"/>
                <a:cs typeface="Evolventa"/>
                <a:sym typeface="Evolventa"/>
              </a:rPr>
              <a:t>Студенттерге органикалық қосылыстардың алкилдену процесі туралы толық мағлұмат беру. Алкилдеудің түрлерін, механизмдерін, қолдану салаларын және оған әсер ететін факторларды түсіндіру арқылы бұл процестің теориялық және практикалық маңыздылығын меңгерту</a:t>
            </a:r>
          </a:p>
          <a:p>
            <a:pPr algn="ctr">
              <a:lnSpc>
                <a:spcPts val="5657"/>
              </a:lnSpc>
              <a:spcBef>
                <a:spcPct val="0"/>
              </a:spcBef>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842081" y="389904"/>
            <a:ext cx="16417219" cy="10209688"/>
          </a:xfrm>
          <a:prstGeom prst="rect">
            <a:avLst/>
          </a:prstGeom>
        </p:spPr>
        <p:txBody>
          <a:bodyPr anchor="t" rtlCol="false" tIns="0" lIns="0" bIns="0" rIns="0">
            <a:spAutoFit/>
          </a:bodyPr>
          <a:lstStyle/>
          <a:p>
            <a:pPr algn="l">
              <a:lnSpc>
                <a:spcPts val="4274"/>
              </a:lnSpc>
              <a:spcBef>
                <a:spcPct val="0"/>
              </a:spcBef>
            </a:pPr>
            <a:r>
              <a:rPr lang="en-US" sz="3053">
                <a:solidFill>
                  <a:srgbClr val="FFFFFF"/>
                </a:solidFill>
                <a:latin typeface="Evolventa"/>
                <a:ea typeface="Evolventa"/>
                <a:cs typeface="Evolventa"/>
                <a:sym typeface="Evolventa"/>
              </a:rPr>
              <a:t> Реактивті емес хлорбензолмен (арилдену)</a:t>
            </a:r>
            <a:r>
              <a:rPr lang="en-US" sz="3053">
                <a:solidFill>
                  <a:srgbClr val="FFFFFF"/>
                </a:solidFill>
                <a:latin typeface="Evolventa"/>
                <a:ea typeface="Evolventa"/>
                <a:cs typeface="Evolventa"/>
                <a:sym typeface="Evolventa"/>
              </a:rPr>
              <a:t> ұқсас</a:t>
            </a:r>
            <a:r>
              <a:rPr lang="en-US" sz="3053">
                <a:solidFill>
                  <a:srgbClr val="FFFFFF"/>
                </a:solidFill>
                <a:latin typeface="Evolventa"/>
                <a:ea typeface="Evolventa"/>
                <a:cs typeface="Evolventa"/>
                <a:sym typeface="Evolventa"/>
              </a:rPr>
              <a:t> реакция</a:t>
            </a:r>
            <a:r>
              <a:rPr lang="en-US" sz="3053">
                <a:solidFill>
                  <a:srgbClr val="FFFFFF"/>
                </a:solidFill>
                <a:latin typeface="Evolventa"/>
                <a:ea typeface="Evolventa"/>
                <a:cs typeface="Evolventa"/>
                <a:sym typeface="Evolventa"/>
              </a:rPr>
              <a:t>л</a:t>
            </a:r>
            <a:r>
              <a:rPr lang="en-US" sz="3053">
                <a:solidFill>
                  <a:srgbClr val="FFFFFF"/>
                </a:solidFill>
                <a:latin typeface="Evolventa"/>
                <a:ea typeface="Evolventa"/>
                <a:cs typeface="Evolventa"/>
                <a:sym typeface="Evolventa"/>
              </a:rPr>
              <a:t>ар салыстырмалы түрде жұмсақ жағдайларда (200°-250° C) мыс немесе о</a:t>
            </a:r>
            <a:r>
              <a:rPr lang="en-US" sz="3053">
                <a:solidFill>
                  <a:srgbClr val="FFFFFF"/>
                </a:solidFill>
                <a:latin typeface="Evolventa"/>
                <a:ea typeface="Evolventa"/>
                <a:cs typeface="Evolventa"/>
                <a:sym typeface="Evolventa"/>
              </a:rPr>
              <a:t>ның</a:t>
            </a:r>
            <a:r>
              <a:rPr lang="en-US" sz="3053">
                <a:solidFill>
                  <a:srgbClr val="FFFFFF"/>
                </a:solidFill>
                <a:latin typeface="Evolventa"/>
                <a:ea typeface="Evolventa"/>
                <a:cs typeface="Evolventa"/>
                <a:sym typeface="Evolventa"/>
              </a:rPr>
              <a:t> тұздарымен катализденге</a:t>
            </a:r>
            <a:r>
              <a:rPr lang="en-US" sz="3053">
                <a:solidFill>
                  <a:srgbClr val="FFFFFF"/>
                </a:solidFill>
                <a:latin typeface="Evolventa"/>
                <a:ea typeface="Evolventa"/>
                <a:cs typeface="Evolventa"/>
                <a:sym typeface="Evolventa"/>
              </a:rPr>
              <a:t>н к</a:t>
            </a:r>
            <a:r>
              <a:rPr lang="en-US" sz="3053">
                <a:solidFill>
                  <a:srgbClr val="FFFFFF"/>
                </a:solidFill>
                <a:latin typeface="Evolventa"/>
                <a:ea typeface="Evolventa"/>
                <a:cs typeface="Evolventa"/>
                <a:sym typeface="Evolventa"/>
              </a:rPr>
              <a:t>езде ғана жүреді.</a:t>
            </a:r>
          </a:p>
          <a:p>
            <a:pPr algn="l">
              <a:lnSpc>
                <a:spcPts val="4274"/>
              </a:lnSpc>
              <a:spcBef>
                <a:spcPct val="0"/>
              </a:spcBef>
            </a:pPr>
          </a:p>
          <a:p>
            <a:pPr algn="l">
              <a:lnSpc>
                <a:spcPts val="4274"/>
              </a:lnSpc>
              <a:spcBef>
                <a:spcPct val="0"/>
              </a:spcBef>
            </a:pPr>
            <a:r>
              <a:rPr lang="en-US" sz="3053">
                <a:solidFill>
                  <a:srgbClr val="FFFFFF"/>
                </a:solidFill>
                <a:latin typeface="Evolventa"/>
                <a:ea typeface="Evolventa"/>
                <a:cs typeface="Evolventa"/>
                <a:sym typeface="Evolventa"/>
              </a:rPr>
              <a:t> Осы жолмен дифенил эфирі, сондай–ақ жылу тасымалдағыштар, майлау материалдары және т. б. қызмет ететін с6н5–(ОС6Н4)N-H полифенил эфирлері алынады.</a:t>
            </a:r>
          </a:p>
          <a:p>
            <a:pPr algn="l">
              <a:lnSpc>
                <a:spcPts val="4274"/>
              </a:lnSpc>
              <a:spcBef>
                <a:spcPct val="0"/>
              </a:spcBef>
            </a:pPr>
          </a:p>
          <a:p>
            <a:pPr algn="l">
              <a:lnSpc>
                <a:spcPts val="4274"/>
              </a:lnSpc>
              <a:spcBef>
                <a:spcPct val="0"/>
              </a:spcBef>
            </a:pPr>
            <a:r>
              <a:rPr lang="en-US" sz="3053">
                <a:solidFill>
                  <a:srgbClr val="FFFFFF"/>
                </a:solidFill>
                <a:latin typeface="Evolventa"/>
                <a:ea typeface="Evolventa"/>
                <a:cs typeface="Evolventa"/>
                <a:sym typeface="Evolventa"/>
              </a:rPr>
              <a:t> Технология бойынша бұл процестер хлор атомдарының алмастырылуымен хлор туындыларының гидролиз реакцияларына ұқсас. Суда ерімейтін хлор туындылары жағдайында реакция массасы гетерофазалық болып табылады, сондықтан оны араластыру арқылы эмульсиялау үлкен маңызға ие. Феноксиацет қышқылдарының тұздарын алу кезінде біртекті процесс жүреді, өйткені барлық реактивтер суда ериді. Хлор туындысының реактивтілігіне байланысты синтез 60...250 °С аралықта жүзеге асырылады, ал реакциялық массаны сұйық күйде ұстау үшін кейде жоғары қысым қажет. Мерзімді әдіспен процесс қыздыру және салқындату үшін араластырғыш пен көйлек бар кәдімгі автоклавта жүзеге асырылады.</a:t>
            </a:r>
          </a:p>
          <a:p>
            <a:pPr algn="l">
              <a:lnSpc>
                <a:spcPts val="4274"/>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599969" y="1903575"/>
            <a:ext cx="17088061" cy="6308400"/>
          </a:xfrm>
          <a:prstGeom prst="rect">
            <a:avLst/>
          </a:prstGeom>
        </p:spPr>
        <p:txBody>
          <a:bodyPr anchor="t" rtlCol="false" tIns="0" lIns="0" bIns="0" rIns="0">
            <a:spAutoFit/>
          </a:bodyPr>
          <a:lstStyle/>
          <a:p>
            <a:pPr algn="l">
              <a:lnSpc>
                <a:spcPts val="4985"/>
              </a:lnSpc>
              <a:spcBef>
                <a:spcPct val="0"/>
              </a:spcBef>
            </a:pPr>
            <a:r>
              <a:rPr lang="en-US" sz="3560">
                <a:solidFill>
                  <a:srgbClr val="FFFFFF"/>
                </a:solidFill>
                <a:latin typeface="Evolventa"/>
                <a:ea typeface="Evolventa"/>
                <a:cs typeface="Evolventa"/>
                <a:sym typeface="Evolventa"/>
              </a:rPr>
              <a:t> Олефиндермен о-алкилдеу</a:t>
            </a:r>
            <a:r>
              <a:rPr lang="en-US" sz="3560">
                <a:solidFill>
                  <a:srgbClr val="FFFFFF"/>
                </a:solidFill>
                <a:latin typeface="Evolventa"/>
                <a:ea typeface="Evolventa"/>
                <a:cs typeface="Evolventa"/>
                <a:sym typeface="Evolventa"/>
              </a:rPr>
              <a:t> т</a:t>
            </a:r>
            <a:r>
              <a:rPr lang="en-US" sz="3560">
                <a:solidFill>
                  <a:srgbClr val="FFFFFF"/>
                </a:solidFill>
                <a:latin typeface="Evolventa"/>
                <a:ea typeface="Evolventa"/>
                <a:cs typeface="Evolventa"/>
                <a:sym typeface="Evolventa"/>
              </a:rPr>
              <a:t>ретбути</a:t>
            </a:r>
            <a:r>
              <a:rPr lang="en-US" sz="3560">
                <a:solidFill>
                  <a:srgbClr val="FFFFFF"/>
                </a:solidFill>
                <a:latin typeface="Evolventa"/>
                <a:ea typeface="Evolventa"/>
                <a:cs typeface="Evolventa"/>
                <a:sym typeface="Evolventa"/>
              </a:rPr>
              <a:t>л</a:t>
            </a:r>
            <a:r>
              <a:rPr lang="en-US" sz="3560">
                <a:solidFill>
                  <a:srgbClr val="FFFFFF"/>
                </a:solidFill>
                <a:latin typeface="Evolventa"/>
                <a:ea typeface="Evolventa"/>
                <a:cs typeface="Evolventa"/>
                <a:sym typeface="Evolventa"/>
              </a:rPr>
              <a:t>метил эфирін – мотор отындары</a:t>
            </a:r>
            <a:r>
              <a:rPr lang="en-US" sz="3560">
                <a:solidFill>
                  <a:srgbClr val="FFFFFF"/>
                </a:solidFill>
                <a:latin typeface="Evolventa"/>
                <a:ea typeface="Evolventa"/>
                <a:cs typeface="Evolventa"/>
                <a:sym typeface="Evolventa"/>
              </a:rPr>
              <a:t>ның</a:t>
            </a:r>
            <a:r>
              <a:rPr lang="en-US" sz="3560">
                <a:solidFill>
                  <a:srgbClr val="FFFFFF"/>
                </a:solidFill>
                <a:latin typeface="Evolventa"/>
                <a:ea typeface="Evolventa"/>
                <a:cs typeface="Evolventa"/>
                <a:sym typeface="Evolventa"/>
              </a:rPr>
              <a:t> жоғары окта</a:t>
            </a:r>
            <a:r>
              <a:rPr lang="en-US" sz="3560">
                <a:solidFill>
                  <a:srgbClr val="FFFFFF"/>
                </a:solidFill>
                <a:latin typeface="Evolventa"/>
                <a:ea typeface="Evolventa"/>
                <a:cs typeface="Evolventa"/>
                <a:sym typeface="Evolventa"/>
              </a:rPr>
              <a:t>н</a:t>
            </a:r>
            <a:r>
              <a:rPr lang="en-US" sz="3560">
                <a:solidFill>
                  <a:srgbClr val="FFFFFF"/>
                </a:solidFill>
                <a:latin typeface="Evolventa"/>
                <a:ea typeface="Evolventa"/>
                <a:cs typeface="Evolventa"/>
                <a:sym typeface="Evolventa"/>
              </a:rPr>
              <a:t>ды компонентін синтездеу үшін өте маңызды. Ол метанол мен изобутеннен реакцияның қышқыл катализі кезінде алынады.</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Реакция жылу шығарумен жүреді және қысым көтеріліп, температура төмендеген кезде оның тепе-теңдігі оңға қарай жылжиды. Бұл жағдайда шикізат ретінде тек бутадиен-1,3-тен босатылған бутен фракцияларын қолдануға болады, өйткені сипатталған жағдайларда нбутендер метанолмен реакция жасай алмайды.</a:t>
            </a:r>
          </a:p>
          <a:p>
            <a:pPr algn="l">
              <a:lnSpc>
                <a:spcPts val="4985"/>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599969" y="969465"/>
            <a:ext cx="17088061" cy="8253452"/>
          </a:xfrm>
          <a:prstGeom prst="rect">
            <a:avLst/>
          </a:prstGeom>
        </p:spPr>
        <p:txBody>
          <a:bodyPr anchor="t" rtlCol="false" tIns="0" lIns="0" bIns="0" rIns="0">
            <a:spAutoFit/>
          </a:bodyPr>
          <a:lstStyle/>
          <a:p>
            <a:pPr algn="l">
              <a:lnSpc>
                <a:spcPts val="4985"/>
              </a:lnSpc>
              <a:spcBef>
                <a:spcPct val="0"/>
              </a:spcBef>
            </a:pPr>
            <a:r>
              <a:rPr lang="en-US" b="true" sz="3560" i="true">
                <a:solidFill>
                  <a:srgbClr val="FFFFFF"/>
                </a:solidFill>
                <a:latin typeface="Evolventa Bold Italics"/>
                <a:ea typeface="Evolventa Bold Italics"/>
                <a:cs typeface="Evolventa Bold Italics"/>
                <a:sym typeface="Evolventa Bold Italics"/>
              </a:rPr>
              <a:t> S-алкилдеу</a:t>
            </a:r>
            <a:r>
              <a:rPr lang="en-US" sz="3560">
                <a:solidFill>
                  <a:srgbClr val="FFFFFF"/>
                </a:solidFill>
                <a:latin typeface="Evolventa"/>
                <a:ea typeface="Evolventa"/>
                <a:cs typeface="Evolventa"/>
                <a:sym typeface="Evolventa"/>
              </a:rPr>
              <a:t>.</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S-х</a:t>
            </a:r>
            <a:r>
              <a:rPr lang="en-US" sz="3560">
                <a:solidFill>
                  <a:srgbClr val="FFFFFF"/>
                </a:solidFill>
                <a:latin typeface="Evolventa"/>
                <a:ea typeface="Evolventa"/>
                <a:cs typeface="Evolventa"/>
                <a:sym typeface="Evolventa"/>
              </a:rPr>
              <a:t>лор туындыларымен алкилдеу. Хлор туындылары натрий гидросульфидімен nahs әрекеттескенде меркаптандар түзеді:</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RCl + NaSH → RSH + NaCl</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Реакция қайтымсыз және хлор туындыларының сілтілі гидролизіне өте ұқсас, бірақ айырмашылығы, HS– ионы әлсіз негіз бола отырып, дегидрохлорлаудың жағымсыз реакцияларын тудырмайтын белсенді нуклеофильді агент болып табылады. Механизм бойынша ол бимолекулалық нуклеофильді алмастыру реакцияларына жатады.</a:t>
            </a:r>
          </a:p>
          <a:p>
            <a:pPr algn="l">
              <a:lnSpc>
                <a:spcPts val="4985"/>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448611" y="1559699"/>
            <a:ext cx="15390779" cy="6996152"/>
          </a:xfrm>
          <a:prstGeom prst="rect">
            <a:avLst/>
          </a:prstGeom>
        </p:spPr>
        <p:txBody>
          <a:bodyPr anchor="t" rtlCol="false" tIns="0" lIns="0" bIns="0" rIns="0">
            <a:spAutoFit/>
          </a:bodyPr>
          <a:lstStyle/>
          <a:p>
            <a:pPr algn="l">
              <a:lnSpc>
                <a:spcPts val="4985"/>
              </a:lnSpc>
              <a:spcBef>
                <a:spcPct val="0"/>
              </a:spcBef>
            </a:pPr>
            <a:r>
              <a:rPr lang="en-US" b="true" sz="3560" i="true">
                <a:solidFill>
                  <a:srgbClr val="FFFFFF"/>
                </a:solidFill>
                <a:latin typeface="Evolventa Bold Italics"/>
                <a:ea typeface="Evolventa Bold Italics"/>
                <a:cs typeface="Evolventa Bold Italics"/>
                <a:sym typeface="Evolventa Bold Italics"/>
              </a:rPr>
              <a:t> </a:t>
            </a:r>
            <a:r>
              <a:rPr lang="en-US" sz="3560">
                <a:solidFill>
                  <a:srgbClr val="FFFFFF"/>
                </a:solidFill>
                <a:latin typeface="Evolventa"/>
                <a:ea typeface="Evolventa"/>
                <a:cs typeface="Evolventa"/>
                <a:sym typeface="Evolventa"/>
              </a:rPr>
              <a:t>Өндірілген меркаптандар күкіртсутекке қарағанда әлсіз болса да, қышқылдық қасиеттерге ие. Нәтижесінде олар гидросульфидпен алмасу реакциясына түседі:</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HS– + RSH ⇔ H2S + RS–.</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RS-ионы хлор туындыларымен әрекеттесіп, негізгі жанама өнім болып табылатын диалкилсульфид береді:</a:t>
            </a:r>
          </a:p>
          <a:p>
            <a:pPr algn="l">
              <a:lnSpc>
                <a:spcPts val="4985"/>
              </a:lnSpc>
              <a:spcBef>
                <a:spcPct val="0"/>
              </a:spcBef>
            </a:pPr>
          </a:p>
          <a:p>
            <a:pPr algn="l">
              <a:lnSpc>
                <a:spcPts val="4985"/>
              </a:lnSpc>
              <a:spcBef>
                <a:spcPct val="0"/>
              </a:spcBef>
            </a:pPr>
            <a:r>
              <a:rPr lang="en-US" sz="3560">
                <a:solidFill>
                  <a:srgbClr val="FFFFFF"/>
                </a:solidFill>
                <a:latin typeface="Evolventa"/>
                <a:ea typeface="Evolventa"/>
                <a:cs typeface="Evolventa"/>
                <a:sym typeface="Evolventa"/>
              </a:rPr>
              <a:t>  RS– + RCl ⇔ RSR + Cl -</a:t>
            </a:r>
          </a:p>
          <a:p>
            <a:pPr algn="l">
              <a:lnSpc>
                <a:spcPts val="4985"/>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62854" y="578312"/>
            <a:ext cx="15762292" cy="8958925"/>
          </a:xfrm>
          <a:prstGeom prst="rect">
            <a:avLst/>
          </a:prstGeom>
        </p:spPr>
        <p:txBody>
          <a:bodyPr anchor="t" rtlCol="false" tIns="0" lIns="0" bIns="0" rIns="0">
            <a:spAutoFit/>
          </a:bodyPr>
          <a:lstStyle/>
          <a:p>
            <a:pPr algn="l">
              <a:lnSpc>
                <a:spcPts val="4690"/>
              </a:lnSpc>
              <a:spcBef>
                <a:spcPct val="0"/>
              </a:spcBef>
            </a:pPr>
            <a:r>
              <a:rPr lang="en-US" sz="3350">
                <a:solidFill>
                  <a:srgbClr val="FFFFFF"/>
                </a:solidFill>
                <a:latin typeface="Evolventa"/>
                <a:ea typeface="Evolventa"/>
                <a:cs typeface="Evolventa"/>
                <a:sym typeface="Evolventa"/>
              </a:rPr>
              <a:t> Диалкилсульфидтің жанама түзілуін азайту үшін хлор туындысына қатысты артық натрий гидросульфидін беру керек (іс жүзінде артық гидросульфид екі есе дерлік алынады).  Реакция массасын гомогенизациялау үшін процесс метанол немесе этанол ортасында немесе екі реагент еритін Сулы-алкогольді ерітінділерде жүзеге асырылады. Реакция температурасы 60...160 °C құрайды, бұл кейде реакциялық массаны сұйық күйде ұстау үшін қысымның жоғарылауын талап етеді. Процесс мезгіл-мезгіл араластырғышпен автоклавта жүзеге асырылады. Кейбір жағдайларда ол гетерофазалық ортада Nash Сулы ерітіндісімен жүзеге асырылады.</a:t>
            </a:r>
          </a:p>
          <a:p>
            <a:pPr algn="l">
              <a:lnSpc>
                <a:spcPts val="4690"/>
              </a:lnSpc>
              <a:spcBef>
                <a:spcPct val="0"/>
              </a:spcBef>
            </a:pPr>
          </a:p>
          <a:p>
            <a:pPr algn="l">
              <a:lnSpc>
                <a:spcPts val="4690"/>
              </a:lnSpc>
              <a:spcBef>
                <a:spcPct val="0"/>
              </a:spcBef>
            </a:pPr>
            <a:r>
              <a:rPr lang="en-US" sz="3350">
                <a:solidFill>
                  <a:srgbClr val="FFFFFF"/>
                </a:solidFill>
                <a:latin typeface="Evolventa"/>
                <a:ea typeface="Evolventa"/>
                <a:cs typeface="Evolventa"/>
                <a:sym typeface="Evolventa"/>
              </a:rPr>
              <a:t> Этилхлоридтен алынған этилмеркаптан және хлорпентандардан алынған пентилмеркаптан тұрмыстық газдың хош иістендіргіштері ретінде қолданылады.</a:t>
            </a:r>
          </a:p>
          <a:p>
            <a:pPr algn="l">
              <a:lnSpc>
                <a:spcPts val="4690"/>
              </a:lnSpc>
              <a:spcBef>
                <a:spcPct val="0"/>
              </a:spcBef>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62854" y="578312"/>
            <a:ext cx="15762292" cy="8958925"/>
          </a:xfrm>
          <a:prstGeom prst="rect">
            <a:avLst/>
          </a:prstGeom>
        </p:spPr>
        <p:txBody>
          <a:bodyPr anchor="t" rtlCol="false" tIns="0" lIns="0" bIns="0" rIns="0">
            <a:spAutoFit/>
          </a:bodyPr>
          <a:lstStyle/>
          <a:p>
            <a:pPr algn="l">
              <a:lnSpc>
                <a:spcPts val="4690"/>
              </a:lnSpc>
              <a:spcBef>
                <a:spcPct val="0"/>
              </a:spcBef>
            </a:pPr>
            <a:r>
              <a:rPr lang="en-US" sz="3350">
                <a:solidFill>
                  <a:srgbClr val="FFFFFF"/>
                </a:solidFill>
                <a:latin typeface="Evolventa"/>
                <a:ea typeface="Evolventa"/>
                <a:cs typeface="Evolventa"/>
                <a:sym typeface="Evolventa"/>
              </a:rPr>
              <a:t> Диалкилсульфидтің жанама түзілуін азайту үшін хлор туындысына қатысты артық натрий гидросульфидін беру керек (іс жүзінде артық гидросульфид екі есе дерлік алынады).  Реакция массасын гомогенизациялау үшін процесс метанол немесе этанол ортасында немесе екі реагент еритін Сулы-алкогольді ерітінділерде жүзеге асырылады. Реакция температурасы 60...160 °C құрайды, бұл кейде реакциялық массаны сұйық күйде ұстау үшін қысымның жоғарылауын талап етеді. Процесс мезгіл-мезгіл араластырғышпен автоклавта жүзеге асырылады. Кейбір жағдайларда ол гетерофазалық ортада Nash Сулы ерітіндісімен жүзеге асырылады.</a:t>
            </a:r>
          </a:p>
          <a:p>
            <a:pPr algn="l">
              <a:lnSpc>
                <a:spcPts val="4690"/>
              </a:lnSpc>
              <a:spcBef>
                <a:spcPct val="0"/>
              </a:spcBef>
            </a:pPr>
          </a:p>
          <a:p>
            <a:pPr algn="l">
              <a:lnSpc>
                <a:spcPts val="4690"/>
              </a:lnSpc>
              <a:spcBef>
                <a:spcPct val="0"/>
              </a:spcBef>
            </a:pPr>
            <a:r>
              <a:rPr lang="en-US" sz="3350">
                <a:solidFill>
                  <a:srgbClr val="FFFFFF"/>
                </a:solidFill>
                <a:latin typeface="Evolventa"/>
                <a:ea typeface="Evolventa"/>
                <a:cs typeface="Evolventa"/>
                <a:sym typeface="Evolventa"/>
              </a:rPr>
              <a:t> Этилхлоридтен алынған этилмеркаптан және хлорпентандардан алынған пентилмеркаптан тұрмыстық газдың хош иістендіргіштері ретінде қолданылады.</a:t>
            </a:r>
          </a:p>
          <a:p>
            <a:pPr algn="l">
              <a:lnSpc>
                <a:spcPts val="4690"/>
              </a:lnSpc>
              <a:spcBef>
                <a:spcPct val="0"/>
              </a:spcBef>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62854" y="578312"/>
            <a:ext cx="15762292" cy="8367420"/>
          </a:xfrm>
          <a:prstGeom prst="rect">
            <a:avLst/>
          </a:prstGeom>
        </p:spPr>
        <p:txBody>
          <a:bodyPr anchor="t" rtlCol="false" tIns="0" lIns="0" bIns="0" rIns="0">
            <a:spAutoFit/>
          </a:bodyPr>
          <a:lstStyle/>
          <a:p>
            <a:pPr algn="l">
              <a:lnSpc>
                <a:spcPts val="4690"/>
              </a:lnSpc>
              <a:spcBef>
                <a:spcPct val="0"/>
              </a:spcBef>
            </a:pPr>
            <a:r>
              <a:rPr lang="en-US" sz="3350">
                <a:solidFill>
                  <a:srgbClr val="FFFFFF"/>
                </a:solidFill>
                <a:latin typeface="Evolventa"/>
                <a:ea typeface="Evolventa"/>
                <a:cs typeface="Evolventa"/>
                <a:sym typeface="Evolventa"/>
              </a:rPr>
              <a:t> Жоғары бастапқы меркаптандар (C10–C15) этилен оксиді негізіндегі иондық емес жуғыш заттарды синтездеу кезінде аралық өнімдер ретінде қызықты. Олар синтетикалық каучук өндірісінде полимерлеу реттегіштері ретінде де қолданылады. Олар тиісті карбон қышқылдарын гидрлеу немесе басқа әдістер арқылы өндірілетін бастапқы спирттерден алынады. Алкоголь хлор туындысына содан кейін меркаптанға айналады.</a:t>
            </a:r>
          </a:p>
          <a:p>
            <a:pPr algn="l">
              <a:lnSpc>
                <a:spcPts val="4690"/>
              </a:lnSpc>
              <a:spcBef>
                <a:spcPct val="0"/>
              </a:spcBef>
            </a:pPr>
            <a:r>
              <a:rPr lang="en-US" sz="3350">
                <a:solidFill>
                  <a:srgbClr val="FFFFFF"/>
                </a:solidFill>
                <a:latin typeface="Evolventa"/>
                <a:ea typeface="Evolventa"/>
                <a:cs typeface="Evolventa"/>
                <a:sym typeface="Evolventa"/>
              </a:rPr>
              <a:t> </a:t>
            </a:r>
          </a:p>
          <a:p>
            <a:pPr algn="l">
              <a:lnSpc>
                <a:spcPts val="4690"/>
              </a:lnSpc>
              <a:spcBef>
                <a:spcPct val="0"/>
              </a:spcBef>
            </a:pPr>
            <a:r>
              <a:rPr lang="en-US" sz="3350">
                <a:solidFill>
                  <a:srgbClr val="FFFFFF"/>
                </a:solidFill>
                <a:latin typeface="Evolventa"/>
                <a:ea typeface="Evolventa"/>
                <a:cs typeface="Evolventa"/>
                <a:sym typeface="Evolventa"/>
              </a:rPr>
              <a:t>Олефиндер мен күкіртті сутектен меркаптандардың синтезі. </a:t>
            </a:r>
          </a:p>
          <a:p>
            <a:pPr algn="l">
              <a:lnSpc>
                <a:spcPts val="4690"/>
              </a:lnSpc>
              <a:spcBef>
                <a:spcPct val="0"/>
              </a:spcBef>
            </a:pPr>
          </a:p>
          <a:p>
            <a:pPr algn="l">
              <a:lnSpc>
                <a:spcPts val="4690"/>
              </a:lnSpc>
              <a:spcBef>
                <a:spcPct val="0"/>
              </a:spcBef>
            </a:pPr>
            <a:r>
              <a:rPr lang="en-US" sz="3350">
                <a:solidFill>
                  <a:srgbClr val="FFFFFF"/>
                </a:solidFill>
                <a:latin typeface="Evolventa"/>
                <a:ea typeface="Evolventa"/>
                <a:cs typeface="Evolventa"/>
                <a:sym typeface="Evolventa"/>
              </a:rPr>
              <a:t>Олефиндердің күкіртті сутегімен реакциясы олефиндердің тікелей ылғалдану процесіне ұқсас және қайтымды:</a:t>
            </a:r>
          </a:p>
          <a:p>
            <a:pPr algn="l">
              <a:lnSpc>
                <a:spcPts val="4690"/>
              </a:lnSpc>
              <a:spcBef>
                <a:spcPct val="0"/>
              </a:spcBef>
            </a:pPr>
          </a:p>
          <a:p>
            <a:pPr algn="l">
              <a:lnSpc>
                <a:spcPts val="4690"/>
              </a:lnSpc>
              <a:spcBef>
                <a:spcPct val="0"/>
              </a:spcBef>
            </a:pPr>
            <a:r>
              <a:rPr lang="en-US" sz="3350">
                <a:solidFill>
                  <a:srgbClr val="FFFFFF"/>
                </a:solidFill>
                <a:latin typeface="Evolventa"/>
                <a:ea typeface="Evolventa"/>
                <a:cs typeface="Evolventa"/>
                <a:sym typeface="Evolventa"/>
              </a:rPr>
              <a:t> RCH=CH2 + H2S ⇔ RCH(SH)–CH3.</a:t>
            </a:r>
          </a:p>
          <a:p>
            <a:pPr algn="l">
              <a:lnSpc>
                <a:spcPts val="4690"/>
              </a:lnSpc>
              <a:spcBef>
                <a:spcPct val="0"/>
              </a:spcBef>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766680" y="227096"/>
            <a:ext cx="14754640" cy="9689933"/>
          </a:xfrm>
          <a:prstGeom prst="rect">
            <a:avLst/>
          </a:prstGeom>
        </p:spPr>
        <p:txBody>
          <a:bodyPr anchor="t" rtlCol="false" tIns="0" lIns="0" bIns="0" rIns="0">
            <a:spAutoFit/>
          </a:bodyPr>
          <a:lstStyle/>
          <a:p>
            <a:pPr algn="l">
              <a:lnSpc>
                <a:spcPts val="3812"/>
              </a:lnSpc>
              <a:spcBef>
                <a:spcPct val="0"/>
              </a:spcBef>
            </a:pPr>
            <a:r>
              <a:rPr lang="en-US" sz="2723">
                <a:solidFill>
                  <a:srgbClr val="FFFFFF"/>
                </a:solidFill>
                <a:latin typeface="Evolventa"/>
                <a:ea typeface="Evolventa"/>
                <a:cs typeface="Evolventa"/>
                <a:sym typeface="Evolventa"/>
              </a:rPr>
              <a:t> Бұл процесті жүзеге асырудың екі әдісі бар: каталитикалық және радикалды тізбек. Каталитикалық әдіспен әртүрлі қышқыл типті катализаторлар қолданылады (Протонқышқылдары, алюминий силикаттары, алюминий оксиді және т.б.). Мысалы, силикагельдегіAl2O3 көмегімен процесс сұйық фазада 100 °150 ° C және ≈ 7 МПа температурада жүзегеасырылады. Бұл жағдайда параметрлер олефиндердің реактивтілігіне байланысты, ол қалыптытүрде өзгереді.</a:t>
            </a:r>
          </a:p>
          <a:p>
            <a:pPr algn="l">
              <a:lnSpc>
                <a:spcPts val="3812"/>
              </a:lnSpc>
              <a:spcBef>
                <a:spcPct val="0"/>
              </a:spcBef>
            </a:pPr>
          </a:p>
          <a:p>
            <a:pPr algn="l">
              <a:lnSpc>
                <a:spcPts val="3812"/>
              </a:lnSpc>
              <a:spcBef>
                <a:spcPct val="0"/>
              </a:spcBef>
            </a:pPr>
            <a:r>
              <a:rPr lang="en-US" sz="2723">
                <a:solidFill>
                  <a:srgbClr val="FFFFFF"/>
                </a:solidFill>
                <a:latin typeface="Evolventa"/>
                <a:ea typeface="Evolventa"/>
                <a:cs typeface="Evolventa"/>
                <a:sym typeface="Evolventa"/>
              </a:rPr>
              <a:t> изолефиндер &gt; н-олефиндер &gt; этилен</a:t>
            </a:r>
          </a:p>
          <a:p>
            <a:pPr algn="l">
              <a:lnSpc>
                <a:spcPts val="3812"/>
              </a:lnSpc>
              <a:spcBef>
                <a:spcPct val="0"/>
              </a:spcBef>
            </a:pPr>
          </a:p>
          <a:p>
            <a:pPr algn="l">
              <a:lnSpc>
                <a:spcPts val="3812"/>
              </a:lnSpc>
              <a:spcBef>
                <a:spcPct val="0"/>
              </a:spcBef>
            </a:pPr>
            <a:r>
              <a:rPr lang="en-US" sz="2723">
                <a:solidFill>
                  <a:srgbClr val="FFFFFF"/>
                </a:solidFill>
                <a:latin typeface="Evolventa"/>
                <a:ea typeface="Evolventa"/>
                <a:cs typeface="Evolventa"/>
                <a:sym typeface="Evolventa"/>
              </a:rPr>
              <a:t> Қосылу Марковников ережесі бойынша жүреді, осыған байланысты изолефиндерден трет-алкилмеркаптандар алынады: </a:t>
            </a:r>
          </a:p>
          <a:p>
            <a:pPr algn="l">
              <a:lnSpc>
                <a:spcPts val="3812"/>
              </a:lnSpc>
              <a:spcBef>
                <a:spcPct val="0"/>
              </a:spcBef>
            </a:pPr>
          </a:p>
          <a:p>
            <a:pPr algn="l">
              <a:lnSpc>
                <a:spcPts val="3812"/>
              </a:lnSpc>
              <a:spcBef>
                <a:spcPct val="0"/>
              </a:spcBef>
            </a:pPr>
            <a:r>
              <a:rPr lang="en-US" sz="2723">
                <a:solidFill>
                  <a:srgbClr val="FFFFFF"/>
                </a:solidFill>
                <a:latin typeface="Evolventa"/>
                <a:ea typeface="Evolventa"/>
                <a:cs typeface="Evolventa"/>
                <a:sym typeface="Evolventa"/>
              </a:rPr>
              <a:t> (CH3)2C=CH2 + H2S → (CH3)3CSH</a:t>
            </a:r>
          </a:p>
          <a:p>
            <a:pPr algn="l">
              <a:lnSpc>
                <a:spcPts val="3812"/>
              </a:lnSpc>
              <a:spcBef>
                <a:spcPct val="0"/>
              </a:spcBef>
            </a:pPr>
          </a:p>
          <a:p>
            <a:pPr algn="l">
              <a:lnSpc>
                <a:spcPts val="3812"/>
              </a:lnSpc>
              <a:spcBef>
                <a:spcPct val="0"/>
              </a:spcBef>
            </a:pPr>
            <a:r>
              <a:rPr lang="en-US" sz="2723">
                <a:solidFill>
                  <a:srgbClr val="FFFFFF"/>
                </a:solidFill>
                <a:latin typeface="Evolventa"/>
                <a:ea typeface="Evolventa"/>
                <a:cs typeface="Evolventa"/>
                <a:sym typeface="Evolventa"/>
              </a:rPr>
              <a:t> Меркаптандар, өз кезегінде, олефиннің қос байланысы арқылы қосыла алады, соныңарқасында сульфидтерге әкелетін сериялық-параллель реакциялар жүйесі пайда болады:</a:t>
            </a:r>
          </a:p>
          <a:p>
            <a:pPr algn="l">
              <a:lnSpc>
                <a:spcPts val="3812"/>
              </a:lnSpc>
              <a:spcBef>
                <a:spcPct val="0"/>
              </a:spcBef>
            </a:pPr>
          </a:p>
          <a:p>
            <a:pPr algn="l">
              <a:lnSpc>
                <a:spcPts val="3812"/>
              </a:lnSpc>
              <a:spcBef>
                <a:spcPct val="0"/>
              </a:spcBef>
            </a:pPr>
            <a:r>
              <a:rPr lang="en-US" sz="2723">
                <a:solidFill>
                  <a:srgbClr val="FFFFFF"/>
                </a:solidFill>
                <a:latin typeface="Evolventa"/>
                <a:ea typeface="Evolventa"/>
                <a:cs typeface="Evolventa"/>
                <a:sym typeface="Evolventa"/>
              </a:rPr>
              <a:t> (CH3)3CSH + (CH3)2C=CH2 → (CH3)3–S–C(CH3)3.</a:t>
            </a:r>
          </a:p>
          <a:p>
            <a:pPr algn="l">
              <a:lnSpc>
                <a:spcPts val="3812"/>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504582"/>
            <a:ext cx="16644297" cy="7125437"/>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Сульфидтердің түзілуі жағымсыз, сондықтан меркаптандардың синтезі олефинге қатыстыкүкіртсутектің артық мөлшерінде жүзеге асырылады (моль қатынасы 1,5 : 1,0). Осылайша, трет алкилмеркаптандар изобутеннен немесе пропиленнен немесе изобутеннен төмен молекулалық полимерлерден алынады.</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Күкіртсутектің олефиндерге радикалды тізбекті қосылуы сұйық фазада қалыпты немесе төмен температурада және ультракүлгін сәулемен сәулелену кезінде жүреді. Бұл жағдайда H2S Марковников ережесі бойынша қосылмайды, бұл еркін радикалды реакцияларға тән. Сонымен, пропиленнен н-пропилмеркаптан және ди-Н-пропилсульфид түзіледі.</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Өнімдердің өнімділігі 5 мин реакция уақытында ≈ 90 \% құрайды.</a:t>
            </a:r>
          </a:p>
          <a:p>
            <a:pPr algn="l">
              <a:lnSpc>
                <a:spcPts val="4301"/>
              </a:lnSpc>
              <a:spcBef>
                <a:spcPct val="0"/>
              </a:spcBef>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504582"/>
            <a:ext cx="16644297" cy="7125437"/>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Сульфидтердің түзілуі жағымсыз, сондықтан меркаптандардың синтезі олефинге қатыстыкүкіртсутектің артық мөлшерінде жүзеге асырылады (моль қатынасы 1,5 : 1,0). Осылайша, трет алкилмеркаптандар изобутеннен немесе пропиленнен немесе изобутеннен төмен молекулалық полимерлерден алынады.</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Күкіртсутектің олефиндерге радикалды тізбекті қосылуы сұйық фазада қалыпты немесе төмен температурада және ультракүлгін сәулемен сәулелену кезінде жүреді. Бұл жағдайда H2S Марковников ережесі бойынша қосылмайды, бұл еркін радикалды реакцияларға тән. Сонымен, пропиленнен н-пропилмеркаптан және ди-Н-пропилсульфид түзіледі.</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Өнімдердің өнімділігі 5 мин реакция уақытында ≈ 90 \% құрайды.</a:t>
            </a:r>
          </a:p>
          <a:p>
            <a:pPr algn="l">
              <a:lnSpc>
                <a:spcPts val="4301"/>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334425" y="1657732"/>
            <a:ext cx="15619151" cy="6790561"/>
          </a:xfrm>
          <a:prstGeom prst="rect">
            <a:avLst/>
          </a:prstGeom>
        </p:spPr>
        <p:txBody>
          <a:bodyPr anchor="t" rtlCol="false" tIns="0" lIns="0" bIns="0" rIns="0">
            <a:spAutoFit/>
          </a:bodyPr>
          <a:lstStyle/>
          <a:p>
            <a:pPr algn="l">
              <a:lnSpc>
                <a:spcPts val="4803"/>
              </a:lnSpc>
              <a:spcBef>
                <a:spcPct val="0"/>
              </a:spcBef>
            </a:pPr>
            <a:r>
              <a:rPr lang="en-US" sz="3431">
                <a:solidFill>
                  <a:srgbClr val="FFFFFF"/>
                </a:solidFill>
                <a:latin typeface="Evolventa"/>
                <a:ea typeface="Evolventa"/>
                <a:cs typeface="Evolventa"/>
                <a:sym typeface="Evolventa"/>
              </a:rPr>
              <a:t> Жоспар: </a:t>
            </a:r>
          </a:p>
          <a:p>
            <a:pPr algn="l">
              <a:lnSpc>
                <a:spcPts val="4803"/>
              </a:lnSpc>
              <a:spcBef>
                <a:spcPct val="0"/>
              </a:spcBef>
            </a:pPr>
            <a:r>
              <a:rPr lang="en-US" sz="3431">
                <a:solidFill>
                  <a:srgbClr val="FFFFFF"/>
                </a:solidFill>
                <a:latin typeface="Evolventa"/>
                <a:ea typeface="Evolventa"/>
                <a:cs typeface="Evolventa"/>
                <a:sym typeface="Evolventa"/>
              </a:rPr>
              <a:t> 1. Көміртек атомы арқылы алкилдеу. </a:t>
            </a:r>
          </a:p>
          <a:p>
            <a:pPr algn="l">
              <a:lnSpc>
                <a:spcPts val="4803"/>
              </a:lnSpc>
              <a:spcBef>
                <a:spcPct val="0"/>
              </a:spcBef>
            </a:pPr>
            <a:r>
              <a:rPr lang="en-US" sz="3431">
                <a:solidFill>
                  <a:srgbClr val="FFFFFF"/>
                </a:solidFill>
                <a:latin typeface="Evolventa"/>
                <a:ea typeface="Evolventa"/>
                <a:cs typeface="Evolventa"/>
                <a:sym typeface="Evolventa"/>
              </a:rPr>
              <a:t> Хош иісті қосылыстардың алкилденуінің химиясы және теориялық негіздері. </a:t>
            </a:r>
          </a:p>
          <a:p>
            <a:pPr algn="l">
              <a:lnSpc>
                <a:spcPts val="4803"/>
              </a:lnSpc>
              <a:spcBef>
                <a:spcPct val="0"/>
              </a:spcBef>
            </a:pPr>
            <a:r>
              <a:rPr lang="en-US" sz="3431">
                <a:solidFill>
                  <a:srgbClr val="FFFFFF"/>
                </a:solidFill>
                <a:latin typeface="Evolventa"/>
                <a:ea typeface="Evolventa"/>
                <a:cs typeface="Evolventa"/>
                <a:sym typeface="Evolventa"/>
              </a:rPr>
              <a:t> Хош иісті көмірсутектерді, фенолдарды, парафиндерді алкилдеу технологиясы. </a:t>
            </a:r>
          </a:p>
          <a:p>
            <a:pPr algn="l">
              <a:lnSpc>
                <a:spcPts val="4803"/>
              </a:lnSpc>
              <a:spcBef>
                <a:spcPct val="0"/>
              </a:spcBef>
            </a:pPr>
            <a:r>
              <a:rPr lang="en-US" sz="3431">
                <a:solidFill>
                  <a:srgbClr val="FFFFFF"/>
                </a:solidFill>
                <a:latin typeface="Evolventa"/>
                <a:ea typeface="Evolventa"/>
                <a:cs typeface="Evolventa"/>
                <a:sym typeface="Evolventa"/>
              </a:rPr>
              <a:t> 2. Оттегі және күкірт атомдары арқылы алкилдеу. О-алкилдеу, S-алкилдеу.</a:t>
            </a:r>
          </a:p>
          <a:p>
            <a:pPr algn="l">
              <a:lnSpc>
                <a:spcPts val="4803"/>
              </a:lnSpc>
              <a:spcBef>
                <a:spcPct val="0"/>
              </a:spcBef>
            </a:pPr>
            <a:r>
              <a:rPr lang="en-US" sz="3431">
                <a:solidFill>
                  <a:srgbClr val="FFFFFF"/>
                </a:solidFill>
                <a:latin typeface="Evolventa"/>
                <a:ea typeface="Evolventa"/>
                <a:cs typeface="Evolventa"/>
                <a:sym typeface="Evolventa"/>
              </a:rPr>
              <a:t> 3. N-атомы арқылы алкилдеу. N-алкилдеу. Хлор туындыларынан аминдердің синтезі. Спирттерден аминдердің синтезі. </a:t>
            </a:r>
          </a:p>
          <a:p>
            <a:pPr algn="l">
              <a:lnSpc>
                <a:spcPts val="4803"/>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504582"/>
            <a:ext cx="16644297" cy="8210218"/>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3. Азот атомы бойынша алкилдеу</a:t>
            </a:r>
          </a:p>
          <a:p>
            <a:pPr algn="l">
              <a:lnSpc>
                <a:spcPts val="4301"/>
              </a:lnSpc>
              <a:spcBef>
                <a:spcPct val="0"/>
              </a:spcBef>
            </a:pPr>
            <a:r>
              <a:rPr lang="en-US" sz="3072">
                <a:solidFill>
                  <a:srgbClr val="FFFFFF"/>
                </a:solidFill>
                <a:latin typeface="Evolventa"/>
                <a:ea typeface="Evolventa"/>
                <a:cs typeface="Evolventa"/>
                <a:sym typeface="Evolventa"/>
              </a:rPr>
              <a:t> С</a:t>
            </a:r>
            <a:r>
              <a:rPr lang="en-US" sz="3072">
                <a:solidFill>
                  <a:srgbClr val="FFFFFF"/>
                </a:solidFill>
                <a:latin typeface="Evolventa"/>
                <a:ea typeface="Evolventa"/>
                <a:cs typeface="Evolventa"/>
                <a:sym typeface="Evolventa"/>
              </a:rPr>
              <a:t>6</a:t>
            </a:r>
            <a:r>
              <a:rPr lang="en-US" sz="3072">
                <a:solidFill>
                  <a:srgbClr val="FFFFFF"/>
                </a:solidFill>
                <a:latin typeface="Evolventa"/>
                <a:ea typeface="Evolventa"/>
                <a:cs typeface="Evolventa"/>
                <a:sym typeface="Evolventa"/>
              </a:rPr>
              <a:t>H</a:t>
            </a:r>
            <a:r>
              <a:rPr lang="en-US" sz="3072">
                <a:solidFill>
                  <a:srgbClr val="FFFFFF"/>
                </a:solidFill>
                <a:latin typeface="Evolventa"/>
                <a:ea typeface="Evolventa"/>
                <a:cs typeface="Evolventa"/>
                <a:sym typeface="Evolventa"/>
              </a:rPr>
              <a:t>5</a:t>
            </a:r>
            <a:r>
              <a:rPr lang="en-US" sz="3072">
                <a:solidFill>
                  <a:srgbClr val="FFFFFF"/>
                </a:solidFill>
                <a:latin typeface="Evolventa"/>
                <a:ea typeface="Evolventa"/>
                <a:cs typeface="Evolventa"/>
                <a:sym typeface="Evolventa"/>
              </a:rPr>
              <a:t>CI + CH</a:t>
            </a:r>
            <a:r>
              <a:rPr lang="en-US" sz="3072">
                <a:solidFill>
                  <a:srgbClr val="FFFFFF"/>
                </a:solidFill>
                <a:latin typeface="Evolventa"/>
                <a:ea typeface="Evolventa"/>
                <a:cs typeface="Evolventa"/>
                <a:sym typeface="Evolventa"/>
              </a:rPr>
              <a:t>3</a:t>
            </a:r>
            <a:r>
              <a:rPr lang="en-US" sz="3072">
                <a:solidFill>
                  <a:srgbClr val="FFFFFF"/>
                </a:solidFill>
                <a:latin typeface="Evolventa"/>
                <a:ea typeface="Evolventa"/>
                <a:cs typeface="Evolventa"/>
                <a:sym typeface="Evolventa"/>
              </a:rPr>
              <a:t>NH</a:t>
            </a:r>
            <a:r>
              <a:rPr lang="en-US" sz="3072">
                <a:solidFill>
                  <a:srgbClr val="FFFFFF"/>
                </a:solidFill>
                <a:latin typeface="Evolventa"/>
                <a:ea typeface="Evolventa"/>
                <a:cs typeface="Evolventa"/>
                <a:sym typeface="Evolventa"/>
              </a:rPr>
              <a:t>2</a:t>
            </a:r>
            <a:r>
              <a:rPr lang="en-US" sz="3072">
                <a:solidFill>
                  <a:srgbClr val="FFFFFF"/>
                </a:solidFill>
                <a:latin typeface="Evolventa"/>
                <a:ea typeface="Evolventa"/>
                <a:cs typeface="Evolventa"/>
                <a:sym typeface="Evolventa"/>
              </a:rPr>
              <a:t> → С</a:t>
            </a:r>
            <a:r>
              <a:rPr lang="en-US" sz="3072">
                <a:solidFill>
                  <a:srgbClr val="FFFFFF"/>
                </a:solidFill>
                <a:latin typeface="Evolventa"/>
                <a:ea typeface="Evolventa"/>
                <a:cs typeface="Evolventa"/>
                <a:sym typeface="Evolventa"/>
              </a:rPr>
              <a:t>6</a:t>
            </a:r>
            <a:r>
              <a:rPr lang="en-US" sz="3072">
                <a:solidFill>
                  <a:srgbClr val="FFFFFF"/>
                </a:solidFill>
                <a:latin typeface="Evolventa"/>
                <a:ea typeface="Evolventa"/>
                <a:cs typeface="Evolventa"/>
                <a:sym typeface="Evolventa"/>
              </a:rPr>
              <a:t>H</a:t>
            </a:r>
            <a:r>
              <a:rPr lang="en-US" sz="3072">
                <a:solidFill>
                  <a:srgbClr val="FFFFFF"/>
                </a:solidFill>
                <a:latin typeface="Evolventa"/>
                <a:ea typeface="Evolventa"/>
                <a:cs typeface="Evolventa"/>
                <a:sym typeface="Evolventa"/>
              </a:rPr>
              <a:t>5</a:t>
            </a:r>
            <a:r>
              <a:rPr lang="en-US" sz="3072">
                <a:solidFill>
                  <a:srgbClr val="FFFFFF"/>
                </a:solidFill>
                <a:latin typeface="Evolventa"/>
                <a:ea typeface="Evolventa"/>
                <a:cs typeface="Evolventa"/>
                <a:sym typeface="Evolventa"/>
              </a:rPr>
              <a:t>NH – CH</a:t>
            </a:r>
            <a:r>
              <a:rPr lang="en-US" sz="3072">
                <a:solidFill>
                  <a:srgbClr val="FFFFFF"/>
                </a:solidFill>
                <a:latin typeface="Evolventa"/>
                <a:ea typeface="Evolventa"/>
                <a:cs typeface="Evolventa"/>
                <a:sym typeface="Evolventa"/>
              </a:rPr>
              <a:t>3</a:t>
            </a:r>
            <a:r>
              <a:rPr lang="en-US" sz="3072">
                <a:solidFill>
                  <a:srgbClr val="FFFFFF"/>
                </a:solidFill>
                <a:latin typeface="Evolventa"/>
                <a:ea typeface="Evolventa"/>
                <a:cs typeface="Evolventa"/>
                <a:sym typeface="Evolventa"/>
              </a:rPr>
              <a:t> + HCI</a:t>
            </a:r>
          </a:p>
          <a:p>
            <a:pPr algn="l">
              <a:lnSpc>
                <a:spcPts val="4301"/>
              </a:lnSpc>
              <a:spcBef>
                <a:spcPct val="0"/>
              </a:spcBef>
            </a:pPr>
            <a:r>
              <a:rPr lang="en-US" sz="3072">
                <a:solidFill>
                  <a:srgbClr val="FFFFFF"/>
                </a:solidFill>
                <a:latin typeface="Evolventa"/>
                <a:ea typeface="Evolventa"/>
                <a:cs typeface="Evolventa"/>
                <a:sym typeface="Evolventa"/>
              </a:rPr>
              <a:t> Азот атомы бойынша алкилдеу (N-алкилдеу) аммиактағы немесе аминдердегі сутек атомын алкил топтарына алмастырудан тұрады. Бұл – аминдер синтезінің маңызды әдістерінің бірі.</a:t>
            </a:r>
          </a:p>
          <a:p>
            <a:pPr algn="l">
              <a:lnSpc>
                <a:spcPts val="4301"/>
              </a:lnSpc>
              <a:spcBef>
                <a:spcPct val="0"/>
              </a:spcBef>
            </a:pPr>
            <a:r>
              <a:rPr lang="en-US" sz="3072">
                <a:solidFill>
                  <a:srgbClr val="FFFFFF"/>
                </a:solidFill>
                <a:latin typeface="Evolventa"/>
                <a:ea typeface="Evolventa"/>
                <a:cs typeface="Evolventa"/>
                <a:sym typeface="Evolventa"/>
              </a:rPr>
              <a:t> N-алкилдеуде органикалық қосылыстарды аммонолиз ретінде жіктеу жиі кездеседі. </a:t>
            </a:r>
          </a:p>
          <a:p>
            <a:pPr algn="l">
              <a:lnSpc>
                <a:spcPts val="4301"/>
              </a:lnSpc>
              <a:spcBef>
                <a:spcPct val="0"/>
              </a:spcBef>
            </a:pPr>
            <a:r>
              <a:rPr lang="en-US" sz="3072">
                <a:solidFill>
                  <a:srgbClr val="FFFFFF"/>
                </a:solidFill>
                <a:latin typeface="Evolventa"/>
                <a:ea typeface="Evolventa"/>
                <a:cs typeface="Evolventa"/>
                <a:sym typeface="Evolventa"/>
              </a:rPr>
              <a:t> Азот атомы бойынша алкилдеу (N-алкилдеу) аммиактағы немесе аминдердегі сутек атомын алкил топтарына алмастырудан тұрады. Бұл – аминдер синтезінің маңызды әдістерінің бірі:</a:t>
            </a:r>
          </a:p>
          <a:p>
            <a:pPr algn="l">
              <a:lnSpc>
                <a:spcPts val="4301"/>
              </a:lnSpc>
              <a:spcBef>
                <a:spcPct val="0"/>
              </a:spcBef>
            </a:pPr>
            <a:r>
              <a:rPr lang="en-US" sz="3072">
                <a:solidFill>
                  <a:srgbClr val="FFFFFF"/>
                </a:solidFill>
                <a:latin typeface="Evolventa"/>
                <a:ea typeface="Evolventa"/>
                <a:cs typeface="Evolventa"/>
                <a:sym typeface="Evolventa"/>
              </a:rPr>
              <a:t> </a:t>
            </a:r>
          </a:p>
          <a:p>
            <a:pPr algn="l">
              <a:lnSpc>
                <a:spcPts val="4301"/>
              </a:lnSpc>
              <a:spcBef>
                <a:spcPct val="0"/>
              </a:spcBef>
            </a:pPr>
            <a:r>
              <a:rPr lang="en-US" sz="3072">
                <a:solidFill>
                  <a:srgbClr val="FFFFFF"/>
                </a:solidFill>
                <a:latin typeface="Evolventa"/>
                <a:ea typeface="Evolventa"/>
                <a:cs typeface="Evolventa"/>
                <a:sym typeface="Evolventa"/>
              </a:rPr>
              <a:t> Аммиакты немесе азот атомындағы аминдерді алкилдеу үшін хлор туындылары мен спирттер көбінесе алкилдеу агенттері ретінде қолданылады. Көптеген алкилдеу реакцияларынан айырмашылығы, олефиндерді осы мақсатта қолдану аминдердің аз ғана түзілуіне әкеледі, ал негізгі өнімдер-нитрилдер.</a:t>
            </a:r>
          </a:p>
          <a:p>
            <a:pPr algn="l">
              <a:lnSpc>
                <a:spcPts val="4301"/>
              </a:lnSpc>
              <a:spcBef>
                <a:spcPct val="0"/>
              </a:spcBef>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504582"/>
            <a:ext cx="16644297" cy="7125437"/>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Хлор туындыларынан аминдердің синтезі</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Хлор туындыларының газ күйіндегі аммиак пен аминдермен реакциясы (сутегі хлоридінің осы реактивтермен әрекеттесуін ескермей) өте аз жылу әсерімен жүреді, термодинамикалық есептеулер олардың қайтымдылығын көрсетеді.</a:t>
            </a:r>
          </a:p>
          <a:p>
            <a:pPr algn="l">
              <a:lnSpc>
                <a:spcPts val="4301"/>
              </a:lnSpc>
              <a:spcBef>
                <a:spcPct val="0"/>
              </a:spcBef>
            </a:pPr>
            <a:r>
              <a:rPr lang="en-US" sz="3072">
                <a:solidFill>
                  <a:srgbClr val="FFFFFF"/>
                </a:solidFill>
                <a:latin typeface="Evolventa"/>
                <a:ea typeface="Evolventa"/>
                <a:cs typeface="Evolventa"/>
                <a:sym typeface="Evolventa"/>
              </a:rPr>
              <a:t> Сұйық фазадағы Реакция тұздың түзілуіне байланысты іс жүзінде қайтымсыз.</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RCl + NH3 → RNH2 * HCl</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Механизм бойынша реакция бұрынғы байланыстың синхронды үзілуі және жаңасының пайда болуы арқылы жүретін типтік нуклеофильді алмастыру процестеріне жатады.</a:t>
            </a:r>
          </a:p>
          <a:p>
            <a:pPr algn="l">
              <a:lnSpc>
                <a:spcPts val="4301"/>
              </a:lnSpc>
              <a:spcBef>
                <a:spcPct val="0"/>
              </a:spcBef>
            </a:pP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1504582"/>
            <a:ext cx="16644297" cy="7125437"/>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Аммиак пен аминдердің реактивтілігі келесі қатарда өзгереді: </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Alk2NH ≈ AlkNH2 &gt; NH3 &gt; ArNH2.</a:t>
            </a:r>
          </a:p>
          <a:p>
            <a:pPr algn="l">
              <a:lnSpc>
                <a:spcPts val="4301"/>
              </a:lnSpc>
              <a:spcBef>
                <a:spcPct val="0"/>
              </a:spcBef>
            </a:pPr>
            <a:r>
              <a:rPr lang="en-US" sz="3072">
                <a:solidFill>
                  <a:srgbClr val="FFFFFF"/>
                </a:solidFill>
                <a:latin typeface="Evolventa"/>
                <a:ea typeface="Evolventa"/>
                <a:cs typeface="Evolventa"/>
                <a:sym typeface="Evolventa"/>
              </a:rPr>
              <a:t> Аммиакпен немесе аминдермен әрекеттескенде хлор туындыларының реактивтілігі қалыпты ретпен өзгереді:</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Arcn2sl &gt; AlkCl &gt; ArCl.</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Алифатты хлор туындылары катализаторлар болмаған кезде аммиак пен аминдермен әрекеттеседі. Қалыпты температурада хлорбензолмен реакцияны сәтті жүзеге асыру үшін катализаторлар қолданылады (көбінесе бұл аммиак кешендері түріндегі su2cl2 моновалентті мыс тұздары).</a:t>
            </a:r>
          </a:p>
          <a:p>
            <a:pPr algn="l">
              <a:lnSpc>
                <a:spcPts val="4301"/>
              </a:lnSpc>
              <a:spcBef>
                <a:spcPct val="0"/>
              </a:spcBef>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821851" y="419801"/>
            <a:ext cx="16644297" cy="9294998"/>
          </a:xfrm>
          <a:prstGeom prst="rect">
            <a:avLst/>
          </a:prstGeom>
        </p:spPr>
        <p:txBody>
          <a:bodyPr anchor="t" rtlCol="false" tIns="0" lIns="0" bIns="0" rIns="0">
            <a:spAutoFit/>
          </a:bodyPr>
          <a:lstStyle/>
          <a:p>
            <a:pPr algn="l">
              <a:lnSpc>
                <a:spcPts val="4301"/>
              </a:lnSpc>
              <a:spcBef>
                <a:spcPct val="0"/>
              </a:spcBef>
            </a:pPr>
            <a:r>
              <a:rPr lang="en-US" sz="3072">
                <a:solidFill>
                  <a:srgbClr val="FFFFFF"/>
                </a:solidFill>
                <a:latin typeface="Evolventa"/>
                <a:ea typeface="Evolventa"/>
                <a:cs typeface="Evolventa"/>
                <a:sym typeface="Evolventa"/>
              </a:rPr>
              <a:t> Хлор туындыларының аммиак пен аминдермен өзара әрекеттесуі әдетте сілтілік реакциясы бар сулы ерітінділерде жүзеге асырылады, сондықтан хлор туындыларының гидролизі жанама түрде спирттер немесе фенолдар түзеді. Параллель гидролиз реакциясының үлесін азайту үшін, демек, аминдердің шығымдылығын арттыру үшін аммиактың неғұрлым шоғырланған Сулы ерітінділерімен (25...30\%) жұмыс істеу керек, дегенмен, бұл жағдайда да шамамен 5 \% гидрокси қосылыстары алынады.</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Аммиак пен аминдердің хлор туындыларымен N-алкилдену процесі бастапқыда түзілген Аминнің өз кезегінде хлор туындыларымен әрекеттесуге қабілетті екендігіне байланысты сериялық параллель сипатқа ие. Нәтижесінде біріншілік, екіншілік және үшіншілік аминдер дәйекті түрде алынады, ал соңғысы хлор туындыларымен одан әрі өңделген кезде төрт алмастырылған аммоний тұзын береді.</a:t>
            </a:r>
          </a:p>
          <a:p>
            <a:pPr algn="l">
              <a:lnSpc>
                <a:spcPts val="4301"/>
              </a:lnSpc>
              <a:spcBef>
                <a:spcPct val="0"/>
              </a:spcBef>
            </a:pPr>
          </a:p>
          <a:p>
            <a:pPr algn="l">
              <a:lnSpc>
                <a:spcPts val="4301"/>
              </a:lnSpc>
              <a:spcBef>
                <a:spcPct val="0"/>
              </a:spcBef>
            </a:pPr>
            <a:r>
              <a:rPr lang="en-US" sz="3072">
                <a:solidFill>
                  <a:srgbClr val="FFFFFF"/>
                </a:solidFill>
                <a:latin typeface="Evolventa"/>
                <a:ea typeface="Evolventa"/>
                <a:cs typeface="Evolventa"/>
                <a:sym typeface="Evolventa"/>
              </a:rPr>
              <a:t> Дихлор туындылары жағдайында (мысалы, 1,2-дихлорэтан) хлордың екі атомы да ауыстырылады, бұл тізбектің біртіндеп ұзаруына әкеледі.</a:t>
            </a:r>
          </a:p>
          <a:p>
            <a:pPr algn="l">
              <a:lnSpc>
                <a:spcPts val="4301"/>
              </a:lnSpc>
              <a:spcBef>
                <a:spcPct val="0"/>
              </a:spcBef>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14114" y="386380"/>
            <a:ext cx="15859773" cy="9371364"/>
          </a:xfrm>
          <a:prstGeom prst="rect">
            <a:avLst/>
          </a:prstGeom>
        </p:spPr>
        <p:txBody>
          <a:bodyPr anchor="t" rtlCol="false" tIns="0" lIns="0" bIns="0" rIns="0">
            <a:spAutoFit/>
          </a:bodyPr>
          <a:lstStyle/>
          <a:p>
            <a:pPr algn="l">
              <a:lnSpc>
                <a:spcPts val="4098"/>
              </a:lnSpc>
              <a:spcBef>
                <a:spcPct val="0"/>
              </a:spcBef>
            </a:pPr>
            <a:r>
              <a:rPr lang="en-US" sz="2927">
                <a:solidFill>
                  <a:srgbClr val="FFFFFF"/>
                </a:solidFill>
                <a:latin typeface="Evolventa"/>
                <a:ea typeface="Evolventa"/>
                <a:cs typeface="Evolventa"/>
                <a:sym typeface="Evolventa"/>
              </a:rPr>
              <a:t> Басқа қайтымсыз сериялық параллель реакциялар сияқты, өнімдердің құрамы бастапқы Реактивтердің қатынасына байланысты. Бастапқы аминдердің өнеркәсіптік синтезінде аммиактың хлор туындысына моль қатынасы 10:1-ден 30:1-ге дейін сақталады. Аммиактың хош иісті хлор туындыларымен реакциясы кезінде бірінші кезең екіншісіне қарағанда тезірек жүреді, бұл бастапқы Аминнің түзілуіне әлдеқайда қолайлы. Соңғысы реакциялық массада едәуір мөлшерде кездеседі және оны екінші Аминнің аз қоспасымен алу үшін аммиактың салыстырмалы түрде аз мөлшері жеткілікті. Сонымен, хлорбензолдан анилин өндірісінде аммиактың хлорбензолға моль қатынасы тек 5: 1 құрайды.</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Аминдердің хлор туындыларынан синтезделуіндегі сериялық-параллель реакциялар жүйесінің бір ерекше ерекшелігі бар. Алынған сутегі хлориді хлор туындыларымен әрекеттесуге қабілетсіз тұздардағы аммиак пен аминдермен байланысады. NSL таралуы аминдердің негізділігіне байланысты, келесі тепе-теңдік орнатылады:</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RNH2 + NH4Cl ⇔ RNH3Cl + NH3.</a:t>
            </a:r>
          </a:p>
          <a:p>
            <a:pPr algn="l">
              <a:lnSpc>
                <a:spcPts val="4098"/>
              </a:lnSpc>
              <a:spcBef>
                <a:spcPct val="0"/>
              </a:spcBef>
            </a:pP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14114" y="1437410"/>
            <a:ext cx="15859773" cy="7820890"/>
          </a:xfrm>
          <a:prstGeom prst="rect">
            <a:avLst/>
          </a:prstGeom>
        </p:spPr>
        <p:txBody>
          <a:bodyPr anchor="t" rtlCol="false" tIns="0" lIns="0" bIns="0" rIns="0">
            <a:spAutoFit/>
          </a:bodyPr>
          <a:lstStyle/>
          <a:p>
            <a:pPr algn="l">
              <a:lnSpc>
                <a:spcPts val="4098"/>
              </a:lnSpc>
              <a:spcBef>
                <a:spcPct val="0"/>
              </a:spcBef>
            </a:pPr>
            <a:r>
              <a:rPr lang="en-US" sz="2927">
                <a:solidFill>
                  <a:srgbClr val="FFFFFF"/>
                </a:solidFill>
                <a:latin typeface="Evolventa"/>
                <a:ea typeface="Evolventa"/>
                <a:cs typeface="Evolventa"/>
                <a:sym typeface="Evolventa"/>
              </a:rPr>
              <a:t> Алифатты аминдердің жоғары негізділігі тепе-теңдіктің оңға жылжуын тудырады, бірақ артық аммиак бұған жол бермейді. Нәтижесінде Аминнің едәуір бөлігі әлі де реактивті емес күйге түседі және қалған өнімдердің пайда болуына қатыспайды. Бұл бастапқы Аминнің шығымдылығын арттырады, аммоний хлоридінің реакция массасына қосылуы әсерді одан әрі арттырады. Карбонаттар түрінде аминдерді байланыстыратын көмірқышқыл газы да осындай әсер етеді. Хлорид немесе аммоний карбонатының қатысуымен синтез жүргізу кезінде бастапқы Аминнің жақсы шығымы хлор туындысына қатысты 2-4 есе артық аммиакпен қол жеткізіледі. Хош иісті аминдердің синтезінде-аммиакқа қарағанда әлсіз негіздер, дәл осы факторлар кері әсер ететіні анық.</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Хлор туындыларынан аминдер алынған кезде хлор біржола жоғалады және тұз түрінде қалдықтар пайда болады. Дегенмен, бұл процесс басқа жолдармен алынбайтын аминдерді синтездеу үшін қолданылады.</a:t>
            </a:r>
          </a:p>
          <a:p>
            <a:pPr algn="l">
              <a:lnSpc>
                <a:spcPts val="4098"/>
              </a:lnSpc>
              <a:spcBef>
                <a:spcPct val="0"/>
              </a:spcBef>
            </a:pP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14114" y="1437410"/>
            <a:ext cx="15859773" cy="7820890"/>
          </a:xfrm>
          <a:prstGeom prst="rect">
            <a:avLst/>
          </a:prstGeom>
        </p:spPr>
        <p:txBody>
          <a:bodyPr anchor="t" rtlCol="false" tIns="0" lIns="0" bIns="0" rIns="0">
            <a:spAutoFit/>
          </a:bodyPr>
          <a:lstStyle/>
          <a:p>
            <a:pPr algn="l">
              <a:lnSpc>
                <a:spcPts val="4098"/>
              </a:lnSpc>
              <a:spcBef>
                <a:spcPct val="0"/>
              </a:spcBef>
            </a:pPr>
            <a:r>
              <a:rPr lang="en-US" sz="2927">
                <a:solidFill>
                  <a:srgbClr val="FFFFFF"/>
                </a:solidFill>
                <a:latin typeface="Evolventa"/>
                <a:ea typeface="Evolventa"/>
                <a:cs typeface="Evolventa"/>
                <a:sym typeface="Evolventa"/>
              </a:rPr>
              <a:t> Сонымен, 1,2-дихлорэтан мен аммиактан ЭТИЛЕНДИАМИН H2NCH2CH2NH2 шығарылады, ол коррозия ингибиторы ретінде және этилендиаминтетрацет қышқылын алу үшін қолданылады. Көптеген басқа аминдер де коррозия ингибиторлары болып табылады.</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Азот атомымен алкилдеу арқылы ион алмастырғыш шайырлардың бір түрі – құрамында төрт алмастырылған аммоний катионы бар анион алмастырғыш шайырлар да алынады. Ол үшін, мысалы, бутадиен-1,3 немесе дивинилбензол хлорметилденген стиролдың құрылымдық сополимері, содан кейін үшінші реттік аминмен өңделеді.</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Анион алмастырғыш шайырлар күрделі аниондар түрінде болатын бағалы металдарды алу үшін, ерітінділерді тазарту үшін және катализатор – негіз ретінде қолданылады.</a:t>
            </a:r>
          </a:p>
          <a:p>
            <a:pPr algn="l">
              <a:lnSpc>
                <a:spcPts val="4098"/>
              </a:lnSpc>
              <a:spcBef>
                <a:spcPct val="0"/>
              </a:spcBef>
            </a:pP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214114" y="1437410"/>
            <a:ext cx="15859773" cy="7304065"/>
          </a:xfrm>
          <a:prstGeom prst="rect">
            <a:avLst/>
          </a:prstGeom>
        </p:spPr>
        <p:txBody>
          <a:bodyPr anchor="t" rtlCol="false" tIns="0" lIns="0" bIns="0" rIns="0">
            <a:spAutoFit/>
          </a:bodyPr>
          <a:lstStyle/>
          <a:p>
            <a:pPr algn="l">
              <a:lnSpc>
                <a:spcPts val="4098"/>
              </a:lnSpc>
              <a:spcBef>
                <a:spcPct val="0"/>
              </a:spcBef>
            </a:pPr>
            <a:r>
              <a:rPr lang="en-US" sz="2927">
                <a:solidFill>
                  <a:srgbClr val="FFFFFF"/>
                </a:solidFill>
                <a:latin typeface="Evolventa"/>
                <a:ea typeface="Evolventa"/>
                <a:cs typeface="Evolventa"/>
                <a:sym typeface="Evolventa"/>
              </a:rPr>
              <a:t> Этиленимин (өте улы сұйықтық; tкип 56 °C) реактивті үш мүшелі циклдің болуына байланысты жылжымалы сутегі атомдары (аминоэтил) бар әртүрлі заттармен әрекеттеседі және полиэтилениминдер түзу үшін полимерленеді.</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Этиленимин циклінің тұйықталуы сутегі хлоридін байланыстыратын кальций оксиді болған кезде аммиак 1,2-дихлорэтанға әсер еткенде бір сатыда жүреді.</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Бұл әдіс ең қарапайым, өнеркәсіпте қолданылады.</a:t>
            </a:r>
          </a:p>
          <a:p>
            <a:pPr algn="l">
              <a:lnSpc>
                <a:spcPts val="4098"/>
              </a:lnSpc>
              <a:spcBef>
                <a:spcPct val="0"/>
              </a:spcBef>
            </a:pPr>
          </a:p>
          <a:p>
            <a:pPr algn="l">
              <a:lnSpc>
                <a:spcPts val="4098"/>
              </a:lnSpc>
              <a:spcBef>
                <a:spcPct val="0"/>
              </a:spcBef>
            </a:pPr>
            <a:r>
              <a:rPr lang="en-US" sz="2927">
                <a:solidFill>
                  <a:srgbClr val="FFFFFF"/>
                </a:solidFill>
                <a:latin typeface="Evolventa"/>
                <a:ea typeface="Evolventa"/>
                <a:cs typeface="Evolventa"/>
                <a:sym typeface="Evolventa"/>
              </a:rPr>
              <a:t> Процесс технологиясы. Хлор туындыларының аммиак пен аминдермен реакциясын сұйық фазада да, аммиактың сулы ерітінділерін де, газды – сусыз аммиакпен де жүзеге асыруға болады. Жағдайлардың басым көпшілігінде сұйық фазалық процесс қолданылады.</a:t>
            </a:r>
          </a:p>
          <a:p>
            <a:pPr algn="l">
              <a:lnSpc>
                <a:spcPts val="4098"/>
              </a:lnSpc>
              <a:spcBef>
                <a:spcPct val="0"/>
              </a:spcBef>
            </a:pP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904875"/>
            <a:ext cx="15235954" cy="8611662"/>
          </a:xfrm>
          <a:prstGeom prst="rect">
            <a:avLst/>
          </a:prstGeom>
        </p:spPr>
        <p:txBody>
          <a:bodyPr anchor="t" rtlCol="false" tIns="0" lIns="0" bIns="0" rIns="0">
            <a:spAutoFit/>
          </a:bodyPr>
          <a:lstStyle/>
          <a:p>
            <a:pPr algn="l">
              <a:lnSpc>
                <a:spcPts val="3569"/>
              </a:lnSpc>
              <a:spcBef>
                <a:spcPct val="0"/>
              </a:spcBef>
            </a:pPr>
            <a:r>
              <a:rPr lang="en-US" sz="2549">
                <a:solidFill>
                  <a:srgbClr val="FFFFFF"/>
                </a:solidFill>
                <a:latin typeface="Evolventa"/>
                <a:ea typeface="Evolventa"/>
                <a:cs typeface="Evolventa"/>
                <a:sym typeface="Evolventa"/>
              </a:rPr>
              <a:t> Реактивті массаны сұйық күйде ұстау үшін жоғары қысым қажет, ол осы температурада оның Сулы концентрацияланған ерітінділерінің үстіндегі аммиак буының жоғары қысымымен одан әрі артады. Әр түрлі процестер үшін қысым 0,5...6,0 МПа аралығында өзгереді. Хлор туындыларының көпшілігі аммиактың Сулы ерітінділерінде ерімейді және реакция гетерофазалық ортада жүреді. Осыған байланысты процесті күшейту үшін сұйықтықты араластыру немесе турбулизациялау арқылы реакция массасын эмульсиялау үлкен маңызға ие. Сол мақсатта беттік белсенді заттарды қолдану немесе аммиактың сулы спиртті ерітінділерін қолдану арқылы қоспаны гомогенизациялау ұсынылады.</a:t>
            </a:r>
          </a:p>
          <a:p>
            <a:pPr algn="l">
              <a:lnSpc>
                <a:spcPts val="3569"/>
              </a:lnSpc>
              <a:spcBef>
                <a:spcPct val="0"/>
              </a:spcBef>
            </a:pPr>
          </a:p>
          <a:p>
            <a:pPr algn="l">
              <a:lnSpc>
                <a:spcPts val="3569"/>
              </a:lnSpc>
              <a:spcBef>
                <a:spcPct val="0"/>
              </a:spcBef>
            </a:pPr>
            <a:r>
              <a:rPr lang="en-US" sz="2549">
                <a:solidFill>
                  <a:srgbClr val="FFFFFF"/>
                </a:solidFill>
                <a:latin typeface="Evolventa"/>
                <a:ea typeface="Evolventa"/>
                <a:cs typeface="Evolventa"/>
                <a:sym typeface="Evolventa"/>
              </a:rPr>
              <a:t> Хлор туындыларынан аминдерді синтездеудің мерзімді процестері реакция массасын бумен (немесе жоғары температуралы салқындатқыштармен) жылытуға және сумен салқындатуға арналған араластырғыш пен жейдесі бар автоклавтарда жүргізіледі. Үздіксіз процестер шағын диаметрлі құбырлары бар құбырлы реакторларда жүзеге асырылады, бұл қабырғалардың қалыңдығын азайтуға және сұйықтықтың қозғалыс режимін турбулизациялауға мүмкіндік береді. NSL шығарылуына байланысты реакторға арналған материалды қышқылға төзімді етіп таңдау керек немесе оны коррозиядан қорғау керек. Алайда, кейбір алифатты аминдердің синтезі үшін аминдердің қышқыл коррозиясын тежеуіне байланысты қарапайым болатты қолдануға болады.</a:t>
            </a:r>
          </a:p>
          <a:p>
            <a:pPr algn="l">
              <a:lnSpc>
                <a:spcPts val="3569"/>
              </a:lnSpc>
              <a:spcBef>
                <a:spcPct val="0"/>
              </a:spcBef>
            </a:pP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317134" y="2645367"/>
            <a:ext cx="10754366" cy="1955339"/>
          </a:xfrm>
          <a:custGeom>
            <a:avLst/>
            <a:gdLst/>
            <a:ahLst/>
            <a:cxnLst/>
            <a:rect r="r" b="b" t="t" l="l"/>
            <a:pathLst>
              <a:path h="1955339" w="10754366">
                <a:moveTo>
                  <a:pt x="0" y="0"/>
                </a:moveTo>
                <a:lnTo>
                  <a:pt x="10754366" y="0"/>
                </a:lnTo>
                <a:lnTo>
                  <a:pt x="10754366" y="1955340"/>
                </a:lnTo>
                <a:lnTo>
                  <a:pt x="0" y="1955340"/>
                </a:lnTo>
                <a:lnTo>
                  <a:pt x="0" y="0"/>
                </a:lnTo>
                <a:close/>
              </a:path>
            </a:pathLst>
          </a:custGeom>
          <a:blipFill>
            <a:blip r:embed="rId3"/>
            <a:stretch>
              <a:fillRect l="0" t="0" r="0" b="0"/>
            </a:stretch>
          </a:blipFill>
        </p:spPr>
      </p:sp>
      <p:sp>
        <p:nvSpPr>
          <p:cNvPr name="Freeform 4" id="4"/>
          <p:cNvSpPr/>
          <p:nvPr/>
        </p:nvSpPr>
        <p:spPr>
          <a:xfrm flipH="false" flipV="false" rot="0">
            <a:off x="7025866" y="7154063"/>
            <a:ext cx="10882632" cy="2292780"/>
          </a:xfrm>
          <a:custGeom>
            <a:avLst/>
            <a:gdLst/>
            <a:ahLst/>
            <a:cxnLst/>
            <a:rect r="r" b="b" t="t" l="l"/>
            <a:pathLst>
              <a:path h="2292780" w="10882632">
                <a:moveTo>
                  <a:pt x="0" y="0"/>
                </a:moveTo>
                <a:lnTo>
                  <a:pt x="10882632" y="0"/>
                </a:lnTo>
                <a:lnTo>
                  <a:pt x="10882632" y="2292779"/>
                </a:lnTo>
                <a:lnTo>
                  <a:pt x="0" y="2292779"/>
                </a:lnTo>
                <a:lnTo>
                  <a:pt x="0" y="0"/>
                </a:lnTo>
                <a:close/>
              </a:path>
            </a:pathLst>
          </a:custGeom>
          <a:blipFill>
            <a:blip r:embed="rId4"/>
            <a:stretch>
              <a:fillRect l="0" t="0" r="0" b="0"/>
            </a:stretch>
          </a:blipFill>
        </p:spPr>
      </p:sp>
      <p:sp>
        <p:nvSpPr>
          <p:cNvPr name="TextBox 5" id="5"/>
          <p:cNvSpPr txBox="true"/>
          <p:nvPr/>
        </p:nvSpPr>
        <p:spPr>
          <a:xfrm rot="0">
            <a:off x="317134" y="335622"/>
            <a:ext cx="15235954" cy="2309745"/>
          </a:xfrm>
          <a:prstGeom prst="rect">
            <a:avLst/>
          </a:prstGeom>
        </p:spPr>
        <p:txBody>
          <a:bodyPr anchor="t" rtlCol="false" tIns="0" lIns="0" bIns="0" rIns="0">
            <a:spAutoFit/>
          </a:bodyPr>
          <a:lstStyle/>
          <a:p>
            <a:pPr algn="l">
              <a:lnSpc>
                <a:spcPts val="3569"/>
              </a:lnSpc>
              <a:spcBef>
                <a:spcPct val="0"/>
              </a:spcBef>
            </a:pPr>
            <a:r>
              <a:rPr lang="en-US" sz="2549">
                <a:solidFill>
                  <a:srgbClr val="FFFFFF"/>
                </a:solidFill>
                <a:latin typeface="Evolventa"/>
                <a:ea typeface="Evolventa"/>
                <a:cs typeface="Evolventa"/>
                <a:sym typeface="Evolventa"/>
              </a:rPr>
              <a:t> Винилдеу арқылы түрлі қосылыстарға винил тобын енгізеді. Мысалы, винилацетат, аинилацетилен және акронитрил өндіруде.</a:t>
            </a:r>
          </a:p>
          <a:p>
            <a:pPr algn="l">
              <a:lnSpc>
                <a:spcPts val="3569"/>
              </a:lnSpc>
              <a:spcBef>
                <a:spcPct val="0"/>
              </a:spcBef>
            </a:pPr>
            <a:r>
              <a:rPr lang="en-US" sz="2549">
                <a:solidFill>
                  <a:srgbClr val="FFFFFF"/>
                </a:solidFill>
                <a:latin typeface="Evolventa"/>
                <a:ea typeface="Evolventa"/>
                <a:cs typeface="Evolventa"/>
                <a:sym typeface="Evolventa"/>
              </a:rPr>
              <a:t> Дегенмен винил тобын енгізудің (винилдеу) орны ерекше және ең бастысы ацетилен көмегімен жүзеге асады:</a:t>
            </a:r>
          </a:p>
          <a:p>
            <a:pPr algn="l">
              <a:lnSpc>
                <a:spcPts val="3569"/>
              </a:lnSpc>
              <a:spcBef>
                <a:spcPct val="0"/>
              </a:spcBef>
            </a:pPr>
          </a:p>
        </p:txBody>
      </p:sp>
      <p:sp>
        <p:nvSpPr>
          <p:cNvPr name="TextBox 6" id="6"/>
          <p:cNvSpPr txBox="true"/>
          <p:nvPr/>
        </p:nvSpPr>
        <p:spPr>
          <a:xfrm rot="0">
            <a:off x="2672544" y="5304302"/>
            <a:ext cx="15235954" cy="1849761"/>
          </a:xfrm>
          <a:prstGeom prst="rect">
            <a:avLst/>
          </a:prstGeom>
        </p:spPr>
        <p:txBody>
          <a:bodyPr anchor="t" rtlCol="false" tIns="0" lIns="0" bIns="0" rIns="0">
            <a:spAutoFit/>
          </a:bodyPr>
          <a:lstStyle/>
          <a:p>
            <a:pPr algn="r">
              <a:lnSpc>
                <a:spcPts val="3569"/>
              </a:lnSpc>
              <a:spcBef>
                <a:spcPct val="0"/>
              </a:spcBef>
            </a:pPr>
            <a:r>
              <a:rPr lang="en-US" sz="2549">
                <a:solidFill>
                  <a:srgbClr val="FFFFFF"/>
                </a:solidFill>
                <a:latin typeface="Evolventa"/>
                <a:ea typeface="Evolventa"/>
                <a:cs typeface="Evolventa"/>
                <a:sym typeface="Evolventa"/>
              </a:rPr>
              <a:t> Басқа элемент атомдары бойынша алкилдеу (Si-, Pb-, А1-алкилдеу) элемент- және металлорганикалық қосылыстар алудың маңызды жолы болып табылады, онда алкил тобы тікелей гетеро-атоммен байланысады: (4). </a:t>
            </a:r>
          </a:p>
          <a:p>
            <a:pPr algn="just">
              <a:lnSpc>
                <a:spcPts val="356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26274" y="749025"/>
            <a:ext cx="15235452" cy="8600509"/>
          </a:xfrm>
          <a:prstGeom prst="rect">
            <a:avLst/>
          </a:prstGeom>
        </p:spPr>
        <p:txBody>
          <a:bodyPr anchor="t" rtlCol="false" tIns="0" lIns="0" bIns="0" rIns="0">
            <a:spAutoFit/>
          </a:bodyPr>
          <a:lstStyle/>
          <a:p>
            <a:pPr algn="l">
              <a:lnSpc>
                <a:spcPts val="4231"/>
              </a:lnSpc>
              <a:spcBef>
                <a:spcPct val="0"/>
              </a:spcBef>
            </a:pPr>
            <a:r>
              <a:rPr lang="en-US" sz="3022">
                <a:solidFill>
                  <a:srgbClr val="FFFFFF"/>
                </a:solidFill>
                <a:latin typeface="Evolventa"/>
                <a:ea typeface="Evolventa"/>
                <a:cs typeface="Evolventa"/>
                <a:sym typeface="Evolventa"/>
              </a:rPr>
              <a:t> </a:t>
            </a:r>
            <a:r>
              <a:rPr lang="en-US" sz="3022" b="true">
                <a:solidFill>
                  <a:srgbClr val="FFFFFF"/>
                </a:solidFill>
                <a:latin typeface="Evolventa Bold"/>
                <a:ea typeface="Evolventa Bold"/>
                <a:cs typeface="Evolventa Bold"/>
                <a:sym typeface="Evolventa Bold"/>
              </a:rPr>
              <a:t>Алкилдеу дегеніміз </a:t>
            </a:r>
            <a:r>
              <a:rPr lang="en-US" sz="3022">
                <a:solidFill>
                  <a:srgbClr val="FFFFFF"/>
                </a:solidFill>
                <a:latin typeface="Evolventa"/>
                <a:ea typeface="Evolventa"/>
                <a:cs typeface="Evolventa"/>
                <a:sym typeface="Evolventa"/>
              </a:rPr>
              <a:t>органикалық және бірқатар бейорганикалық заттар молекуласына алкил топтарын енгізу процесі болып табылады.</a:t>
            </a:r>
          </a:p>
          <a:p>
            <a:pPr algn="l">
              <a:lnSpc>
                <a:spcPts val="4231"/>
              </a:lnSpc>
              <a:spcBef>
                <a:spcPct val="0"/>
              </a:spcBef>
            </a:pPr>
          </a:p>
          <a:p>
            <a:pPr algn="l">
              <a:lnSpc>
                <a:spcPts val="4231"/>
              </a:lnSpc>
              <a:spcBef>
                <a:spcPct val="0"/>
              </a:spcBef>
            </a:pPr>
            <a:r>
              <a:rPr lang="en-US" sz="3022">
                <a:solidFill>
                  <a:srgbClr val="FFFFFF"/>
                </a:solidFill>
                <a:latin typeface="Evolventa"/>
                <a:ea typeface="Evolventa"/>
                <a:cs typeface="Evolventa"/>
                <a:sym typeface="Evolventa"/>
              </a:rPr>
              <a:t> Бұл реакциялардың ароматты қосылыстар ядросында, изопарафиндерде, көптеген меркаптандар мен сульфидтерде, қарапайым эфирлі байланыстарда, элемент- және металлорганикалық қосылыстарда, α-оксидтер мен ацетилендерді өңдеу өнімдерінде заттарды алкилденгендер синтезі үшін үлкен практикалық маңызы бар.  Алкилдеу процесі көбінесе мономерлер, жуғыш заттар өндірісінде аралық сатысы болып табылады.</a:t>
            </a:r>
          </a:p>
          <a:p>
            <a:pPr algn="l">
              <a:lnSpc>
                <a:spcPts val="4231"/>
              </a:lnSpc>
              <a:spcBef>
                <a:spcPct val="0"/>
              </a:spcBef>
            </a:pPr>
          </a:p>
          <a:p>
            <a:pPr algn="l">
              <a:lnSpc>
                <a:spcPts val="4231"/>
              </a:lnSpc>
              <a:spcBef>
                <a:spcPct val="0"/>
              </a:spcBef>
            </a:pPr>
            <a:r>
              <a:rPr lang="en-US" sz="3022">
                <a:solidFill>
                  <a:srgbClr val="FFFFFF"/>
                </a:solidFill>
                <a:latin typeface="Evolventa"/>
                <a:ea typeface="Evolventa"/>
                <a:cs typeface="Evolventa"/>
                <a:sym typeface="Evolventa"/>
              </a:rPr>
              <a:t> Алкилдеудің көптеген өнімдері үлкен масштабта жүргізіледі. Себебі АҚШ жыл сайын шамамен 4 млн. т этилбензол, 1,6 млн. т изопропилбензол, 0,4 млн. т жоғары алкилбензолдар, 4 млн. т жоғары гликолдер мен өзге де алкиленоксид өңдеудің өнімдерін, шамамен 30 млн. т изопарафинді алкилат, шамамен 1 млн. т трет-бутилметил эфирін синтездейді.</a:t>
            </a:r>
          </a:p>
          <a:p>
            <a:pPr algn="l">
              <a:lnSpc>
                <a:spcPts val="4231"/>
              </a:lnSpc>
              <a:spcBef>
                <a:spcPct val="0"/>
              </a:spcBef>
            </a:p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3916784" y="2119461"/>
            <a:ext cx="10454432" cy="1873554"/>
          </a:xfrm>
          <a:custGeom>
            <a:avLst/>
            <a:gdLst/>
            <a:ahLst/>
            <a:cxnLst/>
            <a:rect r="r" b="b" t="t" l="l"/>
            <a:pathLst>
              <a:path h="1873554" w="10454432">
                <a:moveTo>
                  <a:pt x="0" y="0"/>
                </a:moveTo>
                <a:lnTo>
                  <a:pt x="10454432" y="0"/>
                </a:lnTo>
                <a:lnTo>
                  <a:pt x="10454432" y="1873554"/>
                </a:lnTo>
                <a:lnTo>
                  <a:pt x="0" y="1873554"/>
                </a:lnTo>
                <a:lnTo>
                  <a:pt x="0" y="0"/>
                </a:lnTo>
                <a:close/>
              </a:path>
            </a:pathLst>
          </a:custGeom>
          <a:blipFill>
            <a:blip r:embed="rId3"/>
            <a:stretch>
              <a:fillRect l="0" t="0" r="0" b="0"/>
            </a:stretch>
          </a:blipFill>
        </p:spPr>
      </p:sp>
      <p:sp>
        <p:nvSpPr>
          <p:cNvPr name="TextBox 4" id="4"/>
          <p:cNvSpPr txBox="true"/>
          <p:nvPr/>
        </p:nvSpPr>
        <p:spPr>
          <a:xfrm rot="0">
            <a:off x="1526023" y="709990"/>
            <a:ext cx="15235954" cy="1402086"/>
          </a:xfrm>
          <a:prstGeom prst="rect">
            <a:avLst/>
          </a:prstGeom>
        </p:spPr>
        <p:txBody>
          <a:bodyPr anchor="t" rtlCol="false" tIns="0" lIns="0" bIns="0" rIns="0">
            <a:spAutoFit/>
          </a:bodyPr>
          <a:lstStyle/>
          <a:p>
            <a:pPr algn="ctr">
              <a:lnSpc>
                <a:spcPts val="3569"/>
              </a:lnSpc>
              <a:spcBef>
                <a:spcPct val="0"/>
              </a:spcBef>
            </a:pPr>
            <a:r>
              <a:rPr lang="en-US" sz="2549">
                <a:solidFill>
                  <a:srgbClr val="FFFFFF"/>
                </a:solidFill>
                <a:latin typeface="Evolventa"/>
                <a:ea typeface="Evolventa"/>
                <a:cs typeface="Evolventa"/>
                <a:sym typeface="Evolventa"/>
              </a:rPr>
              <a:t> Ол қаныққан алифатты (мысалы, этильді және изопропилді) немесе циклді болады. Соңғысында реакцияны кейде циклоалкилдену деп те атайды:</a:t>
            </a:r>
          </a:p>
          <a:p>
            <a:pPr algn="ctr">
              <a:lnSpc>
                <a:spcPts val="3569"/>
              </a:lnSpc>
              <a:spcBef>
                <a:spcPct val="0"/>
              </a:spcBef>
            </a:pPr>
          </a:p>
        </p:txBody>
      </p:sp>
      <p:sp>
        <p:nvSpPr>
          <p:cNvPr name="TextBox 5" id="5"/>
          <p:cNvSpPr txBox="true"/>
          <p:nvPr/>
        </p:nvSpPr>
        <p:spPr>
          <a:xfrm rot="0">
            <a:off x="1526023" y="4380545"/>
            <a:ext cx="15235954" cy="4535811"/>
          </a:xfrm>
          <a:prstGeom prst="rect">
            <a:avLst/>
          </a:prstGeom>
        </p:spPr>
        <p:txBody>
          <a:bodyPr anchor="t" rtlCol="false" tIns="0" lIns="0" bIns="0" rIns="0">
            <a:spAutoFit/>
          </a:bodyPr>
          <a:lstStyle/>
          <a:p>
            <a:pPr algn="l">
              <a:lnSpc>
                <a:spcPts val="3569"/>
              </a:lnSpc>
              <a:spcBef>
                <a:spcPct val="0"/>
              </a:spcBef>
            </a:pPr>
            <a:r>
              <a:rPr lang="en-US" sz="2549">
                <a:solidFill>
                  <a:srgbClr val="FFFFFF"/>
                </a:solidFill>
                <a:latin typeface="Evolventa"/>
                <a:ea typeface="Evolventa"/>
                <a:cs typeface="Evolventa"/>
                <a:sym typeface="Evolventa"/>
              </a:rPr>
              <a:t> Жалпы:</a:t>
            </a:r>
          </a:p>
          <a:p>
            <a:pPr algn="l">
              <a:lnSpc>
                <a:spcPts val="3569"/>
              </a:lnSpc>
              <a:spcBef>
                <a:spcPct val="0"/>
              </a:spcBef>
            </a:pPr>
            <a:r>
              <a:rPr lang="en-US" sz="2549">
                <a:solidFill>
                  <a:srgbClr val="FFFFFF"/>
                </a:solidFill>
                <a:latin typeface="Evolventa"/>
                <a:ea typeface="Evolventa"/>
                <a:cs typeface="Evolventa"/>
                <a:sym typeface="Evolventa"/>
              </a:rPr>
              <a:t> Алкилдеген кездегі ыдыраушы байланыстар типі бойынша алкилдеуші агенттерді мынадай топтарға бөлуге болады:</a:t>
            </a:r>
          </a:p>
          <a:p>
            <a:pPr algn="l">
              <a:lnSpc>
                <a:spcPts val="3569"/>
              </a:lnSpc>
              <a:spcBef>
                <a:spcPct val="0"/>
              </a:spcBef>
            </a:pPr>
          </a:p>
          <a:p>
            <a:pPr algn="l">
              <a:lnSpc>
                <a:spcPts val="3569"/>
              </a:lnSpc>
              <a:spcBef>
                <a:spcPct val="0"/>
              </a:spcBef>
            </a:pPr>
            <a:r>
              <a:rPr lang="en-US" sz="2549">
                <a:solidFill>
                  <a:srgbClr val="FFFFFF"/>
                </a:solidFill>
                <a:latin typeface="Evolventa"/>
                <a:ea typeface="Evolventa"/>
                <a:cs typeface="Evolventa"/>
                <a:sym typeface="Evolventa"/>
              </a:rPr>
              <a:t> - қанықпаған қосылыстар (олефиндер мен ацетилен, онда көміртек атомдары арасында π-электрондық байланыс ыдырауы жүреді;</a:t>
            </a:r>
          </a:p>
          <a:p>
            <a:pPr algn="l">
              <a:lnSpc>
                <a:spcPts val="3569"/>
              </a:lnSpc>
              <a:spcBef>
                <a:spcPct val="0"/>
              </a:spcBef>
            </a:pPr>
            <a:r>
              <a:rPr lang="en-US" sz="2549">
                <a:solidFill>
                  <a:srgbClr val="FFFFFF"/>
                </a:solidFill>
                <a:latin typeface="Evolventa"/>
                <a:ea typeface="Evolventa"/>
                <a:cs typeface="Evolventa"/>
                <a:sym typeface="Evolventa"/>
              </a:rPr>
              <a:t> - әртүрлі агенттер әсерінен алмасуға қабілетті қозғалғыш хлор атомының хлортуындылары;</a:t>
            </a:r>
          </a:p>
          <a:p>
            <a:pPr algn="l">
              <a:lnSpc>
                <a:spcPts val="3569"/>
              </a:lnSpc>
              <a:spcBef>
                <a:spcPct val="0"/>
              </a:spcBef>
            </a:pPr>
            <a:r>
              <a:rPr lang="en-US" sz="2549">
                <a:solidFill>
                  <a:srgbClr val="FFFFFF"/>
                </a:solidFill>
                <a:latin typeface="Evolventa"/>
                <a:ea typeface="Evolventa"/>
                <a:cs typeface="Evolventa"/>
                <a:sym typeface="Evolventa"/>
              </a:rPr>
              <a:t> - спирттер, қарапайым және күрделі эфирлер, атап айтқанда оефиндер оксидтері онда алкилдегенде көміртек-оттек байланысы ыдырайды.</a:t>
            </a:r>
          </a:p>
          <a:p>
            <a:pPr algn="just">
              <a:lnSpc>
                <a:spcPts val="3569"/>
              </a:lnSpc>
              <a:spcBef>
                <a:spcPct val="0"/>
              </a:spcBef>
            </a:pP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26023" y="1588764"/>
            <a:ext cx="15235954" cy="7669536"/>
          </a:xfrm>
          <a:prstGeom prst="rect">
            <a:avLst/>
          </a:prstGeom>
        </p:spPr>
        <p:txBody>
          <a:bodyPr anchor="t" rtlCol="false" tIns="0" lIns="0" bIns="0" rIns="0">
            <a:spAutoFit/>
          </a:bodyPr>
          <a:lstStyle/>
          <a:p>
            <a:pPr algn="l">
              <a:lnSpc>
                <a:spcPts val="3569"/>
              </a:lnSpc>
              <a:spcBef>
                <a:spcPct val="0"/>
              </a:spcBef>
            </a:pPr>
            <a:r>
              <a:rPr lang="en-US" sz="2549">
                <a:solidFill>
                  <a:srgbClr val="FFFFFF"/>
                </a:solidFill>
                <a:latin typeface="Evolventa"/>
                <a:ea typeface="Evolventa"/>
                <a:cs typeface="Evolventa"/>
                <a:sym typeface="Evolventa"/>
              </a:rPr>
              <a:t>Қорытынд</a:t>
            </a:r>
            <a:r>
              <a:rPr lang="en-US" sz="2549">
                <a:solidFill>
                  <a:srgbClr val="FFFFFF"/>
                </a:solidFill>
                <a:latin typeface="Evolventa"/>
                <a:ea typeface="Evolventa"/>
                <a:cs typeface="Evolventa"/>
                <a:sym typeface="Evolventa"/>
              </a:rPr>
              <a:t>ы:</a:t>
            </a:r>
          </a:p>
          <a:p>
            <a:pPr algn="l">
              <a:lnSpc>
                <a:spcPts val="3569"/>
              </a:lnSpc>
              <a:spcBef>
                <a:spcPct val="0"/>
              </a:spcBef>
            </a:pPr>
          </a:p>
          <a:p>
            <a:pPr algn="l">
              <a:lnSpc>
                <a:spcPts val="3569"/>
              </a:lnSpc>
              <a:spcBef>
                <a:spcPct val="0"/>
              </a:spcBef>
            </a:pPr>
            <a:r>
              <a:rPr lang="en-US" sz="2549">
                <a:solidFill>
                  <a:srgbClr val="FFFFFF"/>
                </a:solidFill>
                <a:latin typeface="Evolventa"/>
                <a:ea typeface="Evolventa"/>
                <a:cs typeface="Evolventa"/>
                <a:sym typeface="Evolventa"/>
              </a:rPr>
              <a:t>Алкилдеу – органикалық синтезде кеңінен қолданылатын маңызды процесс. Бұл реакция арқылы молекулаларға алкил топтарын енгізіп, олардың физикалық-химиялық қасиеттерін өзгертуге болады. Көміртек атомы арқылы алкилдеу хош иісті көмірсутектер, фенолдар мен парафиндер сияқты әртүрлі қосылыстар үшін тиімді әдіс болып табылады. Бұл процесте катализаторлар мен температуралық жағдайлар үлкен рөл атқарады.</a:t>
            </a:r>
          </a:p>
          <a:p>
            <a:pPr algn="l">
              <a:lnSpc>
                <a:spcPts val="3569"/>
              </a:lnSpc>
              <a:spcBef>
                <a:spcPct val="0"/>
              </a:spcBef>
            </a:pPr>
          </a:p>
          <a:p>
            <a:pPr algn="l">
              <a:lnSpc>
                <a:spcPts val="3569"/>
              </a:lnSpc>
              <a:spcBef>
                <a:spcPct val="0"/>
              </a:spcBef>
            </a:pPr>
            <a:r>
              <a:rPr lang="en-US" sz="2549">
                <a:solidFill>
                  <a:srgbClr val="FFFFFF"/>
                </a:solidFill>
                <a:latin typeface="Evolventa"/>
                <a:ea typeface="Evolventa"/>
                <a:cs typeface="Evolventa"/>
                <a:sym typeface="Evolventa"/>
              </a:rPr>
              <a:t>Оттегі мен күкірт атомдары арқылы жүретін О-алкилдеу және S-алкилдеу реакциялары эфирлер мен тиоэфирлерді синтездеуде қолданылады. Ал N-алкилдеу арқылы түрлі аминдер алынады, бұл фармацевтика мен агрохимия салаларында маңызды. Сонымен қатар, винилдеу реакциялары — полимерлер мен басқа да күрделі органикалық қосылыстарды алуда маңызды қадамдардың бірі.</a:t>
            </a:r>
          </a:p>
          <a:p>
            <a:pPr algn="l">
              <a:lnSpc>
                <a:spcPts val="3569"/>
              </a:lnSpc>
              <a:spcBef>
                <a:spcPct val="0"/>
              </a:spcBef>
            </a:pPr>
          </a:p>
          <a:p>
            <a:pPr algn="l">
              <a:lnSpc>
                <a:spcPts val="3569"/>
              </a:lnSpc>
              <a:spcBef>
                <a:spcPct val="0"/>
              </a:spcBef>
            </a:pPr>
            <a:r>
              <a:rPr lang="en-US" sz="2549">
                <a:solidFill>
                  <a:srgbClr val="FFFFFF"/>
                </a:solidFill>
                <a:latin typeface="Evolventa"/>
                <a:ea typeface="Evolventa"/>
                <a:cs typeface="Evolventa"/>
                <a:sym typeface="Evolventa"/>
              </a:rPr>
              <a:t>Жалпы алғанда, алкилдеу – қазіргі заманғы органикалық синтездің негізін құрайтын, өндірісте кеңінен қолданылатын тиімді және икемді әдіс болып табылады.</a:t>
            </a:r>
          </a:p>
          <a:p>
            <a:pPr algn="just">
              <a:lnSpc>
                <a:spcPts val="356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526274" y="749025"/>
            <a:ext cx="15235452" cy="7533709"/>
          </a:xfrm>
          <a:prstGeom prst="rect">
            <a:avLst/>
          </a:prstGeom>
        </p:spPr>
        <p:txBody>
          <a:bodyPr anchor="t" rtlCol="false" tIns="0" lIns="0" bIns="0" rIns="0">
            <a:spAutoFit/>
          </a:bodyPr>
          <a:lstStyle/>
          <a:p>
            <a:pPr algn="l">
              <a:lnSpc>
                <a:spcPts val="4231"/>
              </a:lnSpc>
              <a:spcBef>
                <a:spcPct val="0"/>
              </a:spcBef>
            </a:pPr>
            <a:r>
              <a:rPr lang="en-US" sz="3022">
                <a:solidFill>
                  <a:srgbClr val="FFFFFF"/>
                </a:solidFill>
                <a:latin typeface="Evolventa"/>
                <a:ea typeface="Evolventa"/>
                <a:cs typeface="Evolventa"/>
                <a:sym typeface="Evolventa"/>
              </a:rPr>
              <a:t> </a:t>
            </a:r>
            <a:r>
              <a:rPr lang="en-US" b="true" sz="3022" i="true">
                <a:solidFill>
                  <a:srgbClr val="FFFFFF"/>
                </a:solidFill>
                <a:latin typeface="Evolventa Bold Italics"/>
                <a:ea typeface="Evolventa Bold Italics"/>
                <a:cs typeface="Evolventa Bold Italics"/>
                <a:sym typeface="Evolventa Bold Italics"/>
              </a:rPr>
              <a:t>Аренді алкилдеу процестері.</a:t>
            </a:r>
          </a:p>
          <a:p>
            <a:pPr algn="l">
              <a:lnSpc>
                <a:spcPts val="4231"/>
              </a:lnSpc>
              <a:spcBef>
                <a:spcPct val="0"/>
              </a:spcBef>
            </a:pPr>
          </a:p>
          <a:p>
            <a:pPr algn="l">
              <a:lnSpc>
                <a:spcPts val="4231"/>
              </a:lnSpc>
              <a:spcBef>
                <a:spcPct val="0"/>
              </a:spcBef>
            </a:pPr>
            <a:r>
              <a:rPr lang="en-US" sz="3022">
                <a:solidFill>
                  <a:srgbClr val="FFFFFF"/>
                </a:solidFill>
                <a:latin typeface="Evolventa"/>
                <a:ea typeface="Evolventa"/>
                <a:cs typeface="Evolventa"/>
                <a:sym typeface="Evolventa"/>
              </a:rPr>
              <a:t>    </a:t>
            </a:r>
            <a:r>
              <a:rPr lang="en-US" sz="3022">
                <a:solidFill>
                  <a:srgbClr val="FFFFFF"/>
                </a:solidFill>
                <a:latin typeface="Evolventa"/>
                <a:ea typeface="Evolventa"/>
                <a:cs typeface="Evolventa"/>
                <a:sym typeface="Evolventa"/>
              </a:rPr>
              <a:t>Фридель-Крафтс реакциясының ең танымал мысалы - метилхлоридтің (CH3Cl) бензолмен (C6H6) әрекеттесуі, алюминий хлориді (AlCl3) қатысында, бұл жерде өнім толуол (C7H9). Бұл реакцияны 1877 жылы екі ғалым – Чарльз Фридель мен Джеймс Крафтс ашқан. Ол кейіннен алкиларендерді өнеркәсіптік өндіру үшін маңызды құрамдастардың біріне айналды.</a:t>
            </a:r>
          </a:p>
          <a:p>
            <a:pPr algn="l">
              <a:lnSpc>
                <a:spcPts val="4231"/>
              </a:lnSpc>
              <a:spcBef>
                <a:spcPct val="0"/>
              </a:spcBef>
            </a:pPr>
          </a:p>
          <a:p>
            <a:pPr algn="l">
              <a:lnSpc>
                <a:spcPts val="4231"/>
              </a:lnSpc>
              <a:spcBef>
                <a:spcPct val="0"/>
              </a:spcBef>
            </a:pPr>
            <a:r>
              <a:rPr lang="en-US" sz="3022">
                <a:solidFill>
                  <a:srgbClr val="FFFFFF"/>
                </a:solidFill>
                <a:latin typeface="Evolventa"/>
                <a:ea typeface="Evolventa"/>
                <a:cs typeface="Evolventa"/>
                <a:sym typeface="Evolventa"/>
              </a:rPr>
              <a:t>    Негізгі синтез бензолдың және оның гомологтарының Льюис қышқылдары деп аталатын кез келген алкилгалогенидтермен әрекеттесуі. Реакция әрқашан бір принцип бойынша жүреді. Осының туындылары  органикалық химияда спирт пен бейорганикалық қышқылдың, көмір ионының және хош иісті сақинаның әрекеттесуі арқылы алкилбензолдарды алу болды.</a:t>
            </a:r>
          </a:p>
          <a:p>
            <a:pPr algn="l">
              <a:lnSpc>
                <a:spcPts val="4231"/>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6197096" y="2242058"/>
            <a:ext cx="6233450" cy="5024924"/>
          </a:xfrm>
          <a:custGeom>
            <a:avLst/>
            <a:gdLst/>
            <a:ahLst/>
            <a:cxnLst/>
            <a:rect r="r" b="b" t="t" l="l"/>
            <a:pathLst>
              <a:path h="5024924" w="6233450">
                <a:moveTo>
                  <a:pt x="0" y="0"/>
                </a:moveTo>
                <a:lnTo>
                  <a:pt x="6233450" y="0"/>
                </a:lnTo>
                <a:lnTo>
                  <a:pt x="6233450" y="5024924"/>
                </a:lnTo>
                <a:lnTo>
                  <a:pt x="0" y="5024924"/>
                </a:lnTo>
                <a:lnTo>
                  <a:pt x="0" y="0"/>
                </a:lnTo>
                <a:close/>
              </a:path>
            </a:pathLst>
          </a:custGeom>
          <a:blipFill>
            <a:blip r:embed="rId3"/>
            <a:stretch>
              <a:fillRect l="0" t="0" r="0" b="0"/>
            </a:stretch>
          </a:blipFill>
        </p:spPr>
      </p:sp>
      <p:sp>
        <p:nvSpPr>
          <p:cNvPr name="TextBox 4" id="4"/>
          <p:cNvSpPr txBox="true"/>
          <p:nvPr/>
        </p:nvSpPr>
        <p:spPr>
          <a:xfrm rot="0">
            <a:off x="1871336" y="606635"/>
            <a:ext cx="14545329" cy="2088886"/>
          </a:xfrm>
          <a:prstGeom prst="rect">
            <a:avLst/>
          </a:prstGeom>
        </p:spPr>
        <p:txBody>
          <a:bodyPr anchor="t" rtlCol="false" tIns="0" lIns="0" bIns="0" rIns="0">
            <a:spAutoFit/>
          </a:bodyPr>
          <a:lstStyle/>
          <a:p>
            <a:pPr algn="ctr">
              <a:lnSpc>
                <a:spcPts val="4039"/>
              </a:lnSpc>
              <a:spcBef>
                <a:spcPct val="0"/>
              </a:spcBef>
            </a:pPr>
            <a:r>
              <a:rPr lang="en-US" sz="2885">
                <a:solidFill>
                  <a:srgbClr val="FFFFFF"/>
                </a:solidFill>
                <a:latin typeface="Evolventa"/>
                <a:ea typeface="Evolventa"/>
                <a:cs typeface="Evolventa"/>
                <a:sym typeface="Evolventa"/>
              </a:rPr>
              <a:t> Екі</a:t>
            </a:r>
            <a:r>
              <a:rPr lang="en-US" sz="2885">
                <a:solidFill>
                  <a:srgbClr val="FFFFFF"/>
                </a:solidFill>
                <a:latin typeface="Evolventa"/>
                <a:ea typeface="Evolventa"/>
                <a:cs typeface="Evolventa"/>
                <a:sym typeface="Evolventa"/>
              </a:rPr>
              <a:t>н</a:t>
            </a:r>
            <a:r>
              <a:rPr lang="en-US" sz="2885">
                <a:solidFill>
                  <a:srgbClr val="FFFFFF"/>
                </a:solidFill>
                <a:latin typeface="Evolventa"/>
                <a:ea typeface="Evolventa"/>
                <a:cs typeface="Evolventa"/>
                <a:sym typeface="Evolventa"/>
              </a:rPr>
              <a:t>ш</a:t>
            </a:r>
            <a:r>
              <a:rPr lang="en-US" sz="2885">
                <a:solidFill>
                  <a:srgbClr val="FFFFFF"/>
                </a:solidFill>
                <a:latin typeface="Evolventa"/>
                <a:ea typeface="Evolventa"/>
                <a:cs typeface="Evolventa"/>
                <a:sym typeface="Evolventa"/>
              </a:rPr>
              <a:t>і </a:t>
            </a:r>
            <a:r>
              <a:rPr lang="en-US" sz="2885">
                <a:solidFill>
                  <a:srgbClr val="FFFFFF"/>
                </a:solidFill>
                <a:latin typeface="Evolventa"/>
                <a:ea typeface="Evolventa"/>
                <a:cs typeface="Evolventa"/>
                <a:sym typeface="Evolventa"/>
              </a:rPr>
              <a:t>ә</a:t>
            </a:r>
            <a:r>
              <a:rPr lang="en-US" sz="2885">
                <a:solidFill>
                  <a:srgbClr val="FFFFFF"/>
                </a:solidFill>
                <a:latin typeface="Evolventa"/>
                <a:ea typeface="Evolventa"/>
                <a:cs typeface="Evolventa"/>
                <a:sym typeface="Evolventa"/>
              </a:rPr>
              <a:t>д</a:t>
            </a:r>
            <a:r>
              <a:rPr lang="en-US" sz="2885">
                <a:solidFill>
                  <a:srgbClr val="FFFFFF"/>
                </a:solidFill>
                <a:latin typeface="Evolventa"/>
                <a:ea typeface="Evolventa"/>
                <a:cs typeface="Evolventa"/>
                <a:sym typeface="Evolventa"/>
              </a:rPr>
              <a:t>і</a:t>
            </a:r>
            <a:r>
              <a:rPr lang="en-US" sz="2885">
                <a:solidFill>
                  <a:srgbClr val="FFFFFF"/>
                </a:solidFill>
                <a:latin typeface="Evolventa"/>
                <a:ea typeface="Evolventa"/>
                <a:cs typeface="Evolventa"/>
                <a:sym typeface="Evolventa"/>
              </a:rPr>
              <a:t>с</a:t>
            </a:r>
            <a:r>
              <a:rPr lang="en-US" sz="2885">
                <a:solidFill>
                  <a:srgbClr val="FFFFFF"/>
                </a:solidFill>
                <a:latin typeface="Evolventa"/>
                <a:ea typeface="Evolventa"/>
                <a:cs typeface="Evolventa"/>
                <a:sym typeface="Evolventa"/>
              </a:rPr>
              <a:t> – мы</a:t>
            </a:r>
            <a:r>
              <a:rPr lang="en-US" sz="2885">
                <a:solidFill>
                  <a:srgbClr val="FFFFFF"/>
                </a:solidFill>
                <a:latin typeface="Evolventa"/>
                <a:ea typeface="Evolventa"/>
                <a:cs typeface="Evolventa"/>
                <a:sym typeface="Evolventa"/>
              </a:rPr>
              <a:t>рыш амальгамы (ZnHg) қатысында әртүрлі ароматты кетондардың бүйірлік тізбегін тұз қышқылымен (HCl) немесе гидразинмен (N2H2) түрлендіру. </a:t>
            </a:r>
          </a:p>
          <a:p>
            <a:pPr algn="ctr">
              <a:lnSpc>
                <a:spcPts val="4039"/>
              </a:lnSpc>
              <a:spcBef>
                <a:spcPct val="0"/>
              </a:spcBef>
            </a:pPr>
          </a:p>
        </p:txBody>
      </p:sp>
      <p:sp>
        <p:nvSpPr>
          <p:cNvPr name="TextBox 5" id="5"/>
          <p:cNvSpPr txBox="true"/>
          <p:nvPr/>
        </p:nvSpPr>
        <p:spPr>
          <a:xfrm rot="0">
            <a:off x="2766104" y="7547931"/>
            <a:ext cx="12755792" cy="2739069"/>
          </a:xfrm>
          <a:prstGeom prst="rect">
            <a:avLst/>
          </a:prstGeom>
        </p:spPr>
        <p:txBody>
          <a:bodyPr anchor="t" rtlCol="false" tIns="0" lIns="0" bIns="0" rIns="0">
            <a:spAutoFit/>
          </a:bodyPr>
          <a:lstStyle/>
          <a:p>
            <a:pPr algn="l">
              <a:lnSpc>
                <a:spcPts val="3542"/>
              </a:lnSpc>
              <a:spcBef>
                <a:spcPct val="0"/>
              </a:spcBef>
            </a:pPr>
            <a:r>
              <a:rPr lang="en-US" sz="2530">
                <a:solidFill>
                  <a:srgbClr val="FFFFFF"/>
                </a:solidFill>
                <a:latin typeface="Evolventa"/>
                <a:ea typeface="Evolventa"/>
                <a:cs typeface="Evolventa"/>
                <a:sym typeface="Evolventa"/>
              </a:rPr>
              <a:t> Екі реакция</a:t>
            </a:r>
            <a:r>
              <a:rPr lang="en-US" sz="2530">
                <a:solidFill>
                  <a:srgbClr val="FFFFFF"/>
                </a:solidFill>
                <a:latin typeface="Evolventa"/>
                <a:ea typeface="Evolventa"/>
                <a:cs typeface="Evolventa"/>
                <a:sym typeface="Evolventa"/>
              </a:rPr>
              <a:t> да</a:t>
            </a:r>
            <a:r>
              <a:rPr lang="en-US" sz="2530">
                <a:solidFill>
                  <a:srgbClr val="FFFFFF"/>
                </a:solidFill>
                <a:latin typeface="Evolventa"/>
                <a:ea typeface="Evolventa"/>
                <a:cs typeface="Evolventa"/>
                <a:sym typeface="Evolventa"/>
              </a:rPr>
              <a:t> тотықсызданды</a:t>
            </a:r>
            <a:r>
              <a:rPr lang="en-US" sz="2530">
                <a:solidFill>
                  <a:srgbClr val="FFFFFF"/>
                </a:solidFill>
                <a:latin typeface="Evolventa"/>
                <a:ea typeface="Evolventa"/>
                <a:cs typeface="Evolventa"/>
                <a:sym typeface="Evolventa"/>
              </a:rPr>
              <a:t>рғыш сипатта: біріншісі Клемменс реакциясы, екіншісі Кижнер-Вольф реакциясы деп аталады.</a:t>
            </a:r>
          </a:p>
          <a:p>
            <a:pPr algn="l">
              <a:lnSpc>
                <a:spcPts val="3542"/>
              </a:lnSpc>
              <a:spcBef>
                <a:spcPct val="0"/>
              </a:spcBef>
            </a:pPr>
            <a:r>
              <a:rPr lang="en-US" sz="2530">
                <a:solidFill>
                  <a:srgbClr val="FFFFFF"/>
                </a:solidFill>
                <a:latin typeface="Evolventa"/>
                <a:ea typeface="Evolventa"/>
                <a:cs typeface="Evolventa"/>
                <a:sym typeface="Evolventa"/>
              </a:rPr>
              <a:t> Сонымен қатар бүйірлік тізбекте қанықпаған байланыстар болса, оларды сутегі газының қатысуымен никель катализаторында (Ni) реакция арқылы азайтуға болады.</a:t>
            </a:r>
          </a:p>
          <a:p>
            <a:pPr algn="l">
              <a:lnSpc>
                <a:spcPts val="3542"/>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1028700" y="2176338"/>
            <a:ext cx="16230600" cy="6115572"/>
          </a:xfrm>
          <a:prstGeom prst="rect">
            <a:avLst/>
          </a:prstGeom>
        </p:spPr>
        <p:txBody>
          <a:bodyPr anchor="t" rtlCol="false" tIns="0" lIns="0" bIns="0" rIns="0">
            <a:spAutoFit/>
          </a:bodyPr>
          <a:lstStyle/>
          <a:p>
            <a:pPr algn="ctr">
              <a:lnSpc>
                <a:spcPts val="4807"/>
              </a:lnSpc>
              <a:spcBef>
                <a:spcPct val="0"/>
              </a:spcBef>
            </a:pPr>
            <a:r>
              <a:rPr lang="en-US" sz="3433">
                <a:solidFill>
                  <a:srgbClr val="FFFFFF"/>
                </a:solidFill>
                <a:latin typeface="Evolventa"/>
                <a:ea typeface="Evolventa"/>
                <a:cs typeface="Evolventa"/>
                <a:sym typeface="Evolventa"/>
              </a:rPr>
              <a:t> Реакция</a:t>
            </a:r>
            <a:r>
              <a:rPr lang="en-US" sz="3433">
                <a:solidFill>
                  <a:srgbClr val="FFFFFF"/>
                </a:solidFill>
                <a:latin typeface="Evolventa"/>
                <a:ea typeface="Evolventa"/>
                <a:cs typeface="Evolventa"/>
                <a:sym typeface="Evolventa"/>
              </a:rPr>
              <a:t> механи</a:t>
            </a:r>
            <a:r>
              <a:rPr lang="en-US" sz="3433">
                <a:solidFill>
                  <a:srgbClr val="FFFFFF"/>
                </a:solidFill>
                <a:latin typeface="Evolventa"/>
                <a:ea typeface="Evolventa"/>
                <a:cs typeface="Evolventa"/>
                <a:sym typeface="Evolventa"/>
              </a:rPr>
              <a:t>змде</a:t>
            </a:r>
            <a:r>
              <a:rPr lang="en-US" sz="3433">
                <a:solidFill>
                  <a:srgbClr val="FFFFFF"/>
                </a:solidFill>
                <a:latin typeface="Evolventa"/>
                <a:ea typeface="Evolventa"/>
                <a:cs typeface="Evolventa"/>
                <a:sym typeface="Evolventa"/>
              </a:rPr>
              <a:t>рі</a:t>
            </a:r>
          </a:p>
          <a:p>
            <a:pPr algn="ctr">
              <a:lnSpc>
                <a:spcPts val="4807"/>
              </a:lnSpc>
              <a:spcBef>
                <a:spcPct val="0"/>
              </a:spcBef>
            </a:pPr>
          </a:p>
          <a:p>
            <a:pPr algn="ctr">
              <a:lnSpc>
                <a:spcPts val="4807"/>
              </a:lnSpc>
              <a:spcBef>
                <a:spcPct val="0"/>
              </a:spcBef>
            </a:pPr>
            <a:r>
              <a:rPr lang="en-US" sz="3433">
                <a:solidFill>
                  <a:srgbClr val="FFFFFF"/>
                </a:solidFill>
                <a:latin typeface="Evolventa"/>
                <a:ea typeface="Evolventa"/>
                <a:cs typeface="Evolventa"/>
                <a:sym typeface="Evolventa"/>
              </a:rPr>
              <a:t> Әдебиеттер реакцияның екі мүмкін әдісін сипаттайды және олардың екеуі де электрофильді алмастыру принципін ұстанады. Айырмашылық тек электрофилдің табиғатында: бірінші жағдайда, бұл донорға сәйкес Льюис қышқылына галоген ионының қосылуы нәтижесінде түзілетін алкилкарбоний ионы, ал екінші жағдайда ол барлық қатысушы реагенттер арасында бірдей әдіс бойынша ішкі кешеннің бір сатылы құрылуы. Әрбір опция төменде егжей-тегжейлі берілген.</a:t>
            </a:r>
          </a:p>
          <a:p>
            <a:pPr algn="ctr">
              <a:lnSpc>
                <a:spcPts val="4807"/>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Freeform 3" id="3"/>
          <p:cNvSpPr/>
          <p:nvPr/>
        </p:nvSpPr>
        <p:spPr>
          <a:xfrm flipH="false" flipV="false" rot="0">
            <a:off x="4144316" y="4506063"/>
            <a:ext cx="9999368" cy="5220664"/>
          </a:xfrm>
          <a:custGeom>
            <a:avLst/>
            <a:gdLst/>
            <a:ahLst/>
            <a:cxnLst/>
            <a:rect r="r" b="b" t="t" l="l"/>
            <a:pathLst>
              <a:path h="5220664" w="9999368">
                <a:moveTo>
                  <a:pt x="0" y="0"/>
                </a:moveTo>
                <a:lnTo>
                  <a:pt x="9999368" y="0"/>
                </a:lnTo>
                <a:lnTo>
                  <a:pt x="9999368" y="5220665"/>
                </a:lnTo>
                <a:lnTo>
                  <a:pt x="0" y="5220665"/>
                </a:lnTo>
                <a:lnTo>
                  <a:pt x="0" y="0"/>
                </a:lnTo>
                <a:close/>
              </a:path>
            </a:pathLst>
          </a:custGeom>
          <a:blipFill>
            <a:blip r:embed="rId3"/>
            <a:stretch>
              <a:fillRect l="0" t="0" r="0" b="0"/>
            </a:stretch>
          </a:blipFill>
        </p:spPr>
      </p:sp>
      <p:sp>
        <p:nvSpPr>
          <p:cNvPr name="TextBox 4" id="4"/>
          <p:cNvSpPr txBox="true"/>
          <p:nvPr/>
        </p:nvSpPr>
        <p:spPr>
          <a:xfrm rot="0">
            <a:off x="643332" y="290648"/>
            <a:ext cx="17001336" cy="3361515"/>
          </a:xfrm>
          <a:prstGeom prst="rect">
            <a:avLst/>
          </a:prstGeom>
        </p:spPr>
        <p:txBody>
          <a:bodyPr anchor="t" rtlCol="false" tIns="0" lIns="0" bIns="0" rIns="0">
            <a:spAutoFit/>
          </a:bodyPr>
          <a:lstStyle/>
          <a:p>
            <a:pPr algn="ctr">
              <a:lnSpc>
                <a:spcPts val="3768"/>
              </a:lnSpc>
              <a:spcBef>
                <a:spcPct val="0"/>
              </a:spcBef>
            </a:pPr>
            <a:r>
              <a:rPr lang="en-US" sz="2691">
                <a:solidFill>
                  <a:srgbClr val="FFFFFF"/>
                </a:solidFill>
                <a:latin typeface="Evolventa"/>
                <a:ea typeface="Evolventa"/>
                <a:cs typeface="Evolventa"/>
                <a:sym typeface="Evolventa"/>
              </a:rPr>
              <a:t> </a:t>
            </a:r>
            <a:r>
              <a:rPr lang="en-US" b="true" sz="2691">
                <a:solidFill>
                  <a:srgbClr val="FFFFFF"/>
                </a:solidFill>
                <a:latin typeface="Evolventa Bold"/>
                <a:ea typeface="Evolventa Bold"/>
                <a:cs typeface="Evolventa Bold"/>
                <a:sym typeface="Evolventa Bold"/>
              </a:rPr>
              <a:t>Карбо</a:t>
            </a:r>
            <a:r>
              <a:rPr lang="en-US" b="true" sz="2691">
                <a:solidFill>
                  <a:srgbClr val="FFFFFF"/>
                </a:solidFill>
                <a:latin typeface="Evolventa Bold"/>
                <a:ea typeface="Evolventa Bold"/>
                <a:cs typeface="Evolventa Bold"/>
                <a:sym typeface="Evolventa Bold"/>
              </a:rPr>
              <a:t>ний ионын</a:t>
            </a:r>
            <a:r>
              <a:rPr lang="en-US" b="true" sz="2691">
                <a:solidFill>
                  <a:srgbClr val="FFFFFF"/>
                </a:solidFill>
                <a:latin typeface="Evolventa Bold"/>
                <a:ea typeface="Evolventa Bold"/>
                <a:cs typeface="Evolventa Bold"/>
                <a:sym typeface="Evolventa Bold"/>
              </a:rPr>
              <a:t> түзу реакциясы</a:t>
            </a:r>
          </a:p>
          <a:p>
            <a:pPr algn="ctr">
              <a:lnSpc>
                <a:spcPts val="3768"/>
              </a:lnSpc>
              <a:spcBef>
                <a:spcPct val="0"/>
              </a:spcBef>
            </a:pPr>
          </a:p>
          <a:p>
            <a:pPr algn="ctr">
              <a:lnSpc>
                <a:spcPts val="3768"/>
              </a:lnSpc>
              <a:spcBef>
                <a:spcPct val="0"/>
              </a:spcBef>
            </a:pPr>
            <a:r>
              <a:rPr lang="en-US" sz="2691">
                <a:solidFill>
                  <a:srgbClr val="FFFFFF"/>
                </a:solidFill>
                <a:latin typeface="Evolventa"/>
                <a:ea typeface="Evolventa"/>
                <a:cs typeface="Evolventa"/>
                <a:sym typeface="Evolventa"/>
              </a:rPr>
              <a:t> Бұл механизм синтездің 3 сатысында өтуін қамтиды, мұнда Льюис қышқылдары, мысалы AlCl3, TiCl4, SnCl4, FeCl3, BF3, HF процесс катализаторлары ретінде әрекет етеді.</a:t>
            </a:r>
          </a:p>
          <a:p>
            <a:pPr algn="ctr">
              <a:lnSpc>
                <a:spcPts val="3768"/>
              </a:lnSpc>
              <a:spcBef>
                <a:spcPct val="0"/>
              </a:spcBef>
            </a:pPr>
            <a:r>
              <a:rPr lang="en-US" sz="2691">
                <a:solidFill>
                  <a:srgbClr val="FFFFFF"/>
                </a:solidFill>
                <a:latin typeface="Evolventa"/>
                <a:ea typeface="Evolventa"/>
                <a:cs typeface="Evolventa"/>
                <a:sym typeface="Evolventa"/>
              </a:rPr>
              <a:t> Әдеттегі Фридел-Крафтс реакциясын ескере отырып, бензол мен 1-фторпропан (C3H6F) арасындағы өзара әрекеттесу бор трифториді BF3 қатысуымен катализатор ретінде таңдалды.</a:t>
            </a:r>
          </a:p>
          <a:p>
            <a:pPr algn="ctr">
              <a:lnSpc>
                <a:spcPts val="3768"/>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0" t="0" r="0" b="0"/>
            </a:stretch>
          </a:blipFill>
        </p:spPr>
      </p:sp>
      <p:sp>
        <p:nvSpPr>
          <p:cNvPr name="TextBox 3" id="3"/>
          <p:cNvSpPr txBox="true"/>
          <p:nvPr/>
        </p:nvSpPr>
        <p:spPr>
          <a:xfrm rot="0">
            <a:off x="726058" y="1582582"/>
            <a:ext cx="16835884" cy="6833047"/>
          </a:xfrm>
          <a:prstGeom prst="rect">
            <a:avLst/>
          </a:prstGeom>
        </p:spPr>
        <p:txBody>
          <a:bodyPr anchor="t" rtlCol="false" tIns="0" lIns="0" bIns="0" rIns="0">
            <a:spAutoFit/>
          </a:bodyPr>
          <a:lstStyle/>
          <a:p>
            <a:pPr algn="ctr">
              <a:lnSpc>
                <a:spcPts val="3608"/>
              </a:lnSpc>
              <a:spcBef>
                <a:spcPct val="0"/>
              </a:spcBef>
            </a:pPr>
            <a:r>
              <a:rPr lang="en-US" sz="2577">
                <a:solidFill>
                  <a:srgbClr val="FFFFFF"/>
                </a:solidFill>
                <a:latin typeface="Evolventa"/>
                <a:ea typeface="Evolventa"/>
                <a:cs typeface="Evolventa"/>
                <a:sym typeface="Evolventa"/>
              </a:rPr>
              <a:t> П</a:t>
            </a:r>
            <a:r>
              <a:rPr lang="en-US" sz="2577">
                <a:solidFill>
                  <a:srgbClr val="FFFFFF"/>
                </a:solidFill>
                <a:latin typeface="Evolventa"/>
                <a:ea typeface="Evolventa"/>
                <a:cs typeface="Evolventa"/>
                <a:sym typeface="Evolventa"/>
              </a:rPr>
              <a:t>ро</a:t>
            </a:r>
            <a:r>
              <a:rPr lang="en-US" sz="2577">
                <a:solidFill>
                  <a:srgbClr val="FFFFFF"/>
                </a:solidFill>
                <a:latin typeface="Evolventa"/>
                <a:ea typeface="Evolventa"/>
                <a:cs typeface="Evolventa"/>
                <a:sym typeface="Evolventa"/>
              </a:rPr>
              <a:t>цестің</a:t>
            </a:r>
            <a:r>
              <a:rPr lang="en-US" sz="2577">
                <a:solidFill>
                  <a:srgbClr val="FFFFFF"/>
                </a:solidFill>
                <a:latin typeface="Evolventa"/>
                <a:ea typeface="Evolventa"/>
                <a:cs typeface="Evolventa"/>
                <a:sym typeface="Evolventa"/>
              </a:rPr>
              <a:t> </a:t>
            </a:r>
            <a:r>
              <a:rPr lang="en-US" sz="2577">
                <a:solidFill>
                  <a:srgbClr val="FFFFFF"/>
                </a:solidFill>
                <a:latin typeface="Evolventa"/>
                <a:ea typeface="Evolventa"/>
                <a:cs typeface="Evolventa"/>
                <a:sym typeface="Evolventa"/>
              </a:rPr>
              <a:t>бірі</a:t>
            </a:r>
            <a:r>
              <a:rPr lang="en-US" sz="2577">
                <a:solidFill>
                  <a:srgbClr val="FFFFFF"/>
                </a:solidFill>
                <a:latin typeface="Evolventa"/>
                <a:ea typeface="Evolventa"/>
                <a:cs typeface="Evolventa"/>
                <a:sym typeface="Evolventa"/>
              </a:rPr>
              <a:t>н</a:t>
            </a:r>
            <a:r>
              <a:rPr lang="en-US" sz="2577">
                <a:solidFill>
                  <a:srgbClr val="FFFFFF"/>
                </a:solidFill>
                <a:latin typeface="Evolventa"/>
                <a:ea typeface="Evolventa"/>
                <a:cs typeface="Evolventa"/>
                <a:sym typeface="Evolventa"/>
              </a:rPr>
              <a:t>ші қадам</a:t>
            </a:r>
            <a:r>
              <a:rPr lang="en-US" sz="2577">
                <a:solidFill>
                  <a:srgbClr val="FFFFFF"/>
                </a:solidFill>
                <a:latin typeface="Evolventa"/>
                <a:ea typeface="Evolventa"/>
                <a:cs typeface="Evolventa"/>
                <a:sym typeface="Evolventa"/>
              </a:rPr>
              <a:t>ын</a:t>
            </a:r>
            <a:r>
              <a:rPr lang="en-US" sz="2577">
                <a:solidFill>
                  <a:srgbClr val="FFFFFF"/>
                </a:solidFill>
                <a:latin typeface="Evolventa"/>
                <a:ea typeface="Evolventa"/>
                <a:cs typeface="Evolventa"/>
                <a:sym typeface="Evolventa"/>
              </a:rPr>
              <a:t>да</a:t>
            </a:r>
            <a:r>
              <a:rPr lang="en-US" sz="2577">
                <a:solidFill>
                  <a:srgbClr val="FFFFFF"/>
                </a:solidFill>
                <a:latin typeface="Evolventa"/>
                <a:ea typeface="Evolventa"/>
                <a:cs typeface="Evolventa"/>
                <a:sym typeface="Evolventa"/>
              </a:rPr>
              <a:t> </a:t>
            </a:r>
            <a:r>
              <a:rPr lang="en-US" sz="2577">
                <a:solidFill>
                  <a:srgbClr val="FFFFFF"/>
                </a:solidFill>
                <a:latin typeface="Evolventa"/>
                <a:ea typeface="Evolventa"/>
                <a:cs typeface="Evolventa"/>
                <a:sym typeface="Evolventa"/>
              </a:rPr>
              <a:t>C3H6‒F BF3</a:t>
            </a:r>
            <a:r>
              <a:rPr lang="en-US" sz="2577">
                <a:solidFill>
                  <a:srgbClr val="FFFFFF"/>
                </a:solidFill>
                <a:latin typeface="Evolventa"/>
                <a:ea typeface="Evolventa"/>
                <a:cs typeface="Evolventa"/>
                <a:sym typeface="Evolventa"/>
              </a:rPr>
              <a:t> </a:t>
            </a:r>
            <a:r>
              <a:rPr lang="en-US" sz="2577">
                <a:solidFill>
                  <a:srgbClr val="FFFFFF"/>
                </a:solidFill>
                <a:latin typeface="Evolventa"/>
                <a:ea typeface="Evolventa"/>
                <a:cs typeface="Evolventa"/>
                <a:sym typeface="Evolventa"/>
              </a:rPr>
              <a:t>ә</a:t>
            </a:r>
            <a:r>
              <a:rPr lang="en-US" sz="2577">
                <a:solidFill>
                  <a:srgbClr val="FFFFFF"/>
                </a:solidFill>
                <a:latin typeface="Evolventa"/>
                <a:ea typeface="Evolventa"/>
                <a:cs typeface="Evolventa"/>
                <a:sym typeface="Evolventa"/>
              </a:rPr>
              <a:t>ре</a:t>
            </a:r>
            <a:r>
              <a:rPr lang="en-US" sz="2577">
                <a:solidFill>
                  <a:srgbClr val="FFFFFF"/>
                </a:solidFill>
                <a:latin typeface="Evolventa"/>
                <a:ea typeface="Evolventa"/>
                <a:cs typeface="Evolventa"/>
                <a:sym typeface="Evolventa"/>
              </a:rPr>
              <a:t>кеттеседі, донор-</a:t>
            </a:r>
            <a:r>
              <a:rPr lang="en-US" sz="2577">
                <a:solidFill>
                  <a:srgbClr val="FFFFFF"/>
                </a:solidFill>
                <a:latin typeface="Evolventa"/>
                <a:ea typeface="Evolventa"/>
                <a:cs typeface="Evolventa"/>
                <a:sym typeface="Evolventa"/>
              </a:rPr>
              <a:t>акц</a:t>
            </a:r>
            <a:r>
              <a:rPr lang="en-US" sz="2577">
                <a:solidFill>
                  <a:srgbClr val="FFFFFF"/>
                </a:solidFill>
                <a:latin typeface="Evolventa"/>
                <a:ea typeface="Evolventa"/>
                <a:cs typeface="Evolventa"/>
                <a:sym typeface="Evolventa"/>
              </a:rPr>
              <a:t>ептор пр</a:t>
            </a:r>
            <a:r>
              <a:rPr lang="en-US" sz="2577">
                <a:solidFill>
                  <a:srgbClr val="FFFFFF"/>
                </a:solidFill>
                <a:latin typeface="Evolventa"/>
                <a:ea typeface="Evolventa"/>
                <a:cs typeface="Evolventa"/>
                <a:sym typeface="Evolventa"/>
              </a:rPr>
              <a:t>и</a:t>
            </a:r>
            <a:r>
              <a:rPr lang="en-US" sz="2577">
                <a:solidFill>
                  <a:srgbClr val="FFFFFF"/>
                </a:solidFill>
                <a:latin typeface="Evolventa"/>
                <a:ea typeface="Evolventa"/>
                <a:cs typeface="Evolventa"/>
                <a:sym typeface="Evolventa"/>
              </a:rPr>
              <a:t>нципі бой</a:t>
            </a:r>
            <a:r>
              <a:rPr lang="en-US" sz="2577">
                <a:solidFill>
                  <a:srgbClr val="FFFFFF"/>
                </a:solidFill>
                <a:latin typeface="Evolventa"/>
                <a:ea typeface="Evolventa"/>
                <a:cs typeface="Evolventa"/>
                <a:sym typeface="Evolventa"/>
              </a:rPr>
              <a:t>ы</a:t>
            </a:r>
            <a:r>
              <a:rPr lang="en-US" sz="2577">
                <a:solidFill>
                  <a:srgbClr val="FFFFFF"/>
                </a:solidFill>
                <a:latin typeface="Evolventa"/>
                <a:ea typeface="Evolventa"/>
                <a:cs typeface="Evolventa"/>
                <a:sym typeface="Evolventa"/>
              </a:rPr>
              <a:t>нша галоген ионын қосу. Сыртқы энергетикалық деңгейде бордың бос жасушасы (акцепторы) бар, оны фтор бөлінбеген жұп электрондармен (донор) алады. Осы қосудың арқасында 1-фторпропандағы галоген F-мен қатар тұрған көміртегі атомы С оң заряд алып, өте реактивті пропил-карбоний ионына айналады. Бұл иондардың бұл қасиеті біріншілік → екіншілік → үшінші реттік қатарда артады, сондықтан алкилдену реакциясы өнімдеріндегі жағдайларға байланысты бүйірлік тізбек тиімдірек орынға қайта орналасуы мүмкін.</a:t>
            </a:r>
          </a:p>
          <a:p>
            <a:pPr algn="ctr">
              <a:lnSpc>
                <a:spcPts val="3608"/>
              </a:lnSpc>
              <a:spcBef>
                <a:spcPct val="0"/>
              </a:spcBef>
            </a:pPr>
          </a:p>
          <a:p>
            <a:pPr algn="ctr">
              <a:lnSpc>
                <a:spcPts val="3608"/>
              </a:lnSpc>
              <a:spcBef>
                <a:spcPct val="0"/>
              </a:spcBef>
            </a:pPr>
            <a:r>
              <a:rPr lang="en-US" sz="2577">
                <a:solidFill>
                  <a:srgbClr val="FFFFFF"/>
                </a:solidFill>
                <a:latin typeface="Evolventa"/>
                <a:ea typeface="Evolventa"/>
                <a:cs typeface="Evolventa"/>
                <a:sym typeface="Evolventa"/>
              </a:rPr>
              <a:t> Одан әрі, алынған карбокатион бензолмен әрекеттеседі және көміртегі мен сутегі атомдарының байланыс орнында қосылып, электрон тығыздығын ароматты сақинаның C-ге ауыстырады.</a:t>
            </a:r>
          </a:p>
          <a:p>
            <a:pPr algn="ctr">
              <a:lnSpc>
                <a:spcPts val="3608"/>
              </a:lnSpc>
              <a:spcBef>
                <a:spcPct val="0"/>
              </a:spcBef>
            </a:pPr>
          </a:p>
          <a:p>
            <a:pPr algn="ctr">
              <a:lnSpc>
                <a:spcPts val="3608"/>
              </a:lnSpc>
              <a:spcBef>
                <a:spcPct val="0"/>
              </a:spcBef>
            </a:pPr>
            <a:r>
              <a:rPr lang="en-US" sz="2577">
                <a:solidFill>
                  <a:srgbClr val="FFFFFF"/>
                </a:solidFill>
                <a:latin typeface="Evolventa"/>
                <a:ea typeface="Evolventa"/>
                <a:cs typeface="Evolventa"/>
                <a:sym typeface="Evolventa"/>
              </a:rPr>
              <a:t> Үшінші кезеңде алынған бөлшек иондалған Льюис қышқылымен әрекеттеседі, онда Н атомы ареннен бөлініп, бөлінген F-ге фторид сутегінің HF түзілуімен қосылады, ал реакция өнімдері пропилбензол, изопропилбензол және тотықсыздандырылған BF3 болады.</a:t>
            </a:r>
          </a:p>
          <a:p>
            <a:pPr algn="ctr">
              <a:lnSpc>
                <a:spcPts val="3608"/>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DAGlMMTWmx8</dc:identifier>
  <dcterms:modified xsi:type="dcterms:W3CDTF">2011-08-01T06:04:30Z</dcterms:modified>
  <cp:revision>1</cp:revision>
  <dc:title>Текст абзаца</dc:title>
</cp:coreProperties>
</file>