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3" r:id="rId4"/>
  </p:sldMasterIdLst>
  <p:notesMasterIdLst>
    <p:notesMasterId r:id="rId36"/>
  </p:notesMasterIdLst>
  <p:handoutMasterIdLst>
    <p:handoutMasterId r:id="rId37"/>
  </p:handoutMasterIdLst>
  <p:sldIdLst>
    <p:sldId id="256" r:id="rId5"/>
    <p:sldId id="292" r:id="rId6"/>
    <p:sldId id="293" r:id="rId7"/>
    <p:sldId id="294" r:id="rId8"/>
    <p:sldId id="273" r:id="rId9"/>
    <p:sldId id="274" r:id="rId10"/>
    <p:sldId id="271" r:id="rId11"/>
    <p:sldId id="276" r:id="rId12"/>
    <p:sldId id="277" r:id="rId13"/>
    <p:sldId id="278" r:id="rId14"/>
    <p:sldId id="29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90" r:id="rId26"/>
    <p:sldId id="291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306" r:id="rId35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701" autoAdjust="0"/>
  </p:normalViewPr>
  <p:slideViewPr>
    <p:cSldViewPr snapToGrid="0" showGuides="1">
      <p:cViewPr varScale="1">
        <p:scale>
          <a:sx n="76" d="100"/>
          <a:sy n="76" d="100"/>
        </p:scale>
        <p:origin x="-296" y="-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F097377B-7A80-4695-9311-7480A96BA5C2}" type="datetime1">
              <a:rPr lang="ru-RU" smtClean="0"/>
              <a:pPr algn="r" rtl="0"/>
              <a:t>01.11.2022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ru-RU" smtClean="0"/>
              <a:pPr algn="r"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FAA1E4E1-DF6A-45D0-AB14-6A9A0B144578}" type="datetime1">
              <a:rPr lang="ru-RU" smtClean="0"/>
              <a:pPr/>
              <a:t>01.11.2022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1189096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19937" y="1016990"/>
            <a:ext cx="9572977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20801" y="1009651"/>
            <a:ext cx="9572977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026029" y="702069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10568399" y="655232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34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69" y="5357593"/>
            <a:ext cx="1618428" cy="365125"/>
          </a:xfrm>
        </p:spPr>
        <p:txBody>
          <a:bodyPr/>
          <a:lstStyle/>
          <a:p>
            <a:fld id="{3C522B8D-815E-429C-9EC2-505CEC215084}" type="datetime1">
              <a:rPr lang="ru-RU" smtClean="0"/>
              <a:pPr/>
              <a:t>01.11.2022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5393" y="5357593"/>
            <a:ext cx="6713127" cy="365125"/>
          </a:xfrm>
        </p:spPr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5241" y="5357593"/>
            <a:ext cx="738697" cy="365125"/>
          </a:xfrm>
        </p:spPr>
        <p:txBody>
          <a:bodyPr/>
          <a:lstStyle>
            <a:lvl1pPr algn="ctr">
              <a:defRPr/>
            </a:lvl1pPr>
          </a:lstStyle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72474-459C-42C4-A0ED-A9AD89867D22}" type="datetime1">
              <a:rPr lang="ru-RU" smtClean="0"/>
              <a:pPr/>
              <a:t>01.11.2022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925691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62" y="1106313"/>
            <a:ext cx="690503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smtClean="0"/>
              <a:t>09.10.2016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8"/>
            <a:ext cx="5734051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88"/>
            <a:ext cx="573405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981066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2BC5-0E5D-4645-A815-DFCA1A04B5A6}" type="datetime1">
              <a:rPr lang="ru-RU" smtClean="0"/>
              <a:pPr/>
              <a:t>01.11.2022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39" y="2239431"/>
            <a:ext cx="8338725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0" y="3725335"/>
            <a:ext cx="8308623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49B1-F681-4AF5-B948-A3B940E9215A}" type="datetime1">
              <a:rPr lang="ru-RU" smtClean="0"/>
              <a:pPr/>
              <a:t>01.11.2022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1334-89C1-48F8-8089-E3D6AA3BB79C}" type="datetime1">
              <a:rPr lang="ru-RU" smtClean="0"/>
              <a:pPr/>
              <a:t>01.11.2022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0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DF3F-3D72-4F56-93A1-9DDD55AB6452}" type="datetime1">
              <a:rPr lang="ru-RU" smtClean="0"/>
              <a:pPr/>
              <a:t>01.11.2022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1A32-C44A-4E32-8FFB-D057369B4F61}" type="datetime1">
              <a:rPr lang="ru-RU" smtClean="0"/>
              <a:pPr/>
              <a:t>01.11.2022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ECC2E-6DAB-4717-9C53-38589639C202}" type="datetime1">
              <a:rPr lang="ru-RU" smtClean="0"/>
              <a:pPr/>
              <a:t>01.11.2022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5961889" y="603504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999745" y="576072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8635" y="2020043"/>
            <a:ext cx="4086436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8" y="1150993"/>
            <a:ext cx="4027723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0834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5598" y="5885673"/>
            <a:ext cx="1618428" cy="365125"/>
          </a:xfrm>
        </p:spPr>
        <p:txBody>
          <a:bodyPr/>
          <a:lstStyle/>
          <a:p>
            <a:fld id="{2DC0002A-E6EF-4378-B5A3-22E20EA855B1}" type="datetime1">
              <a:rPr lang="ru-RU" smtClean="0"/>
              <a:pPr/>
              <a:t>01.11.2022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06" y="5829262"/>
            <a:ext cx="4696809" cy="365125"/>
          </a:xfrm>
        </p:spPr>
        <p:txBody>
          <a:bodyPr/>
          <a:lstStyle/>
          <a:p>
            <a:pPr rtl="0"/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6418" y="5896962"/>
            <a:ext cx="738697" cy="365125"/>
          </a:xfrm>
        </p:spPr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3412" y="575769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5953025" y="603920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87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1249" y="5888738"/>
            <a:ext cx="1618428" cy="365125"/>
          </a:xfrm>
        </p:spPr>
        <p:txBody>
          <a:bodyPr/>
          <a:lstStyle/>
          <a:p>
            <a:fld id="{E80E4BC3-C763-48AA-8280-ACE59646066A}" type="datetime1">
              <a:rPr lang="ru-RU" smtClean="0"/>
              <a:pPr/>
              <a:t>01.11.2022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26" y="5831038"/>
            <a:ext cx="4425391" cy="365125"/>
          </a:xfrm>
        </p:spPr>
        <p:txBody>
          <a:bodyPr/>
          <a:lstStyle/>
          <a:p>
            <a:pPr rtl="0"/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2786" y="5900027"/>
            <a:ext cx="738697" cy="365125"/>
          </a:xfrm>
        </p:spPr>
        <p:txBody>
          <a:bodyPr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1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75360" y="575310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75360" y="576072"/>
            <a:ext cx="102616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724989" y="273091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10914593" y="203675"/>
            <a:ext cx="566928" cy="755904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721" y="2119257"/>
            <a:ext cx="8261873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6118" y="5809153"/>
            <a:ext cx="1618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42E0B6C-3F58-4527-A133-F91FB65EBC2F}" type="datetime1">
              <a:rPr lang="ru-RU" smtClean="0"/>
              <a:pPr/>
              <a:t>01.11.2022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2" y="5809153"/>
            <a:ext cx="738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6937" y="5809153"/>
            <a:ext cx="738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428263" y="1030149"/>
            <a:ext cx="5764193" cy="2986268"/>
          </a:xfrm>
        </p:spPr>
        <p:txBody>
          <a:bodyPr rtlCol="0" anchor="ctr">
            <a:normAutofit fontScale="90000"/>
          </a:bodyPr>
          <a:lstStyle/>
          <a:p>
            <a:pPr algn="ctr"/>
            <a:r>
              <a:rPr lang="ru-RU" sz="4000" b="1" dirty="0" smtClean="0"/>
              <a:t>Алгоритмизация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и </a:t>
            </a:r>
            <a:r>
              <a:rPr lang="ru-RU" sz="4000" b="1" dirty="0" smtClean="0"/>
              <a:t>программирование</a:t>
            </a:r>
            <a:br>
              <a:rPr lang="ru-RU" sz="4000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1800" b="1" i="1" cap="none" dirty="0" smtClean="0"/>
              <a:t>и.о. доцент кафедры «Информационные системы» </a:t>
            </a:r>
            <a:r>
              <a:rPr lang="ru-RU" sz="1800" b="1" i="1" cap="none" dirty="0" err="1" smtClean="0"/>
              <a:t>Муханова</a:t>
            </a:r>
            <a:r>
              <a:rPr lang="ru-RU" sz="1800" b="1" i="1" cap="none" dirty="0" smtClean="0"/>
              <a:t> </a:t>
            </a:r>
            <a:r>
              <a:rPr lang="ru-RU" sz="1800" b="1" i="1" cap="none" dirty="0" err="1" smtClean="0"/>
              <a:t>Аягоз</a:t>
            </a:r>
            <a:r>
              <a:rPr lang="ru-RU" sz="1800" b="1" i="1" cap="none" dirty="0" smtClean="0"/>
              <a:t> </a:t>
            </a:r>
            <a:r>
              <a:rPr lang="ru-RU" sz="1800" b="1" i="1" cap="none" dirty="0" err="1" smtClean="0"/>
              <a:t>Асанбековна</a:t>
            </a:r>
            <a:r>
              <a:rPr lang="ru-RU" sz="1800" b="1" i="1" cap="none" dirty="0" smtClean="0"/>
              <a:t/>
            </a:r>
            <a:br>
              <a:rPr lang="ru-RU" sz="1800" b="1" i="1" cap="none" dirty="0" smtClean="0"/>
            </a:b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www.tempoautomation.com/wp-content/uploads/2018/05/shutterstock_175375409-673x3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972" y="983848"/>
            <a:ext cx="5177742" cy="422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8458" y="4627401"/>
            <a:ext cx="5734051" cy="955565"/>
          </a:xfrm>
        </p:spPr>
        <p:txBody>
          <a:bodyPr/>
          <a:lstStyle/>
          <a:p>
            <a:pPr algn="r"/>
            <a:r>
              <a:rPr lang="ru-RU" b="1" i="1" dirty="0"/>
              <a:t>Лекция </a:t>
            </a:r>
            <a:r>
              <a:rPr lang="ru-RU" b="1" i="1" dirty="0" smtClean="0"/>
              <a:t>№7 </a:t>
            </a:r>
            <a:r>
              <a:rPr lang="ru-RU" b="1" dirty="0"/>
              <a:t>Строки и операции над ними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0721" y="945931"/>
            <a:ext cx="8261873" cy="47771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/>
              <a:t>При попытке перенести длинную строку на новую:</a:t>
            </a:r>
            <a:br>
              <a:rPr lang="ru-RU" sz="1600" dirty="0"/>
            </a:br>
            <a:endParaRPr lang="en-US" sz="1600" dirty="0" smtClean="0"/>
          </a:p>
          <a:p>
            <a:pPr marL="0" indent="0">
              <a:buNone/>
            </a:pPr>
            <a:r>
              <a:rPr lang="ru-RU" sz="1600" dirty="0" smtClean="0"/>
              <a:t>&gt;&gt;&gt; </a:t>
            </a:r>
            <a:r>
              <a:rPr lang="ru-RU" sz="1600" dirty="0"/>
              <a:t>'Это длинная</a:t>
            </a:r>
            <a:br>
              <a:rPr lang="ru-RU" sz="1600" dirty="0"/>
            </a:br>
            <a:r>
              <a:rPr lang="en-US" sz="1600" dirty="0" err="1"/>
              <a:t>SyntaxError</a:t>
            </a:r>
            <a:r>
              <a:rPr lang="en-US" sz="1600" dirty="0"/>
              <a:t>: EOL while scanning string literal</a:t>
            </a:r>
            <a:br>
              <a:rPr lang="en-US" sz="1600" dirty="0"/>
            </a:br>
            <a:r>
              <a:rPr lang="en-US" sz="1600" dirty="0"/>
              <a:t>&gt;&gt;&gt; </a:t>
            </a:r>
            <a:r>
              <a:rPr lang="ru-RU" sz="1600" dirty="0"/>
              <a:t>строка</a:t>
            </a:r>
            <a:br>
              <a:rPr lang="ru-RU" sz="1600" dirty="0"/>
            </a:br>
            <a:r>
              <a:rPr lang="en-US" sz="1600" dirty="0" err="1"/>
              <a:t>Traceback</a:t>
            </a:r>
            <a:r>
              <a:rPr lang="en-US" sz="1600" dirty="0"/>
              <a:t> (most recent call last):</a:t>
            </a:r>
            <a:br>
              <a:rPr lang="en-US" sz="1600" dirty="0"/>
            </a:br>
            <a:r>
              <a:rPr lang="en-US" sz="1600" dirty="0"/>
              <a:t>File "&lt;pyshell#20&gt;", line 1, in &lt;module&gt;</a:t>
            </a:r>
            <a:br>
              <a:rPr lang="en-US" sz="1600" dirty="0"/>
            </a:br>
            <a:r>
              <a:rPr lang="ru-RU" sz="1600" dirty="0"/>
              <a:t>строка</a:t>
            </a:r>
            <a:br>
              <a:rPr lang="ru-RU" sz="1600" dirty="0"/>
            </a:br>
            <a:r>
              <a:rPr lang="en-US" sz="1600" dirty="0" err="1"/>
              <a:t>NameError</a:t>
            </a:r>
            <a:r>
              <a:rPr lang="en-US" sz="1600" dirty="0"/>
              <a:t>: name '</a:t>
            </a:r>
            <a:r>
              <a:rPr lang="ru-RU" sz="1600" dirty="0"/>
              <a:t>строка' </a:t>
            </a:r>
            <a:r>
              <a:rPr lang="en-US" sz="1600" dirty="0"/>
              <a:t>is not defined</a:t>
            </a:r>
            <a:br>
              <a:rPr lang="en-US" sz="1600" dirty="0"/>
            </a:br>
            <a:r>
              <a:rPr lang="en-US" sz="1600" dirty="0" smtClean="0"/>
              <a:t>&gt;&gt;&gt;</a:t>
            </a:r>
          </a:p>
          <a:p>
            <a:pPr marL="0" indent="0">
              <a:buNone/>
            </a:pPr>
            <a:r>
              <a:rPr lang="en-US" sz="1600" dirty="0"/>
              <a:t/>
            </a:r>
            <a:br>
              <a:rPr lang="en-US" sz="1600" dirty="0"/>
            </a:br>
            <a:r>
              <a:rPr lang="ru-RU" sz="1600" dirty="0"/>
              <a:t>Создадим многострочную строку (необходимо заключить ее в три одинарные кавычки):</a:t>
            </a:r>
            <a:br>
              <a:rPr lang="ru-RU" sz="1600" dirty="0"/>
            </a:br>
            <a:r>
              <a:rPr lang="ru-RU" sz="1600" dirty="0"/>
              <a:t>&gt;&gt;&gt; '''Это длинная</a:t>
            </a:r>
            <a:br>
              <a:rPr lang="ru-RU" sz="1600" dirty="0"/>
            </a:br>
            <a:r>
              <a:rPr lang="ru-RU" sz="1600" dirty="0"/>
              <a:t>строка'''</a:t>
            </a:r>
            <a:br>
              <a:rPr lang="ru-RU" sz="1600" dirty="0"/>
            </a:br>
            <a:r>
              <a:rPr lang="ru-RU" sz="1600" dirty="0"/>
              <a:t>'Это длинная\</a:t>
            </a:r>
            <a:r>
              <a:rPr lang="en-US" sz="1600" dirty="0"/>
              <a:t>n</a:t>
            </a:r>
            <a:r>
              <a:rPr lang="ru-RU" sz="1600" dirty="0"/>
              <a:t>строка'</a:t>
            </a:r>
            <a:br>
              <a:rPr lang="ru-RU" sz="1600" dirty="0"/>
            </a:br>
            <a:r>
              <a:rPr lang="ru-RU" sz="1600" dirty="0" smtClean="0"/>
              <a:t>&gt;&gt;&gt;</a:t>
            </a: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ru-RU" sz="1600" dirty="0"/>
              <a:t>При выводе на экран перенос строки отобразился в виде специального символа '\n'.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4167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к </a:t>
            </a:r>
            <a:r>
              <a:rPr lang="ru-RU" dirty="0"/>
              <a:t>последовательности символов может быть применен метод </a:t>
            </a:r>
            <a:r>
              <a:rPr lang="ru-RU" dirty="0" err="1"/>
              <a:t>upper</a:t>
            </a:r>
            <a:r>
              <a:rPr lang="ru-RU" dirty="0"/>
              <a:t>(), преобразующий все </a:t>
            </a:r>
            <a:r>
              <a:rPr lang="ru-RU" dirty="0" smtClean="0"/>
              <a:t>буквы строки </a:t>
            </a:r>
            <a:r>
              <a:rPr lang="ru-RU" dirty="0"/>
              <a:t>в их написание в верхнем регистре («прописными </a:t>
            </a:r>
            <a:r>
              <a:rPr lang="ru-RU" dirty="0" smtClean="0"/>
              <a:t>буквами</a:t>
            </a:r>
            <a:r>
              <a:rPr lang="ru-RU" dirty="0"/>
              <a:t>»).</a:t>
            </a:r>
            <a:br>
              <a:rPr lang="ru-RU" dirty="0"/>
            </a:br>
            <a:r>
              <a:rPr lang="ru-RU" dirty="0"/>
              <a:t>Обратиться к результату выполнения метода можно так:</a:t>
            </a:r>
            <a:br>
              <a:rPr lang="ru-RU" dirty="0"/>
            </a:br>
            <a:r>
              <a:rPr lang="ru-RU" dirty="0"/>
              <a:t>&lt;</a:t>
            </a:r>
            <a:r>
              <a:rPr lang="ru-RU" i="1" dirty="0"/>
              <a:t>строка</a:t>
            </a:r>
            <a:r>
              <a:rPr lang="ru-RU" dirty="0"/>
              <a:t>&gt;.</a:t>
            </a:r>
            <a:r>
              <a:rPr lang="ru-RU" dirty="0" err="1"/>
              <a:t>upper</a:t>
            </a:r>
            <a:r>
              <a:rPr lang="ru-RU" dirty="0"/>
              <a:t>()</a:t>
            </a:r>
            <a:br>
              <a:rPr lang="ru-RU" dirty="0"/>
            </a:br>
            <a:r>
              <a:rPr lang="ru-RU" dirty="0"/>
              <a:t>Например:</a:t>
            </a:r>
            <a:br>
              <a:rPr lang="ru-RU" dirty="0"/>
            </a:br>
            <a:r>
              <a:rPr lang="ru-RU" dirty="0" err="1"/>
              <a:t>famil.upper</a:t>
            </a:r>
            <a:r>
              <a:rPr lang="ru-RU" dirty="0"/>
              <a:t>()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250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0721" y="1376855"/>
            <a:ext cx="8261873" cy="43462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dirty="0"/>
              <a:t>Ф</a:t>
            </a:r>
            <a:r>
              <a:rPr lang="ru-RU" dirty="0" err="1" smtClean="0"/>
              <a:t>ункция</a:t>
            </a:r>
            <a:r>
              <a:rPr lang="ru-RU" dirty="0" smtClean="0"/>
              <a:t> </a:t>
            </a:r>
            <a:r>
              <a:rPr lang="ru-RU" dirty="0" err="1"/>
              <a:t>print</a:t>
            </a:r>
            <a:r>
              <a:rPr lang="ru-RU" dirty="0"/>
              <a:t>(), которая отображает на экране объекты </a:t>
            </a:r>
            <a:r>
              <a:rPr lang="ru-RU" dirty="0" smtClean="0"/>
              <a:t>разных типов </a:t>
            </a:r>
            <a:r>
              <a:rPr lang="ru-RU" dirty="0"/>
              <a:t>данных, передаваемых ей в качестве входных аргументов. </a:t>
            </a:r>
            <a:r>
              <a:rPr lang="ru-RU" dirty="0" smtClean="0"/>
              <a:t>Передадим </a:t>
            </a:r>
            <a:r>
              <a:rPr lang="ru-RU" dirty="0"/>
              <a:t>на вход функции </a:t>
            </a:r>
            <a:r>
              <a:rPr lang="ru-RU" dirty="0" err="1"/>
              <a:t>print</a:t>
            </a:r>
            <a:r>
              <a:rPr lang="ru-RU" dirty="0"/>
              <a:t>() строку со специальным символом:</a:t>
            </a:r>
            <a:br>
              <a:rPr lang="ru-RU" dirty="0"/>
            </a:br>
            <a:r>
              <a:rPr lang="ru-RU" dirty="0"/>
              <a:t>&gt;&gt;&gt; </a:t>
            </a:r>
            <a:r>
              <a:rPr lang="ru-RU" dirty="0" err="1"/>
              <a:t>print</a:t>
            </a:r>
            <a:r>
              <a:rPr lang="ru-RU" dirty="0"/>
              <a:t>('Это длинная\</a:t>
            </a:r>
            <a:r>
              <a:rPr lang="ru-RU" dirty="0" err="1"/>
              <a:t>nстрока</a:t>
            </a:r>
            <a:r>
              <a:rPr lang="ru-RU" dirty="0"/>
              <a:t>')</a:t>
            </a:r>
            <a:br>
              <a:rPr lang="ru-RU" dirty="0"/>
            </a:br>
            <a:r>
              <a:rPr lang="ru-RU" dirty="0"/>
              <a:t>Это длинная</a:t>
            </a:r>
            <a:br>
              <a:rPr lang="ru-RU" dirty="0"/>
            </a:br>
            <a:r>
              <a:rPr lang="ru-RU" dirty="0"/>
              <a:t>строка</a:t>
            </a:r>
            <a:br>
              <a:rPr lang="ru-RU" dirty="0"/>
            </a:br>
            <a:r>
              <a:rPr lang="ru-RU" dirty="0"/>
              <a:t>&gt;&gt;&gt;</a:t>
            </a:r>
            <a:br>
              <a:rPr lang="ru-RU" dirty="0"/>
            </a:br>
            <a:r>
              <a:rPr lang="ru-RU" dirty="0"/>
              <a:t>Функция </a:t>
            </a:r>
            <a:r>
              <a:rPr lang="ru-RU" dirty="0" err="1"/>
              <a:t>print</a:t>
            </a:r>
            <a:r>
              <a:rPr lang="ru-RU" dirty="0"/>
              <a:t>() специальный символ смогла распознать и сделать перевод строки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99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Рассмотрим еще несколько примеров:</a:t>
            </a:r>
            <a:br>
              <a:rPr lang="ru-RU" dirty="0"/>
            </a:br>
            <a:r>
              <a:rPr lang="ru-RU" dirty="0"/>
              <a:t>&gt;&gt;&gt; </a:t>
            </a:r>
            <a:r>
              <a:rPr lang="ru-RU" dirty="0" err="1"/>
              <a:t>print</a:t>
            </a:r>
            <a:r>
              <a:rPr lang="ru-RU" dirty="0"/>
              <a:t>(1, 3, 5)</a:t>
            </a:r>
            <a:br>
              <a:rPr lang="ru-RU" dirty="0"/>
            </a:br>
            <a:r>
              <a:rPr lang="ru-RU" dirty="0"/>
              <a:t>1 3 5</a:t>
            </a:r>
            <a:br>
              <a:rPr lang="ru-RU" dirty="0"/>
            </a:br>
            <a:r>
              <a:rPr lang="ru-RU" dirty="0"/>
              <a:t>&gt;&gt;&gt; </a:t>
            </a:r>
            <a:r>
              <a:rPr lang="ru-RU" dirty="0" err="1"/>
              <a:t>print</a:t>
            </a:r>
            <a:r>
              <a:rPr lang="ru-RU" dirty="0"/>
              <a:t>(1, '2', 'снова строка', 56)</a:t>
            </a:r>
            <a:br>
              <a:rPr lang="ru-RU" dirty="0"/>
            </a:br>
            <a:r>
              <a:rPr lang="ru-RU" dirty="0"/>
              <a:t>1 2 снова строка 56</a:t>
            </a:r>
            <a:br>
              <a:rPr lang="ru-RU" dirty="0"/>
            </a:br>
            <a:r>
              <a:rPr lang="ru-RU" dirty="0"/>
              <a:t>&gt;&gt;&gt;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295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2590" y="948446"/>
            <a:ext cx="8261873" cy="360381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Убедились, что </a:t>
            </a:r>
            <a:r>
              <a:rPr lang="ru-RU" dirty="0" err="1"/>
              <a:t>print</a:t>
            </a:r>
            <a:r>
              <a:rPr lang="ru-RU" dirty="0"/>
              <a:t>() позволяет выводить объекты разных типов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На </a:t>
            </a:r>
            <a:r>
              <a:rPr lang="ru-RU" dirty="0"/>
              <a:t>самом деле, у этой функции есть несколько </a:t>
            </a:r>
            <a:r>
              <a:rPr lang="ru-RU" dirty="0" smtClean="0"/>
              <a:t>«скрытых</a:t>
            </a:r>
            <a:r>
              <a:rPr lang="ru-RU" dirty="0"/>
              <a:t>» аргументов, которые </a:t>
            </a:r>
            <a:r>
              <a:rPr lang="ru-RU" dirty="0" smtClean="0"/>
              <a:t>задаются по </a:t>
            </a:r>
            <a:r>
              <a:rPr lang="ru-RU" dirty="0"/>
              <a:t>умолчанию в момент вызова</a:t>
            </a:r>
            <a:r>
              <a:rPr lang="ru-RU" dirty="0" smtClean="0"/>
              <a:t>:</a:t>
            </a:r>
          </a:p>
          <a:p>
            <a:pPr marL="0" indent="0" algn="just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4189" t="41270" r="29303" b="20743"/>
          <a:stretch/>
        </p:blipFill>
        <p:spPr>
          <a:xfrm>
            <a:off x="3497944" y="2823687"/>
            <a:ext cx="5558970" cy="325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84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6421" y="810002"/>
            <a:ext cx="9011688" cy="506086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Добавим в наши программы интерактивности, т.е. будем просить у пользователя </a:t>
            </a:r>
            <a:r>
              <a:rPr lang="ru-RU" dirty="0" smtClean="0"/>
              <a:t>ввести значение </a:t>
            </a:r>
            <a:r>
              <a:rPr lang="ru-RU" dirty="0"/>
              <a:t>с клавиатуры. В </a:t>
            </a:r>
            <a:r>
              <a:rPr lang="ru-RU" dirty="0" err="1"/>
              <a:t>Python</a:t>
            </a:r>
            <a:r>
              <a:rPr lang="ru-RU" dirty="0"/>
              <a:t> для этого есть специальная функция </a:t>
            </a:r>
            <a:r>
              <a:rPr lang="ru-RU" dirty="0" err="1"/>
              <a:t>input</a:t>
            </a:r>
            <a:r>
              <a:rPr lang="ru-RU" dirty="0"/>
              <a:t>():</a:t>
            </a:r>
            <a:br>
              <a:rPr lang="ru-RU" dirty="0"/>
            </a:br>
            <a:r>
              <a:rPr lang="ru-RU" dirty="0"/>
              <a:t>&gt;&gt;&gt; s = </a:t>
            </a:r>
            <a:r>
              <a:rPr lang="ru-RU" dirty="0" err="1"/>
              <a:t>input</a:t>
            </a:r>
            <a:r>
              <a:rPr lang="ru-RU" dirty="0"/>
              <a:t>()</a:t>
            </a:r>
            <a:br>
              <a:rPr lang="ru-RU" dirty="0"/>
            </a:br>
            <a:r>
              <a:rPr lang="ru-RU" dirty="0"/>
              <a:t>Земляне, мы прилетели с миром!</a:t>
            </a:r>
            <a:br>
              <a:rPr lang="ru-RU" dirty="0"/>
            </a:br>
            <a:r>
              <a:rPr lang="ru-RU" dirty="0"/>
              <a:t>&gt;&gt;&gt; s</a:t>
            </a:r>
            <a:br>
              <a:rPr lang="ru-RU" dirty="0"/>
            </a:br>
            <a:r>
              <a:rPr lang="ru-RU" dirty="0"/>
              <a:t>'Земляне, мы прилетели с миром!'</a:t>
            </a:r>
            <a:br>
              <a:rPr lang="ru-RU" dirty="0"/>
            </a:br>
            <a:r>
              <a:rPr lang="ru-RU" dirty="0"/>
              <a:t>&gt;&gt;&gt; </a:t>
            </a:r>
            <a:r>
              <a:rPr lang="ru-RU" dirty="0" err="1"/>
              <a:t>type</a:t>
            </a:r>
            <a:r>
              <a:rPr lang="ru-RU" dirty="0"/>
              <a:t>(s)</a:t>
            </a:r>
            <a:br>
              <a:rPr lang="ru-RU" dirty="0"/>
            </a:br>
            <a:r>
              <a:rPr lang="ru-RU" dirty="0"/>
              <a:t>&lt;</a:t>
            </a:r>
            <a:r>
              <a:rPr lang="ru-RU" dirty="0" err="1"/>
              <a:t>class</a:t>
            </a:r>
            <a:r>
              <a:rPr lang="ru-RU" dirty="0"/>
              <a:t> '</a:t>
            </a:r>
            <a:r>
              <a:rPr lang="ru-RU" dirty="0" err="1"/>
              <a:t>str</a:t>
            </a:r>
            <a:r>
              <a:rPr lang="ru-RU" dirty="0"/>
              <a:t>'&gt;</a:t>
            </a:r>
            <a:br>
              <a:rPr lang="ru-RU" dirty="0"/>
            </a:br>
            <a:r>
              <a:rPr lang="ru-RU" dirty="0"/>
              <a:t>&gt;&gt;&gt;</a:t>
            </a:r>
            <a:br>
              <a:rPr lang="ru-RU" dirty="0"/>
            </a:br>
            <a:endParaRPr lang="ru-RU" dirty="0" smtClean="0"/>
          </a:p>
          <a:p>
            <a:pPr marL="0" indent="0">
              <a:buNone/>
            </a:pPr>
            <a:r>
              <a:rPr lang="ru-RU" dirty="0"/>
              <a:t>В примере мы вызвали функцию </a:t>
            </a:r>
            <a:r>
              <a:rPr lang="ru-RU" dirty="0" err="1"/>
              <a:t>input</a:t>
            </a:r>
            <a:r>
              <a:rPr lang="ru-RU" dirty="0"/>
              <a:t>() и результат ее работы присвоили переменной s. Далее пользователь ввел значение с клавиатуры и нажал </a:t>
            </a:r>
            <a:r>
              <a:rPr lang="ru-RU" dirty="0" err="1"/>
              <a:t>Enter</a:t>
            </a:r>
            <a:r>
              <a:rPr lang="ru-RU" dirty="0"/>
              <a:t>, т.е. закончил ввод.</a:t>
            </a:r>
            <a:br>
              <a:rPr lang="ru-RU" dirty="0"/>
            </a:br>
            <a:r>
              <a:rPr lang="ru-RU" dirty="0"/>
              <a:t>Содержимое переменной вывели на экран. Вызвали функцию </a:t>
            </a:r>
            <a:r>
              <a:rPr lang="ru-RU" dirty="0" err="1"/>
              <a:t>type</a:t>
            </a:r>
            <a:r>
              <a:rPr lang="ru-RU" dirty="0"/>
              <a:t>(), которая позволяет определить тип объекта. Увидели, что это строка.</a:t>
            </a:r>
          </a:p>
        </p:txBody>
      </p:sp>
    </p:spTree>
    <p:extLst>
      <p:ext uri="{BB962C8B-B14F-4D97-AF65-F5344CB8AC3E}">
        <p14:creationId xmlns:p14="http://schemas.microsoft.com/office/powerpoint/2010/main" val="127261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0721" y="1072055"/>
            <a:ext cx="8738300" cy="4651014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И </a:t>
            </a:r>
            <a:r>
              <a:rPr lang="ru-RU" dirty="0"/>
              <a:t>здесь ВНИМАНИЕ: не забывайте, что функция </a:t>
            </a:r>
            <a:r>
              <a:rPr lang="ru-RU" dirty="0" err="1"/>
              <a:t>input</a:t>
            </a:r>
            <a:r>
              <a:rPr lang="ru-RU" dirty="0"/>
              <a:t>() </a:t>
            </a:r>
            <a:r>
              <a:rPr lang="ru-RU" dirty="0" smtClean="0"/>
              <a:t>возвращает строковый </a:t>
            </a:r>
            <a:r>
              <a:rPr lang="ru-RU" dirty="0"/>
              <a:t>объект</a:t>
            </a:r>
            <a:r>
              <a:rPr lang="ru-RU" dirty="0" smtClean="0"/>
              <a:t>!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Вот, чем это может обернуться:</a:t>
            </a:r>
            <a:br>
              <a:rPr lang="ru-RU" dirty="0"/>
            </a:br>
            <a:r>
              <a:rPr lang="ru-RU" dirty="0"/>
              <a:t>&gt;&gt;&gt; s = </a:t>
            </a:r>
            <a:r>
              <a:rPr lang="ru-RU" dirty="0" err="1"/>
              <a:t>input</a:t>
            </a:r>
            <a:r>
              <a:rPr lang="ru-RU" dirty="0"/>
              <a:t>("Введите число: ")</a:t>
            </a:r>
            <a:br>
              <a:rPr lang="ru-RU" dirty="0"/>
            </a:br>
            <a:r>
              <a:rPr lang="ru-RU" dirty="0"/>
              <a:t>Введите число: 555</a:t>
            </a:r>
            <a:br>
              <a:rPr lang="ru-RU" dirty="0"/>
            </a:br>
            <a:r>
              <a:rPr lang="ru-RU" dirty="0"/>
              <a:t>&gt;&gt;&gt; s+5</a:t>
            </a:r>
            <a:br>
              <a:rPr lang="ru-RU" dirty="0"/>
            </a:br>
            <a:r>
              <a:rPr lang="ru-RU" dirty="0" err="1"/>
              <a:t>Traceback</a:t>
            </a:r>
            <a:r>
              <a:rPr lang="ru-RU" dirty="0"/>
              <a:t> (</a:t>
            </a:r>
            <a:r>
              <a:rPr lang="ru-RU" dirty="0" err="1"/>
              <a:t>most</a:t>
            </a:r>
            <a:r>
              <a:rPr lang="ru-RU" dirty="0"/>
              <a:t> </a:t>
            </a:r>
            <a:r>
              <a:rPr lang="ru-RU" dirty="0" err="1"/>
              <a:t>recent</a:t>
            </a:r>
            <a:r>
              <a:rPr lang="ru-RU" dirty="0"/>
              <a:t> </a:t>
            </a:r>
            <a:r>
              <a:rPr lang="ru-RU" dirty="0" err="1"/>
              <a:t>call</a:t>
            </a:r>
            <a:r>
              <a:rPr lang="ru-RU" dirty="0"/>
              <a:t> </a:t>
            </a:r>
            <a:r>
              <a:rPr lang="ru-RU" dirty="0" err="1"/>
              <a:t>last</a:t>
            </a:r>
            <a:r>
              <a:rPr lang="ru-RU" dirty="0"/>
              <a:t>):</a:t>
            </a:r>
            <a:br>
              <a:rPr lang="ru-RU" dirty="0"/>
            </a:br>
            <a:r>
              <a:rPr lang="ru-RU" dirty="0" err="1"/>
              <a:t>File</a:t>
            </a:r>
            <a:r>
              <a:rPr lang="ru-RU" dirty="0"/>
              <a:t> "&lt;pyshell#33&gt;", </a:t>
            </a:r>
            <a:r>
              <a:rPr lang="ru-RU" dirty="0" err="1"/>
              <a:t>line</a:t>
            </a:r>
            <a:r>
              <a:rPr lang="ru-RU" dirty="0"/>
              <a:t> 1, </a:t>
            </a:r>
            <a:r>
              <a:rPr lang="ru-RU" dirty="0" err="1"/>
              <a:t>in</a:t>
            </a:r>
            <a:r>
              <a:rPr lang="ru-RU" dirty="0"/>
              <a:t> &lt;</a:t>
            </a:r>
            <a:r>
              <a:rPr lang="ru-RU" dirty="0" err="1"/>
              <a:t>module</a:t>
            </a:r>
            <a:r>
              <a:rPr lang="ru-RU" dirty="0"/>
              <a:t>&gt;</a:t>
            </a:r>
            <a:br>
              <a:rPr lang="ru-RU" dirty="0"/>
            </a:br>
            <a:r>
              <a:rPr lang="ru-RU" dirty="0"/>
              <a:t>s+5</a:t>
            </a:r>
            <a:br>
              <a:rPr lang="ru-RU" dirty="0"/>
            </a:br>
            <a:r>
              <a:rPr lang="ru-RU" dirty="0" err="1"/>
              <a:t>TypeError</a:t>
            </a:r>
            <a:r>
              <a:rPr lang="ru-RU" dirty="0"/>
              <a:t>: </a:t>
            </a:r>
            <a:r>
              <a:rPr lang="ru-RU" dirty="0" err="1"/>
              <a:t>Can't</a:t>
            </a:r>
            <a:r>
              <a:rPr lang="ru-RU" dirty="0"/>
              <a:t> </a:t>
            </a:r>
            <a:r>
              <a:rPr lang="ru-RU" dirty="0" err="1"/>
              <a:t>convert</a:t>
            </a:r>
            <a:r>
              <a:rPr lang="ru-RU" dirty="0"/>
              <a:t> '</a:t>
            </a:r>
            <a:r>
              <a:rPr lang="ru-RU" dirty="0" err="1"/>
              <a:t>int</a:t>
            </a:r>
            <a:r>
              <a:rPr lang="ru-RU" dirty="0"/>
              <a:t>' </a:t>
            </a:r>
            <a:r>
              <a:rPr lang="ru-RU" dirty="0" err="1"/>
              <a:t>object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str</a:t>
            </a:r>
            <a:r>
              <a:rPr lang="ru-RU" dirty="0"/>
              <a:t> </a:t>
            </a:r>
            <a:r>
              <a:rPr lang="ru-RU" dirty="0" err="1"/>
              <a:t>implicitly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&gt;&gt;&gt;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В этом примере используется входной аргумент функции </a:t>
            </a:r>
            <a:r>
              <a:rPr lang="ru-RU" dirty="0" err="1"/>
              <a:t>input</a:t>
            </a:r>
            <a:r>
              <a:rPr lang="ru-RU" dirty="0"/>
              <a:t>(), который выведет строку-приглашение перед пользовательским вводом: "Введите число: ".</a:t>
            </a:r>
            <a:br>
              <a:rPr lang="ru-RU" dirty="0"/>
            </a:br>
            <a:r>
              <a:rPr lang="ru-RU" dirty="0"/>
              <a:t>После ввода значения с клавиатуры мы пытаемся его сложить с числом 5, а вместо</a:t>
            </a:r>
            <a:br>
              <a:rPr lang="ru-RU" dirty="0"/>
            </a:br>
            <a:r>
              <a:rPr lang="ru-RU" dirty="0"/>
              <a:t>ожидаемого результата получаем сообщение об ошибке. Использование операции + для строкового и числового объектов привело </a:t>
            </a:r>
            <a:r>
              <a:rPr lang="ru-RU" dirty="0" err="1"/>
              <a:t>Python</a:t>
            </a:r>
            <a:r>
              <a:rPr lang="ru-RU" dirty="0"/>
              <a:t> к ошибке. Как решить проблему?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034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6553" y="1061545"/>
            <a:ext cx="9175530" cy="46615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	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Преобразованием типов:</a:t>
            </a:r>
            <a:br>
              <a:rPr lang="ru-RU" sz="1800" dirty="0"/>
            </a:br>
            <a:r>
              <a:rPr lang="ru-RU" sz="1800" dirty="0"/>
              <a:t>&gt;&gt;&gt; s = </a:t>
            </a:r>
            <a:r>
              <a:rPr lang="ru-RU" sz="1800" dirty="0" err="1"/>
              <a:t>int</a:t>
            </a:r>
            <a:r>
              <a:rPr lang="ru-RU" sz="1800" dirty="0"/>
              <a:t>(</a:t>
            </a:r>
            <a:r>
              <a:rPr lang="ru-RU" sz="1800" dirty="0" err="1"/>
              <a:t>input</a:t>
            </a:r>
            <a:r>
              <a:rPr lang="ru-RU" sz="1800" dirty="0"/>
              <a:t>("Введите число: "))</a:t>
            </a:r>
            <a:br>
              <a:rPr lang="ru-RU" sz="1800" dirty="0"/>
            </a:br>
            <a:r>
              <a:rPr lang="ru-RU" sz="1800" dirty="0"/>
              <a:t>Введите число: 555</a:t>
            </a:r>
            <a:br>
              <a:rPr lang="ru-RU" sz="1800" dirty="0"/>
            </a:br>
            <a:r>
              <a:rPr lang="ru-RU" sz="1800" dirty="0"/>
              <a:t>&gt;&gt;&gt; s+5</a:t>
            </a:r>
            <a:br>
              <a:rPr lang="ru-RU" sz="1800" dirty="0"/>
            </a:br>
            <a:r>
              <a:rPr lang="ru-RU" sz="1800" dirty="0"/>
              <a:t>560</a:t>
            </a:r>
            <a:br>
              <a:rPr lang="ru-RU" sz="1800" dirty="0"/>
            </a:br>
            <a:r>
              <a:rPr lang="ru-RU" sz="1800" dirty="0" smtClean="0"/>
              <a:t>&gt;&gt;&gt;</a:t>
            </a:r>
          </a:p>
          <a:p>
            <a:pPr marL="0" indent="0">
              <a:buNone/>
            </a:pP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Теперь все получилось! Будьте внимательны!</a:t>
            </a:r>
          </a:p>
        </p:txBody>
      </p:sp>
    </p:spTree>
    <p:extLst>
      <p:ext uri="{BB962C8B-B14F-4D97-AF65-F5344CB8AC3E}">
        <p14:creationId xmlns:p14="http://schemas.microsoft.com/office/powerpoint/2010/main" val="30233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</a:t>
            </a:r>
            <a:r>
              <a:rPr lang="ru-RU" dirty="0" smtClean="0"/>
              <a:t>перации над строками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0721" y="1408386"/>
            <a:ext cx="8261873" cy="431468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Каждый символ строки имеет свой порядковый номер (</a:t>
            </a:r>
            <a:r>
              <a:rPr lang="ru-RU" i="1" dirty="0"/>
              <a:t>индекс</a:t>
            </a:r>
            <a:r>
              <a:rPr lang="ru-RU" dirty="0"/>
              <a:t>). Нумерация </a:t>
            </a:r>
            <a:r>
              <a:rPr lang="ru-RU" dirty="0" smtClean="0"/>
              <a:t>символов начинается </a:t>
            </a:r>
            <a:r>
              <a:rPr lang="ru-RU" dirty="0"/>
              <a:t>с нуля. Теперь мы можем обратиться к заданному символу строки следующим</a:t>
            </a:r>
            <a:br>
              <a:rPr lang="ru-RU" dirty="0"/>
            </a:br>
            <a:r>
              <a:rPr lang="ru-RU" dirty="0"/>
              <a:t>образом:</a:t>
            </a:r>
            <a:br>
              <a:rPr lang="ru-RU" dirty="0"/>
            </a:br>
            <a:r>
              <a:rPr lang="ru-RU" dirty="0"/>
              <a:t>&gt;&gt;&gt; s = 'Я люблю писать программы!'</a:t>
            </a:r>
            <a:br>
              <a:rPr lang="ru-RU" dirty="0"/>
            </a:br>
            <a:r>
              <a:rPr lang="ru-RU" dirty="0"/>
              <a:t>&gt;&gt;&gt; s[0]</a:t>
            </a:r>
            <a:br>
              <a:rPr lang="ru-RU" dirty="0"/>
            </a:br>
            <a:r>
              <a:rPr lang="ru-RU" dirty="0"/>
              <a:t>'Я'</a:t>
            </a:r>
            <a:br>
              <a:rPr lang="ru-RU" dirty="0"/>
            </a:br>
            <a:r>
              <a:rPr lang="ru-RU" dirty="0"/>
              <a:t>&gt;&gt;&gt; s[-1]</a:t>
            </a:r>
            <a:br>
              <a:rPr lang="ru-RU" dirty="0"/>
            </a:br>
            <a:r>
              <a:rPr lang="ru-RU" dirty="0"/>
              <a:t>'!'</a:t>
            </a:r>
            <a:br>
              <a:rPr lang="ru-RU" dirty="0"/>
            </a:br>
            <a:r>
              <a:rPr lang="ru-RU" dirty="0" smtClean="0"/>
              <a:t>&gt;&gt;&gt;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В квадратных скобках указывается индекс символа. Нулевой индекс – первая буква</a:t>
            </a:r>
            <a:br>
              <a:rPr lang="ru-RU" dirty="0"/>
            </a:br>
            <a:r>
              <a:rPr lang="ru-RU" dirty="0"/>
              <a:t>строки. А -1 индекс? Можно догадаться, что последний. Если увидите отрицательный</a:t>
            </a:r>
            <a:br>
              <a:rPr lang="ru-RU" dirty="0"/>
            </a:br>
            <a:r>
              <a:rPr lang="ru-RU" dirty="0"/>
              <a:t>индекс, то определить его положительный аналог можно как длина строки +</a:t>
            </a:r>
            <a:br>
              <a:rPr lang="ru-RU" dirty="0"/>
            </a:br>
            <a:r>
              <a:rPr lang="ru-RU" dirty="0"/>
              <a:t>отрицательный индекс. Например, для -1 это будет: </a:t>
            </a:r>
            <a:r>
              <a:rPr lang="ru-RU" dirty="0" err="1"/>
              <a:t>len</a:t>
            </a:r>
            <a:r>
              <a:rPr lang="ru-RU" dirty="0"/>
              <a:t>(s)-1, т.е. 24.</a:t>
            </a:r>
            <a:br>
              <a:rPr lang="ru-RU" dirty="0"/>
            </a:br>
            <a:r>
              <a:rPr lang="ru-RU" dirty="0"/>
              <a:t>&gt;&gt;&gt; </a:t>
            </a:r>
            <a:r>
              <a:rPr lang="ru-RU" dirty="0" err="1"/>
              <a:t>len</a:t>
            </a:r>
            <a:r>
              <a:rPr lang="ru-RU" dirty="0"/>
              <a:t>(s)-1</a:t>
            </a:r>
            <a:br>
              <a:rPr lang="ru-RU" dirty="0"/>
            </a:br>
            <a:r>
              <a:rPr lang="ru-RU" dirty="0"/>
              <a:t>24</a:t>
            </a:r>
            <a:br>
              <a:rPr lang="ru-RU" dirty="0"/>
            </a:br>
            <a:r>
              <a:rPr lang="ru-RU" dirty="0"/>
              <a:t>&gt;&gt;&gt; s[24]</a:t>
            </a:r>
            <a:br>
              <a:rPr lang="ru-RU" dirty="0"/>
            </a:br>
            <a:r>
              <a:rPr lang="ru-RU" dirty="0"/>
              <a:t>'!'</a:t>
            </a:r>
            <a:br>
              <a:rPr lang="ru-RU" dirty="0"/>
            </a:br>
            <a:r>
              <a:rPr lang="ru-RU" dirty="0"/>
              <a:t>&gt;&gt;&gt;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69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Изменение </a:t>
            </a:r>
            <a:r>
              <a:rPr lang="ru-RU" dirty="0"/>
              <a:t>строк в </a:t>
            </a:r>
            <a:r>
              <a:rPr lang="en-US" dirty="0"/>
              <a:t>Python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&gt;&gt;&gt; </a:t>
            </a:r>
            <a:r>
              <a:rPr lang="en-US" dirty="0"/>
              <a:t>s = '</a:t>
            </a:r>
            <a:r>
              <a:rPr lang="ru-RU" dirty="0"/>
              <a:t>Я люблю писать программы!'</a:t>
            </a:r>
            <a:br>
              <a:rPr lang="ru-RU" dirty="0"/>
            </a:br>
            <a:r>
              <a:rPr lang="ru-RU" dirty="0"/>
              <a:t>&gt;&gt;&gt; </a:t>
            </a:r>
            <a:r>
              <a:rPr lang="en-US" dirty="0"/>
              <a:t>s[0]='J'</a:t>
            </a:r>
            <a:br>
              <a:rPr lang="en-US" dirty="0"/>
            </a:br>
            <a:r>
              <a:rPr lang="en-US" dirty="0" err="1"/>
              <a:t>Traceback</a:t>
            </a:r>
            <a:r>
              <a:rPr lang="en-US" dirty="0"/>
              <a:t> (most recent call last):</a:t>
            </a:r>
            <a:br>
              <a:rPr lang="en-US" dirty="0"/>
            </a:br>
            <a:r>
              <a:rPr lang="en-US" dirty="0"/>
              <a:t>File "&lt;pyshell#41&gt;", line 1, in &lt;module&gt;</a:t>
            </a:r>
            <a:br>
              <a:rPr lang="en-US" dirty="0"/>
            </a:br>
            <a:r>
              <a:rPr lang="en-US" dirty="0"/>
              <a:t>s[0]='J'</a:t>
            </a:r>
            <a:br>
              <a:rPr lang="en-US" dirty="0"/>
            </a:br>
            <a:r>
              <a:rPr lang="en-US" dirty="0" err="1"/>
              <a:t>TypeError</a:t>
            </a:r>
            <a:r>
              <a:rPr lang="en-US" dirty="0"/>
              <a:t>: '</a:t>
            </a:r>
            <a:r>
              <a:rPr lang="en-US" dirty="0" err="1"/>
              <a:t>str</a:t>
            </a:r>
            <a:r>
              <a:rPr lang="en-US" dirty="0"/>
              <a:t>' object does not support item assignment</a:t>
            </a:r>
            <a:br>
              <a:rPr lang="en-US" dirty="0"/>
            </a:br>
            <a:r>
              <a:rPr lang="en-US" dirty="0" smtClean="0"/>
              <a:t>&gt;&gt;&gt;</a:t>
            </a:r>
            <a:endParaRPr lang="kk-KZ" dirty="0" smtClean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ru-RU" dirty="0"/>
              <a:t>Попытка изменить нулевой символ в строке </a:t>
            </a:r>
            <a:r>
              <a:rPr lang="en-US" b="1" dirty="0"/>
              <a:t>s </a:t>
            </a:r>
            <a:r>
              <a:rPr lang="ru-RU" dirty="0"/>
              <a:t>привела к ошибке. Дело в том, что в </a:t>
            </a:r>
            <a:r>
              <a:rPr lang="en-US" dirty="0" smtClean="0"/>
              <a:t>Python</a:t>
            </a:r>
            <a:r>
              <a:rPr lang="kk-KZ" dirty="0" smtClean="0"/>
              <a:t> </a:t>
            </a:r>
            <a:r>
              <a:rPr lang="ru-RU" dirty="0" smtClean="0"/>
              <a:t>строки</a:t>
            </a:r>
            <a:r>
              <a:rPr lang="ru-RU" dirty="0"/>
              <a:t>, как и числа, являются неизменяемыми.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27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0031" y="817584"/>
            <a:ext cx="8752563" cy="2942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Строковые данные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0721" y="1444336"/>
            <a:ext cx="8261873" cy="427873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 smtClean="0"/>
              <a:t>Одним </a:t>
            </a:r>
            <a:r>
              <a:rPr lang="ru-RU" sz="1600" dirty="0"/>
              <a:t>из основных типов данных в </a:t>
            </a:r>
            <a:r>
              <a:rPr lang="ru-RU" sz="1600" dirty="0" smtClean="0"/>
              <a:t>языке </a:t>
            </a:r>
            <a:r>
              <a:rPr lang="ru-RU" sz="1600" dirty="0" err="1" smtClean="0"/>
              <a:t>Python</a:t>
            </a:r>
            <a:r>
              <a:rPr lang="ru-RU" sz="1600" dirty="0" smtClean="0"/>
              <a:t> </a:t>
            </a:r>
            <a:r>
              <a:rPr lang="ru-RU" sz="1600" dirty="0"/>
              <a:t>является тип </a:t>
            </a:r>
            <a:r>
              <a:rPr lang="ru-RU" sz="1600" b="1" dirty="0" err="1"/>
              <a:t>str</a:t>
            </a:r>
            <a:r>
              <a:rPr lang="ru-RU" sz="1600" dirty="0"/>
              <a:t>. К нему относятся величины, значением которых является последовательность символов. Это может быть конкретная строка символов, которая указывается в кавычках ('карандаш</a:t>
            </a:r>
            <a:r>
              <a:rPr lang="ru-RU" sz="1600" dirty="0" smtClean="0"/>
              <a:t>', </a:t>
            </a:r>
            <a:r>
              <a:rPr lang="ru-RU" sz="1600" dirty="0"/>
              <a:t>"Арсен</a:t>
            </a:r>
            <a:r>
              <a:rPr lang="ru-RU" sz="1600" dirty="0" smtClean="0"/>
              <a:t>", </a:t>
            </a:r>
            <a:r>
              <a:rPr lang="ru-RU" sz="1600" dirty="0"/>
              <a:t>'h', '' и т. п</a:t>
            </a:r>
            <a:r>
              <a:rPr lang="ru-RU" sz="1600" dirty="0" smtClean="0"/>
              <a:t>.), </a:t>
            </a:r>
            <a:r>
              <a:rPr lang="ru-RU" sz="1600" dirty="0"/>
              <a:t>переменная (s, </a:t>
            </a:r>
            <a:r>
              <a:rPr lang="ru-RU" sz="1600" dirty="0" err="1"/>
              <a:t>famil</a:t>
            </a:r>
            <a:r>
              <a:rPr lang="ru-RU" sz="1600" dirty="0"/>
              <a:t> и т. п.) или выражение, результатом которого является последовательность </a:t>
            </a:r>
            <a:r>
              <a:rPr lang="ru-RU" sz="1600" dirty="0" smtClean="0"/>
              <a:t>символов (</a:t>
            </a:r>
            <a:r>
              <a:rPr lang="ru-RU" sz="1600" dirty="0" err="1" smtClean="0"/>
              <a:t>im</a:t>
            </a:r>
            <a:r>
              <a:rPr lang="ru-RU" sz="1600" dirty="0" smtClean="0"/>
              <a:t> </a:t>
            </a:r>
            <a:r>
              <a:rPr lang="ru-RU" sz="1600" dirty="0"/>
              <a:t>+ ' ' + </a:t>
            </a:r>
            <a:r>
              <a:rPr lang="ru-RU" sz="1600" dirty="0" err="1"/>
              <a:t>famil</a:t>
            </a:r>
            <a:r>
              <a:rPr lang="ru-RU" sz="1600" dirty="0"/>
              <a:t> и т. п.). В устной речи и при письме, как правило</a:t>
            </a:r>
            <a:r>
              <a:rPr lang="ru-RU" sz="1600" dirty="0" smtClean="0"/>
              <a:t>,</a:t>
            </a:r>
            <a:r>
              <a:rPr lang="ru-RU" sz="1600" dirty="0"/>
              <a:t> этот тип данных называют «строковый тип», а сами данные – «строки</a:t>
            </a:r>
            <a:r>
              <a:rPr lang="ru-RU" sz="1600" dirty="0" smtClean="0"/>
              <a:t>».</a:t>
            </a:r>
          </a:p>
          <a:p>
            <a:pPr marL="0" indent="0">
              <a:buNone/>
            </a:pPr>
            <a:r>
              <a:rPr lang="ru-RU" sz="1600" dirty="0"/>
              <a:t>С</a:t>
            </a:r>
            <a:r>
              <a:rPr lang="ru-RU" sz="1600" dirty="0" smtClean="0"/>
              <a:t>пособы </a:t>
            </a:r>
            <a:r>
              <a:rPr lang="ru-RU" sz="1600" dirty="0"/>
              <a:t>задания значений величинам строкового типа:</a:t>
            </a:r>
            <a:br>
              <a:rPr lang="ru-RU" sz="1600" dirty="0"/>
            </a:br>
            <a:r>
              <a:rPr lang="ru-RU" sz="1600" dirty="0"/>
              <a:t>• с помощью инструкции присваивания:</a:t>
            </a:r>
            <a:br>
              <a:rPr lang="ru-RU" sz="1600" dirty="0"/>
            </a:br>
            <a:r>
              <a:rPr lang="ru-RU" sz="1600" dirty="0" err="1"/>
              <a:t>im</a:t>
            </a:r>
            <a:r>
              <a:rPr lang="ru-RU" sz="1600" dirty="0"/>
              <a:t> = </a:t>
            </a:r>
            <a:r>
              <a:rPr lang="ru-RU" sz="1600" dirty="0" smtClean="0"/>
              <a:t>‘Арсен‘</a:t>
            </a:r>
          </a:p>
          <a:p>
            <a:pPr marL="0" indent="0">
              <a:buNone/>
            </a:pP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• с помощью инструкции </a:t>
            </a:r>
            <a:r>
              <a:rPr lang="ru-RU" sz="1600" dirty="0" err="1"/>
              <a:t>input</a:t>
            </a:r>
            <a:r>
              <a:rPr lang="ru-RU" sz="1600" dirty="0"/>
              <a:t>():</a:t>
            </a:r>
            <a:br>
              <a:rPr lang="ru-RU" sz="1600" dirty="0"/>
            </a:br>
            <a:r>
              <a:rPr lang="ru-RU" sz="1600" dirty="0" err="1"/>
              <a:t>st</a:t>
            </a:r>
            <a:r>
              <a:rPr lang="ru-RU" sz="1600" dirty="0"/>
              <a:t> = </a:t>
            </a:r>
            <a:r>
              <a:rPr lang="ru-RU" sz="1600" dirty="0" err="1"/>
              <a:t>input</a:t>
            </a:r>
            <a:r>
              <a:rPr lang="ru-RU" sz="1600" dirty="0"/>
              <a:t>('Введите строку символов </a:t>
            </a:r>
            <a:r>
              <a:rPr lang="ru-RU" sz="1600" dirty="0" smtClean="0"/>
              <a:t>')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dirty="0"/>
              <a:t>Можно создать пустую строку:</a:t>
            </a:r>
            <a:br>
              <a:rPr lang="ru-RU" sz="1600" dirty="0"/>
            </a:br>
            <a:r>
              <a:rPr lang="ru-RU" sz="1600" dirty="0"/>
              <a:t>&gt;&gt;&gt; ''</a:t>
            </a:r>
            <a:br>
              <a:rPr lang="ru-RU" sz="1600" dirty="0"/>
            </a:br>
            <a:r>
              <a:rPr lang="ru-RU" sz="1600" dirty="0"/>
              <a:t>''</a:t>
            </a:r>
            <a:br>
              <a:rPr lang="ru-RU" sz="1600" dirty="0"/>
            </a:br>
            <a:r>
              <a:rPr lang="ru-RU" sz="1600" dirty="0"/>
              <a:t>&gt;&gt;&gt;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13227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0721" y="1093076"/>
            <a:ext cx="8261873" cy="46299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Прежде чем </a:t>
            </a:r>
            <a:r>
              <a:rPr lang="ru-RU" dirty="0" smtClean="0"/>
              <a:t>понять, </a:t>
            </a:r>
            <a:r>
              <a:rPr lang="ru-RU" dirty="0"/>
              <a:t>как строки можно изменять, </a:t>
            </a:r>
            <a:r>
              <a:rPr lang="ru-RU" dirty="0" smtClean="0"/>
              <a:t>вспомним срезы: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&gt;&gt;&gt; s = 'Питоны водятся в Африке'</a:t>
            </a:r>
            <a:br>
              <a:rPr lang="ru-RU" dirty="0"/>
            </a:br>
            <a:r>
              <a:rPr lang="ru-RU" dirty="0"/>
              <a:t>&gt;&gt;&gt; s[1:3]</a:t>
            </a:r>
            <a:br>
              <a:rPr lang="ru-RU" dirty="0"/>
            </a:br>
            <a:r>
              <a:rPr lang="ru-RU" dirty="0"/>
              <a:t>'</a:t>
            </a:r>
            <a:r>
              <a:rPr lang="ru-RU" dirty="0" err="1"/>
              <a:t>ит</a:t>
            </a:r>
            <a:r>
              <a:rPr lang="ru-RU" dirty="0"/>
              <a:t>'</a:t>
            </a:r>
            <a:br>
              <a:rPr lang="ru-RU" dirty="0"/>
            </a:br>
            <a:r>
              <a:rPr lang="ru-RU" dirty="0" smtClean="0"/>
              <a:t>&gt;&gt;&gt;</a:t>
            </a:r>
            <a:endParaRPr lang="en-US" dirty="0" smtClean="0"/>
          </a:p>
          <a:p>
            <a:pPr marL="0" indent="0">
              <a:buNone/>
            </a:pPr>
            <a:r>
              <a:rPr lang="ru-RU" dirty="0"/>
              <a:t>s[1:3] – срез строки s, начиная с индекса 1, заканчивая индексом 3 (не включительно).</a:t>
            </a:r>
            <a:br>
              <a:rPr lang="ru-RU" dirty="0"/>
            </a:br>
            <a:r>
              <a:rPr lang="ru-RU" dirty="0"/>
              <a:t>Это легко запомнить, если индексы представить в виде смещений: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43934" t="51596" r="39551" b="28164"/>
          <a:stretch/>
        </p:blipFill>
        <p:spPr bwMode="auto">
          <a:xfrm>
            <a:off x="3626069" y="4729655"/>
            <a:ext cx="3825765" cy="13978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7248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7430" y="719003"/>
            <a:ext cx="8720743" cy="5037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/>
              <a:t>Со срезами можно производить различные манипуляции:</a:t>
            </a:r>
            <a:br>
              <a:rPr lang="ru-RU" sz="1600" dirty="0"/>
            </a:br>
            <a:r>
              <a:rPr lang="ru-RU" sz="1600" dirty="0"/>
              <a:t>&gt;&gt;&gt; s[:3] # с 0 индекса по 3-ий не включительно</a:t>
            </a:r>
            <a:br>
              <a:rPr lang="ru-RU" sz="1600" dirty="0"/>
            </a:br>
            <a:r>
              <a:rPr lang="ru-RU" sz="1600" dirty="0"/>
              <a:t>'Пит'</a:t>
            </a:r>
            <a:br>
              <a:rPr lang="ru-RU" sz="1600" dirty="0"/>
            </a:br>
            <a:r>
              <a:rPr lang="ru-RU" sz="1600" dirty="0"/>
              <a:t>&gt;&gt;&gt; s[:] # вся строка</a:t>
            </a:r>
            <a:br>
              <a:rPr lang="ru-RU" sz="1600" dirty="0"/>
            </a:br>
            <a:r>
              <a:rPr lang="ru-RU" sz="1600" dirty="0"/>
              <a:t>'Питоны водятся в Африке'</a:t>
            </a:r>
            <a:br>
              <a:rPr lang="ru-RU" sz="1600" dirty="0"/>
            </a:br>
            <a:r>
              <a:rPr lang="ru-RU" sz="1600" dirty="0"/>
              <a:t>&gt;&gt;&gt; s[::2] # третий аргумент задает шаг (по умолчанию один)</a:t>
            </a:r>
            <a:br>
              <a:rPr lang="ru-RU" sz="1600" dirty="0"/>
            </a:br>
            <a:r>
              <a:rPr lang="ru-RU" sz="1600" dirty="0"/>
              <a:t>'</a:t>
            </a:r>
            <a:r>
              <a:rPr lang="ru-RU" sz="1600" dirty="0" err="1"/>
              <a:t>Птн</a:t>
            </a:r>
            <a:r>
              <a:rPr lang="ru-RU" sz="1600" dirty="0"/>
              <a:t> </a:t>
            </a:r>
            <a:r>
              <a:rPr lang="ru-RU" sz="1600" dirty="0" err="1"/>
              <a:t>ояс</a:t>
            </a:r>
            <a:r>
              <a:rPr lang="ru-RU" sz="1600" dirty="0"/>
              <a:t> </a:t>
            </a:r>
            <a:r>
              <a:rPr lang="ru-RU" sz="1600" dirty="0" err="1"/>
              <a:t>фие</a:t>
            </a:r>
            <a:r>
              <a:rPr lang="ru-RU" sz="1600" dirty="0"/>
              <a:t>'</a:t>
            </a:r>
            <a:br>
              <a:rPr lang="ru-RU" sz="1600" dirty="0"/>
            </a:br>
            <a:r>
              <a:rPr lang="ru-RU" sz="1600" dirty="0"/>
              <a:t>&gt;&gt;&gt; s[::-1] # «обратный» шаг</a:t>
            </a:r>
            <a:br>
              <a:rPr lang="ru-RU" sz="1600" dirty="0"/>
            </a:br>
            <a:r>
              <a:rPr lang="ru-RU" sz="1600" dirty="0"/>
              <a:t>'</a:t>
            </a:r>
            <a:r>
              <a:rPr lang="ru-RU" sz="1600" dirty="0" err="1"/>
              <a:t>екирфА</a:t>
            </a:r>
            <a:r>
              <a:rPr lang="ru-RU" sz="1600" dirty="0"/>
              <a:t> в </a:t>
            </a:r>
            <a:r>
              <a:rPr lang="ru-RU" sz="1600" dirty="0" err="1"/>
              <a:t>ястядов</a:t>
            </a:r>
            <a:r>
              <a:rPr lang="ru-RU" sz="1600" dirty="0"/>
              <a:t> </a:t>
            </a:r>
            <a:r>
              <a:rPr lang="ru-RU" sz="1600" dirty="0" err="1"/>
              <a:t>ынотиП</a:t>
            </a:r>
            <a:r>
              <a:rPr lang="ru-RU" sz="1600" dirty="0"/>
              <a:t>'</a:t>
            </a:r>
            <a:br>
              <a:rPr lang="ru-RU" sz="1600" dirty="0"/>
            </a:br>
            <a:r>
              <a:rPr lang="ru-RU" sz="1600" dirty="0"/>
              <a:t>&gt;&gt;&gt; s[:-1] # вспомним, как мы находили отрицательный индекс</a:t>
            </a:r>
            <a:br>
              <a:rPr lang="ru-RU" sz="1600" dirty="0"/>
            </a:br>
            <a:r>
              <a:rPr lang="ru-RU" sz="1600" dirty="0"/>
              <a:t>'Питоны водятся в </a:t>
            </a:r>
            <a:r>
              <a:rPr lang="ru-RU" sz="1600" dirty="0" smtClean="0"/>
              <a:t>Африк‘</a:t>
            </a:r>
          </a:p>
          <a:p>
            <a:pPr marL="0" indent="0">
              <a:buNone/>
            </a:pPr>
            <a:r>
              <a:rPr lang="ru-RU" sz="1600" dirty="0"/>
              <a:t>&gt;&gt;&gt; s[-1:] # снова отрицательный индекс</a:t>
            </a:r>
            <a:br>
              <a:rPr lang="ru-RU" sz="1600" dirty="0"/>
            </a:br>
            <a:r>
              <a:rPr lang="ru-RU" sz="1600" dirty="0"/>
              <a:t>'е'</a:t>
            </a:r>
            <a:br>
              <a:rPr lang="ru-RU" sz="1600" dirty="0"/>
            </a:br>
            <a:r>
              <a:rPr lang="ru-RU" sz="1600" dirty="0" smtClean="0"/>
              <a:t>&gt;&gt;&gt;</a:t>
            </a:r>
          </a:p>
          <a:p>
            <a:pPr marL="0" indent="0">
              <a:buNone/>
            </a:pP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Теперь вернемся к вопросу, как изменить первый символ в строке? Со срезами это</a:t>
            </a:r>
            <a:br>
              <a:rPr lang="ru-RU" sz="1600" dirty="0"/>
            </a:br>
            <a:r>
              <a:rPr lang="ru-RU" sz="1600" dirty="0"/>
              <a:t>«</a:t>
            </a:r>
            <a:r>
              <a:rPr lang="ru-RU" sz="1600" dirty="0" smtClean="0"/>
              <a:t>элементарно»!</a:t>
            </a:r>
          </a:p>
          <a:p>
            <a:pPr marL="0" indent="0">
              <a:buNone/>
            </a:pP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&gt;&gt;&gt; s = 'Я люблю писать программы!'</a:t>
            </a:r>
            <a:br>
              <a:rPr lang="ru-RU" sz="1600" dirty="0"/>
            </a:br>
            <a:r>
              <a:rPr lang="ru-RU" sz="1600" dirty="0"/>
              <a:t>&gt;&gt;&gt; 'J' + s[1:]</a:t>
            </a:r>
            <a:br>
              <a:rPr lang="ru-RU" sz="1600" dirty="0"/>
            </a:br>
            <a:r>
              <a:rPr lang="ru-RU" sz="1600" dirty="0"/>
              <a:t>'J люблю писать программы!'</a:t>
            </a:r>
            <a:br>
              <a:rPr lang="ru-RU" sz="1600" dirty="0"/>
            </a:br>
            <a:r>
              <a:rPr lang="ru-RU" sz="1600" dirty="0"/>
              <a:t>&gt;&gt;&gt;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82898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Сравнение строк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0721" y="1849821"/>
            <a:ext cx="8261873" cy="387324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	Строки </a:t>
            </a:r>
            <a:r>
              <a:rPr lang="ru-RU" dirty="0"/>
              <a:t>в </a:t>
            </a:r>
            <a:r>
              <a:rPr lang="ru-RU" dirty="0" err="1"/>
              <a:t>Python</a:t>
            </a:r>
            <a:r>
              <a:rPr lang="ru-RU" dirty="0"/>
              <a:t> тоже можно сравнивать по аналогии с числами. </a:t>
            </a:r>
            <a:r>
              <a:rPr lang="ru-RU" dirty="0" smtClean="0"/>
              <a:t>Символы</a:t>
            </a:r>
            <a:r>
              <a:rPr lang="ru-RU" dirty="0"/>
              <a:t>, как и все остальное, представлено в компьютере в виде чисел. Есть </a:t>
            </a:r>
            <a:r>
              <a:rPr lang="ru-RU" dirty="0" smtClean="0"/>
              <a:t>специальная таблица</a:t>
            </a:r>
            <a:r>
              <a:rPr lang="ru-RU" dirty="0"/>
              <a:t>, которая ставит в соответствие каждому символу некоторое </a:t>
            </a:r>
            <a:r>
              <a:rPr lang="ru-RU" dirty="0" smtClean="0"/>
              <a:t>число.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Определить, какое число соответствует символу можно с помощью функции </a:t>
            </a:r>
            <a:r>
              <a:rPr lang="ru-RU" dirty="0" err="1"/>
              <a:t>ord</a:t>
            </a:r>
            <a:r>
              <a:rPr lang="ru-RU" dirty="0"/>
              <a:t>():</a:t>
            </a:r>
            <a:br>
              <a:rPr lang="ru-RU" dirty="0"/>
            </a:br>
            <a:r>
              <a:rPr lang="ru-RU" dirty="0"/>
              <a:t>&gt;&gt;&gt; </a:t>
            </a:r>
            <a:r>
              <a:rPr lang="ru-RU" dirty="0" err="1"/>
              <a:t>ord</a:t>
            </a:r>
            <a:r>
              <a:rPr lang="ru-RU" dirty="0"/>
              <a:t> ('L')</a:t>
            </a:r>
            <a:br>
              <a:rPr lang="ru-RU" dirty="0"/>
            </a:br>
            <a:r>
              <a:rPr lang="ru-RU" dirty="0"/>
              <a:t>76</a:t>
            </a:r>
            <a:br>
              <a:rPr lang="ru-RU" dirty="0"/>
            </a:br>
            <a:r>
              <a:rPr lang="ru-RU" dirty="0"/>
              <a:t>&gt;&gt;&gt; </a:t>
            </a:r>
            <a:r>
              <a:rPr lang="ru-RU" dirty="0" err="1"/>
              <a:t>ord</a:t>
            </a:r>
            <a:r>
              <a:rPr lang="ru-RU" dirty="0"/>
              <a:t> ('Ф')</a:t>
            </a:r>
            <a:br>
              <a:rPr lang="ru-RU" dirty="0"/>
            </a:br>
            <a:r>
              <a:rPr lang="ru-RU" dirty="0"/>
              <a:t>1060</a:t>
            </a:r>
            <a:br>
              <a:rPr lang="ru-RU" dirty="0"/>
            </a:br>
            <a:r>
              <a:rPr lang="ru-RU" dirty="0"/>
              <a:t>&gt;&gt;&gt; </a:t>
            </a:r>
            <a:r>
              <a:rPr lang="ru-RU" dirty="0" err="1"/>
              <a:t>ord</a:t>
            </a:r>
            <a:r>
              <a:rPr lang="ru-RU" dirty="0"/>
              <a:t> ('A')</a:t>
            </a:r>
            <a:br>
              <a:rPr lang="ru-RU" dirty="0"/>
            </a:br>
            <a:r>
              <a:rPr lang="ru-RU" dirty="0"/>
              <a:t>65</a:t>
            </a:r>
            <a:br>
              <a:rPr lang="ru-RU" dirty="0"/>
            </a:br>
            <a:r>
              <a:rPr lang="ru-RU" dirty="0"/>
              <a:t>&gt;&gt;&gt;</a:t>
            </a:r>
            <a:br>
              <a:rPr lang="ru-RU" dirty="0"/>
            </a:br>
            <a:r>
              <a:rPr lang="ru-RU" dirty="0"/>
              <a:t>Теперь сравнение символов сводится к сравнению чисел, которые им соответствуют:</a:t>
            </a:r>
            <a:br>
              <a:rPr lang="ru-RU" dirty="0"/>
            </a:br>
            <a:r>
              <a:rPr lang="ru-RU" dirty="0"/>
              <a:t>&gt;&gt;&gt; 'A' &gt; 'L'</a:t>
            </a:r>
            <a:br>
              <a:rPr lang="ru-RU" dirty="0"/>
            </a:br>
            <a:r>
              <a:rPr lang="ru-RU" dirty="0" err="1"/>
              <a:t>False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&gt;&gt;&gt;</a:t>
            </a:r>
          </a:p>
          <a:p>
            <a:pPr marL="0" indent="0">
              <a:buNone/>
            </a:pPr>
            <a:r>
              <a:rPr lang="ru-RU" b="1" dirty="0" smtClean="0"/>
              <a:t>Примечание: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Абсолютный Минимум, который Каждый Разработчик Программного Обеспечения Обязательно </a:t>
            </a:r>
            <a:r>
              <a:rPr lang="ru-RU" dirty="0" smtClean="0"/>
              <a:t>Должен Знать </a:t>
            </a:r>
            <a:r>
              <a:rPr lang="ru-RU" dirty="0"/>
              <a:t>о </a:t>
            </a:r>
            <a:r>
              <a:rPr lang="ru-RU" b="1" dirty="0" err="1"/>
              <a:t>Unicode</a:t>
            </a:r>
            <a:r>
              <a:rPr lang="ru-RU" b="1" dirty="0"/>
              <a:t> и Наборах Символов</a:t>
            </a: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4181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Для сравнения строк </a:t>
            </a:r>
            <a:r>
              <a:rPr lang="ru-RU" dirty="0" err="1"/>
              <a:t>Python</a:t>
            </a:r>
            <a:r>
              <a:rPr lang="ru-RU" dirty="0"/>
              <a:t> их сравнивает посимвольно:</a:t>
            </a:r>
            <a:br>
              <a:rPr lang="ru-RU" dirty="0"/>
            </a:br>
            <a:r>
              <a:rPr lang="ru-RU" dirty="0"/>
              <a:t>&gt;&gt;&gt; '</a:t>
            </a:r>
            <a:r>
              <a:rPr lang="ru-RU" dirty="0" err="1"/>
              <a:t>Aa</a:t>
            </a:r>
            <a:r>
              <a:rPr lang="ru-RU" dirty="0"/>
              <a:t>' &gt; '</a:t>
            </a:r>
            <a:r>
              <a:rPr lang="ru-RU" dirty="0" err="1"/>
              <a:t>Ll</a:t>
            </a:r>
            <a:r>
              <a:rPr lang="ru-RU" dirty="0"/>
              <a:t>'</a:t>
            </a:r>
            <a:br>
              <a:rPr lang="ru-RU" dirty="0"/>
            </a:br>
            <a:r>
              <a:rPr lang="ru-RU" dirty="0" err="1"/>
              <a:t>False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&gt;&gt;&gt;</a:t>
            </a:r>
            <a:br>
              <a:rPr lang="ru-RU" dirty="0"/>
            </a:b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Следующий </a:t>
            </a:r>
            <a:r>
              <a:rPr lang="ru-RU" dirty="0"/>
              <a:t>полезный оператор, с которым мы познакомимся – </a:t>
            </a:r>
            <a:r>
              <a:rPr lang="ru-RU" dirty="0" err="1"/>
              <a:t>in</a:t>
            </a:r>
            <a:r>
              <a:rPr lang="ru-RU" dirty="0"/>
              <a:t>. Он проверяет </a:t>
            </a:r>
            <a:r>
              <a:rPr lang="ru-RU" dirty="0" smtClean="0"/>
              <a:t>наличие подстроки </a:t>
            </a:r>
            <a:r>
              <a:rPr lang="ru-RU" dirty="0"/>
              <a:t>в строке:</a:t>
            </a:r>
            <a:br>
              <a:rPr lang="ru-RU" dirty="0"/>
            </a:br>
            <a:r>
              <a:rPr lang="ru-RU" dirty="0"/>
              <a:t>&gt;&gt;&gt; 'a' </a:t>
            </a:r>
            <a:r>
              <a:rPr lang="ru-RU" dirty="0" err="1"/>
              <a:t>in</a:t>
            </a:r>
            <a:r>
              <a:rPr lang="ru-RU" dirty="0"/>
              <a:t> '</a:t>
            </a:r>
            <a:r>
              <a:rPr lang="ru-RU" dirty="0" err="1"/>
              <a:t>abc</a:t>
            </a:r>
            <a:r>
              <a:rPr lang="ru-RU" dirty="0"/>
              <a:t>'</a:t>
            </a:r>
            <a:br>
              <a:rPr lang="ru-RU" dirty="0"/>
            </a:br>
            <a:r>
              <a:rPr lang="ru-RU" dirty="0" err="1"/>
              <a:t>True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&gt;&gt;&gt; 'A' </a:t>
            </a:r>
            <a:r>
              <a:rPr lang="ru-RU" dirty="0" err="1"/>
              <a:t>in</a:t>
            </a:r>
            <a:r>
              <a:rPr lang="ru-RU" dirty="0"/>
              <a:t> '</a:t>
            </a:r>
            <a:r>
              <a:rPr lang="ru-RU" dirty="0" err="1"/>
              <a:t>abc</a:t>
            </a:r>
            <a:r>
              <a:rPr lang="ru-RU" dirty="0"/>
              <a:t>' # большой буквы А нет</a:t>
            </a:r>
            <a:br>
              <a:rPr lang="ru-RU" dirty="0"/>
            </a:br>
            <a:r>
              <a:rPr lang="ru-RU" dirty="0" err="1"/>
              <a:t>False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&gt;&gt;&gt; "" </a:t>
            </a:r>
            <a:r>
              <a:rPr lang="ru-RU" dirty="0" err="1"/>
              <a:t>in</a:t>
            </a:r>
            <a:r>
              <a:rPr lang="ru-RU" dirty="0"/>
              <a:t> '</a:t>
            </a:r>
            <a:r>
              <a:rPr lang="ru-RU" dirty="0" err="1"/>
              <a:t>abc</a:t>
            </a:r>
            <a:r>
              <a:rPr lang="ru-RU" dirty="0"/>
              <a:t>' # пустая строка есть в любой строке</a:t>
            </a:r>
            <a:br>
              <a:rPr lang="ru-RU" dirty="0"/>
            </a:br>
            <a:r>
              <a:rPr lang="ru-RU" dirty="0" err="1"/>
              <a:t>True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201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Можно также сравнивать строки между собой, и не только на предмет их равенства или неравенства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if</a:t>
            </a:r>
            <a:r>
              <a:rPr lang="ru-RU" dirty="0"/>
              <a:t> </a:t>
            </a:r>
            <a:r>
              <a:rPr lang="ru-RU" dirty="0" err="1"/>
              <a:t>derevo</a:t>
            </a:r>
            <a:r>
              <a:rPr lang="ru-RU" dirty="0"/>
              <a:t> &gt; 'дуб</a:t>
            </a:r>
            <a:r>
              <a:rPr lang="ru-RU" dirty="0" smtClean="0"/>
              <a:t>':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Вот несколько примеров сравнения строк (во всех случаях результат является истинным</a:t>
            </a:r>
            <a:r>
              <a:rPr lang="ru-RU" dirty="0" smtClean="0"/>
              <a:t>):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'a123' &gt; 'a'</a:t>
            </a:r>
            <a:br>
              <a:rPr lang="ru-RU" dirty="0"/>
            </a:br>
            <a:r>
              <a:rPr lang="ru-RU" dirty="0"/>
              <a:t>'a2' &gt; 'a123'</a:t>
            </a:r>
            <a:br>
              <a:rPr lang="ru-RU" dirty="0"/>
            </a:br>
            <a:r>
              <a:rPr lang="ru-RU" dirty="0"/>
              <a:t>'a123' &gt; '</a:t>
            </a:r>
            <a:r>
              <a:rPr lang="ru-RU" dirty="0" err="1"/>
              <a:t>aб</a:t>
            </a:r>
            <a:r>
              <a:rPr lang="ru-RU" dirty="0"/>
              <a:t>'</a:t>
            </a:r>
            <a:br>
              <a:rPr lang="ru-RU" dirty="0"/>
            </a:br>
            <a:r>
              <a:rPr lang="ru-RU" dirty="0"/>
              <a:t>'</a:t>
            </a:r>
            <a:r>
              <a:rPr lang="ru-RU" dirty="0" err="1"/>
              <a:t>aб</a:t>
            </a:r>
            <a:r>
              <a:rPr lang="ru-RU" dirty="0"/>
              <a:t>' &gt; 'б'</a:t>
            </a:r>
            <a:br>
              <a:rPr lang="ru-RU" dirty="0"/>
            </a:br>
            <a:r>
              <a:rPr lang="ru-RU" dirty="0"/>
              <a:t>'б' &gt; 'б2'</a:t>
            </a:r>
            <a:br>
              <a:rPr lang="ru-RU" dirty="0"/>
            </a:br>
            <a:r>
              <a:rPr lang="ru-RU" dirty="0"/>
              <a:t>'б2' &gt; 'б2д'</a:t>
            </a:r>
            <a:br>
              <a:rPr lang="ru-RU" dirty="0"/>
            </a:br>
            <a:r>
              <a:rPr lang="ru-RU" dirty="0"/>
              <a:t>'б2д' &gt; '</a:t>
            </a:r>
            <a:r>
              <a:rPr lang="ru-RU" dirty="0" err="1"/>
              <a:t>бб</a:t>
            </a:r>
            <a:r>
              <a:rPr lang="ru-RU" dirty="0"/>
              <a:t>'</a:t>
            </a:r>
            <a:br>
              <a:rPr lang="ru-RU" dirty="0"/>
            </a:br>
            <a:r>
              <a:rPr lang="ru-RU" dirty="0"/>
              <a:t>'б' &gt; </a:t>
            </a:r>
            <a:r>
              <a:rPr lang="ru-RU" dirty="0" smtClean="0"/>
              <a:t>'а</a:t>
            </a:r>
            <a:r>
              <a:rPr lang="ru-RU" dirty="0"/>
              <a:t>'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062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0721" y="1008993"/>
            <a:ext cx="8261873" cy="4714076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/>
              <a:t>Если выписать перечисленные строки в виде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'a'</a:t>
            </a:r>
            <a:br>
              <a:rPr lang="ru-RU" dirty="0"/>
            </a:br>
            <a:r>
              <a:rPr lang="ru-RU" dirty="0"/>
              <a:t>'a123'</a:t>
            </a:r>
            <a:br>
              <a:rPr lang="ru-RU" dirty="0"/>
            </a:br>
            <a:r>
              <a:rPr lang="ru-RU" dirty="0"/>
              <a:t>'a2'</a:t>
            </a:r>
            <a:br>
              <a:rPr lang="ru-RU" dirty="0"/>
            </a:br>
            <a:r>
              <a:rPr lang="ru-RU" dirty="0"/>
              <a:t>'</a:t>
            </a:r>
            <a:r>
              <a:rPr lang="ru-RU" dirty="0" err="1"/>
              <a:t>aб</a:t>
            </a:r>
            <a:r>
              <a:rPr lang="ru-RU" dirty="0"/>
              <a:t>'</a:t>
            </a:r>
            <a:br>
              <a:rPr lang="ru-RU" dirty="0"/>
            </a:br>
            <a:r>
              <a:rPr lang="ru-RU" dirty="0"/>
              <a:t>'б'</a:t>
            </a:r>
            <a:br>
              <a:rPr lang="ru-RU" dirty="0"/>
            </a:br>
            <a:r>
              <a:rPr lang="ru-RU" dirty="0"/>
              <a:t>'б2'</a:t>
            </a:r>
            <a:br>
              <a:rPr lang="ru-RU" dirty="0"/>
            </a:br>
            <a:r>
              <a:rPr lang="ru-RU" dirty="0"/>
              <a:t>'б2д'</a:t>
            </a:r>
            <a:br>
              <a:rPr lang="ru-RU" dirty="0"/>
            </a:br>
            <a:r>
              <a:rPr lang="ru-RU" dirty="0" smtClean="0"/>
              <a:t>'</a:t>
            </a:r>
            <a:r>
              <a:rPr lang="ru-RU" dirty="0" err="1" smtClean="0"/>
              <a:t>бб</a:t>
            </a:r>
            <a:r>
              <a:rPr lang="ru-RU" dirty="0" smtClean="0"/>
              <a:t>‘</a:t>
            </a:r>
          </a:p>
          <a:p>
            <a:pPr marL="0" indent="0" algn="just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то можно установить правило, по которому происходит сравнение</a:t>
            </a:r>
            <a:br>
              <a:rPr lang="ru-RU" dirty="0"/>
            </a:br>
            <a:r>
              <a:rPr lang="ru-RU" dirty="0"/>
              <a:t>двух строк: посимвольно слева направо сравниваются коды соответствующих символов до тех пор, пока не нарушится равенство </a:t>
            </a:r>
            <a:r>
              <a:rPr lang="ru-RU" dirty="0" smtClean="0"/>
              <a:t>кодов или </a:t>
            </a:r>
            <a:r>
              <a:rPr lang="ru-RU" dirty="0"/>
              <a:t>не закончится одна из строк (или обе сразу), при этом сразу делается вывод о неравенстве и определяется, какая из строк меньше, а</a:t>
            </a:r>
            <a:br>
              <a:rPr lang="ru-RU" dirty="0"/>
            </a:br>
            <a:r>
              <a:rPr lang="ru-RU" dirty="0"/>
              <a:t>какая – больше. Две величины типа </a:t>
            </a:r>
            <a:r>
              <a:rPr lang="ru-RU" dirty="0" err="1"/>
              <a:t>str</a:t>
            </a:r>
            <a:r>
              <a:rPr lang="ru-RU" dirty="0"/>
              <a:t> являются равными, если </a:t>
            </a:r>
            <a:r>
              <a:rPr lang="ru-RU" dirty="0" smtClean="0"/>
              <a:t>они </a:t>
            </a:r>
            <a:r>
              <a:rPr lang="ru-RU" dirty="0"/>
              <a:t>равны по длине и совпадают посимвольно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194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/>
              <a:t>Именно по такому правилу происходит сравнение строк при их</a:t>
            </a:r>
            <a:br>
              <a:rPr lang="ru-RU" dirty="0"/>
            </a:br>
            <a:r>
              <a:rPr lang="ru-RU" dirty="0"/>
              <a:t>сортировке. Порядок, в котором окажутся строки в результате сортировки, называют «алфавитным» (так расположены, например, </a:t>
            </a:r>
            <a:r>
              <a:rPr lang="ru-RU" dirty="0" smtClean="0"/>
              <a:t>слова в </a:t>
            </a:r>
            <a:r>
              <a:rPr lang="ru-RU" dirty="0"/>
              <a:t>словарях</a:t>
            </a:r>
            <a:r>
              <a:rPr lang="ru-RU" dirty="0" smtClean="0"/>
              <a:t>).</a:t>
            </a:r>
            <a:endParaRPr lang="en-US" dirty="0" smtClean="0"/>
          </a:p>
          <a:p>
            <a:pPr marL="0" indent="0" algn="just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Но как компьютер «знает», что такое «алфавитный порядок»?</a:t>
            </a:r>
            <a:br>
              <a:rPr lang="ru-RU" dirty="0"/>
            </a:br>
            <a:r>
              <a:rPr lang="ru-RU" dirty="0"/>
              <a:t>И как сравнивать слова, в которых есть и строчные, и прописные буквы, а также цифры и другие символы? Оказывается, при </a:t>
            </a:r>
            <a:r>
              <a:rPr lang="ru-RU" dirty="0" smtClean="0"/>
              <a:t>сравнении строк </a:t>
            </a:r>
            <a:r>
              <a:rPr lang="ru-RU" dirty="0"/>
              <a:t>используются коды символов</a:t>
            </a:r>
            <a:r>
              <a:rPr lang="ru-RU" dirty="0" smtClean="0"/>
              <a:t>.</a:t>
            </a:r>
            <a:endParaRPr lang="en-US" dirty="0" smtClean="0"/>
          </a:p>
          <a:p>
            <a:pPr marL="0" indent="0" algn="just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В кодовой </a:t>
            </a:r>
            <a:r>
              <a:rPr lang="ru-RU" dirty="0" smtClean="0"/>
              <a:t>таблице  </a:t>
            </a:r>
            <a:r>
              <a:rPr lang="ru-RU" dirty="0"/>
              <a:t>прописные буквы стоят раньше строчных и</a:t>
            </a:r>
            <a:br>
              <a:rPr lang="ru-RU" dirty="0"/>
            </a:br>
            <a:r>
              <a:rPr lang="ru-RU" dirty="0"/>
              <a:t>поэтому имеют меньшие коды. Цифры стоят в кодовой таблице по</a:t>
            </a:r>
            <a:br>
              <a:rPr lang="ru-RU" dirty="0"/>
            </a:br>
            <a:r>
              <a:rPr lang="ru-RU" dirty="0"/>
              <a:t>порядку, причем раньше, чем латинские буквы; латинские буквы </a:t>
            </a:r>
            <a:r>
              <a:rPr lang="ru-RU" dirty="0" smtClean="0"/>
              <a:t>–</a:t>
            </a:r>
            <a:r>
              <a:rPr lang="ru-RU" dirty="0"/>
              <a:t>раньше, чем русские; заглавные буквы (русские и латинские) – раньше, чем соответствующие строчные</a:t>
            </a:r>
            <a:r>
              <a:rPr lang="ru-RU" dirty="0" smtClean="0"/>
              <a:t>.</a:t>
            </a:r>
            <a:endParaRPr lang="en-US" dirty="0" smtClean="0"/>
          </a:p>
          <a:p>
            <a:pPr marL="0" indent="0" algn="just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05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8160" y="1322080"/>
            <a:ext cx="9286993" cy="86307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Типовые задачи обработки строк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Во всех рассмотренных далее задачах заданная строка имеет имя </a:t>
            </a:r>
            <a:r>
              <a:rPr lang="ru-RU" dirty="0" err="1"/>
              <a:t>st</a:t>
            </a:r>
            <a:r>
              <a:rPr lang="ru-RU" dirty="0" smtClean="0"/>
              <a:t>.</a:t>
            </a:r>
            <a:endParaRPr lang="en-US" dirty="0" smtClean="0"/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Задача 1. </a:t>
            </a:r>
            <a:r>
              <a:rPr lang="ru-RU" dirty="0"/>
              <a:t>Определить, сколько раз в заданной строке </a:t>
            </a:r>
            <a:r>
              <a:rPr lang="ru-RU" dirty="0" smtClean="0"/>
              <a:t>встречается</a:t>
            </a:r>
            <a:r>
              <a:rPr lang="en-US" dirty="0" smtClean="0"/>
              <a:t> </a:t>
            </a:r>
            <a:r>
              <a:rPr lang="ru-RU" dirty="0" smtClean="0"/>
              <a:t>некоторый </a:t>
            </a:r>
            <a:r>
              <a:rPr lang="ru-RU" dirty="0"/>
              <a:t>символ.</a:t>
            </a:r>
            <a:br>
              <a:rPr lang="ru-RU" dirty="0"/>
            </a:br>
            <a:r>
              <a:rPr lang="ru-RU" dirty="0"/>
              <a:t>...</a:t>
            </a:r>
            <a:br>
              <a:rPr lang="ru-RU" dirty="0"/>
            </a:br>
            <a:r>
              <a:rPr lang="ru-RU" dirty="0"/>
              <a:t>k = 0</a:t>
            </a:r>
            <a:br>
              <a:rPr lang="ru-RU" dirty="0"/>
            </a:br>
            <a:r>
              <a:rPr lang="ru-RU" dirty="0" err="1"/>
              <a:t>for</a:t>
            </a:r>
            <a:r>
              <a:rPr lang="ru-RU" dirty="0"/>
              <a:t> c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st</a:t>
            </a:r>
            <a:r>
              <a:rPr lang="ru-RU" dirty="0"/>
              <a:t>: #Рассматриваем все символы c строки </a:t>
            </a:r>
            <a:r>
              <a:rPr lang="ru-RU" dirty="0" err="1"/>
              <a:t>st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if</a:t>
            </a:r>
            <a:r>
              <a:rPr lang="ru-RU" dirty="0"/>
              <a:t> c == </a:t>
            </a:r>
            <a:r>
              <a:rPr lang="ru-RU" dirty="0" err="1"/>
              <a:t>sim</a:t>
            </a:r>
            <a:r>
              <a:rPr lang="ru-RU" dirty="0"/>
              <a:t>:</a:t>
            </a:r>
            <a:br>
              <a:rPr lang="ru-RU" dirty="0"/>
            </a:br>
            <a:r>
              <a:rPr lang="ru-RU" dirty="0"/>
              <a:t>k = k + 1</a:t>
            </a:r>
            <a:br>
              <a:rPr lang="ru-RU" dirty="0"/>
            </a:br>
            <a:r>
              <a:rPr lang="ru-RU" dirty="0"/>
              <a:t>...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14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Имеется и оригинальный способ решения языка </a:t>
            </a:r>
            <a:r>
              <a:rPr lang="ru-RU" dirty="0" err="1"/>
              <a:t>Python</a:t>
            </a:r>
            <a:r>
              <a:rPr lang="ru-RU" dirty="0"/>
              <a:t> – использование стандартной функции </a:t>
            </a:r>
            <a:r>
              <a:rPr lang="ru-RU" dirty="0" err="1"/>
              <a:t>count</a:t>
            </a:r>
            <a:r>
              <a:rPr lang="ru-RU" dirty="0"/>
              <a:t>(). Ее общий вид:</a:t>
            </a:r>
            <a:br>
              <a:rPr lang="ru-RU" dirty="0"/>
            </a:br>
            <a:r>
              <a:rPr lang="ru-RU" dirty="0"/>
              <a:t>&lt;</a:t>
            </a:r>
            <a:r>
              <a:rPr lang="ru-RU" i="1" dirty="0" err="1"/>
              <a:t>st</a:t>
            </a:r>
            <a:r>
              <a:rPr lang="ru-RU" dirty="0"/>
              <a:t>&gt;.</a:t>
            </a:r>
            <a:r>
              <a:rPr lang="ru-RU" dirty="0" err="1"/>
              <a:t>count</a:t>
            </a:r>
            <a:r>
              <a:rPr lang="ru-RU" dirty="0"/>
              <a:t>(&lt;</a:t>
            </a:r>
            <a:r>
              <a:rPr lang="ru-RU" i="1" dirty="0" err="1"/>
              <a:t>podst</a:t>
            </a:r>
            <a:r>
              <a:rPr lang="ru-RU" dirty="0"/>
              <a:t>&gt; [, &lt;</a:t>
            </a:r>
            <a:r>
              <a:rPr lang="ru-RU" i="1" dirty="0" err="1"/>
              <a:t>nach</a:t>
            </a:r>
            <a:r>
              <a:rPr lang="ru-RU" dirty="0"/>
              <a:t>&gt; [, &lt;</a:t>
            </a:r>
            <a:r>
              <a:rPr lang="ru-RU" i="1" dirty="0" err="1"/>
              <a:t>kon</a:t>
            </a:r>
            <a:r>
              <a:rPr lang="ru-RU" dirty="0" smtClean="0"/>
              <a:t>&gt;]])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то есть она вызывается как метод – с помощью точечной записи.</a:t>
            </a:r>
            <a:br>
              <a:rPr lang="ru-RU" dirty="0"/>
            </a:br>
            <a:r>
              <a:rPr lang="ru-RU" dirty="0"/>
              <a:t>Эта функция определяет, сколько раз последовательность символов (подстрока) &lt;</a:t>
            </a:r>
            <a:r>
              <a:rPr lang="ru-RU" i="1" dirty="0" err="1"/>
              <a:t>podst</a:t>
            </a:r>
            <a:r>
              <a:rPr lang="ru-RU" dirty="0"/>
              <a:t>&gt; встречается в строке &lt;</a:t>
            </a:r>
            <a:r>
              <a:rPr lang="ru-RU" i="1" dirty="0" err="1"/>
              <a:t>st</a:t>
            </a:r>
            <a:r>
              <a:rPr lang="ru-RU" dirty="0"/>
              <a:t>&gt;. </a:t>
            </a:r>
            <a:endParaRPr lang="ru-RU" dirty="0" smtClean="0"/>
          </a:p>
          <a:p>
            <a:r>
              <a:rPr lang="ru-RU" dirty="0" smtClean="0"/>
              <a:t>Необязательные </a:t>
            </a:r>
            <a:r>
              <a:rPr lang="ru-RU" dirty="0"/>
              <a:t>параметры &lt;</a:t>
            </a:r>
            <a:r>
              <a:rPr lang="ru-RU" i="1" dirty="0" err="1"/>
              <a:t>nach</a:t>
            </a:r>
            <a:r>
              <a:rPr lang="ru-RU" dirty="0"/>
              <a:t>&gt; и &lt;</a:t>
            </a:r>
            <a:r>
              <a:rPr lang="ru-RU" i="1" dirty="0" err="1"/>
              <a:t>kon</a:t>
            </a:r>
            <a:r>
              <a:rPr lang="ru-RU" dirty="0"/>
              <a:t>&gt; задают границы номеров </a:t>
            </a:r>
            <a:r>
              <a:rPr lang="ru-RU" dirty="0" smtClean="0"/>
              <a:t>символов в </a:t>
            </a:r>
            <a:r>
              <a:rPr lang="ru-RU" dirty="0"/>
              <a:t>строке для поиска. По умолчанию они равны, соответственно, 0 </a:t>
            </a:r>
            <a:r>
              <a:rPr lang="ru-RU" dirty="0" smtClean="0"/>
              <a:t>и </a:t>
            </a:r>
            <a:r>
              <a:rPr lang="ru-RU" dirty="0" err="1" smtClean="0"/>
              <a:t>len</a:t>
            </a:r>
            <a:r>
              <a:rPr lang="ru-RU" dirty="0" smtClean="0"/>
              <a:t>(</a:t>
            </a:r>
            <a:r>
              <a:rPr lang="ru-RU" dirty="0" err="1" smtClean="0"/>
              <a:t>st</a:t>
            </a:r>
            <a:r>
              <a:rPr lang="ru-RU" dirty="0" smtClean="0"/>
              <a:t>). </a:t>
            </a:r>
            <a:r>
              <a:rPr lang="ru-RU" dirty="0"/>
              <a:t>Если искомой подстроки нет, естественно, возвращается 0.</a:t>
            </a:r>
            <a:br>
              <a:rPr lang="ru-RU" dirty="0"/>
            </a:br>
            <a:r>
              <a:rPr lang="ru-RU" dirty="0"/>
              <a:t>В нашем случае подстрокой является один заданный символ </a:t>
            </a:r>
            <a:r>
              <a:rPr lang="ru-RU" dirty="0" err="1"/>
              <a:t>sim</a:t>
            </a:r>
            <a:r>
              <a:rPr lang="ru-RU" dirty="0"/>
              <a:t>: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651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i="1" dirty="0"/>
              <a:t>Задача 2. </a:t>
            </a:r>
            <a:r>
              <a:rPr lang="ru-RU" dirty="0"/>
              <a:t>Определить, есть ли в заданной строке заданный символ.</a:t>
            </a:r>
            <a:br>
              <a:rPr lang="ru-RU" dirty="0"/>
            </a:br>
            <a:r>
              <a:rPr lang="ru-RU" dirty="0"/>
              <a:t>Здесь лучше всего использовать оператор проверки принадлежности </a:t>
            </a:r>
            <a:r>
              <a:rPr lang="ru-RU" dirty="0" err="1" smtClean="0"/>
              <a:t>in</a:t>
            </a:r>
            <a:r>
              <a:rPr lang="ru-RU" dirty="0" smtClean="0"/>
              <a:t>, который </a:t>
            </a:r>
            <a:r>
              <a:rPr lang="ru-RU" dirty="0"/>
              <a:t>проверяет, имеется ли символ в заданной строке:</a:t>
            </a:r>
            <a:br>
              <a:rPr lang="ru-RU" dirty="0"/>
            </a:br>
            <a:r>
              <a:rPr lang="en-US" dirty="0" smtClean="0"/>
              <a:t>…..</a:t>
            </a:r>
          </a:p>
          <a:p>
            <a:r>
              <a:rPr lang="ru-RU" dirty="0" err="1" smtClean="0"/>
              <a:t>if</a:t>
            </a:r>
            <a:r>
              <a:rPr lang="ru-RU" dirty="0" smtClean="0"/>
              <a:t> </a:t>
            </a:r>
            <a:r>
              <a:rPr lang="ru-RU" dirty="0" err="1"/>
              <a:t>sim</a:t>
            </a:r>
            <a:r>
              <a:rPr lang="ru-RU" dirty="0"/>
              <a:t>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st</a:t>
            </a:r>
            <a:r>
              <a:rPr lang="ru-RU" dirty="0"/>
              <a:t>:</a:t>
            </a:r>
            <a:br>
              <a:rPr lang="ru-RU" dirty="0"/>
            </a:br>
            <a:r>
              <a:rPr lang="ru-RU" dirty="0" err="1"/>
              <a:t>print</a:t>
            </a:r>
            <a:r>
              <a:rPr lang="ru-RU" dirty="0"/>
              <a:t>('Да, такой символ имеется')</a:t>
            </a:r>
            <a:br>
              <a:rPr lang="ru-RU" dirty="0"/>
            </a:br>
            <a:r>
              <a:rPr lang="ru-RU" dirty="0" err="1"/>
              <a:t>else</a:t>
            </a:r>
            <a:r>
              <a:rPr lang="ru-RU" dirty="0"/>
              <a:t>:</a:t>
            </a:r>
            <a:br>
              <a:rPr lang="ru-RU" dirty="0"/>
            </a:br>
            <a:r>
              <a:rPr lang="ru-RU" dirty="0" err="1"/>
              <a:t>print</a:t>
            </a:r>
            <a:r>
              <a:rPr lang="ru-RU" dirty="0"/>
              <a:t>('Нет, такого символа нет')</a:t>
            </a:r>
            <a:br>
              <a:rPr lang="ru-RU" dirty="0"/>
            </a:br>
            <a:r>
              <a:rPr lang="en-US" dirty="0" smtClean="0"/>
              <a:t>…………..</a:t>
            </a:r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777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0721" y="903890"/>
            <a:ext cx="8261873" cy="481917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При хранении значения в памяти компьютера символы строки</a:t>
            </a:r>
            <a:br>
              <a:rPr lang="ru-RU" dirty="0"/>
            </a:br>
            <a:r>
              <a:rPr lang="ru-RU" dirty="0"/>
              <a:t>расположены подряд (в соседних ячейках). Модель памяти при </a:t>
            </a:r>
            <a:r>
              <a:rPr lang="ru-RU" dirty="0" smtClean="0"/>
              <a:t>этом можно </a:t>
            </a:r>
            <a:r>
              <a:rPr lang="ru-RU" dirty="0"/>
              <a:t>представить в виде:</a:t>
            </a:r>
            <a:br>
              <a:rPr lang="ru-RU" dirty="0"/>
            </a:b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Видно</a:t>
            </a:r>
            <a:r>
              <a:rPr lang="ru-RU" dirty="0"/>
              <a:t>, что нумерация отдельных символов в памяти компьютера</a:t>
            </a:r>
            <a:br>
              <a:rPr lang="ru-RU" dirty="0"/>
            </a:br>
            <a:r>
              <a:rPr lang="ru-RU" dirty="0"/>
              <a:t>начинается с нуля. Здесь же напомним, что каждый символ в </a:t>
            </a:r>
            <a:r>
              <a:rPr lang="ru-RU" dirty="0" smtClean="0"/>
              <a:t>памяти компьютера </a:t>
            </a:r>
            <a:r>
              <a:rPr lang="ru-RU" dirty="0"/>
              <a:t>хранится в виде двоичного числа – его кода.</a:t>
            </a:r>
            <a:br>
              <a:rPr lang="ru-RU" dirty="0"/>
            </a:b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 smtClean="0"/>
              <a:t>Примечание: </a:t>
            </a:r>
            <a:r>
              <a:rPr lang="ru-RU" dirty="0"/>
              <a:t>Если строка ограничена одинарными кавычками, внутри нее могут быть </a:t>
            </a:r>
            <a:r>
              <a:rPr lang="ru-RU" dirty="0" smtClean="0"/>
              <a:t>двойные кавычки</a:t>
            </a:r>
            <a:r>
              <a:rPr lang="ru-RU" dirty="0"/>
              <a:t>:</a:t>
            </a:r>
            <a:br>
              <a:rPr lang="ru-RU" dirty="0"/>
            </a:br>
            <a:r>
              <a:rPr lang="ru-RU" dirty="0"/>
              <a:t>s2 = 'Я болельщик клуба "Спартак"'</a:t>
            </a:r>
            <a:br>
              <a:rPr lang="ru-RU" dirty="0"/>
            </a:br>
            <a:r>
              <a:rPr lang="ru-RU" dirty="0"/>
              <a:t>и наоборот.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40086" t="34778" r="39551" b="57526"/>
          <a:stretch/>
        </p:blipFill>
        <p:spPr bwMode="auto">
          <a:xfrm>
            <a:off x="3895505" y="1849821"/>
            <a:ext cx="4372303" cy="8828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3789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0721" y="810491"/>
            <a:ext cx="8261873" cy="49125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i="1" dirty="0"/>
              <a:t>Задача 3. </a:t>
            </a:r>
            <a:r>
              <a:rPr lang="ru-RU" sz="1400" dirty="0"/>
              <a:t>Определить позицию (номер) первого вхождения некоторого символа в заданную строку (если этого символа в строке </a:t>
            </a:r>
            <a:r>
              <a:rPr lang="ru-RU" sz="1400" dirty="0" smtClean="0"/>
              <a:t>нет,</a:t>
            </a:r>
            <a:r>
              <a:rPr lang="en-US" sz="1400" dirty="0" smtClean="0"/>
              <a:t> </a:t>
            </a:r>
            <a:r>
              <a:rPr lang="ru-RU" sz="1400" dirty="0" smtClean="0"/>
              <a:t>то </a:t>
            </a:r>
            <a:r>
              <a:rPr lang="ru-RU" sz="1400" dirty="0"/>
              <a:t>вывести соответствующее сообщение).</a:t>
            </a:r>
            <a:br>
              <a:rPr lang="ru-RU" sz="1400" dirty="0"/>
            </a:br>
            <a:r>
              <a:rPr lang="ru-RU" sz="1400" dirty="0"/>
              <a:t>В </a:t>
            </a:r>
            <a:r>
              <a:rPr lang="ru-RU" sz="1400" dirty="0" err="1"/>
              <a:t>Python</a:t>
            </a:r>
            <a:r>
              <a:rPr lang="ru-RU" sz="1400" dirty="0"/>
              <a:t> существует функция для поиска позиции (номера символа), в которой начинается первое вхождение подстроки (и </a:t>
            </a:r>
            <a:r>
              <a:rPr lang="ru-RU" sz="1400" dirty="0" smtClean="0"/>
              <a:t>отдель</a:t>
            </a:r>
            <a:r>
              <a:rPr lang="ru-RU" sz="1400" dirty="0"/>
              <a:t>ного символа) в символьной строке. Эта функция называется </a:t>
            </a:r>
            <a:r>
              <a:rPr lang="ru-RU" sz="1400" dirty="0" err="1"/>
              <a:t>find</a:t>
            </a:r>
            <a:r>
              <a:rPr lang="ru-RU" sz="1400" dirty="0"/>
              <a:t>().</a:t>
            </a:r>
            <a:br>
              <a:rPr lang="ru-RU" sz="1400" dirty="0"/>
            </a:br>
            <a:r>
              <a:rPr lang="ru-RU" sz="1400" dirty="0"/>
              <a:t>В скобках нужно указать образец для поиска:</a:t>
            </a:r>
            <a:br>
              <a:rPr lang="ru-RU" sz="1400" dirty="0"/>
            </a:br>
            <a:r>
              <a:rPr lang="ru-RU" sz="1400" dirty="0" err="1"/>
              <a:t>st</a:t>
            </a:r>
            <a:r>
              <a:rPr lang="ru-RU" sz="1400" dirty="0"/>
              <a:t> = </a:t>
            </a:r>
            <a:r>
              <a:rPr lang="ru-RU" sz="1400" dirty="0" err="1"/>
              <a:t>input</a:t>
            </a:r>
            <a:r>
              <a:rPr lang="ru-RU" sz="1400" dirty="0"/>
              <a:t>('Введите строку ')</a:t>
            </a:r>
            <a:br>
              <a:rPr lang="ru-RU" sz="1400" dirty="0"/>
            </a:br>
            <a:r>
              <a:rPr lang="ru-RU" sz="1400" dirty="0" err="1"/>
              <a:t>sim</a:t>
            </a:r>
            <a:r>
              <a:rPr lang="ru-RU" sz="1400" dirty="0"/>
              <a:t> = </a:t>
            </a:r>
            <a:r>
              <a:rPr lang="ru-RU" sz="1400" dirty="0" err="1"/>
              <a:t>input</a:t>
            </a:r>
            <a:r>
              <a:rPr lang="ru-RU" sz="1400" dirty="0"/>
              <a:t>(' Введите символ ')</a:t>
            </a:r>
            <a:br>
              <a:rPr lang="ru-RU" sz="1400" dirty="0"/>
            </a:br>
            <a:r>
              <a:rPr lang="ru-RU" sz="1400" dirty="0" err="1"/>
              <a:t>ind</a:t>
            </a:r>
            <a:r>
              <a:rPr lang="ru-RU" sz="1400" dirty="0"/>
              <a:t> = </a:t>
            </a:r>
            <a:r>
              <a:rPr lang="ru-RU" sz="1400" dirty="0" err="1"/>
              <a:t>st.find</a:t>
            </a:r>
            <a:r>
              <a:rPr lang="ru-RU" sz="1400" dirty="0"/>
              <a:t>(</a:t>
            </a:r>
            <a:r>
              <a:rPr lang="ru-RU" sz="1400" dirty="0" err="1"/>
              <a:t>sim</a:t>
            </a:r>
            <a:r>
              <a:rPr lang="ru-RU" sz="1400" dirty="0"/>
              <a:t>) #Функция </a:t>
            </a:r>
            <a:r>
              <a:rPr lang="ru-RU" sz="1400" dirty="0" err="1"/>
              <a:t>find</a:t>
            </a:r>
            <a:r>
              <a:rPr lang="ru-RU" sz="1400" dirty="0"/>
              <a:t>() вызывается как метод</a:t>
            </a:r>
            <a:br>
              <a:rPr lang="ru-RU" sz="1400" dirty="0"/>
            </a:br>
            <a:r>
              <a:rPr lang="ru-RU" sz="1400" dirty="0"/>
              <a:t>Эта функция возвращает номер заданного символа в памяти компьютера; если заданного символа в строке нет, – возвращается </a:t>
            </a:r>
            <a:r>
              <a:rPr lang="ru-RU" sz="1400" dirty="0" smtClean="0"/>
              <a:t>значение</a:t>
            </a:r>
            <a:r>
              <a:rPr lang="en-US" sz="1400" dirty="0" smtClean="0"/>
              <a:t> </a:t>
            </a:r>
            <a:r>
              <a:rPr lang="ru-RU" sz="1400" dirty="0" smtClean="0"/>
              <a:t>–1</a:t>
            </a:r>
            <a:r>
              <a:rPr lang="ru-RU" sz="1400" dirty="0"/>
              <a:t>. Поэтому вывод ответа оформляется следующим образом:</a:t>
            </a:r>
            <a:br>
              <a:rPr lang="ru-RU" sz="1400" dirty="0"/>
            </a:br>
            <a:r>
              <a:rPr lang="ru-RU" sz="1400" dirty="0" err="1"/>
              <a:t>if</a:t>
            </a:r>
            <a:r>
              <a:rPr lang="ru-RU" sz="1400" dirty="0"/>
              <a:t> </a:t>
            </a:r>
            <a:r>
              <a:rPr lang="ru-RU" sz="1400" dirty="0" err="1"/>
              <a:t>ind</a:t>
            </a:r>
            <a:r>
              <a:rPr lang="ru-RU" sz="1400" dirty="0"/>
              <a:t> != -1:</a:t>
            </a:r>
            <a:br>
              <a:rPr lang="ru-RU" sz="1400" dirty="0"/>
            </a:br>
            <a:r>
              <a:rPr lang="ru-RU" sz="1400" dirty="0" err="1"/>
              <a:t>print</a:t>
            </a:r>
            <a:r>
              <a:rPr lang="ru-RU" sz="1400" dirty="0"/>
              <a:t>(</a:t>
            </a:r>
            <a:r>
              <a:rPr lang="ru-RU" sz="1400" dirty="0" err="1"/>
              <a:t>ind</a:t>
            </a:r>
            <a:r>
              <a:rPr lang="ru-RU" sz="1400" dirty="0"/>
              <a:t> + 1)</a:t>
            </a:r>
            <a:br>
              <a:rPr lang="ru-RU" sz="1400" dirty="0"/>
            </a:br>
            <a:r>
              <a:rPr lang="ru-RU" sz="1400" dirty="0" err="1"/>
              <a:t>else</a:t>
            </a:r>
            <a:r>
              <a:rPr lang="ru-RU" sz="1400" dirty="0"/>
              <a:t>:</a:t>
            </a:r>
            <a:br>
              <a:rPr lang="ru-RU" sz="1400" dirty="0"/>
            </a:br>
            <a:r>
              <a:rPr lang="ru-RU" sz="1400" dirty="0" err="1"/>
              <a:t>print</a:t>
            </a:r>
            <a:r>
              <a:rPr lang="ru-RU" sz="1400" dirty="0"/>
              <a:t>('Такого символа в строке нет')</a:t>
            </a:r>
            <a:br>
              <a:rPr lang="ru-RU" sz="1400" dirty="0"/>
            </a:br>
            <a:r>
              <a:rPr lang="ru-RU" sz="1400" dirty="0"/>
              <a:t>Например, если </a:t>
            </a:r>
            <a:r>
              <a:rPr lang="ru-RU" sz="1400" dirty="0" err="1"/>
              <a:t>st</a:t>
            </a:r>
            <a:r>
              <a:rPr lang="ru-RU" sz="1400" dirty="0"/>
              <a:t> == 'Информатика', а </a:t>
            </a:r>
            <a:r>
              <a:rPr lang="ru-RU" sz="1400" dirty="0" err="1"/>
              <a:t>sim</a:t>
            </a:r>
            <a:r>
              <a:rPr lang="ru-RU" sz="1400" dirty="0"/>
              <a:t> == 'а', то будет выведен ответ 7 (номер заданного символа в памяти компьютера, увеличенный на 1; такой ответ в данном случае более привычен пользователю программы).</a:t>
            </a:r>
            <a:br>
              <a:rPr lang="ru-RU" sz="1400" dirty="0"/>
            </a:br>
            <a:r>
              <a:rPr lang="ru-RU" sz="1400" dirty="0"/>
              <a:t>Обратим внимание на то, что строчные и прописные буквы при поиске отличаются</a:t>
            </a:r>
            <a:r>
              <a:rPr lang="ru-RU" sz="1400" dirty="0" smtClean="0"/>
              <a:t>.</a:t>
            </a: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ru-RU" sz="1400" b="1" i="1" u="sng" dirty="0" smtClean="0"/>
              <a:t>Подробно смотрите литературу: </a:t>
            </a:r>
            <a:r>
              <a:rPr lang="ru-RU" sz="1400" b="1" i="1" u="sng" dirty="0"/>
              <a:t>Д. </a:t>
            </a:r>
            <a:r>
              <a:rPr lang="ru-RU" sz="1400" b="1" i="1" u="sng" dirty="0" err="1" smtClean="0"/>
              <a:t>Златопольский</a:t>
            </a:r>
            <a:r>
              <a:rPr lang="ru-RU" sz="1400" b="1" i="1" u="sng" dirty="0" smtClean="0"/>
              <a:t>  «Основы программирования на языке </a:t>
            </a:r>
            <a:r>
              <a:rPr lang="en-US" sz="1400" b="1" i="1" u="sng" dirty="0" smtClean="0"/>
              <a:t>Python</a:t>
            </a:r>
            <a:r>
              <a:rPr lang="ru-RU" sz="1400" b="1" i="1" u="sng" dirty="0" smtClean="0"/>
              <a:t>» страница 148. Типовые задачи обработки строк</a:t>
            </a:r>
            <a:r>
              <a:rPr lang="ru-RU" sz="1400" b="1" i="1" u="sng" dirty="0"/>
              <a:t/>
            </a:r>
            <a:br>
              <a:rPr lang="ru-RU" sz="1400" b="1" i="1" u="sng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38699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0031" y="817584"/>
            <a:ext cx="9286993" cy="254472"/>
          </a:xfrm>
        </p:spPr>
        <p:txBody>
          <a:bodyPr>
            <a:normAutofit fontScale="90000"/>
          </a:bodyPr>
          <a:lstStyle/>
          <a:p>
            <a:r>
              <a:rPr lang="kk-KZ" dirty="0" smtClean="0"/>
              <a:t>Практика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9615" y="1072056"/>
            <a:ext cx="8562470" cy="46140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dirty="0" smtClean="0"/>
              <a:t>1. Дана </a:t>
            </a:r>
            <a:r>
              <a:rPr lang="ru-RU" sz="1200" dirty="0"/>
              <a:t>строка. Определить, какая из букв – «о» или «а» – встречается в ней чаще (принять, что указанные буквы в строке есть).</a:t>
            </a:r>
            <a:br>
              <a:rPr lang="ru-RU" sz="1200" dirty="0"/>
            </a:br>
            <a:r>
              <a:rPr lang="ru-RU" sz="1200" dirty="0"/>
              <a:t>2. Дано предложение. Определить, есть ли в нем запятые.</a:t>
            </a:r>
            <a:br>
              <a:rPr lang="ru-RU" sz="1200" dirty="0"/>
            </a:br>
            <a:r>
              <a:rPr lang="ru-RU" sz="1200" dirty="0"/>
              <a:t>3. Дана строка. Определить, какая из букв – «н» или «к» – встречается в ней раньше при просмотре слева направо (принять,</a:t>
            </a:r>
            <a:br>
              <a:rPr lang="ru-RU" sz="1200" dirty="0"/>
            </a:br>
            <a:r>
              <a:rPr lang="ru-RU" sz="1200" dirty="0"/>
              <a:t>что указанные буквы в строке есть).</a:t>
            </a:r>
            <a:br>
              <a:rPr lang="ru-RU" sz="1200" dirty="0"/>
            </a:br>
            <a:r>
              <a:rPr lang="ru-RU" sz="1200" dirty="0"/>
              <a:t>4. Дана строка, в которой есть пробелы. Определить, является </a:t>
            </a:r>
            <a:r>
              <a:rPr lang="ru-RU" sz="1200" dirty="0" smtClean="0"/>
              <a:t>ли цифрой </a:t>
            </a:r>
            <a:r>
              <a:rPr lang="ru-RU" sz="1200" dirty="0"/>
              <a:t>символ, записанный после первого пробела.</a:t>
            </a:r>
            <a:br>
              <a:rPr lang="ru-RU" sz="1200" dirty="0"/>
            </a:br>
            <a:r>
              <a:rPr lang="ru-RU" sz="1200" dirty="0"/>
              <a:t>5. Дана строка. Определить, чего в ней больше – запятых </a:t>
            </a:r>
            <a:r>
              <a:rPr lang="ru-RU" sz="1200" dirty="0" smtClean="0"/>
              <a:t>или цифр </a:t>
            </a:r>
            <a:r>
              <a:rPr lang="ru-RU" sz="1200" dirty="0"/>
              <a:t>(принять, что указанные символы в строке есть).</a:t>
            </a:r>
            <a:br>
              <a:rPr lang="ru-RU" sz="1200" dirty="0"/>
            </a:br>
            <a:r>
              <a:rPr lang="ru-RU" sz="1200" dirty="0"/>
              <a:t>6. Дана строка, в которой есть слово «или». Определить, </a:t>
            </a:r>
            <a:r>
              <a:rPr lang="ru-RU" sz="1200" dirty="0" smtClean="0"/>
              <a:t>сколько раз </a:t>
            </a:r>
            <a:r>
              <a:rPr lang="ru-RU" sz="1200" dirty="0"/>
              <a:t>оно встречается.</a:t>
            </a:r>
            <a:br>
              <a:rPr lang="ru-RU" sz="1200" dirty="0"/>
            </a:br>
            <a:r>
              <a:rPr lang="ru-RU" sz="1200" dirty="0"/>
              <a:t>7. Дана строка. Определить, образует ли подстрока, начинающаяся с символа номер m и заканчивающаяся символом номер n,</a:t>
            </a:r>
            <a:br>
              <a:rPr lang="ru-RU" sz="1200" dirty="0"/>
            </a:br>
            <a:r>
              <a:rPr lang="ru-RU" sz="1200" dirty="0"/>
              <a:t>число 666?</a:t>
            </a:r>
            <a:br>
              <a:rPr lang="ru-RU" sz="1200" dirty="0"/>
            </a:br>
            <a:r>
              <a:rPr lang="ru-RU" sz="1200" dirty="0"/>
              <a:t>8. Дано предложение, в котором слова разделены двумя пробелами (начальных и конечных пробелов нет). Определить </a:t>
            </a:r>
            <a:r>
              <a:rPr lang="ru-RU" sz="1200" dirty="0" smtClean="0"/>
              <a:t>первое слово</a:t>
            </a:r>
            <a:r>
              <a:rPr lang="ru-RU" sz="1200" dirty="0"/>
              <a:t>.</a:t>
            </a:r>
            <a:br>
              <a:rPr lang="ru-RU" sz="1200" dirty="0"/>
            </a:br>
            <a:r>
              <a:rPr lang="ru-RU" sz="1200" dirty="0"/>
              <a:t>9. Дано предложение, в котором слова разделены одним пробелом (начальных и конечных пробелов нет). Определить последнее слово.</a:t>
            </a:r>
            <a:br>
              <a:rPr lang="ru-RU" sz="1200" dirty="0"/>
            </a:br>
            <a:r>
              <a:rPr lang="ru-RU" sz="1200" dirty="0"/>
              <a:t>10. Дано предложение, в котором слова разделены двумя пробелами (начальных и конечных пробелов нет). Определить </a:t>
            </a:r>
            <a:r>
              <a:rPr lang="ru-RU" sz="1200" dirty="0" smtClean="0"/>
              <a:t>первое, второе </a:t>
            </a:r>
            <a:r>
              <a:rPr lang="ru-RU" sz="1200" dirty="0"/>
              <a:t>и третье слова. Принять, что в заданном </a:t>
            </a:r>
            <a:r>
              <a:rPr lang="ru-RU" sz="1200" dirty="0" smtClean="0"/>
              <a:t>предложении есть </a:t>
            </a:r>
            <a:r>
              <a:rPr lang="ru-RU" sz="1200" dirty="0"/>
              <a:t>не менее четырех слов.</a:t>
            </a:r>
            <a:br>
              <a:rPr lang="ru-RU" sz="1200" dirty="0"/>
            </a:br>
            <a:r>
              <a:rPr lang="ru-RU" sz="1200" dirty="0"/>
              <a:t>11. Дано предложение, в котором слова разделены одним пробелом (начальных и конечных пробелов нет). Определить два</a:t>
            </a:r>
            <a:br>
              <a:rPr lang="ru-RU" sz="1200" dirty="0"/>
            </a:br>
            <a:r>
              <a:rPr lang="ru-RU" sz="1200" dirty="0" smtClean="0"/>
              <a:t>12. </a:t>
            </a:r>
            <a:r>
              <a:rPr lang="ru-RU" sz="1200" dirty="0"/>
              <a:t>Дано предложение, в котором слова разделены одним пробелом (начальных и конечных пробелов нет). Определить самое</a:t>
            </a:r>
            <a:br>
              <a:rPr lang="ru-RU" sz="1200" dirty="0"/>
            </a:br>
            <a:r>
              <a:rPr lang="ru-RU" sz="1200" dirty="0" smtClean="0"/>
              <a:t>«длинное</a:t>
            </a:r>
            <a:r>
              <a:rPr lang="ru-RU" sz="1200" dirty="0"/>
              <a:t>» слово.</a:t>
            </a:r>
            <a:br>
              <a:rPr lang="ru-RU" sz="1200" dirty="0"/>
            </a:br>
            <a:r>
              <a:rPr lang="ru-RU" sz="1200" dirty="0" smtClean="0"/>
              <a:t>13. </a:t>
            </a:r>
            <a:r>
              <a:rPr lang="ru-RU" sz="1200" dirty="0"/>
              <a:t>Дана строка, состоящая только из букв. Заменить все </a:t>
            </a:r>
            <a:r>
              <a:rPr lang="ru-RU" sz="1200" dirty="0" smtClean="0"/>
              <a:t>буквы «a</a:t>
            </a:r>
            <a:r>
              <a:rPr lang="ru-RU" sz="1200" dirty="0"/>
              <a:t>» на буквы «б» и наоборот, как заглавные, так и строчные.</a:t>
            </a:r>
            <a:br>
              <a:rPr lang="ru-RU" sz="1200" dirty="0"/>
            </a:br>
            <a:r>
              <a:rPr lang="ru-RU" sz="1200" dirty="0"/>
              <a:t>Например, при вводе строки «</a:t>
            </a:r>
            <a:r>
              <a:rPr lang="ru-RU" sz="1200" dirty="0" err="1"/>
              <a:t>абвАБВ</a:t>
            </a:r>
            <a:r>
              <a:rPr lang="ru-RU" sz="1200" dirty="0"/>
              <a:t>» должен </a:t>
            </a:r>
            <a:r>
              <a:rPr lang="ru-RU" sz="1200" dirty="0" smtClean="0"/>
              <a:t>получиться результат </a:t>
            </a:r>
            <a:r>
              <a:rPr lang="ru-RU" sz="1200" dirty="0"/>
              <a:t>«</a:t>
            </a:r>
            <a:r>
              <a:rPr lang="ru-RU" sz="1200" dirty="0" err="1"/>
              <a:t>бавБАВ</a:t>
            </a:r>
            <a:r>
              <a:rPr lang="ru-RU" sz="1200" dirty="0"/>
              <a:t>».</a:t>
            </a:r>
            <a:br>
              <a:rPr lang="ru-RU" sz="1200" dirty="0"/>
            </a:br>
            <a:r>
              <a:rPr lang="ru-RU" sz="1200" dirty="0" smtClean="0"/>
              <a:t>14. </a:t>
            </a:r>
            <a:r>
              <a:rPr lang="ru-RU" sz="1200" dirty="0"/>
              <a:t>Дана строка. Удалить из нее все пробелы.</a:t>
            </a:r>
            <a:br>
              <a:rPr lang="ru-RU" sz="1200" dirty="0"/>
            </a:b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15349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Операции над строками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/>
              <a:t>Строки можно соединять («склеивать») в одно значение. Такая</a:t>
            </a:r>
            <a:br>
              <a:rPr lang="ru-RU" dirty="0"/>
            </a:br>
            <a:r>
              <a:rPr lang="ru-RU" dirty="0"/>
              <a:t>операция называется «конкатенация». Для конкатенации используется знак (оператор) </a:t>
            </a:r>
            <a:r>
              <a:rPr lang="ru-RU" dirty="0" smtClean="0"/>
              <a:t>«+»:</a:t>
            </a:r>
          </a:p>
          <a:p>
            <a:pPr marL="0" indent="0" algn="just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Text</a:t>
            </a:r>
            <a:r>
              <a:rPr lang="ru-RU" dirty="0"/>
              <a:t> = 'Меня зовут' + ' ' + </a:t>
            </a:r>
            <a:r>
              <a:rPr lang="ru-RU" dirty="0" err="1" smtClean="0"/>
              <a:t>im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Реже используется операция «умножения» величины строкового</a:t>
            </a:r>
            <a:br>
              <a:rPr lang="ru-RU" dirty="0"/>
            </a:br>
            <a:r>
              <a:rPr lang="ru-RU" dirty="0"/>
              <a:t>типа на целое число</a:t>
            </a:r>
            <a:r>
              <a:rPr lang="ru-RU" dirty="0" smtClean="0"/>
              <a:t>:</a:t>
            </a:r>
          </a:p>
          <a:p>
            <a:pPr marL="0" indent="0" algn="just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st</a:t>
            </a:r>
            <a:r>
              <a:rPr lang="ru-RU" dirty="0"/>
              <a:t> = </a:t>
            </a:r>
            <a:r>
              <a:rPr lang="ru-RU" dirty="0" smtClean="0"/>
              <a:t>'ABC‘</a:t>
            </a:r>
          </a:p>
          <a:p>
            <a:pPr marL="0" indent="0" algn="just">
              <a:buNone/>
            </a:pPr>
            <a:r>
              <a:rPr lang="ru-RU" dirty="0" smtClean="0"/>
              <a:t>st2 </a:t>
            </a:r>
            <a:r>
              <a:rPr lang="ru-RU" dirty="0"/>
              <a:t>= </a:t>
            </a:r>
            <a:r>
              <a:rPr lang="ru-RU" dirty="0" err="1"/>
              <a:t>st</a:t>
            </a:r>
            <a:r>
              <a:rPr lang="ru-RU" dirty="0"/>
              <a:t> * 3 </a:t>
            </a:r>
            <a:r>
              <a:rPr lang="ru-RU" dirty="0" smtClean="0"/>
              <a:t>   #</a:t>
            </a:r>
            <a:r>
              <a:rPr lang="ru-RU" dirty="0"/>
              <a:t>st2 == </a:t>
            </a:r>
            <a:r>
              <a:rPr lang="ru-RU" dirty="0" smtClean="0"/>
              <a:t>'ABCABCABC‘</a:t>
            </a:r>
          </a:p>
          <a:p>
            <a:pPr marL="0" indent="0" algn="just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Видно, что «умножение» в данном случае – это повторение строки</a:t>
            </a:r>
            <a:br>
              <a:rPr lang="ru-RU" dirty="0"/>
            </a:br>
            <a:r>
              <a:rPr lang="ru-RU" dirty="0"/>
              <a:t>заданное число раз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623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Мы </a:t>
            </a:r>
            <a:r>
              <a:rPr lang="ru-RU" dirty="0"/>
              <a:t>говорили, что операции зависят </a:t>
            </a:r>
            <a:r>
              <a:rPr lang="ru-RU" dirty="0" smtClean="0"/>
              <a:t>от</a:t>
            </a:r>
            <a:r>
              <a:rPr lang="en-US" dirty="0" smtClean="0"/>
              <a:t> </a:t>
            </a:r>
            <a:r>
              <a:rPr lang="ru-RU" dirty="0" smtClean="0"/>
              <a:t>типа </a:t>
            </a:r>
            <a:r>
              <a:rPr lang="ru-RU" dirty="0"/>
              <a:t>данных? Над объектами определенного типа можно производить </a:t>
            </a:r>
            <a:r>
              <a:rPr lang="ru-RU" dirty="0" smtClean="0"/>
              <a:t>только</a:t>
            </a:r>
            <a:r>
              <a:rPr lang="en-US" dirty="0" smtClean="0"/>
              <a:t> </a:t>
            </a:r>
            <a:r>
              <a:rPr lang="ru-RU" dirty="0" smtClean="0"/>
              <a:t>определенные </a:t>
            </a:r>
            <a:r>
              <a:rPr lang="ru-RU" dirty="0"/>
              <a:t>операции: числа – складывать, умножать и т.д. Так вот, для строк символ +</a:t>
            </a:r>
            <a:br>
              <a:rPr lang="ru-RU" dirty="0"/>
            </a:br>
            <a:r>
              <a:rPr lang="ru-RU" dirty="0"/>
              <a:t>будет объединять строки, а для чисел – складывать их. А, что если сложить число </a:t>
            </a:r>
            <a:r>
              <a:rPr lang="ru-RU" dirty="0" smtClean="0"/>
              <a:t>и строку</a:t>
            </a:r>
            <a:r>
              <a:rPr lang="ru-RU" dirty="0"/>
              <a:t>?</a:t>
            </a:r>
            <a:br>
              <a:rPr lang="ru-RU" dirty="0"/>
            </a:br>
            <a:r>
              <a:rPr lang="ru-RU" dirty="0"/>
              <a:t>&gt;&gt;&gt; 'Марс' + 5</a:t>
            </a:r>
            <a:br>
              <a:rPr lang="ru-RU" dirty="0"/>
            </a:br>
            <a:r>
              <a:rPr lang="en-US" dirty="0" err="1"/>
              <a:t>Traceback</a:t>
            </a:r>
            <a:r>
              <a:rPr lang="en-US" dirty="0"/>
              <a:t> (most recent call last):</a:t>
            </a:r>
          </a:p>
          <a:p>
            <a:pPr marL="0" indent="0">
              <a:buNone/>
            </a:pPr>
            <a:r>
              <a:rPr lang="en-US" dirty="0"/>
              <a:t>  File "&lt;pyshell#8&gt;", line 1, in &lt;module&gt;</a:t>
            </a:r>
          </a:p>
          <a:p>
            <a:pPr marL="0" indent="0">
              <a:buNone/>
            </a:pPr>
            <a:r>
              <a:rPr lang="en-US" dirty="0"/>
              <a:t>    '</a:t>
            </a:r>
            <a:r>
              <a:rPr lang="en-US" dirty="0" err="1"/>
              <a:t>Марс</a:t>
            </a:r>
            <a:r>
              <a:rPr lang="en-US" dirty="0"/>
              <a:t>' + 5</a:t>
            </a:r>
          </a:p>
          <a:p>
            <a:pPr marL="0" indent="0">
              <a:buNone/>
            </a:pPr>
            <a:r>
              <a:rPr lang="en-US" dirty="0" err="1"/>
              <a:t>TypeError</a:t>
            </a:r>
            <a:r>
              <a:rPr lang="en-US" dirty="0"/>
              <a:t>: can only concatenate </a:t>
            </a:r>
            <a:r>
              <a:rPr lang="en-US" dirty="0" err="1"/>
              <a:t>str</a:t>
            </a:r>
            <a:r>
              <a:rPr lang="en-US" dirty="0"/>
              <a:t> (not "</a:t>
            </a:r>
            <a:r>
              <a:rPr lang="en-US" dirty="0" err="1"/>
              <a:t>int</a:t>
            </a:r>
            <a:r>
              <a:rPr lang="en-US" dirty="0"/>
              <a:t>") to </a:t>
            </a:r>
            <a:r>
              <a:rPr lang="en-US" dirty="0" err="1"/>
              <a:t>str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&gt;&gt;&gt;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540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err="1"/>
              <a:t>Python</a:t>
            </a:r>
            <a:r>
              <a:rPr lang="ru-RU" dirty="0"/>
              <a:t> запутался, т.к. не понял, что мы от него хотим: сложить числа или </a:t>
            </a:r>
            <a:r>
              <a:rPr lang="ru-RU" dirty="0" smtClean="0"/>
              <a:t>объединить строки</a:t>
            </a:r>
            <a:r>
              <a:rPr lang="ru-RU" dirty="0"/>
              <a:t>. К примеру, мы хотим объединить строки. Для этого с помощью функции </a:t>
            </a:r>
            <a:r>
              <a:rPr lang="ru-RU" dirty="0" err="1"/>
              <a:t>str</a:t>
            </a:r>
            <a:r>
              <a:rPr lang="ru-RU" dirty="0" smtClean="0"/>
              <a:t>() преобразуем </a:t>
            </a:r>
            <a:r>
              <a:rPr lang="ru-RU" dirty="0"/>
              <a:t>число 5 в строку '5' и выполним объединение:</a:t>
            </a:r>
            <a:br>
              <a:rPr lang="ru-RU" dirty="0"/>
            </a:br>
            <a:r>
              <a:rPr lang="ru-RU" dirty="0"/>
              <a:t>&gt;&gt;&gt; 'Марс' + </a:t>
            </a:r>
            <a:r>
              <a:rPr lang="ru-RU" dirty="0" err="1"/>
              <a:t>str</a:t>
            </a:r>
            <a:r>
              <a:rPr lang="ru-RU" dirty="0"/>
              <a:t>(5)</a:t>
            </a:r>
            <a:br>
              <a:rPr lang="ru-RU" dirty="0"/>
            </a:br>
            <a:r>
              <a:rPr lang="ru-RU" dirty="0"/>
              <a:t>'Марс5'</a:t>
            </a:r>
            <a:br>
              <a:rPr lang="ru-RU" dirty="0"/>
            </a:br>
            <a:r>
              <a:rPr lang="ru-RU" dirty="0" smtClean="0"/>
              <a:t>&gt;&gt;&gt;</a:t>
            </a:r>
          </a:p>
          <a:p>
            <a:pPr marL="0" indent="0">
              <a:buNone/>
            </a:pPr>
            <a:r>
              <a:rPr lang="ru-RU" dirty="0"/>
              <a:t>Можно ли выполнить обратное преобразование типов? Можно!</a:t>
            </a:r>
            <a:br>
              <a:rPr lang="ru-RU" dirty="0"/>
            </a:br>
            <a:r>
              <a:rPr lang="ru-RU" dirty="0"/>
              <a:t>&gt;&gt;&gt; </a:t>
            </a:r>
            <a:r>
              <a:rPr lang="ru-RU" dirty="0" err="1"/>
              <a:t>int</a:t>
            </a:r>
            <a:r>
              <a:rPr lang="ru-RU" dirty="0"/>
              <a:t>("-5")</a:t>
            </a:r>
            <a:br>
              <a:rPr lang="ru-RU" dirty="0"/>
            </a:br>
            <a:r>
              <a:rPr lang="ru-RU" dirty="0"/>
              <a:t>-5</a:t>
            </a:r>
            <a:br>
              <a:rPr lang="ru-RU" dirty="0"/>
            </a:br>
            <a:r>
              <a:rPr lang="ru-RU" dirty="0"/>
              <a:t>&gt;&gt;&gt;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231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Операции со строками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Для </a:t>
            </a:r>
            <a:r>
              <a:rPr lang="ru-RU" dirty="0"/>
              <a:t>работы со стоками в </a:t>
            </a:r>
            <a:r>
              <a:rPr lang="en-US" dirty="0"/>
              <a:t>Python </a:t>
            </a:r>
            <a:r>
              <a:rPr lang="ru-RU" dirty="0"/>
              <a:t>предусмотрено большое число встроенных </a:t>
            </a:r>
            <a:r>
              <a:rPr lang="ru-RU" dirty="0" smtClean="0"/>
              <a:t>функций, например</a:t>
            </a:r>
            <a:r>
              <a:rPr lang="ru-RU" dirty="0"/>
              <a:t>, </a:t>
            </a:r>
            <a:r>
              <a:rPr lang="en-US" b="1" dirty="0" err="1"/>
              <a:t>len</a:t>
            </a:r>
            <a:r>
              <a:rPr lang="en-US" b="1" dirty="0"/>
              <a:t>(). </a:t>
            </a:r>
            <a:r>
              <a:rPr lang="ru-RU" dirty="0"/>
              <a:t>Эта функция определяет длину строки, которая передается ей </a:t>
            </a:r>
            <a:r>
              <a:rPr lang="ru-RU" dirty="0" smtClean="0"/>
              <a:t>в качестве </a:t>
            </a:r>
            <a:r>
              <a:rPr lang="ru-RU" dirty="0"/>
              <a:t>аргумента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&gt;&gt;&gt; </a:t>
            </a:r>
            <a:r>
              <a:rPr lang="en-US" dirty="0" err="1"/>
              <a:t>len</a:t>
            </a:r>
            <a:r>
              <a:rPr lang="en-US" dirty="0"/>
              <a:t>('</a:t>
            </a:r>
            <a:r>
              <a:rPr lang="ru-RU" dirty="0"/>
              <a:t>Привет!')</a:t>
            </a:r>
            <a:br>
              <a:rPr lang="ru-RU" dirty="0"/>
            </a:br>
            <a:r>
              <a:rPr lang="ru-RU" dirty="0"/>
              <a:t>7</a:t>
            </a:r>
            <a:br>
              <a:rPr lang="ru-RU" dirty="0"/>
            </a:br>
            <a:r>
              <a:rPr lang="ru-RU" dirty="0"/>
              <a:t>&gt;&gt;&gt;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733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Строки можно присваивать переменным и дальше работать с переменными</a:t>
            </a:r>
            <a:r>
              <a:rPr lang="ru-RU" dirty="0" smtClean="0"/>
              <a:t>:</a:t>
            </a:r>
            <a:endParaRPr lang="en-US" dirty="0" smtClean="0"/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&gt;&gt;&gt; s = "Я изучаю программирование"</a:t>
            </a:r>
            <a:br>
              <a:rPr lang="ru-RU" dirty="0"/>
            </a:br>
            <a:r>
              <a:rPr lang="ru-RU" dirty="0"/>
              <a:t>&gt;&gt;&gt; s</a:t>
            </a:r>
            <a:br>
              <a:rPr lang="ru-RU" dirty="0"/>
            </a:br>
            <a:r>
              <a:rPr lang="ru-RU" dirty="0"/>
              <a:t>'Я изучаю </a:t>
            </a:r>
            <a:r>
              <a:rPr lang="ru-RU" dirty="0" smtClean="0"/>
              <a:t>программирование‘</a:t>
            </a:r>
            <a:endParaRPr lang="en-US" dirty="0" smtClean="0"/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&gt;&gt;&gt; s*4</a:t>
            </a:r>
            <a:br>
              <a:rPr lang="ru-RU" dirty="0"/>
            </a:br>
            <a:r>
              <a:rPr lang="ru-RU" dirty="0"/>
              <a:t>'Я изучаю </a:t>
            </a:r>
            <a:r>
              <a:rPr lang="ru-RU" dirty="0" err="1"/>
              <a:t>программированиеЯ</a:t>
            </a:r>
            <a:r>
              <a:rPr lang="ru-RU" dirty="0"/>
              <a:t> изучаю </a:t>
            </a:r>
            <a:r>
              <a:rPr lang="ru-RU" dirty="0" err="1"/>
              <a:t>программированиеЯ</a:t>
            </a:r>
            <a:r>
              <a:rPr lang="ru-RU" dirty="0"/>
              <a:t> изучаю</a:t>
            </a:r>
            <a:br>
              <a:rPr lang="ru-RU" dirty="0"/>
            </a:br>
            <a:r>
              <a:rPr lang="ru-RU" dirty="0" err="1"/>
              <a:t>программированиеЯ</a:t>
            </a:r>
            <a:r>
              <a:rPr lang="ru-RU" dirty="0"/>
              <a:t> изучаю программирование'</a:t>
            </a:r>
            <a:br>
              <a:rPr lang="ru-RU" dirty="0"/>
            </a:b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&gt;&gt;&gt; </a:t>
            </a:r>
            <a:r>
              <a:rPr lang="ru-RU" dirty="0"/>
              <a:t>s + " на языке </a:t>
            </a:r>
            <a:r>
              <a:rPr lang="ru-RU" dirty="0" err="1"/>
              <a:t>Python</a:t>
            </a:r>
            <a:r>
              <a:rPr lang="ru-RU" dirty="0"/>
              <a:t>"</a:t>
            </a:r>
            <a:br>
              <a:rPr lang="ru-RU" dirty="0"/>
            </a:br>
            <a:r>
              <a:rPr lang="ru-RU" dirty="0"/>
              <a:t>'Я изучаю программирование на языке </a:t>
            </a:r>
            <a:r>
              <a:rPr lang="ru-RU" dirty="0" err="1"/>
              <a:t>Python</a:t>
            </a:r>
            <a:r>
              <a:rPr lang="ru-RU" dirty="0"/>
              <a:t>'</a:t>
            </a:r>
            <a:br>
              <a:rPr lang="ru-RU" dirty="0"/>
            </a:br>
            <a:r>
              <a:rPr lang="ru-RU" dirty="0"/>
              <a:t>&gt;&gt;&gt;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363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Полезно знать об этих символах, т.к. они часто используются при работе со строками:</a:t>
            </a:r>
            <a:br>
              <a:rPr lang="ru-RU" dirty="0"/>
            </a:br>
            <a:r>
              <a:rPr lang="ru-RU" dirty="0"/>
              <a:t>\n - переход на новую строку</a:t>
            </a:r>
            <a:br>
              <a:rPr lang="ru-RU" dirty="0"/>
            </a:br>
            <a:r>
              <a:rPr lang="ru-RU" dirty="0"/>
              <a:t>\t - знак табуляции</a:t>
            </a:r>
            <a:br>
              <a:rPr lang="ru-RU" dirty="0"/>
            </a:br>
            <a:r>
              <a:rPr lang="ru-RU" dirty="0"/>
              <a:t>\\ - наклонная черта влево</a:t>
            </a:r>
            <a:br>
              <a:rPr lang="ru-RU" dirty="0"/>
            </a:br>
            <a:r>
              <a:rPr lang="ru-RU" dirty="0"/>
              <a:t>\ ' - символ одиночной кавычки</a:t>
            </a:r>
            <a:br>
              <a:rPr lang="ru-RU" dirty="0"/>
            </a:br>
            <a:r>
              <a:rPr lang="ru-RU" dirty="0"/>
              <a:t>\ " - символ двойной кавычки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016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4873beb7-5857-4685-be1f-d57550cc96c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0</TotalTime>
  <Words>579</Words>
  <Application>Microsoft Office PowerPoint</Application>
  <PresentationFormat>Произвольный</PresentationFormat>
  <Paragraphs>106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Кнопка</vt:lpstr>
      <vt:lpstr>Алгоритмизация  и программирование  и.о. доцент кафедры «Информационные системы» Муханова Аягоз Асанбековна </vt:lpstr>
      <vt:lpstr>Строковые данные</vt:lpstr>
      <vt:lpstr>Презентация PowerPoint</vt:lpstr>
      <vt:lpstr>Операции над строками</vt:lpstr>
      <vt:lpstr>Презентация PowerPoint</vt:lpstr>
      <vt:lpstr>Презентация PowerPoint</vt:lpstr>
      <vt:lpstr>Операции со строками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Операции над строками </vt:lpstr>
      <vt:lpstr>Изменение строк в Python</vt:lpstr>
      <vt:lpstr>Презентация PowerPoint</vt:lpstr>
      <vt:lpstr>Презентация PowerPoint</vt:lpstr>
      <vt:lpstr>Сравнение строк</vt:lpstr>
      <vt:lpstr>Презентация PowerPoint</vt:lpstr>
      <vt:lpstr>Презентация PowerPoint</vt:lpstr>
      <vt:lpstr>Презентация PowerPoint</vt:lpstr>
      <vt:lpstr>Презентация PowerPoint</vt:lpstr>
      <vt:lpstr>Типовые задачи обработки строк </vt:lpstr>
      <vt:lpstr>Презентация PowerPoint</vt:lpstr>
      <vt:lpstr>Презентация PowerPoint</vt:lpstr>
      <vt:lpstr>Презентация PowerPoint</vt:lpstr>
      <vt:lpstr>Практика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2018-03-13T06:49:44Z</dcterms:created>
  <dcterms:modified xsi:type="dcterms:W3CDTF">2022-11-01T09:00:31Z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