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78" r:id="rId4"/>
    <p:sldId id="279" r:id="rId5"/>
    <p:sldId id="280" r:id="rId6"/>
    <p:sldId id="281" r:id="rId7"/>
    <p:sldId id="275" r:id="rId8"/>
    <p:sldId id="282" r:id="rId9"/>
    <p:sldId id="276" r:id="rId10"/>
    <p:sldId id="259" r:id="rId11"/>
    <p:sldId id="260" r:id="rId12"/>
    <p:sldId id="261" r:id="rId13"/>
    <p:sldId id="262" r:id="rId14"/>
    <p:sldId id="268" r:id="rId15"/>
    <p:sldId id="267" r:id="rId16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35075"/>
            <a:ext cx="10080625" cy="221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63500"/>
            <a:ext cx="10096501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459011"/>
            <a:ext cx="1002982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113"/>
            <a:ext cx="100584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168400"/>
            <a:ext cx="10086975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Видео </a:t>
            </a:r>
            <a:r>
              <a:rPr lang="ru-RU" dirty="0" err="1" smtClean="0">
                <a:solidFill>
                  <a:srgbClr val="7030A0"/>
                </a:solidFill>
              </a:rPr>
              <a:t>көрсету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4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0052" y="126012"/>
            <a:ext cx="9240573" cy="1134110"/>
          </a:xfrm>
        </p:spPr>
        <p:txBody>
          <a:bodyPr/>
          <a:lstStyle/>
          <a:p>
            <a:pPr hangingPunct="1">
              <a:buNone/>
            </a:pPr>
            <a:r>
              <a:rPr lang="kk-KZ" sz="2800" b="1" dirty="0">
                <a:solidFill>
                  <a:srgbClr val="0070C0"/>
                </a:solidFill>
              </a:rPr>
              <a:t>1.</a:t>
            </a:r>
            <a:r>
              <a:rPr lang="kk-KZ" sz="2800" dirty="0">
                <a:solidFill>
                  <a:srgbClr val="0070C0"/>
                </a:solidFill>
              </a:rPr>
              <a:t> </a:t>
            </a:r>
            <a:r>
              <a:rPr lang="kk-KZ" sz="2800" b="1" dirty="0">
                <a:solidFill>
                  <a:srgbClr val="0070C0"/>
                </a:solidFill>
              </a:rPr>
              <a:t>Желілік жабдық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kk-KZ" sz="2800" b="1" dirty="0">
                <a:solidFill>
                  <a:srgbClr val="0070C0"/>
                </a:solidFill>
              </a:rPr>
              <a:t> 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altLang="ru-RU" sz="2800" b="1" dirty="0" smtClean="0">
              <a:solidFill>
                <a:srgbClr val="0070C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7084"/>
            <a:ext cx="10080625" cy="3754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MO" altLang="ru-RU" sz="3600" dirty="0" err="1" smtClean="0">
                <a:solidFill>
                  <a:srgbClr val="002060"/>
                </a:solidFill>
                <a:latin typeface="KZ Times New Roman" pitchFamily="18" charset="0"/>
              </a:rPr>
              <a:t>Желі</a:t>
            </a:r>
            <a:r>
              <a:rPr lang="ru-MO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600" dirty="0" err="1" smtClean="0">
                <a:solidFill>
                  <a:srgbClr val="002060"/>
                </a:solidFill>
                <a:latin typeface="KZ Times New Roman" pitchFamily="18" charset="0"/>
              </a:rPr>
              <a:t>құрамындағы</a:t>
            </a:r>
            <a:r>
              <a:rPr lang="ru-MO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600" dirty="0" err="1" smtClean="0">
                <a:solidFill>
                  <a:srgbClr val="002060"/>
                </a:solidFill>
                <a:latin typeface="KZ Times New Roman" pitchFamily="18" charset="0"/>
              </a:rPr>
              <a:t>негізгі</a:t>
            </a:r>
            <a:r>
              <a:rPr lang="ru-MO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элемент</a:t>
            </a:r>
            <a:r>
              <a:rPr lang="ru-MO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тер</a:t>
            </a:r>
            <a:r>
              <a:rPr lang="ru-RU" altLang="ru-RU" sz="3600" dirty="0" smtClean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endParaRPr lang="ru-MO" altLang="ru-RU" sz="3600" dirty="0" smtClean="0">
              <a:solidFill>
                <a:srgbClr val="002060"/>
              </a:solidFill>
              <a:latin typeface="KZ 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Компьютер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лер</a:t>
            </a:r>
            <a:r>
              <a:rPr lang="ru-RU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r>
              <a:rPr lang="ru-RU" altLang="ru-RU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(ПК; ноутбук</a:t>
            </a:r>
            <a:r>
              <a:rPr lang="ru-MO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тер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; </a:t>
            </a:r>
            <a:r>
              <a:rPr lang="ru-RU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мэйнфрейм</a:t>
            </a:r>
            <a:r>
              <a:rPr lang="ru-MO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дер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Коммуникаци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ялық</a:t>
            </a:r>
            <a:r>
              <a:rPr lang="ru-MO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жабдықтар</a:t>
            </a:r>
            <a:r>
              <a:rPr lang="ru-RU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r>
              <a:rPr lang="ru-RU" altLang="ru-RU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(коммутатор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лар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; маршрутизатор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лар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; 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байланыс</a:t>
            </a:r>
            <a:r>
              <a:rPr lang="ru-MO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арналары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).</a:t>
            </a:r>
            <a:r>
              <a:rPr lang="ru-RU" altLang="ru-RU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Операци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ялық</a:t>
            </a:r>
            <a:r>
              <a:rPr lang="ru-MO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жүйелер</a:t>
            </a:r>
            <a:r>
              <a:rPr lang="ru-RU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r>
              <a:rPr lang="ru-RU" altLang="ru-RU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(</a:t>
            </a:r>
            <a:r>
              <a:rPr lang="en-US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Windows; Novell NetWare; Unix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)</a:t>
            </a:r>
            <a:r>
              <a:rPr lang="en-US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.</a:t>
            </a:r>
            <a:endParaRPr lang="ru-RU" altLang="ru-RU" i="1" dirty="0" smtClean="0">
              <a:solidFill>
                <a:srgbClr val="002060"/>
              </a:solidFill>
              <a:latin typeface="KZ 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Желі</a:t>
            </a:r>
            <a:r>
              <a:rPr lang="ru-MO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b="1" dirty="0" err="1" smtClean="0">
                <a:solidFill>
                  <a:srgbClr val="002060"/>
                </a:solidFill>
                <a:latin typeface="KZ Times New Roman" pitchFamily="18" charset="0"/>
              </a:rPr>
              <a:t>қосымшалары</a:t>
            </a:r>
            <a:r>
              <a:rPr lang="ru-RU" altLang="ru-RU" b="1" dirty="0" smtClean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r>
              <a:rPr lang="ru-RU" altLang="ru-RU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(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желілік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 принтер; 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желілік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 диск; </a:t>
            </a:r>
            <a:r>
              <a:rPr lang="ru-MO" altLang="ru-RU" i="1" dirty="0" err="1" smtClean="0">
                <a:solidFill>
                  <a:srgbClr val="002060"/>
                </a:solidFill>
                <a:latin typeface="KZ Times New Roman" pitchFamily="18" charset="0"/>
              </a:rPr>
              <a:t>мәліметтер</a:t>
            </a:r>
            <a:r>
              <a:rPr lang="ru-MO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баз</a:t>
            </a:r>
            <a:r>
              <a:rPr lang="ru-MO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ас</a:t>
            </a:r>
            <a:r>
              <a:rPr lang="ru-RU" altLang="ru-RU" i="1" dirty="0" smtClean="0">
                <a:solidFill>
                  <a:srgbClr val="002060"/>
                </a:solidFill>
                <a:latin typeface="KZ Times New Roman" pitchFamily="18" charset="0"/>
              </a:rPr>
              <a:t>ы).</a:t>
            </a:r>
          </a:p>
          <a:p>
            <a:pPr eaLnBrk="1" hangingPunct="1">
              <a:lnSpc>
                <a:spcPct val="90000"/>
              </a:lnSpc>
            </a:pPr>
            <a:endParaRPr lang="ru-RU" altLang="ru-RU" i="1" dirty="0" smtClean="0">
              <a:latin typeface="KZ 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dirty="0" smtClean="0">
              <a:latin typeface="KZ 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5440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0" y="1386134"/>
            <a:ext cx="100806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ru-MO" altLang="ru-RU" sz="3200" dirty="0" err="1" smtClean="0">
                <a:solidFill>
                  <a:srgbClr val="002060"/>
                </a:solidFill>
                <a:latin typeface="KZ Times New Roman" pitchFamily="18" charset="0"/>
              </a:rPr>
              <a:t>Компьютердегі</a:t>
            </a:r>
            <a:r>
              <a:rPr lang="ru-MO" altLang="ru-RU" sz="3200" dirty="0" smtClean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стандартты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а</a:t>
            </a:r>
            <a:r>
              <a:rPr lang="ru-RU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ппарат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тық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жабдықтамалар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 –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желі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тұтынушысының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шеткі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жүйесі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болып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табылатын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 компьютер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немесе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терминал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дық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құрылғы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(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кез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келген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мәлімет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енгізу-шығару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немесе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информация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бейнелеу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құрылғысы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).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Олар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хост-машина</a:t>
            </a:r>
            <a:r>
              <a:rPr lang="en-US" altLang="ru-RU" sz="3200" dirty="0">
                <a:solidFill>
                  <a:srgbClr val="002060"/>
                </a:solidFill>
                <a:latin typeface="KZ Times New Roman" pitchFamily="18" charset="0"/>
              </a:rPr>
              <a:t>-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мен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байланысады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.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 Хост-машина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деп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желі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тораптарында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(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түйіндерінде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)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орналасатын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негізгі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компьютерлерді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айтады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.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1760" y="0"/>
            <a:ext cx="97568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Желінің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</a:rPr>
              <a:t>программ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алық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</a:rPr>
              <a:t>-аппарат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тық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құралдарын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бірнеше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сатыға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бөлінген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модельмен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беруге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болады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,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</a:rPr>
              <a:t>олар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</a:rPr>
              <a:t>:</a:t>
            </a:r>
            <a:endParaRPr lang="ru-RU" altLang="ru-RU" dirty="0">
              <a:solidFill>
                <a:srgbClr val="002060"/>
              </a:solidFill>
              <a:latin typeface="KZ 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3416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1760" y="315031"/>
            <a:ext cx="1000886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ru-MO" altLang="ru-RU" sz="3200" dirty="0" smtClean="0">
                <a:solidFill>
                  <a:srgbClr val="002060"/>
                </a:solidFill>
                <a:latin typeface="KZ Times New Roman" pitchFamily="18" charset="0"/>
              </a:rPr>
              <a:t>К</a:t>
            </a:r>
            <a:r>
              <a:rPr lang="ru-RU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оммуникаци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ялық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жабдықтар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.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Желідегі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мәлімет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өңдейтін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негізгі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элемент 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компьютер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мен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оның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программалары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болғанмен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,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соңғы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кездерде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RU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коммуникаци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ялық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құрылғылар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да компьютер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тәрізді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маңызды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рөл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атқара</a:t>
            </a:r>
            <a:r>
              <a:rPr lang="ru-MO" altLang="ru-RU" sz="3200" dirty="0">
                <a:solidFill>
                  <a:srgbClr val="002060"/>
                </a:solidFill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latin typeface="KZ Times New Roman" pitchFamily="18" charset="0"/>
              </a:rPr>
              <a:t>бастады</a:t>
            </a:r>
            <a:r>
              <a:rPr lang="ru-RU" altLang="ru-RU" sz="3200" dirty="0">
                <a:solidFill>
                  <a:srgbClr val="002060"/>
                </a:solidFill>
                <a:latin typeface="KZ 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974705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" y="504049"/>
            <a:ext cx="9936856" cy="357020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7313" indent="-11113"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MO" altLang="ru-RU" sz="4000" dirty="0" smtClean="0">
                <a:latin typeface="KZ Times New Roman" pitchFamily="18" charset="0"/>
              </a:rPr>
              <a:t>	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Оларға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модемдер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кабель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жүйелері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көпірлер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(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мосты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)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коммутатор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лар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маршрутизатор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лар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модуль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дік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концентратор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лар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т.б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.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жатады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.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Қазіргі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кезде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коммуникаци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ялық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құрылғылар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арнайы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күрделі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мультипроцессор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түрінде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де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кездеседі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сондықтан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оларға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конфигура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циялау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, </a:t>
            </a:r>
            <a:r>
              <a:rPr lang="ru-RU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оптимиз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а-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циялау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және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RU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администр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ациялау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істерін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жүргізу</a:t>
            </a:r>
            <a:r>
              <a:rPr lang="ru-MO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 </a:t>
            </a:r>
            <a:r>
              <a:rPr lang="ru-MO" altLang="ru-RU" dirty="0" err="1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керек</a:t>
            </a:r>
            <a:r>
              <a:rPr lang="ru-RU" altLang="ru-RU" dirty="0">
                <a:solidFill>
                  <a:srgbClr val="002060"/>
                </a:solidFill>
                <a:latin typeface="KZ Times New Roman" pitchFamily="18" charset="0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27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6047" y="3951009"/>
            <a:ext cx="9324578" cy="1183990"/>
          </a:xfrm>
        </p:spPr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252016" y="0"/>
            <a:ext cx="9828609" cy="621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11113" indent="-11113" eaLnBrk="1" hangingPunct="1"/>
            <a:r>
              <a:rPr lang="ru-MO" altLang="ru-RU" sz="3600" b="1" dirty="0" smtClean="0"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Желінің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программ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алық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жабдықтамалары</a:t>
            </a:r>
            <a:r>
              <a:rPr lang="ru-RU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-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бұлар</a:t>
            </a:r>
            <a:r>
              <a:rPr lang="ru-RU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RU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операци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ялық</a:t>
            </a:r>
            <a:r>
              <a:rPr lang="ru-RU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жүйелер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немесе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системалар</a:t>
            </a:r>
            <a:r>
              <a:rPr lang="ru-RU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(ОЖ/ОС). </a:t>
            </a:r>
            <a:endParaRPr lang="ru-MO" altLang="ru-RU" sz="3200" dirty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KZ Times New Roman" pitchFamily="18" charset="0"/>
            </a:endParaRPr>
          </a:p>
          <a:p>
            <a:pPr marL="11113" indent="-11113" eaLnBrk="1" hangingPunct="1"/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Жергілікті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немесе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аймақтық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желі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ресурстарын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басқару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негізіне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алынған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ОЖ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типіне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қарай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жалпы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желінің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жұмыс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тиімділігі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де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өзгеріске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ұшырайды</a:t>
            </a:r>
            <a:endParaRPr lang="ru-RU" altLang="ru-RU" sz="3200" dirty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KZ Times New Roman" pitchFamily="18" charset="0"/>
            </a:endParaRPr>
          </a:p>
          <a:p>
            <a:pPr marL="11113" indent="-11113" eaLnBrk="1" hangingPunct="1"/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Желіні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жобалау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кезінде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таңдап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алынған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ОЖ-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нің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басқа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ОЖ-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лермен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қалай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дұрыс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байланыса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алатындығы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,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оның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мәліметтерді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сақтау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,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қорғау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мүмкіндігі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,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қай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деңгейге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дейін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тұтынушылар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санын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көбейте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алатындығы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, ОЖ-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нің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басқа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компьютерге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жеңіл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көшірілетіні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және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т.б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.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қасиеттері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есепке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 </a:t>
            </a:r>
            <a:r>
              <a:rPr lang="ru-MO" altLang="ru-RU" sz="3200" dirty="0" err="1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алынады</a:t>
            </a:r>
            <a:r>
              <a:rPr lang="ru-MO" altLang="ru-RU" sz="3200" dirty="0">
                <a:solidFill>
                  <a:srgbClr val="002060"/>
                </a:solidFill>
                <a:highlight>
                  <a:scrgbClr r="0" g="0" b="0">
                    <a:alpha val="0"/>
                  </a:scrgbClr>
                </a:highlight>
                <a:latin typeface="KZ Times New Roman" pitchFamily="18" charset="0"/>
              </a:rPr>
              <a:t>. </a:t>
            </a:r>
            <a:endParaRPr lang="ru-RU" altLang="ru-RU" sz="3200" dirty="0">
              <a:solidFill>
                <a:srgbClr val="002060"/>
              </a:solidFill>
              <a:highlight>
                <a:scrgbClr r="0" g="0" b="0">
                  <a:alpha val="0"/>
                </a:scrgbClr>
              </a:highlight>
              <a:latin typeface="KZ 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800" i="1" dirty="0">
              <a:latin typeface="KZ 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1039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106" y="0"/>
            <a:ext cx="10343994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79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314996"/>
            <a:ext cx="9668869" cy="470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55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358775"/>
            <a:ext cx="100488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3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229</Words>
  <Application>Microsoft Office PowerPoint</Application>
  <PresentationFormat>Произвольный</PresentationFormat>
  <Paragraphs>15</Paragraphs>
  <Slides>15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Default</vt:lpstr>
      <vt:lpstr>Презентация PowerPoint</vt:lpstr>
      <vt:lpstr>1. Желілік жабдық  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 көрсету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14</cp:revision>
  <dcterms:created xsi:type="dcterms:W3CDTF">2017-10-20T23:41:18Z</dcterms:created>
  <dcterms:modified xsi:type="dcterms:W3CDTF">2022-11-06T08:36:40Z</dcterms:modified>
</cp:coreProperties>
</file>