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8"/>
  </p:notesMasterIdLst>
  <p:sldIdLst>
    <p:sldId id="302" r:id="rId2"/>
    <p:sldId id="303" r:id="rId3"/>
    <p:sldId id="257" r:id="rId4"/>
    <p:sldId id="305" r:id="rId5"/>
    <p:sldId id="287" r:id="rId6"/>
    <p:sldId id="325" r:id="rId7"/>
    <p:sldId id="326" r:id="rId8"/>
    <p:sldId id="315" r:id="rId9"/>
    <p:sldId id="306" r:id="rId10"/>
    <p:sldId id="324" r:id="rId11"/>
    <p:sldId id="259" r:id="rId12"/>
    <p:sldId id="307" r:id="rId13"/>
    <p:sldId id="327" r:id="rId14"/>
    <p:sldId id="328" r:id="rId15"/>
    <p:sldId id="309" r:id="rId16"/>
    <p:sldId id="329" r:id="rId17"/>
    <p:sldId id="316" r:id="rId18"/>
    <p:sldId id="314" r:id="rId19"/>
    <p:sldId id="317" r:id="rId20"/>
    <p:sldId id="311" r:id="rId21"/>
    <p:sldId id="290" r:id="rId22"/>
    <p:sldId id="308" r:id="rId23"/>
    <p:sldId id="319" r:id="rId24"/>
    <p:sldId id="301" r:id="rId25"/>
    <p:sldId id="321" r:id="rId26"/>
    <p:sldId id="322" r:id="rId2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F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1135" autoAdjust="0"/>
  </p:normalViewPr>
  <p:slideViewPr>
    <p:cSldViewPr>
      <p:cViewPr varScale="1">
        <p:scale>
          <a:sx n="80" d="100"/>
          <a:sy n="80" d="100"/>
        </p:scale>
        <p:origin x="749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7D86C0-F70C-433C-B6C5-C109E5D4B6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1574A3-0994-4CA9-82A3-851E2C59765A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ru-RU" sz="3600" dirty="0" smtClean="0">
              <a:latin typeface="Arial" panose="020B0604020202020204" pitchFamily="34" charset="0"/>
              <a:cs typeface="Arial" panose="020B0604020202020204" pitchFamily="34" charset="0"/>
            </a:rPr>
            <a:t>1.Каталитикалық </a:t>
          </a:r>
          <a:r>
            <a:rPr lang="ru-RU" sz="3600" dirty="0" err="1" smtClean="0">
              <a:latin typeface="Arial" panose="020B0604020202020204" pitchFamily="34" charset="0"/>
              <a:cs typeface="Arial" panose="020B0604020202020204" pitchFamily="34" charset="0"/>
            </a:rPr>
            <a:t>риформингтің</a:t>
          </a:r>
          <a:r>
            <a:rPr lang="ru-RU" sz="3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600" dirty="0" err="1" smtClean="0">
              <a:latin typeface="Arial" panose="020B0604020202020204" pitchFamily="34" charset="0"/>
              <a:cs typeface="Arial" panose="020B0604020202020204" pitchFamily="34" charset="0"/>
            </a:rPr>
            <a:t>теориялық</a:t>
          </a:r>
          <a:r>
            <a:rPr lang="ru-RU" sz="36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600" dirty="0" err="1" smtClean="0">
              <a:latin typeface="Arial" panose="020B0604020202020204" pitchFamily="34" charset="0"/>
              <a:cs typeface="Arial" panose="020B0604020202020204" pitchFamily="34" charset="0"/>
            </a:rPr>
            <a:t>негіздері</a:t>
          </a:r>
          <a:endParaRPr lang="ru-RU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0208DC-435E-4585-816D-50786251D11C}" type="parTrans" cxnId="{82F9C3B5-A555-4542-BEF4-D1E306E73A86}">
      <dgm:prSet/>
      <dgm:spPr/>
      <dgm:t>
        <a:bodyPr/>
        <a:lstStyle/>
        <a:p>
          <a:endParaRPr lang="ru-RU"/>
        </a:p>
      </dgm:t>
    </dgm:pt>
    <dgm:pt modelId="{52A4D1C4-D541-47B0-A90B-68FA0307EC1D}" type="sibTrans" cxnId="{82F9C3B5-A555-4542-BEF4-D1E306E73A86}">
      <dgm:prSet/>
      <dgm:spPr/>
      <dgm:t>
        <a:bodyPr/>
        <a:lstStyle/>
        <a:p>
          <a:endParaRPr lang="ru-RU"/>
        </a:p>
      </dgm:t>
    </dgm:pt>
    <dgm:pt modelId="{258871D0-19BA-4834-B3E9-8D42AC4B73EA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algn="ctr"/>
          <a:r>
            <a:rPr lang="ru-RU" sz="3200" dirty="0" smtClean="0">
              <a:latin typeface="Arial" panose="020B0604020202020204" pitchFamily="34" charset="0"/>
              <a:cs typeface="Arial" panose="020B0604020202020204" pitchFamily="34" charset="0"/>
            </a:rPr>
            <a:t>2.Пиролиздің </a:t>
          </a:r>
          <a:r>
            <a:rPr lang="ru-RU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теориялық</a:t>
          </a:r>
          <a:r>
            <a:rPr lang="ru-RU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200" dirty="0" err="1" smtClean="0">
              <a:latin typeface="Arial" panose="020B0604020202020204" pitchFamily="34" charset="0"/>
              <a:cs typeface="Arial" panose="020B0604020202020204" pitchFamily="34" charset="0"/>
            </a:rPr>
            <a:t>негіздері</a:t>
          </a:r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8ED053-0B3C-4A1E-89F8-B498CED2FD28}" type="parTrans" cxnId="{15A2F2E2-1A9C-46FB-8C6B-015312429AC2}">
      <dgm:prSet/>
      <dgm:spPr/>
      <dgm:t>
        <a:bodyPr/>
        <a:lstStyle/>
        <a:p>
          <a:endParaRPr lang="ru-RU"/>
        </a:p>
      </dgm:t>
    </dgm:pt>
    <dgm:pt modelId="{06268178-C22A-42EE-9D9C-E73EF41B21C8}" type="sibTrans" cxnId="{15A2F2E2-1A9C-46FB-8C6B-015312429AC2}">
      <dgm:prSet/>
      <dgm:spPr/>
      <dgm:t>
        <a:bodyPr/>
        <a:lstStyle/>
        <a:p>
          <a:endParaRPr lang="ru-RU"/>
        </a:p>
      </dgm:t>
    </dgm:pt>
    <dgm:pt modelId="{CD117FEA-BDAA-4F20-BF0E-20B7C638AB6C}" type="pres">
      <dgm:prSet presAssocID="{247D86C0-F70C-433C-B6C5-C109E5D4B67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68C70E0-E043-4993-A3BA-2F0C6C4C7496}" type="pres">
      <dgm:prSet presAssocID="{011574A3-0994-4CA9-82A3-851E2C59765A}" presName="parentLin" presStyleCnt="0"/>
      <dgm:spPr/>
    </dgm:pt>
    <dgm:pt modelId="{35D65809-A3DB-44B8-8FC1-8AC001D6CAB1}" type="pres">
      <dgm:prSet presAssocID="{011574A3-0994-4CA9-82A3-851E2C59765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E8CB0D62-4E8A-4DC3-B870-0DE771CDDBF2}" type="pres">
      <dgm:prSet presAssocID="{011574A3-0994-4CA9-82A3-851E2C59765A}" presName="parentText" presStyleLbl="node1" presStyleIdx="0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7DA0F-9F34-41CF-B3CA-A84969561867}" type="pres">
      <dgm:prSet presAssocID="{011574A3-0994-4CA9-82A3-851E2C59765A}" presName="negativeSpace" presStyleCnt="0"/>
      <dgm:spPr/>
    </dgm:pt>
    <dgm:pt modelId="{63BBE6DF-4D87-4B5C-B83B-D28D0B50CA47}" type="pres">
      <dgm:prSet presAssocID="{011574A3-0994-4CA9-82A3-851E2C59765A}" presName="childText" presStyleLbl="conFgAcc1" presStyleIdx="0" presStyleCnt="2">
        <dgm:presLayoutVars>
          <dgm:bulletEnabled val="1"/>
        </dgm:presLayoutVars>
      </dgm:prSet>
      <dgm:spPr/>
    </dgm:pt>
    <dgm:pt modelId="{15D9CC8F-E72A-4CE1-AFA4-40392836152A}" type="pres">
      <dgm:prSet presAssocID="{52A4D1C4-D541-47B0-A90B-68FA0307EC1D}" presName="spaceBetweenRectangles" presStyleCnt="0"/>
      <dgm:spPr/>
    </dgm:pt>
    <dgm:pt modelId="{DA44C4F3-A654-4375-A33E-E34A38BBA635}" type="pres">
      <dgm:prSet presAssocID="{258871D0-19BA-4834-B3E9-8D42AC4B73EA}" presName="parentLin" presStyleCnt="0"/>
      <dgm:spPr/>
    </dgm:pt>
    <dgm:pt modelId="{FF45C20B-5258-41A6-9AFE-0FC12A863DC3}" type="pres">
      <dgm:prSet presAssocID="{258871D0-19BA-4834-B3E9-8D42AC4B73EA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F83A843A-3007-48F2-85D5-5C6EB2035C76}" type="pres">
      <dgm:prSet presAssocID="{258871D0-19BA-4834-B3E9-8D42AC4B73EA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7FD92-EB97-4E5A-AB08-B97E1ED336C7}" type="pres">
      <dgm:prSet presAssocID="{258871D0-19BA-4834-B3E9-8D42AC4B73EA}" presName="negativeSpace" presStyleCnt="0"/>
      <dgm:spPr/>
    </dgm:pt>
    <dgm:pt modelId="{2A38673F-5865-4756-947E-FB9E9C904D69}" type="pres">
      <dgm:prSet presAssocID="{258871D0-19BA-4834-B3E9-8D42AC4B73E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2F9C3B5-A555-4542-BEF4-D1E306E73A86}" srcId="{247D86C0-F70C-433C-B6C5-C109E5D4B670}" destId="{011574A3-0994-4CA9-82A3-851E2C59765A}" srcOrd="0" destOrd="0" parTransId="{110208DC-435E-4585-816D-50786251D11C}" sibTransId="{52A4D1C4-D541-47B0-A90B-68FA0307EC1D}"/>
    <dgm:cxn modelId="{15A2F2E2-1A9C-46FB-8C6B-015312429AC2}" srcId="{247D86C0-F70C-433C-B6C5-C109E5D4B670}" destId="{258871D0-19BA-4834-B3E9-8D42AC4B73EA}" srcOrd="1" destOrd="0" parTransId="{0A8ED053-0B3C-4A1E-89F8-B498CED2FD28}" sibTransId="{06268178-C22A-42EE-9D9C-E73EF41B21C8}"/>
    <dgm:cxn modelId="{77724BB4-D3DB-478B-8AA9-4AF6DFF68D01}" type="presOf" srcId="{011574A3-0994-4CA9-82A3-851E2C59765A}" destId="{35D65809-A3DB-44B8-8FC1-8AC001D6CAB1}" srcOrd="0" destOrd="0" presId="urn:microsoft.com/office/officeart/2005/8/layout/list1"/>
    <dgm:cxn modelId="{70355ABA-CFD6-4F7B-97CE-EBDE3B3E4450}" type="presOf" srcId="{258871D0-19BA-4834-B3E9-8D42AC4B73EA}" destId="{F83A843A-3007-48F2-85D5-5C6EB2035C76}" srcOrd="1" destOrd="0" presId="urn:microsoft.com/office/officeart/2005/8/layout/list1"/>
    <dgm:cxn modelId="{22B92382-FF18-4E1D-ADA9-6FF41EDED142}" type="presOf" srcId="{247D86C0-F70C-433C-B6C5-C109E5D4B670}" destId="{CD117FEA-BDAA-4F20-BF0E-20B7C638AB6C}" srcOrd="0" destOrd="0" presId="urn:microsoft.com/office/officeart/2005/8/layout/list1"/>
    <dgm:cxn modelId="{B7714104-ABDB-459A-879B-AF42AAFF4983}" type="presOf" srcId="{258871D0-19BA-4834-B3E9-8D42AC4B73EA}" destId="{FF45C20B-5258-41A6-9AFE-0FC12A863DC3}" srcOrd="0" destOrd="0" presId="urn:microsoft.com/office/officeart/2005/8/layout/list1"/>
    <dgm:cxn modelId="{AFA07629-8911-4843-BE6A-033A7D8473EA}" type="presOf" srcId="{011574A3-0994-4CA9-82A3-851E2C59765A}" destId="{E8CB0D62-4E8A-4DC3-B870-0DE771CDDBF2}" srcOrd="1" destOrd="0" presId="urn:microsoft.com/office/officeart/2005/8/layout/list1"/>
    <dgm:cxn modelId="{EF022441-0938-47C4-AF38-C07E61CA70A9}" type="presParOf" srcId="{CD117FEA-BDAA-4F20-BF0E-20B7C638AB6C}" destId="{168C70E0-E043-4993-A3BA-2F0C6C4C7496}" srcOrd="0" destOrd="0" presId="urn:microsoft.com/office/officeart/2005/8/layout/list1"/>
    <dgm:cxn modelId="{89DC50CC-33A1-4FF1-91A5-861D7BACC150}" type="presParOf" srcId="{168C70E0-E043-4993-A3BA-2F0C6C4C7496}" destId="{35D65809-A3DB-44B8-8FC1-8AC001D6CAB1}" srcOrd="0" destOrd="0" presId="urn:microsoft.com/office/officeart/2005/8/layout/list1"/>
    <dgm:cxn modelId="{E2687E8F-7C1B-416F-B474-9F00FB6E6A1F}" type="presParOf" srcId="{168C70E0-E043-4993-A3BA-2F0C6C4C7496}" destId="{E8CB0D62-4E8A-4DC3-B870-0DE771CDDBF2}" srcOrd="1" destOrd="0" presId="urn:microsoft.com/office/officeart/2005/8/layout/list1"/>
    <dgm:cxn modelId="{F6E2B19F-EC56-40A7-AA7E-3D0D8345EC60}" type="presParOf" srcId="{CD117FEA-BDAA-4F20-BF0E-20B7C638AB6C}" destId="{6C87DA0F-9F34-41CF-B3CA-A84969561867}" srcOrd="1" destOrd="0" presId="urn:microsoft.com/office/officeart/2005/8/layout/list1"/>
    <dgm:cxn modelId="{443BC326-0B1D-4A66-B494-46154FAB49F2}" type="presParOf" srcId="{CD117FEA-BDAA-4F20-BF0E-20B7C638AB6C}" destId="{63BBE6DF-4D87-4B5C-B83B-D28D0B50CA47}" srcOrd="2" destOrd="0" presId="urn:microsoft.com/office/officeart/2005/8/layout/list1"/>
    <dgm:cxn modelId="{88C0F832-E64B-40F1-A76C-40C1572CE3CC}" type="presParOf" srcId="{CD117FEA-BDAA-4F20-BF0E-20B7C638AB6C}" destId="{15D9CC8F-E72A-4CE1-AFA4-40392836152A}" srcOrd="3" destOrd="0" presId="urn:microsoft.com/office/officeart/2005/8/layout/list1"/>
    <dgm:cxn modelId="{DECB84F7-A926-4472-852C-5507E28420A5}" type="presParOf" srcId="{CD117FEA-BDAA-4F20-BF0E-20B7C638AB6C}" destId="{DA44C4F3-A654-4375-A33E-E34A38BBA635}" srcOrd="4" destOrd="0" presId="urn:microsoft.com/office/officeart/2005/8/layout/list1"/>
    <dgm:cxn modelId="{CC64C461-FC60-4E31-9114-F439F6AA8618}" type="presParOf" srcId="{DA44C4F3-A654-4375-A33E-E34A38BBA635}" destId="{FF45C20B-5258-41A6-9AFE-0FC12A863DC3}" srcOrd="0" destOrd="0" presId="urn:microsoft.com/office/officeart/2005/8/layout/list1"/>
    <dgm:cxn modelId="{D2E0602D-C973-48D6-8176-00FB3193B597}" type="presParOf" srcId="{DA44C4F3-A654-4375-A33E-E34A38BBA635}" destId="{F83A843A-3007-48F2-85D5-5C6EB2035C76}" srcOrd="1" destOrd="0" presId="urn:microsoft.com/office/officeart/2005/8/layout/list1"/>
    <dgm:cxn modelId="{9B52392D-2845-413D-983E-92CCC34A203E}" type="presParOf" srcId="{CD117FEA-BDAA-4F20-BF0E-20B7C638AB6C}" destId="{F6D7FD92-EB97-4E5A-AB08-B97E1ED336C7}" srcOrd="5" destOrd="0" presId="urn:microsoft.com/office/officeart/2005/8/layout/list1"/>
    <dgm:cxn modelId="{8300557A-5B72-4ADD-82D7-C302C8563D0C}" type="presParOf" srcId="{CD117FEA-BDAA-4F20-BF0E-20B7C638AB6C}" destId="{2A38673F-5865-4756-947E-FB9E9C904D6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BE6DF-4D87-4B5C-B83B-D28D0B50CA47}">
      <dsp:nvSpPr>
        <dsp:cNvPr id="0" name=""/>
        <dsp:cNvSpPr/>
      </dsp:nvSpPr>
      <dsp:spPr>
        <a:xfrm>
          <a:off x="0" y="973222"/>
          <a:ext cx="7592392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B0D62-4E8A-4DC3-B870-0DE771CDDBF2}">
      <dsp:nvSpPr>
        <dsp:cNvPr id="0" name=""/>
        <dsp:cNvSpPr/>
      </dsp:nvSpPr>
      <dsp:spPr>
        <a:xfrm>
          <a:off x="361454" y="28582"/>
          <a:ext cx="7229076" cy="1889280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882" tIns="0" rIns="200882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>1.Каталитикалық </a:t>
          </a:r>
          <a:r>
            <a:rPr lang="ru-RU" sz="3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риформингтің</a:t>
          </a:r>
          <a:r>
            <a:rPr lang="ru-RU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теориялық</a:t>
          </a:r>
          <a:r>
            <a:rPr lang="ru-RU" sz="36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негіздері</a:t>
          </a:r>
          <a:endParaRPr lang="ru-RU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3681" y="120809"/>
        <a:ext cx="7044622" cy="1704826"/>
      </dsp:txXfrm>
    </dsp:sp>
    <dsp:sp modelId="{2A38673F-5865-4756-947E-FB9E9C904D69}">
      <dsp:nvSpPr>
        <dsp:cNvPr id="0" name=""/>
        <dsp:cNvSpPr/>
      </dsp:nvSpPr>
      <dsp:spPr>
        <a:xfrm>
          <a:off x="0" y="3876262"/>
          <a:ext cx="7592392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3A843A-3007-48F2-85D5-5C6EB2035C76}">
      <dsp:nvSpPr>
        <dsp:cNvPr id="0" name=""/>
        <dsp:cNvSpPr/>
      </dsp:nvSpPr>
      <dsp:spPr>
        <a:xfrm>
          <a:off x="361454" y="2931622"/>
          <a:ext cx="7229076" cy="1889280"/>
        </a:xfrm>
        <a:prstGeom prst="round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882" tIns="0" rIns="200882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2.Пиролиздің </a:t>
          </a:r>
          <a:r>
            <a:rPr lang="ru-RU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теориялық</a:t>
          </a:r>
          <a:r>
            <a:rPr lang="ru-RU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негіздері</a:t>
          </a:r>
          <a:endParaRPr lang="ru-RU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3681" y="3023849"/>
        <a:ext cx="7044622" cy="1704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1FE47-40FA-42A6-989C-9CF849DD782E}" type="datetimeFigureOut">
              <a:rPr lang="ru-RU" smtClean="0"/>
              <a:t>05.05.2022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FF59D-DCE0-4C16-989C-88F492B7B9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9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FF59D-DCE0-4C16-989C-88F492B7B9F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6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FF59D-DCE0-4C16-989C-88F492B7B9F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7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FF59D-DCE0-4C16-989C-88F492B7B9F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84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FF59D-DCE0-4C16-989C-88F492B7B9F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28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FF59D-DCE0-4C16-989C-88F492B7B9F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04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C2DA8-24EA-428D-ABC1-5A37003B30BF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ACEA-F293-4F4A-ADE4-FBBDB12462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F41E-7F84-4DDB-BBE3-7EF414087AED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E6AD1-D030-4662-B773-6A2EA5BBD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21EB-14C8-478D-95A1-EE832EB06045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0B152-1B11-4BEA-B88B-F6ADFCF4C4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3A85D-289E-4D15-AC06-0CF601187C3E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F7916-0AF0-483B-B179-D5350FB92B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0EA3-00CD-47BE-A46F-40E8D0201BE5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A265F-4A4F-4063-AC95-4C7838F5A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68B07-E255-4902-9988-AC0E36DE9989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02557-C4E2-4DA7-AE72-7EDE0E3CE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14F63-FA6C-446C-9BBC-808E7143003F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5F67E-840D-4908-AE1F-AEE9C1D1B9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591F0-D3E3-496B-B942-2129B578192D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5FC76-025A-4E38-8855-D1287C0FD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8EAA3-04D9-4727-B229-538C97E24967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4EB55-5F5E-4206-AD1E-4F2F29913B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86162-91CD-4752-A523-805B0A5A670E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E0415-8A66-49EA-90B1-3C3CCEFDF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56BC8-FA96-40CE-B35C-DFD923812290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CF88E-D778-4049-BC6E-227503C1C2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4">
              <a:lumMod val="60000"/>
              <a:lumOff val="40000"/>
            </a:schemeClr>
          </a:fgClr>
          <a:bgClr>
            <a:schemeClr val="accent2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D0EB57-9670-48E6-859C-A65A1D76C298}" type="datetimeFigureOut">
              <a:rPr lang="ru-RU"/>
              <a:pPr>
                <a:defRPr/>
              </a:pPr>
              <a:t>05.05.2022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5D63C8-3AB7-4107-A991-C746363052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efthim.ru/spravochnik/kataliticheskij-riforming-benzinov/" TargetMode="External"/><Relationship Id="rId2" Type="http://schemas.openxmlformats.org/officeDocument/2006/relationships/hyperlink" Target="https://www.neftegaz-expo.ru/ru/ui/17137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Jq8p6Q1Ai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nZQ_8Qix3I" TargetMode="External"/><Relationship Id="rId4" Type="http://schemas.openxmlformats.org/officeDocument/2006/relationships/hyperlink" Target="https://www.youtube.com/watch?v=Xzu4guDLrbU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AD%D1%82%D0%B8%D0%BB%D0%B1%D0%B5%D0%BD%D0%B7%D0%BE%D0%BB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Л.Н.Гумилев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атындағы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Еуразия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ұлттық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университеті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79576" y="1700808"/>
            <a:ext cx="7931224" cy="223224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Дәріс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marL="0" indent="0" algn="ctr">
              <a:buNone/>
            </a:pP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Теориялық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негіздері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мен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технологиялық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процестер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t>каталитикалық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риформинг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пиролиз.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05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7648" y="620688"/>
            <a:ext cx="8654752" cy="79695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744072" y="620688"/>
            <a:ext cx="4608512" cy="5688632"/>
          </a:xfrm>
          <a:prstGeom prst="round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КтР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процесін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технологиялық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катализатордың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регенерациясын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жүргізу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әдісімен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анықталады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Көптеген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риформинг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қондырғылары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технологияның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түрін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сипаттайды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жартылай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регенеративті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циклдік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үздіксіз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 регенерация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процессі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Қондырғылардың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көбісі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жартылай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регенеративті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процессімен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істейді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0" y="3295605"/>
            <a:ext cx="6482176" cy="31758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0379" y="121494"/>
            <a:ext cx="5184576" cy="259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0800" t="45191" r="13128" b="17779"/>
          <a:stretch/>
        </p:blipFill>
        <p:spPr>
          <a:xfrm>
            <a:off x="944415" y="812874"/>
            <a:ext cx="4536504" cy="16561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67408" y="166543"/>
            <a:ext cx="4713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Риформинг</a:t>
            </a:r>
            <a:r>
              <a:rPr lang="ru-RU" dirty="0" smtClean="0"/>
              <a:t> </a:t>
            </a:r>
            <a:r>
              <a:rPr lang="ru-RU" dirty="0" err="1" smtClean="0"/>
              <a:t>кезіндегі</a:t>
            </a:r>
            <a:r>
              <a:rPr lang="ru-RU" dirty="0" smtClean="0"/>
              <a:t> </a:t>
            </a:r>
            <a:r>
              <a:rPr lang="ru-RU" dirty="0" err="1"/>
              <a:t>бензиннің</a:t>
            </a:r>
            <a:r>
              <a:rPr lang="ru-RU" dirty="0"/>
              <a:t> </a:t>
            </a:r>
            <a:r>
              <a:rPr lang="ru-RU" dirty="0" err="1"/>
              <a:t>химиялық</a:t>
            </a:r>
            <a:r>
              <a:rPr lang="ru-RU" dirty="0"/>
              <a:t> </a:t>
            </a:r>
            <a:r>
              <a:rPr lang="ru-RU" dirty="0" err="1"/>
              <a:t>құрамының</a:t>
            </a:r>
            <a:r>
              <a:rPr lang="ru-RU" dirty="0"/>
              <a:t> </a:t>
            </a:r>
            <a:r>
              <a:rPr lang="ru-RU" dirty="0" err="1"/>
              <a:t>өзгеруі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25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Прямоугольник 4"/>
          <p:cNvSpPr>
            <a:spLocks noChangeArrowheads="1"/>
          </p:cNvSpPr>
          <p:nvPr/>
        </p:nvSpPr>
        <p:spPr bwMode="auto">
          <a:xfrm>
            <a:off x="5735960" y="332656"/>
            <a:ext cx="6336704" cy="58539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Қысым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↑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катализатордың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тез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улануына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жол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бермейді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нәтижесінде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₂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сұйық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процестердің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өнімдерінің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шығуына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олардағы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 КС-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дің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құрамы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азаяды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 -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катализатордың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кокстеу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жылдамдығы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күрт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артады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орнатудың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жұмыс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циклі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қысқарады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Температура.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 -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тұрақты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катализатордың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шығуын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азайтады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айналымдағы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₂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сутегі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газы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мөлшері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азаяды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ароматты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көмірсутектер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октан саны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катализатордың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бетінде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кокстың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жиналуы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артады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Объемная скорость подачи сырья </a:t>
            </a:r>
          </a:p>
          <a:p>
            <a:pPr marL="342900" lvl="0" indent="-34290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	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тұрақты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німнің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шығуы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айналымдағы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газдағы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сутегі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мөлшері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артады</a:t>
            </a:r>
            <a:endParaRPr lang="ru-RU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r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</a:t>
            </a:r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₂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жеңіл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көмірсутектердің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ароматты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көмірсутектердің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шығымы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азаяды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19336" y="162620"/>
            <a:ext cx="5328592" cy="269031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КтР-тің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активті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бетінің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табиғаты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бифункционалды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әсер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моделіне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негізделген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1953 ж.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Маилс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тасымалдаушы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бетінде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дисперсті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гидрогенизация-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дегидрация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реакциялар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табылады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ал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тасымалдаушы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галоидталған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алюминий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оксиді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қышқылды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негізді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реакцияларының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катализаторы-изомеризация, циклизация, крекинг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02" t="8029" r="4464" b="3639"/>
          <a:stretch/>
        </p:blipFill>
        <p:spPr>
          <a:xfrm>
            <a:off x="263352" y="2996952"/>
            <a:ext cx="5184576" cy="36724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 со стрелкой вниз 2"/>
          <p:cNvSpPr/>
          <p:nvPr/>
        </p:nvSpPr>
        <p:spPr>
          <a:xfrm>
            <a:off x="1042286" y="212155"/>
            <a:ext cx="9392944" cy="150628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Риформинг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процесінде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қолданылатын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катализаторлар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  <a:p>
            <a:pPr algn="ctr"/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бифункционалды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яғни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екі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негізгі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функциясы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бар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4061" y="1442547"/>
            <a:ext cx="5090111" cy="1670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Сусыздандыру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үлкен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дегидратациялық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қасиеттерге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Катализатордағы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мөлшері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әдетте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мас-ның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0,3-0,6%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құрайды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90233" y="1428557"/>
            <a:ext cx="5472608" cy="1739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Қышқылды</a:t>
            </a:r>
            <a:endParaRPr 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Алюминий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оксиді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қышқылдық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қасиетке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крекинг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изомеризация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қасиеттерін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анықтайды.Катализатордың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қышқылдық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функциясын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күшейту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құрамына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галогендер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көбінесе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қосады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452" y="1674204"/>
            <a:ext cx="1396781" cy="1178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3460" r="13460"/>
          <a:stretch/>
        </p:blipFill>
        <p:spPr>
          <a:xfrm>
            <a:off x="10594708" y="57135"/>
            <a:ext cx="1434919" cy="13854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5492" y="3235159"/>
            <a:ext cx="6672596" cy="33843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2822" y="3198827"/>
            <a:ext cx="679727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/>
              <a:t>Р</a:t>
            </a:r>
            <a:r>
              <a:rPr lang="ru-RU" sz="1400" b="1" dirty="0" err="1" smtClean="0"/>
              <a:t>иформинг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активті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орталықтарда</a:t>
            </a:r>
            <a:r>
              <a:rPr lang="ru-RU" sz="1400" b="1" dirty="0" smtClean="0"/>
              <a:t> </a:t>
            </a:r>
            <a:r>
              <a:rPr lang="ru-RU" sz="1400" b="1" dirty="0" err="1"/>
              <a:t>өтеді</a:t>
            </a:r>
            <a:r>
              <a:rPr lang="ru-RU" sz="1400" b="1" dirty="0" smtClean="0"/>
              <a:t>:</a:t>
            </a:r>
          </a:p>
          <a:p>
            <a:pPr algn="just"/>
            <a:endParaRPr lang="ru-RU" sz="1400" dirty="0" smtClean="0"/>
          </a:p>
          <a:p>
            <a:pPr marL="285750" indent="-285750" algn="just">
              <a:buFontTx/>
              <a:buChar char="-"/>
            </a:pPr>
            <a:r>
              <a:rPr lang="ru-RU" sz="1400" dirty="0" err="1" smtClean="0"/>
              <a:t>металлды</a:t>
            </a:r>
            <a:r>
              <a:rPr lang="ru-RU" sz="1400" dirty="0" smtClean="0"/>
              <a:t>: </a:t>
            </a:r>
            <a:r>
              <a:rPr lang="ru-RU" sz="1400" dirty="0"/>
              <a:t>платина, </a:t>
            </a:r>
            <a:r>
              <a:rPr lang="ru-RU" sz="1400" dirty="0" err="1"/>
              <a:t>хлормен</a:t>
            </a:r>
            <a:r>
              <a:rPr lang="ru-RU" sz="1400" dirty="0"/>
              <a:t> (</a:t>
            </a:r>
            <a:r>
              <a:rPr lang="ru-RU" sz="1400" dirty="0" err="1"/>
              <a:t>немесе</a:t>
            </a:r>
            <a:r>
              <a:rPr lang="ru-RU" sz="1400" dirty="0"/>
              <a:t> </a:t>
            </a:r>
            <a:r>
              <a:rPr lang="ru-RU" sz="1400" dirty="0" err="1"/>
              <a:t>фтормен</a:t>
            </a:r>
            <a:r>
              <a:rPr lang="ru-RU" sz="1400" dirty="0"/>
              <a:t>) </a:t>
            </a:r>
            <a:r>
              <a:rPr lang="ru-RU" sz="1400" dirty="0" err="1"/>
              <a:t>және</a:t>
            </a:r>
            <a:r>
              <a:rPr lang="ru-RU" sz="1400" dirty="0"/>
              <a:t> </a:t>
            </a:r>
            <a:r>
              <a:rPr lang="ru-RU" sz="1400" dirty="0" err="1"/>
              <a:t>металдармен</a:t>
            </a:r>
            <a:r>
              <a:rPr lang="ru-RU" sz="1400" dirty="0"/>
              <a:t> </a:t>
            </a:r>
            <a:r>
              <a:rPr lang="ru-RU" sz="1400" dirty="0" err="1" smtClean="0"/>
              <a:t>қапталған</a:t>
            </a:r>
            <a:r>
              <a:rPr lang="ru-RU" sz="1400" dirty="0" smtClean="0"/>
              <a:t> (промотирован)  </a:t>
            </a:r>
            <a:r>
              <a:rPr lang="ru-RU" sz="1400" dirty="0"/>
              <a:t>платина: палладий, рений, иридий-</a:t>
            </a:r>
            <a:r>
              <a:rPr lang="ru-RU" sz="1400" dirty="0" err="1"/>
              <a:t>реакцияны</a:t>
            </a:r>
            <a:r>
              <a:rPr lang="ru-RU" sz="1400" dirty="0"/>
              <a:t> </a:t>
            </a:r>
            <a:r>
              <a:rPr lang="ru-RU" sz="1400" dirty="0" err="1" smtClean="0"/>
              <a:t>дыгидрогенизацияға</a:t>
            </a:r>
            <a:r>
              <a:rPr lang="ru-RU" sz="1400" dirty="0" smtClean="0"/>
              <a:t> </a:t>
            </a:r>
            <a:r>
              <a:rPr lang="ru-RU" sz="1400" dirty="0" err="1" smtClean="0"/>
              <a:t>ұшырайды</a:t>
            </a:r>
            <a:r>
              <a:rPr lang="ru-RU" sz="1400" dirty="0" smtClean="0"/>
              <a:t>, </a:t>
            </a:r>
            <a:r>
              <a:rPr lang="ru-RU" sz="1400" dirty="0"/>
              <a:t>гидрогенизация, </a:t>
            </a:r>
            <a:r>
              <a:rPr lang="ru-RU" sz="1400" dirty="0" err="1"/>
              <a:t>дегидроциклизация</a:t>
            </a:r>
            <a:r>
              <a:rPr lang="ru-RU" sz="1400" dirty="0"/>
              <a:t>, изомеризация</a:t>
            </a:r>
            <a:r>
              <a:rPr lang="ru-RU" sz="1400" dirty="0" smtClean="0"/>
              <a:t>;</a:t>
            </a:r>
          </a:p>
          <a:p>
            <a:pPr marL="285750" indent="-285750" algn="just">
              <a:buFontTx/>
              <a:buChar char="-"/>
            </a:pPr>
            <a:r>
              <a:rPr lang="ru-RU" sz="1400" dirty="0" err="1" smtClean="0"/>
              <a:t>қышқылды</a:t>
            </a:r>
            <a:r>
              <a:rPr lang="ru-RU" sz="1400" dirty="0" smtClean="0"/>
              <a:t>: </a:t>
            </a:r>
            <a:r>
              <a:rPr lang="ru-RU" sz="1400" dirty="0" err="1"/>
              <a:t>хлорланған</a:t>
            </a:r>
            <a:r>
              <a:rPr lang="ru-RU" sz="1400" dirty="0"/>
              <a:t> </a:t>
            </a:r>
            <a:r>
              <a:rPr lang="ru-RU" sz="1400" dirty="0" err="1"/>
              <a:t>тасымалдағышта</a:t>
            </a:r>
            <a:r>
              <a:rPr lang="ru-RU" sz="1400" dirty="0"/>
              <a:t> </a:t>
            </a:r>
            <a:r>
              <a:rPr lang="ru-RU" sz="1400" dirty="0" err="1"/>
              <a:t>изомерлеу</a:t>
            </a:r>
            <a:r>
              <a:rPr lang="ru-RU" sz="1400" dirty="0"/>
              <a:t>, </a:t>
            </a:r>
            <a:r>
              <a:rPr lang="ru-RU" sz="1400" dirty="0" err="1"/>
              <a:t>олефиндер</a:t>
            </a:r>
            <a:r>
              <a:rPr lang="ru-RU" sz="1400" dirty="0"/>
              <a:t>, циклизация, </a:t>
            </a:r>
            <a:r>
              <a:rPr lang="ru-RU" sz="1400" dirty="0" err="1" smtClean="0"/>
              <a:t>карбоний-иондық</a:t>
            </a:r>
            <a:r>
              <a:rPr lang="ru-RU" sz="1400" dirty="0" smtClean="0"/>
              <a:t> </a:t>
            </a:r>
            <a:r>
              <a:rPr lang="ru-RU" sz="1400" dirty="0"/>
              <a:t>механизм </a:t>
            </a:r>
            <a:r>
              <a:rPr lang="ru-RU" sz="1400" dirty="0" err="1"/>
              <a:t>бойынша</a:t>
            </a:r>
            <a:r>
              <a:rPr lang="ru-RU" sz="1400" dirty="0"/>
              <a:t> гидрокрекинг </a:t>
            </a:r>
            <a:r>
              <a:rPr lang="ru-RU" sz="1400" dirty="0" err="1" smtClean="0"/>
              <a:t>реакциясы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b="1" dirty="0" err="1" smtClean="0"/>
              <a:t>Катализаторда</a:t>
            </a:r>
            <a:r>
              <a:rPr lang="ru-RU" sz="1400" b="1" dirty="0" smtClean="0"/>
              <a:t> хлор </a:t>
            </a:r>
            <a:r>
              <a:rPr lang="ru-RU" sz="1400" b="1" dirty="0" err="1"/>
              <a:t>құрамының</a:t>
            </a:r>
            <a:r>
              <a:rPr lang="ru-RU" sz="1400" b="1" dirty="0"/>
              <a:t> </a:t>
            </a:r>
            <a:r>
              <a:rPr lang="ru-RU" sz="1400" b="1" dirty="0" err="1" smtClean="0"/>
              <a:t>көп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болуы</a:t>
            </a:r>
            <a:r>
              <a:rPr lang="ru-RU" sz="1400" dirty="0" smtClean="0"/>
              <a:t> </a:t>
            </a:r>
            <a:r>
              <a:rPr lang="ru-RU" sz="1400" dirty="0" err="1"/>
              <a:t>риформинг</a:t>
            </a:r>
            <a:r>
              <a:rPr lang="ru-RU" sz="1400" dirty="0"/>
              <a:t> </a:t>
            </a:r>
            <a:r>
              <a:rPr lang="ru-RU" sz="1400" dirty="0" err="1" smtClean="0"/>
              <a:t>реакцияларын</a:t>
            </a:r>
            <a:r>
              <a:rPr lang="ru-RU" sz="1400" dirty="0" smtClean="0"/>
              <a:t> </a:t>
            </a:r>
            <a:r>
              <a:rPr lang="ru-RU" sz="1400" dirty="0" err="1" smtClean="0"/>
              <a:t>және</a:t>
            </a:r>
            <a:r>
              <a:rPr lang="ru-RU" sz="1400" dirty="0" smtClean="0"/>
              <a:t> </a:t>
            </a:r>
            <a:r>
              <a:rPr lang="ru-RU" sz="1400" dirty="0" err="1" smtClean="0"/>
              <a:t>кокстеудің</a:t>
            </a:r>
            <a:r>
              <a:rPr lang="ru-RU" sz="1400" dirty="0" smtClean="0"/>
              <a:t>  </a:t>
            </a:r>
            <a:r>
              <a:rPr lang="ru-RU" sz="1400" dirty="0" err="1" smtClean="0"/>
              <a:t>активтіліктерін</a:t>
            </a:r>
            <a:r>
              <a:rPr lang="ru-RU" sz="1400" dirty="0" smtClean="0"/>
              <a:t>  </a:t>
            </a:r>
            <a:r>
              <a:rPr lang="ru-RU" sz="1400" dirty="0" err="1" smtClean="0"/>
              <a:t>артуына</a:t>
            </a:r>
            <a:r>
              <a:rPr lang="ru-RU" sz="1400" dirty="0" smtClean="0"/>
              <a:t> </a:t>
            </a:r>
            <a:r>
              <a:rPr lang="ru-RU" sz="1400" dirty="0" err="1"/>
              <a:t>ықпал</a:t>
            </a:r>
            <a:r>
              <a:rPr lang="ru-RU" sz="1400" dirty="0"/>
              <a:t> </a:t>
            </a:r>
            <a:r>
              <a:rPr lang="ru-RU" sz="1400" dirty="0" err="1"/>
              <a:t>етеді</a:t>
            </a:r>
            <a:r>
              <a:rPr lang="ru-RU" sz="1400" dirty="0"/>
              <a:t>. Хлор </a:t>
            </a:r>
            <a:r>
              <a:rPr lang="ru-RU" sz="1400" dirty="0" err="1"/>
              <a:t>мөлшері</a:t>
            </a:r>
            <a:r>
              <a:rPr lang="ru-RU" sz="1400" dirty="0"/>
              <a:t> </a:t>
            </a:r>
            <a:r>
              <a:rPr lang="ru-RU" sz="1400" dirty="0" smtClean="0"/>
              <a:t> 0,4 ...</a:t>
            </a:r>
            <a:r>
              <a:rPr lang="ru-RU" sz="1400" dirty="0"/>
              <a:t>0,5-тен 2,0 % </a:t>
            </a:r>
            <a:r>
              <a:rPr lang="ru-RU" sz="1400" dirty="0" err="1" smtClean="0"/>
              <a:t>мас</a:t>
            </a:r>
            <a:r>
              <a:rPr lang="ru-RU" sz="1400" dirty="0"/>
              <a:t>.</a:t>
            </a:r>
            <a:r>
              <a:rPr lang="ru-RU" sz="1400" dirty="0" smtClean="0"/>
              <a:t> </a:t>
            </a:r>
            <a:r>
              <a:rPr lang="ru-RU" sz="1400" dirty="0" err="1"/>
              <a:t>құрайды</a:t>
            </a:r>
            <a:r>
              <a:rPr lang="ru-RU" sz="1400" dirty="0" smtClean="0"/>
              <a:t>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err="1" smtClean="0"/>
              <a:t>Катализатордың</a:t>
            </a:r>
            <a:r>
              <a:rPr lang="ru-RU" sz="1400" dirty="0" smtClean="0"/>
              <a:t>  </a:t>
            </a:r>
            <a:r>
              <a:rPr lang="ru-RU" sz="1400" dirty="0" err="1"/>
              <a:t>ең</a:t>
            </a:r>
            <a:r>
              <a:rPr lang="ru-RU" sz="1400" dirty="0"/>
              <a:t> </a:t>
            </a:r>
            <a:r>
              <a:rPr lang="ru-RU" sz="1400" dirty="0" err="1"/>
              <a:t>жоғары</a:t>
            </a:r>
            <a:r>
              <a:rPr lang="ru-RU" sz="1400" dirty="0"/>
              <a:t> </a:t>
            </a:r>
            <a:r>
              <a:rPr lang="ru-RU" sz="1400" dirty="0" err="1"/>
              <a:t>дегидратациялық</a:t>
            </a:r>
            <a:r>
              <a:rPr lang="ru-RU" sz="1400" dirty="0"/>
              <a:t> </a:t>
            </a:r>
            <a:r>
              <a:rPr lang="ru-RU" sz="1400" dirty="0" err="1" smtClean="0"/>
              <a:t>белсенділігі</a:t>
            </a:r>
            <a:r>
              <a:rPr lang="ru-RU" sz="1400" dirty="0" smtClean="0"/>
              <a:t> </a:t>
            </a:r>
            <a:r>
              <a:rPr lang="ru-RU" sz="1400" b="1" dirty="0" err="1" smtClean="0"/>
              <a:t>платинада</a:t>
            </a:r>
            <a:r>
              <a:rPr lang="ru-RU" sz="1400" b="1" dirty="0" smtClean="0"/>
              <a:t> </a:t>
            </a:r>
            <a:r>
              <a:rPr lang="ru-RU" sz="1400" b="1" dirty="0"/>
              <a:t>мас.0,08%</a:t>
            </a:r>
            <a:r>
              <a:rPr lang="ru-RU" sz="1400" dirty="0" smtClean="0"/>
              <a:t>  (платина </a:t>
            </a:r>
            <a:r>
              <a:rPr lang="ru-RU" sz="1400" dirty="0" err="1" smtClean="0"/>
              <a:t>өнеркәсіптік</a:t>
            </a:r>
            <a:r>
              <a:rPr lang="ru-RU" sz="1400" dirty="0" smtClean="0"/>
              <a:t> </a:t>
            </a:r>
            <a:r>
              <a:rPr lang="ru-RU" sz="1400" dirty="0" err="1" smtClean="0"/>
              <a:t>катализаторларда-мас</a:t>
            </a:r>
            <a:r>
              <a:rPr lang="ru-RU" sz="1400" dirty="0" smtClean="0"/>
              <a:t>. 0,3-0,6</a:t>
            </a:r>
            <a:r>
              <a:rPr lang="ru-RU" sz="1400" dirty="0"/>
              <a:t>%. </a:t>
            </a:r>
            <a:r>
              <a:rPr lang="ru-RU" sz="1400" dirty="0" smtClean="0"/>
              <a:t>). 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12766" y="3235159"/>
            <a:ext cx="5050075" cy="34100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12766" y="3429659"/>
            <a:ext cx="50500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Қышқыл</a:t>
            </a:r>
            <a:r>
              <a:rPr lang="ru-RU" dirty="0"/>
              <a:t> </a:t>
            </a:r>
            <a:r>
              <a:rPr lang="ru-RU" dirty="0" err="1" smtClean="0"/>
              <a:t>функциянысын</a:t>
            </a:r>
            <a:r>
              <a:rPr lang="ru-RU" dirty="0" smtClean="0"/>
              <a:t> </a:t>
            </a:r>
            <a:r>
              <a:rPr lang="ru-RU" dirty="0" err="1" smtClean="0"/>
              <a:t>тасымалдаушы</a:t>
            </a:r>
            <a:r>
              <a:rPr lang="ru-RU" dirty="0" smtClean="0"/>
              <a:t> </a:t>
            </a:r>
            <a:r>
              <a:rPr lang="ru-RU" dirty="0" err="1"/>
              <a:t>орындайды</a:t>
            </a:r>
            <a:r>
              <a:rPr lang="ru-RU" dirty="0"/>
              <a:t> </a:t>
            </a:r>
            <a:r>
              <a:rPr lang="ru-RU" dirty="0" smtClean="0"/>
              <a:t>(550 °С </a:t>
            </a:r>
            <a:r>
              <a:rPr lang="ru-RU" dirty="0" err="1" smtClean="0"/>
              <a:t>қыздырады</a:t>
            </a:r>
            <a:r>
              <a:rPr lang="ru-RU" dirty="0" smtClean="0"/>
              <a:t>,</a:t>
            </a:r>
            <a:r>
              <a:rPr lang="en-US" dirty="0" smtClean="0"/>
              <a:t> y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 smtClean="0"/>
              <a:t>А</a:t>
            </a:r>
            <a:r>
              <a:rPr lang="en-US" dirty="0" smtClean="0"/>
              <a:t>l</a:t>
            </a:r>
            <a:r>
              <a:rPr lang="ru-RU" dirty="0" smtClean="0"/>
              <a:t> </a:t>
            </a:r>
            <a:r>
              <a:rPr lang="ru-RU" dirty="0" err="1"/>
              <a:t>тотығы</a:t>
            </a:r>
            <a:r>
              <a:rPr lang="ru-RU" dirty="0"/>
              <a:t> </a:t>
            </a:r>
            <a:r>
              <a:rPr lang="ru-RU" dirty="0" err="1" smtClean="0"/>
              <a:t>қолданылады</a:t>
            </a:r>
            <a:r>
              <a:rPr lang="ru-RU" dirty="0" smtClean="0"/>
              <a:t>).</a:t>
            </a:r>
          </a:p>
          <a:p>
            <a:pPr algn="just"/>
            <a:r>
              <a:rPr lang="ru-RU" dirty="0" err="1" smtClean="0"/>
              <a:t>Тасымалдағыштың</a:t>
            </a:r>
            <a:r>
              <a:rPr lang="ru-RU" dirty="0" smtClean="0"/>
              <a:t> </a:t>
            </a:r>
            <a:r>
              <a:rPr lang="ru-RU" dirty="0" err="1"/>
              <a:t>қышқылдық</a:t>
            </a:r>
            <a:r>
              <a:rPr lang="ru-RU" dirty="0"/>
              <a:t> </a:t>
            </a:r>
            <a:r>
              <a:rPr lang="ru-RU" dirty="0" err="1"/>
              <a:t>функциясын</a:t>
            </a:r>
            <a:r>
              <a:rPr lang="ru-RU" dirty="0"/>
              <a:t> </a:t>
            </a:r>
            <a:r>
              <a:rPr lang="ru-RU" dirty="0" err="1"/>
              <a:t>күшейту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катализатордың</a:t>
            </a:r>
            <a:r>
              <a:rPr lang="ru-RU" dirty="0"/>
              <a:t> </a:t>
            </a:r>
            <a:r>
              <a:rPr lang="ru-RU" dirty="0" err="1"/>
              <a:t>құрамына</a:t>
            </a:r>
            <a:r>
              <a:rPr lang="ru-RU" dirty="0"/>
              <a:t> хлор </a:t>
            </a:r>
            <a:r>
              <a:rPr lang="ru-RU" dirty="0" err="1" smtClean="0"/>
              <a:t>енгізеді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массаның</a:t>
            </a:r>
            <a:r>
              <a:rPr lang="ru-RU" dirty="0"/>
              <a:t> 0,4-2,0</a:t>
            </a:r>
            <a:r>
              <a:rPr lang="ru-RU" dirty="0" smtClean="0"/>
              <a:t>%).</a:t>
            </a:r>
          </a:p>
          <a:p>
            <a:pPr algn="just"/>
            <a:r>
              <a:rPr lang="ru-RU" i="1" dirty="0" err="1" smtClean="0">
                <a:solidFill>
                  <a:srgbClr val="C00000"/>
                </a:solidFill>
              </a:rPr>
              <a:t>Хлорлау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>
                <a:solidFill>
                  <a:srgbClr val="C00000"/>
                </a:solidFill>
              </a:rPr>
              <a:t>кезінде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en-US" dirty="0" smtClean="0"/>
              <a:t>OH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¯</a:t>
            </a:r>
            <a:r>
              <a:rPr lang="ru-RU" dirty="0" smtClean="0"/>
              <a:t> </a:t>
            </a:r>
            <a:r>
              <a:rPr lang="ru-RU" dirty="0" err="1"/>
              <a:t>иондары</a:t>
            </a:r>
            <a:r>
              <a:rPr lang="ru-RU" dirty="0"/>
              <a:t> </a:t>
            </a:r>
            <a:r>
              <a:rPr lang="ru-RU" dirty="0" err="1" smtClean="0"/>
              <a:t>Cl</a:t>
            </a:r>
            <a:r>
              <a:rPr lang="en-US" dirty="0" smtClean="0"/>
              <a:t> ̄ </a:t>
            </a:r>
            <a:r>
              <a:rPr lang="ru-RU" dirty="0" err="1" smtClean="0"/>
              <a:t>иондары</a:t>
            </a:r>
            <a:r>
              <a:rPr lang="kk-KZ" dirty="0" smtClean="0"/>
              <a:t>на ауысады</a:t>
            </a:r>
            <a:r>
              <a:rPr lang="ru-RU" dirty="0" smtClean="0"/>
              <a:t>:</a:t>
            </a:r>
          </a:p>
          <a:p>
            <a:pPr algn="just"/>
            <a:r>
              <a:rPr lang="ru-RU" dirty="0"/>
              <a:t>- </a:t>
            </a:r>
            <a:r>
              <a:rPr lang="ru-RU" dirty="0" err="1"/>
              <a:t>электрондық</a:t>
            </a:r>
            <a:r>
              <a:rPr lang="ru-RU" dirty="0"/>
              <a:t> </a:t>
            </a:r>
            <a:r>
              <a:rPr lang="ru-RU" dirty="0" err="1"/>
              <a:t>тығыздықтың</a:t>
            </a:r>
            <a:r>
              <a:rPr lang="ru-RU" dirty="0"/>
              <a:t> </a:t>
            </a:r>
            <a:r>
              <a:rPr lang="ru-RU" dirty="0" err="1"/>
              <a:t>неғұрлым</a:t>
            </a:r>
            <a:r>
              <a:rPr lang="ru-RU" dirty="0"/>
              <a:t> </a:t>
            </a:r>
            <a:r>
              <a:rPr lang="ru-RU" dirty="0" err="1"/>
              <a:t>электронегативті</a:t>
            </a:r>
            <a:r>
              <a:rPr lang="ru-RU" dirty="0"/>
              <a:t> </a:t>
            </a:r>
            <a:r>
              <a:rPr lang="ru-RU" dirty="0" err="1"/>
              <a:t>ионға</a:t>
            </a:r>
            <a:r>
              <a:rPr lang="ru-RU" dirty="0"/>
              <a:t> </a:t>
            </a:r>
            <a:r>
              <a:rPr lang="ru-RU" dirty="0" err="1"/>
              <a:t>ауытқуыса</a:t>
            </a:r>
            <a:r>
              <a:rPr lang="ru-RU" dirty="0"/>
              <a:t> , </a:t>
            </a:r>
            <a:r>
              <a:rPr lang="ru-RU" dirty="0" err="1"/>
              <a:t>беттің</a:t>
            </a:r>
            <a:r>
              <a:rPr lang="ru-RU" dirty="0"/>
              <a:t> </a:t>
            </a:r>
            <a:r>
              <a:rPr lang="ru-RU" i="1" u="sng" dirty="0" err="1">
                <a:solidFill>
                  <a:srgbClr val="C00000"/>
                </a:solidFill>
              </a:rPr>
              <a:t>қышқылдығы</a:t>
            </a:r>
            <a:r>
              <a:rPr lang="ru-RU" i="1" u="sng" dirty="0">
                <a:solidFill>
                  <a:srgbClr val="C00000"/>
                </a:solidFill>
              </a:rPr>
              <a:t> </a:t>
            </a:r>
            <a:r>
              <a:rPr lang="ru-RU" i="1" u="sng" dirty="0" err="1" smtClean="0">
                <a:solidFill>
                  <a:srgbClr val="C00000"/>
                </a:solidFill>
              </a:rPr>
              <a:t>артады</a:t>
            </a:r>
            <a:r>
              <a:rPr lang="ru-RU" i="1" u="sng" dirty="0" smtClean="0">
                <a:solidFill>
                  <a:srgbClr val="C00000"/>
                </a:solidFill>
              </a:rPr>
              <a:t>.</a:t>
            </a:r>
            <a:endParaRPr lang="ru-RU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70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3390403"/>
            <a:ext cx="3672408" cy="317353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7368" y="188639"/>
            <a:ext cx="6192688" cy="29814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09117" y="188641"/>
            <a:ext cx="6018931" cy="3075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5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Риформингте катализаторлар 3 </a:t>
            </a:r>
            <a:r>
              <a:rPr lang="kk-KZ" sz="1500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типі </a:t>
            </a:r>
            <a:r>
              <a:rPr lang="kk-KZ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Монометаллды</a:t>
            </a:r>
            <a:r>
              <a:rPr lang="kk-KZ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(АП-56 және АП-64) – 0,3-0,8% Pt.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Биметаллды</a:t>
            </a:r>
            <a:r>
              <a:rPr lang="kk-KZ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(KR-101 және KP - 102)-0,3-0,4% Pt </a:t>
            </a:r>
            <a:r>
              <a:rPr lang="kk-KZ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Ir </a:t>
            </a:r>
            <a:r>
              <a:rPr lang="kk-KZ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немесе Re.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Полиметаллды </a:t>
            </a:r>
            <a:r>
              <a:rPr lang="kk-KZ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(КР-104, КР-106, ГР-108 және платина эрионит </a:t>
            </a:r>
            <a:r>
              <a:rPr lang="kk-KZ" sz="1500" u="sng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СГ-ЗП</a:t>
            </a:r>
            <a:r>
              <a:rPr lang="kk-KZ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Промоторлар: </a:t>
            </a:r>
            <a:r>
              <a:rPr lang="kk-KZ" sz="1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рений, </a:t>
            </a:r>
            <a:r>
              <a:rPr lang="kk-KZ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иридийі </a:t>
            </a:r>
            <a:r>
              <a:rPr lang="kk-KZ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kk-KZ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гидрогенолизді </a:t>
            </a:r>
            <a:r>
              <a:rPr lang="kk-KZ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катализаторлар ; </a:t>
            </a:r>
            <a:r>
              <a:rPr lang="kk-KZ" sz="15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германий</a:t>
            </a:r>
            <a:r>
              <a:rPr lang="kk-KZ" sz="15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индий, РЗЭ </a:t>
            </a:r>
            <a:r>
              <a:rPr lang="kk-KZ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және кадмий - платинаның жоғары дисперсиясын тұрақтандырады, платина кристалдарын қайта кристалдануына жол </a:t>
            </a:r>
            <a:r>
              <a:rPr lang="kk-KZ" sz="15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бермейді. </a:t>
            </a:r>
            <a:endParaRPr lang="ru-RU" sz="1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Олардың қызмет ету мерзімі 6....7 жыл</a:t>
            </a:r>
            <a:r>
              <a:rPr lang="kk-KZ" sz="1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1944" y="3212976"/>
            <a:ext cx="6336704" cy="35283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Биметалдық катализаторларды қолдану арқасында </a:t>
            </a: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иформинг </a:t>
            </a: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қысымын төмендетуге болды (3,5-тен 2-ге дейін... 1,5 МПа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ензиндегі </a:t>
            </a: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окатан санын шығымын зерттеу әдісі 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бойынша- 95 </a:t>
            </a: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дейін (шамамен 6% - ға) арттыруға болды 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Молекулалық сутектің диссоциациялануымен және атомдық сутегінің миграцияларының жоғары белсенділігімен ерекшеленеді. Нәтижесінде кокстың шөгінділері катализатордың металл орталықтарынан 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алыс қашықтықта орналасады, </a:t>
            </a: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бұл оның жоғары кокстелуімен және белсенділікті сақтауға көмектеседі.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Полиметаллдардың және биметаллдардың тұрақтылығы бір, бірақ </a:t>
            </a:r>
            <a:r>
              <a:rPr lang="kk-KZ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полиметаллдар</a:t>
            </a: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жоғары белсенділікпен, </a:t>
            </a: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жақсы селективтілікпен және риформат 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жоғары </a:t>
            </a:r>
            <a:r>
              <a:rPr lang="kk-KZ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деңгейін қамтамасыз </a:t>
            </a:r>
            <a:r>
              <a:rPr lang="kk-KZ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етеді.</a:t>
            </a: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5586" y="313287"/>
            <a:ext cx="5197078" cy="2683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6869" t="49881" r="4760" b="12408"/>
          <a:stretch/>
        </p:blipFill>
        <p:spPr>
          <a:xfrm>
            <a:off x="7061856" y="1340768"/>
            <a:ext cx="4752528" cy="151909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255873" y="313287"/>
            <a:ext cx="2862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Бифункциалды ктализ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799322" y="702440"/>
            <a:ext cx="5349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Қышқыл</a:t>
            </a:r>
            <a:r>
              <a:rPr lang="ru-RU" dirty="0" smtClean="0"/>
              <a:t> </a:t>
            </a:r>
            <a:r>
              <a:rPr lang="ru-RU" dirty="0" err="1"/>
              <a:t>орталықтарындағы</a:t>
            </a:r>
            <a:r>
              <a:rPr lang="ru-RU" dirty="0"/>
              <a:t> </a:t>
            </a:r>
            <a:r>
              <a:rPr lang="ru-RU" dirty="0" err="1" smtClean="0"/>
              <a:t>изомеризациясы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668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44" y="5299677"/>
            <a:ext cx="4019550" cy="11334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3358" y="253239"/>
            <a:ext cx="6624736" cy="48965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34" y="4149080"/>
            <a:ext cx="2343150" cy="2520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513" y="1123842"/>
            <a:ext cx="1560591" cy="1427775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5"/>
          <a:srcRect l="1352" t="16418" r="38043"/>
          <a:stretch/>
        </p:blipFill>
        <p:spPr bwMode="auto">
          <a:xfrm>
            <a:off x="485490" y="980728"/>
            <a:ext cx="401488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760962" y="2660159"/>
            <a:ext cx="2452103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Монометалды 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катализатор 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Б)Биметалды </a:t>
            </a:r>
            <a:r>
              <a:rPr lang="kk-KZ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катализатор </a:t>
            </a:r>
            <a:endParaRPr lang="ru-RU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7271" y="416414"/>
            <a:ext cx="6175793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форминг 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катализаторында </a:t>
            </a:r>
            <a:r>
              <a:rPr lang="kk-K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кокстың шөгінділері</a:t>
            </a:r>
            <a:r>
              <a:rPr lang="kk-KZ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17247" y="253239"/>
            <a:ext cx="4911401" cy="59840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6451" t="20350" r="5816" b="9282"/>
          <a:stretch/>
        </p:blipFill>
        <p:spPr>
          <a:xfrm>
            <a:off x="7090342" y="980728"/>
            <a:ext cx="4896544" cy="5229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69158" y="440330"/>
            <a:ext cx="4083426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Катализаторды</a:t>
            </a:r>
            <a:r>
              <a:rPr lang="kk-KZ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ң регенизациясы </a:t>
            </a:r>
            <a:endParaRPr lang="ru-RU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91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04664"/>
            <a:ext cx="10598968" cy="1012974"/>
          </a:xfrm>
        </p:spPr>
        <p:txBody>
          <a:bodyPr/>
          <a:lstStyle/>
          <a:p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ҚАЙТАЛАУ СҰРАҚТАРЫ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52596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ru-RU" dirty="0" err="1" smtClean="0"/>
              <a:t>Каталитикалық</a:t>
            </a:r>
            <a:r>
              <a:rPr lang="ru-RU" dirty="0" smtClean="0"/>
              <a:t> </a:t>
            </a:r>
            <a:r>
              <a:rPr lang="ru-RU" dirty="0" err="1" smtClean="0"/>
              <a:t>риформингінің</a:t>
            </a:r>
            <a:r>
              <a:rPr lang="ru-RU" dirty="0" smtClean="0"/>
              <a:t> </a:t>
            </a:r>
            <a:r>
              <a:rPr lang="ru-RU" dirty="0" err="1" smtClean="0"/>
              <a:t>мақсаты</a:t>
            </a:r>
            <a:r>
              <a:rPr lang="ru-RU" dirty="0" smtClean="0"/>
              <a:t> мен </a:t>
            </a:r>
            <a:r>
              <a:rPr lang="ru-RU" dirty="0" err="1" smtClean="0"/>
              <a:t>міндеті</a:t>
            </a:r>
            <a:r>
              <a:rPr lang="ru-RU" dirty="0" smtClean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err="1" smtClean="0"/>
              <a:t>Риформинг</a:t>
            </a:r>
            <a:r>
              <a:rPr lang="ru-RU" dirty="0" smtClean="0"/>
              <a:t> </a:t>
            </a:r>
            <a:r>
              <a:rPr lang="ru-RU" dirty="0" err="1" smtClean="0"/>
              <a:t>процесінің</a:t>
            </a:r>
            <a:r>
              <a:rPr lang="ru-RU" dirty="0" smtClean="0"/>
              <a:t> </a:t>
            </a:r>
            <a:r>
              <a:rPr lang="ru-RU" dirty="0" err="1" smtClean="0"/>
              <a:t>шикізаттары</a:t>
            </a:r>
            <a:r>
              <a:rPr lang="ru-RU" dirty="0" smtClean="0"/>
              <a:t> мен </a:t>
            </a:r>
            <a:r>
              <a:rPr lang="ru-RU" dirty="0" err="1" smtClean="0"/>
              <a:t>тауарлық</a:t>
            </a:r>
            <a:r>
              <a:rPr lang="ru-RU" dirty="0" smtClean="0"/>
              <a:t> </a:t>
            </a:r>
            <a:r>
              <a:rPr lang="ru-RU" dirty="0" err="1" smtClean="0"/>
              <a:t>мұнай</a:t>
            </a:r>
            <a:r>
              <a:rPr lang="ru-RU" dirty="0" smtClean="0"/>
              <a:t> </a:t>
            </a:r>
            <a:r>
              <a:rPr lang="ru-RU" dirty="0" err="1" smtClean="0"/>
              <a:t>өнімдері</a:t>
            </a:r>
            <a:r>
              <a:rPr lang="ru-RU" dirty="0" smtClean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err="1" smtClean="0"/>
              <a:t>Риформинг</a:t>
            </a:r>
            <a:r>
              <a:rPr lang="ru-RU" dirty="0" smtClean="0"/>
              <a:t> </a:t>
            </a:r>
            <a:r>
              <a:rPr lang="ru-RU" dirty="0" err="1" smtClean="0"/>
              <a:t>процесің</a:t>
            </a:r>
            <a:r>
              <a:rPr lang="ru-RU" dirty="0" smtClean="0"/>
              <a:t> </a:t>
            </a:r>
            <a:r>
              <a:rPr lang="ru-RU" dirty="0" err="1" smtClean="0"/>
              <a:t>реакциялары</a:t>
            </a:r>
            <a:r>
              <a:rPr lang="ru-RU" dirty="0" smtClean="0"/>
              <a:t> </a:t>
            </a:r>
            <a:r>
              <a:rPr lang="ru-RU" dirty="0" err="1" smtClean="0"/>
              <a:t>және</a:t>
            </a:r>
            <a:r>
              <a:rPr lang="ru-RU" dirty="0" smtClean="0"/>
              <a:t> реакция </a:t>
            </a:r>
            <a:r>
              <a:rPr lang="ru-RU" dirty="0" err="1" smtClean="0"/>
              <a:t>механизмі</a:t>
            </a:r>
            <a:r>
              <a:rPr lang="ru-RU" dirty="0" smtClean="0"/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err="1" smtClean="0"/>
              <a:t>Риформинг</a:t>
            </a:r>
            <a:r>
              <a:rPr lang="ru-RU" dirty="0" smtClean="0"/>
              <a:t> </a:t>
            </a:r>
            <a:r>
              <a:rPr lang="ru-RU" dirty="0" err="1" smtClean="0"/>
              <a:t>процесінде</a:t>
            </a:r>
            <a:r>
              <a:rPr lang="ru-RU" dirty="0" smtClean="0"/>
              <a:t> </a:t>
            </a:r>
            <a:r>
              <a:rPr lang="ru-RU" dirty="0" err="1" smtClean="0"/>
              <a:t>қандай</a:t>
            </a:r>
            <a:r>
              <a:rPr lang="ru-RU" dirty="0" smtClean="0"/>
              <a:t> </a:t>
            </a:r>
            <a:r>
              <a:rPr lang="ru-RU" dirty="0" err="1" smtClean="0"/>
              <a:t>катализаторлар</a:t>
            </a:r>
            <a:r>
              <a:rPr lang="ru-RU" dirty="0" smtClean="0"/>
              <a:t> </a:t>
            </a:r>
            <a:r>
              <a:rPr lang="ru-RU" dirty="0" err="1" smtClean="0"/>
              <a:t>қолданылады</a:t>
            </a:r>
            <a:r>
              <a:rPr lang="ru-RU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2296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06136" y="3391650"/>
            <a:ext cx="2520279" cy="108761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Мұнай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2939463" y="3935458"/>
            <a:ext cx="725634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3665097" y="3509084"/>
            <a:ext cx="2016224" cy="10143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МӨҚ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(50-25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С)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5555518" y="4150347"/>
            <a:ext cx="504056" cy="373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2991272" y="4829106"/>
            <a:ext cx="2376488" cy="11397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Крекинг (450-550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º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С)</a:t>
            </a:r>
          </a:p>
        </p:txBody>
      </p:sp>
      <p:sp>
        <p:nvSpPr>
          <p:cNvPr id="12" name="Овал 11"/>
          <p:cNvSpPr/>
          <p:nvPr/>
        </p:nvSpPr>
        <p:spPr>
          <a:xfrm>
            <a:off x="5701205" y="4336872"/>
            <a:ext cx="1879609" cy="14950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ЭТТҚ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АВТ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С)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4846345" y="4829106"/>
            <a:ext cx="873071" cy="736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787755" y="5722997"/>
            <a:ext cx="576064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263352" y="5398961"/>
            <a:ext cx="2376264" cy="10801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Пиролиз (700-900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º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С)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91544" y="167309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Пиролиздің</a:t>
            </a:r>
            <a:r>
              <a:rPr lang="ru-RU" sz="2800" b="1" dirty="0"/>
              <a:t> </a:t>
            </a:r>
            <a:r>
              <a:rPr lang="ru-RU" sz="2800" b="1" dirty="0" err="1"/>
              <a:t>теориялық</a:t>
            </a:r>
            <a:r>
              <a:rPr lang="ru-RU" sz="2800" b="1" dirty="0"/>
              <a:t> </a:t>
            </a:r>
            <a:r>
              <a:rPr lang="ru-RU" sz="2800" b="1" dirty="0" err="1"/>
              <a:t>негіздері</a:t>
            </a:r>
            <a:endParaRPr lang="ru-RU" sz="2800" b="1" dirty="0"/>
          </a:p>
        </p:txBody>
      </p:sp>
      <p:sp>
        <p:nvSpPr>
          <p:cNvPr id="18" name="Загнутый угол 17"/>
          <p:cNvSpPr/>
          <p:nvPr/>
        </p:nvSpPr>
        <p:spPr>
          <a:xfrm>
            <a:off x="7571742" y="690529"/>
            <a:ext cx="4035166" cy="5690799"/>
          </a:xfrm>
          <a:prstGeom prst="folded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Пиролиз-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шикізаттың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терең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ыдырауы.Сонымен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қатар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қанықпаған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болуымен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ыдырау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реакцияларымен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циклизацияның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екіншілік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реакциялары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жүреді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біріншілік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бөліну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нәтижесінде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изомерлеу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тығыздалған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өнімдер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алынады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Көптеген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әртүрлі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реакциялардың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болуы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пиролиз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процесінде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өнімдердің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күрделі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қоспасы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қатты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күйден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тәріздіге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алынатынымен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түсіндіріледі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>
            <a:off x="909134" y="803967"/>
            <a:ext cx="4707006" cy="2434828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Пиролиз – бастапқы қосылыстардың изомерленуі, полимерленуі немесе поликонденсациялануы жолымен төменгі молекулалық массадағы өнімдердің түзілуімен органикалық қосылыстардың жоғары температурадағы деструктивті түрленуі</a:t>
            </a:r>
            <a:r>
              <a:rPr lang="kk-KZ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0177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328248" y="548680"/>
            <a:ext cx="2736304" cy="172819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Пиролиз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тізбекті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радикалды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механизмі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қысқа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тізбектер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жүреді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968208" y="2492896"/>
            <a:ext cx="3785504" cy="399644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Мақсаты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этилен, пропилен, бутилен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алкадиендер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дивинил,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сұйық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өнімдер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пироконденсат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ауыр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пиролиз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шайыры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АПШ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бензол,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 КС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мұнай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полимерлі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шайырлар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көміртекті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қара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кокс, бензин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компоненті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шикізаттарды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579492"/>
              </p:ext>
            </p:extLst>
          </p:nvPr>
        </p:nvGraphicFramePr>
        <p:xfrm>
          <a:off x="839416" y="548680"/>
          <a:ext cx="6768752" cy="373867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8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Шикізаттар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Этан,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сұйытылған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газдар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(пропан, бутан),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тікелей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айдалатын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бензин (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нафта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гидротазаланған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керосин газойль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фракциялары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987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Шарттар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t=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700-900°С, 0,1-0,3 МПа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98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Механизм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Тізбекті</a:t>
                      </a:r>
                      <a:r>
                        <a:rPr lang="kk-KZ" sz="20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радикалды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43">
                <a:tc>
                  <a:txBody>
                    <a:bodyPr/>
                    <a:lstStyle/>
                    <a:p>
                      <a:r>
                        <a:rPr lang="kk-KZ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Жылдамдық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Молекулалық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сутегінің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қатысуымен</a:t>
                      </a:r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жоғарылайды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5023"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Өнімдер</a:t>
                      </a:r>
                      <a:endParaRPr lang="ru-RU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Этилен, пропилен, дивинил, бензол</a:t>
                      </a:r>
                      <a:endParaRPr lang="ru-RU" sz="2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822" t="30983" r="4634" b="19575"/>
          <a:stretch/>
        </p:blipFill>
        <p:spPr>
          <a:xfrm>
            <a:off x="1271464" y="4329100"/>
            <a:ext cx="547260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1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>
            <a:off x="1847528" y="17509"/>
            <a:ext cx="7488832" cy="864096"/>
          </a:xfrm>
          <a:prstGeom prst="downArrow">
            <a:avLst>
              <a:gd name="adj1" fmla="val 8475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ПРОЦЕСТІҢ ХИМИЗМІ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03220" y="673012"/>
            <a:ext cx="4621578" cy="2577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аймағында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олефиндер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Ар КС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ең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тұрақты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Тығыздау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процестеріндегі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активтендіру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энергиясы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тар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мақталу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реакцияларына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қарағанда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төмен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Сондықтан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олефиндерді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пиролиз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аз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байланыс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уақытында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жүргізілуі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керек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18013" y="4343346"/>
            <a:ext cx="4176464" cy="196801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8741" y="891550"/>
            <a:ext cx="7011644" cy="2696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2433" t="40153" r="69697" b="27150"/>
          <a:stretch/>
        </p:blipFill>
        <p:spPr>
          <a:xfrm>
            <a:off x="238880" y="1722846"/>
            <a:ext cx="2056910" cy="18098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4878" y="1144688"/>
            <a:ext cx="2126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н-</a:t>
            </a:r>
            <a:r>
              <a:rPr lang="ru-RU" dirty="0" err="1" smtClean="0"/>
              <a:t>гексан</a:t>
            </a:r>
            <a:r>
              <a:rPr lang="ru-RU" dirty="0" smtClean="0"/>
              <a:t> </a:t>
            </a:r>
            <a:r>
              <a:rPr lang="ru-RU" dirty="0" err="1" smtClean="0"/>
              <a:t>пиролизі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20793" y="1082601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/>
              <a:t>нәтижесінде</a:t>
            </a:r>
            <a:r>
              <a:rPr lang="ru-RU" sz="1600" dirty="0"/>
              <a:t> </a:t>
            </a:r>
            <a:r>
              <a:rPr lang="ru-RU" sz="1600" dirty="0" err="1"/>
              <a:t>алынған</a:t>
            </a:r>
            <a:r>
              <a:rPr lang="ru-RU" sz="1600" dirty="0"/>
              <a:t> </a:t>
            </a:r>
            <a:r>
              <a:rPr lang="ru-RU" sz="1600" dirty="0" smtClean="0"/>
              <a:t>КС </a:t>
            </a:r>
            <a:r>
              <a:rPr lang="ru-RU" sz="1600" dirty="0" err="1" smtClean="0"/>
              <a:t>ыдырайды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70044" y="1080250"/>
            <a:ext cx="2361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/>
              <a:t>Циклоалкан</a:t>
            </a:r>
            <a:r>
              <a:rPr lang="ru-RU" sz="1600" dirty="0" smtClean="0"/>
              <a:t> </a:t>
            </a:r>
            <a:r>
              <a:rPr lang="ru-RU" sz="1600" dirty="0" err="1" smtClean="0"/>
              <a:t>пиролизі</a:t>
            </a:r>
            <a:endParaRPr lang="ru-RU" sz="1600" dirty="0" smtClean="0"/>
          </a:p>
          <a:p>
            <a:pPr algn="ctr"/>
            <a:r>
              <a:rPr lang="ru-RU" sz="1600" dirty="0" err="1" smtClean="0"/>
              <a:t>Бріншілік</a:t>
            </a:r>
            <a:r>
              <a:rPr lang="ru-RU" sz="1600" dirty="0" smtClean="0"/>
              <a:t> </a:t>
            </a:r>
            <a:r>
              <a:rPr lang="ru-RU" sz="1600" dirty="0" err="1" smtClean="0"/>
              <a:t>реакциясы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64225" t="40153" r="3040" b="27150"/>
          <a:stretch/>
        </p:blipFill>
        <p:spPr>
          <a:xfrm>
            <a:off x="2446973" y="1718117"/>
            <a:ext cx="2458957" cy="1868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2142" t="40153" r="42490" b="27150"/>
          <a:stretch/>
        </p:blipFill>
        <p:spPr>
          <a:xfrm>
            <a:off x="5032109" y="1773433"/>
            <a:ext cx="1825870" cy="165071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2404744" y="891550"/>
            <a:ext cx="3021" cy="2638752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955037" y="899621"/>
            <a:ext cx="27964" cy="271203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5726" y="1707181"/>
            <a:ext cx="7094659" cy="109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5447071" y="3419574"/>
            <a:ext cx="6698996" cy="32658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/>
          <a:srcRect l="5322" t="22610" r="5941" b="40465"/>
          <a:stretch/>
        </p:blipFill>
        <p:spPr>
          <a:xfrm>
            <a:off x="5675956" y="3468891"/>
            <a:ext cx="6348842" cy="165246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5609899" y="507028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/>
              <a:t>Пиролиз </a:t>
            </a:r>
            <a:r>
              <a:rPr lang="ru-RU" sz="1600" dirty="0" err="1"/>
              <a:t>процесі</a:t>
            </a:r>
            <a:r>
              <a:rPr lang="ru-RU" sz="1600" dirty="0"/>
              <a:t> </a:t>
            </a:r>
            <a:r>
              <a:rPr lang="ru-RU" sz="1600" dirty="0" err="1"/>
              <a:t>жылу</a:t>
            </a:r>
            <a:r>
              <a:rPr lang="ru-RU" sz="1600" dirty="0"/>
              <a:t> </a:t>
            </a:r>
            <a:r>
              <a:rPr lang="ru-RU" sz="1600" dirty="0" err="1"/>
              <a:t>сіңірумен</a:t>
            </a:r>
            <a:r>
              <a:rPr lang="ru-RU" sz="1600" dirty="0"/>
              <a:t> </a:t>
            </a:r>
            <a:r>
              <a:rPr lang="ru-RU" sz="1600" dirty="0" err="1" smtClean="0"/>
              <a:t>жүреді</a:t>
            </a:r>
            <a:endParaRPr lang="ru-RU" sz="1600" dirty="0" smtClean="0"/>
          </a:p>
          <a:p>
            <a:pPr algn="just"/>
            <a:r>
              <a:rPr lang="ru-RU" sz="1600" dirty="0" smtClean="0"/>
              <a:t>Пиролиз </a:t>
            </a:r>
            <a:r>
              <a:rPr lang="ru-RU" sz="1600" dirty="0" err="1"/>
              <a:t>реакциясының</a:t>
            </a:r>
            <a:r>
              <a:rPr lang="ru-RU" sz="1600" dirty="0"/>
              <a:t> </a:t>
            </a:r>
            <a:r>
              <a:rPr lang="ru-RU" sz="1600" dirty="0" err="1"/>
              <a:t>жылуы</a:t>
            </a:r>
            <a:r>
              <a:rPr lang="ru-RU" sz="1600" dirty="0" smtClean="0"/>
              <a:t>:</a:t>
            </a:r>
          </a:p>
          <a:p>
            <a:pPr algn="just"/>
            <a:r>
              <a:rPr lang="ru-RU" sz="1600" dirty="0" smtClean="0"/>
              <a:t>- Бензин </a:t>
            </a:r>
            <a:r>
              <a:rPr lang="ru-RU" sz="1600" dirty="0" err="1"/>
              <a:t>фракциялары</a:t>
            </a:r>
            <a:r>
              <a:rPr lang="ru-RU" sz="1600" dirty="0"/>
              <a:t> үшін-270-300 ккал/кг (1131,3-1257 кДж/кг) (</a:t>
            </a:r>
            <a:r>
              <a:rPr lang="ru-RU" sz="1600" dirty="0">
                <a:solidFill>
                  <a:srgbClr val="FFC000"/>
                </a:solidFill>
              </a:rPr>
              <a:t>на пропущенное сырье</a:t>
            </a:r>
            <a:r>
              <a:rPr lang="ru-RU" sz="1600" dirty="0" smtClean="0">
                <a:solidFill>
                  <a:srgbClr val="FFC000"/>
                </a:solidFill>
              </a:rPr>
              <a:t>)(</a:t>
            </a:r>
            <a:r>
              <a:rPr lang="kk-KZ" sz="1600" dirty="0" smtClean="0">
                <a:solidFill>
                  <a:srgbClr val="FFC000"/>
                </a:solidFill>
              </a:rPr>
              <a:t>өткізілген шикізат</a:t>
            </a:r>
            <a:r>
              <a:rPr lang="ru-RU" sz="1600" dirty="0" smtClean="0">
                <a:solidFill>
                  <a:srgbClr val="FFC000"/>
                </a:solidFill>
              </a:rPr>
              <a:t>); </a:t>
            </a:r>
          </a:p>
          <a:p>
            <a:pPr algn="just"/>
            <a:r>
              <a:rPr lang="ru-RU" sz="1600" dirty="0" smtClean="0"/>
              <a:t>- </a:t>
            </a:r>
            <a:r>
              <a:rPr lang="ru-RU" sz="1600" dirty="0"/>
              <a:t>Этан </a:t>
            </a:r>
            <a:r>
              <a:rPr lang="ru-RU" sz="1600" dirty="0" err="1"/>
              <a:t>фракциялары</a:t>
            </a:r>
            <a:r>
              <a:rPr lang="ru-RU" sz="1600" dirty="0"/>
              <a:t> үшін-900 ккал/кг (3771 кДж/кг) </a:t>
            </a:r>
            <a:r>
              <a:rPr lang="ru-RU" sz="1600" dirty="0" smtClean="0"/>
              <a:t>(</a:t>
            </a:r>
            <a:r>
              <a:rPr lang="ru-RU" sz="1600" dirty="0" err="1" smtClean="0">
                <a:solidFill>
                  <a:srgbClr val="FFC000"/>
                </a:solidFill>
              </a:rPr>
              <a:t>әректтескен</a:t>
            </a:r>
            <a:r>
              <a:rPr lang="ru-RU" sz="1600" dirty="0" smtClean="0">
                <a:solidFill>
                  <a:srgbClr val="FFC000"/>
                </a:solidFill>
              </a:rPr>
              <a:t> </a:t>
            </a:r>
            <a:r>
              <a:rPr lang="ru-RU" sz="1600" dirty="0" err="1" smtClean="0">
                <a:solidFill>
                  <a:srgbClr val="FFC000"/>
                </a:solidFill>
              </a:rPr>
              <a:t>шикізат</a:t>
            </a:r>
            <a:r>
              <a:rPr lang="ru-RU" sz="1600" dirty="0" smtClean="0"/>
              <a:t>).</a:t>
            </a:r>
            <a:endParaRPr lang="ru-RU" sz="16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07297" y="4649685"/>
            <a:ext cx="4200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790-1120ºС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этаннан</a:t>
            </a:r>
            <a:r>
              <a:rPr lang="ru-RU" dirty="0">
                <a:solidFill>
                  <a:schemeClr val="bg1"/>
                </a:solidFill>
              </a:rPr>
              <a:t> этилен </a:t>
            </a:r>
            <a:r>
              <a:rPr lang="ru-RU" dirty="0" err="1">
                <a:solidFill>
                  <a:schemeClr val="bg1"/>
                </a:solidFill>
              </a:rPr>
              <a:t>алу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үшін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термодинамикалық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мүмкіндігі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 660-930ºС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пропаннан</a:t>
            </a:r>
            <a:r>
              <a:rPr lang="ru-RU" dirty="0">
                <a:solidFill>
                  <a:schemeClr val="bg1"/>
                </a:solidFill>
              </a:rPr>
              <a:t> этилен </a:t>
            </a:r>
            <a:r>
              <a:rPr lang="ru-RU" dirty="0" err="1" smtClean="0">
                <a:solidFill>
                  <a:schemeClr val="bg1"/>
                </a:solidFill>
              </a:rPr>
              <a:t>алу</a:t>
            </a:r>
            <a:r>
              <a:rPr lang="ru-RU" dirty="0" smtClean="0">
                <a:solidFill>
                  <a:schemeClr val="bg1"/>
                </a:solidFill>
              </a:rPr>
              <a:t>   </a:t>
            </a:r>
            <a:r>
              <a:rPr lang="ru-RU" dirty="0" err="1" smtClean="0">
                <a:solidFill>
                  <a:schemeClr val="bg1"/>
                </a:solidFill>
              </a:rPr>
              <a:t>үшін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көрсеткіші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10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7032105" y="149464"/>
            <a:ext cx="3888432" cy="32075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Қанықпаған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КС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термиялық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сополимеризациясы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нәтижесінде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циклоолефиндер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олар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Ар КС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дейін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Мысалға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пироконденсат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пен пиролиз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шайырының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түзілуі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240014" y="3429000"/>
            <a:ext cx="5688634" cy="3168352"/>
          </a:xfrm>
          <a:prstGeom prst="round2DiagRect">
            <a:avLst>
              <a:gd name="adj1" fmla="val 16667"/>
              <a:gd name="adj2" fmla="val 134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39" y="120800"/>
            <a:ext cx="5287199" cy="3433026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>
            <a:off x="6037680" y="2492896"/>
            <a:ext cx="978408" cy="484632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528048" y="3573016"/>
            <a:ext cx="5184576" cy="2880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76738" y="3800080"/>
            <a:ext cx="5135886" cy="2372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Реакциялар көлемнің ұлғаюымен </a:t>
            </a:r>
            <a:r>
              <a:rPr lang="kk-KZ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жүреді </a:t>
            </a:r>
            <a:r>
              <a:rPr lang="kk-KZ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әсіресе </a:t>
            </a:r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реакциялық аймақтағы төмен қысымда (өнімнің төмен парциалды </a:t>
            </a:r>
            <a:r>
              <a:rPr lang="kk-KZ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қысымы).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Пиролизді </a:t>
            </a:r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реакцияларының тығыздалуын азайту </a:t>
            </a:r>
            <a:r>
              <a:rPr lang="kk-KZ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үшін - ең </a:t>
            </a:r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төмен қысымда жүруі тиіс.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Пиролиз нәтижесінде </a:t>
            </a:r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өнімнің (этилен немесе пропилен</a:t>
            </a:r>
            <a:r>
              <a:rPr lang="kk-KZ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шығуы </a:t>
            </a:r>
            <a:r>
              <a:rPr lang="kk-KZ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бойынша </a:t>
            </a:r>
            <a:r>
              <a:rPr lang="kk-KZ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бағаланады.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4344" y="4293096"/>
            <a:ext cx="5904654" cy="1591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1032" y="4380859"/>
            <a:ext cx="58566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Этиленнің</a:t>
            </a:r>
            <a:r>
              <a:rPr lang="ru-RU" dirty="0"/>
              <a:t> </a:t>
            </a:r>
            <a:r>
              <a:rPr lang="ru-RU" dirty="0" err="1"/>
              <a:t>максималды</a:t>
            </a:r>
            <a:r>
              <a:rPr lang="ru-RU" dirty="0"/>
              <a:t> </a:t>
            </a:r>
            <a:r>
              <a:rPr lang="ru-RU" dirty="0" err="1" smtClean="0"/>
              <a:t>шығымын</a:t>
            </a:r>
            <a:r>
              <a:rPr lang="ru-RU" dirty="0" smtClean="0"/>
              <a:t> </a:t>
            </a:r>
            <a:r>
              <a:rPr lang="ru-RU" dirty="0" err="1"/>
              <a:t>алу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i="1" dirty="0" err="1"/>
              <a:t>сұйық</a:t>
            </a:r>
            <a:r>
              <a:rPr lang="ru-RU" i="1" dirty="0"/>
              <a:t> </a:t>
            </a:r>
            <a:r>
              <a:rPr lang="ru-RU" i="1" dirty="0" err="1"/>
              <a:t>шикізаттың</a:t>
            </a:r>
            <a:r>
              <a:rPr lang="ru-RU" i="1" dirty="0"/>
              <a:t> </a:t>
            </a:r>
            <a:r>
              <a:rPr lang="ru-RU" dirty="0" err="1"/>
              <a:t>пиролизі-</a:t>
            </a:r>
            <a:r>
              <a:rPr lang="ru-RU" i="1" dirty="0" err="1"/>
              <a:t>төмен</a:t>
            </a:r>
            <a:r>
              <a:rPr lang="ru-RU" i="1" dirty="0"/>
              <a:t> </a:t>
            </a:r>
            <a:r>
              <a:rPr lang="ru-RU" i="1" dirty="0" err="1" smtClean="0"/>
              <a:t>температурларды</a:t>
            </a:r>
            <a:r>
              <a:rPr lang="ru-RU" i="1" dirty="0" smtClean="0"/>
              <a:t> </a:t>
            </a:r>
            <a:r>
              <a:rPr lang="ru-RU" dirty="0" err="1" smtClean="0"/>
              <a:t>қажет</a:t>
            </a:r>
            <a:r>
              <a:rPr lang="ru-RU" dirty="0" smtClean="0"/>
              <a:t> </a:t>
            </a:r>
            <a:r>
              <a:rPr lang="ru-RU" dirty="0" err="1" smtClean="0"/>
              <a:t>етеді</a:t>
            </a:r>
            <a:r>
              <a:rPr lang="ru-RU" dirty="0" smtClean="0"/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</a:rPr>
              <a:t>Температура </a:t>
            </a:r>
            <a:r>
              <a:rPr lang="ru-RU" dirty="0"/>
              <a:t>(</a:t>
            </a:r>
            <a:r>
              <a:rPr lang="ru-RU" dirty="0" err="1" smtClean="0"/>
              <a:t>шикізатты</a:t>
            </a:r>
            <a:r>
              <a:rPr lang="ru-RU" dirty="0" err="1"/>
              <a:t>ң</a:t>
            </a:r>
            <a:r>
              <a:rPr lang="ru-RU" dirty="0" smtClean="0"/>
              <a:t> </a:t>
            </a:r>
            <a:r>
              <a:rPr lang="ru-RU" dirty="0" err="1" smtClean="0"/>
              <a:t>түріне</a:t>
            </a:r>
            <a:r>
              <a:rPr lang="ru-RU" dirty="0" err="1"/>
              <a:t>н</a:t>
            </a:r>
            <a:r>
              <a:rPr lang="ru-RU" dirty="0" smtClean="0"/>
              <a:t>) </a:t>
            </a:r>
            <a:r>
              <a:rPr lang="ru-RU" dirty="0"/>
              <a:t>- </a:t>
            </a:r>
            <a:r>
              <a:rPr lang="ru-RU" dirty="0" smtClean="0"/>
              <a:t>600-900ºС.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C00000"/>
                </a:solidFill>
              </a:rPr>
              <a:t>Болу </a:t>
            </a:r>
            <a:r>
              <a:rPr lang="ru-RU" b="1" dirty="0">
                <a:solidFill>
                  <a:srgbClr val="C00000"/>
                </a:solidFill>
              </a:rPr>
              <a:t>уақыты</a:t>
            </a:r>
            <a:r>
              <a:rPr lang="ru-RU" dirty="0"/>
              <a:t>-2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/>
              <a:t>секундтан</a:t>
            </a:r>
            <a:r>
              <a:rPr lang="ru-RU" dirty="0"/>
              <a:t> 0,1-0,4 сек </a:t>
            </a:r>
            <a:r>
              <a:rPr lang="ru-RU" dirty="0" err="1" smtClean="0"/>
              <a:t>дейін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819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30223981"/>
              </p:ext>
            </p:extLst>
          </p:nvPr>
        </p:nvGraphicFramePr>
        <p:xfrm>
          <a:off x="2567608" y="620688"/>
          <a:ext cx="7592392" cy="5517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263352" y="2227382"/>
            <a:ext cx="3024336" cy="2304256"/>
          </a:xfrm>
          <a:prstGeom prst="rightArrow">
            <a:avLst>
              <a:gd name="adj1" fmla="val 84595"/>
              <a:gd name="adj2" fmla="val 5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Дәрісті</a:t>
            </a:r>
            <a:r>
              <a:rPr lang="kk-KZ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ң</a:t>
            </a:r>
          </a:p>
          <a:p>
            <a:pPr algn="ctr"/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жоспары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820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495600" y="188640"/>
            <a:ext cx="705678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ПРОЦЕСТІҢ НЕГІЗГІ ФАКТОРЛАРЫ</a:t>
            </a:r>
          </a:p>
        </p:txBody>
      </p:sp>
      <p:sp>
        <p:nvSpPr>
          <p:cNvPr id="10" name="Блок-схема: несколько документов 9"/>
          <p:cNvSpPr/>
          <p:nvPr/>
        </p:nvSpPr>
        <p:spPr>
          <a:xfrm>
            <a:off x="5403096" y="692696"/>
            <a:ext cx="6328304" cy="2646376"/>
          </a:xfrm>
          <a:prstGeom prst="flowChartMultidocumen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таңдау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шикізатпен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арнайы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мақсатпен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құрылғылардың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түрімен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іріктеледі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Ыдырау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реакциясы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газ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фазасында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жақсы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жүреді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процесс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көлемнің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өсуімен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жүреді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Көлемдік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ұлғаюы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процессі.</a:t>
            </a:r>
            <a:r>
              <a:rPr lang="ru-R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Қысым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пештен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шығуында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- 0,1-0,25 МПа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кіруінде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-0,4-0,8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МПа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8652" t="25093" r="1797" b="29151"/>
          <a:stretch/>
        </p:blipFill>
        <p:spPr>
          <a:xfrm>
            <a:off x="263352" y="5005908"/>
            <a:ext cx="4795728" cy="175272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69936" y="3241851"/>
            <a:ext cx="6168008" cy="3528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3369" t="33628" r="10514" b="-14628"/>
          <a:stretch/>
        </p:blipFill>
        <p:spPr>
          <a:xfrm>
            <a:off x="6314768" y="4032403"/>
            <a:ext cx="5757896" cy="32762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459" y="942284"/>
            <a:ext cx="5145453" cy="3998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280" t="32143" r="9688" b="959"/>
          <a:stretch/>
        </p:blipFill>
        <p:spPr>
          <a:xfrm>
            <a:off x="282913" y="1758175"/>
            <a:ext cx="4896544" cy="30963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652" y="880346"/>
            <a:ext cx="5199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Пропан пиролиз </a:t>
            </a:r>
            <a:r>
              <a:rPr lang="ru-RU" dirty="0" err="1"/>
              <a:t>кезінде</a:t>
            </a:r>
            <a:r>
              <a:rPr lang="ru-RU" dirty="0"/>
              <a:t> метан этан пропилен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smtClean="0"/>
              <a:t>С5 </a:t>
            </a:r>
            <a:r>
              <a:rPr lang="ru-RU" dirty="0" err="1"/>
              <a:t>шығымының</a:t>
            </a:r>
            <a:r>
              <a:rPr lang="ru-RU" dirty="0"/>
              <a:t> </a:t>
            </a:r>
            <a:r>
              <a:rPr lang="ru-RU" dirty="0" err="1"/>
              <a:t>қаттылық</a:t>
            </a:r>
            <a:r>
              <a:rPr lang="ru-RU" dirty="0"/>
              <a:t> </a:t>
            </a:r>
            <a:r>
              <a:rPr lang="ru-RU" dirty="0" err="1"/>
              <a:t>факторына</a:t>
            </a:r>
            <a:r>
              <a:rPr lang="ru-RU" dirty="0"/>
              <a:t> </a:t>
            </a:r>
            <a:r>
              <a:rPr lang="ru-RU" dirty="0" err="1" smtClean="0"/>
              <a:t>тәуелділігі</a:t>
            </a: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6141944" y="3204279"/>
            <a:ext cx="6096000" cy="8635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Бензин пиролиз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кезінде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этилен,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приконденсат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метан, пропилен,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бутелен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және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этан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шығымының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қаттылық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факторына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тәуелділігі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54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260648"/>
            <a:ext cx="9597752" cy="6408712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31504" y="260648"/>
            <a:ext cx="6984776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ПИРОЛИЗ ӨНІМДЕРІНІҢ ШИКІЗАТЫ ЖӘНЕ ШЫҒЫМЫ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50429" y="1031421"/>
            <a:ext cx="5519936" cy="39255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04488" y="4616053"/>
            <a:ext cx="4871864" cy="20162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Пиролиз </a:t>
            </a:r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түрлері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аталитикалық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пиролиз  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Гидропиролиз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Термиялық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контактілі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пиролиз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тәрізді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салқындатқыш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ағынындағы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пиролиз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Құбырлы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пештердегі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пиролиз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63" t="19789" r="4325" b="12201"/>
          <a:stretch/>
        </p:blipFill>
        <p:spPr>
          <a:xfrm>
            <a:off x="154823" y="1304985"/>
            <a:ext cx="6408712" cy="49162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81091" y="1196753"/>
            <a:ext cx="5223911" cy="3253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T↑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кезінде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пропилен мен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этиленнің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шығымы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артады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Байланыс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уақыты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kk-KZ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этилен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шығымы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↑,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өйткені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максимумға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дейін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артадыда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содан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кейін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азая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бастайды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Пропиленнің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өнімділігі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max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ертерек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жетеді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Бастапқы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пропан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қысымының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↓ этилен 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шығымы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↑.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Сондықтан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процесс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әдетте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атмосфералық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en-US" sz="16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жүреді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шикізаттың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парциалды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</a:t>
            </a:r>
            <a:r>
              <a:rPr lang="ru-RU" sz="16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kk-KZ" sz="16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буымен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сұйылту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арқылы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төмендейді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Су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буының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пропанның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қатынасында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кокстың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шығымы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күрт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↓, ал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этиленнің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шығымы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керісінше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↑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031"/>
          <a:stretch/>
        </p:blipFill>
        <p:spPr>
          <a:xfrm>
            <a:off x="495537" y="430032"/>
            <a:ext cx="3666727" cy="31258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40" y="3933056"/>
            <a:ext cx="4221469" cy="2374576"/>
          </a:xfrm>
          <a:prstGeom prst="rect">
            <a:avLst/>
          </a:prstGeom>
        </p:spPr>
      </p:pic>
      <p:sp>
        <p:nvSpPr>
          <p:cNvPr id="9" name="Загнутый угол 8"/>
          <p:cNvSpPr/>
          <p:nvPr/>
        </p:nvSpPr>
        <p:spPr>
          <a:xfrm>
            <a:off x="5014371" y="260648"/>
            <a:ext cx="6835001" cy="4176464"/>
          </a:xfrm>
          <a:prstGeom prst="foldedCorner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Атырау МӨЗ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R-86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биметалдық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катализаторындағы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КтР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платформалау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Автомобильдік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авиациялық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бензиндердің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</a:t>
            </a:r>
            <a:r>
              <a:rPr lang="kk-KZ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ғары октанды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компоненттерін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өндіру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процесі.Қондырғы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LG-35-11/300-95, Q = 300,0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мың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тонна/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Зерттеу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әдісі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 97дейін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октанды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компоненттері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аламыз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бензин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тәсілін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пайдаланылады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Зауыт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1971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жылдың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желтоқсан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айында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пайдалануға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берілді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Өнім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тауарлық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бензиндердің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октанды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компоненті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сұйытылған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тұрмыстық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газ; ВСГ. </a:t>
            </a:r>
            <a:endParaRPr lang="ru-RU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Бензолды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бөліп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блогы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,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катализатордың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үздіксіз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регенерациясы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бар 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гидротазалаусыз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каталитикалық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риформинг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қондырғысы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мынадай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секциялардан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тұрады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4218111" y="1962459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4493002" y="3978649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936" y="4581128"/>
            <a:ext cx="2736304" cy="21067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4582368"/>
            <a:ext cx="2664296" cy="20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17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ҚАЙТАЛАУ СҰРАҚТАРЫ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Пиролиздің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негізгі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шарттары</a:t>
            </a:r>
            <a:endParaRPr lang="ru-RU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Пиролиз 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процесінің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механизмі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химизмі</a:t>
            </a:r>
            <a:endParaRPr lang="ru-RU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Пиролиздің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физика-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химиялық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заңдылықтары</a:t>
            </a:r>
            <a:endParaRPr lang="ru-RU" sz="3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Пиролиз </a:t>
            </a:r>
            <a:r>
              <a:rPr lang="ru-RU" sz="3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процесінің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өнімдері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олардың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800" dirty="0" err="1">
                <a:latin typeface="Arial" panose="020B0604020202020204" pitchFamily="34" charset="0"/>
                <a:cs typeface="Arial" panose="020B0604020202020204" pitchFamily="34" charset="0"/>
              </a:rPr>
              <a:t>қолдануы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44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Әдебиеттер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тізімі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В.А.Проскуряков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А.Е.Драбкин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., Химия нефти и газа. Москва, издание 3.2018, 3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48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С.А.Ахметов., Технология глубокой переработки нефти и газа. Уфа. 2002. 671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  <a:p>
            <a:pPr marL="457200" indent="-457200">
              <a:buAutoNum type="arabicPeriod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Магарил Р.З.  Теоретические основы химических процессов переработки нефти. Москва. Химия. 1976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305 с.</a:t>
            </a:r>
          </a:p>
          <a:p>
            <a:pPr marL="457200" indent="-457200">
              <a:buAutoNum type="arabicPeriod"/>
            </a:pPr>
            <a:r>
              <a:rPr lang="kk-KZ" sz="2000" dirty="0">
                <a:latin typeface="Arial" panose="020B0604020202020204" pitchFamily="34" charset="0"/>
                <a:cs typeface="Arial" panose="020B0604020202020204" pitchFamily="34" charset="0"/>
              </a:rPr>
              <a:t>В.Д.Рябов  Химия нефти и газа, М., Форум, 2009 г.,334с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https://www.neftegaz-expo.ru/ru/ui/17137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https://nefthim.ru/spravochnik/kataliticheskij-riforming-benzinov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548681"/>
            <a:ext cx="10959008" cy="55774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Видео </a:t>
            </a:r>
            <a:r>
              <a:rPr lang="ru-RU" dirty="0" err="1" smtClean="0"/>
              <a:t>материалдар</a:t>
            </a:r>
            <a:r>
              <a:rPr lang="ru-RU" dirty="0" smtClean="0"/>
              <a:t>:</a:t>
            </a:r>
          </a:p>
          <a:p>
            <a:r>
              <a:rPr lang="ru-RU" dirty="0" err="1" smtClean="0"/>
              <a:t>Каталитикалық</a:t>
            </a:r>
            <a:r>
              <a:rPr lang="ru-RU" dirty="0" smtClean="0"/>
              <a:t> </a:t>
            </a:r>
            <a:r>
              <a:rPr lang="ru-RU" dirty="0" err="1" smtClean="0"/>
              <a:t>риформинг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www.youtube.com/watch?v=0Jq8p6Q1AiU</a:t>
            </a:r>
            <a:endParaRPr lang="ru-RU" dirty="0"/>
          </a:p>
          <a:p>
            <a:r>
              <a:rPr lang="ru-RU" dirty="0" err="1" smtClean="0"/>
              <a:t>Каталитикалық</a:t>
            </a:r>
            <a:r>
              <a:rPr lang="ru-RU" dirty="0" smtClean="0"/>
              <a:t> </a:t>
            </a:r>
            <a:r>
              <a:rPr lang="ru-RU" dirty="0" err="1"/>
              <a:t>риформинг</a:t>
            </a:r>
            <a:r>
              <a:rPr lang="ru-RU" dirty="0"/>
              <a:t> (Объяснение ППБ-79. Простым языком о сложном</a:t>
            </a:r>
            <a:r>
              <a:rPr lang="ru-RU" dirty="0" smtClean="0"/>
              <a:t>)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www.youtube.com/watch?v=Xzu4guDLrbU</a:t>
            </a:r>
            <a:endParaRPr lang="ru-RU" dirty="0" smtClean="0"/>
          </a:p>
          <a:p>
            <a:r>
              <a:rPr lang="ru-RU" dirty="0"/>
              <a:t>Нефтехимия в деталях. Пиролиз и </a:t>
            </a:r>
            <a:r>
              <a:rPr lang="ru-RU" dirty="0" err="1"/>
              <a:t>полимеризаци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www.youtube.com/watch?v=DnZQ_8Qix3I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3939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7568" y="2852936"/>
            <a:ext cx="885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</a:rPr>
              <a:t>НАЗАРЛАРЫҢЫЗҒА РАХМЕТ!</a:t>
            </a:r>
          </a:p>
        </p:txBody>
      </p:sp>
    </p:spTree>
    <p:extLst>
      <p:ext uri="{BB962C8B-B14F-4D97-AF65-F5344CB8AC3E}">
        <p14:creationId xmlns:p14="http://schemas.microsoft.com/office/powerpoint/2010/main" val="39865943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216662"/>
            <a:ext cx="5976664" cy="152965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55000" lnSpcReduction="20000"/>
          </a:bodyPr>
          <a:lstStyle/>
          <a:p>
            <a:pPr marL="265176" indent="-265176" algn="just" eaLnBrk="1" fontAlgn="auto" hangingPunct="1">
              <a:spcAft>
                <a:spcPts val="0"/>
              </a:spcAft>
              <a:buNone/>
              <a:defRPr/>
            </a:pPr>
            <a:r>
              <a:rPr lang="ru-RU" sz="3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Риформинг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- бензин мен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нафталық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фракцияларды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кізінде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сапалы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бензиндер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ароматты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көмірсутектерді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мақсата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өнеркәсіптік</a:t>
            </a:r>
            <a:r>
              <a:rPr lang="ru-RU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процесі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болып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табылады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Сонымен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бірге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err="1">
                <a:latin typeface="Arial" panose="020B0604020202020204" pitchFamily="34" charset="0"/>
                <a:cs typeface="Arial" panose="020B0604020202020204" pitchFamily="34" charset="0"/>
              </a:rPr>
              <a:t>молекулалары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негізінен</a:t>
            </a:r>
            <a:r>
              <a:rPr lang="ru-RU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ыдырамайды</a:t>
            </a:r>
            <a:r>
              <a:rPr lang="ru-RU" sz="3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керісінше</a:t>
            </a:r>
            <a:r>
              <a:rPr lang="ru-RU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b="1" dirty="0" err="1">
                <a:latin typeface="Arial" panose="020B0604020202020204" pitchFamily="34" charset="0"/>
                <a:cs typeface="Arial" panose="020B0604020202020204" pitchFamily="34" charset="0"/>
              </a:rPr>
              <a:t>түрленеді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464152" y="1216662"/>
            <a:ext cx="3960440" cy="530868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Риформингтің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мақсаттары</a:t>
            </a:r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 smtClean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Этилденбеген</a:t>
            </a:r>
            <a:r>
              <a:rPr lang="ru-RU" sz="20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жоғары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октанды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бензин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мақсатында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бензиндердің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октандық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санын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арттыру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0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Ароматты</a:t>
            </a:r>
            <a:r>
              <a:rPr lang="ru-RU" sz="20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көмірсутектерді</a:t>
            </a:r>
            <a:r>
              <a:rPr lang="ru-RU" sz="20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(бензол, толуол, </a:t>
            </a:r>
            <a:r>
              <a:rPr lang="ru-RU" sz="20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ксилол) </a:t>
            </a:r>
            <a:r>
              <a:rPr lang="ru-RU" sz="20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алу</a:t>
            </a:r>
            <a:r>
              <a:rPr lang="ru-RU" sz="20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00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000" b="1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идротазарту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гидрокрекинг, </a:t>
            </a:r>
            <a:r>
              <a:rPr lang="ru-RU" sz="2000" b="1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изомерлеу</a:t>
            </a:r>
            <a:r>
              <a:rPr lang="ru-RU" sz="20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 б.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процестер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құрамында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сутегі</a:t>
            </a:r>
            <a:r>
              <a:rPr lang="ru-RU" sz="2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бар </a:t>
            </a:r>
            <a:r>
              <a:rPr lang="ru-RU" sz="20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газдардан</a:t>
            </a:r>
            <a:r>
              <a:rPr lang="ru-RU" sz="20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тазарту</a:t>
            </a:r>
            <a:r>
              <a:rPr lang="ru-RU" sz="2000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ru-RU" sz="2000" b="0" i="0" dirty="0"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47528" y="188640"/>
            <a:ext cx="8136904" cy="914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Каталитикалық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риформингтің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теориялық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негіздері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9336" y="3437629"/>
            <a:ext cx="2520279" cy="108761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k-KZ" sz="2800" b="1" dirty="0" smtClean="0">
                <a:latin typeface="Times New Roman" pitchFamily="18" charset="0"/>
                <a:cs typeface="Times New Roman" pitchFamily="18" charset="0"/>
              </a:rPr>
              <a:t>Мұнай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760813" y="3833711"/>
            <a:ext cx="57646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3426651" y="3510934"/>
            <a:ext cx="2016224" cy="101431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МДҚ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5317072" y="4152197"/>
            <a:ext cx="504056" cy="3730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3379364" y="5349752"/>
            <a:ext cx="2441763" cy="11397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Каткрекинг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532253" y="4229791"/>
            <a:ext cx="1828326" cy="149505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ЭТТҚ АВТ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stCxn id="12" idx="2"/>
          </p:cNvCxnSpPr>
          <p:nvPr/>
        </p:nvCxnSpPr>
        <p:spPr>
          <a:xfrm flipH="1">
            <a:off x="2351584" y="4977319"/>
            <a:ext cx="3180669" cy="6119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11" idx="2"/>
            <a:endCxn id="15" idx="6"/>
          </p:cNvCxnSpPr>
          <p:nvPr/>
        </p:nvCxnSpPr>
        <p:spPr>
          <a:xfrm flipH="1" flipV="1">
            <a:off x="2504620" y="5906963"/>
            <a:ext cx="874744" cy="12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128356" y="5366903"/>
            <a:ext cx="2376264" cy="108012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kk-KZ" sz="2200" b="1" dirty="0" smtClean="0">
                <a:latin typeface="Times New Roman" pitchFamily="18" charset="0"/>
                <a:cs typeface="Times New Roman" pitchFamily="18" charset="0"/>
              </a:rPr>
              <a:t>Риформинг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усеченным и одним скругленным углом 2"/>
          <p:cNvSpPr/>
          <p:nvPr/>
        </p:nvSpPr>
        <p:spPr>
          <a:xfrm>
            <a:off x="6168008" y="-2267"/>
            <a:ext cx="5040560" cy="288032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Детонациялық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тұрақтылық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отынның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жану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камерасында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бензиннің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реттелмейтін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өздігінен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тұтануы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кезінде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соққы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толқындарының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болуынан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туындаған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тән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металл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тарсылдамауы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қозғалтқыштардың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жұмысын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қамтамасыз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қабілеті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Октан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детонацияға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төзімділік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көрсеткіші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83352"/>
              </p:ext>
            </p:extLst>
          </p:nvPr>
        </p:nvGraphicFramePr>
        <p:xfrm>
          <a:off x="479376" y="188640"/>
          <a:ext cx="4896544" cy="5439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96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5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Көмірсутектер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Зертт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kk-KZ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Моторлы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Жолдың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00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Бензол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/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</a:rPr>
                        <a:t>Т</a:t>
                      </a:r>
                      <a:r>
                        <a:rPr lang="ru-RU" sz="1600" baseline="-25000" dirty="0" err="1" smtClean="0">
                          <a:effectLst/>
                        </a:rPr>
                        <a:t>қ</a:t>
                      </a:r>
                      <a:r>
                        <a:rPr lang="ru-RU" sz="1600" dirty="0">
                          <a:effectLst/>
                        </a:rPr>
                        <a:t> = 80 °С)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5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Толуол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/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</a:rPr>
                        <a:t>Т</a:t>
                      </a:r>
                      <a:r>
                        <a:rPr lang="ru-RU" sz="1600" baseline="-25000" dirty="0" err="1" smtClean="0">
                          <a:effectLst/>
                        </a:rPr>
                        <a:t>қ</a:t>
                      </a:r>
                      <a:r>
                        <a:rPr lang="ru-RU" sz="1600" dirty="0">
                          <a:effectLst/>
                        </a:rPr>
                        <a:t> = 111 °С)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84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пара-Ксилол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/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</a:rPr>
                        <a:t>Т</a:t>
                      </a:r>
                      <a:r>
                        <a:rPr lang="ru-RU" sz="1600" baseline="-25000" dirty="0" err="1" smtClean="0">
                          <a:effectLst/>
                        </a:rPr>
                        <a:t>қ</a:t>
                      </a:r>
                      <a:r>
                        <a:rPr lang="ru-RU" sz="1600" dirty="0">
                          <a:effectLst/>
                        </a:rPr>
                        <a:t> = 138 °С)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defTabSz="806450"/>
                      <a:r>
                        <a:rPr lang="ru-RU" sz="1600" dirty="0">
                          <a:effectLst/>
                        </a:rPr>
                        <a:t>109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53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effectLst/>
                        </a:rPr>
                        <a:t>мета-Ксилол</a:t>
                      </a:r>
                    </a:p>
                    <a:p>
                      <a:pPr algn="ctr"/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</a:rPr>
                        <a:t>Т</a:t>
                      </a:r>
                      <a:r>
                        <a:rPr lang="ru-RU" sz="1600" baseline="-25000" dirty="0" err="1" smtClean="0">
                          <a:effectLst/>
                        </a:rPr>
                        <a:t>қ</a:t>
                      </a:r>
                      <a:r>
                        <a:rPr lang="ru-RU" sz="1600" dirty="0">
                          <a:effectLst/>
                        </a:rPr>
                        <a:t> = 139 °С)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109,5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5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o</a:t>
                      </a:r>
                      <a:r>
                        <a:rPr lang="ru-RU" sz="1600" dirty="0" err="1">
                          <a:effectLst/>
                        </a:rPr>
                        <a:t>рт</a:t>
                      </a:r>
                      <a:r>
                        <a:rPr lang="en-US" sz="1600" dirty="0">
                          <a:effectLst/>
                        </a:rPr>
                        <a:t>o-</a:t>
                      </a:r>
                      <a:r>
                        <a:rPr lang="ru-RU" sz="1600" dirty="0">
                          <a:effectLst/>
                        </a:rPr>
                        <a:t>Ксилол 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/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</a:rPr>
                        <a:t>Т</a:t>
                      </a:r>
                      <a:r>
                        <a:rPr lang="ru-RU" sz="1600" baseline="-25000" dirty="0" err="1" smtClean="0">
                          <a:effectLst/>
                        </a:rPr>
                        <a:t>қ</a:t>
                      </a:r>
                      <a:r>
                        <a:rPr lang="ru-RU" sz="1600" dirty="0">
                          <a:effectLst/>
                        </a:rPr>
                        <a:t> = 144 °С)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521"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dirty="0">
                          <a:solidFill>
                            <a:srgbClr val="0645AD"/>
                          </a:solidFill>
                          <a:effectLst/>
                          <a:hlinkClick r:id="rId2" tooltip="Этилбензол"/>
                        </a:rPr>
                        <a:t>Этилбензол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 smtClean="0">
                        <a:effectLst/>
                      </a:endParaRPr>
                    </a:p>
                    <a:p>
                      <a:pPr algn="ctr"/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 err="1" smtClean="0">
                          <a:effectLst/>
                        </a:rPr>
                        <a:t>Т</a:t>
                      </a:r>
                      <a:r>
                        <a:rPr lang="ru-RU" sz="1600" baseline="-25000" dirty="0" err="1" smtClean="0">
                          <a:effectLst/>
                        </a:rPr>
                        <a:t>қ</a:t>
                      </a:r>
                      <a:r>
                        <a:rPr lang="ru-RU" sz="1600" dirty="0" smtClean="0">
                          <a:effectLst/>
                        </a:rPr>
                        <a:t>= </a:t>
                      </a:r>
                      <a:r>
                        <a:rPr lang="ru-RU" sz="1600" dirty="0">
                          <a:effectLst/>
                        </a:rPr>
                        <a:t>136 °С)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102,5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352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/>
                        </a:rPr>
                        <a:t>Араматылы</a:t>
                      </a:r>
                      <a:r>
                        <a:rPr lang="kk-KZ" sz="1600" dirty="0" smtClean="0">
                          <a:effectLst/>
                        </a:rPr>
                        <a:t>қ</a:t>
                      </a:r>
                      <a:r>
                        <a:rPr lang="kk-KZ" sz="1600" baseline="0" dirty="0" smtClean="0">
                          <a:effectLst/>
                        </a:rPr>
                        <a:t> саны </a:t>
                      </a:r>
                      <a:r>
                        <a:rPr lang="ru-RU" sz="1600" dirty="0" smtClean="0">
                          <a:effectLst/>
                        </a:rPr>
                        <a:t>С9</a:t>
                      </a:r>
                      <a:endParaRPr lang="ru-RU" sz="16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117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107,5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94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>
                          <a:effectLst/>
                        </a:rPr>
                        <a:t>Араматылық</a:t>
                      </a:r>
                      <a:r>
                        <a:rPr lang="ru-RU" sz="1600" baseline="0" dirty="0" smtClean="0">
                          <a:effectLst/>
                        </a:rPr>
                        <a:t> саны 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С10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</a:rPr>
                        <a:t>101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Куб 8"/>
          <p:cNvSpPr/>
          <p:nvPr/>
        </p:nvSpPr>
        <p:spPr>
          <a:xfrm>
            <a:off x="5519936" y="2907000"/>
            <a:ext cx="5951984" cy="3600400"/>
          </a:xfrm>
          <a:prstGeom prst="cube">
            <a:avLst>
              <a:gd name="adj" fmla="val 76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1911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Н.Д. Зелинский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АрКС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түзу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үшін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ЦА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сусыздандыруды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реакциясын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ашыты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Реакция: 300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температурсында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металдарының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қатысуымен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жүреді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1936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б. л.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Молдавский,а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ф. Платэ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Cr2O3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470 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k-KZ" dirty="0" smtClean="0">
                <a:latin typeface="Arial" panose="020B0604020202020204" pitchFamily="34" charset="0"/>
                <a:cs typeface="Arial" panose="020B0604020202020204" pitchFamily="34" charset="0"/>
              </a:rPr>
              <a:t>да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Pt / C 310 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кезінде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алкандардың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ароматсыздандыру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ашылды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Бірінші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өнеркәсіптік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процесс 1939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жылы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Cr2O3/Al2O3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бойынша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жүргізілді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450°С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5-6 МПа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температурада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Pt/Al2O3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немесе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Pt/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алюминосиликатта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риформинг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атауын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платформинге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ауысты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031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61316" y="154177"/>
            <a:ext cx="8013384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Процестің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химизмі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термодинамикасы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Выноска со стрелкой вправо 2"/>
          <p:cNvSpPr/>
          <p:nvPr/>
        </p:nvSpPr>
        <p:spPr>
          <a:xfrm>
            <a:off x="224372" y="1020048"/>
            <a:ext cx="2664296" cy="3057522"/>
          </a:xfrm>
          <a:prstGeom prst="rightArrowCallout">
            <a:avLst>
              <a:gd name="adj1" fmla="val 25000"/>
              <a:gd name="adj2" fmla="val 25000"/>
              <a:gd name="adj3" fmla="val 26719"/>
              <a:gd name="adj4" fmla="val 714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Ароматты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КС 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түзілуіне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әкелетін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реакциялар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67315" y="1358554"/>
            <a:ext cx="358241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Дегидрлеу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нафтенді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изомерлену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4728" y="2782039"/>
            <a:ext cx="3863280" cy="997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Дегидроциклдену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парафинді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көмірсутектер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изомерлену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9376" y="4223361"/>
            <a:ext cx="5998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Жанама</a:t>
            </a:r>
            <a:r>
              <a:rPr lang="ru-RU" b="1" dirty="0" smtClean="0"/>
              <a:t> </a:t>
            </a:r>
            <a:r>
              <a:rPr lang="ru-RU" b="1" dirty="0" err="1" smtClean="0"/>
              <a:t>реакциялар</a:t>
            </a:r>
            <a:endParaRPr lang="ru-RU" b="1" dirty="0" smtClean="0"/>
          </a:p>
          <a:p>
            <a:r>
              <a:rPr lang="ru-RU" dirty="0" err="1" smtClean="0"/>
              <a:t>Алкандардың</a:t>
            </a:r>
            <a:r>
              <a:rPr lang="ru-RU" dirty="0" smtClean="0"/>
              <a:t> </a:t>
            </a:r>
            <a:r>
              <a:rPr lang="ru-RU" dirty="0" err="1"/>
              <a:t>алкендерге</a:t>
            </a:r>
            <a:r>
              <a:rPr lang="ru-RU" dirty="0"/>
              <a:t> </a:t>
            </a:r>
            <a:r>
              <a:rPr lang="ru-RU" dirty="0" err="1"/>
              <a:t>дегидрленуі</a:t>
            </a:r>
            <a:r>
              <a:rPr lang="ru-RU" dirty="0"/>
              <a:t>:</a:t>
            </a:r>
          </a:p>
          <a:p>
            <a:pPr algn="ctr"/>
            <a:r>
              <a:rPr lang="ru-RU" dirty="0" smtClean="0"/>
              <a:t>С6H14</a:t>
            </a:r>
            <a:r>
              <a:rPr lang="ru-RU" dirty="0"/>
              <a:t> → C6H12 + H2 + 130 кДж/моль</a:t>
            </a:r>
          </a:p>
          <a:p>
            <a:endParaRPr lang="ru-RU" dirty="0"/>
          </a:p>
          <a:p>
            <a:r>
              <a:rPr lang="ru-RU" dirty="0" err="1"/>
              <a:t>Алкандардың</a:t>
            </a:r>
            <a:r>
              <a:rPr lang="ru-RU" dirty="0"/>
              <a:t> </a:t>
            </a:r>
            <a:r>
              <a:rPr lang="ru-RU" dirty="0" err="1"/>
              <a:t>гидрокрекингі</a:t>
            </a:r>
            <a:r>
              <a:rPr lang="ru-RU" dirty="0" smtClean="0"/>
              <a:t>:</a:t>
            </a:r>
          </a:p>
          <a:p>
            <a:pPr algn="ctr"/>
            <a:r>
              <a:rPr lang="ru-RU" dirty="0" smtClean="0"/>
              <a:t>н-С9H20</a:t>
            </a:r>
            <a:r>
              <a:rPr lang="ru-RU" dirty="0"/>
              <a:t> + H2 → изо-C4H10 + изо-С5H12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60958" y="486602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/>
              <a:t>Н</a:t>
            </a:r>
            <a:r>
              <a:rPr lang="ru-RU" dirty="0" err="1" smtClean="0"/>
              <a:t>афтендер</a:t>
            </a:r>
            <a:r>
              <a:rPr lang="ru-RU" dirty="0" smtClean="0"/>
              <a:t> </a:t>
            </a:r>
            <a:r>
              <a:rPr lang="ru-RU" dirty="0"/>
              <a:t>мен </a:t>
            </a:r>
            <a:r>
              <a:rPr lang="ru-RU" dirty="0" err="1"/>
              <a:t>парафиндерден</a:t>
            </a:r>
            <a:r>
              <a:rPr lang="ru-RU" dirty="0"/>
              <a:t> </a:t>
            </a:r>
            <a:r>
              <a:rPr lang="ru-RU" dirty="0" smtClean="0"/>
              <a:t>Ар КС </a:t>
            </a:r>
            <a:r>
              <a:rPr lang="ru-RU" dirty="0" err="1"/>
              <a:t>пайда</a:t>
            </a:r>
            <a:r>
              <a:rPr lang="ru-RU" dirty="0"/>
              <a:t> </a:t>
            </a:r>
            <a:r>
              <a:rPr lang="ru-RU" dirty="0" err="1"/>
              <a:t>болуына</a:t>
            </a:r>
            <a:r>
              <a:rPr lang="ru-RU" dirty="0"/>
              <a:t> </a:t>
            </a:r>
            <a:r>
              <a:rPr lang="ru-RU" dirty="0" err="1"/>
              <a:t>әкелетін</a:t>
            </a:r>
            <a:r>
              <a:rPr lang="ru-RU" dirty="0"/>
              <a:t> </a:t>
            </a:r>
            <a:r>
              <a:rPr lang="ru-RU" dirty="0" err="1"/>
              <a:t>маңызды</a:t>
            </a:r>
            <a:r>
              <a:rPr lang="ru-RU" dirty="0"/>
              <a:t> </a:t>
            </a:r>
            <a:r>
              <a:rPr lang="ru-RU" dirty="0" err="1"/>
              <a:t>риформинг</a:t>
            </a:r>
            <a:r>
              <a:rPr lang="ru-RU" dirty="0"/>
              <a:t> </a:t>
            </a:r>
            <a:r>
              <a:rPr lang="ru-RU" dirty="0" err="1"/>
              <a:t>реакциялары</a:t>
            </a:r>
            <a:r>
              <a:rPr lang="ru-RU" dirty="0"/>
              <a:t> </a:t>
            </a:r>
            <a:r>
              <a:rPr lang="ru-RU" dirty="0" err="1" smtClean="0"/>
              <a:t>жылу</a:t>
            </a:r>
            <a:r>
              <a:rPr lang="ru-RU" dirty="0" smtClean="0"/>
              <a:t> </a:t>
            </a:r>
            <a:r>
              <a:rPr lang="ru-RU" dirty="0" err="1"/>
              <a:t>сіңірумен</a:t>
            </a:r>
            <a:r>
              <a:rPr lang="ru-RU" dirty="0"/>
              <a:t> </a:t>
            </a:r>
            <a:r>
              <a:rPr lang="ru-RU" dirty="0" err="1"/>
              <a:t>бірге</a:t>
            </a:r>
            <a:r>
              <a:rPr lang="ru-RU" dirty="0"/>
              <a:t> </a:t>
            </a:r>
            <a:r>
              <a:rPr lang="ru-RU" dirty="0" err="1"/>
              <a:t>жүреді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/>
              <a:t>Теріс</a:t>
            </a:r>
            <a:r>
              <a:rPr lang="ru-RU" dirty="0"/>
              <a:t> </a:t>
            </a:r>
            <a:r>
              <a:rPr lang="ru-RU" dirty="0" err="1"/>
              <a:t>жылу</a:t>
            </a:r>
            <a:r>
              <a:rPr lang="ru-RU" dirty="0"/>
              <a:t> </a:t>
            </a:r>
            <a:r>
              <a:rPr lang="ru-RU" dirty="0" err="1"/>
              <a:t>әсері</a:t>
            </a:r>
            <a:r>
              <a:rPr lang="ru-RU" dirty="0"/>
              <a:t> 250-630 кДж/кг </a:t>
            </a:r>
            <a:r>
              <a:rPr lang="ru-RU" dirty="0" err="1" smtClean="0"/>
              <a:t>құрайды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1286765"/>
            <a:ext cx="5572227" cy="34125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35960" y="620688"/>
            <a:ext cx="6096000" cy="49859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Маңызды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реакциялар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algn="just"/>
            <a:endParaRPr lang="ru-RU" sz="2400" b="1" dirty="0">
              <a:solidFill>
                <a:srgbClr val="0070C0"/>
              </a:solidFill>
            </a:endParaRPr>
          </a:p>
          <a:p>
            <a:pPr algn="just"/>
            <a:r>
              <a:rPr lang="ru-RU" dirty="0" err="1"/>
              <a:t>Нафтенді</a:t>
            </a:r>
            <a:r>
              <a:rPr lang="ru-RU" dirty="0"/>
              <a:t> </a:t>
            </a:r>
            <a:r>
              <a:rPr lang="ru-RU" dirty="0" err="1"/>
              <a:t>көмірсутектерді</a:t>
            </a:r>
            <a:r>
              <a:rPr lang="ru-RU" dirty="0"/>
              <a:t> </a:t>
            </a:r>
            <a:r>
              <a:rPr lang="ru-RU" dirty="0" err="1" smtClean="0"/>
              <a:t>ароматты</a:t>
            </a:r>
            <a:r>
              <a:rPr lang="ru-RU" dirty="0" smtClean="0"/>
              <a:t> </a:t>
            </a:r>
            <a:r>
              <a:rPr lang="ru-RU" dirty="0" err="1" smtClean="0"/>
              <a:t>көмірсутектерге</a:t>
            </a:r>
            <a:r>
              <a:rPr lang="ru-RU" dirty="0" smtClean="0"/>
              <a:t> </a:t>
            </a:r>
            <a:r>
              <a:rPr lang="ru-RU" dirty="0" err="1"/>
              <a:t>дегидрлеу</a:t>
            </a:r>
            <a:r>
              <a:rPr lang="ru-RU" dirty="0"/>
              <a:t> :</a:t>
            </a:r>
          </a:p>
          <a:p>
            <a:r>
              <a:rPr lang="ru-RU" dirty="0"/>
              <a:t>               </a:t>
            </a:r>
            <a:r>
              <a:rPr lang="ru-RU" dirty="0" smtClean="0"/>
              <a:t>С6H12</a:t>
            </a:r>
            <a:r>
              <a:rPr lang="ru-RU" dirty="0"/>
              <a:t> → C6H6 + 3H2 + 221 кДж/моль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Бес </a:t>
            </a:r>
            <a:r>
              <a:rPr lang="ru-RU" dirty="0" err="1"/>
              <a:t>мүшелі</a:t>
            </a:r>
            <a:r>
              <a:rPr lang="ru-RU" dirty="0"/>
              <a:t> </a:t>
            </a:r>
            <a:r>
              <a:rPr lang="ru-RU" dirty="0" err="1"/>
              <a:t>циклоалкандарды</a:t>
            </a:r>
            <a:r>
              <a:rPr lang="ru-RU" dirty="0"/>
              <a:t> циклогексан </a:t>
            </a:r>
            <a:r>
              <a:rPr lang="ru-RU" dirty="0" err="1"/>
              <a:t>туындыларына</a:t>
            </a:r>
            <a:r>
              <a:rPr lang="ru-RU" dirty="0"/>
              <a:t> </a:t>
            </a:r>
            <a:r>
              <a:rPr lang="ru-RU" dirty="0" err="1"/>
              <a:t>изомерлеу</a:t>
            </a:r>
            <a:r>
              <a:rPr lang="ru-RU" dirty="0"/>
              <a:t> :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С5H9-СН3</a:t>
            </a:r>
            <a:r>
              <a:rPr lang="ru-RU" dirty="0"/>
              <a:t> → C6H12 — 15,9 кДж/моль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Н-</a:t>
            </a:r>
            <a:r>
              <a:rPr lang="ru-RU" dirty="0" err="1"/>
              <a:t>алкандарды</a:t>
            </a:r>
            <a:r>
              <a:rPr lang="ru-RU" dirty="0"/>
              <a:t> </a:t>
            </a:r>
            <a:r>
              <a:rPr lang="ru-RU" dirty="0" err="1"/>
              <a:t>изоалканға</a:t>
            </a:r>
            <a:r>
              <a:rPr lang="ru-RU" dirty="0"/>
              <a:t> </a:t>
            </a:r>
            <a:r>
              <a:rPr lang="ru-RU" dirty="0" err="1"/>
              <a:t>изомерлеу</a:t>
            </a:r>
            <a:r>
              <a:rPr lang="ru-RU" dirty="0"/>
              <a:t> :</a:t>
            </a:r>
          </a:p>
          <a:p>
            <a:pPr algn="ctr"/>
            <a:r>
              <a:rPr lang="ru-RU" dirty="0"/>
              <a:t> </a:t>
            </a:r>
            <a:r>
              <a:rPr lang="en-US" dirty="0" smtClean="0"/>
              <a:t> </a:t>
            </a:r>
            <a:r>
              <a:rPr lang="ru-RU" dirty="0" smtClean="0"/>
              <a:t> н-С6H14</a:t>
            </a:r>
            <a:r>
              <a:rPr lang="ru-RU" dirty="0"/>
              <a:t> → изо-C6H14 — 5,8 кДж/моль</a:t>
            </a:r>
          </a:p>
          <a:p>
            <a:pPr algn="just"/>
            <a:endParaRPr lang="ru-RU" dirty="0"/>
          </a:p>
          <a:p>
            <a:pPr algn="just"/>
            <a:endParaRPr lang="en-US" dirty="0" smtClean="0"/>
          </a:p>
          <a:p>
            <a:pPr algn="just"/>
            <a:r>
              <a:rPr lang="ru-RU" dirty="0" err="1"/>
              <a:t>Алкандарды</a:t>
            </a:r>
            <a:r>
              <a:rPr lang="ru-RU" dirty="0"/>
              <a:t> </a:t>
            </a:r>
            <a:r>
              <a:rPr lang="ru-RU" dirty="0" err="1" smtClean="0"/>
              <a:t>ароматты</a:t>
            </a:r>
            <a:r>
              <a:rPr lang="ru-RU" dirty="0" smtClean="0"/>
              <a:t> </a:t>
            </a:r>
            <a:r>
              <a:rPr lang="ru-RU" dirty="0" err="1" smtClean="0"/>
              <a:t>көмірсутектерге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дегидроциклизациялау</a:t>
            </a:r>
            <a:r>
              <a:rPr lang="ru-RU" dirty="0" smtClean="0"/>
              <a:t> (</a:t>
            </a:r>
            <a:r>
              <a:rPr lang="ru-RU" dirty="0" err="1" smtClean="0"/>
              <a:t>ароматтау</a:t>
            </a:r>
            <a:r>
              <a:rPr lang="ru-RU" dirty="0" smtClean="0"/>
              <a:t>):</a:t>
            </a:r>
          </a:p>
          <a:p>
            <a:pPr algn="ctr"/>
            <a:r>
              <a:rPr lang="en-US" dirty="0" smtClean="0"/>
              <a:t> </a:t>
            </a:r>
            <a:r>
              <a:rPr lang="ru-RU" dirty="0" smtClean="0"/>
              <a:t>С6H14</a:t>
            </a:r>
            <a:r>
              <a:rPr lang="ru-RU" dirty="0"/>
              <a:t> → C6H6 + 4H2 + 265 кДж/моль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9708" y="438314"/>
            <a:ext cx="5040560" cy="6264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29003" t="26447" r="30503" b="57921"/>
          <a:stretch/>
        </p:blipFill>
        <p:spPr>
          <a:xfrm>
            <a:off x="1740143" y="1064746"/>
            <a:ext cx="2719694" cy="1152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6824" t="47411" r="4556" b="38000"/>
          <a:stretch/>
        </p:blipFill>
        <p:spPr>
          <a:xfrm>
            <a:off x="879528" y="2947961"/>
            <a:ext cx="4570040" cy="1008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158" t="73584" r="30179" b="3490"/>
          <a:stretch/>
        </p:blipFill>
        <p:spPr>
          <a:xfrm>
            <a:off x="1627197" y="4921502"/>
            <a:ext cx="3056696" cy="15841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0043" y="479971"/>
            <a:ext cx="4911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 err="1" smtClean="0"/>
              <a:t>Алты</a:t>
            </a:r>
            <a:r>
              <a:rPr lang="ru-RU" sz="1600" u="sng" dirty="0" smtClean="0"/>
              <a:t> м</a:t>
            </a:r>
            <a:r>
              <a:rPr lang="kk-KZ" sz="1600" u="sng" dirty="0" smtClean="0"/>
              <a:t>үшелі </a:t>
            </a:r>
            <a:r>
              <a:rPr lang="ru-RU" sz="1600" u="sng" dirty="0" err="1"/>
              <a:t>ц</a:t>
            </a:r>
            <a:r>
              <a:rPr lang="ru-RU" sz="1600" u="sng" dirty="0" err="1" smtClean="0"/>
              <a:t>иклоалкандардың</a:t>
            </a:r>
            <a:r>
              <a:rPr lang="ru-RU" sz="1600" u="sng" dirty="0" smtClean="0"/>
              <a:t> </a:t>
            </a:r>
            <a:r>
              <a:rPr lang="ru-RU" sz="1600" u="sng" dirty="0" err="1" smtClean="0"/>
              <a:t>дегидрленуі</a:t>
            </a:r>
            <a:r>
              <a:rPr lang="ru-RU" sz="1600" u="sng" dirty="0" smtClean="0"/>
              <a:t> </a:t>
            </a:r>
            <a:r>
              <a:rPr lang="ru-RU" sz="1600" dirty="0" smtClean="0"/>
              <a:t>(</a:t>
            </a:r>
            <a:r>
              <a:rPr lang="ru-RU" sz="1600" dirty="0" err="1" smtClean="0"/>
              <a:t>оңай</a:t>
            </a:r>
            <a:r>
              <a:rPr lang="ru-RU" sz="1600" dirty="0" smtClean="0"/>
              <a:t> </a:t>
            </a:r>
            <a:r>
              <a:rPr lang="ru-RU" sz="1600" dirty="0" err="1"/>
              <a:t>және</a:t>
            </a:r>
            <a:r>
              <a:rPr lang="ru-RU" sz="1600" dirty="0"/>
              <a:t> тез </a:t>
            </a:r>
            <a:r>
              <a:rPr lang="ru-RU" sz="1600" dirty="0" err="1" smtClean="0"/>
              <a:t>жүретін</a:t>
            </a:r>
            <a:r>
              <a:rPr lang="ru-RU" sz="1600" dirty="0" smtClean="0"/>
              <a:t> реакция)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43607" y="2269439"/>
            <a:ext cx="4512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 smtClean="0"/>
              <a:t>Н-</a:t>
            </a:r>
            <a:r>
              <a:rPr lang="ru-RU" sz="1600" u="sng" dirty="0" err="1" smtClean="0"/>
              <a:t>гексан</a:t>
            </a:r>
            <a:r>
              <a:rPr lang="ru-RU" sz="1600" u="sng" dirty="0" smtClean="0"/>
              <a:t> </a:t>
            </a:r>
            <a:r>
              <a:rPr lang="ru-RU" sz="1600" u="sng" dirty="0"/>
              <a:t>мен н-</a:t>
            </a:r>
            <a:r>
              <a:rPr lang="ru-RU" sz="1600" u="sng" dirty="0" err="1"/>
              <a:t>гептанның</a:t>
            </a:r>
            <a:r>
              <a:rPr lang="ru-RU" sz="1600" u="sng" dirty="0"/>
              <a:t> </a:t>
            </a:r>
            <a:r>
              <a:rPr lang="ru-RU" sz="1600" u="sng" dirty="0" err="1"/>
              <a:t>дегидроциклдену</a:t>
            </a:r>
            <a:r>
              <a:rPr lang="ru-RU" sz="1600" dirty="0" err="1"/>
              <a:t>і</a:t>
            </a:r>
            <a:r>
              <a:rPr lang="ru-RU" sz="1600" dirty="0"/>
              <a:t> (</a:t>
            </a:r>
            <a:r>
              <a:rPr lang="ru-RU" sz="1600" dirty="0" err="1"/>
              <a:t>ең</a:t>
            </a:r>
            <a:r>
              <a:rPr lang="ru-RU" sz="1600" dirty="0"/>
              <a:t> </a:t>
            </a:r>
            <a:r>
              <a:rPr lang="ru-RU" sz="1600" dirty="0" err="1"/>
              <a:t>баяу</a:t>
            </a:r>
            <a:r>
              <a:rPr lang="ru-RU" sz="1600" dirty="0"/>
              <a:t> реакция)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2421" y="4049821"/>
            <a:ext cx="51951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 err="1"/>
              <a:t>П</a:t>
            </a:r>
            <a:r>
              <a:rPr lang="ru-RU" sz="1600" u="sng" dirty="0" err="1" smtClean="0"/>
              <a:t>арафинді</a:t>
            </a:r>
            <a:r>
              <a:rPr lang="ru-RU" sz="1600" u="sng" dirty="0" smtClean="0"/>
              <a:t> КС </a:t>
            </a:r>
            <a:r>
              <a:rPr lang="ru-RU" sz="1600" u="sng" dirty="0" err="1" smtClean="0"/>
              <a:t>дегидроциклденуі</a:t>
            </a:r>
            <a:r>
              <a:rPr lang="ru-RU" sz="1600" dirty="0" smtClean="0"/>
              <a:t>. Реакция </a:t>
            </a:r>
            <a:r>
              <a:rPr lang="ru-RU" sz="1600" dirty="0" err="1" smtClean="0"/>
              <a:t>кез</a:t>
            </a:r>
            <a:r>
              <a:rPr lang="kk-KZ" sz="1600" dirty="0" smtClean="0"/>
              <a:t>інде </a:t>
            </a:r>
            <a:r>
              <a:rPr lang="ru-RU" sz="1600" dirty="0" err="1" smtClean="0"/>
              <a:t>алкендер</a:t>
            </a:r>
            <a:r>
              <a:rPr lang="ru-RU" sz="1600" dirty="0" smtClean="0"/>
              <a:t> </a:t>
            </a:r>
            <a:r>
              <a:rPr lang="ru-RU" sz="1600" dirty="0" err="1"/>
              <a:t>пайда</a:t>
            </a:r>
            <a:r>
              <a:rPr lang="ru-RU" sz="1600" dirty="0"/>
              <a:t> </a:t>
            </a:r>
            <a:r>
              <a:rPr lang="ru-RU" sz="1600" dirty="0" err="1" smtClean="0"/>
              <a:t>болғанан</a:t>
            </a:r>
            <a:r>
              <a:rPr lang="ru-RU" sz="1600" dirty="0" smtClean="0"/>
              <a:t> </a:t>
            </a:r>
            <a:r>
              <a:rPr lang="ru-RU" sz="1600" dirty="0" err="1" smtClean="0"/>
              <a:t>кейін</a:t>
            </a:r>
            <a:r>
              <a:rPr lang="ru-RU" sz="1600" dirty="0" smtClean="0"/>
              <a:t>, </a:t>
            </a:r>
            <a:r>
              <a:rPr lang="ru-RU" sz="1600" dirty="0" err="1" smtClean="0"/>
              <a:t>циклденуден</a:t>
            </a:r>
            <a:r>
              <a:rPr lang="ru-RU" sz="1600" dirty="0" smtClean="0"/>
              <a:t> </a:t>
            </a:r>
            <a:r>
              <a:rPr lang="ru-RU" sz="1600" dirty="0" err="1"/>
              <a:t>және</a:t>
            </a:r>
            <a:r>
              <a:rPr lang="ru-RU" sz="1600" dirty="0"/>
              <a:t> </a:t>
            </a:r>
            <a:r>
              <a:rPr lang="ru-RU" sz="1600" dirty="0" err="1"/>
              <a:t>дигидрациядан</a:t>
            </a:r>
            <a:r>
              <a:rPr lang="ru-RU" sz="1600" dirty="0"/>
              <a:t> </a:t>
            </a:r>
            <a:r>
              <a:rPr lang="ru-RU" sz="1600" dirty="0" err="1" smtClean="0"/>
              <a:t>өтеді</a:t>
            </a:r>
            <a:r>
              <a:rPr lang="ru-RU" sz="1600" dirty="0" smtClean="0"/>
              <a:t> 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72422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016" y="597537"/>
            <a:ext cx="3960440" cy="2350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510888"/>
            <a:ext cx="4392488" cy="29523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1364" y="282245"/>
            <a:ext cx="7128792" cy="3088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4725" t="55830" r="4812" b="31996"/>
          <a:stretch/>
        </p:blipFill>
        <p:spPr>
          <a:xfrm>
            <a:off x="551384" y="2538997"/>
            <a:ext cx="6768752" cy="7169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5269" t="27398" r="28946" b="58757"/>
          <a:stretch/>
        </p:blipFill>
        <p:spPr>
          <a:xfrm>
            <a:off x="1836008" y="817970"/>
            <a:ext cx="3935056" cy="8513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27448" y="365675"/>
            <a:ext cx="5337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/>
              <a:t>Циклопентандардың</a:t>
            </a:r>
            <a:r>
              <a:rPr lang="ru-RU" dirty="0" smtClean="0"/>
              <a:t> </a:t>
            </a:r>
            <a:r>
              <a:rPr lang="ru-RU" dirty="0" err="1" smtClean="0"/>
              <a:t>дегидроизомеризациясы</a:t>
            </a:r>
            <a:r>
              <a:rPr lang="ru-RU" dirty="0" smtClean="0"/>
              <a:t> 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17983" y="1703469"/>
            <a:ext cx="3748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Гидрокрекинг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 smtClean="0"/>
              <a:t>изомерлену</a:t>
            </a:r>
            <a:r>
              <a:rPr lang="ru-RU" dirty="0" smtClean="0"/>
              <a:t> :</a:t>
            </a:r>
          </a:p>
          <a:p>
            <a:pPr algn="ctr"/>
            <a:r>
              <a:rPr lang="ru-RU" dirty="0" smtClean="0"/>
              <a:t> ( </a:t>
            </a:r>
            <a:r>
              <a:rPr lang="ru-RU" dirty="0" err="1" smtClean="0"/>
              <a:t>жанама</a:t>
            </a:r>
            <a:r>
              <a:rPr lang="ru-RU" dirty="0" smtClean="0"/>
              <a:t> </a:t>
            </a:r>
            <a:r>
              <a:rPr lang="ru-RU" dirty="0" err="1" smtClean="0"/>
              <a:t>раекциялар</a:t>
            </a:r>
            <a:r>
              <a:rPr lang="ru-RU" dirty="0" smtClean="0"/>
              <a:t> 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66766" y="3560254"/>
            <a:ext cx="6289874" cy="31584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63703" y="362874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Процесс </a:t>
            </a:r>
            <a:r>
              <a:rPr lang="ru-RU" sz="2000" dirty="0" err="1"/>
              <a:t>кезінде</a:t>
            </a:r>
            <a:r>
              <a:rPr lang="ru-RU" sz="2000" dirty="0"/>
              <a:t> </a:t>
            </a:r>
            <a:r>
              <a:rPr lang="ru-RU" sz="2000" dirty="0" err="1"/>
              <a:t>жанама</a:t>
            </a:r>
            <a:r>
              <a:rPr lang="ru-RU" sz="2000" dirty="0"/>
              <a:t> реакция </a:t>
            </a:r>
            <a:r>
              <a:rPr lang="ru-RU" sz="2000" dirty="0" err="1"/>
              <a:t>жүруі</a:t>
            </a:r>
            <a:r>
              <a:rPr lang="ru-RU" sz="2000" dirty="0"/>
              <a:t> </a:t>
            </a:r>
            <a:r>
              <a:rPr lang="ru-RU" sz="2000" dirty="0" err="1" smtClean="0"/>
              <a:t>мүмкін</a:t>
            </a:r>
            <a:r>
              <a:rPr lang="ru-RU" sz="2000" dirty="0" smtClean="0"/>
              <a:t> :</a:t>
            </a:r>
          </a:p>
          <a:p>
            <a:endParaRPr lang="ru-RU" sz="20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 smtClean="0"/>
              <a:t>Төмен</a:t>
            </a:r>
            <a:r>
              <a:rPr lang="ru-RU" sz="2000" dirty="0" smtClean="0"/>
              <a:t> </a:t>
            </a:r>
            <a:r>
              <a:rPr lang="ru-RU" sz="2000" dirty="0" err="1"/>
              <a:t>және</a:t>
            </a:r>
            <a:r>
              <a:rPr lang="ru-RU" sz="2000" dirty="0"/>
              <a:t> </a:t>
            </a:r>
            <a:r>
              <a:rPr lang="ru-RU" sz="2000" dirty="0" err="1" smtClean="0"/>
              <a:t>жоғары</a:t>
            </a:r>
            <a:r>
              <a:rPr lang="ru-RU" sz="2000" dirty="0" smtClean="0"/>
              <a:t> </a:t>
            </a:r>
            <a:r>
              <a:rPr lang="ru-RU" sz="2000" dirty="0" err="1"/>
              <a:t>молекулалы</a:t>
            </a:r>
            <a:r>
              <a:rPr lang="ru-RU" sz="2000" dirty="0"/>
              <a:t> </a:t>
            </a:r>
            <a:r>
              <a:rPr lang="ru-RU" sz="2000" dirty="0" err="1"/>
              <a:t>көмірсутектер</a:t>
            </a:r>
            <a:r>
              <a:rPr lang="ru-RU" sz="2000" dirty="0"/>
              <a:t> </a:t>
            </a:r>
            <a:r>
              <a:rPr lang="ru-RU" sz="2000" dirty="0" err="1"/>
              <a:t>түзілуімен</a:t>
            </a:r>
            <a:r>
              <a:rPr lang="ru-RU" sz="2000" dirty="0"/>
              <a:t> </a:t>
            </a:r>
            <a:r>
              <a:rPr lang="ru-RU" sz="2000" dirty="0" err="1"/>
              <a:t>жүретін</a:t>
            </a:r>
            <a:r>
              <a:rPr lang="ru-RU" sz="2000" dirty="0"/>
              <a:t> </a:t>
            </a:r>
            <a:r>
              <a:rPr lang="ru-RU" sz="2000" dirty="0" smtClean="0"/>
              <a:t>гидрокрекинг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Поликонденсация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/>
              <a:t>Тығыздалыныуы</a:t>
            </a:r>
            <a:endParaRPr lang="ru-RU" sz="2000" dirty="0" smtClean="0"/>
          </a:p>
          <a:p>
            <a:endParaRPr lang="ru-RU" sz="2000" i="1" dirty="0" smtClean="0">
              <a:solidFill>
                <a:srgbClr val="C00000"/>
              </a:solidFill>
            </a:endParaRPr>
          </a:p>
          <a:p>
            <a:r>
              <a:rPr lang="ru-RU" sz="2000" i="1" dirty="0" err="1" smtClean="0">
                <a:solidFill>
                  <a:srgbClr val="C00000"/>
                </a:solidFill>
              </a:rPr>
              <a:t>Тығыздалыну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i="1" dirty="0" err="1">
                <a:solidFill>
                  <a:srgbClr val="C00000"/>
                </a:solidFill>
              </a:rPr>
              <a:t>өнімдері</a:t>
            </a:r>
            <a:r>
              <a:rPr lang="ru-RU" sz="2000" i="1" dirty="0">
                <a:solidFill>
                  <a:srgbClr val="C00000"/>
                </a:solidFill>
              </a:rPr>
              <a:t> катализатор </a:t>
            </a:r>
            <a:r>
              <a:rPr lang="ru-RU" sz="2000" i="1" dirty="0" err="1">
                <a:solidFill>
                  <a:srgbClr val="C00000"/>
                </a:solidFill>
              </a:rPr>
              <a:t>беткі</a:t>
            </a:r>
            <a:r>
              <a:rPr lang="ru-RU" sz="2000" i="1" dirty="0">
                <a:solidFill>
                  <a:srgbClr val="C00000"/>
                </a:solidFill>
              </a:rPr>
              <a:t> </a:t>
            </a:r>
            <a:r>
              <a:rPr lang="ru-RU" sz="2000" i="1" dirty="0" err="1">
                <a:solidFill>
                  <a:srgbClr val="C00000"/>
                </a:solidFill>
              </a:rPr>
              <a:t>бетінде</a:t>
            </a:r>
            <a:r>
              <a:rPr lang="ru-RU" sz="2000" i="1" dirty="0">
                <a:solidFill>
                  <a:srgbClr val="C00000"/>
                </a:solidFill>
              </a:rPr>
              <a:t> </a:t>
            </a:r>
            <a:r>
              <a:rPr lang="ru-RU" sz="2000" i="1" dirty="0" err="1" smtClean="0">
                <a:solidFill>
                  <a:srgbClr val="C00000"/>
                </a:solidFill>
              </a:rPr>
              <a:t>қалады</a:t>
            </a:r>
            <a:r>
              <a:rPr lang="ru-RU" sz="2000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392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6240338" y="127333"/>
            <a:ext cx="5661384" cy="2736304"/>
          </a:xfrm>
          <a:prstGeom prst="round2SameRect">
            <a:avLst>
              <a:gd name="adj1" fmla="val 16667"/>
              <a:gd name="adj2" fmla="val 17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Ароматты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</a:rPr>
              <a:t>КС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пайда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болуының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негізгі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реакциясы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нафтеннің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дегидрациясы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болып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табылады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сондықтан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Кт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тиімділігі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шикізаттағы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нафтеннің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мөлшерінен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жоғары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болады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Октан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саны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бірдей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катализатты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алу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кезінде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нафтендерге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бай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бензин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фракцияларынан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риформаттардың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Arial" panose="020B0604020202020204" pitchFamily="34" charset="0"/>
              </a:rPr>
              <a:t>шығуы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парафиндік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шикізаттан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3,5-5%,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кейде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10-12%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артық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</a:rPr>
              <a:t>болады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105078" y="2996952"/>
            <a:ext cx="5796644" cy="345638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КтР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шикізатында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алифаттық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қанықпаған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КС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болуы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жағымсыз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себебі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Н2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оларды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гидрлеуге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тиімсіз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жұмсалады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Сондықтан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kk-KZ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ікелей айдалған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бензин</a:t>
            </a:r>
            <a:r>
              <a:rPr lang="ru-RU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фракциялары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каталитикалық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риформингке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ұшырайды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Екіншілік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процесстен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өткен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бензиндердің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реформингі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мысалы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термиялық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крекинг)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тікелей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айдалған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шикізаттың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қоспасымен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және терең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гидротазалаудан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кейін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ғана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мүмкін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313358" y="116632"/>
            <a:ext cx="5723880" cy="2592288"/>
          </a:xfrm>
          <a:prstGeom prst="round2SameRect">
            <a:avLst>
              <a:gd name="adj1" fmla="val 16667"/>
              <a:gd name="adj2" fmla="val 1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Шикізат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Тікелей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айдау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бензиндері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бріншілік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бензиндері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Екіншілік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процестердегі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бензиндер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екіншілік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өңдеу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бензиндері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Шикізаттың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фракциялық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құрамы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процестің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мақсатына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байланысты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таңдалады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729927"/>
              </p:ext>
            </p:extLst>
          </p:nvPr>
        </p:nvGraphicFramePr>
        <p:xfrm>
          <a:off x="551384" y="2834640"/>
          <a:ext cx="5247828" cy="354762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1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k-K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Атауы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Шикізаттың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Тқ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, °С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шикізатта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 КС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басым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Бензола 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62-85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kumimoji="0" lang="ru-RU" sz="120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Толуол </a:t>
                      </a:r>
                      <a:r>
                        <a:rPr kumimoji="0" lang="ru-RU" sz="18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алу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85-105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Ксилол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алу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105-140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1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Бензиннің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 ЖО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санын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алу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85-180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</a:t>
                      </a: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993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91344" y="188640"/>
            <a:ext cx="6696744" cy="424847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КтР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процестері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бифункционалды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-Pt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қатысуымен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жүреді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активті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Al2O3-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хлор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қосылған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Ge, Sn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қоспаларымен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болады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гидратациялық-дегидратациялық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функцияларды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орындайды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тасымалдаушы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бетіне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жұқа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пленка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боп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таралып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басқа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платинаның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дисперсті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күйін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сақтайды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Активті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Al2O3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құрамында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Бренстедтің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Льюис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қышқылы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орталықтарында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карбоний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иондық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реакциялар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жүреді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нафтен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сақиналарының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изомеризациясы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парафиндердің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гидрокрекингі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төмен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молекулалы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парафиндер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олефиндердің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ішінара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изомеризациясы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575376" y="3976192"/>
            <a:ext cx="5616624" cy="25922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Бензиндегі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Ар КС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көп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мөлшері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отынның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пайдалану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экологиялық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көрсеткіштеріне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теріс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әсер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етеді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kk-K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үлділігі артады және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канцерогенді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заттар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бөлінеді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Бұл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әсіресе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бензолға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қатысты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оның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жануы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кезінде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бензопирен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пайда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болады-ең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күшті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канцероген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б.т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4228220"/>
            <a:ext cx="5328592" cy="208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260648"/>
            <a:ext cx="432048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89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3398</TotalTime>
  <Words>1958</Words>
  <Application>Microsoft Office PowerPoint</Application>
  <PresentationFormat>Широкоэкранный</PresentationFormat>
  <Paragraphs>307</Paragraphs>
  <Slides>26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Л.Н.Гумилев атындағы Еуразия ұлттық университеті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ҚАЙТАЛАУ СҰРАҚТАРЫ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ҚАЙТАЛАУ СҰРАҚТАРЫ</vt:lpstr>
      <vt:lpstr>Әдебиеттер тізімі: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Термический и каталитический крекинг. Пиролиз.</dc:title>
  <dc:creator>NAILYA</dc:creator>
  <cp:lastModifiedBy>HP</cp:lastModifiedBy>
  <cp:revision>278</cp:revision>
  <dcterms:created xsi:type="dcterms:W3CDTF">2015-10-31T03:52:27Z</dcterms:created>
  <dcterms:modified xsi:type="dcterms:W3CDTF">2022-05-05T06:33:56Z</dcterms:modified>
</cp:coreProperties>
</file>