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000A7D-3701-42D4-8777-F1381CB63E7A}" v="124" dt="2022-05-06T09:25:43.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77" d="100"/>
          <a:sy n="77" d="100"/>
        </p:scale>
        <p:origin x="-52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97F32-ABEE-4008-9EB7-5262732F0DA7}"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5DB09FF0-9A30-4478-AE8C-DE1E046FC653}">
      <dgm:prSet/>
      <dgm:spPr/>
      <dgm:t>
        <a:bodyPr/>
        <a:lstStyle/>
        <a:p>
          <a:r>
            <a:rPr lang="ru-RU" dirty="0"/>
            <a:t>Географияның зерттеу обьектісі ретінде бірнеше терминдер ұсынылды: геогафиялық қабық, ландшафт қабығы, геосфера, ландшафтық сфера, </a:t>
          </a:r>
          <a:r>
            <a:rPr lang="ru-RU" smtClean="0"/>
            <a:t>биогеосфера</a:t>
          </a:r>
          <a:r>
            <a:rPr lang="ru-RU" dirty="0"/>
            <a:t>, эпигеосфера тағы басқа.</a:t>
          </a:r>
          <a:endParaRPr lang="en-US" dirty="0"/>
        </a:p>
      </dgm:t>
    </dgm:pt>
    <dgm:pt modelId="{C78B3418-1A2F-4C56-BB92-4A3461E153FD}" type="parTrans" cxnId="{564F5861-807B-4E73-B46A-52BEA983DAE1}">
      <dgm:prSet/>
      <dgm:spPr/>
      <dgm:t>
        <a:bodyPr/>
        <a:lstStyle/>
        <a:p>
          <a:endParaRPr lang="en-US"/>
        </a:p>
      </dgm:t>
    </dgm:pt>
    <dgm:pt modelId="{F61ADCAA-9825-46B5-8668-8B29902391F3}" type="sibTrans" cxnId="{564F5861-807B-4E73-B46A-52BEA983DAE1}">
      <dgm:prSet phldrT="1" phldr="0"/>
      <dgm:spPr/>
      <dgm:t>
        <a:bodyPr/>
        <a:lstStyle/>
        <a:p>
          <a:r>
            <a:rPr lang="en-US"/>
            <a:t>1</a:t>
          </a:r>
        </a:p>
      </dgm:t>
    </dgm:pt>
    <dgm:pt modelId="{41E575D4-2208-4B62-8C51-B974AD8A66D0}">
      <dgm:prSet/>
      <dgm:spPr/>
      <dgm:t>
        <a:bodyPr/>
        <a:lstStyle/>
        <a:p>
          <a:r>
            <a:rPr lang="ru-RU" dirty="0"/>
            <a:t>Ең дұрыс деп қабылданғаны: «географиялық қабық»</a:t>
          </a:r>
          <a:endParaRPr lang="en-US" dirty="0"/>
        </a:p>
      </dgm:t>
    </dgm:pt>
    <dgm:pt modelId="{5B18A0A2-1BD0-4384-B7D3-0460BF094428}" type="parTrans" cxnId="{73DFC9B5-DD86-405A-B7C8-9FE8203B6314}">
      <dgm:prSet/>
      <dgm:spPr/>
      <dgm:t>
        <a:bodyPr/>
        <a:lstStyle/>
        <a:p>
          <a:endParaRPr lang="en-US"/>
        </a:p>
      </dgm:t>
    </dgm:pt>
    <dgm:pt modelId="{43532828-9BAD-4846-8696-A3175FD75FFF}" type="sibTrans" cxnId="{73DFC9B5-DD86-405A-B7C8-9FE8203B6314}">
      <dgm:prSet phldrT="2" phldr="0"/>
      <dgm:spPr/>
      <dgm:t>
        <a:bodyPr/>
        <a:lstStyle/>
        <a:p>
          <a:r>
            <a:rPr lang="en-US"/>
            <a:t>2</a:t>
          </a:r>
        </a:p>
      </dgm:t>
    </dgm:pt>
    <dgm:pt modelId="{9EA5F2BB-E606-4482-A21E-866AD1248CB5}">
      <dgm:prSet/>
      <dgm:spPr/>
      <dgm:t>
        <a:bodyPr/>
        <a:lstStyle/>
        <a:p>
          <a:r>
            <a:rPr lang="ru-RU" dirty="0"/>
            <a:t>Сонымен, географтар өз зерттеулерінің обьектісін анықтады.</a:t>
          </a:r>
          <a:endParaRPr lang="en-US" dirty="0"/>
        </a:p>
      </dgm:t>
    </dgm:pt>
    <dgm:pt modelId="{98636E3A-FABA-4698-8CCA-5204E828A5D9}" type="parTrans" cxnId="{F9A234B8-0B63-46A1-B1FF-5A821B8230B9}">
      <dgm:prSet/>
      <dgm:spPr/>
      <dgm:t>
        <a:bodyPr/>
        <a:lstStyle/>
        <a:p>
          <a:endParaRPr lang="en-US"/>
        </a:p>
      </dgm:t>
    </dgm:pt>
    <dgm:pt modelId="{B32F37D3-7F0B-4714-849D-2D49CA870C4C}" type="sibTrans" cxnId="{F9A234B8-0B63-46A1-B1FF-5A821B8230B9}">
      <dgm:prSet phldrT="3" phldr="0"/>
      <dgm:spPr/>
      <dgm:t>
        <a:bodyPr/>
        <a:lstStyle/>
        <a:p>
          <a:r>
            <a:rPr lang="en-US"/>
            <a:t>3</a:t>
          </a:r>
        </a:p>
      </dgm:t>
    </dgm:pt>
    <dgm:pt modelId="{CB932BDB-9A78-4837-9DB9-580307E323F1}">
      <dgm:prSet/>
      <dgm:spPr/>
      <dgm:t>
        <a:bodyPr/>
        <a:lstStyle/>
        <a:p>
          <a:r>
            <a:rPr lang="ru-RU" dirty="0"/>
            <a:t>Бұл бірнеше бірімен-бірі байланысты жер сфералары мен олардың элементтерінен литосферадан, гидросферадан, атмосферадан, биосферадан тұратын күрделі құрылым – географиялық қабық болып табылады. Географиялық қабықтың компоненттеріне ауа, су, тау жыныстары, тірі заттар жатады. Сондықтан географиялық қабықтың табиғаты әр алуан: онда әр түрлі заттық құрамдағы жүйелер бір-бірімен өзара әрекеттеседі.</a:t>
          </a:r>
          <a:endParaRPr lang="en-US" dirty="0"/>
        </a:p>
      </dgm:t>
    </dgm:pt>
    <dgm:pt modelId="{532B85F4-3658-4902-9248-F4BA935E74E1}" type="parTrans" cxnId="{EF60817D-ED1E-4942-82E7-DE8BCCD7E3BA}">
      <dgm:prSet/>
      <dgm:spPr/>
      <dgm:t>
        <a:bodyPr/>
        <a:lstStyle/>
        <a:p>
          <a:endParaRPr lang="en-US"/>
        </a:p>
      </dgm:t>
    </dgm:pt>
    <dgm:pt modelId="{CEA38233-3782-4EC3-BBB2-3E58618305D5}" type="sibTrans" cxnId="{EF60817D-ED1E-4942-82E7-DE8BCCD7E3BA}">
      <dgm:prSet phldrT="4" phldr="0"/>
      <dgm:spPr/>
      <dgm:t>
        <a:bodyPr/>
        <a:lstStyle/>
        <a:p>
          <a:r>
            <a:rPr lang="en-US"/>
            <a:t>4</a:t>
          </a:r>
        </a:p>
      </dgm:t>
    </dgm:pt>
    <dgm:pt modelId="{8F97A9E6-2B64-49C4-88CB-BF45B65FF6AF}" type="pres">
      <dgm:prSet presAssocID="{85D97F32-ABEE-4008-9EB7-5262732F0DA7}" presName="linearFlow" presStyleCnt="0">
        <dgm:presLayoutVars>
          <dgm:dir/>
          <dgm:animLvl val="lvl"/>
          <dgm:resizeHandles val="exact"/>
        </dgm:presLayoutVars>
      </dgm:prSet>
      <dgm:spPr/>
      <dgm:t>
        <a:bodyPr/>
        <a:lstStyle/>
        <a:p>
          <a:endParaRPr lang="en-US"/>
        </a:p>
      </dgm:t>
    </dgm:pt>
    <dgm:pt modelId="{46E390F2-64AA-484C-8DCF-BA65D4B38E14}" type="pres">
      <dgm:prSet presAssocID="{5DB09FF0-9A30-4478-AE8C-DE1E046FC653}" presName="compositeNode" presStyleCnt="0"/>
      <dgm:spPr/>
    </dgm:pt>
    <dgm:pt modelId="{90D50EBA-B54D-44BE-837F-97D578552EA9}" type="pres">
      <dgm:prSet presAssocID="{5DB09FF0-9A30-4478-AE8C-DE1E046FC653}" presName="parTx" presStyleLbl="node1" presStyleIdx="0" presStyleCnt="0">
        <dgm:presLayoutVars>
          <dgm:chMax val="0"/>
          <dgm:chPref val="0"/>
          <dgm:bulletEnabled val="1"/>
        </dgm:presLayoutVars>
      </dgm:prSet>
      <dgm:spPr/>
    </dgm:pt>
    <dgm:pt modelId="{05DF552D-504C-424A-9B1A-D960315384FC}" type="pres">
      <dgm:prSet presAssocID="{5DB09FF0-9A30-4478-AE8C-DE1E046FC653}" presName="parSh" presStyleCnt="0"/>
      <dgm:spPr/>
    </dgm:pt>
    <dgm:pt modelId="{9D0196D0-59D7-4272-BF87-403EEB035BFC}" type="pres">
      <dgm:prSet presAssocID="{5DB09FF0-9A30-4478-AE8C-DE1E046FC653}" presName="lineNode" presStyleLbl="alignAccFollowNode1" presStyleIdx="0" presStyleCnt="12"/>
      <dgm:spPr/>
    </dgm:pt>
    <dgm:pt modelId="{B51E27F7-0908-4043-9CD4-7F8210BDB5F0}" type="pres">
      <dgm:prSet presAssocID="{5DB09FF0-9A30-4478-AE8C-DE1E046FC653}" presName="lineArrowNode" presStyleLbl="alignAccFollowNode1" presStyleIdx="1" presStyleCnt="12"/>
      <dgm:spPr/>
    </dgm:pt>
    <dgm:pt modelId="{7458B269-3F5E-4118-BCBD-4CE5E0B243BE}" type="pres">
      <dgm:prSet presAssocID="{F61ADCAA-9825-46B5-8668-8B29902391F3}" presName="sibTransNodeCircle" presStyleLbl="alignNode1" presStyleIdx="0" presStyleCnt="4">
        <dgm:presLayoutVars>
          <dgm:chMax val="0"/>
          <dgm:bulletEnabled/>
        </dgm:presLayoutVars>
      </dgm:prSet>
      <dgm:spPr/>
      <dgm:t>
        <a:bodyPr/>
        <a:lstStyle/>
        <a:p>
          <a:endParaRPr lang="en-US"/>
        </a:p>
      </dgm:t>
    </dgm:pt>
    <dgm:pt modelId="{E36F4347-7581-47C4-BC4E-4FCA6F5FBF12}" type="pres">
      <dgm:prSet presAssocID="{F61ADCAA-9825-46B5-8668-8B29902391F3}" presName="spacerBetweenCircleAndCallout" presStyleCnt="0">
        <dgm:presLayoutVars/>
      </dgm:prSet>
      <dgm:spPr/>
    </dgm:pt>
    <dgm:pt modelId="{A61C9307-3310-4259-8E44-36C72D35E161}" type="pres">
      <dgm:prSet presAssocID="{5DB09FF0-9A30-4478-AE8C-DE1E046FC653}" presName="nodeText" presStyleLbl="alignAccFollowNode1" presStyleIdx="2" presStyleCnt="12">
        <dgm:presLayoutVars>
          <dgm:bulletEnabled val="1"/>
        </dgm:presLayoutVars>
      </dgm:prSet>
      <dgm:spPr/>
      <dgm:t>
        <a:bodyPr/>
        <a:lstStyle/>
        <a:p>
          <a:endParaRPr lang="en-US"/>
        </a:p>
      </dgm:t>
    </dgm:pt>
    <dgm:pt modelId="{0CA6A31A-6F9A-41B8-897F-E70008E4F4DB}" type="pres">
      <dgm:prSet presAssocID="{F61ADCAA-9825-46B5-8668-8B29902391F3}" presName="sibTransComposite" presStyleCnt="0"/>
      <dgm:spPr/>
    </dgm:pt>
    <dgm:pt modelId="{41D08322-0155-4BA8-97D6-59A715A08450}" type="pres">
      <dgm:prSet presAssocID="{41E575D4-2208-4B62-8C51-B974AD8A66D0}" presName="compositeNode" presStyleCnt="0"/>
      <dgm:spPr/>
    </dgm:pt>
    <dgm:pt modelId="{5444EC2E-5C75-478C-A1E9-8D639CCD0651}" type="pres">
      <dgm:prSet presAssocID="{41E575D4-2208-4B62-8C51-B974AD8A66D0}" presName="parTx" presStyleLbl="node1" presStyleIdx="0" presStyleCnt="0">
        <dgm:presLayoutVars>
          <dgm:chMax val="0"/>
          <dgm:chPref val="0"/>
          <dgm:bulletEnabled val="1"/>
        </dgm:presLayoutVars>
      </dgm:prSet>
      <dgm:spPr/>
    </dgm:pt>
    <dgm:pt modelId="{BEEA6261-7E98-4023-AD7B-588ADAB61850}" type="pres">
      <dgm:prSet presAssocID="{41E575D4-2208-4B62-8C51-B974AD8A66D0}" presName="parSh" presStyleCnt="0"/>
      <dgm:spPr/>
    </dgm:pt>
    <dgm:pt modelId="{F872435F-4BEB-4A9B-81B0-69FD2B66DEA2}" type="pres">
      <dgm:prSet presAssocID="{41E575D4-2208-4B62-8C51-B974AD8A66D0}" presName="lineNode" presStyleLbl="alignAccFollowNode1" presStyleIdx="3" presStyleCnt="12"/>
      <dgm:spPr/>
    </dgm:pt>
    <dgm:pt modelId="{C8DC1139-169A-49B5-B766-46AD26BE805D}" type="pres">
      <dgm:prSet presAssocID="{41E575D4-2208-4B62-8C51-B974AD8A66D0}" presName="lineArrowNode" presStyleLbl="alignAccFollowNode1" presStyleIdx="4" presStyleCnt="12"/>
      <dgm:spPr/>
    </dgm:pt>
    <dgm:pt modelId="{4B47C02A-13EA-4C07-94DC-D38839B12CBD}" type="pres">
      <dgm:prSet presAssocID="{43532828-9BAD-4846-8696-A3175FD75FFF}" presName="sibTransNodeCircle" presStyleLbl="alignNode1" presStyleIdx="1" presStyleCnt="4">
        <dgm:presLayoutVars>
          <dgm:chMax val="0"/>
          <dgm:bulletEnabled/>
        </dgm:presLayoutVars>
      </dgm:prSet>
      <dgm:spPr/>
      <dgm:t>
        <a:bodyPr/>
        <a:lstStyle/>
        <a:p>
          <a:endParaRPr lang="en-US"/>
        </a:p>
      </dgm:t>
    </dgm:pt>
    <dgm:pt modelId="{B0369AA1-2798-406F-A644-7B501A99C65D}" type="pres">
      <dgm:prSet presAssocID="{43532828-9BAD-4846-8696-A3175FD75FFF}" presName="spacerBetweenCircleAndCallout" presStyleCnt="0">
        <dgm:presLayoutVars/>
      </dgm:prSet>
      <dgm:spPr/>
    </dgm:pt>
    <dgm:pt modelId="{D4E9C981-1313-431F-87E7-796D5C8E3179}" type="pres">
      <dgm:prSet presAssocID="{41E575D4-2208-4B62-8C51-B974AD8A66D0}" presName="nodeText" presStyleLbl="alignAccFollowNode1" presStyleIdx="5" presStyleCnt="12">
        <dgm:presLayoutVars>
          <dgm:bulletEnabled val="1"/>
        </dgm:presLayoutVars>
      </dgm:prSet>
      <dgm:spPr/>
      <dgm:t>
        <a:bodyPr/>
        <a:lstStyle/>
        <a:p>
          <a:endParaRPr lang="en-US"/>
        </a:p>
      </dgm:t>
    </dgm:pt>
    <dgm:pt modelId="{8600F9B2-A6E6-4628-B883-3E3DE1D6E077}" type="pres">
      <dgm:prSet presAssocID="{43532828-9BAD-4846-8696-A3175FD75FFF}" presName="sibTransComposite" presStyleCnt="0"/>
      <dgm:spPr/>
    </dgm:pt>
    <dgm:pt modelId="{EA4E2128-7E28-4A68-A3C5-4880D11966BD}" type="pres">
      <dgm:prSet presAssocID="{9EA5F2BB-E606-4482-A21E-866AD1248CB5}" presName="compositeNode" presStyleCnt="0"/>
      <dgm:spPr/>
    </dgm:pt>
    <dgm:pt modelId="{DEE9E557-9487-4EC5-B757-6BEB6F12CF33}" type="pres">
      <dgm:prSet presAssocID="{9EA5F2BB-E606-4482-A21E-866AD1248CB5}" presName="parTx" presStyleLbl="node1" presStyleIdx="0" presStyleCnt="0">
        <dgm:presLayoutVars>
          <dgm:chMax val="0"/>
          <dgm:chPref val="0"/>
          <dgm:bulletEnabled val="1"/>
        </dgm:presLayoutVars>
      </dgm:prSet>
      <dgm:spPr/>
    </dgm:pt>
    <dgm:pt modelId="{4FFAC7D9-A5F8-4DB0-9B39-2EB9B23E6E26}" type="pres">
      <dgm:prSet presAssocID="{9EA5F2BB-E606-4482-A21E-866AD1248CB5}" presName="parSh" presStyleCnt="0"/>
      <dgm:spPr/>
    </dgm:pt>
    <dgm:pt modelId="{8B8A9313-F1A1-47C6-A735-9212C949AAC3}" type="pres">
      <dgm:prSet presAssocID="{9EA5F2BB-E606-4482-A21E-866AD1248CB5}" presName="lineNode" presStyleLbl="alignAccFollowNode1" presStyleIdx="6" presStyleCnt="12"/>
      <dgm:spPr/>
    </dgm:pt>
    <dgm:pt modelId="{01971DAE-B3FC-489C-999A-E2BA29ECED74}" type="pres">
      <dgm:prSet presAssocID="{9EA5F2BB-E606-4482-A21E-866AD1248CB5}" presName="lineArrowNode" presStyleLbl="alignAccFollowNode1" presStyleIdx="7" presStyleCnt="12"/>
      <dgm:spPr/>
    </dgm:pt>
    <dgm:pt modelId="{7CFAD8FA-C58C-4663-B1B0-9C0E92C43A38}" type="pres">
      <dgm:prSet presAssocID="{B32F37D3-7F0B-4714-849D-2D49CA870C4C}" presName="sibTransNodeCircle" presStyleLbl="alignNode1" presStyleIdx="2" presStyleCnt="4">
        <dgm:presLayoutVars>
          <dgm:chMax val="0"/>
          <dgm:bulletEnabled/>
        </dgm:presLayoutVars>
      </dgm:prSet>
      <dgm:spPr/>
      <dgm:t>
        <a:bodyPr/>
        <a:lstStyle/>
        <a:p>
          <a:endParaRPr lang="en-US"/>
        </a:p>
      </dgm:t>
    </dgm:pt>
    <dgm:pt modelId="{12DD4B3A-A484-49D8-8680-90235E6B3E85}" type="pres">
      <dgm:prSet presAssocID="{B32F37D3-7F0B-4714-849D-2D49CA870C4C}" presName="spacerBetweenCircleAndCallout" presStyleCnt="0">
        <dgm:presLayoutVars/>
      </dgm:prSet>
      <dgm:spPr/>
    </dgm:pt>
    <dgm:pt modelId="{68C3F604-AF68-48C3-98AE-260E8DC0F2C3}" type="pres">
      <dgm:prSet presAssocID="{9EA5F2BB-E606-4482-A21E-866AD1248CB5}" presName="nodeText" presStyleLbl="alignAccFollowNode1" presStyleIdx="8" presStyleCnt="12">
        <dgm:presLayoutVars>
          <dgm:bulletEnabled val="1"/>
        </dgm:presLayoutVars>
      </dgm:prSet>
      <dgm:spPr/>
      <dgm:t>
        <a:bodyPr/>
        <a:lstStyle/>
        <a:p>
          <a:endParaRPr lang="en-US"/>
        </a:p>
      </dgm:t>
    </dgm:pt>
    <dgm:pt modelId="{E64B1297-F075-465D-B77D-DC9CFC2AE8D6}" type="pres">
      <dgm:prSet presAssocID="{B32F37D3-7F0B-4714-849D-2D49CA870C4C}" presName="sibTransComposite" presStyleCnt="0"/>
      <dgm:spPr/>
    </dgm:pt>
    <dgm:pt modelId="{4ABCEEF4-8260-45C0-AD07-D81388F7010E}" type="pres">
      <dgm:prSet presAssocID="{CB932BDB-9A78-4837-9DB9-580307E323F1}" presName="compositeNode" presStyleCnt="0"/>
      <dgm:spPr/>
    </dgm:pt>
    <dgm:pt modelId="{733CBECA-0385-4E06-BFBD-9DA0CA35F7E6}" type="pres">
      <dgm:prSet presAssocID="{CB932BDB-9A78-4837-9DB9-580307E323F1}" presName="parTx" presStyleLbl="node1" presStyleIdx="0" presStyleCnt="0">
        <dgm:presLayoutVars>
          <dgm:chMax val="0"/>
          <dgm:chPref val="0"/>
          <dgm:bulletEnabled val="1"/>
        </dgm:presLayoutVars>
      </dgm:prSet>
      <dgm:spPr/>
    </dgm:pt>
    <dgm:pt modelId="{45FBCE80-793E-4CAA-A363-2C195A37C3B7}" type="pres">
      <dgm:prSet presAssocID="{CB932BDB-9A78-4837-9DB9-580307E323F1}" presName="parSh" presStyleCnt="0"/>
      <dgm:spPr/>
    </dgm:pt>
    <dgm:pt modelId="{7C136ADA-5D50-4474-8EF0-32B16AD32741}" type="pres">
      <dgm:prSet presAssocID="{CB932BDB-9A78-4837-9DB9-580307E323F1}" presName="lineNode" presStyleLbl="alignAccFollowNode1" presStyleIdx="9" presStyleCnt="12"/>
      <dgm:spPr/>
    </dgm:pt>
    <dgm:pt modelId="{2AA0D4AA-726B-45E7-A96B-70291ABBDD42}" type="pres">
      <dgm:prSet presAssocID="{CB932BDB-9A78-4837-9DB9-580307E323F1}" presName="lineArrowNode" presStyleLbl="alignAccFollowNode1" presStyleIdx="10" presStyleCnt="12"/>
      <dgm:spPr/>
    </dgm:pt>
    <dgm:pt modelId="{799F9A3D-4182-4BC9-800B-1A5F0F10526E}" type="pres">
      <dgm:prSet presAssocID="{CEA38233-3782-4EC3-BBB2-3E58618305D5}" presName="sibTransNodeCircle" presStyleLbl="alignNode1" presStyleIdx="3" presStyleCnt="4">
        <dgm:presLayoutVars>
          <dgm:chMax val="0"/>
          <dgm:bulletEnabled/>
        </dgm:presLayoutVars>
      </dgm:prSet>
      <dgm:spPr/>
      <dgm:t>
        <a:bodyPr/>
        <a:lstStyle/>
        <a:p>
          <a:endParaRPr lang="en-US"/>
        </a:p>
      </dgm:t>
    </dgm:pt>
    <dgm:pt modelId="{610508F4-AD16-4273-8510-1A6D3D03E951}" type="pres">
      <dgm:prSet presAssocID="{CEA38233-3782-4EC3-BBB2-3E58618305D5}" presName="spacerBetweenCircleAndCallout" presStyleCnt="0">
        <dgm:presLayoutVars/>
      </dgm:prSet>
      <dgm:spPr/>
    </dgm:pt>
    <dgm:pt modelId="{930A3C4C-92CA-40E7-B757-A3E6C2BD2D25}" type="pres">
      <dgm:prSet presAssocID="{CB932BDB-9A78-4837-9DB9-580307E323F1}" presName="nodeText" presStyleLbl="alignAccFollowNode1" presStyleIdx="11" presStyleCnt="12">
        <dgm:presLayoutVars>
          <dgm:bulletEnabled val="1"/>
        </dgm:presLayoutVars>
      </dgm:prSet>
      <dgm:spPr/>
      <dgm:t>
        <a:bodyPr/>
        <a:lstStyle/>
        <a:p>
          <a:endParaRPr lang="en-US"/>
        </a:p>
      </dgm:t>
    </dgm:pt>
  </dgm:ptLst>
  <dgm:cxnLst>
    <dgm:cxn modelId="{3E4CC0CE-D65D-495B-9110-96EF4009519D}" type="presOf" srcId="{CEA38233-3782-4EC3-BBB2-3E58618305D5}" destId="{799F9A3D-4182-4BC9-800B-1A5F0F10526E}" srcOrd="0" destOrd="0" presId="urn:microsoft.com/office/officeart/2016/7/layout/LinearArrowProcessNumbered"/>
    <dgm:cxn modelId="{3C0D905D-F0B5-4B2B-BCF6-E9A4DB26C084}" type="presOf" srcId="{B32F37D3-7F0B-4714-849D-2D49CA870C4C}" destId="{7CFAD8FA-C58C-4663-B1B0-9C0E92C43A38}" srcOrd="0" destOrd="0" presId="urn:microsoft.com/office/officeart/2016/7/layout/LinearArrowProcessNumbered"/>
    <dgm:cxn modelId="{D5A29A8C-922B-46D8-837F-D03669B020C8}" type="presOf" srcId="{43532828-9BAD-4846-8696-A3175FD75FFF}" destId="{4B47C02A-13EA-4C07-94DC-D38839B12CBD}" srcOrd="0" destOrd="0" presId="urn:microsoft.com/office/officeart/2016/7/layout/LinearArrowProcessNumbered"/>
    <dgm:cxn modelId="{32DEABF1-3D65-4B98-85BD-B93DF8CBB556}" type="presOf" srcId="{5DB09FF0-9A30-4478-AE8C-DE1E046FC653}" destId="{A61C9307-3310-4259-8E44-36C72D35E161}" srcOrd="0" destOrd="0" presId="urn:microsoft.com/office/officeart/2016/7/layout/LinearArrowProcessNumbered"/>
    <dgm:cxn modelId="{EF60817D-ED1E-4942-82E7-DE8BCCD7E3BA}" srcId="{85D97F32-ABEE-4008-9EB7-5262732F0DA7}" destId="{CB932BDB-9A78-4837-9DB9-580307E323F1}" srcOrd="3" destOrd="0" parTransId="{532B85F4-3658-4902-9248-F4BA935E74E1}" sibTransId="{CEA38233-3782-4EC3-BBB2-3E58618305D5}"/>
    <dgm:cxn modelId="{564F5861-807B-4E73-B46A-52BEA983DAE1}" srcId="{85D97F32-ABEE-4008-9EB7-5262732F0DA7}" destId="{5DB09FF0-9A30-4478-AE8C-DE1E046FC653}" srcOrd="0" destOrd="0" parTransId="{C78B3418-1A2F-4C56-BB92-4A3461E153FD}" sibTransId="{F61ADCAA-9825-46B5-8668-8B29902391F3}"/>
    <dgm:cxn modelId="{3CAB875A-B69E-42EB-B212-25E9F4791EC8}" type="presOf" srcId="{41E575D4-2208-4B62-8C51-B974AD8A66D0}" destId="{D4E9C981-1313-431F-87E7-796D5C8E3179}" srcOrd="0" destOrd="0" presId="urn:microsoft.com/office/officeart/2016/7/layout/LinearArrowProcessNumbered"/>
    <dgm:cxn modelId="{F9A234B8-0B63-46A1-B1FF-5A821B8230B9}" srcId="{85D97F32-ABEE-4008-9EB7-5262732F0DA7}" destId="{9EA5F2BB-E606-4482-A21E-866AD1248CB5}" srcOrd="2" destOrd="0" parTransId="{98636E3A-FABA-4698-8CCA-5204E828A5D9}" sibTransId="{B32F37D3-7F0B-4714-849D-2D49CA870C4C}"/>
    <dgm:cxn modelId="{73DFC9B5-DD86-405A-B7C8-9FE8203B6314}" srcId="{85D97F32-ABEE-4008-9EB7-5262732F0DA7}" destId="{41E575D4-2208-4B62-8C51-B974AD8A66D0}" srcOrd="1" destOrd="0" parTransId="{5B18A0A2-1BD0-4384-B7D3-0460BF094428}" sibTransId="{43532828-9BAD-4846-8696-A3175FD75FFF}"/>
    <dgm:cxn modelId="{CD988131-C91D-41FC-B39D-0DB5980A66D9}" type="presOf" srcId="{CB932BDB-9A78-4837-9DB9-580307E323F1}" destId="{930A3C4C-92CA-40E7-B757-A3E6C2BD2D25}" srcOrd="0" destOrd="0" presId="urn:microsoft.com/office/officeart/2016/7/layout/LinearArrowProcessNumbered"/>
    <dgm:cxn modelId="{664B2B0D-89B9-4A58-B2DD-5AB7D6DCA69B}" type="presOf" srcId="{9EA5F2BB-E606-4482-A21E-866AD1248CB5}" destId="{68C3F604-AF68-48C3-98AE-260E8DC0F2C3}" srcOrd="0" destOrd="0" presId="urn:microsoft.com/office/officeart/2016/7/layout/LinearArrowProcessNumbered"/>
    <dgm:cxn modelId="{87CC8EC8-CE1F-4A24-9D2E-C178C00BF2E5}" type="presOf" srcId="{85D97F32-ABEE-4008-9EB7-5262732F0DA7}" destId="{8F97A9E6-2B64-49C4-88CB-BF45B65FF6AF}" srcOrd="0" destOrd="0" presId="urn:microsoft.com/office/officeart/2016/7/layout/LinearArrowProcessNumbered"/>
    <dgm:cxn modelId="{67A0AB66-5337-4587-A777-14C0B5DBB161}" type="presOf" srcId="{F61ADCAA-9825-46B5-8668-8B29902391F3}" destId="{7458B269-3F5E-4118-BCBD-4CE5E0B243BE}" srcOrd="0" destOrd="0" presId="urn:microsoft.com/office/officeart/2016/7/layout/LinearArrowProcessNumbered"/>
    <dgm:cxn modelId="{EB8336CB-9179-47DF-8C4F-0327F1641308}" type="presParOf" srcId="{8F97A9E6-2B64-49C4-88CB-BF45B65FF6AF}" destId="{46E390F2-64AA-484C-8DCF-BA65D4B38E14}" srcOrd="0" destOrd="0" presId="urn:microsoft.com/office/officeart/2016/7/layout/LinearArrowProcessNumbered"/>
    <dgm:cxn modelId="{2CBC4FC5-48A5-4455-A4A9-A9D4902C609B}" type="presParOf" srcId="{46E390F2-64AA-484C-8DCF-BA65D4B38E14}" destId="{90D50EBA-B54D-44BE-837F-97D578552EA9}" srcOrd="0" destOrd="0" presId="urn:microsoft.com/office/officeart/2016/7/layout/LinearArrowProcessNumbered"/>
    <dgm:cxn modelId="{BCB94F91-2722-4BB6-880C-A2ED50D367B6}" type="presParOf" srcId="{46E390F2-64AA-484C-8DCF-BA65D4B38E14}" destId="{05DF552D-504C-424A-9B1A-D960315384FC}" srcOrd="1" destOrd="0" presId="urn:microsoft.com/office/officeart/2016/7/layout/LinearArrowProcessNumbered"/>
    <dgm:cxn modelId="{06F4B367-3326-4ECD-BB60-B1AC52246198}" type="presParOf" srcId="{05DF552D-504C-424A-9B1A-D960315384FC}" destId="{9D0196D0-59D7-4272-BF87-403EEB035BFC}" srcOrd="0" destOrd="0" presId="urn:microsoft.com/office/officeart/2016/7/layout/LinearArrowProcessNumbered"/>
    <dgm:cxn modelId="{0BCD7B5C-9373-4ADD-8495-E50F66BF4250}" type="presParOf" srcId="{05DF552D-504C-424A-9B1A-D960315384FC}" destId="{B51E27F7-0908-4043-9CD4-7F8210BDB5F0}" srcOrd="1" destOrd="0" presId="urn:microsoft.com/office/officeart/2016/7/layout/LinearArrowProcessNumbered"/>
    <dgm:cxn modelId="{237B7282-94BC-4862-8C84-D4D2126C7991}" type="presParOf" srcId="{05DF552D-504C-424A-9B1A-D960315384FC}" destId="{7458B269-3F5E-4118-BCBD-4CE5E0B243BE}" srcOrd="2" destOrd="0" presId="urn:microsoft.com/office/officeart/2016/7/layout/LinearArrowProcessNumbered"/>
    <dgm:cxn modelId="{C5749DA1-CDB1-4894-9BB5-5F238095EB7B}" type="presParOf" srcId="{05DF552D-504C-424A-9B1A-D960315384FC}" destId="{E36F4347-7581-47C4-BC4E-4FCA6F5FBF12}" srcOrd="3" destOrd="0" presId="urn:microsoft.com/office/officeart/2016/7/layout/LinearArrowProcessNumbered"/>
    <dgm:cxn modelId="{1F9648D4-F557-48A2-B465-F51FF374B0C7}" type="presParOf" srcId="{46E390F2-64AA-484C-8DCF-BA65D4B38E14}" destId="{A61C9307-3310-4259-8E44-36C72D35E161}" srcOrd="2" destOrd="0" presId="urn:microsoft.com/office/officeart/2016/7/layout/LinearArrowProcessNumbered"/>
    <dgm:cxn modelId="{95563D32-F14A-4F49-BAE8-ADFCBBFD940A}" type="presParOf" srcId="{8F97A9E6-2B64-49C4-88CB-BF45B65FF6AF}" destId="{0CA6A31A-6F9A-41B8-897F-E70008E4F4DB}" srcOrd="1" destOrd="0" presId="urn:microsoft.com/office/officeart/2016/7/layout/LinearArrowProcessNumbered"/>
    <dgm:cxn modelId="{D2AF5786-561F-4373-A998-331EB28E090C}" type="presParOf" srcId="{8F97A9E6-2B64-49C4-88CB-BF45B65FF6AF}" destId="{41D08322-0155-4BA8-97D6-59A715A08450}" srcOrd="2" destOrd="0" presId="urn:microsoft.com/office/officeart/2016/7/layout/LinearArrowProcessNumbered"/>
    <dgm:cxn modelId="{7CC05399-A63E-49A8-8A0F-1AA8268FCA6C}" type="presParOf" srcId="{41D08322-0155-4BA8-97D6-59A715A08450}" destId="{5444EC2E-5C75-478C-A1E9-8D639CCD0651}" srcOrd="0" destOrd="0" presId="urn:microsoft.com/office/officeart/2016/7/layout/LinearArrowProcessNumbered"/>
    <dgm:cxn modelId="{425EA4AE-4283-48C5-BF14-6AEAE978EFB8}" type="presParOf" srcId="{41D08322-0155-4BA8-97D6-59A715A08450}" destId="{BEEA6261-7E98-4023-AD7B-588ADAB61850}" srcOrd="1" destOrd="0" presId="urn:microsoft.com/office/officeart/2016/7/layout/LinearArrowProcessNumbered"/>
    <dgm:cxn modelId="{7401332F-4A1A-4B24-9AC0-DD6870BB9017}" type="presParOf" srcId="{BEEA6261-7E98-4023-AD7B-588ADAB61850}" destId="{F872435F-4BEB-4A9B-81B0-69FD2B66DEA2}" srcOrd="0" destOrd="0" presId="urn:microsoft.com/office/officeart/2016/7/layout/LinearArrowProcessNumbered"/>
    <dgm:cxn modelId="{253EDF33-0FD3-48EA-A365-451C9DA30C01}" type="presParOf" srcId="{BEEA6261-7E98-4023-AD7B-588ADAB61850}" destId="{C8DC1139-169A-49B5-B766-46AD26BE805D}" srcOrd="1" destOrd="0" presId="urn:microsoft.com/office/officeart/2016/7/layout/LinearArrowProcessNumbered"/>
    <dgm:cxn modelId="{72F7B9FD-7DD7-4283-ABD8-C7850F763294}" type="presParOf" srcId="{BEEA6261-7E98-4023-AD7B-588ADAB61850}" destId="{4B47C02A-13EA-4C07-94DC-D38839B12CBD}" srcOrd="2" destOrd="0" presId="urn:microsoft.com/office/officeart/2016/7/layout/LinearArrowProcessNumbered"/>
    <dgm:cxn modelId="{DB12FA24-EF8D-4F1E-8E25-E64ED39EE63B}" type="presParOf" srcId="{BEEA6261-7E98-4023-AD7B-588ADAB61850}" destId="{B0369AA1-2798-406F-A644-7B501A99C65D}" srcOrd="3" destOrd="0" presId="urn:microsoft.com/office/officeart/2016/7/layout/LinearArrowProcessNumbered"/>
    <dgm:cxn modelId="{F2B574B5-8EEE-4DB0-BADF-D636C21C1D9A}" type="presParOf" srcId="{41D08322-0155-4BA8-97D6-59A715A08450}" destId="{D4E9C981-1313-431F-87E7-796D5C8E3179}" srcOrd="2" destOrd="0" presId="urn:microsoft.com/office/officeart/2016/7/layout/LinearArrowProcessNumbered"/>
    <dgm:cxn modelId="{07D901E8-61AB-48F7-8E2F-853650BE1E11}" type="presParOf" srcId="{8F97A9E6-2B64-49C4-88CB-BF45B65FF6AF}" destId="{8600F9B2-A6E6-4628-B883-3E3DE1D6E077}" srcOrd="3" destOrd="0" presId="urn:microsoft.com/office/officeart/2016/7/layout/LinearArrowProcessNumbered"/>
    <dgm:cxn modelId="{7A4396D1-4B93-4A8D-9C07-DD5C56896D75}" type="presParOf" srcId="{8F97A9E6-2B64-49C4-88CB-BF45B65FF6AF}" destId="{EA4E2128-7E28-4A68-A3C5-4880D11966BD}" srcOrd="4" destOrd="0" presId="urn:microsoft.com/office/officeart/2016/7/layout/LinearArrowProcessNumbered"/>
    <dgm:cxn modelId="{16F67C24-E27A-43D4-93F9-BCD472AFD0EB}" type="presParOf" srcId="{EA4E2128-7E28-4A68-A3C5-4880D11966BD}" destId="{DEE9E557-9487-4EC5-B757-6BEB6F12CF33}" srcOrd="0" destOrd="0" presId="urn:microsoft.com/office/officeart/2016/7/layout/LinearArrowProcessNumbered"/>
    <dgm:cxn modelId="{3E6FA882-5E47-426D-AD00-3AD9BFE69771}" type="presParOf" srcId="{EA4E2128-7E28-4A68-A3C5-4880D11966BD}" destId="{4FFAC7D9-A5F8-4DB0-9B39-2EB9B23E6E26}" srcOrd="1" destOrd="0" presId="urn:microsoft.com/office/officeart/2016/7/layout/LinearArrowProcessNumbered"/>
    <dgm:cxn modelId="{EAB78C85-F553-4FCE-8BEF-CFFA7FFF8312}" type="presParOf" srcId="{4FFAC7D9-A5F8-4DB0-9B39-2EB9B23E6E26}" destId="{8B8A9313-F1A1-47C6-A735-9212C949AAC3}" srcOrd="0" destOrd="0" presId="urn:microsoft.com/office/officeart/2016/7/layout/LinearArrowProcessNumbered"/>
    <dgm:cxn modelId="{C260EEB3-866D-4DA7-B61E-A2F70027565F}" type="presParOf" srcId="{4FFAC7D9-A5F8-4DB0-9B39-2EB9B23E6E26}" destId="{01971DAE-B3FC-489C-999A-E2BA29ECED74}" srcOrd="1" destOrd="0" presId="urn:microsoft.com/office/officeart/2016/7/layout/LinearArrowProcessNumbered"/>
    <dgm:cxn modelId="{922B107B-6781-4542-97EC-AFE9C8B59ED6}" type="presParOf" srcId="{4FFAC7D9-A5F8-4DB0-9B39-2EB9B23E6E26}" destId="{7CFAD8FA-C58C-4663-B1B0-9C0E92C43A38}" srcOrd="2" destOrd="0" presId="urn:microsoft.com/office/officeart/2016/7/layout/LinearArrowProcessNumbered"/>
    <dgm:cxn modelId="{A0C10AC4-48EA-47A4-B280-B8A293FDFF4E}" type="presParOf" srcId="{4FFAC7D9-A5F8-4DB0-9B39-2EB9B23E6E26}" destId="{12DD4B3A-A484-49D8-8680-90235E6B3E85}" srcOrd="3" destOrd="0" presId="urn:microsoft.com/office/officeart/2016/7/layout/LinearArrowProcessNumbered"/>
    <dgm:cxn modelId="{B0A58A11-9EDB-42EC-B486-FE7C750F1F4B}" type="presParOf" srcId="{EA4E2128-7E28-4A68-A3C5-4880D11966BD}" destId="{68C3F604-AF68-48C3-98AE-260E8DC0F2C3}" srcOrd="2" destOrd="0" presId="urn:microsoft.com/office/officeart/2016/7/layout/LinearArrowProcessNumbered"/>
    <dgm:cxn modelId="{05ADAF0C-8187-43DB-9F10-32E8F0A681F1}" type="presParOf" srcId="{8F97A9E6-2B64-49C4-88CB-BF45B65FF6AF}" destId="{E64B1297-F075-465D-B77D-DC9CFC2AE8D6}" srcOrd="5" destOrd="0" presId="urn:microsoft.com/office/officeart/2016/7/layout/LinearArrowProcessNumbered"/>
    <dgm:cxn modelId="{E5A2F5C1-93E0-40AA-AF2B-6279C5636C75}" type="presParOf" srcId="{8F97A9E6-2B64-49C4-88CB-BF45B65FF6AF}" destId="{4ABCEEF4-8260-45C0-AD07-D81388F7010E}" srcOrd="6" destOrd="0" presId="urn:microsoft.com/office/officeart/2016/7/layout/LinearArrowProcessNumbered"/>
    <dgm:cxn modelId="{A582215D-9EF5-4B69-B183-89760EB9A271}" type="presParOf" srcId="{4ABCEEF4-8260-45C0-AD07-D81388F7010E}" destId="{733CBECA-0385-4E06-BFBD-9DA0CA35F7E6}" srcOrd="0" destOrd="0" presId="urn:microsoft.com/office/officeart/2016/7/layout/LinearArrowProcessNumbered"/>
    <dgm:cxn modelId="{01A37E44-6D6F-4C53-92F4-FC8EF22A5134}" type="presParOf" srcId="{4ABCEEF4-8260-45C0-AD07-D81388F7010E}" destId="{45FBCE80-793E-4CAA-A363-2C195A37C3B7}" srcOrd="1" destOrd="0" presId="urn:microsoft.com/office/officeart/2016/7/layout/LinearArrowProcessNumbered"/>
    <dgm:cxn modelId="{59FC4F57-2647-431E-86F6-6138A5A904C0}" type="presParOf" srcId="{45FBCE80-793E-4CAA-A363-2C195A37C3B7}" destId="{7C136ADA-5D50-4474-8EF0-32B16AD32741}" srcOrd="0" destOrd="0" presId="urn:microsoft.com/office/officeart/2016/7/layout/LinearArrowProcessNumbered"/>
    <dgm:cxn modelId="{BAFE1F7C-0948-4A35-B1A5-C0BB23F64EE4}" type="presParOf" srcId="{45FBCE80-793E-4CAA-A363-2C195A37C3B7}" destId="{2AA0D4AA-726B-45E7-A96B-70291ABBDD42}" srcOrd="1" destOrd="0" presId="urn:microsoft.com/office/officeart/2016/7/layout/LinearArrowProcessNumbered"/>
    <dgm:cxn modelId="{46C1B380-C394-4BC7-9396-427E356474A0}" type="presParOf" srcId="{45FBCE80-793E-4CAA-A363-2C195A37C3B7}" destId="{799F9A3D-4182-4BC9-800B-1A5F0F10526E}" srcOrd="2" destOrd="0" presId="urn:microsoft.com/office/officeart/2016/7/layout/LinearArrowProcessNumbered"/>
    <dgm:cxn modelId="{4FFA4C3D-2878-4330-B026-16BA9B8BFC73}" type="presParOf" srcId="{45FBCE80-793E-4CAA-A363-2C195A37C3B7}" destId="{610508F4-AD16-4273-8510-1A6D3D03E951}" srcOrd="3" destOrd="0" presId="urn:microsoft.com/office/officeart/2016/7/layout/LinearArrowProcessNumbered"/>
    <dgm:cxn modelId="{B81BD716-3E4D-4172-AE97-2B2CA649C79E}" type="presParOf" srcId="{4ABCEEF4-8260-45C0-AD07-D81388F7010E}" destId="{930A3C4C-92CA-40E7-B757-A3E6C2BD2D25}"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976276-A13B-4046-9BC3-C66FDCEF737A}"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5954A72E-402D-457F-8937-FACF62D14D75}">
      <dgm:prSet/>
      <dgm:spPr/>
      <dgm:t>
        <a:bodyPr/>
        <a:lstStyle/>
        <a:p>
          <a:r>
            <a:rPr lang="ru-RU" b="1" dirty="0"/>
            <a:t>Физикалық шама</a:t>
          </a:r>
          <a:r>
            <a:rPr lang="ru-RU" dirty="0"/>
            <a:t> — географиялық нысандардың және оларды зерттейтін үдерістердің өлшенген қасиеттері. Кейбір физикалық шамаларды өлшеуге, ал кейбірін тек бағалауға болады.</a:t>
          </a:r>
          <a:endParaRPr lang="en-US" dirty="0"/>
        </a:p>
      </dgm:t>
    </dgm:pt>
    <dgm:pt modelId="{54F8CAD9-6889-4A38-867A-3AEB1E222670}" type="parTrans" cxnId="{15748E5A-F30D-45CF-9FF0-AA2FCEAE2B17}">
      <dgm:prSet/>
      <dgm:spPr/>
      <dgm:t>
        <a:bodyPr/>
        <a:lstStyle/>
        <a:p>
          <a:endParaRPr lang="en-US"/>
        </a:p>
      </dgm:t>
    </dgm:pt>
    <dgm:pt modelId="{ADF29370-FE9C-4092-B160-1697C8B6898E}" type="sibTrans" cxnId="{15748E5A-F30D-45CF-9FF0-AA2FCEAE2B17}">
      <dgm:prSet/>
      <dgm:spPr/>
      <dgm:t>
        <a:bodyPr/>
        <a:lstStyle/>
        <a:p>
          <a:endParaRPr lang="en-US"/>
        </a:p>
      </dgm:t>
    </dgm:pt>
    <dgm:pt modelId="{4A5E9B3C-5324-4A22-9F04-DBBB18DB4927}">
      <dgm:prSet/>
      <dgm:spPr/>
      <dgm:t>
        <a:bodyPr/>
        <a:lstStyle/>
        <a:p>
          <a:r>
            <a:rPr lang="ru-RU" b="1" dirty="0"/>
            <a:t>Өлшенетін шамалар</a:t>
          </a:r>
          <a:r>
            <a:rPr lang="ru-RU" dirty="0"/>
            <a:t> — бұл өлшеу әдістері құрылып қойған физикалық шамалар. Өлшемдердің айрықша ерекшелігі — физикалық шаманы айқындайтын өлшеуіш аспаптардың, арнайы техникалық құралдың болуы. </a:t>
          </a:r>
          <a:endParaRPr lang="en-US" dirty="0"/>
        </a:p>
      </dgm:t>
    </dgm:pt>
    <dgm:pt modelId="{B85E2487-982B-4C4A-8153-0357BAFCF75E}" type="parTrans" cxnId="{DF6A9F1E-6971-48F5-B19B-962DE4282186}">
      <dgm:prSet/>
      <dgm:spPr/>
      <dgm:t>
        <a:bodyPr/>
        <a:lstStyle/>
        <a:p>
          <a:endParaRPr lang="en-US"/>
        </a:p>
      </dgm:t>
    </dgm:pt>
    <dgm:pt modelId="{FFD35610-F68C-4AF4-BBB6-EA6C34D98789}" type="sibTrans" cxnId="{DF6A9F1E-6971-48F5-B19B-962DE4282186}">
      <dgm:prSet/>
      <dgm:spPr/>
      <dgm:t>
        <a:bodyPr/>
        <a:lstStyle/>
        <a:p>
          <a:endParaRPr lang="en-US"/>
        </a:p>
      </dgm:t>
    </dgm:pt>
    <dgm:pt modelId="{78BA7925-A758-42A0-8112-BF6EAAE94DE9}" type="pres">
      <dgm:prSet presAssocID="{EC976276-A13B-4046-9BC3-C66FDCEF737A}" presName="hierChild1" presStyleCnt="0">
        <dgm:presLayoutVars>
          <dgm:chPref val="1"/>
          <dgm:dir/>
          <dgm:animOne val="branch"/>
          <dgm:animLvl val="lvl"/>
          <dgm:resizeHandles/>
        </dgm:presLayoutVars>
      </dgm:prSet>
      <dgm:spPr/>
      <dgm:t>
        <a:bodyPr/>
        <a:lstStyle/>
        <a:p>
          <a:endParaRPr lang="en-US"/>
        </a:p>
      </dgm:t>
    </dgm:pt>
    <dgm:pt modelId="{AAE6C282-7F3F-45E4-A66F-4EADBD16F584}" type="pres">
      <dgm:prSet presAssocID="{5954A72E-402D-457F-8937-FACF62D14D75}" presName="hierRoot1" presStyleCnt="0"/>
      <dgm:spPr/>
    </dgm:pt>
    <dgm:pt modelId="{1D95AA26-48F1-4AE8-97FB-2507594A2DC6}" type="pres">
      <dgm:prSet presAssocID="{5954A72E-402D-457F-8937-FACF62D14D75}" presName="composite" presStyleCnt="0"/>
      <dgm:spPr/>
    </dgm:pt>
    <dgm:pt modelId="{B98FFCB8-00A9-4597-88A5-993A5A8B706A}" type="pres">
      <dgm:prSet presAssocID="{5954A72E-402D-457F-8937-FACF62D14D75}" presName="background" presStyleLbl="node0" presStyleIdx="0" presStyleCnt="2"/>
      <dgm:spPr/>
    </dgm:pt>
    <dgm:pt modelId="{E8A91DD1-99CF-4CEB-AE81-45F05E1DB604}" type="pres">
      <dgm:prSet presAssocID="{5954A72E-402D-457F-8937-FACF62D14D75}" presName="text" presStyleLbl="fgAcc0" presStyleIdx="0" presStyleCnt="2">
        <dgm:presLayoutVars>
          <dgm:chPref val="3"/>
        </dgm:presLayoutVars>
      </dgm:prSet>
      <dgm:spPr/>
      <dgm:t>
        <a:bodyPr/>
        <a:lstStyle/>
        <a:p>
          <a:endParaRPr lang="en-US"/>
        </a:p>
      </dgm:t>
    </dgm:pt>
    <dgm:pt modelId="{63E5998A-248F-4321-986B-A72108102860}" type="pres">
      <dgm:prSet presAssocID="{5954A72E-402D-457F-8937-FACF62D14D75}" presName="hierChild2" presStyleCnt="0"/>
      <dgm:spPr/>
    </dgm:pt>
    <dgm:pt modelId="{234302C5-ACEB-487C-9ADA-EE6083F1F3B5}" type="pres">
      <dgm:prSet presAssocID="{4A5E9B3C-5324-4A22-9F04-DBBB18DB4927}" presName="hierRoot1" presStyleCnt="0"/>
      <dgm:spPr/>
    </dgm:pt>
    <dgm:pt modelId="{B313C0EF-E6D2-413E-BF6C-9BA6353302CB}" type="pres">
      <dgm:prSet presAssocID="{4A5E9B3C-5324-4A22-9F04-DBBB18DB4927}" presName="composite" presStyleCnt="0"/>
      <dgm:spPr/>
    </dgm:pt>
    <dgm:pt modelId="{0DE9BE9D-4FA7-4CF6-9466-C557D68B009E}" type="pres">
      <dgm:prSet presAssocID="{4A5E9B3C-5324-4A22-9F04-DBBB18DB4927}" presName="background" presStyleLbl="node0" presStyleIdx="1" presStyleCnt="2"/>
      <dgm:spPr/>
    </dgm:pt>
    <dgm:pt modelId="{420A9D17-266F-4149-9A70-489A17FF7B43}" type="pres">
      <dgm:prSet presAssocID="{4A5E9B3C-5324-4A22-9F04-DBBB18DB4927}" presName="text" presStyleLbl="fgAcc0" presStyleIdx="1" presStyleCnt="2">
        <dgm:presLayoutVars>
          <dgm:chPref val="3"/>
        </dgm:presLayoutVars>
      </dgm:prSet>
      <dgm:spPr/>
      <dgm:t>
        <a:bodyPr/>
        <a:lstStyle/>
        <a:p>
          <a:endParaRPr lang="en-US"/>
        </a:p>
      </dgm:t>
    </dgm:pt>
    <dgm:pt modelId="{28374158-A2B0-43C1-AC6E-6143DE17E574}" type="pres">
      <dgm:prSet presAssocID="{4A5E9B3C-5324-4A22-9F04-DBBB18DB4927}" presName="hierChild2" presStyleCnt="0"/>
      <dgm:spPr/>
    </dgm:pt>
  </dgm:ptLst>
  <dgm:cxnLst>
    <dgm:cxn modelId="{15748E5A-F30D-45CF-9FF0-AA2FCEAE2B17}" srcId="{EC976276-A13B-4046-9BC3-C66FDCEF737A}" destId="{5954A72E-402D-457F-8937-FACF62D14D75}" srcOrd="0" destOrd="0" parTransId="{54F8CAD9-6889-4A38-867A-3AEB1E222670}" sibTransId="{ADF29370-FE9C-4092-B160-1697C8B6898E}"/>
    <dgm:cxn modelId="{09063E3B-A8FF-4C62-84B1-1C58388D5D6E}" type="presOf" srcId="{EC976276-A13B-4046-9BC3-C66FDCEF737A}" destId="{78BA7925-A758-42A0-8112-BF6EAAE94DE9}" srcOrd="0" destOrd="0" presId="urn:microsoft.com/office/officeart/2005/8/layout/hierarchy1"/>
    <dgm:cxn modelId="{62E750D0-F541-4F7F-A9C0-0FC1C235E995}" type="presOf" srcId="{4A5E9B3C-5324-4A22-9F04-DBBB18DB4927}" destId="{420A9D17-266F-4149-9A70-489A17FF7B43}" srcOrd="0" destOrd="0" presId="urn:microsoft.com/office/officeart/2005/8/layout/hierarchy1"/>
    <dgm:cxn modelId="{24E9FDE8-C667-46BB-939D-A72FCD635CD6}" type="presOf" srcId="{5954A72E-402D-457F-8937-FACF62D14D75}" destId="{E8A91DD1-99CF-4CEB-AE81-45F05E1DB604}" srcOrd="0" destOrd="0" presId="urn:microsoft.com/office/officeart/2005/8/layout/hierarchy1"/>
    <dgm:cxn modelId="{DF6A9F1E-6971-48F5-B19B-962DE4282186}" srcId="{EC976276-A13B-4046-9BC3-C66FDCEF737A}" destId="{4A5E9B3C-5324-4A22-9F04-DBBB18DB4927}" srcOrd="1" destOrd="0" parTransId="{B85E2487-982B-4C4A-8153-0357BAFCF75E}" sibTransId="{FFD35610-F68C-4AF4-BBB6-EA6C34D98789}"/>
    <dgm:cxn modelId="{8CED59D6-DCF0-4B8F-A598-103D7EB3D33B}" type="presParOf" srcId="{78BA7925-A758-42A0-8112-BF6EAAE94DE9}" destId="{AAE6C282-7F3F-45E4-A66F-4EADBD16F584}" srcOrd="0" destOrd="0" presId="urn:microsoft.com/office/officeart/2005/8/layout/hierarchy1"/>
    <dgm:cxn modelId="{39288D44-232B-4FE8-A089-ED3AACEC6B88}" type="presParOf" srcId="{AAE6C282-7F3F-45E4-A66F-4EADBD16F584}" destId="{1D95AA26-48F1-4AE8-97FB-2507594A2DC6}" srcOrd="0" destOrd="0" presId="urn:microsoft.com/office/officeart/2005/8/layout/hierarchy1"/>
    <dgm:cxn modelId="{515F7540-836D-4188-94EA-4919CF4A3EFC}" type="presParOf" srcId="{1D95AA26-48F1-4AE8-97FB-2507594A2DC6}" destId="{B98FFCB8-00A9-4597-88A5-993A5A8B706A}" srcOrd="0" destOrd="0" presId="urn:microsoft.com/office/officeart/2005/8/layout/hierarchy1"/>
    <dgm:cxn modelId="{370FADF1-1C56-4D03-B555-C63CFE350E7C}" type="presParOf" srcId="{1D95AA26-48F1-4AE8-97FB-2507594A2DC6}" destId="{E8A91DD1-99CF-4CEB-AE81-45F05E1DB604}" srcOrd="1" destOrd="0" presId="urn:microsoft.com/office/officeart/2005/8/layout/hierarchy1"/>
    <dgm:cxn modelId="{3C6C8E64-897A-4CE0-B7D9-656E5858A556}" type="presParOf" srcId="{AAE6C282-7F3F-45E4-A66F-4EADBD16F584}" destId="{63E5998A-248F-4321-986B-A72108102860}" srcOrd="1" destOrd="0" presId="urn:microsoft.com/office/officeart/2005/8/layout/hierarchy1"/>
    <dgm:cxn modelId="{63D4FE2F-2D14-47A9-96EA-1D4942647187}" type="presParOf" srcId="{78BA7925-A758-42A0-8112-BF6EAAE94DE9}" destId="{234302C5-ACEB-487C-9ADA-EE6083F1F3B5}" srcOrd="1" destOrd="0" presId="urn:microsoft.com/office/officeart/2005/8/layout/hierarchy1"/>
    <dgm:cxn modelId="{6A7D51DB-1FE7-4323-9AC5-D430FAC75893}" type="presParOf" srcId="{234302C5-ACEB-487C-9ADA-EE6083F1F3B5}" destId="{B313C0EF-E6D2-413E-BF6C-9BA6353302CB}" srcOrd="0" destOrd="0" presId="urn:microsoft.com/office/officeart/2005/8/layout/hierarchy1"/>
    <dgm:cxn modelId="{D48A3671-BE27-4F1A-8B1A-2A8232FD7CA7}" type="presParOf" srcId="{B313C0EF-E6D2-413E-BF6C-9BA6353302CB}" destId="{0DE9BE9D-4FA7-4CF6-9466-C557D68B009E}" srcOrd="0" destOrd="0" presId="urn:microsoft.com/office/officeart/2005/8/layout/hierarchy1"/>
    <dgm:cxn modelId="{89FCB6C5-FE9E-4DA3-931A-4143E1120F8D}" type="presParOf" srcId="{B313C0EF-E6D2-413E-BF6C-9BA6353302CB}" destId="{420A9D17-266F-4149-9A70-489A17FF7B43}" srcOrd="1" destOrd="0" presId="urn:microsoft.com/office/officeart/2005/8/layout/hierarchy1"/>
    <dgm:cxn modelId="{1FB8751B-508E-416D-8CC3-91C533BB412A}" type="presParOf" srcId="{234302C5-ACEB-487C-9ADA-EE6083F1F3B5}" destId="{28374158-A2B0-43C1-AC6E-6143DE17E57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196D0-59D7-4272-BF87-403EEB035BFC}">
      <dsp:nvSpPr>
        <dsp:cNvPr id="0" name=""/>
        <dsp:cNvSpPr/>
      </dsp:nvSpPr>
      <dsp:spPr>
        <a:xfrm>
          <a:off x="1318300" y="908821"/>
          <a:ext cx="1050533"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1E27F7-0908-4043-9CD4-7F8210BDB5F0}">
      <dsp:nvSpPr>
        <dsp:cNvPr id="0" name=""/>
        <dsp:cNvSpPr/>
      </dsp:nvSpPr>
      <dsp:spPr>
        <a:xfrm>
          <a:off x="2431865" y="820523"/>
          <a:ext cx="120811" cy="227084"/>
        </a:xfrm>
        <a:prstGeom prst="chevron">
          <a:avLst>
            <a:gd name="adj" fmla="val 90000"/>
          </a:avLst>
        </a:prstGeom>
        <a:solidFill>
          <a:schemeClr val="accent2">
            <a:tint val="40000"/>
            <a:alpha val="90000"/>
            <a:hueOff val="-77202"/>
            <a:satOff val="-6850"/>
            <a:lumOff val="-70"/>
            <a:alphaOff val="0"/>
          </a:schemeClr>
        </a:solidFill>
        <a:ln w="12700" cap="flat" cmpd="sng" algn="ctr">
          <a:solidFill>
            <a:schemeClr val="accent2">
              <a:tint val="40000"/>
              <a:alpha val="90000"/>
              <a:hueOff val="-77202"/>
              <a:satOff val="-6850"/>
              <a:lumOff val="-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58B269-3F5E-4118-BCBD-4CE5E0B243BE}">
      <dsp:nvSpPr>
        <dsp:cNvPr id="0" name=""/>
        <dsp:cNvSpPr/>
      </dsp:nvSpPr>
      <dsp:spPr>
        <a:xfrm>
          <a:off x="638845" y="360718"/>
          <a:ext cx="1096277" cy="109627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2" tIns="42542" rIns="42542" bIns="42542" numCol="1" spcCol="1270" anchor="ctr" anchorCtr="0">
          <a:noAutofit/>
        </a:bodyPr>
        <a:lstStyle/>
        <a:p>
          <a:pPr lvl="0" algn="ctr" defTabSz="2133600">
            <a:lnSpc>
              <a:spcPct val="90000"/>
            </a:lnSpc>
            <a:spcBef>
              <a:spcPct val="0"/>
            </a:spcBef>
            <a:spcAft>
              <a:spcPct val="35000"/>
            </a:spcAft>
          </a:pPr>
          <a:r>
            <a:rPr lang="en-US" sz="4800" kern="1200"/>
            <a:t>1</a:t>
          </a:r>
        </a:p>
      </dsp:txBody>
      <dsp:txXfrm>
        <a:off x="799391" y="521264"/>
        <a:ext cx="775185" cy="775185"/>
      </dsp:txXfrm>
    </dsp:sp>
    <dsp:sp modelId="{A61C9307-3310-4259-8E44-36C72D35E161}">
      <dsp:nvSpPr>
        <dsp:cNvPr id="0" name=""/>
        <dsp:cNvSpPr/>
      </dsp:nvSpPr>
      <dsp:spPr>
        <a:xfrm>
          <a:off x="5134" y="1622593"/>
          <a:ext cx="2363699" cy="1965600"/>
        </a:xfrm>
        <a:prstGeom prst="upArrowCallout">
          <a:avLst>
            <a:gd name="adj1" fmla="val 50000"/>
            <a:gd name="adj2" fmla="val 20000"/>
            <a:gd name="adj3" fmla="val 20000"/>
            <a:gd name="adj4" fmla="val 100000"/>
          </a:avLst>
        </a:prstGeom>
        <a:solidFill>
          <a:schemeClr val="accent2">
            <a:tint val="40000"/>
            <a:alpha val="90000"/>
            <a:hueOff val="-154405"/>
            <a:satOff val="-13699"/>
            <a:lumOff val="-140"/>
            <a:alphaOff val="0"/>
          </a:schemeClr>
        </a:solidFill>
        <a:ln w="12700" cap="flat" cmpd="sng" algn="ctr">
          <a:solidFill>
            <a:schemeClr val="accent2">
              <a:tint val="40000"/>
              <a:alpha val="90000"/>
              <a:hueOff val="-154405"/>
              <a:satOff val="-13699"/>
              <a:lumOff val="-1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451" tIns="165100" rIns="186451" bIns="165100" numCol="1" spcCol="1270" anchor="t" anchorCtr="0">
          <a:noAutofit/>
        </a:bodyPr>
        <a:lstStyle/>
        <a:p>
          <a:pPr lvl="0" algn="l" defTabSz="488950">
            <a:lnSpc>
              <a:spcPct val="90000"/>
            </a:lnSpc>
            <a:spcBef>
              <a:spcPct val="0"/>
            </a:spcBef>
            <a:spcAft>
              <a:spcPct val="35000"/>
            </a:spcAft>
          </a:pPr>
          <a:r>
            <a:rPr lang="ru-RU" sz="1100" kern="1200" dirty="0"/>
            <a:t>Географияның зерттеу обьектісі ретінде бірнеше терминдер ұсынылды: геогафиялық қабық, ландшафт қабығы, геосфера, ландшафтық сфера, </a:t>
          </a:r>
          <a:r>
            <a:rPr lang="ru-RU" sz="1100" kern="1200" smtClean="0"/>
            <a:t>биогеосфера</a:t>
          </a:r>
          <a:r>
            <a:rPr lang="ru-RU" sz="1100" kern="1200" dirty="0"/>
            <a:t>, эпигеосфера тағы басқа.</a:t>
          </a:r>
          <a:endParaRPr lang="en-US" sz="1100" kern="1200" dirty="0"/>
        </a:p>
      </dsp:txBody>
      <dsp:txXfrm>
        <a:off x="5134" y="2015713"/>
        <a:ext cx="2363699" cy="1572480"/>
      </dsp:txXfrm>
    </dsp:sp>
    <dsp:sp modelId="{F872435F-4BEB-4A9B-81B0-69FD2B66DEA2}">
      <dsp:nvSpPr>
        <dsp:cNvPr id="0" name=""/>
        <dsp:cNvSpPr/>
      </dsp:nvSpPr>
      <dsp:spPr>
        <a:xfrm>
          <a:off x="2631467" y="908785"/>
          <a:ext cx="2363699" cy="71"/>
        </a:xfrm>
        <a:prstGeom prst="rect">
          <a:avLst/>
        </a:prstGeom>
        <a:solidFill>
          <a:schemeClr val="accent2">
            <a:tint val="40000"/>
            <a:alpha val="90000"/>
            <a:hueOff val="-231607"/>
            <a:satOff val="-20549"/>
            <a:lumOff val="-210"/>
            <a:alphaOff val="0"/>
          </a:schemeClr>
        </a:solidFill>
        <a:ln w="12700" cap="flat" cmpd="sng" algn="ctr">
          <a:solidFill>
            <a:schemeClr val="accent2">
              <a:tint val="40000"/>
              <a:alpha val="90000"/>
              <a:hueOff val="-231607"/>
              <a:satOff val="-20549"/>
              <a:lumOff val="-21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DC1139-169A-49B5-B766-46AD26BE805D}">
      <dsp:nvSpPr>
        <dsp:cNvPr id="0" name=""/>
        <dsp:cNvSpPr/>
      </dsp:nvSpPr>
      <dsp:spPr>
        <a:xfrm>
          <a:off x="5058198" y="820490"/>
          <a:ext cx="120811" cy="227130"/>
        </a:xfrm>
        <a:prstGeom prst="chevron">
          <a:avLst>
            <a:gd name="adj" fmla="val 90000"/>
          </a:avLst>
        </a:prstGeom>
        <a:solidFill>
          <a:schemeClr val="accent2">
            <a:tint val="40000"/>
            <a:alpha val="90000"/>
            <a:hueOff val="-308809"/>
            <a:satOff val="-27399"/>
            <a:lumOff val="-280"/>
            <a:alphaOff val="0"/>
          </a:schemeClr>
        </a:solidFill>
        <a:ln w="12700" cap="flat" cmpd="sng" algn="ctr">
          <a:solidFill>
            <a:schemeClr val="accent2">
              <a:tint val="40000"/>
              <a:alpha val="90000"/>
              <a:hueOff val="-308809"/>
              <a:satOff val="-27399"/>
              <a:lumOff val="-28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47C02A-13EA-4C07-94DC-D38839B12CBD}">
      <dsp:nvSpPr>
        <dsp:cNvPr id="0" name=""/>
        <dsp:cNvSpPr/>
      </dsp:nvSpPr>
      <dsp:spPr>
        <a:xfrm>
          <a:off x="3265178" y="360682"/>
          <a:ext cx="1096277" cy="1096277"/>
        </a:xfrm>
        <a:prstGeom prst="ellips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2" tIns="42542" rIns="42542" bIns="42542" numCol="1" spcCol="1270" anchor="ctr" anchorCtr="0">
          <a:noAutofit/>
        </a:bodyPr>
        <a:lstStyle/>
        <a:p>
          <a:pPr lvl="0" algn="ctr" defTabSz="2133600">
            <a:lnSpc>
              <a:spcPct val="90000"/>
            </a:lnSpc>
            <a:spcBef>
              <a:spcPct val="0"/>
            </a:spcBef>
            <a:spcAft>
              <a:spcPct val="35000"/>
            </a:spcAft>
          </a:pPr>
          <a:r>
            <a:rPr lang="en-US" sz="4800" kern="1200"/>
            <a:t>2</a:t>
          </a:r>
        </a:p>
      </dsp:txBody>
      <dsp:txXfrm>
        <a:off x="3425724" y="521228"/>
        <a:ext cx="775185" cy="775185"/>
      </dsp:txXfrm>
    </dsp:sp>
    <dsp:sp modelId="{D4E9C981-1313-431F-87E7-796D5C8E3179}">
      <dsp:nvSpPr>
        <dsp:cNvPr id="0" name=""/>
        <dsp:cNvSpPr/>
      </dsp:nvSpPr>
      <dsp:spPr>
        <a:xfrm>
          <a:off x="2631467" y="1622554"/>
          <a:ext cx="2363699" cy="1965600"/>
        </a:xfrm>
        <a:prstGeom prst="upArrowCallout">
          <a:avLst>
            <a:gd name="adj1" fmla="val 50000"/>
            <a:gd name="adj2" fmla="val 20000"/>
            <a:gd name="adj3" fmla="val 20000"/>
            <a:gd name="adj4" fmla="val 100000"/>
          </a:avLst>
        </a:prstGeom>
        <a:solidFill>
          <a:schemeClr val="accent2">
            <a:tint val="40000"/>
            <a:alpha val="90000"/>
            <a:hueOff val="-386012"/>
            <a:satOff val="-34248"/>
            <a:lumOff val="-350"/>
            <a:alphaOff val="0"/>
          </a:schemeClr>
        </a:solidFill>
        <a:ln w="12700" cap="flat" cmpd="sng" algn="ctr">
          <a:solidFill>
            <a:schemeClr val="accent2">
              <a:tint val="40000"/>
              <a:alpha val="90000"/>
              <a:hueOff val="-386012"/>
              <a:satOff val="-34248"/>
              <a:lumOff val="-3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451" tIns="165100" rIns="186451" bIns="165100" numCol="1" spcCol="1270" anchor="t" anchorCtr="0">
          <a:noAutofit/>
        </a:bodyPr>
        <a:lstStyle/>
        <a:p>
          <a:pPr lvl="0" algn="l" defTabSz="488950">
            <a:lnSpc>
              <a:spcPct val="90000"/>
            </a:lnSpc>
            <a:spcBef>
              <a:spcPct val="0"/>
            </a:spcBef>
            <a:spcAft>
              <a:spcPct val="35000"/>
            </a:spcAft>
          </a:pPr>
          <a:r>
            <a:rPr lang="ru-RU" sz="1100" kern="1200" dirty="0"/>
            <a:t>Ең дұрыс деп қабылданғаны: «географиялық қабық»</a:t>
          </a:r>
          <a:endParaRPr lang="en-US" sz="1100" kern="1200" dirty="0"/>
        </a:p>
      </dsp:txBody>
      <dsp:txXfrm>
        <a:off x="2631467" y="2015674"/>
        <a:ext cx="2363699" cy="1572480"/>
      </dsp:txXfrm>
    </dsp:sp>
    <dsp:sp modelId="{8B8A9313-F1A1-47C6-A735-9212C949AAC3}">
      <dsp:nvSpPr>
        <dsp:cNvPr id="0" name=""/>
        <dsp:cNvSpPr/>
      </dsp:nvSpPr>
      <dsp:spPr>
        <a:xfrm>
          <a:off x="5257800" y="908802"/>
          <a:ext cx="2363699" cy="72"/>
        </a:xfrm>
        <a:prstGeom prst="rect">
          <a:avLst/>
        </a:prstGeom>
        <a:solidFill>
          <a:schemeClr val="accent2">
            <a:tint val="40000"/>
            <a:alpha val="90000"/>
            <a:hueOff val="-463214"/>
            <a:satOff val="-41098"/>
            <a:lumOff val="-419"/>
            <a:alphaOff val="0"/>
          </a:schemeClr>
        </a:solidFill>
        <a:ln w="12700" cap="flat" cmpd="sng" algn="ctr">
          <a:solidFill>
            <a:schemeClr val="accent2">
              <a:tint val="40000"/>
              <a:alpha val="90000"/>
              <a:hueOff val="-463214"/>
              <a:satOff val="-41098"/>
              <a:lumOff val="-419"/>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971DAE-B3FC-489C-999A-E2BA29ECED74}">
      <dsp:nvSpPr>
        <dsp:cNvPr id="0" name=""/>
        <dsp:cNvSpPr/>
      </dsp:nvSpPr>
      <dsp:spPr>
        <a:xfrm>
          <a:off x="7684531" y="820504"/>
          <a:ext cx="120811" cy="227143"/>
        </a:xfrm>
        <a:prstGeom prst="chevron">
          <a:avLst>
            <a:gd name="adj" fmla="val 90000"/>
          </a:avLst>
        </a:prstGeom>
        <a:solidFill>
          <a:schemeClr val="accent2">
            <a:tint val="40000"/>
            <a:alpha val="90000"/>
            <a:hueOff val="-540417"/>
            <a:satOff val="-47947"/>
            <a:lumOff val="-489"/>
            <a:alphaOff val="0"/>
          </a:schemeClr>
        </a:solidFill>
        <a:ln w="12700" cap="flat" cmpd="sng" algn="ctr">
          <a:solidFill>
            <a:schemeClr val="accent2">
              <a:tint val="40000"/>
              <a:alpha val="90000"/>
              <a:hueOff val="-540417"/>
              <a:satOff val="-47947"/>
              <a:lumOff val="-489"/>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FAD8FA-C58C-4663-B1B0-9C0E92C43A38}">
      <dsp:nvSpPr>
        <dsp:cNvPr id="0" name=""/>
        <dsp:cNvSpPr/>
      </dsp:nvSpPr>
      <dsp:spPr>
        <a:xfrm>
          <a:off x="5891511" y="360699"/>
          <a:ext cx="1096277" cy="1096277"/>
        </a:xfrm>
        <a:prstGeom prst="ellips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2" tIns="42542" rIns="42542" bIns="42542" numCol="1" spcCol="1270" anchor="ctr" anchorCtr="0">
          <a:noAutofit/>
        </a:bodyPr>
        <a:lstStyle/>
        <a:p>
          <a:pPr lvl="0" algn="ctr" defTabSz="2133600">
            <a:lnSpc>
              <a:spcPct val="90000"/>
            </a:lnSpc>
            <a:spcBef>
              <a:spcPct val="0"/>
            </a:spcBef>
            <a:spcAft>
              <a:spcPct val="35000"/>
            </a:spcAft>
          </a:pPr>
          <a:r>
            <a:rPr lang="en-US" sz="4800" kern="1200"/>
            <a:t>3</a:t>
          </a:r>
        </a:p>
      </dsp:txBody>
      <dsp:txXfrm>
        <a:off x="6052057" y="521245"/>
        <a:ext cx="775185" cy="775185"/>
      </dsp:txXfrm>
    </dsp:sp>
    <dsp:sp modelId="{68C3F604-AF68-48C3-98AE-260E8DC0F2C3}">
      <dsp:nvSpPr>
        <dsp:cNvPr id="0" name=""/>
        <dsp:cNvSpPr/>
      </dsp:nvSpPr>
      <dsp:spPr>
        <a:xfrm>
          <a:off x="5257800" y="1622593"/>
          <a:ext cx="2363699" cy="1965600"/>
        </a:xfrm>
        <a:prstGeom prst="upArrowCallout">
          <a:avLst>
            <a:gd name="adj1" fmla="val 50000"/>
            <a:gd name="adj2" fmla="val 20000"/>
            <a:gd name="adj3" fmla="val 20000"/>
            <a:gd name="adj4" fmla="val 100000"/>
          </a:avLst>
        </a:prstGeom>
        <a:solidFill>
          <a:schemeClr val="accent2">
            <a:tint val="40000"/>
            <a:alpha val="90000"/>
            <a:hueOff val="-617619"/>
            <a:satOff val="-54797"/>
            <a:lumOff val="-559"/>
            <a:alphaOff val="0"/>
          </a:schemeClr>
        </a:solidFill>
        <a:ln w="12700" cap="flat" cmpd="sng" algn="ctr">
          <a:solidFill>
            <a:schemeClr val="accent2">
              <a:tint val="40000"/>
              <a:alpha val="90000"/>
              <a:hueOff val="-617619"/>
              <a:satOff val="-54797"/>
              <a:lumOff val="-5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451" tIns="165100" rIns="186451" bIns="165100" numCol="1" spcCol="1270" anchor="t" anchorCtr="0">
          <a:noAutofit/>
        </a:bodyPr>
        <a:lstStyle/>
        <a:p>
          <a:pPr lvl="0" algn="l" defTabSz="488950">
            <a:lnSpc>
              <a:spcPct val="90000"/>
            </a:lnSpc>
            <a:spcBef>
              <a:spcPct val="0"/>
            </a:spcBef>
            <a:spcAft>
              <a:spcPct val="35000"/>
            </a:spcAft>
          </a:pPr>
          <a:r>
            <a:rPr lang="ru-RU" sz="1100" kern="1200" dirty="0"/>
            <a:t>Сонымен, географтар өз зерттеулерінің обьектісін анықтады.</a:t>
          </a:r>
          <a:endParaRPr lang="en-US" sz="1100" kern="1200" dirty="0"/>
        </a:p>
      </dsp:txBody>
      <dsp:txXfrm>
        <a:off x="5257800" y="2015713"/>
        <a:ext cx="2363699" cy="1572480"/>
      </dsp:txXfrm>
    </dsp:sp>
    <dsp:sp modelId="{7C136ADA-5D50-4474-8EF0-32B16AD32741}">
      <dsp:nvSpPr>
        <dsp:cNvPr id="0" name=""/>
        <dsp:cNvSpPr/>
      </dsp:nvSpPr>
      <dsp:spPr>
        <a:xfrm>
          <a:off x="7884132" y="908802"/>
          <a:ext cx="1181849" cy="72"/>
        </a:xfrm>
        <a:prstGeom prst="rect">
          <a:avLst/>
        </a:prstGeom>
        <a:solidFill>
          <a:schemeClr val="accent2">
            <a:tint val="40000"/>
            <a:alpha val="90000"/>
            <a:hueOff val="-694821"/>
            <a:satOff val="-61647"/>
            <a:lumOff val="-629"/>
            <a:alphaOff val="0"/>
          </a:schemeClr>
        </a:solidFill>
        <a:ln w="12700" cap="flat" cmpd="sng" algn="ctr">
          <a:solidFill>
            <a:schemeClr val="accent2">
              <a:tint val="40000"/>
              <a:alpha val="90000"/>
              <a:hueOff val="-694821"/>
              <a:satOff val="-61647"/>
              <a:lumOff val="-6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9F9A3D-4182-4BC9-800B-1A5F0F10526E}">
      <dsp:nvSpPr>
        <dsp:cNvPr id="0" name=""/>
        <dsp:cNvSpPr/>
      </dsp:nvSpPr>
      <dsp:spPr>
        <a:xfrm>
          <a:off x="8517843" y="360699"/>
          <a:ext cx="1096277" cy="1096277"/>
        </a:xfrm>
        <a:prstGeom prst="ellips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2" tIns="42542" rIns="42542" bIns="42542" numCol="1" spcCol="1270" anchor="ctr" anchorCtr="0">
          <a:noAutofit/>
        </a:bodyPr>
        <a:lstStyle/>
        <a:p>
          <a:pPr lvl="0" algn="ctr" defTabSz="2133600">
            <a:lnSpc>
              <a:spcPct val="90000"/>
            </a:lnSpc>
            <a:spcBef>
              <a:spcPct val="0"/>
            </a:spcBef>
            <a:spcAft>
              <a:spcPct val="35000"/>
            </a:spcAft>
          </a:pPr>
          <a:r>
            <a:rPr lang="en-US" sz="4800" kern="1200"/>
            <a:t>4</a:t>
          </a:r>
        </a:p>
      </dsp:txBody>
      <dsp:txXfrm>
        <a:off x="8678389" y="521245"/>
        <a:ext cx="775185" cy="775185"/>
      </dsp:txXfrm>
    </dsp:sp>
    <dsp:sp modelId="{930A3C4C-92CA-40E7-B757-A3E6C2BD2D25}">
      <dsp:nvSpPr>
        <dsp:cNvPr id="0" name=""/>
        <dsp:cNvSpPr/>
      </dsp:nvSpPr>
      <dsp:spPr>
        <a:xfrm>
          <a:off x="7884132" y="1622593"/>
          <a:ext cx="2363699" cy="1965600"/>
        </a:xfrm>
        <a:prstGeom prst="upArrowCallout">
          <a:avLst>
            <a:gd name="adj1" fmla="val 50000"/>
            <a:gd name="adj2" fmla="val 20000"/>
            <a:gd name="adj3" fmla="val 20000"/>
            <a:gd name="adj4" fmla="val 100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451" tIns="165100" rIns="186451" bIns="165100" numCol="1" spcCol="1270" anchor="t" anchorCtr="0">
          <a:noAutofit/>
        </a:bodyPr>
        <a:lstStyle/>
        <a:p>
          <a:pPr lvl="0" algn="l" defTabSz="488950">
            <a:lnSpc>
              <a:spcPct val="90000"/>
            </a:lnSpc>
            <a:spcBef>
              <a:spcPct val="0"/>
            </a:spcBef>
            <a:spcAft>
              <a:spcPct val="35000"/>
            </a:spcAft>
          </a:pPr>
          <a:r>
            <a:rPr lang="ru-RU" sz="1100" kern="1200" dirty="0"/>
            <a:t>Бұл бірнеше бірімен-бірі байланысты жер сфералары мен олардың элементтерінен литосферадан, гидросферадан, атмосферадан, биосферадан тұратын күрделі құрылым – географиялық қабық болып табылады. Географиялық қабықтың компоненттеріне ауа, су, тау жыныстары, тірі заттар жатады. Сондықтан географиялық қабықтың табиғаты әр алуан: онда әр түрлі заттық құрамдағы жүйелер бір-бірімен өзара әрекеттеседі.</a:t>
          </a:r>
          <a:endParaRPr lang="en-US" sz="1100" kern="1200" dirty="0"/>
        </a:p>
      </dsp:txBody>
      <dsp:txXfrm>
        <a:off x="7884132" y="2015713"/>
        <a:ext cx="2363699" cy="1572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2FFB779-270B-4192-84BA-A697F48306DC}" type="datetimeFigureOut">
              <a:rPr lang="ru-RU" smtClean="0"/>
              <a:t>28.12.2022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dirty="0"/>
          </a:p>
        </p:txBody>
      </p:sp>
    </p:spTree>
    <p:extLst>
      <p:ext uri="{BB962C8B-B14F-4D97-AF65-F5344CB8AC3E}">
        <p14:creationId xmlns:p14="http://schemas.microsoft.com/office/powerpoint/2010/main" val="16107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28.12.2022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dirty="0"/>
          </a:p>
        </p:txBody>
      </p:sp>
    </p:spTree>
    <p:extLst>
      <p:ext uri="{BB962C8B-B14F-4D97-AF65-F5344CB8AC3E}">
        <p14:creationId xmlns:p14="http://schemas.microsoft.com/office/powerpoint/2010/main" val="206572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28.12.2022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dirty="0"/>
          </a:p>
        </p:txBody>
      </p:sp>
    </p:spTree>
    <p:extLst>
      <p:ext uri="{BB962C8B-B14F-4D97-AF65-F5344CB8AC3E}">
        <p14:creationId xmlns:p14="http://schemas.microsoft.com/office/powerpoint/2010/main" val="81226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28.12.2022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dirty="0"/>
          </a:p>
        </p:txBody>
      </p:sp>
    </p:spTree>
    <p:extLst>
      <p:ext uri="{BB962C8B-B14F-4D97-AF65-F5344CB8AC3E}">
        <p14:creationId xmlns:p14="http://schemas.microsoft.com/office/powerpoint/2010/main" val="270371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2FFB779-270B-4192-84BA-A697F48306DC}" type="datetimeFigureOut">
              <a:rPr lang="ru-RU" smtClean="0"/>
              <a:t>28.12.2022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dirty="0"/>
          </a:p>
        </p:txBody>
      </p:sp>
    </p:spTree>
    <p:extLst>
      <p:ext uri="{BB962C8B-B14F-4D97-AF65-F5344CB8AC3E}">
        <p14:creationId xmlns:p14="http://schemas.microsoft.com/office/powerpoint/2010/main" val="407636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2FFB779-270B-4192-84BA-A697F48306DC}" type="datetimeFigureOut">
              <a:rPr lang="ru-RU" smtClean="0"/>
              <a:t>28.12.2022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dirty="0"/>
          </a:p>
        </p:txBody>
      </p:sp>
    </p:spTree>
    <p:extLst>
      <p:ext uri="{BB962C8B-B14F-4D97-AF65-F5344CB8AC3E}">
        <p14:creationId xmlns:p14="http://schemas.microsoft.com/office/powerpoint/2010/main" val="262576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2FFB779-270B-4192-84BA-A697F48306DC}" type="datetimeFigureOut">
              <a:rPr lang="ru-RU" smtClean="0"/>
              <a:t>28.12.2022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85DC19C-03DA-4066-9FF7-D0BF1BC6D6F6}" type="slidenum">
              <a:rPr lang="ru-RU" smtClean="0"/>
              <a:t>‹#›</a:t>
            </a:fld>
            <a:endParaRPr lang="ru-RU" dirty="0"/>
          </a:p>
        </p:txBody>
      </p:sp>
    </p:spTree>
    <p:extLst>
      <p:ext uri="{BB962C8B-B14F-4D97-AF65-F5344CB8AC3E}">
        <p14:creationId xmlns:p14="http://schemas.microsoft.com/office/powerpoint/2010/main" val="18800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2FFB779-270B-4192-84BA-A697F48306DC}" type="datetimeFigureOut">
              <a:rPr lang="ru-RU" smtClean="0"/>
              <a:t>28.12.2022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85DC19C-03DA-4066-9FF7-D0BF1BC6D6F6}" type="slidenum">
              <a:rPr lang="ru-RU" smtClean="0"/>
              <a:t>‹#›</a:t>
            </a:fld>
            <a:endParaRPr lang="ru-RU" dirty="0"/>
          </a:p>
        </p:txBody>
      </p:sp>
    </p:spTree>
    <p:extLst>
      <p:ext uri="{BB962C8B-B14F-4D97-AF65-F5344CB8AC3E}">
        <p14:creationId xmlns:p14="http://schemas.microsoft.com/office/powerpoint/2010/main" val="229533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FFB779-270B-4192-84BA-A697F48306DC}" type="datetimeFigureOut">
              <a:rPr lang="ru-RU" smtClean="0"/>
              <a:t>28.12.2022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85DC19C-03DA-4066-9FF7-D0BF1BC6D6F6}" type="slidenum">
              <a:rPr lang="ru-RU" smtClean="0"/>
              <a:t>‹#›</a:t>
            </a:fld>
            <a:endParaRPr lang="ru-RU" dirty="0"/>
          </a:p>
        </p:txBody>
      </p:sp>
    </p:spTree>
    <p:extLst>
      <p:ext uri="{BB962C8B-B14F-4D97-AF65-F5344CB8AC3E}">
        <p14:creationId xmlns:p14="http://schemas.microsoft.com/office/powerpoint/2010/main" val="198875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t>28.12.2022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dirty="0"/>
          </a:p>
        </p:txBody>
      </p:sp>
    </p:spTree>
    <p:extLst>
      <p:ext uri="{BB962C8B-B14F-4D97-AF65-F5344CB8AC3E}">
        <p14:creationId xmlns:p14="http://schemas.microsoft.com/office/powerpoint/2010/main" val="366569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t>28.12.2022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dirty="0"/>
          </a:p>
        </p:txBody>
      </p:sp>
    </p:spTree>
    <p:extLst>
      <p:ext uri="{BB962C8B-B14F-4D97-AF65-F5344CB8AC3E}">
        <p14:creationId xmlns:p14="http://schemas.microsoft.com/office/powerpoint/2010/main" val="213416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FB779-270B-4192-84BA-A697F48306DC}" type="datetimeFigureOut">
              <a:rPr lang="ru-RU" smtClean="0"/>
              <a:t>28.12.2022</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DC19C-03DA-4066-9FF7-D0BF1BC6D6F6}" type="slidenum">
              <a:rPr lang="ru-RU" smtClean="0"/>
              <a:t>‹#›</a:t>
            </a:fld>
            <a:endParaRPr lang="ru-RU" dirty="0"/>
          </a:p>
        </p:txBody>
      </p:sp>
    </p:spTree>
    <p:extLst>
      <p:ext uri="{BB962C8B-B14F-4D97-AF65-F5344CB8AC3E}">
        <p14:creationId xmlns:p14="http://schemas.microsoft.com/office/powerpoint/2010/main" val="315497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6">
            <a:extLst>
              <a:ext uri="{FF2B5EF4-FFF2-40B4-BE49-F238E27FC236}">
                <a16:creationId xmlns="" xmlns:a16="http://schemas.microsoft.com/office/drawing/2014/main" id="{EFA9B6C6-A247-48A8-9A1C-1E36FA9456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Заголовок 1"/>
          <p:cNvSpPr>
            <a:spLocks noGrp="1"/>
          </p:cNvSpPr>
          <p:nvPr>
            <p:ph type="ctrTitle"/>
          </p:nvPr>
        </p:nvSpPr>
        <p:spPr>
          <a:xfrm>
            <a:off x="1301261" y="590062"/>
            <a:ext cx="5409655" cy="2838938"/>
          </a:xfrm>
        </p:spPr>
        <p:txBody>
          <a:bodyPr>
            <a:normAutofit/>
          </a:bodyPr>
          <a:lstStyle/>
          <a:p>
            <a:pPr algn="l"/>
            <a:r>
              <a:rPr lang="ru-RU" sz="4800" cap="all" dirty="0">
                <a:solidFill>
                  <a:srgbClr val="FFFFFF"/>
                </a:solidFill>
                <a:ea typeface="+mj-lt"/>
                <a:cs typeface="+mj-lt"/>
              </a:rPr>
              <a:t>Географиялық ғылымының объектілі-пәндік мәні</a:t>
            </a:r>
            <a:endParaRPr lang="ru-RU" sz="4800" dirty="0">
              <a:solidFill>
                <a:srgbClr val="FFFFFF"/>
              </a:solidFill>
            </a:endParaRPr>
          </a:p>
        </p:txBody>
      </p:sp>
      <p:sp>
        <p:nvSpPr>
          <p:cNvPr id="30" name="Graphic 13">
            <a:extLst>
              <a:ext uri="{FF2B5EF4-FFF2-40B4-BE49-F238E27FC236}">
                <a16:creationId xmlns="" xmlns:a16="http://schemas.microsoft.com/office/drawing/2014/main" id="{C5CB530E-515E-412C-9DF1-5F8FFBD6F3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dirty="0">
              <a:solidFill>
                <a:srgbClr val="FFFFFF"/>
              </a:solidFill>
            </a:endParaRPr>
          </a:p>
        </p:txBody>
      </p:sp>
      <p:sp>
        <p:nvSpPr>
          <p:cNvPr id="31" name="Graphic 12">
            <a:extLst>
              <a:ext uri="{FF2B5EF4-FFF2-40B4-BE49-F238E27FC236}">
                <a16:creationId xmlns="" xmlns:a16="http://schemas.microsoft.com/office/drawing/2014/main" id="{712D4376-A578-4FF1-94FC-245E7A6A4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dirty="0">
              <a:solidFill>
                <a:srgbClr val="FFFFFF"/>
              </a:solidFill>
            </a:endParaRPr>
          </a:p>
        </p:txBody>
      </p:sp>
      <p:sp>
        <p:nvSpPr>
          <p:cNvPr id="32" name="Graphic 15">
            <a:extLst>
              <a:ext uri="{FF2B5EF4-FFF2-40B4-BE49-F238E27FC236}">
                <a16:creationId xmlns="" xmlns:a16="http://schemas.microsoft.com/office/drawing/2014/main" id="{AEA7509D-F04F-40CB-A0B3-EEF16499C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dirty="0">
              <a:solidFill>
                <a:srgbClr val="FFFFFF"/>
              </a:solidFill>
            </a:endParaRPr>
          </a:p>
        </p:txBody>
      </p:sp>
      <p:cxnSp>
        <p:nvCxnSpPr>
          <p:cNvPr id="33" name="Straight Connector 14">
            <a:extLst>
              <a:ext uri="{FF2B5EF4-FFF2-40B4-BE49-F238E27FC236}">
                <a16:creationId xmlns=""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65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D009D6D5-DAC2-4A8B-A17A-E206B9012D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Объект 2">
            <a:extLst>
              <a:ext uri="{FF2B5EF4-FFF2-40B4-BE49-F238E27FC236}">
                <a16:creationId xmlns="" xmlns:a16="http://schemas.microsoft.com/office/drawing/2014/main" id="{9BF58AE0-2438-E064-2AD4-A5512B14FEEF}"/>
              </a:ext>
            </a:extLst>
          </p:cNvPr>
          <p:cNvSpPr>
            <a:spLocks noGrp="1"/>
          </p:cNvSpPr>
          <p:nvPr>
            <p:ph idx="1"/>
          </p:nvPr>
        </p:nvSpPr>
        <p:spPr>
          <a:xfrm>
            <a:off x="838200" y="521750"/>
            <a:ext cx="4619621" cy="5655213"/>
          </a:xfrm>
        </p:spPr>
        <p:txBody>
          <a:bodyPr vert="horz" lIns="91440" tIns="45720" rIns="91440" bIns="45720" rtlCol="0" anchor="t">
            <a:normAutofit/>
          </a:bodyPr>
          <a:lstStyle/>
          <a:p>
            <a:r>
              <a:rPr lang="ru-RU" sz="1600" dirty="0">
                <a:latin typeface="Times New Roman"/>
                <a:ea typeface="+mn-lt"/>
                <a:cs typeface="+mn-lt"/>
              </a:rPr>
              <a:t>Географиялық нысандардың әрқайсысында өлшем шамасы бар. </a:t>
            </a:r>
            <a:r>
              <a:rPr lang="ru-RU" sz="1600" b="1" dirty="0">
                <a:latin typeface="Times New Roman"/>
                <a:ea typeface="+mn-lt"/>
                <a:cs typeface="+mn-lt"/>
              </a:rPr>
              <a:t>Физикалық шама</a:t>
            </a:r>
            <a:r>
              <a:rPr lang="ru-RU" sz="1600" dirty="0">
                <a:latin typeface="Times New Roman"/>
                <a:ea typeface="+mn-lt"/>
                <a:cs typeface="+mn-lt"/>
              </a:rPr>
              <a:t> — географиялық нысан қасиеттерінің бірі. Сапалық тұрғыдан ол көптеген ұқсас географиялық нысандар үшін ортақ, ал сандық тұрғыдан олардың әрқайсысы үшін ерекше. Даралықты сандық тұрғыдан былайша түсінуге болады: қасиет бір нысан үшін басқасына қарағанда белгілі бір мөлшерге артық немесе кем болуы мүмкін.</a:t>
            </a:r>
            <a:endParaRPr lang="ru-RU" sz="1600" dirty="0">
              <a:latin typeface="Times New Roman"/>
              <a:cs typeface="Calibri" panose="020F0502020204030204"/>
            </a:endParaRPr>
          </a:p>
          <a:p>
            <a:r>
              <a:rPr lang="ru-RU" sz="1600" dirty="0">
                <a:latin typeface="Times New Roman"/>
                <a:ea typeface="+mn-lt"/>
                <a:cs typeface="+mn-lt"/>
              </a:rPr>
              <a:t>Мәселен, сапалық жағынан көптеген елдер аумағы бойынша үлкен болуы мүмкін. Үлкен көлем — барлық ірі елдер үшін ортақ қасиет. Үлкен елдер 1 000 000 км2 астам аумақты алып жатады. Бірақ олар басқа елдерден үлкен немесе кіші болуы мүмкін. Қазақстан Республикасы Ресей, Канада, Қытай, АҚШ, Бразилия, Аустралия, Үндістан, Аргентина сияқты аумағы үлкен елдер тізімінде тоғызыншы орында тұр. Қазақстанның аумағы — 2 724 902 км2, Канада аумағы -9 984 670 км2.</a:t>
            </a:r>
            <a:endParaRPr lang="ru-RU" sz="1600" dirty="0">
              <a:latin typeface="Times New Roman"/>
              <a:cs typeface="Times New Roman"/>
            </a:endParaRPr>
          </a:p>
          <a:p>
            <a:endParaRPr lang="ru-RU" sz="1600" dirty="0">
              <a:latin typeface="Times New Roman"/>
              <a:cs typeface="Calibri"/>
            </a:endParaRPr>
          </a:p>
        </p:txBody>
      </p:sp>
      <p:pic>
        <p:nvPicPr>
          <p:cNvPr id="4" name="Рисунок 4" descr="Изображение выглядит как внутренний, музыка&#10;&#10;Автоматически созданное описание">
            <a:extLst>
              <a:ext uri="{FF2B5EF4-FFF2-40B4-BE49-F238E27FC236}">
                <a16:creationId xmlns="" xmlns:a16="http://schemas.microsoft.com/office/drawing/2014/main" id="{E8DBDC29-0FB6-6484-8234-052D7E904620}"/>
              </a:ext>
            </a:extLst>
          </p:cNvPr>
          <p:cNvPicPr>
            <a:picLocks noChangeAspect="1"/>
          </p:cNvPicPr>
          <p:nvPr/>
        </p:nvPicPr>
        <p:blipFill rotWithShape="1">
          <a:blip r:embed="rId2"/>
          <a:srcRect t="3361" r="2" b="1986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713861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 xmlns:a16="http://schemas.microsoft.com/office/drawing/2014/main" id="{16AC3602-3348-4F31-9E43-076B03514E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Graphic 11">
            <a:extLst>
              <a:ext uri="{FF2B5EF4-FFF2-40B4-BE49-F238E27FC236}">
                <a16:creationId xmlns="" xmlns:a16="http://schemas.microsoft.com/office/drawing/2014/main" id="{394094B0-A6C9-44BE-9042-66EF0612F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dirty="0"/>
          </a:p>
        </p:txBody>
      </p:sp>
      <p:sp>
        <p:nvSpPr>
          <p:cNvPr id="13" name="Graphic 10">
            <a:extLst>
              <a:ext uri="{FF2B5EF4-FFF2-40B4-BE49-F238E27FC236}">
                <a16:creationId xmlns="" xmlns:a16="http://schemas.microsoft.com/office/drawing/2014/main" id="{64C2CA96-0B16-4AA7-B340-33044D2385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dirty="0"/>
          </a:p>
        </p:txBody>
      </p:sp>
      <p:sp>
        <p:nvSpPr>
          <p:cNvPr id="15" name="Graphic 12">
            <a:extLst>
              <a:ext uri="{FF2B5EF4-FFF2-40B4-BE49-F238E27FC236}">
                <a16:creationId xmlns="" xmlns:a16="http://schemas.microsoft.com/office/drawing/2014/main" id="{1D50D7A8-F1D5-4306-8A9B-DD7A73EB8B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dirty="0"/>
          </a:p>
        </p:txBody>
      </p:sp>
      <p:graphicFrame>
        <p:nvGraphicFramePr>
          <p:cNvPr id="22" name="Объект 2">
            <a:extLst>
              <a:ext uri="{FF2B5EF4-FFF2-40B4-BE49-F238E27FC236}">
                <a16:creationId xmlns="" xmlns:a16="http://schemas.microsoft.com/office/drawing/2014/main" id="{363488E5-C8EF-74A6-68A3-D12223291534}"/>
              </a:ext>
            </a:extLst>
          </p:cNvPr>
          <p:cNvGraphicFramePr>
            <a:graphicFrameLocks noGrp="1"/>
          </p:cNvGraphicFramePr>
          <p:nvPr>
            <p:ph idx="1"/>
            <p:extLst>
              <p:ext uri="{D42A27DB-BD31-4B8C-83A1-F6EECF244321}">
                <p14:modId xmlns:p14="http://schemas.microsoft.com/office/powerpoint/2010/main" val="3109175226"/>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876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F94AA2BD-2E3F-4B1D-8127-5744B81153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4BD02261-2DC8-4AA8-9E16-7751AE8924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3" name="Rectangle 12">
            <a:extLst>
              <a:ext uri="{FF2B5EF4-FFF2-40B4-BE49-F238E27FC236}">
                <a16:creationId xmlns="" xmlns:a16="http://schemas.microsoft.com/office/drawing/2014/main" id="{3D752CF2-2291-40B5-B462-C17B174C10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Объект 2">
            <a:extLst>
              <a:ext uri="{FF2B5EF4-FFF2-40B4-BE49-F238E27FC236}">
                <a16:creationId xmlns="" xmlns:a16="http://schemas.microsoft.com/office/drawing/2014/main" id="{FABB97E4-C3B8-91C2-F917-61F8EFE7C9D6}"/>
              </a:ext>
            </a:extLst>
          </p:cNvPr>
          <p:cNvSpPr>
            <a:spLocks noGrp="1"/>
          </p:cNvSpPr>
          <p:nvPr>
            <p:ph idx="1"/>
          </p:nvPr>
        </p:nvSpPr>
        <p:spPr>
          <a:xfrm>
            <a:off x="411479" y="2688336"/>
            <a:ext cx="4498848" cy="3584448"/>
          </a:xfrm>
        </p:spPr>
        <p:txBody>
          <a:bodyPr vert="horz" lIns="91440" tIns="45720" rIns="91440" bIns="45720" rtlCol="0" anchor="t">
            <a:normAutofit/>
          </a:bodyPr>
          <a:lstStyle/>
          <a:p>
            <a:r>
              <a:rPr lang="ru-RU" sz="1700" b="1" dirty="0">
                <a:ea typeface="+mn-lt"/>
                <a:cs typeface="+mn-lt"/>
              </a:rPr>
              <a:t>Өлшенбейтін немесе бағаланатын шамалар</a:t>
            </a:r>
            <a:r>
              <a:rPr lang="ru-RU" sz="1700" dirty="0">
                <a:ea typeface="+mn-lt"/>
                <a:cs typeface="+mn-lt"/>
              </a:rPr>
              <a:t> — бұл нысандардың өлшеу әдістері әлі құрылмаған қасиеттері. Бағалау — бұл осы шамаға өлшеу бірлігі үшін қабылданған белгілі санды жазу. Көптеген қасиеттерді бағалау үшін техникалық құралдар әлі жоқ болғандықтан, бағалау нәтижесінің дұрыстығына сенім аз. Сенімді кепілдіктерді адам тарапынан жіберілетін олқылықтар жіберілмейтін техникалық құралдар ғана бере алады. Сондықтан да өлшемдер — шаманы сандық тұрғыдан бағалаудың жоғарғы түрі. Бағалау сезім мүшелерінің көмегімен де жүргізіледі.</a:t>
            </a:r>
            <a:endParaRPr lang="ru-RU" sz="1700" dirty="0"/>
          </a:p>
        </p:txBody>
      </p:sp>
      <p:pic>
        <p:nvPicPr>
          <p:cNvPr id="4" name="Рисунок 4" descr="Изображение выглядит как внутренний, шлем&#10;&#10;Автоматически созданное описание">
            <a:extLst>
              <a:ext uri="{FF2B5EF4-FFF2-40B4-BE49-F238E27FC236}">
                <a16:creationId xmlns="" xmlns:a16="http://schemas.microsoft.com/office/drawing/2014/main" id="{A1CD94CC-DCB6-030D-8723-A5B8FBA5BFD5}"/>
              </a:ext>
            </a:extLst>
          </p:cNvPr>
          <p:cNvPicPr>
            <a:picLocks noChangeAspect="1"/>
          </p:cNvPicPr>
          <p:nvPr/>
        </p:nvPicPr>
        <p:blipFill rotWithShape="1">
          <a:blip r:embed="rId2"/>
          <a:srcRect t="377" r="1"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692248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 xmlns:a16="http://schemas.microsoft.com/office/drawing/2014/main" id="{98DDA986-B6EE-4642-AC60-0490373E69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9">
            <a:extLst>
              <a:ext uri="{FF2B5EF4-FFF2-40B4-BE49-F238E27FC236}">
                <a16:creationId xmlns="" xmlns:a16="http://schemas.microsoft.com/office/drawing/2014/main" id="{80B62878-12EF-4E97-A284-47BAFC30DA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1">
            <a:extLst>
              <a:ext uri="{FF2B5EF4-FFF2-40B4-BE49-F238E27FC236}">
                <a16:creationId xmlns="" xmlns:a16="http://schemas.microsoft.com/office/drawing/2014/main" id="{6D79188D-1ED5-4705-B8C7-5D6FB7670A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Объект 2">
            <a:extLst>
              <a:ext uri="{FF2B5EF4-FFF2-40B4-BE49-F238E27FC236}">
                <a16:creationId xmlns="" xmlns:a16="http://schemas.microsoft.com/office/drawing/2014/main" id="{2090FBC5-8180-4F01-9991-631E889FAE8A}"/>
              </a:ext>
            </a:extLst>
          </p:cNvPr>
          <p:cNvSpPr>
            <a:spLocks noGrp="1"/>
          </p:cNvSpPr>
          <p:nvPr>
            <p:ph idx="1"/>
          </p:nvPr>
        </p:nvSpPr>
        <p:spPr>
          <a:xfrm>
            <a:off x="1616054" y="2427383"/>
            <a:ext cx="8959892" cy="3169482"/>
          </a:xfrm>
        </p:spPr>
        <p:txBody>
          <a:bodyPr vert="horz" lIns="91440" tIns="45720" rIns="91440" bIns="45720" rtlCol="0" anchor="t">
            <a:normAutofit/>
          </a:bodyPr>
          <a:lstStyle/>
          <a:p>
            <a:r>
              <a:rPr lang="ru-RU" sz="2000" dirty="0">
                <a:solidFill>
                  <a:schemeClr val="tx1">
                    <a:lumMod val="65000"/>
                    <a:lumOff val="35000"/>
                  </a:schemeClr>
                </a:solidFill>
                <a:ea typeface="+mn-lt"/>
                <a:cs typeface="+mn-lt"/>
              </a:rPr>
              <a:t>Көру сигналдары арқылы біз нысанның түр-түсін, пішінін, көлемін анықтай аламыз. Есту сигналдары дыбыстың қаттылығы немесе сипаты туралы түсінік бере алады. Сипап сезу сигналдары (терімен сезетін) нысанның құрғақтық (ылғалдық) деңгейі туралы, беткі жағының сипаты (тегіс, бұдыр) туралы мәлімет бере алады. Дәм тату сигналдары тәтті, қышқыл, ащы, тұщы дәмін бағалауға мүмкіндік береді. Иіс сезу сигналдары нысанның иісі туралы түсінік береді.</a:t>
            </a:r>
            <a:endParaRPr lang="ru-RU" sz="2000" dirty="0">
              <a:solidFill>
                <a:schemeClr val="tx1">
                  <a:lumMod val="65000"/>
                  <a:lumOff val="35000"/>
                </a:schemeClr>
              </a:solidFill>
            </a:endParaRPr>
          </a:p>
        </p:txBody>
      </p:sp>
    </p:spTree>
    <p:extLst>
      <p:ext uri="{BB962C8B-B14F-4D97-AF65-F5344CB8AC3E}">
        <p14:creationId xmlns:p14="http://schemas.microsoft.com/office/powerpoint/2010/main" val="2811449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 xmlns:a16="http://schemas.microsoft.com/office/drawing/2014/main" id="{CB299CAB-C506-454B-90FC-4065728297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 xmlns:a16="http://schemas.microsoft.com/office/drawing/2014/main" id="{C8D99311-F254-40F1-8AB5-EE3E7B9B68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1">
            <a:extLst>
              <a:ext uri="{FF2B5EF4-FFF2-40B4-BE49-F238E27FC236}">
                <a16:creationId xmlns="" xmlns:a16="http://schemas.microsoft.com/office/drawing/2014/main" id="{7D89E3CB-00ED-4691-9F0F-F23EA35647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Объект 2">
            <a:extLst>
              <a:ext uri="{FF2B5EF4-FFF2-40B4-BE49-F238E27FC236}">
                <a16:creationId xmlns="" xmlns:a16="http://schemas.microsoft.com/office/drawing/2014/main" id="{62D60CE3-C438-42A3-A164-32E35C44B5C0}"/>
              </a:ext>
            </a:extLst>
          </p:cNvPr>
          <p:cNvSpPr>
            <a:spLocks noGrp="1"/>
          </p:cNvSpPr>
          <p:nvPr>
            <p:ph idx="1"/>
          </p:nvPr>
        </p:nvSpPr>
        <p:spPr>
          <a:xfrm>
            <a:off x="1616054" y="2768321"/>
            <a:ext cx="8959892" cy="2828543"/>
          </a:xfrm>
        </p:spPr>
        <p:txBody>
          <a:bodyPr vert="horz" lIns="91440" tIns="45720" rIns="91440" bIns="45720" rtlCol="0" anchor="t">
            <a:normAutofit/>
          </a:bodyPr>
          <a:lstStyle/>
          <a:p>
            <a:r>
              <a:rPr lang="ru-RU" sz="2000" dirty="0">
                <a:solidFill>
                  <a:schemeClr val="tx1">
                    <a:lumMod val="65000"/>
                    <a:lumOff val="35000"/>
                  </a:schemeClr>
                </a:solidFill>
                <a:ea typeface="+mn-lt"/>
                <a:cs typeface="+mn-lt"/>
              </a:rPr>
              <a:t>Бірақ бір сигналды әрбір адам әртүрлі бағалауы мүмкін. Біреу үшін «жарық» нәрсе, екінші адамға «қараңғы» болуы мүмкін. Көп халықтарда ұзындықты немесе жуандықты, мәселен, бас бармақ пен сұқ саусақ арасындағы қашықтықпен өлшеу қалыптасып кеткен. Әйелдер, балалар және егде жастағы адамдарда бұл өлшем қысқа, ал ірі денелі ер адамдарда ұзын болуы мүмкін. Демек әртүрлі адамда ұзындық мөлшері түрліше болады, ал кейбірінде оның физикалық жағдайына қарай өзгерістерге ұшырауы мүмкін</a:t>
            </a:r>
            <a:endParaRPr lang="ru-RU" sz="2000" dirty="0">
              <a:solidFill>
                <a:schemeClr val="tx1">
                  <a:lumMod val="65000"/>
                  <a:lumOff val="35000"/>
                </a:schemeClr>
              </a:solidFill>
            </a:endParaRPr>
          </a:p>
        </p:txBody>
      </p:sp>
    </p:spTree>
    <p:extLst>
      <p:ext uri="{BB962C8B-B14F-4D97-AF65-F5344CB8AC3E}">
        <p14:creationId xmlns:p14="http://schemas.microsoft.com/office/powerpoint/2010/main" val="2720248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5" descr="Изображение выглядит как небо, внешний, здание, деревянный&#10;&#10;Автоматически созданное описание">
            <a:extLst>
              <a:ext uri="{FF2B5EF4-FFF2-40B4-BE49-F238E27FC236}">
                <a16:creationId xmlns="" xmlns:a16="http://schemas.microsoft.com/office/drawing/2014/main" id="{50582323-A9CF-F6F4-193B-FE4A00A8FDD4}"/>
              </a:ext>
            </a:extLst>
          </p:cNvPr>
          <p:cNvPicPr>
            <a:picLocks noChangeAspect="1"/>
          </p:cNvPicPr>
          <p:nvPr/>
        </p:nvPicPr>
        <p:blipFill rotWithShape="1">
          <a:blip r:embed="rId2"/>
          <a:srcRect t="50040" b="436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Объект 2">
            <a:extLst>
              <a:ext uri="{FF2B5EF4-FFF2-40B4-BE49-F238E27FC236}">
                <a16:creationId xmlns="" xmlns:a16="http://schemas.microsoft.com/office/drawing/2014/main" id="{31B51244-C468-0F7B-DAB0-FEC41F29BA10}"/>
              </a:ext>
            </a:extLst>
          </p:cNvPr>
          <p:cNvSpPr>
            <a:spLocks noGrp="1"/>
          </p:cNvSpPr>
          <p:nvPr>
            <p:ph idx="1"/>
          </p:nvPr>
        </p:nvSpPr>
        <p:spPr>
          <a:xfrm>
            <a:off x="572134" y="3709718"/>
            <a:ext cx="11137261" cy="2495819"/>
          </a:xfrm>
        </p:spPr>
        <p:txBody>
          <a:bodyPr vert="horz" lIns="91440" tIns="45720" rIns="91440" bIns="45720" rtlCol="0" anchor="ctr">
            <a:normAutofit/>
          </a:bodyPr>
          <a:lstStyle/>
          <a:p>
            <a:r>
              <a:rPr lang="ru-RU" sz="1800" dirty="0">
                <a:ea typeface="+mn-lt"/>
                <a:cs typeface="+mn-lt"/>
              </a:rPr>
              <a:t>Кейде қасиеттер техникалық құралдардың көмегімен сандық тұрғыдан дәл өлшегенімен, олардың сапалық бағалануы талас тудыруы мүмкін. Мәселен, нысанның алшақтығына қатысты «алыс» және «жақын» деген сипаттамалар қолданылады. Кей жағдайда адамдар жүздеген километр қашықтықта жатқанына қарамастан, Қытайды жақын көрші ел деп қабылдайды. Ал үйден үш жүз метрде орналасқан мектепке дейінгі қашықтық алыс деп бағаланады.</a:t>
            </a:r>
          </a:p>
        </p:txBody>
      </p:sp>
    </p:spTree>
    <p:extLst>
      <p:ext uri="{BB962C8B-B14F-4D97-AF65-F5344CB8AC3E}">
        <p14:creationId xmlns:p14="http://schemas.microsoft.com/office/powerpoint/2010/main" val="422388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 xmlns:a16="http://schemas.microsoft.com/office/drawing/2014/main" id="{5AA03EDC-7067-4DFF-B672-541D016AA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 xmlns:a16="http://schemas.microsoft.com/office/drawing/2014/main" id="{0EBF3E39-B0BE-496A-8604-9007470FFA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Объект 2">
            <a:extLst>
              <a:ext uri="{FF2B5EF4-FFF2-40B4-BE49-F238E27FC236}">
                <a16:creationId xmlns="" xmlns:a16="http://schemas.microsoft.com/office/drawing/2014/main" id="{4E2B8A4C-DB9C-D235-4779-79082100835D}"/>
              </a:ext>
            </a:extLst>
          </p:cNvPr>
          <p:cNvSpPr>
            <a:spLocks noGrp="1"/>
          </p:cNvSpPr>
          <p:nvPr>
            <p:ph idx="1"/>
          </p:nvPr>
        </p:nvSpPr>
        <p:spPr>
          <a:xfrm>
            <a:off x="468876" y="506394"/>
            <a:ext cx="5187002" cy="5711377"/>
          </a:xfrm>
        </p:spPr>
        <p:txBody>
          <a:bodyPr vert="horz" lIns="91440" tIns="45720" rIns="91440" bIns="45720" rtlCol="0" anchor="t">
            <a:noAutofit/>
          </a:bodyPr>
          <a:lstStyle/>
          <a:p>
            <a:r>
              <a:rPr lang="ru-RU" sz="2000" dirty="0">
                <a:solidFill>
                  <a:srgbClr val="595959"/>
                </a:solidFill>
                <a:latin typeface="Times New Roman"/>
                <a:ea typeface="+mn-lt"/>
                <a:cs typeface="+mn-lt"/>
              </a:rPr>
              <a:t>География ғылыми байланыстардың екі сферасының (табиғи және қоғамдық) арасында орналасқан, сол себепті оның зерттеу обьектілері мен пәні болып алуан геожүйелер мен оның компоненттері саналады.</a:t>
            </a:r>
            <a:endParaRPr lang="ru-RU" sz="2000" dirty="0">
              <a:solidFill>
                <a:srgbClr val="595959"/>
              </a:solidFill>
              <a:latin typeface="Times New Roman"/>
              <a:cs typeface="Calibri" panose="020F0502020204030204"/>
            </a:endParaRPr>
          </a:p>
          <a:p>
            <a:r>
              <a:rPr lang="ru-RU" sz="2000" dirty="0">
                <a:solidFill>
                  <a:srgbClr val="595959"/>
                </a:solidFill>
                <a:latin typeface="Times New Roman"/>
                <a:ea typeface="+mn-lt"/>
                <a:cs typeface="+mn-lt"/>
              </a:rPr>
              <a:t>Дегенмен ғылым дамуының барысында географияның зерттеу обьектілері мен пәні сан рет өзгерді. Жалпы қалыптасқан ұғым бойынша көптеген ғалымдар география ғылымының негізгі обьектісі ретінде жер бетін қарастырады. Бұған байланысты К.Риттер географияның зерттеу обьектісі ретінде жер бетін, Э.Мартонн – Жер бетіндегі адамзат қызметіне байланысты физикалық, химиялық, биологиялық құбылыстармен олардың таралу себептерін, О.Пешель – Жер табиғатын қарастырады. Көптеген физик-географтар П.И.Броунов ұсынған «географиялық қабық» обьектісімен келіседі.</a:t>
            </a:r>
            <a:endParaRPr lang="ru-RU" sz="2000" dirty="0">
              <a:solidFill>
                <a:srgbClr val="595959"/>
              </a:solidFill>
              <a:latin typeface="Times New Roman"/>
              <a:cs typeface="Times New Roman"/>
            </a:endParaRPr>
          </a:p>
          <a:p>
            <a:endParaRPr lang="ru-RU" sz="2000" dirty="0">
              <a:solidFill>
                <a:srgbClr val="595959"/>
              </a:solidFill>
              <a:latin typeface="Times New Roman"/>
              <a:cs typeface="Calibri"/>
            </a:endParaRPr>
          </a:p>
        </p:txBody>
      </p:sp>
      <p:pic>
        <p:nvPicPr>
          <p:cNvPr id="4" name="Рисунок 4">
            <a:extLst>
              <a:ext uri="{FF2B5EF4-FFF2-40B4-BE49-F238E27FC236}">
                <a16:creationId xmlns="" xmlns:a16="http://schemas.microsoft.com/office/drawing/2014/main" id="{C6B217F7-C3F1-07A7-61FC-4DC52836C3B1}"/>
              </a:ext>
            </a:extLst>
          </p:cNvPr>
          <p:cNvPicPr>
            <a:picLocks noChangeAspect="1"/>
          </p:cNvPicPr>
          <p:nvPr/>
        </p:nvPicPr>
        <p:blipFill rotWithShape="1">
          <a:blip r:embed="rId2"/>
          <a:srcRect r="2" b="2168"/>
          <a:stretch/>
        </p:blipFill>
        <p:spPr>
          <a:xfrm>
            <a:off x="6781801" y="1105210"/>
            <a:ext cx="4797056" cy="4693150"/>
          </a:xfrm>
          <a:prstGeom prst="rect">
            <a:avLst/>
          </a:prstGeom>
        </p:spPr>
      </p:pic>
    </p:spTree>
    <p:extLst>
      <p:ext uri="{BB962C8B-B14F-4D97-AF65-F5344CB8AC3E}">
        <p14:creationId xmlns:p14="http://schemas.microsoft.com/office/powerpoint/2010/main" val="2202803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5DB3719-6FDC-4E5D-891D-FF40B7300F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ketch line">
            <a:extLst>
              <a:ext uri="{FF2B5EF4-FFF2-40B4-BE49-F238E27FC236}">
                <a16:creationId xmlns="" xmlns:a16="http://schemas.microsoft.com/office/drawing/2014/main" id="{E0CBAC23-2E3F-4A90-BA59-F8299F6A5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Объект 2">
            <a:extLst>
              <a:ext uri="{FF2B5EF4-FFF2-40B4-BE49-F238E27FC236}">
                <a16:creationId xmlns="" xmlns:a16="http://schemas.microsoft.com/office/drawing/2014/main" id="{0CFB55D3-E199-1D6C-6EC4-C1E8B3F3630F}"/>
              </a:ext>
            </a:extLst>
          </p:cNvPr>
          <p:cNvGraphicFramePr>
            <a:graphicFrameLocks noGrp="1"/>
          </p:cNvGraphicFramePr>
          <p:nvPr>
            <p:ph idx="1"/>
            <p:extLst>
              <p:ext uri="{D42A27DB-BD31-4B8C-83A1-F6EECF244321}">
                <p14:modId xmlns:p14="http://schemas.microsoft.com/office/powerpoint/2010/main" val="508526692"/>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32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4" descr="Изображение выглядит как стол&#10;&#10;Автоматически созданное описание">
            <a:extLst>
              <a:ext uri="{FF2B5EF4-FFF2-40B4-BE49-F238E27FC236}">
                <a16:creationId xmlns="" xmlns:a16="http://schemas.microsoft.com/office/drawing/2014/main" id="{6A2C45AB-7797-665C-3276-9DB6044D80E5}"/>
              </a:ext>
            </a:extLst>
          </p:cNvPr>
          <p:cNvPicPr>
            <a:picLocks noChangeAspect="1"/>
          </p:cNvPicPr>
          <p:nvPr/>
        </p:nvPicPr>
        <p:blipFill rotWithShape="1">
          <a:blip r:embed="rId2"/>
          <a:srcRect t="26081" b="1981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Объект 2">
            <a:extLst>
              <a:ext uri="{FF2B5EF4-FFF2-40B4-BE49-F238E27FC236}">
                <a16:creationId xmlns="" xmlns:a16="http://schemas.microsoft.com/office/drawing/2014/main" id="{20FDEA9A-6367-943D-FF79-7AB85E067BBB}"/>
              </a:ext>
            </a:extLst>
          </p:cNvPr>
          <p:cNvSpPr>
            <a:spLocks noGrp="1"/>
          </p:cNvSpPr>
          <p:nvPr>
            <p:ph idx="1"/>
          </p:nvPr>
        </p:nvSpPr>
        <p:spPr>
          <a:xfrm>
            <a:off x="485869" y="3709718"/>
            <a:ext cx="11223526" cy="2941517"/>
          </a:xfrm>
        </p:spPr>
        <p:txBody>
          <a:bodyPr vert="horz" lIns="91440" tIns="45720" rIns="91440" bIns="45720" rtlCol="0" anchor="ctr">
            <a:normAutofit/>
          </a:bodyPr>
          <a:lstStyle/>
          <a:p>
            <a:r>
              <a:rPr lang="ru-RU" sz="1400" dirty="0">
                <a:latin typeface="Times New Roman"/>
                <a:ea typeface="+mn-lt"/>
                <a:cs typeface="+mn-lt"/>
              </a:rPr>
              <a:t>Жердің негізгі қабықтарының ішінде гидросфера мен биосфера толығымен географиялық қабыққа енеді. Географиялық қабықтың барлық компоненттері бір-бірімен тығыз байланысты. Географиялық қабықтың біртұтастығы – оның ең маңызды қасиеті.</a:t>
            </a:r>
            <a:endParaRPr lang="ru-RU" sz="1400" dirty="0">
              <a:latin typeface="Times New Roman"/>
              <a:cs typeface="Calibri" panose="020F0502020204030204"/>
            </a:endParaRPr>
          </a:p>
          <a:p>
            <a:r>
              <a:rPr lang="ru-RU" sz="1400" dirty="0">
                <a:latin typeface="Times New Roman"/>
                <a:ea typeface="+mn-lt"/>
                <a:cs typeface="+mn-lt"/>
              </a:rPr>
              <a:t>Географиялық қабық екі маңызды қасиеттердің диалектикалық бірлігімен сипатталады: үздіксіздік (континуальдық) және іркілістік (дискреттік). Үздіксіздік географиялық қабықтың кеңістіктегі таралуының тұтастығымен, ал іркілістік – оның жеке геожүйелерге бекінуімен сипатталады.</a:t>
            </a:r>
            <a:endParaRPr lang="ru-RU" sz="1400" dirty="0">
              <a:latin typeface="Times New Roman"/>
              <a:cs typeface="Times New Roman"/>
            </a:endParaRPr>
          </a:p>
          <a:p>
            <a:r>
              <a:rPr lang="ru-RU" sz="1400" dirty="0">
                <a:latin typeface="Times New Roman"/>
                <a:ea typeface="+mn-lt"/>
                <a:cs typeface="+mn-lt"/>
              </a:rPr>
              <a:t>Барлық географиялық ғылымдар дамушы территориялық объектілердің кеңістіктегі арақатынасын зерттейді. Бұл олардың негізгі пәні болып саналады.</a:t>
            </a:r>
            <a:endParaRPr lang="ru-RU" sz="1400" dirty="0">
              <a:latin typeface="Times New Roman"/>
              <a:cs typeface="Times New Roman"/>
            </a:endParaRPr>
          </a:p>
          <a:p>
            <a:r>
              <a:rPr lang="ru-RU" sz="1400" dirty="0">
                <a:latin typeface="Times New Roman"/>
                <a:ea typeface="+mn-lt"/>
                <a:cs typeface="+mn-lt"/>
              </a:rPr>
              <a:t>Ғылым дамуы барысында географиялық зерттеулердің мақсаттары түрлене түседі, өйткені, жаңа объектілер мен жаңа әдістемелер пайда болады.</a:t>
            </a:r>
            <a:endParaRPr lang="ru-RU" sz="1400" dirty="0">
              <a:latin typeface="Times New Roman"/>
              <a:cs typeface="Times New Roman"/>
            </a:endParaRPr>
          </a:p>
          <a:p>
            <a:endParaRPr lang="ru-RU" sz="1400" dirty="0">
              <a:latin typeface="Times New Roman"/>
              <a:cs typeface="Calibri"/>
            </a:endParaRPr>
          </a:p>
        </p:txBody>
      </p:sp>
    </p:spTree>
    <p:extLst>
      <p:ext uri="{BB962C8B-B14F-4D97-AF65-F5344CB8AC3E}">
        <p14:creationId xmlns:p14="http://schemas.microsoft.com/office/powerpoint/2010/main" val="2719991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Рисунок 4" descr="Изображение выглядит как текст&#10;&#10;Автоматически созданное описание">
            <a:extLst>
              <a:ext uri="{FF2B5EF4-FFF2-40B4-BE49-F238E27FC236}">
                <a16:creationId xmlns="" xmlns:a16="http://schemas.microsoft.com/office/drawing/2014/main" id="{D04AB8AC-3496-9017-7ECB-7C8380C93D71}"/>
              </a:ext>
            </a:extLst>
          </p:cNvPr>
          <p:cNvPicPr>
            <a:picLocks noChangeAspect="1"/>
          </p:cNvPicPr>
          <p:nvPr/>
        </p:nvPicPr>
        <p:blipFill rotWithShape="1">
          <a:blip r:embed="rId2"/>
          <a:srcRect t="3728" r="-1" b="9377"/>
          <a:stretch/>
        </p:blipFill>
        <p:spPr>
          <a:xfrm>
            <a:off x="20" y="10"/>
            <a:ext cx="12188932" cy="6857990"/>
          </a:xfrm>
          <a:prstGeom prst="rect">
            <a:avLst/>
          </a:prstGeom>
        </p:spPr>
      </p:pic>
      <p:sp>
        <p:nvSpPr>
          <p:cNvPr id="9" name="Freeform: Shape 8">
            <a:extLst>
              <a:ext uri="{FF2B5EF4-FFF2-40B4-BE49-F238E27FC236}">
                <a16:creationId xmlns="" xmlns:a16="http://schemas.microsoft.com/office/drawing/2014/main" id="{5E8D2E83-FB3A-40E7-A9E5-7AB389D612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Объект 2">
            <a:extLst>
              <a:ext uri="{FF2B5EF4-FFF2-40B4-BE49-F238E27FC236}">
                <a16:creationId xmlns="" xmlns:a16="http://schemas.microsoft.com/office/drawing/2014/main" id="{C571A2B3-A1CD-D4B4-43EA-BD4379DEA00B}"/>
              </a:ext>
            </a:extLst>
          </p:cNvPr>
          <p:cNvSpPr>
            <a:spLocks noGrp="1"/>
          </p:cNvSpPr>
          <p:nvPr>
            <p:ph idx="1"/>
          </p:nvPr>
        </p:nvSpPr>
        <p:spPr>
          <a:xfrm>
            <a:off x="114856" y="4281827"/>
            <a:ext cx="10068235" cy="1824334"/>
          </a:xfrm>
        </p:spPr>
        <p:txBody>
          <a:bodyPr vert="horz" lIns="91440" tIns="45720" rIns="91440" bIns="45720" rtlCol="0" anchor="t">
            <a:normAutofit/>
          </a:bodyPr>
          <a:lstStyle/>
          <a:p>
            <a:r>
              <a:rPr lang="ru-RU" sz="1200" dirty="0">
                <a:latin typeface="Times New Roman"/>
                <a:ea typeface="+mn-lt"/>
                <a:cs typeface="+mn-lt"/>
              </a:rPr>
              <a:t> Ядролық физика мен генетика, космонавтика мен есептеу техникасы, күрделі процестерді жобалау мен автоматтандыру, жоғары молекулалы қосылыстар химиясы мен жаңа дәрілік препараттар жасау, кибернетика мен гендік инженерия – бұлар ғылыми-техникалық прогреске әсерін тигізуші ғылым жетістіктері.</a:t>
            </a:r>
            <a:endParaRPr lang="ru-RU" sz="1200" dirty="0">
              <a:latin typeface="Times New Roman"/>
              <a:cs typeface="Calibri" panose="020F0502020204030204"/>
            </a:endParaRPr>
          </a:p>
          <a:p>
            <a:r>
              <a:rPr lang="ru-RU" sz="1200" dirty="0">
                <a:latin typeface="Times New Roman"/>
                <a:ea typeface="+mn-lt"/>
                <a:cs typeface="+mn-lt"/>
              </a:rPr>
              <a:t>Қазіргі кездің маңызды міндеттері – табиғат ресурстарын тиімді пайдаланудың ғылыми негіздерін жасау, қоршаған ортаны жақсарту мен қорғау географияға және оның барлық салаларына қатысы бар мәселелер.</a:t>
            </a:r>
            <a:endParaRPr lang="ru-RU" sz="1200" dirty="0">
              <a:latin typeface="Times New Roman"/>
              <a:cs typeface="Times New Roman"/>
            </a:endParaRPr>
          </a:p>
          <a:p>
            <a:r>
              <a:rPr lang="ru-RU" sz="1200" dirty="0">
                <a:latin typeface="Times New Roman"/>
                <a:ea typeface="+mn-lt"/>
                <a:cs typeface="+mn-lt"/>
              </a:rPr>
              <a:t>Табиғат пен қоғам арасындағы байланыстарды глобалдық және аймақтық масштабта зерттеудің үлкен маңызы бар. Табиғи жүйелердің антропогендік әсерге тұрақтылығын зерттеу өте қажет жағдай. Қоршаған ортаның жағдайына бақылау жасау – географияның маңызды міндеттерінің бірі болып саналады.</a:t>
            </a:r>
            <a:endParaRPr lang="ru-RU" sz="1200" dirty="0">
              <a:latin typeface="Times New Roman"/>
              <a:cs typeface="Times New Roman"/>
            </a:endParaRPr>
          </a:p>
          <a:p>
            <a:endParaRPr lang="ru-RU" sz="1200" dirty="0">
              <a:latin typeface="Times New Roman"/>
              <a:cs typeface="Calibri"/>
            </a:endParaRPr>
          </a:p>
        </p:txBody>
      </p:sp>
    </p:spTree>
    <p:extLst>
      <p:ext uri="{BB962C8B-B14F-4D97-AF65-F5344CB8AC3E}">
        <p14:creationId xmlns:p14="http://schemas.microsoft.com/office/powerpoint/2010/main" val="89785163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8FC9BE17-9A7B-462D-AE50-3D87773873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Рисунок 4">
            <a:extLst>
              <a:ext uri="{FF2B5EF4-FFF2-40B4-BE49-F238E27FC236}">
                <a16:creationId xmlns="" xmlns:a16="http://schemas.microsoft.com/office/drawing/2014/main" id="{56412AD6-7A4E-0996-0ED2-2A0BE0E46568}"/>
              </a:ext>
            </a:extLst>
          </p:cNvPr>
          <p:cNvPicPr>
            <a:picLocks noChangeAspect="1"/>
          </p:cNvPicPr>
          <p:nvPr/>
        </p:nvPicPr>
        <p:blipFill rotWithShape="1">
          <a:blip r:embed="rId2"/>
          <a:srcRect l="8236" r="11040" b="9090"/>
          <a:stretch/>
        </p:blipFill>
        <p:spPr>
          <a:xfrm>
            <a:off x="3523488" y="10"/>
            <a:ext cx="8668512" cy="6857990"/>
          </a:xfrm>
          <a:prstGeom prst="rect">
            <a:avLst/>
          </a:prstGeom>
        </p:spPr>
      </p:pic>
      <p:sp>
        <p:nvSpPr>
          <p:cNvPr id="11" name="Rectangle 10">
            <a:extLst>
              <a:ext uri="{FF2B5EF4-FFF2-40B4-BE49-F238E27FC236}">
                <a16:creationId xmlns="" xmlns:a16="http://schemas.microsoft.com/office/drawing/2014/main" id="{3EBE8569-6AEC-4B8C-8D53-2DE337CDBA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Объект 2">
            <a:extLst>
              <a:ext uri="{FF2B5EF4-FFF2-40B4-BE49-F238E27FC236}">
                <a16:creationId xmlns="" xmlns:a16="http://schemas.microsoft.com/office/drawing/2014/main" id="{CD62DD30-43F4-D81B-E9A4-57CD51305770}"/>
              </a:ext>
            </a:extLst>
          </p:cNvPr>
          <p:cNvSpPr>
            <a:spLocks noGrp="1"/>
          </p:cNvSpPr>
          <p:nvPr>
            <p:ph idx="1"/>
          </p:nvPr>
        </p:nvSpPr>
        <p:spPr>
          <a:xfrm>
            <a:off x="371094" y="1007149"/>
            <a:ext cx="3438906" cy="4918163"/>
          </a:xfrm>
        </p:spPr>
        <p:txBody>
          <a:bodyPr vert="horz" lIns="91440" tIns="45720" rIns="91440" bIns="45720" rtlCol="0" anchor="t">
            <a:normAutofit/>
          </a:bodyPr>
          <a:lstStyle/>
          <a:p>
            <a:r>
              <a:rPr lang="ru-RU" sz="1200" dirty="0">
                <a:latin typeface="Times New Roman"/>
                <a:ea typeface="+mn-lt"/>
                <a:cs typeface="+mn-lt"/>
              </a:rPr>
              <a:t>Географияның теориялық және қолданбалық потенциалы аса ірі әрі маңызды табиғат туралы мәселелерді шешуде кеңінен қолданылады.</a:t>
            </a:r>
            <a:endParaRPr lang="ru-RU" sz="1200" dirty="0">
              <a:latin typeface="Times New Roman"/>
              <a:cs typeface="Calibri" panose="020F0502020204030204"/>
            </a:endParaRPr>
          </a:p>
          <a:p>
            <a:r>
              <a:rPr lang="ru-RU" sz="1200" dirty="0">
                <a:latin typeface="Times New Roman"/>
                <a:ea typeface="+mn-lt"/>
                <a:cs typeface="+mn-lt"/>
              </a:rPr>
              <a:t>Аталған міндеттер мен халық шаруашылығы мен экономикасын басқаруда территориялық принципті қолданудың қажеттілігі зор.</a:t>
            </a:r>
            <a:endParaRPr lang="ru-RU" sz="1200" dirty="0">
              <a:latin typeface="Times New Roman"/>
              <a:cs typeface="Times New Roman"/>
            </a:endParaRPr>
          </a:p>
          <a:p>
            <a:r>
              <a:rPr lang="ru-RU" sz="1200" dirty="0">
                <a:latin typeface="Times New Roman"/>
                <a:ea typeface="+mn-lt"/>
                <a:cs typeface="+mn-lt"/>
              </a:rPr>
              <a:t>Географиялық зерттеулердің маңыздысы қоршаған орта жағдайына, демографиялық, экономикалық жағдайларға болжам жасау.</a:t>
            </a:r>
            <a:endParaRPr lang="ru-RU" sz="1200" dirty="0">
              <a:latin typeface="Times New Roman"/>
              <a:cs typeface="Times New Roman"/>
            </a:endParaRPr>
          </a:p>
          <a:p>
            <a:r>
              <a:rPr lang="ru-RU" sz="1200" dirty="0">
                <a:latin typeface="Times New Roman"/>
                <a:ea typeface="+mn-lt"/>
                <a:cs typeface="+mn-lt"/>
              </a:rPr>
              <a:t>Дұрыс, ғылыми түрде негізделген болжамдар халық шаруашылығын тиімді түрде жоспарлауға себін тигізеді.</a:t>
            </a:r>
            <a:endParaRPr lang="ru-RU" sz="1200" dirty="0">
              <a:latin typeface="Times New Roman"/>
              <a:cs typeface="Times New Roman"/>
            </a:endParaRPr>
          </a:p>
          <a:p>
            <a:r>
              <a:rPr lang="ru-RU" sz="1200" dirty="0">
                <a:latin typeface="Times New Roman"/>
                <a:ea typeface="+mn-lt"/>
                <a:cs typeface="+mn-lt"/>
              </a:rPr>
              <a:t>География тек қана табиғатты, халықты, экономиканы ғана зерттеп қоймайды, оның идеологиялық қызметінің де маңызы зор. Білімді адамдарды дүние жүзінің саяси картасын, әлемдік экологиялық маңызы бар мәселелерді білмейінше білімді деп санауға болмайды.</a:t>
            </a:r>
            <a:endParaRPr lang="ru-RU" sz="1200" dirty="0">
              <a:latin typeface="Times New Roman"/>
              <a:cs typeface="Times New Roman"/>
            </a:endParaRPr>
          </a:p>
          <a:p>
            <a:endParaRPr lang="ru-RU" sz="1200" dirty="0">
              <a:latin typeface="Times New Roman"/>
              <a:cs typeface="Calibri"/>
            </a:endParaRPr>
          </a:p>
        </p:txBody>
      </p:sp>
    </p:spTree>
    <p:extLst>
      <p:ext uri="{BB962C8B-B14F-4D97-AF65-F5344CB8AC3E}">
        <p14:creationId xmlns:p14="http://schemas.microsoft.com/office/powerpoint/2010/main" val="3911019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79BB35BC-D5C2-4C8B-A22A-A71E619191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Рисунок 4" descr="Изображение выглядит как небо&#10;&#10;Автоматически созданное описание">
            <a:extLst>
              <a:ext uri="{FF2B5EF4-FFF2-40B4-BE49-F238E27FC236}">
                <a16:creationId xmlns="" xmlns:a16="http://schemas.microsoft.com/office/drawing/2014/main" id="{E1C33250-80A4-248C-8BEE-75D7AAA98855}"/>
              </a:ext>
            </a:extLst>
          </p:cNvPr>
          <p:cNvPicPr>
            <a:picLocks noChangeAspect="1"/>
          </p:cNvPicPr>
          <p:nvPr/>
        </p:nvPicPr>
        <p:blipFill rotWithShape="1">
          <a:blip r:embed="rId2"/>
          <a:srcRect l="7565" r="3246"/>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Объект 2">
            <a:extLst>
              <a:ext uri="{FF2B5EF4-FFF2-40B4-BE49-F238E27FC236}">
                <a16:creationId xmlns="" xmlns:a16="http://schemas.microsoft.com/office/drawing/2014/main" id="{E4F38007-E96B-1D3D-36DB-1599146FEE41}"/>
              </a:ext>
            </a:extLst>
          </p:cNvPr>
          <p:cNvSpPr>
            <a:spLocks noGrp="1"/>
          </p:cNvSpPr>
          <p:nvPr>
            <p:ph idx="1"/>
          </p:nvPr>
        </p:nvSpPr>
        <p:spPr>
          <a:xfrm>
            <a:off x="6513788" y="895562"/>
            <a:ext cx="4840010" cy="5281401"/>
          </a:xfrm>
        </p:spPr>
        <p:txBody>
          <a:bodyPr vert="horz" lIns="91440" tIns="45720" rIns="91440" bIns="45720" rtlCol="0" anchor="t">
            <a:normAutofit/>
          </a:bodyPr>
          <a:lstStyle/>
          <a:p>
            <a:r>
              <a:rPr lang="ru-RU" sz="1400" b="1" dirty="0">
                <a:ea typeface="+mn-lt"/>
                <a:cs typeface="+mn-lt"/>
              </a:rPr>
              <a:t>Г</a:t>
            </a:r>
            <a:r>
              <a:rPr lang="ru-RU" sz="1600" b="1" dirty="0">
                <a:latin typeface="Times New Roman"/>
                <a:ea typeface="+mn-lt"/>
                <a:cs typeface="+mn-lt"/>
              </a:rPr>
              <a:t>еографиялық нысан </a:t>
            </a:r>
            <a:r>
              <a:rPr lang="ru-RU" sz="1600" dirty="0">
                <a:latin typeface="Times New Roman"/>
                <a:ea typeface="+mn-lt"/>
                <a:cs typeface="+mn-lt"/>
              </a:rPr>
              <a:t>— жердің беткі қабатының белгілі бір қалыптағы айтарлықтай тұрақты тұтас элементі. Географиялық нысандар бір-бірінен шартты географиялық шек арқылы бөлініп ажыратылады. Географиялық нысандардың шығу тегі әртүрлі болуы мүмкін: </a:t>
            </a:r>
            <a:r>
              <a:rPr lang="ru-RU" sz="1600" b="1" dirty="0">
                <a:latin typeface="Times New Roman"/>
                <a:ea typeface="+mn-lt"/>
                <a:cs typeface="+mn-lt"/>
              </a:rPr>
              <a:t>табиғи </a:t>
            </a:r>
            <a:r>
              <a:rPr lang="ru-RU" sz="1600" dirty="0">
                <a:latin typeface="Times New Roman"/>
                <a:ea typeface="+mn-lt"/>
                <a:cs typeface="+mn-lt"/>
              </a:rPr>
              <a:t>(материктер, мұхиттар, өзен-көлдер, таулар, шалғындар, ормандар және т.б.) және </a:t>
            </a:r>
            <a:r>
              <a:rPr lang="ru-RU" sz="1600" b="1" dirty="0">
                <a:latin typeface="Times New Roman"/>
                <a:ea typeface="+mn-lt"/>
                <a:cs typeface="+mn-lt"/>
              </a:rPr>
              <a:t>антропогенді </a:t>
            </a:r>
            <a:r>
              <a:rPr lang="ru-RU" sz="1600" dirty="0">
                <a:latin typeface="Times New Roman"/>
                <a:ea typeface="+mn-lt"/>
                <a:cs typeface="+mn-lt"/>
              </a:rPr>
              <a:t>(қала мен ауылдар, ғимараттар, егістіктер мен саябақтар, зауыт-фабрикалар, көлік жолдары және т.б.).</a:t>
            </a:r>
            <a:endParaRPr lang="ru-RU" sz="1600" dirty="0">
              <a:latin typeface="Times New Roman"/>
              <a:cs typeface="Calibri" panose="020F0502020204030204"/>
            </a:endParaRPr>
          </a:p>
          <a:p>
            <a:r>
              <a:rPr lang="ru-RU" sz="1600" b="1" dirty="0">
                <a:latin typeface="Times New Roman"/>
                <a:ea typeface="+mn-lt"/>
                <a:cs typeface="+mn-lt"/>
              </a:rPr>
              <a:t>Қасиеттері </a:t>
            </a:r>
            <a:r>
              <a:rPr lang="ru-RU" sz="1600" dirty="0">
                <a:latin typeface="Times New Roman"/>
                <a:ea typeface="+mn-lt"/>
                <a:cs typeface="+mn-lt"/>
              </a:rPr>
              <a:t>— бұл географиялық нысанның өзіне ғана тән белгілері. Қасиеттер бізге бір нысанды екіншісінен айыруға немесе осындай өзге нысандармен ұқсастығын анықтауға мүмкіндік береді. Географиялық нысан анықтамасына қарап-ақ, оның мынадай негізгі қасиеттері барын анықтауға болады:</a:t>
            </a:r>
            <a:endParaRPr lang="ru-RU" sz="1600" dirty="0">
              <a:latin typeface="Times New Roman"/>
              <a:cs typeface="Times New Roman"/>
            </a:endParaRPr>
          </a:p>
          <a:p>
            <a:endParaRPr lang="ru-RU" sz="1600" dirty="0">
              <a:latin typeface="Times New Roman"/>
              <a:cs typeface="Calibri"/>
            </a:endParaRPr>
          </a:p>
        </p:txBody>
      </p:sp>
    </p:spTree>
    <p:extLst>
      <p:ext uri="{BB962C8B-B14F-4D97-AF65-F5344CB8AC3E}">
        <p14:creationId xmlns:p14="http://schemas.microsoft.com/office/powerpoint/2010/main" val="2654983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Рисунок 4" descr="Изображение выглядит как цветок, желтый, растение, вертушка&#10;&#10;Автоматически созданное описание">
            <a:extLst>
              <a:ext uri="{FF2B5EF4-FFF2-40B4-BE49-F238E27FC236}">
                <a16:creationId xmlns="" xmlns:a16="http://schemas.microsoft.com/office/drawing/2014/main" id="{ED429A3E-6A71-721C-1DCA-6CB425661301}"/>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3" name="Объект 2">
            <a:extLst>
              <a:ext uri="{FF2B5EF4-FFF2-40B4-BE49-F238E27FC236}">
                <a16:creationId xmlns="" xmlns:a16="http://schemas.microsoft.com/office/drawing/2014/main" id="{2A87277A-A864-35E4-B625-4B381F7080FE}"/>
              </a:ext>
            </a:extLst>
          </p:cNvPr>
          <p:cNvSpPr>
            <a:spLocks noGrp="1"/>
          </p:cNvSpPr>
          <p:nvPr>
            <p:ph idx="1"/>
          </p:nvPr>
        </p:nvSpPr>
        <p:spPr>
          <a:xfrm>
            <a:off x="838200" y="1825625"/>
            <a:ext cx="10515600" cy="4351338"/>
          </a:xfrm>
        </p:spPr>
        <p:txBody>
          <a:bodyPr vert="horz" lIns="91440" tIns="45720" rIns="91440" bIns="45720" rtlCol="0">
            <a:normAutofit/>
          </a:bodyPr>
          <a:lstStyle/>
          <a:p>
            <a:r>
              <a:rPr lang="ru-RU" sz="2600" b="1" dirty="0">
                <a:solidFill>
                  <a:srgbClr val="FFFFFF"/>
                </a:solidFill>
                <a:ea typeface="+mn-lt"/>
                <a:cs typeface="+mn-lt"/>
              </a:rPr>
              <a:t>тұтастық</a:t>
            </a:r>
            <a:r>
              <a:rPr lang="ru-RU" sz="2600" dirty="0">
                <a:solidFill>
                  <a:srgbClr val="FFFFFF"/>
                </a:solidFill>
                <a:ea typeface="+mn-lt"/>
                <a:cs typeface="+mn-lt"/>
              </a:rPr>
              <a:t> — нысан элементтерінің ішкі бірлігі, яғни нысан белгілі бір тәртіппен орналасңан өзара байланысты және өзара тәуелді элементтерден тұрады.</a:t>
            </a:r>
            <a:endParaRPr lang="ru-RU" sz="2600" dirty="0">
              <a:solidFill>
                <a:srgbClr val="FFFFFF"/>
              </a:solidFill>
              <a:cs typeface="Calibri" panose="020F0502020204030204"/>
            </a:endParaRPr>
          </a:p>
          <a:p>
            <a:r>
              <a:rPr lang="ru-RU" sz="2600" b="1" dirty="0">
                <a:solidFill>
                  <a:srgbClr val="FFFFFF"/>
                </a:solidFill>
                <a:ea typeface="+mn-lt"/>
                <a:cs typeface="+mn-lt"/>
              </a:rPr>
              <a:t>тұрақтылық </a:t>
            </a:r>
            <a:r>
              <a:rPr lang="ru-RU" sz="2600" dirty="0">
                <a:solidFill>
                  <a:srgbClr val="FFFFFF"/>
                </a:solidFill>
                <a:ea typeface="+mn-lt"/>
                <a:cs typeface="+mn-lt"/>
              </a:rPr>
              <a:t>— сыртқы жағдайдың әсеріне қарамастан географиялық нысанның ағымдағы жағдайын сақтап қалу қабілеті.</a:t>
            </a:r>
            <a:endParaRPr lang="ru-RU" sz="2600" dirty="0">
              <a:solidFill>
                <a:srgbClr val="FFFFFF"/>
              </a:solidFill>
            </a:endParaRPr>
          </a:p>
          <a:p>
            <a:r>
              <a:rPr lang="ru-RU" sz="2600" b="1" dirty="0">
                <a:solidFill>
                  <a:srgbClr val="FFFFFF"/>
                </a:solidFill>
                <a:ea typeface="+mn-lt"/>
                <a:cs typeface="+mn-lt"/>
              </a:rPr>
              <a:t>географиялық орналасу </a:t>
            </a:r>
            <a:r>
              <a:rPr lang="ru-RU" sz="2600" dirty="0">
                <a:solidFill>
                  <a:srgbClr val="FFFFFF"/>
                </a:solidFill>
                <a:ea typeface="+mn-lt"/>
                <a:cs typeface="+mn-lt"/>
              </a:rPr>
              <a:t>— Жер бетіндегі нысанға, осы нысанға тікелей немесе қосалқы ықпал етуші кез келген нысандарға қатысты географиялық координаттар жүйесінде өз орнының болуы.</a:t>
            </a:r>
            <a:endParaRPr lang="ru-RU" sz="2600" dirty="0">
              <a:solidFill>
                <a:srgbClr val="FFFFFF"/>
              </a:solidFill>
            </a:endParaRPr>
          </a:p>
          <a:p>
            <a:r>
              <a:rPr lang="ru-RU" sz="2600" b="1" dirty="0">
                <a:solidFill>
                  <a:srgbClr val="FFFFFF"/>
                </a:solidFill>
                <a:ea typeface="+mn-lt"/>
                <a:cs typeface="+mn-lt"/>
              </a:rPr>
              <a:t>шығу тегі </a:t>
            </a:r>
            <a:r>
              <a:rPr lang="ru-RU" sz="2600" dirty="0">
                <a:solidFill>
                  <a:srgbClr val="FFFFFF"/>
                </a:solidFill>
                <a:ea typeface="+mn-lt"/>
                <a:cs typeface="+mn-lt"/>
              </a:rPr>
              <a:t>— табиғатта немесе адам қызметі саласында (антропогенді) туындау.</a:t>
            </a:r>
            <a:endParaRPr lang="ru-RU" sz="2600" dirty="0">
              <a:solidFill>
                <a:srgbClr val="FFFFFF"/>
              </a:solidFill>
            </a:endParaRPr>
          </a:p>
          <a:p>
            <a:endParaRPr lang="ru-RU" sz="2600" dirty="0">
              <a:solidFill>
                <a:srgbClr val="FFFFFF"/>
              </a:solidFill>
              <a:cs typeface="Calibri"/>
            </a:endParaRPr>
          </a:p>
        </p:txBody>
      </p:sp>
    </p:spTree>
    <p:extLst>
      <p:ext uri="{BB962C8B-B14F-4D97-AF65-F5344CB8AC3E}">
        <p14:creationId xmlns:p14="http://schemas.microsoft.com/office/powerpoint/2010/main" val="91026188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ketchy line">
            <a:extLst>
              <a:ext uri="{FF2B5EF4-FFF2-40B4-BE49-F238E27FC236}">
                <a16:creationId xmlns=""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Объект 2">
            <a:extLst>
              <a:ext uri="{FF2B5EF4-FFF2-40B4-BE49-F238E27FC236}">
                <a16:creationId xmlns="" xmlns:a16="http://schemas.microsoft.com/office/drawing/2014/main" id="{2BC7CC71-DBFD-9F28-0337-8E8F43D374E9}"/>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ru-RU" sz="1500" dirty="0">
                <a:ea typeface="+mn-lt"/>
                <a:cs typeface="+mn-lt"/>
              </a:rPr>
              <a:t>Әрбір нысанның ортақ және айырым қасиеттері болуы мүмкін. Ортақ қасиеттер нысандарды топтарға біріктіруге көмектеседі. Айырым қасиеттер бір нысанды екіншісінен ажыратуға көмектеседі. Барлық орман үшін ортақ қасиет — белгілі бір жерде ағаштардың көп болуы. Ал ағаштардың түрлері бойынша ормандар бір-бірінен ерекшеленуі мүмкін. Атап айтқанда, жалпақжапырақты, қылқанжапырақты және аралас ормандар.</a:t>
            </a:r>
            <a:endParaRPr lang="ru-RU" sz="1500" dirty="0">
              <a:cs typeface="Calibri" panose="020F0502020204030204"/>
            </a:endParaRPr>
          </a:p>
          <a:p>
            <a:r>
              <a:rPr lang="ru-RU" sz="1500" dirty="0">
                <a:ea typeface="+mn-lt"/>
                <a:cs typeface="+mn-lt"/>
              </a:rPr>
              <a:t>Географиялық нысанның әрбір қасиетін сапалық әрі сандық тұрғыдан көрсетуге болады. Жезқазғанның географиялық орналасуын сапалық тұрғыдан, мәселен, мынадай сөздермен білдіруге болады: «Қала Орталық Қазақстанда орналасқан». Бұл мәліметті сандық тұрғыдан беру үшін Жезқазғанның координатын — барынша нақты мекенжайын көрсететін географиялық координаттар жүйесінде (ендік және бойлық градустарда) айқындалатын жердің беткі қабатындағы Жезқазғанның орналасуын көрсету керек. Қала координаттары — 47°47’00» с.е., 67°42’00″ш.б. Қызылорданың ауа райы туралы да сапалық және сандық тұрғыдан сипаттауға болады. Мәселен: «Жазда Қызылордада өте ыстық, өйткені температура 40°С-қа жетеді».</a:t>
            </a:r>
            <a:endParaRPr lang="ru-RU" sz="1500" dirty="0"/>
          </a:p>
          <a:p>
            <a:endParaRPr lang="ru-RU" sz="1500" dirty="0">
              <a:cs typeface="Calibri"/>
            </a:endParaRPr>
          </a:p>
        </p:txBody>
      </p:sp>
      <p:pic>
        <p:nvPicPr>
          <p:cNvPr id="4" name="Рисунок 4">
            <a:extLst>
              <a:ext uri="{FF2B5EF4-FFF2-40B4-BE49-F238E27FC236}">
                <a16:creationId xmlns="" xmlns:a16="http://schemas.microsoft.com/office/drawing/2014/main" id="{7BFB65CB-F5AE-8E32-DDBC-040835222BEA}"/>
              </a:ext>
            </a:extLst>
          </p:cNvPr>
          <p:cNvPicPr>
            <a:picLocks noChangeAspect="1"/>
          </p:cNvPicPr>
          <p:nvPr/>
        </p:nvPicPr>
        <p:blipFill rotWithShape="1">
          <a:blip r:embed="rId2"/>
          <a:srcRect r="3792" b="-3"/>
          <a:stretch/>
        </p:blipFill>
        <p:spPr>
          <a:xfrm>
            <a:off x="7675658" y="2093976"/>
            <a:ext cx="3941064" cy="4096512"/>
          </a:xfrm>
          <a:prstGeom prst="rect">
            <a:avLst/>
          </a:prstGeom>
        </p:spPr>
      </p:pic>
    </p:spTree>
    <p:extLst>
      <p:ext uri="{BB962C8B-B14F-4D97-AF65-F5344CB8AC3E}">
        <p14:creationId xmlns:p14="http://schemas.microsoft.com/office/powerpoint/2010/main" val="11270827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787</Words>
  <Application>Microsoft Office PowerPoint</Application>
  <PresentationFormat>Произвольный</PresentationFormat>
  <Paragraphs>39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Географиялық ғылымының объектілі-пәндік мәні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Аяулы</dc:creator>
  <cp:lastModifiedBy>enu</cp:lastModifiedBy>
  <cp:revision>109</cp:revision>
  <dcterms:created xsi:type="dcterms:W3CDTF">2022-05-06T08:55:52Z</dcterms:created>
  <dcterms:modified xsi:type="dcterms:W3CDTF">2022-12-28T05:09:07Z</dcterms:modified>
</cp:coreProperties>
</file>