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311" r:id="rId4"/>
    <p:sldId id="341" r:id="rId5"/>
    <p:sldId id="343" r:id="rId6"/>
    <p:sldId id="312" r:id="rId7"/>
    <p:sldId id="344" r:id="rId8"/>
    <p:sldId id="323" r:id="rId9"/>
    <p:sldId id="342" r:id="rId10"/>
    <p:sldId id="345" r:id="rId11"/>
    <p:sldId id="346" r:id="rId12"/>
    <p:sldId id="347" r:id="rId13"/>
    <p:sldId id="348" r:id="rId14"/>
    <p:sldId id="326" r:id="rId15"/>
    <p:sldId id="349" r:id="rId16"/>
    <p:sldId id="350" r:id="rId17"/>
    <p:sldId id="351" r:id="rId18"/>
    <p:sldId id="327" r:id="rId19"/>
    <p:sldId id="353" r:id="rId20"/>
    <p:sldId id="328" r:id="rId21"/>
    <p:sldId id="354" r:id="rId22"/>
    <p:sldId id="329" r:id="rId23"/>
    <p:sldId id="330" r:id="rId24"/>
    <p:sldId id="355" r:id="rId25"/>
    <p:sldId id="331" r:id="rId26"/>
    <p:sldId id="35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7F1A2-4F24-4F61-8156-C2BCD96ED35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9460176-A9D7-4C00-A781-4E5724C13D94}">
      <dgm:prSet phldrT="[Текст]" custT="1"/>
      <dgm:spPr/>
      <dgm:t>
        <a:bodyPr/>
        <a:lstStyle/>
        <a:p>
          <a:r>
            <a: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Қабырғалардың кедір-бұдырлығы</a:t>
          </a:r>
          <a:r>
            <a:rPr lang="ru-RU" sz="14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Құбырдың тегіс қабырғалары үйкелісті азайтады және өткізгіштігін жақсартады.</a:t>
          </a:r>
        </a:p>
      </dgm:t>
    </dgm:pt>
    <dgm:pt modelId="{81FD0669-8FD0-47AC-A907-9DE5C146723B}" type="parTrans" cxnId="{7A8822CC-8812-4D9D-B9E7-D67D1D44D48F}">
      <dgm:prSet/>
      <dgm:spPr/>
      <dgm:t>
        <a:bodyPr/>
        <a:lstStyle/>
        <a:p>
          <a:endParaRPr lang="ru-RU"/>
        </a:p>
      </dgm:t>
    </dgm:pt>
    <dgm:pt modelId="{0A6F3940-F906-43B5-8C90-2A50EB5DCD13}" type="sibTrans" cxnId="{7A8822CC-8812-4D9D-B9E7-D67D1D44D48F}">
      <dgm:prSet/>
      <dgm:spPr/>
      <dgm:t>
        <a:bodyPr/>
        <a:lstStyle/>
        <a:p>
          <a:endParaRPr lang="ru-RU"/>
        </a:p>
      </dgm:t>
    </dgm:pt>
    <dgm:pt modelId="{3CFE3574-E87E-4FBC-B068-1C5B4DAFA7AD}">
      <dgm:prSet phldrT="[Текст]" custT="1"/>
      <dgm:spPr/>
      <dgm:t>
        <a:bodyPr/>
        <a:lstStyle/>
        <a:p>
          <a:r>
            <a: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Газдың қасиеттері
</a:t>
          </a:r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Газдың тұтқырлығы, тығыздығы және сығылуы оның құбырдағы әрекетін анықтайды.</a:t>
          </a:r>
        </a:p>
      </dgm:t>
    </dgm:pt>
    <dgm:pt modelId="{8529F4DD-CE66-4F29-B74F-1D57CB38344F}" type="parTrans" cxnId="{1B1BFE81-11CB-4ABC-A915-FE1BE1FBC7F4}">
      <dgm:prSet/>
      <dgm:spPr/>
      <dgm:t>
        <a:bodyPr/>
        <a:lstStyle/>
        <a:p>
          <a:endParaRPr lang="ru-RU"/>
        </a:p>
      </dgm:t>
    </dgm:pt>
    <dgm:pt modelId="{2C9BF4F5-053F-4941-948B-4BA57D8129D7}" type="sibTrans" cxnId="{1B1BFE81-11CB-4ABC-A915-FE1BE1FBC7F4}">
      <dgm:prSet/>
      <dgm:spPr/>
      <dgm:t>
        <a:bodyPr/>
        <a:lstStyle/>
        <a:p>
          <a:endParaRPr lang="ru-RU"/>
        </a:p>
      </dgm:t>
    </dgm:pt>
    <dgm:pt modelId="{BA82BFEB-774B-4A15-8D74-2E7D067744B5}">
      <dgm:prSet phldrT="[Текст]" custT="1"/>
      <dgm:spPr/>
      <dgm:t>
        <a:bodyPr/>
        <a:lstStyle/>
        <a:p>
          <a:r>
            <a: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Ішкі диаметрі</a:t>
          </a:r>
          <a:r>
            <a: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Құбырдың диаметрі ағынның кедергісіне әсер ететін көлденең қиманың ауданын анықтайды.</a:t>
          </a:r>
        </a:p>
      </dgm:t>
    </dgm:pt>
    <dgm:pt modelId="{4710D63E-C8AA-4F15-AD85-D113BF77C5DE}" type="parTrans" cxnId="{939E2085-DE4C-4184-B482-6674BF315450}">
      <dgm:prSet/>
      <dgm:spPr/>
      <dgm:t>
        <a:bodyPr/>
        <a:lstStyle/>
        <a:p>
          <a:endParaRPr lang="ru-RU"/>
        </a:p>
      </dgm:t>
    </dgm:pt>
    <dgm:pt modelId="{12B39E3B-38BF-4AC9-A201-F40A6CEF3044}" type="sibTrans" cxnId="{939E2085-DE4C-4184-B482-6674BF315450}">
      <dgm:prSet/>
      <dgm:spPr/>
      <dgm:t>
        <a:bodyPr/>
        <a:lstStyle/>
        <a:p>
          <a:endParaRPr lang="ru-RU"/>
        </a:p>
      </dgm:t>
    </dgm:pt>
    <dgm:pt modelId="{7A94373E-822F-4922-B6E2-5E592E953A42}" type="pres">
      <dgm:prSet presAssocID="{0077F1A2-4F24-4F61-8156-C2BCD96ED353}" presName="compositeShape" presStyleCnt="0">
        <dgm:presLayoutVars>
          <dgm:chMax val="7"/>
          <dgm:dir/>
          <dgm:resizeHandles val="exact"/>
        </dgm:presLayoutVars>
      </dgm:prSet>
      <dgm:spPr/>
    </dgm:pt>
    <dgm:pt modelId="{5F0B5320-3274-4617-95C9-1F0D30C79330}" type="pres">
      <dgm:prSet presAssocID="{0077F1A2-4F24-4F61-8156-C2BCD96ED353}" presName="wedge1" presStyleLbl="node1" presStyleIdx="0" presStyleCnt="3" custScaleX="131597" custScaleY="117901" custLinFactNeighborX="-808" custLinFactNeighborY="-3775"/>
      <dgm:spPr/>
    </dgm:pt>
    <dgm:pt modelId="{BD88757D-B9D9-40DC-8040-A1FDD24D4F91}" type="pres">
      <dgm:prSet presAssocID="{0077F1A2-4F24-4F61-8156-C2BCD96ED35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26FAF75-990A-49CA-B8C0-32C539AF7827}" type="pres">
      <dgm:prSet presAssocID="{0077F1A2-4F24-4F61-8156-C2BCD96ED353}" presName="wedge2" presStyleLbl="node1" presStyleIdx="1" presStyleCnt="3" custScaleX="120653" custScaleY="127600" custLinFactNeighborX="4273" custLinFactNeighborY="-2083"/>
      <dgm:spPr/>
    </dgm:pt>
    <dgm:pt modelId="{737DA5CC-1CDD-4068-B750-86AED53CF621}" type="pres">
      <dgm:prSet presAssocID="{0077F1A2-4F24-4F61-8156-C2BCD96ED35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06D0378-681E-4838-8EE6-1C52CDD8E8FC}" type="pres">
      <dgm:prSet presAssocID="{0077F1A2-4F24-4F61-8156-C2BCD96ED353}" presName="wedge3" presStyleLbl="node1" presStyleIdx="2" presStyleCnt="3" custScaleX="119842" custScaleY="119005" custLinFactNeighborX="551" custLinFactNeighborY="-5042"/>
      <dgm:spPr/>
    </dgm:pt>
    <dgm:pt modelId="{7C7EDEA0-4BA7-4AC8-B272-F35016E4E487}" type="pres">
      <dgm:prSet presAssocID="{0077F1A2-4F24-4F61-8156-C2BCD96ED35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B1BFE81-11CB-4ABC-A915-FE1BE1FBC7F4}" srcId="{0077F1A2-4F24-4F61-8156-C2BCD96ED353}" destId="{3CFE3574-E87E-4FBC-B068-1C5B4DAFA7AD}" srcOrd="1" destOrd="0" parTransId="{8529F4DD-CE66-4F29-B74F-1D57CB38344F}" sibTransId="{2C9BF4F5-053F-4941-948B-4BA57D8129D7}"/>
    <dgm:cxn modelId="{939E2085-DE4C-4184-B482-6674BF315450}" srcId="{0077F1A2-4F24-4F61-8156-C2BCD96ED353}" destId="{BA82BFEB-774B-4A15-8D74-2E7D067744B5}" srcOrd="2" destOrd="0" parTransId="{4710D63E-C8AA-4F15-AD85-D113BF77C5DE}" sibTransId="{12B39E3B-38BF-4AC9-A201-F40A6CEF3044}"/>
    <dgm:cxn modelId="{56325396-4F9E-408F-81EA-CD2A380EB4DC}" type="presOf" srcId="{B9460176-A9D7-4C00-A781-4E5724C13D94}" destId="{BD88757D-B9D9-40DC-8040-A1FDD24D4F91}" srcOrd="1" destOrd="0" presId="urn:microsoft.com/office/officeart/2005/8/layout/chart3"/>
    <dgm:cxn modelId="{96A161A3-84D3-47C9-815F-CFBD76C6068E}" type="presOf" srcId="{BA82BFEB-774B-4A15-8D74-2E7D067744B5}" destId="{D06D0378-681E-4838-8EE6-1C52CDD8E8FC}" srcOrd="0" destOrd="0" presId="urn:microsoft.com/office/officeart/2005/8/layout/chart3"/>
    <dgm:cxn modelId="{5472D1B5-758D-4FF8-9A6F-5B32DB6FB6DF}" type="presOf" srcId="{3CFE3574-E87E-4FBC-B068-1C5B4DAFA7AD}" destId="{426FAF75-990A-49CA-B8C0-32C539AF7827}" srcOrd="0" destOrd="0" presId="urn:microsoft.com/office/officeart/2005/8/layout/chart3"/>
    <dgm:cxn modelId="{E66C94BF-E1C9-4EF8-AF72-5EB469C46BE0}" type="presOf" srcId="{BA82BFEB-774B-4A15-8D74-2E7D067744B5}" destId="{7C7EDEA0-4BA7-4AC8-B272-F35016E4E487}" srcOrd="1" destOrd="0" presId="urn:microsoft.com/office/officeart/2005/8/layout/chart3"/>
    <dgm:cxn modelId="{7A8822CC-8812-4D9D-B9E7-D67D1D44D48F}" srcId="{0077F1A2-4F24-4F61-8156-C2BCD96ED353}" destId="{B9460176-A9D7-4C00-A781-4E5724C13D94}" srcOrd="0" destOrd="0" parTransId="{81FD0669-8FD0-47AC-A907-9DE5C146723B}" sibTransId="{0A6F3940-F906-43B5-8C90-2A50EB5DCD13}"/>
    <dgm:cxn modelId="{8ABC8ED0-8D00-4297-B9BF-657C0D4A3B54}" type="presOf" srcId="{B9460176-A9D7-4C00-A781-4E5724C13D94}" destId="{5F0B5320-3274-4617-95C9-1F0D30C79330}" srcOrd="0" destOrd="0" presId="urn:microsoft.com/office/officeart/2005/8/layout/chart3"/>
    <dgm:cxn modelId="{1DC9E0E7-CDF0-45BA-82A4-75206F3357AD}" type="presOf" srcId="{3CFE3574-E87E-4FBC-B068-1C5B4DAFA7AD}" destId="{737DA5CC-1CDD-4068-B750-86AED53CF621}" srcOrd="1" destOrd="0" presId="urn:microsoft.com/office/officeart/2005/8/layout/chart3"/>
    <dgm:cxn modelId="{579754E8-8C5B-4F9E-80CA-B19963C42098}" type="presOf" srcId="{0077F1A2-4F24-4F61-8156-C2BCD96ED353}" destId="{7A94373E-822F-4922-B6E2-5E592E953A42}" srcOrd="0" destOrd="0" presId="urn:microsoft.com/office/officeart/2005/8/layout/chart3"/>
    <dgm:cxn modelId="{771B1AC4-29DA-4B73-B403-8BE7C5C7D80D}" type="presParOf" srcId="{7A94373E-822F-4922-B6E2-5E592E953A42}" destId="{5F0B5320-3274-4617-95C9-1F0D30C79330}" srcOrd="0" destOrd="0" presId="urn:microsoft.com/office/officeart/2005/8/layout/chart3"/>
    <dgm:cxn modelId="{137A084F-89CE-4BB1-A54B-CCCDB3E6FFF6}" type="presParOf" srcId="{7A94373E-822F-4922-B6E2-5E592E953A42}" destId="{BD88757D-B9D9-40DC-8040-A1FDD24D4F91}" srcOrd="1" destOrd="0" presId="urn:microsoft.com/office/officeart/2005/8/layout/chart3"/>
    <dgm:cxn modelId="{1B18AB67-A938-4DAB-9461-885972651860}" type="presParOf" srcId="{7A94373E-822F-4922-B6E2-5E592E953A42}" destId="{426FAF75-990A-49CA-B8C0-32C539AF7827}" srcOrd="2" destOrd="0" presId="urn:microsoft.com/office/officeart/2005/8/layout/chart3"/>
    <dgm:cxn modelId="{1D2F913D-5A10-43EA-887C-BC042B80BA0A}" type="presParOf" srcId="{7A94373E-822F-4922-B6E2-5E592E953A42}" destId="{737DA5CC-1CDD-4068-B750-86AED53CF621}" srcOrd="3" destOrd="0" presId="urn:microsoft.com/office/officeart/2005/8/layout/chart3"/>
    <dgm:cxn modelId="{52A5C8C2-1659-48E6-872D-1D9A3FFDF0DA}" type="presParOf" srcId="{7A94373E-822F-4922-B6E2-5E592E953A42}" destId="{D06D0378-681E-4838-8EE6-1C52CDD8E8FC}" srcOrd="4" destOrd="0" presId="urn:microsoft.com/office/officeart/2005/8/layout/chart3"/>
    <dgm:cxn modelId="{F48CC497-8241-4CD5-9E5C-37DE2D7DC0D8}" type="presParOf" srcId="{7A94373E-822F-4922-B6E2-5E592E953A42}" destId="{7C7EDEA0-4BA7-4AC8-B272-F35016E4E48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985CB-D79E-4C5C-B45F-3F3A1BE69A3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9EF8F80-9568-4A22-8C41-DA8120962DD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Орташа еркін жүру ұзындығы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Соқтығысулар арасындағы газ молекуласының орташа қашықтықты анықтайды.</a:t>
          </a:r>
        </a:p>
      </dgm:t>
    </dgm:pt>
    <dgm:pt modelId="{D340E9B9-0318-491E-9A3B-FFAB9792C964}" type="parTrans" cxnId="{071D1DBF-453A-4AB9-9DDE-EE486BE13AF2}">
      <dgm:prSet/>
      <dgm:spPr/>
      <dgm:t>
        <a:bodyPr/>
        <a:lstStyle/>
        <a:p>
          <a:endParaRPr lang="ru-RU"/>
        </a:p>
      </dgm:t>
    </dgm:pt>
    <dgm:pt modelId="{433B86C9-F498-4BFA-BF33-A5BE382E3D70}" type="sibTrans" cxnId="{071D1DBF-453A-4AB9-9DDE-EE486BE13AF2}">
      <dgm:prSet/>
      <dgm:spPr/>
      <dgm:t>
        <a:bodyPr/>
        <a:lstStyle/>
        <a:p>
          <a:endParaRPr lang="ru-RU"/>
        </a:p>
      </dgm:t>
    </dgm:pt>
    <dgm:pt modelId="{208DA207-86A3-4EA4-B133-EA2ACD2B195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Кнудсен Саны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Газ ағынының режимін сипаттайтын өлшемсіз параметр.</a:t>
          </a:r>
        </a:p>
      </dgm:t>
    </dgm:pt>
    <dgm:pt modelId="{6A8BA261-A524-4C4C-B6F9-50F37411974D}" type="parTrans" cxnId="{B0198EE5-21BF-493D-A00D-1CE69CFD3CEC}">
      <dgm:prSet/>
      <dgm:spPr/>
      <dgm:t>
        <a:bodyPr/>
        <a:lstStyle/>
        <a:p>
          <a:endParaRPr lang="ru-RU"/>
        </a:p>
      </dgm:t>
    </dgm:pt>
    <dgm:pt modelId="{9FE30D48-265E-4DA4-B4C9-5F29A0162881}" type="sibTrans" cxnId="{B0198EE5-21BF-493D-A00D-1CE69CFD3CEC}">
      <dgm:prSet/>
      <dgm:spPr/>
      <dgm:t>
        <a:bodyPr/>
        <a:lstStyle/>
        <a:p>
          <a:endParaRPr lang="ru-RU"/>
        </a:p>
      </dgm:t>
    </dgm:pt>
    <dgm:pt modelId="{A9975891-0355-4A59-9A03-075BBBA3DB7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Сырғанау коэффициенті</a:t>
          </a:r>
          <a:r>
            <a:rPr lang="ru-RU" sz="1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Құбыр қабырғаларынан молекулалардың шағылысуын ескереді.</a:t>
          </a:r>
          <a:endParaRPr lang="ru-RU" sz="19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FC2B4-A5C2-42B2-884D-828F98C8CE52}" type="parTrans" cxnId="{03B32E9D-8E89-40B5-8B14-6761B283EAB1}">
      <dgm:prSet/>
      <dgm:spPr/>
      <dgm:t>
        <a:bodyPr/>
        <a:lstStyle/>
        <a:p>
          <a:endParaRPr lang="ru-RU"/>
        </a:p>
      </dgm:t>
    </dgm:pt>
    <dgm:pt modelId="{F62E96B3-8E6A-447B-A45F-38B9C44C754B}" type="sibTrans" cxnId="{03B32E9D-8E89-40B5-8B14-6761B283EAB1}">
      <dgm:prSet/>
      <dgm:spPr/>
      <dgm:t>
        <a:bodyPr/>
        <a:lstStyle/>
        <a:p>
          <a:endParaRPr lang="ru-RU"/>
        </a:p>
      </dgm:t>
    </dgm:pt>
    <dgm:pt modelId="{D0C97BCA-2374-421A-A8E6-AF57D8C2E26F}">
      <dgm:prSet/>
      <dgm:spPr/>
      <dgm:t>
        <a:bodyPr/>
        <a:lstStyle/>
        <a:p>
          <a:endParaRPr lang="ru-RU"/>
        </a:p>
      </dgm:t>
    </dgm:pt>
    <dgm:pt modelId="{4CDB133D-88E1-4E28-ACB4-BD2C5264324E}" type="parTrans" cxnId="{FB0B2C6D-7610-41B8-9D58-DFD9D2EC3F99}">
      <dgm:prSet/>
      <dgm:spPr/>
      <dgm:t>
        <a:bodyPr/>
        <a:lstStyle/>
        <a:p>
          <a:endParaRPr lang="ru-RU"/>
        </a:p>
      </dgm:t>
    </dgm:pt>
    <dgm:pt modelId="{ED8AB38F-25DA-4660-8E49-AE262DCB0390}" type="sibTrans" cxnId="{FB0B2C6D-7610-41B8-9D58-DFD9D2EC3F99}">
      <dgm:prSet/>
      <dgm:spPr/>
      <dgm:t>
        <a:bodyPr/>
        <a:lstStyle/>
        <a:p>
          <a:endParaRPr lang="ru-RU"/>
        </a:p>
      </dgm:t>
    </dgm:pt>
    <dgm:pt modelId="{876021A0-1983-4396-BA72-86B260330963}" type="pres">
      <dgm:prSet presAssocID="{847985CB-D79E-4C5C-B45F-3F3A1BE69A3E}" presName="diagram" presStyleCnt="0">
        <dgm:presLayoutVars>
          <dgm:dir/>
          <dgm:animLvl val="lvl"/>
          <dgm:resizeHandles val="exact"/>
        </dgm:presLayoutVars>
      </dgm:prSet>
      <dgm:spPr/>
    </dgm:pt>
    <dgm:pt modelId="{602CACAE-6EE8-486A-A2AE-4F14E926FE66}" type="pres">
      <dgm:prSet presAssocID="{89EF8F80-9568-4A22-8C41-DA8120962DD0}" presName="compNode" presStyleCnt="0"/>
      <dgm:spPr/>
    </dgm:pt>
    <dgm:pt modelId="{7D75D021-62F6-44FE-81B9-F58BAB73C8FA}" type="pres">
      <dgm:prSet presAssocID="{89EF8F80-9568-4A22-8C41-DA8120962DD0}" presName="childRect" presStyleLbl="bgAcc1" presStyleIdx="0" presStyleCnt="3">
        <dgm:presLayoutVars>
          <dgm:bulletEnabled val="1"/>
        </dgm:presLayoutVars>
      </dgm:prSet>
      <dgm:spPr/>
    </dgm:pt>
    <dgm:pt modelId="{136F0807-BD65-491E-B744-15E969C7BFBF}" type="pres">
      <dgm:prSet presAssocID="{89EF8F80-9568-4A22-8C41-DA8120962DD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C546F52-B592-4F02-87B4-6CEE27B70E3C}" type="pres">
      <dgm:prSet presAssocID="{89EF8F80-9568-4A22-8C41-DA8120962DD0}" presName="parentRect" presStyleLbl="alignNode1" presStyleIdx="0" presStyleCnt="3" custScaleY="282174" custLinFactNeighborX="562" custLinFactNeighborY="4701"/>
      <dgm:spPr/>
    </dgm:pt>
    <dgm:pt modelId="{395D4B6B-2BD5-4945-9F35-B9553332495B}" type="pres">
      <dgm:prSet presAssocID="{89EF8F80-9568-4A22-8C41-DA8120962DD0}" presName="adorn" presStyleLbl="fgAccFollowNode1" presStyleIdx="0" presStyleCnt="3"/>
      <dgm:spPr/>
    </dgm:pt>
    <dgm:pt modelId="{3A2BC002-5F3F-417F-BFAB-5E4F113856F7}" type="pres">
      <dgm:prSet presAssocID="{433B86C9-F498-4BFA-BF33-A5BE382E3D70}" presName="sibTrans" presStyleLbl="sibTrans2D1" presStyleIdx="0" presStyleCnt="0"/>
      <dgm:spPr/>
    </dgm:pt>
    <dgm:pt modelId="{B12DADB8-071D-416B-A0BE-F379C5F2382B}" type="pres">
      <dgm:prSet presAssocID="{208DA207-86A3-4EA4-B133-EA2ACD2B1954}" presName="compNode" presStyleCnt="0"/>
      <dgm:spPr/>
    </dgm:pt>
    <dgm:pt modelId="{32FC53E4-E66D-4A1C-B296-6D203DD5C432}" type="pres">
      <dgm:prSet presAssocID="{208DA207-86A3-4EA4-B133-EA2ACD2B1954}" presName="childRect" presStyleLbl="bgAcc1" presStyleIdx="1" presStyleCnt="3">
        <dgm:presLayoutVars>
          <dgm:bulletEnabled val="1"/>
        </dgm:presLayoutVars>
      </dgm:prSet>
      <dgm:spPr/>
    </dgm:pt>
    <dgm:pt modelId="{2BE8DE21-2B25-4F76-B0C4-CB46A31C3B6C}" type="pres">
      <dgm:prSet presAssocID="{208DA207-86A3-4EA4-B133-EA2ACD2B195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7C7E59C-A66D-4551-AF7A-48B1341E8F76}" type="pres">
      <dgm:prSet presAssocID="{208DA207-86A3-4EA4-B133-EA2ACD2B1954}" presName="parentRect" presStyleLbl="alignNode1" presStyleIdx="1" presStyleCnt="3" custScaleY="288635"/>
      <dgm:spPr/>
    </dgm:pt>
    <dgm:pt modelId="{E023A258-20F3-4716-9AFE-689C4A3DADAF}" type="pres">
      <dgm:prSet presAssocID="{208DA207-86A3-4EA4-B133-EA2ACD2B1954}" presName="adorn" presStyleLbl="fgAccFollowNode1" presStyleIdx="1" presStyleCnt="3"/>
      <dgm:spPr/>
    </dgm:pt>
    <dgm:pt modelId="{7BA2558C-1BC8-4EAB-BF81-7AAD1D403C0F}" type="pres">
      <dgm:prSet presAssocID="{9FE30D48-265E-4DA4-B4C9-5F29A0162881}" presName="sibTrans" presStyleLbl="sibTrans2D1" presStyleIdx="0" presStyleCnt="0"/>
      <dgm:spPr/>
    </dgm:pt>
    <dgm:pt modelId="{9FB3293A-780F-49A2-8EFC-8586E0AAAAC4}" type="pres">
      <dgm:prSet presAssocID="{A9975891-0355-4A59-9A03-075BBBA3DB7B}" presName="compNode" presStyleCnt="0"/>
      <dgm:spPr/>
    </dgm:pt>
    <dgm:pt modelId="{10A040A1-5E63-4522-B605-E4233D14D0AF}" type="pres">
      <dgm:prSet presAssocID="{A9975891-0355-4A59-9A03-075BBBA3DB7B}" presName="childRect" presStyleLbl="bgAcc1" presStyleIdx="2" presStyleCnt="3">
        <dgm:presLayoutVars>
          <dgm:bulletEnabled val="1"/>
        </dgm:presLayoutVars>
      </dgm:prSet>
      <dgm:spPr/>
    </dgm:pt>
    <dgm:pt modelId="{621605E0-B594-4C09-8C7B-2340F49202A8}" type="pres">
      <dgm:prSet presAssocID="{A9975891-0355-4A59-9A03-075BBBA3DB7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ABDA0B4-226E-4654-B088-DF36513FDB0A}" type="pres">
      <dgm:prSet presAssocID="{A9975891-0355-4A59-9A03-075BBBA3DB7B}" presName="parentRect" presStyleLbl="alignNode1" presStyleIdx="2" presStyleCnt="3" custScaleY="286388"/>
      <dgm:spPr/>
    </dgm:pt>
    <dgm:pt modelId="{E15C3812-791A-40A7-838F-02C1ADB86D64}" type="pres">
      <dgm:prSet presAssocID="{A9975891-0355-4A59-9A03-075BBBA3DB7B}" presName="adorn" presStyleLbl="fgAccFollowNode1" presStyleIdx="2" presStyleCnt="3"/>
      <dgm:spPr/>
    </dgm:pt>
  </dgm:ptLst>
  <dgm:cxnLst>
    <dgm:cxn modelId="{70FF480F-2C62-4C35-B1DD-1B4C63EA49B9}" type="presOf" srcId="{A9975891-0355-4A59-9A03-075BBBA3DB7B}" destId="{621605E0-B594-4C09-8C7B-2340F49202A8}" srcOrd="0" destOrd="0" presId="urn:microsoft.com/office/officeart/2005/8/layout/bList2"/>
    <dgm:cxn modelId="{099B6C17-AF40-4FF2-8F5F-BAAE191B75E8}" type="presOf" srcId="{208DA207-86A3-4EA4-B133-EA2ACD2B1954}" destId="{2BE8DE21-2B25-4F76-B0C4-CB46A31C3B6C}" srcOrd="0" destOrd="0" presId="urn:microsoft.com/office/officeart/2005/8/layout/bList2"/>
    <dgm:cxn modelId="{374D4032-30E7-4664-B47A-77DFB5D0F6B0}" type="presOf" srcId="{9FE30D48-265E-4DA4-B4C9-5F29A0162881}" destId="{7BA2558C-1BC8-4EAB-BF81-7AAD1D403C0F}" srcOrd="0" destOrd="0" presId="urn:microsoft.com/office/officeart/2005/8/layout/bList2"/>
    <dgm:cxn modelId="{1100A53E-22E0-4A4F-89DE-506E3C7E3055}" type="presOf" srcId="{89EF8F80-9568-4A22-8C41-DA8120962DD0}" destId="{3C546F52-B592-4F02-87B4-6CEE27B70E3C}" srcOrd="1" destOrd="0" presId="urn:microsoft.com/office/officeart/2005/8/layout/bList2"/>
    <dgm:cxn modelId="{5E7F6B45-8CEE-4FD4-8514-F1AED1323872}" type="presOf" srcId="{89EF8F80-9568-4A22-8C41-DA8120962DD0}" destId="{136F0807-BD65-491E-B744-15E969C7BFBF}" srcOrd="0" destOrd="0" presId="urn:microsoft.com/office/officeart/2005/8/layout/bList2"/>
    <dgm:cxn modelId="{FB0B2C6D-7610-41B8-9D58-DFD9D2EC3F99}" srcId="{89EF8F80-9568-4A22-8C41-DA8120962DD0}" destId="{D0C97BCA-2374-421A-A8E6-AF57D8C2E26F}" srcOrd="0" destOrd="0" parTransId="{4CDB133D-88E1-4E28-ACB4-BD2C5264324E}" sibTransId="{ED8AB38F-25DA-4660-8E49-AE262DCB0390}"/>
    <dgm:cxn modelId="{34113450-387E-4089-8B9D-A716D67D8F15}" type="presOf" srcId="{A9975891-0355-4A59-9A03-075BBBA3DB7B}" destId="{EABDA0B4-226E-4654-B088-DF36513FDB0A}" srcOrd="1" destOrd="0" presId="urn:microsoft.com/office/officeart/2005/8/layout/bList2"/>
    <dgm:cxn modelId="{03B32E9D-8E89-40B5-8B14-6761B283EAB1}" srcId="{847985CB-D79E-4C5C-B45F-3F3A1BE69A3E}" destId="{A9975891-0355-4A59-9A03-075BBBA3DB7B}" srcOrd="2" destOrd="0" parTransId="{762FC2B4-A5C2-42B2-884D-828F98C8CE52}" sibTransId="{F62E96B3-8E6A-447B-A45F-38B9C44C754B}"/>
    <dgm:cxn modelId="{9402BDA8-27E1-42E8-9944-08601A909DFC}" type="presOf" srcId="{433B86C9-F498-4BFA-BF33-A5BE382E3D70}" destId="{3A2BC002-5F3F-417F-BFAB-5E4F113856F7}" srcOrd="0" destOrd="0" presId="urn:microsoft.com/office/officeart/2005/8/layout/bList2"/>
    <dgm:cxn modelId="{116CEBAB-7E69-4155-A991-5F231184D60B}" type="presOf" srcId="{847985CB-D79E-4C5C-B45F-3F3A1BE69A3E}" destId="{876021A0-1983-4396-BA72-86B260330963}" srcOrd="0" destOrd="0" presId="urn:microsoft.com/office/officeart/2005/8/layout/bList2"/>
    <dgm:cxn modelId="{071D1DBF-453A-4AB9-9DDE-EE486BE13AF2}" srcId="{847985CB-D79E-4C5C-B45F-3F3A1BE69A3E}" destId="{89EF8F80-9568-4A22-8C41-DA8120962DD0}" srcOrd="0" destOrd="0" parTransId="{D340E9B9-0318-491E-9A3B-FFAB9792C964}" sibTransId="{433B86C9-F498-4BFA-BF33-A5BE382E3D70}"/>
    <dgm:cxn modelId="{F73611CD-5DCC-4367-BF7B-31A772670F33}" type="presOf" srcId="{208DA207-86A3-4EA4-B133-EA2ACD2B1954}" destId="{E7C7E59C-A66D-4551-AF7A-48B1341E8F76}" srcOrd="1" destOrd="0" presId="urn:microsoft.com/office/officeart/2005/8/layout/bList2"/>
    <dgm:cxn modelId="{B0198EE5-21BF-493D-A00D-1CE69CFD3CEC}" srcId="{847985CB-D79E-4C5C-B45F-3F3A1BE69A3E}" destId="{208DA207-86A3-4EA4-B133-EA2ACD2B1954}" srcOrd="1" destOrd="0" parTransId="{6A8BA261-A524-4C4C-B6F9-50F37411974D}" sibTransId="{9FE30D48-265E-4DA4-B4C9-5F29A0162881}"/>
    <dgm:cxn modelId="{26B510F1-49A4-42DA-9EEE-17AD5914F357}" type="presOf" srcId="{D0C97BCA-2374-421A-A8E6-AF57D8C2E26F}" destId="{7D75D021-62F6-44FE-81B9-F58BAB73C8FA}" srcOrd="0" destOrd="0" presId="urn:microsoft.com/office/officeart/2005/8/layout/bList2"/>
    <dgm:cxn modelId="{0667C495-CD10-4507-AD09-1A5D8B101D62}" type="presParOf" srcId="{876021A0-1983-4396-BA72-86B260330963}" destId="{602CACAE-6EE8-486A-A2AE-4F14E926FE66}" srcOrd="0" destOrd="0" presId="urn:microsoft.com/office/officeart/2005/8/layout/bList2"/>
    <dgm:cxn modelId="{727EA571-15A6-464C-BA99-84BC5D5A3A5A}" type="presParOf" srcId="{602CACAE-6EE8-486A-A2AE-4F14E926FE66}" destId="{7D75D021-62F6-44FE-81B9-F58BAB73C8FA}" srcOrd="0" destOrd="0" presId="urn:microsoft.com/office/officeart/2005/8/layout/bList2"/>
    <dgm:cxn modelId="{03E5B28E-378C-45E1-9176-22C866A74D14}" type="presParOf" srcId="{602CACAE-6EE8-486A-A2AE-4F14E926FE66}" destId="{136F0807-BD65-491E-B744-15E969C7BFBF}" srcOrd="1" destOrd="0" presId="urn:microsoft.com/office/officeart/2005/8/layout/bList2"/>
    <dgm:cxn modelId="{DA7613C7-2D76-4ECD-8B7D-DD489D5FABBB}" type="presParOf" srcId="{602CACAE-6EE8-486A-A2AE-4F14E926FE66}" destId="{3C546F52-B592-4F02-87B4-6CEE27B70E3C}" srcOrd="2" destOrd="0" presId="urn:microsoft.com/office/officeart/2005/8/layout/bList2"/>
    <dgm:cxn modelId="{D0E51497-4137-471B-89B8-E2704AB57D11}" type="presParOf" srcId="{602CACAE-6EE8-486A-A2AE-4F14E926FE66}" destId="{395D4B6B-2BD5-4945-9F35-B9553332495B}" srcOrd="3" destOrd="0" presId="urn:microsoft.com/office/officeart/2005/8/layout/bList2"/>
    <dgm:cxn modelId="{CD0EB515-B69B-425A-9846-0D95261507D2}" type="presParOf" srcId="{876021A0-1983-4396-BA72-86B260330963}" destId="{3A2BC002-5F3F-417F-BFAB-5E4F113856F7}" srcOrd="1" destOrd="0" presId="urn:microsoft.com/office/officeart/2005/8/layout/bList2"/>
    <dgm:cxn modelId="{C75A0D57-450C-40A7-AF90-A444116840FD}" type="presParOf" srcId="{876021A0-1983-4396-BA72-86B260330963}" destId="{B12DADB8-071D-416B-A0BE-F379C5F2382B}" srcOrd="2" destOrd="0" presId="urn:microsoft.com/office/officeart/2005/8/layout/bList2"/>
    <dgm:cxn modelId="{22D4265C-6224-4212-AE38-40EF99BD45D5}" type="presParOf" srcId="{B12DADB8-071D-416B-A0BE-F379C5F2382B}" destId="{32FC53E4-E66D-4A1C-B296-6D203DD5C432}" srcOrd="0" destOrd="0" presId="urn:microsoft.com/office/officeart/2005/8/layout/bList2"/>
    <dgm:cxn modelId="{BE07A33B-B02E-4198-8937-0595587AD306}" type="presParOf" srcId="{B12DADB8-071D-416B-A0BE-F379C5F2382B}" destId="{2BE8DE21-2B25-4F76-B0C4-CB46A31C3B6C}" srcOrd="1" destOrd="0" presId="urn:microsoft.com/office/officeart/2005/8/layout/bList2"/>
    <dgm:cxn modelId="{EFA5B1A7-DEF7-49A9-82E4-A3D48ABEE2F9}" type="presParOf" srcId="{B12DADB8-071D-416B-A0BE-F379C5F2382B}" destId="{E7C7E59C-A66D-4551-AF7A-48B1341E8F76}" srcOrd="2" destOrd="0" presId="urn:microsoft.com/office/officeart/2005/8/layout/bList2"/>
    <dgm:cxn modelId="{77798BCE-559F-43D4-AB18-E7D46622724D}" type="presParOf" srcId="{B12DADB8-071D-416B-A0BE-F379C5F2382B}" destId="{E023A258-20F3-4716-9AFE-689C4A3DADAF}" srcOrd="3" destOrd="0" presId="urn:microsoft.com/office/officeart/2005/8/layout/bList2"/>
    <dgm:cxn modelId="{C8D12C0A-2E87-4F6C-93C2-25CC58E75C07}" type="presParOf" srcId="{876021A0-1983-4396-BA72-86B260330963}" destId="{7BA2558C-1BC8-4EAB-BF81-7AAD1D403C0F}" srcOrd="3" destOrd="0" presId="urn:microsoft.com/office/officeart/2005/8/layout/bList2"/>
    <dgm:cxn modelId="{1FCC2548-57B7-4CD0-A069-81349BF63136}" type="presParOf" srcId="{876021A0-1983-4396-BA72-86B260330963}" destId="{9FB3293A-780F-49A2-8EFC-8586E0AAAAC4}" srcOrd="4" destOrd="0" presId="urn:microsoft.com/office/officeart/2005/8/layout/bList2"/>
    <dgm:cxn modelId="{283613D5-282B-41A1-8763-91A5F4ACEC3A}" type="presParOf" srcId="{9FB3293A-780F-49A2-8EFC-8586E0AAAAC4}" destId="{10A040A1-5E63-4522-B605-E4233D14D0AF}" srcOrd="0" destOrd="0" presId="urn:microsoft.com/office/officeart/2005/8/layout/bList2"/>
    <dgm:cxn modelId="{6A9C939E-651F-4CE8-9D23-B2E2CDE0798C}" type="presParOf" srcId="{9FB3293A-780F-49A2-8EFC-8586E0AAAAC4}" destId="{621605E0-B594-4C09-8C7B-2340F49202A8}" srcOrd="1" destOrd="0" presId="urn:microsoft.com/office/officeart/2005/8/layout/bList2"/>
    <dgm:cxn modelId="{8E0C7FFB-3A98-47ED-BA79-A31BF2E858B7}" type="presParOf" srcId="{9FB3293A-780F-49A2-8EFC-8586E0AAAAC4}" destId="{EABDA0B4-226E-4654-B088-DF36513FDB0A}" srcOrd="2" destOrd="0" presId="urn:microsoft.com/office/officeart/2005/8/layout/bList2"/>
    <dgm:cxn modelId="{ECF79E02-1797-4560-A5B6-8E04BD321418}" type="presParOf" srcId="{9FB3293A-780F-49A2-8EFC-8586E0AAAAC4}" destId="{E15C3812-791A-40A7-838F-02C1ADB86D6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C36A81-FAE3-4BCD-9277-ABD232D1BD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7F476D6-730B-49E0-992A-C8CFA211B9C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
Химиялық реакциялардың жылдамдығына және тепе-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теңдік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күйіне айтарлықтай әсер етеді.</a:t>
          </a:r>
        </a:p>
      </dgm:t>
    </dgm:pt>
    <dgm:pt modelId="{3886F589-CAB0-4519-A1CD-24237B5E483C}" type="parTrans" cxnId="{DE7061FE-861F-4503-9C74-79DD14BC69FD}">
      <dgm:prSet/>
      <dgm:spPr/>
      <dgm:t>
        <a:bodyPr/>
        <a:lstStyle/>
        <a:p>
          <a:endParaRPr lang="ru-RU"/>
        </a:p>
      </dgm:t>
    </dgm:pt>
    <dgm:pt modelId="{E1B71809-2E21-4AE8-A7E0-A584CCFB268C}" type="sibTrans" cxnId="{DE7061FE-861F-4503-9C74-79DD14BC69FD}">
      <dgm:prSet/>
      <dgm:spPr/>
      <dgm:t>
        <a:bodyPr/>
        <a:lstStyle/>
        <a:p>
          <a:endParaRPr lang="ru-RU"/>
        </a:p>
      </dgm:t>
    </dgm:pt>
    <dgm:pt modelId="{4343D1EC-B3A3-4941-AFCB-8DE278D938D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Қысым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
Қысымның өзгеруі тепе-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теңдікті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Ле Шателье принципіне сәйкес ауыстыра алады.</a:t>
          </a:r>
        </a:p>
      </dgm:t>
    </dgm:pt>
    <dgm:pt modelId="{1848DB21-D857-4D1C-871C-E45BAA95E574}" type="parTrans" cxnId="{6D865CDD-9DB0-4953-AD7C-D78BDD502E72}">
      <dgm:prSet/>
      <dgm:spPr/>
      <dgm:t>
        <a:bodyPr/>
        <a:lstStyle/>
        <a:p>
          <a:endParaRPr lang="ru-RU"/>
        </a:p>
      </dgm:t>
    </dgm:pt>
    <dgm:pt modelId="{1B14A8DE-6839-40F0-8C82-754E07E6744C}" type="sibTrans" cxnId="{6D865CDD-9DB0-4953-AD7C-D78BDD502E72}">
      <dgm:prSet/>
      <dgm:spPr/>
      <dgm:t>
        <a:bodyPr/>
        <a:lstStyle/>
        <a:p>
          <a:endParaRPr lang="ru-RU"/>
        </a:p>
      </dgm:t>
    </dgm:pt>
    <dgm:pt modelId="{D7489AEC-C647-492D-9CA6-2F1D0C44244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Компоненттердің концентрациясы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
Реактивтердің концен-сы химиялық реакцияның қозғаушы күшіне әсер етеді.</a:t>
          </a:r>
        </a:p>
      </dgm:t>
    </dgm:pt>
    <dgm:pt modelId="{CDB5892E-84C0-4A7F-AED5-8937EFA087C2}" type="parTrans" cxnId="{C8D46EB8-AC43-41FA-BA81-542177A806D1}">
      <dgm:prSet/>
      <dgm:spPr/>
      <dgm:t>
        <a:bodyPr/>
        <a:lstStyle/>
        <a:p>
          <a:endParaRPr lang="ru-RU"/>
        </a:p>
      </dgm:t>
    </dgm:pt>
    <dgm:pt modelId="{5EDA3210-D335-4FF1-83C0-7FFABA0431F3}" type="sibTrans" cxnId="{C8D46EB8-AC43-41FA-BA81-542177A806D1}">
      <dgm:prSet/>
      <dgm:spPr/>
      <dgm:t>
        <a:bodyPr/>
        <a:lstStyle/>
        <a:p>
          <a:endParaRPr lang="ru-RU"/>
        </a:p>
      </dgm:t>
    </dgm:pt>
    <dgm:pt modelId="{DC81873B-72B3-4DBC-93AB-AED9F168D77F}" type="pres">
      <dgm:prSet presAssocID="{0FC36A81-FAE3-4BCD-9277-ABD232D1BDE7}" presName="CompostProcess" presStyleCnt="0">
        <dgm:presLayoutVars>
          <dgm:dir/>
          <dgm:resizeHandles val="exact"/>
        </dgm:presLayoutVars>
      </dgm:prSet>
      <dgm:spPr/>
    </dgm:pt>
    <dgm:pt modelId="{22F4B654-4F88-4AD5-9DB4-ED0987DB7B25}" type="pres">
      <dgm:prSet presAssocID="{0FC36A81-FAE3-4BCD-9277-ABD232D1BDE7}" presName="arrow" presStyleLbl="bgShp" presStyleIdx="0" presStyleCnt="1" custScaleX="117647" custLinFactNeighborX="-515" custLinFactNeighborY="8789"/>
      <dgm:spPr>
        <a:solidFill>
          <a:schemeClr val="accent2">
            <a:lumMod val="60000"/>
            <a:lumOff val="40000"/>
          </a:schemeClr>
        </a:solidFill>
      </dgm:spPr>
    </dgm:pt>
    <dgm:pt modelId="{741FE03B-8C18-4D0E-BE42-01DCD0FEC2E7}" type="pres">
      <dgm:prSet presAssocID="{0FC36A81-FAE3-4BCD-9277-ABD232D1BDE7}" presName="linearProcess" presStyleCnt="0"/>
      <dgm:spPr/>
    </dgm:pt>
    <dgm:pt modelId="{688915EF-D208-4F2D-A6FF-E47CF6431B3C}" type="pres">
      <dgm:prSet presAssocID="{67F476D6-730B-49E0-992A-C8CFA211B9CE}" presName="textNode" presStyleLbl="node1" presStyleIdx="0" presStyleCnt="3" custScaleX="117626" custScaleY="111938">
        <dgm:presLayoutVars>
          <dgm:bulletEnabled val="1"/>
        </dgm:presLayoutVars>
      </dgm:prSet>
      <dgm:spPr/>
    </dgm:pt>
    <dgm:pt modelId="{F3666B50-31BF-45B7-AD56-CAD78DA8BA9C}" type="pres">
      <dgm:prSet presAssocID="{E1B71809-2E21-4AE8-A7E0-A584CCFB268C}" presName="sibTrans" presStyleCnt="0"/>
      <dgm:spPr/>
    </dgm:pt>
    <dgm:pt modelId="{95117607-F965-4BBB-A0C1-FFBFF0270C67}" type="pres">
      <dgm:prSet presAssocID="{4343D1EC-B3A3-4941-AFCB-8DE278D938D2}" presName="textNode" presStyleLbl="node1" presStyleIdx="1" presStyleCnt="3" custScaleX="107757" custScaleY="108594">
        <dgm:presLayoutVars>
          <dgm:bulletEnabled val="1"/>
        </dgm:presLayoutVars>
      </dgm:prSet>
      <dgm:spPr/>
    </dgm:pt>
    <dgm:pt modelId="{317A3A80-0EBC-49E7-B915-5E77513CF4CB}" type="pres">
      <dgm:prSet presAssocID="{1B14A8DE-6839-40F0-8C82-754E07E6744C}" presName="sibTrans" presStyleCnt="0"/>
      <dgm:spPr/>
    </dgm:pt>
    <dgm:pt modelId="{C4C217F7-7F94-4F4B-AE75-FDBA36B9BF67}" type="pres">
      <dgm:prSet presAssocID="{D7489AEC-C647-492D-9CA6-2F1D0C442442}" presName="textNode" presStyleLbl="node1" presStyleIdx="2" presStyleCnt="3" custScaleX="114067" custScaleY="110290" custLinFactNeighborX="-56071" custLinFactNeighborY="12">
        <dgm:presLayoutVars>
          <dgm:bulletEnabled val="1"/>
        </dgm:presLayoutVars>
      </dgm:prSet>
      <dgm:spPr/>
    </dgm:pt>
  </dgm:ptLst>
  <dgm:cxnLst>
    <dgm:cxn modelId="{CBB5F150-5142-49C5-B9CD-ABBF005C42C2}" type="presOf" srcId="{0FC36A81-FAE3-4BCD-9277-ABD232D1BDE7}" destId="{DC81873B-72B3-4DBC-93AB-AED9F168D77F}" srcOrd="0" destOrd="0" presId="urn:microsoft.com/office/officeart/2005/8/layout/hProcess9"/>
    <dgm:cxn modelId="{1B191283-6DD7-45B4-973B-53AEEF866110}" type="presOf" srcId="{67F476D6-730B-49E0-992A-C8CFA211B9CE}" destId="{688915EF-D208-4F2D-A6FF-E47CF6431B3C}" srcOrd="0" destOrd="0" presId="urn:microsoft.com/office/officeart/2005/8/layout/hProcess9"/>
    <dgm:cxn modelId="{C4D0A499-F05F-4F63-B14E-4DFCFA4FD400}" type="presOf" srcId="{D7489AEC-C647-492D-9CA6-2F1D0C442442}" destId="{C4C217F7-7F94-4F4B-AE75-FDBA36B9BF67}" srcOrd="0" destOrd="0" presId="urn:microsoft.com/office/officeart/2005/8/layout/hProcess9"/>
    <dgm:cxn modelId="{871F05AB-B990-4249-A77C-B5E23F1C15CB}" type="presOf" srcId="{4343D1EC-B3A3-4941-AFCB-8DE278D938D2}" destId="{95117607-F965-4BBB-A0C1-FFBFF0270C67}" srcOrd="0" destOrd="0" presId="urn:microsoft.com/office/officeart/2005/8/layout/hProcess9"/>
    <dgm:cxn modelId="{C8D46EB8-AC43-41FA-BA81-542177A806D1}" srcId="{0FC36A81-FAE3-4BCD-9277-ABD232D1BDE7}" destId="{D7489AEC-C647-492D-9CA6-2F1D0C442442}" srcOrd="2" destOrd="0" parTransId="{CDB5892E-84C0-4A7F-AED5-8937EFA087C2}" sibTransId="{5EDA3210-D335-4FF1-83C0-7FFABA0431F3}"/>
    <dgm:cxn modelId="{6D865CDD-9DB0-4953-AD7C-D78BDD502E72}" srcId="{0FC36A81-FAE3-4BCD-9277-ABD232D1BDE7}" destId="{4343D1EC-B3A3-4941-AFCB-8DE278D938D2}" srcOrd="1" destOrd="0" parTransId="{1848DB21-D857-4D1C-871C-E45BAA95E574}" sibTransId="{1B14A8DE-6839-40F0-8C82-754E07E6744C}"/>
    <dgm:cxn modelId="{DE7061FE-861F-4503-9C74-79DD14BC69FD}" srcId="{0FC36A81-FAE3-4BCD-9277-ABD232D1BDE7}" destId="{67F476D6-730B-49E0-992A-C8CFA211B9CE}" srcOrd="0" destOrd="0" parTransId="{3886F589-CAB0-4519-A1CD-24237B5E483C}" sibTransId="{E1B71809-2E21-4AE8-A7E0-A584CCFB268C}"/>
    <dgm:cxn modelId="{289F9BD9-3B56-437E-BCAB-AC4429AFC325}" type="presParOf" srcId="{DC81873B-72B3-4DBC-93AB-AED9F168D77F}" destId="{22F4B654-4F88-4AD5-9DB4-ED0987DB7B25}" srcOrd="0" destOrd="0" presId="urn:microsoft.com/office/officeart/2005/8/layout/hProcess9"/>
    <dgm:cxn modelId="{7F5C979A-3EA7-421E-BD8F-8AB255984CBF}" type="presParOf" srcId="{DC81873B-72B3-4DBC-93AB-AED9F168D77F}" destId="{741FE03B-8C18-4D0E-BE42-01DCD0FEC2E7}" srcOrd="1" destOrd="0" presId="urn:microsoft.com/office/officeart/2005/8/layout/hProcess9"/>
    <dgm:cxn modelId="{DB5D7E31-6D96-4761-8161-D55C377D6811}" type="presParOf" srcId="{741FE03B-8C18-4D0E-BE42-01DCD0FEC2E7}" destId="{688915EF-D208-4F2D-A6FF-E47CF6431B3C}" srcOrd="0" destOrd="0" presId="urn:microsoft.com/office/officeart/2005/8/layout/hProcess9"/>
    <dgm:cxn modelId="{98A2C0D4-8CF4-4C52-AF53-B8DD34615532}" type="presParOf" srcId="{741FE03B-8C18-4D0E-BE42-01DCD0FEC2E7}" destId="{F3666B50-31BF-45B7-AD56-CAD78DA8BA9C}" srcOrd="1" destOrd="0" presId="urn:microsoft.com/office/officeart/2005/8/layout/hProcess9"/>
    <dgm:cxn modelId="{1C15835F-8975-4128-B3BB-BD70234A650E}" type="presParOf" srcId="{741FE03B-8C18-4D0E-BE42-01DCD0FEC2E7}" destId="{95117607-F965-4BBB-A0C1-FFBFF0270C67}" srcOrd="2" destOrd="0" presId="urn:microsoft.com/office/officeart/2005/8/layout/hProcess9"/>
    <dgm:cxn modelId="{90A7BAC3-C5D0-4FF9-919D-A10CEEDF4051}" type="presParOf" srcId="{741FE03B-8C18-4D0E-BE42-01DCD0FEC2E7}" destId="{317A3A80-0EBC-49E7-B915-5E77513CF4CB}" srcOrd="3" destOrd="0" presId="urn:microsoft.com/office/officeart/2005/8/layout/hProcess9"/>
    <dgm:cxn modelId="{749F86CF-2E48-4682-A9E6-2524F8ADBDC4}" type="presParOf" srcId="{741FE03B-8C18-4D0E-BE42-01DCD0FEC2E7}" destId="{C4C217F7-7F94-4F4B-AE75-FDBA36B9BF6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B5320-3274-4617-95C9-1F0D30C79330}">
      <dsp:nvSpPr>
        <dsp:cNvPr id="0" name=""/>
        <dsp:cNvSpPr/>
      </dsp:nvSpPr>
      <dsp:spPr>
        <a:xfrm>
          <a:off x="2823249" y="-225809"/>
          <a:ext cx="4810033" cy="430942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Қабырғалардың кедір-бұдырлығы</a:t>
          </a:r>
          <a:r>
            <a:rPr lang="ru-RU" sz="14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Құбырдың тегіс қабырғалары үйкелісті азайтады және өткізгіштігін жақсартады.</a:t>
          </a:r>
        </a:p>
      </dsp:txBody>
      <dsp:txXfrm>
        <a:off x="5438419" y="569382"/>
        <a:ext cx="1631975" cy="1436475"/>
      </dsp:txXfrm>
    </dsp:sp>
    <dsp:sp modelId="{426FAF75-990A-49CA-B8C0-32C539AF7827}">
      <dsp:nvSpPr>
        <dsp:cNvPr id="0" name=""/>
        <dsp:cNvSpPr/>
      </dsp:nvSpPr>
      <dsp:spPr>
        <a:xfrm>
          <a:off x="3020562" y="-232436"/>
          <a:ext cx="4410016" cy="466393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Газдың қасиеттері
</a:t>
          </a:r>
          <a:r>
            <a:rPr lang="ru-RU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Газдың тұтқырлығы, тығыздығы және сығылуы оның құбырдағы әрекетін анықтайды.</a:t>
          </a:r>
        </a:p>
      </dsp:txBody>
      <dsp:txXfrm>
        <a:off x="4228066" y="2710286"/>
        <a:ext cx="1995007" cy="1443599"/>
      </dsp:txXfrm>
    </dsp:sp>
    <dsp:sp modelId="{D06D0378-681E-4838-8EE6-1C52CDD8E8FC}">
      <dsp:nvSpPr>
        <dsp:cNvPr id="0" name=""/>
        <dsp:cNvSpPr/>
      </dsp:nvSpPr>
      <dsp:spPr>
        <a:xfrm>
          <a:off x="2899339" y="-183512"/>
          <a:ext cx="4380373" cy="43497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Ішкі диаметрі</a:t>
          </a:r>
          <a:r>
            <a:rPr lang="ru-RU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Құбырдың диаметрі ағынның кедергісіне әсер ететін көлденең қиманың ауданын анықтайды.</a:t>
          </a:r>
        </a:p>
      </dsp:txBody>
      <dsp:txXfrm>
        <a:off x="3368665" y="670908"/>
        <a:ext cx="1486198" cy="1449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5D021-62F6-44FE-81B9-F58BAB73C8FA}">
      <dsp:nvSpPr>
        <dsp:cNvPr id="0" name=""/>
        <dsp:cNvSpPr/>
      </dsp:nvSpPr>
      <dsp:spPr>
        <a:xfrm>
          <a:off x="6115" y="381150"/>
          <a:ext cx="2641442" cy="19717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500" kern="1200"/>
        </a:p>
      </dsp:txBody>
      <dsp:txXfrm>
        <a:off x="52316" y="427351"/>
        <a:ext cx="2549040" cy="1925580"/>
      </dsp:txXfrm>
    </dsp:sp>
    <dsp:sp modelId="{3C546F52-B592-4F02-87B4-6CEE27B70E3C}">
      <dsp:nvSpPr>
        <dsp:cNvPr id="0" name=""/>
        <dsp:cNvSpPr/>
      </dsp:nvSpPr>
      <dsp:spPr>
        <a:xfrm>
          <a:off x="20960" y="1620494"/>
          <a:ext cx="2641442" cy="239245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Орташа еркін жүру ұзындығы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Соқтығысулар арасындағы газ молекуласының орташа қашықтықты анықтайды.</a:t>
          </a:r>
        </a:p>
      </dsp:txBody>
      <dsp:txXfrm>
        <a:off x="20960" y="1620494"/>
        <a:ext cx="1860170" cy="2392457"/>
      </dsp:txXfrm>
    </dsp:sp>
    <dsp:sp modelId="{395D4B6B-2BD5-4945-9F35-B9553332495B}">
      <dsp:nvSpPr>
        <dsp:cNvPr id="0" name=""/>
        <dsp:cNvSpPr/>
      </dsp:nvSpPr>
      <dsp:spPr>
        <a:xfrm>
          <a:off x="1941008" y="2487607"/>
          <a:ext cx="924504" cy="92450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53E4-E66D-4A1C-B296-6D203DD5C432}">
      <dsp:nvSpPr>
        <dsp:cNvPr id="0" name=""/>
        <dsp:cNvSpPr/>
      </dsp:nvSpPr>
      <dsp:spPr>
        <a:xfrm>
          <a:off x="3094554" y="367455"/>
          <a:ext cx="2641442" cy="19717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7E59C-A66D-4551-AF7A-48B1341E8F76}">
      <dsp:nvSpPr>
        <dsp:cNvPr id="0" name=""/>
        <dsp:cNvSpPr/>
      </dsp:nvSpPr>
      <dsp:spPr>
        <a:xfrm>
          <a:off x="3094554" y="1539550"/>
          <a:ext cx="2641442" cy="244723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Кнудсен Саны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Газ ағынының режимін сипаттайтын өлшемсіз параметр.</a:t>
          </a:r>
        </a:p>
      </dsp:txBody>
      <dsp:txXfrm>
        <a:off x="3094554" y="1539550"/>
        <a:ext cx="1860170" cy="2447237"/>
      </dsp:txXfrm>
    </dsp:sp>
    <dsp:sp modelId="{E023A258-20F3-4716-9AFE-689C4A3DADAF}">
      <dsp:nvSpPr>
        <dsp:cNvPr id="0" name=""/>
        <dsp:cNvSpPr/>
      </dsp:nvSpPr>
      <dsp:spPr>
        <a:xfrm>
          <a:off x="5029447" y="2473912"/>
          <a:ext cx="924504" cy="92450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040A1-5E63-4522-B605-E4233D14D0AF}">
      <dsp:nvSpPr>
        <dsp:cNvPr id="0" name=""/>
        <dsp:cNvSpPr/>
      </dsp:nvSpPr>
      <dsp:spPr>
        <a:xfrm>
          <a:off x="6182992" y="372218"/>
          <a:ext cx="2641442" cy="19717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DA0B4-226E-4654-B088-DF36513FDB0A}">
      <dsp:nvSpPr>
        <dsp:cNvPr id="0" name=""/>
        <dsp:cNvSpPr/>
      </dsp:nvSpPr>
      <dsp:spPr>
        <a:xfrm>
          <a:off x="6182992" y="1553839"/>
          <a:ext cx="2641442" cy="242818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Сырғанау коэффициенті</a:t>
          </a:r>
          <a:r>
            <a:rPr lang="ru-RU" sz="19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
</a:t>
          </a:r>
          <a:r>
            <a:rPr lang="ru-RU" sz="16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Құбыр қабырғаларынан молекулалардың шағылысуын ескереді.</a:t>
          </a:r>
          <a:endParaRPr lang="ru-RU" sz="19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2992" y="1553839"/>
        <a:ext cx="1860170" cy="2428186"/>
      </dsp:txXfrm>
    </dsp:sp>
    <dsp:sp modelId="{E15C3812-791A-40A7-838F-02C1ADB86D64}">
      <dsp:nvSpPr>
        <dsp:cNvPr id="0" name=""/>
        <dsp:cNvSpPr/>
      </dsp:nvSpPr>
      <dsp:spPr>
        <a:xfrm>
          <a:off x="8117885" y="2478675"/>
          <a:ext cx="924504" cy="92450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4B654-4F88-4AD5-9DB4-ED0987DB7B25}">
      <dsp:nvSpPr>
        <dsp:cNvPr id="0" name=""/>
        <dsp:cNvSpPr/>
      </dsp:nvSpPr>
      <dsp:spPr>
        <a:xfrm>
          <a:off x="0" y="0"/>
          <a:ext cx="7814400" cy="4069509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915EF-D208-4F2D-A6FF-E47CF6431B3C}">
      <dsp:nvSpPr>
        <dsp:cNvPr id="0" name=""/>
        <dsp:cNvSpPr/>
      </dsp:nvSpPr>
      <dsp:spPr>
        <a:xfrm>
          <a:off x="55824" y="1123689"/>
          <a:ext cx="2487485" cy="182213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
Химиялық реакциялардың жылдамдығына және тепе-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теңдік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күйіне айтарлықтай әсер етеді.</a:t>
          </a:r>
        </a:p>
      </dsp:txBody>
      <dsp:txXfrm>
        <a:off x="144773" y="1212638"/>
        <a:ext cx="2309587" cy="1644232"/>
      </dsp:txXfrm>
    </dsp:sp>
    <dsp:sp modelId="{95117607-F965-4BBB-A0C1-FFBFF0270C67}">
      <dsp:nvSpPr>
        <dsp:cNvPr id="0" name=""/>
        <dsp:cNvSpPr/>
      </dsp:nvSpPr>
      <dsp:spPr>
        <a:xfrm>
          <a:off x="2805443" y="1150905"/>
          <a:ext cx="2278781" cy="1767697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Қысым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
Қысымның өзгеруі тепе-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теңдікті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Ле Шателье принципіне сәйкес ауыстыра алады.</a:t>
          </a:r>
        </a:p>
      </dsp:txBody>
      <dsp:txXfrm>
        <a:off x="2891735" y="1237197"/>
        <a:ext cx="2106197" cy="1595113"/>
      </dsp:txXfrm>
    </dsp:sp>
    <dsp:sp modelId="{C4C217F7-7F94-4F4B-AE75-FDBA36B9BF67}">
      <dsp:nvSpPr>
        <dsp:cNvPr id="0" name=""/>
        <dsp:cNvSpPr/>
      </dsp:nvSpPr>
      <dsp:spPr>
        <a:xfrm>
          <a:off x="5199377" y="1137297"/>
          <a:ext cx="2412221" cy="179530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Компоненттердің концентрациясы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
Реактивтердің концен-сы химиялық реакцияның қозғаушы күшіне әсер етеді.</a:t>
          </a:r>
        </a:p>
      </dsp:txBody>
      <dsp:txXfrm>
        <a:off x="5287017" y="1224937"/>
        <a:ext cx="2236941" cy="1620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1084F-5697-4943-8203-CDD2581EB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BC408-13A9-4B9F-96DE-028CC17CB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4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BC408-13A9-4B9F-96DE-028CC17CB7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6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581783" y="2174210"/>
            <a:ext cx="9123263" cy="1955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b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СТАЦИОНАРЛЫҚ РЕЖИМДЕ ЖҰМЫС ІСТЕЙТІН</a:t>
            </a:r>
            <a:endParaRPr lang="ru-RU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ВАКУУМДЫҚ ЖҮЙЕНІ</a:t>
            </a:r>
            <a:r>
              <a:rPr lang="kk-KZ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ЕСЕПТЕУ ЭЛЕМЕНТТЕРІ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0EFF3-BBF2-B9D6-48E7-C22B63BF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EE0DEC-D618-2868-1399-ADBD4FB32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5D34E-7319-0039-CBFB-A9F328502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40885-9241-5E6C-FA6F-C803DB9FE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24775-6781-4C2D-675A-CD6436F6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B0172A0-B478-2EEA-96CC-28FDA75D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518AD76-0B20-8168-19CC-996347110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3796623-1F18-70F6-9B6A-A57860B23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2135EA-ADC8-0EBD-5A8D-73A79AE1B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365B2E6-9822-9C50-D31D-1FCDA13AC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50F644B-5A47-48CE-6B60-331C8DA68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3A07F4-5ECC-BEB3-8F61-5E687828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C5F9723-A16C-ABCC-4330-8AB71E1C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F1C0A8D-B30B-CCF7-765C-9D8A5B016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B7E4433-BAF6-A0D6-F21C-3DEBAD6E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ABB78C1-9943-A33E-A0A8-D6939C77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1AE79C3-FFFE-5992-503F-429A96BB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734507-CA90-17A2-87E1-0118D41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9B6F53C-1856-8976-7F8E-41FC9933F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C89F6C4-473D-D029-960A-76277B0B4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1DD110A-2545-B527-D24F-94FCB088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A38770-60A8-7844-74B5-9E0F74A8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FC33114-EE99-8E16-3807-63A68B19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0569347-F88D-4231-BAB2-5470875D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28785F2E-D0BB-02D2-3DDF-A12C215E9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485DBF7-4A83-EE9A-0825-933131A3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D78453AF-0E24-DC4C-C2F5-F51AFCDAC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9270D1-CA53-3E63-89E6-EA5334242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037773A-AD86-DC13-6B9B-41C5326F5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3BBAE80-5CDE-55C4-5996-ECA8010E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83B365E-8EB2-0EF4-3F26-5F3F42A3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6045FA1A-3A23-2F41-B663-8FE19483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73725FE-5682-AE21-4150-0E563099C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027AC2F9-4B42-6514-8698-93AEEED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FA797338-4B31-E593-967D-AE26C332C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480C7EB-43A5-6720-F5C4-6DEEE468E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E8ABCA0-356F-E5A8-06B8-06F1625C9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4233A8F-33A1-373B-2E19-5B37A34E5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7C78A32E-724C-E5D2-4C93-CA1F230E4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BC8DBB-1B56-1827-89BA-FFEA995A2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AAC635D6-2EDD-9F83-3342-D25C6799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EA46234-7F74-7B53-8949-987E1A870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B56F580-3E93-3880-5DA3-61684760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6E79ECA0-6ED1-985F-3B0A-DA8BFA295B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6278" y="811442"/>
                <a:ext cx="10751185" cy="688683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   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Суретте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саңылауы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бар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жұқа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пластинамен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бөлінген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екі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қуыстан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тұратын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жүйе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көрсетілген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.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Пластинаның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қалыңдығы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шексіз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, ал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пластинадағы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en-US" sz="16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d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саңылауының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диаметрі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қуыстардың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en-US" sz="16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D</a:t>
                </a:r>
                <a:r>
                  <a:rPr lang="en-US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диаметрімен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салыстырғанда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салыстырмалы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түрде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аз. Сол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жақ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қуыстағы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KZ" sz="1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kk-KZ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k-KZ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газ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қысымы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оң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жақ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қуыстағы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KZ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kk-KZ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kk-KZ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газ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қысымынан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үлкен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.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Қысымның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төмендеуі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KZ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KZ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kk-KZ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kk-KZ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kk-KZ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KZ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kk-KZ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kk-KZ" sz="1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нәтижесінде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қуыстар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арасында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газ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сол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жақ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қуыстан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оңға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қарай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тесік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арқылы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өтеді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   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Тесіктің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өткізгіштігі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оған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дейінгі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және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кейінгі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газ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қысымының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қатынасына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 </a:t>
                </a:r>
                <a:r>
                  <a:rPr lang="ru-RU" sz="1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байланысты</a:t>
                </a:r>
                <a:r>
                  <a:rPr lang="ru-RU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Aptos"/>
                  </a:rPr>
                  <a:t>. </a:t>
                </a:r>
                <a:endParaRPr lang="ru-KZ" sz="1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ptos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kk-KZ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r>
                  <a:rPr lang="kk-KZ" sz="1600" i="1" dirty="0">
                    <a:solidFill>
                      <a:srgbClr val="00206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шартымен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2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kk-KZ" sz="2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ов</m:t>
                          </m:r>
                        </m:sub>
                      </m:sSub>
                      <m:r>
                        <a:rPr lang="kk-KZ" sz="2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000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kk-KZ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kk-KZ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kk-KZ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f>
                            <m:fPr>
                              <m:ctrlPr>
                                <a:rPr lang="ru-RU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2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kk-KZ" sz="2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2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kk-KZ" sz="2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k-KZ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ru-RU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800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28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k-KZ" sz="20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kk-KZ" sz="20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28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k-KZ" sz="20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kk-KZ" sz="20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20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kk-KZ" sz="20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kk-KZ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800" i="1"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28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k-KZ" sz="20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kk-KZ" sz="20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28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k-KZ" sz="20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kk-KZ" sz="2000" i="1"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20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kk-KZ" sz="20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kk-KZ" sz="20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kk-KZ" sz="1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kk-KZ" sz="1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-тесік ауданы;</a:t>
                </a:r>
                <a:endParaRPr lang="en-US" sz="1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kk-KZ" sz="1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kk-KZ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kk-KZ" sz="18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kk-KZ" sz="18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kk-KZ" sz="1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газ шығатын газдың қысымы мен </a:t>
                </a:r>
                <a:endPara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kk-KZ" sz="1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температурасы;</a:t>
                </a:r>
                <a:endParaRPr lang="en-US" sz="1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kk-KZ" sz="1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kk-KZ" sz="18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kk-KZ" sz="1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тесіктің артындағы қуыстағы қысым;</a:t>
                </a:r>
                <a14:m>
                  <m:oMath xmlns:m="http://schemas.openxmlformats.org/officeDocument/2006/math">
                    <m:r>
                      <a:rPr lang="kk-KZ" sz="18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b="1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kk-KZ" sz="18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kk-KZ" sz="1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адиабатаның көрсеткіші</a:t>
                </a:r>
                <a:endParaRPr lang="ru-RU" sz="1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6E79ECA0-6ED1-985F-3B0A-DA8BFA295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278" y="811442"/>
                <a:ext cx="10751185" cy="6886837"/>
              </a:xfrm>
              <a:blipFill>
                <a:blip r:embed="rId2"/>
                <a:stretch>
                  <a:fillRect l="-340" t="-265" r="-34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/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219FF06-FF97-AF0F-B6AD-7B8AACF89E9A}"/>
              </a:ext>
            </a:extLst>
          </p:cNvPr>
          <p:cNvSpPr/>
          <p:nvPr/>
        </p:nvSpPr>
        <p:spPr>
          <a:xfrm>
            <a:off x="2005012" y="234227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F0896-8590-A135-D24A-D438D186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тұтқырлығы кезінде тесіктің өткізгіштігі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A20EE01-D51A-470F-8829-7F77F49440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24710" y="2417999"/>
            <a:ext cx="4588624" cy="305181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72BC7BB-498C-4D9C-B87B-2A54710C400B}"/>
              </a:ext>
            </a:extLst>
          </p:cNvPr>
          <p:cNvSpPr txBox="1"/>
          <p:nvPr/>
        </p:nvSpPr>
        <p:spPr>
          <a:xfrm>
            <a:off x="7341279" y="5409946"/>
            <a:ext cx="4903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Жұқа пластинадағы тесік арқылы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газдың ағу схемасы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A5967-13AA-430E-9B7E-7A4E256E5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95" y="2155334"/>
            <a:ext cx="2317996" cy="57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4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0EFF3-BBF2-B9D6-48E7-C22B63BF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EE0DEC-D618-2868-1399-ADBD4FB32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5D34E-7319-0039-CBFB-A9F328502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40885-9241-5E6C-FA6F-C803DB9FE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24775-6781-4C2D-675A-CD6436F6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B0172A0-B478-2EEA-96CC-28FDA75D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518AD76-0B20-8168-19CC-996347110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3796623-1F18-70F6-9B6A-A57860B23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2135EA-ADC8-0EBD-5A8D-73A79AE1B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365B2E6-9822-9C50-D31D-1FCDA13AC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50F644B-5A47-48CE-6B60-331C8DA68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3A07F4-5ECC-BEB3-8F61-5E687828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C5F9723-A16C-ABCC-4330-8AB71E1C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F1C0A8D-B30B-CCF7-765C-9D8A5B016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B7E4433-BAF6-A0D6-F21C-3DEBAD6E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ABB78C1-9943-A33E-A0A8-D6939C77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1AE79C3-FFFE-5992-503F-429A96BB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734507-CA90-17A2-87E1-0118D41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9B6F53C-1856-8976-7F8E-41FC9933F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C89F6C4-473D-D029-960A-76277B0B4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1DD110A-2545-B527-D24F-94FCB088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A38770-60A8-7844-74B5-9E0F74A8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FC33114-EE99-8E16-3807-63A68B19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0569347-F88D-4231-BAB2-5470875D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28785F2E-D0BB-02D2-3DDF-A12C215E9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485DBF7-4A83-EE9A-0825-933131A3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D78453AF-0E24-DC4C-C2F5-F51AFCDAC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9270D1-CA53-3E63-89E6-EA5334242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037773A-AD86-DC13-6B9B-41C5326F5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3BBAE80-5CDE-55C4-5996-ECA8010E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83B365E-8EB2-0EF4-3F26-5F3F42A3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6045FA1A-3A23-2F41-B663-8FE19483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73725FE-5682-AE21-4150-0E563099C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027AC2F9-4B42-6514-8698-93AEEED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FA797338-4B31-E593-967D-AE26C332C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480C7EB-43A5-6720-F5C4-6DEEE468E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E8ABCA0-356F-E5A8-06B8-06F1625C9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4233A8F-33A1-373B-2E19-5B37A34E5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7C78A32E-724C-E5D2-4C93-CA1F230E4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BC8DBB-1B56-1827-89BA-FFEA995A2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AAC635D6-2EDD-9F83-3342-D25C6799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EA46234-7F74-7B53-8949-987E1A870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B56F580-3E93-3880-5DA3-61684760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6E79ECA0-6ED1-985F-3B0A-DA8BFA29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225" y="1049479"/>
            <a:ext cx="5840258" cy="61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 ағынының тұтқырлығы кезінде тесік өткізгіштігінің негізгі аспектілері. Бұл әртүрлі техникалық құрылғылар мен процестердің тиімділігін анықтайтын маңызды параметр.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kk-KZ" sz="2800" i="1" dirty="0">
              <a:solidFill>
                <a:srgbClr val="C00000"/>
              </a:solidFill>
              <a:effectLst/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18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/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977ACCA9-46C7-AC38-4113-811A9BE6A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493" y="4280163"/>
                <a:ext cx="69757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219FF06-FF97-AF0F-B6AD-7B8AACF89E9A}"/>
              </a:ext>
            </a:extLst>
          </p:cNvPr>
          <p:cNvSpPr/>
          <p:nvPr/>
        </p:nvSpPr>
        <p:spPr>
          <a:xfrm>
            <a:off x="2005012" y="234227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F0896-8590-A135-D24A-D438D186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тұтқырлығы кезінде тесіктің өткізгіштігі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D550B6-1913-76A6-DE79-E64981004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24818" r="-2800" b="22033"/>
          <a:stretch/>
        </p:blipFill>
        <p:spPr>
          <a:xfrm>
            <a:off x="748397" y="1021800"/>
            <a:ext cx="4485129" cy="2203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08A0F6A-651B-B663-1811-8B04322AF2E7}"/>
              </a:ext>
            </a:extLst>
          </p:cNvPr>
          <p:cNvSpPr/>
          <p:nvPr/>
        </p:nvSpPr>
        <p:spPr>
          <a:xfrm>
            <a:off x="759003" y="4500669"/>
            <a:ext cx="2640979" cy="1681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Тесік әртүрлі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тікбұрышты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т. б.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F00E754-CB1E-FC30-4A09-D10D249928E4}"/>
              </a:ext>
            </a:extLst>
          </p:cNvPr>
          <p:cNvSpPr/>
          <p:nvPr/>
        </p:nvSpPr>
        <p:spPr>
          <a:xfrm>
            <a:off x="4720472" y="4536665"/>
            <a:ext cx="2669425" cy="1681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Тесіктің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диаметрі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өткізгіштікке әсер етеді.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18E87BB-8671-F479-38B1-5089C801C1A6}"/>
              </a:ext>
            </a:extLst>
          </p:cNvPr>
          <p:cNvSpPr/>
          <p:nvPr/>
        </p:nvSpPr>
        <p:spPr>
          <a:xfrm>
            <a:off x="8269686" y="4511422"/>
            <a:ext cx="2914581" cy="1660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Тесік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үшін де маңызды.</a:t>
            </a: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28254214-DE39-AA49-AFA4-4A230FEB925C}"/>
              </a:ext>
            </a:extLst>
          </p:cNvPr>
          <p:cNvCxnSpPr>
            <a:cxnSpLocks/>
          </p:cNvCxnSpPr>
          <p:nvPr/>
        </p:nvCxnSpPr>
        <p:spPr>
          <a:xfrm flipH="1">
            <a:off x="3085131" y="3742316"/>
            <a:ext cx="1529102" cy="75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DF97DF5-10ED-7077-BBBA-D9BC99A046F7}"/>
              </a:ext>
            </a:extLst>
          </p:cNvPr>
          <p:cNvCxnSpPr>
            <a:cxnSpLocks/>
          </p:cNvCxnSpPr>
          <p:nvPr/>
        </p:nvCxnSpPr>
        <p:spPr>
          <a:xfrm>
            <a:off x="5981923" y="3921810"/>
            <a:ext cx="0" cy="57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DD4A6709-C80C-656F-4AFA-EDCF1EADB961}"/>
              </a:ext>
            </a:extLst>
          </p:cNvPr>
          <p:cNvCxnSpPr/>
          <p:nvPr/>
        </p:nvCxnSpPr>
        <p:spPr>
          <a:xfrm>
            <a:off x="7087413" y="3742112"/>
            <a:ext cx="1584960" cy="741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E933DEFD-2904-A11A-F9E6-10ED97487301}"/>
              </a:ext>
            </a:extLst>
          </p:cNvPr>
          <p:cNvSpPr/>
          <p:nvPr/>
        </p:nvSpPr>
        <p:spPr>
          <a:xfrm>
            <a:off x="4266283" y="3316591"/>
            <a:ext cx="3197883" cy="3978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Тесіктің сипаттамалары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2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0EFF3-BBF2-B9D6-48E7-C22B63BF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EE0DEC-D618-2868-1399-ADBD4FB32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5D34E-7319-0039-CBFB-A9F328502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40885-9241-5E6C-FA6F-C803DB9FE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A24775-6781-4C2D-675A-CD6436F6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B0172A0-B478-2EEA-96CC-28FDA75D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518AD76-0B20-8168-19CC-996347110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3796623-1F18-70F6-9B6A-A57860B23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2135EA-ADC8-0EBD-5A8D-73A79AE1B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365B2E6-9822-9C50-D31D-1FCDA13AC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50F644B-5A47-48CE-6B60-331C8DA68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13A07F4-5ECC-BEB3-8F61-5E687828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C5F9723-A16C-ABCC-4330-8AB71E1C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F1C0A8D-B30B-CCF7-765C-9D8A5B016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B7E4433-BAF6-A0D6-F21C-3DEBAD6E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ABB78C1-9943-A33E-A0A8-D6939C77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1AE79C3-FFFE-5992-503F-429A96BB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734507-CA90-17A2-87E1-0118D41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D9B6F53C-1856-8976-7F8E-41FC9933F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C89F6C4-473D-D029-960A-76277B0B4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1DD110A-2545-B527-D24F-94FCB088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A38770-60A8-7844-74B5-9E0F74A8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FC33114-EE99-8E16-3807-63A68B19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0569347-F88D-4231-BAB2-5470875D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28785F2E-D0BB-02D2-3DDF-A12C215E9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485DBF7-4A83-EE9A-0825-933131A3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D78453AF-0E24-DC4C-C2F5-F51AFCDAC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9270D1-CA53-3E63-89E6-EA5334242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037773A-AD86-DC13-6B9B-41C5326F5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83BBAE80-5CDE-55C4-5996-ECA8010E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83B365E-8EB2-0EF4-3F26-5F3F42A3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6045FA1A-3A23-2F41-B663-8FE19483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73725FE-5682-AE21-4150-0E563099C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027AC2F9-4B42-6514-8698-93AEEED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FA797338-4B31-E593-967D-AE26C332C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480C7EB-43A5-6720-F5C4-6DEEE468E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E8ABCA0-356F-E5A8-06B8-06F1625C9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4233A8F-33A1-373B-2E19-5B37A34E5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7C78A32E-724C-E5D2-4C93-CA1F230E4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3BC8DBB-1B56-1827-89BA-FFEA995A2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AAC635D6-2EDD-9F83-3342-D25C6799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9EA46234-7F74-7B53-8949-987E1A870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B56F580-3E93-3880-5DA3-61684760C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6E79ECA0-6ED1-985F-3B0A-DA8BFA29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225" y="1049479"/>
            <a:ext cx="5840258" cy="61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2800" i="1" dirty="0">
              <a:solidFill>
                <a:srgbClr val="C00000"/>
              </a:solidFill>
              <a:effectLst/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18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7219FF06-FF97-AF0F-B6AD-7B8AACF89E9A}"/>
              </a:ext>
            </a:extLst>
          </p:cNvPr>
          <p:cNvSpPr/>
          <p:nvPr/>
        </p:nvSpPr>
        <p:spPr>
          <a:xfrm>
            <a:off x="2005012" y="234227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F0896-8590-A135-D24A-D438D186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тұтқырлығы кезінде тесіктің өткізгіштігі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BA680-748A-BC41-F43B-53D5E676AC61}"/>
              </a:ext>
            </a:extLst>
          </p:cNvPr>
          <p:cNvSpPr txBox="1"/>
          <p:nvPr/>
        </p:nvSpPr>
        <p:spPr>
          <a:xfrm>
            <a:off x="924359" y="10814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ағынының тұтқырлық режимі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F8091C19-D828-3207-5B0D-89BAD7A94C27}"/>
              </a:ext>
            </a:extLst>
          </p:cNvPr>
          <p:cNvCxnSpPr/>
          <p:nvPr/>
        </p:nvCxnSpPr>
        <p:spPr>
          <a:xfrm>
            <a:off x="1316736" y="1597152"/>
            <a:ext cx="0" cy="4094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DBF1F14D-1E0A-17C1-5F24-BDAE49C44207}"/>
              </a:ext>
            </a:extLst>
          </p:cNvPr>
          <p:cNvSpPr/>
          <p:nvPr/>
        </p:nvSpPr>
        <p:spPr>
          <a:xfrm>
            <a:off x="1132906" y="2071156"/>
            <a:ext cx="426720" cy="4622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</a:rPr>
              <a:t>1.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CE93E965-CB4C-AA40-D1D0-A10A3EDEA89B}"/>
              </a:ext>
            </a:extLst>
          </p:cNvPr>
          <p:cNvSpPr/>
          <p:nvPr/>
        </p:nvSpPr>
        <p:spPr>
          <a:xfrm>
            <a:off x="1132906" y="3363823"/>
            <a:ext cx="426720" cy="4702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</a:rPr>
              <a:t>2.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7753129-827E-727E-80CD-8F28052F6CC8}"/>
              </a:ext>
            </a:extLst>
          </p:cNvPr>
          <p:cNvSpPr/>
          <p:nvPr/>
        </p:nvSpPr>
        <p:spPr>
          <a:xfrm>
            <a:off x="1103747" y="4675913"/>
            <a:ext cx="463118" cy="426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</a:rPr>
              <a:t>3.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7FFDFCD3-7FFC-B104-8BC8-DFE217BE9DE4}"/>
              </a:ext>
            </a:extLst>
          </p:cNvPr>
          <p:cNvCxnSpPr>
            <a:stCxn id="59" idx="3"/>
          </p:cNvCxnSpPr>
          <p:nvPr/>
        </p:nvCxnSpPr>
        <p:spPr>
          <a:xfrm>
            <a:off x="1559626" y="2302291"/>
            <a:ext cx="781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BF7A8FD-1584-03AF-40B4-8DA604FF2227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1559626" y="3598965"/>
            <a:ext cx="867039" cy="8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B88B2A9-CD6B-31E4-E1AB-A97B3BA29BEF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1566865" y="4889240"/>
            <a:ext cx="84468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E886F4F-44D8-E7BC-668C-53D56E3D9CB7}"/>
              </a:ext>
            </a:extLst>
          </p:cNvPr>
          <p:cNvSpPr txBox="1"/>
          <p:nvPr/>
        </p:nvSpPr>
        <p:spPr>
          <a:xfrm>
            <a:off x="1672090" y="1963737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Ламинарлы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араластырмай қабаттарға тегіс ағып кетеді.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7A38E8-2A90-3160-F726-8BC1E87D4204}"/>
              </a:ext>
            </a:extLst>
          </p:cNvPr>
          <p:cNvSpPr txBox="1"/>
          <p:nvPr/>
        </p:nvSpPr>
        <p:spPr>
          <a:xfrm>
            <a:off x="1617186" y="3262087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қабаттарын араластыру, турбуленттіліктің басталуы.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3D69931-4A9D-EB78-EB9B-AC969789F546}"/>
              </a:ext>
            </a:extLst>
          </p:cNvPr>
          <p:cNvSpPr txBox="1"/>
          <p:nvPr/>
        </p:nvSpPr>
        <p:spPr>
          <a:xfrm>
            <a:off x="1559626" y="4526280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Турбулентті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Газдың қарқынды араласуы, ретсіз қозғалыс.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37F66E2-A0BF-BF82-B961-71D2C8FC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962" y="1704288"/>
            <a:ext cx="4171124" cy="139827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B09200CC-CC5A-1963-4AC6-174F1992D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626" y="4255911"/>
            <a:ext cx="35243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E2453-270E-27D7-F75E-ED9EF923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8D08B7-CB01-CB85-56B3-CA6CD5B6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643E-87A5-FBA0-0871-6A4D41D82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7118D-03C3-4E3F-D2F0-CACBE00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C66F2-E03A-0B23-C032-AC973B97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AD85960-1CD1-8885-8679-E53806E2A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BD76F27-A751-87D1-1AF5-8D5BC1DD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5F3DE99-D666-4AA2-3A03-8CF4172A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0E11A8C-DB65-4B45-A05E-985CEB11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0EDB418-BC4D-6AED-F4C8-ECAB172AD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A20EF8B-22F8-7305-76B8-D0C35ED25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FC23B59-D39C-29B5-024F-1E11DD9BF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9BA2DC-FA91-192E-45E6-7DF61200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3E1346F-F0BA-D4D8-4287-C666D067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5968C86-5F9B-0219-E11E-00C860A34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EDA225F-150F-F8F6-CFFB-D422B48B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96E5ABD-B603-BF49-6437-76F5B5C3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5ED0F-3378-C077-5237-7BA17F7DC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ED64F44-3BD4-97AE-BA6E-211F6561A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52F3621-2CE0-14AA-3337-D0DF27702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74CA460-1CB6-C26B-87BD-20D9EB7B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2B7A555-882E-3FD3-E545-D23D680C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A7B3A07-229F-BCD7-8A34-C6C7BE21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02E6323-E05C-9EC9-A0F4-FEA6BF3A6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D48101A-EC63-6975-CD8B-AEF554D6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621CA1BC-6EBC-3973-4EB8-278FEF3D7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FABA6A2-9EB5-6A77-ABB8-E43D2F58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5245592-3AC4-E88D-813C-E8B5BD293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C0E6F67-DAC0-F6BC-3D8E-6584226A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07ACC1E-5782-3A80-15AB-16DF66CFD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1E0A6F80-0EAA-A17E-42DC-9B2C14F90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F193FAD-C077-4186-3904-1D92824F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F6F3DA7-CA99-F727-520B-EA935E1E7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5667D79-B8CA-DAF7-D513-6D86A90A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418079DF-7316-5B08-0C35-4829C5A9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B16E77E-6DBE-34DD-80A0-7B3B92EF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BAC8EED-A58C-8B5E-584F-99962877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783765D-5705-5EEA-7F3C-4E3FF11A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706160D-DB6C-5CD5-5F72-986ABCA89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50EC388-EB84-49E2-A946-10DED95D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8675D473-AD70-9632-FE32-684B3D61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0DD2FB9-0029-514E-12BC-942D21969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DFF6FA3-463F-F211-4FB6-9D419E020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29949DA4-1867-2AB1-12F3-A161436E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308" y="1066617"/>
            <a:ext cx="10477499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9298295E-0192-4575-4C7D-30599284842F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7001DB-A20B-D49A-3281-B547B504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marL="158115" marR="277495" indent="540385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Молекулалық режимдегі тесік өткізгіштігі</a:t>
            </a:r>
            <a:b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ағындары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BC995-B687-6B5B-3562-93E654DD1D15}"/>
              </a:ext>
            </a:extLst>
          </p:cNvPr>
          <p:cNvSpPr txBox="1"/>
          <p:nvPr/>
        </p:nvSpPr>
        <p:spPr>
          <a:xfrm>
            <a:off x="1067941" y="1024052"/>
            <a:ext cx="10477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ағынының молекулалық режимі тығыздықтың төмендігімен және молекулааралық соқтығысулардың шекарамен соқтығысудан басым болуымен сипатталады. Бұл тесіктердің өткізгіштігіне қатты әсер етеді, бұл мөлшерге, қысымға және температураға байланысты.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19BF6F-51A9-C6D3-E9CF-D5C1ED88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45" y="2330227"/>
            <a:ext cx="3810000" cy="3629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A20185-EC03-B2E6-4D19-CC8F8E9EE0CF}"/>
              </a:ext>
            </a:extLst>
          </p:cNvPr>
          <p:cNvSpPr txBox="1"/>
          <p:nvPr/>
        </p:nvSpPr>
        <p:spPr>
          <a:xfrm>
            <a:off x="6177633" y="2378400"/>
            <a:ext cx="3974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 режимдегі тесік өткізгіштігінің ерекшеліктері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BFAA6CD-FEE7-FDCC-7D50-8755167826A0}"/>
              </a:ext>
            </a:extLst>
          </p:cNvPr>
          <p:cNvSpPr/>
          <p:nvPr/>
        </p:nvSpPr>
        <p:spPr>
          <a:xfrm>
            <a:off x="4635057" y="3441615"/>
            <a:ext cx="3253167" cy="24612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Өлшемге тәуелділік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Өткізгіштік тесік өлшемімен тікелей байланысты, өйткені кішігірім тесіктер қабырғалармен молекулалық соқтығысу ықтималдығын арттырады.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353A8477-795C-33C2-2443-DD92FD471FC4}"/>
              </a:ext>
            </a:extLst>
          </p:cNvPr>
          <p:cNvSpPr/>
          <p:nvPr/>
        </p:nvSpPr>
        <p:spPr>
          <a:xfrm>
            <a:off x="8217842" y="3385070"/>
            <a:ext cx="3253166" cy="25177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Қысым мен температураның рөлі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Газдың қысымы мен температурасы молекулалардың орташа еркін жүруіне, демек, тесік арқылы өту жылдамдығына әсер етеді.</a:t>
            </a:r>
          </a:p>
        </p:txBody>
      </p:sp>
    </p:spTree>
    <p:extLst>
      <p:ext uri="{BB962C8B-B14F-4D97-AF65-F5344CB8AC3E}">
        <p14:creationId xmlns:p14="http://schemas.microsoft.com/office/powerpoint/2010/main" val="316928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E2453-270E-27D7-F75E-ED9EF923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8D08B7-CB01-CB85-56B3-CA6CD5B6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643E-87A5-FBA0-0871-6A4D41D82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7118D-03C3-4E3F-D2F0-CACBE00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C66F2-E03A-0B23-C032-AC973B97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AD85960-1CD1-8885-8679-E53806E2A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BD76F27-A751-87D1-1AF5-8D5BC1DD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5F3DE99-D666-4AA2-3A03-8CF4172A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0E11A8C-DB65-4B45-A05E-985CEB11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0EDB418-BC4D-6AED-F4C8-ECAB172AD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A20EF8B-22F8-7305-76B8-D0C35ED25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FC23B59-D39C-29B5-024F-1E11DD9BF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9BA2DC-FA91-192E-45E6-7DF61200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3E1346F-F0BA-D4D8-4287-C666D067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5968C86-5F9B-0219-E11E-00C860A34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EDA225F-150F-F8F6-CFFB-D422B48B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96E5ABD-B603-BF49-6437-76F5B5C3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5ED0F-3378-C077-5237-7BA17F7DC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ED64F44-3BD4-97AE-BA6E-211F6561A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52F3621-2CE0-14AA-3337-D0DF27702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74CA460-1CB6-C26B-87BD-20D9EB7B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2B7A555-882E-3FD3-E545-D23D680C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A7B3A07-229F-BCD7-8A34-C6C7BE21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02E6323-E05C-9EC9-A0F4-FEA6BF3A6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D48101A-EC63-6975-CD8B-AEF554D6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621CA1BC-6EBC-3973-4EB8-278FEF3D7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FABA6A2-9EB5-6A77-ABB8-E43D2F58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5245592-3AC4-E88D-813C-E8B5BD293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C0E6F67-DAC0-F6BC-3D8E-6584226A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07ACC1E-5782-3A80-15AB-16DF66CFD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1E0A6F80-0EAA-A17E-42DC-9B2C14F90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F193FAD-C077-4186-3904-1D92824F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F6F3DA7-CA99-F727-520B-EA935E1E7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5667D79-B8CA-DAF7-D513-6D86A90A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418079DF-7316-5B08-0C35-4829C5A9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B16E77E-6DBE-34DD-80A0-7B3B92EF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BAC8EED-A58C-8B5E-584F-99962877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783765D-5705-5EEA-7F3C-4E3FF11A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706160D-DB6C-5CD5-5F72-986ABCA89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50EC388-EB84-49E2-A946-10DED95D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8675D473-AD70-9632-FE32-684B3D61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0DD2FB9-0029-514E-12BC-942D21969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DFF6FA3-463F-F211-4FB6-9D419E020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29949DA4-1867-2AB1-12F3-A161436E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377527"/>
            <a:ext cx="10477499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өлемдік шығын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Тесіктік өткізгіштігі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Формуладан көрініп тұрғандай, молекулалық тесіктің өткізгіштігі газ ағынының режимі қысымға тәуелді емес, бірақ газдың түрімен, газдың температурасымен және тесіктің өлшемімен анықталады.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B82862AA-21C0-D917-DBDD-42239800C231}"/>
                  </a:ext>
                </a:extLst>
              </p:cNvPr>
              <p:cNvSpPr/>
              <p:nvPr/>
            </p:nvSpPr>
            <p:spPr>
              <a:xfrm>
                <a:off x="1209675" y="3929492"/>
                <a:ext cx="4419361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о.м</m:t>
                          </m:r>
                        </m:sub>
                      </m:sSub>
                      <m:r>
                        <a:rPr lang="kk-K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kk-K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kk-K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kk-K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B82862AA-21C0-D917-DBDD-42239800C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929492"/>
                <a:ext cx="4419361" cy="1001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9298295E-0192-4575-4C7D-30599284842F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7001DB-A20B-D49A-3281-B547B504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marL="158115" marR="277495" indent="540385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Молекулалық режимдегі тесік өткізгіштігі</a:t>
            </a:r>
            <a:b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ағындары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5BCA60ED-DFB7-F380-738E-D20C3D527889}"/>
                  </a:ext>
                </a:extLst>
              </p:cNvPr>
              <p:cNvSpPr/>
              <p:nvPr/>
            </p:nvSpPr>
            <p:spPr>
              <a:xfrm>
                <a:off x="1215680" y="2087340"/>
                <a:ext cx="4419361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kk-KZ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kk-KZ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kk-KZ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k-KZ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kk-KZ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kk-KZ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kk-KZ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5BCA60ED-DFB7-F380-738E-D20C3D527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80" y="2087340"/>
                <a:ext cx="4419361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76EE782-4588-D8A9-C89A-A155403CFD13}"/>
                  </a:ext>
                </a:extLst>
              </p:cNvPr>
              <p:cNvSpPr/>
              <p:nvPr/>
            </p:nvSpPr>
            <p:spPr>
              <a:xfrm>
                <a:off x="6922200" y="2036216"/>
                <a:ext cx="4783909" cy="289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kk-KZ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kk-KZ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k-KZ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kk-KZ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  <m:r>
                        <a:rPr lang="kk-KZ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2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2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kk-KZ" sz="2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kk-KZ" sz="2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2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i="1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𝑸</m:t>
                      </m:r>
                      <m:r>
                        <a:rPr lang="kk-KZ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kk-KZ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kk-KZ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kk-KZ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kk-KZ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kk-KZ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kk-KZ" sz="18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</m:t>
                      </m:r>
                      <m:rad>
                        <m:radPr>
                          <m:degHide m:val="on"/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kk-KZ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kk-KZ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kk-KZ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kk-KZ" sz="18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76EE782-4588-D8A9-C89A-A155403CF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200" y="2036216"/>
                <a:ext cx="4783909" cy="289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09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E2453-270E-27D7-F75E-ED9EF923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8D08B7-CB01-CB85-56B3-CA6CD5B6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643E-87A5-FBA0-0871-6A4D41D82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7118D-03C3-4E3F-D2F0-CACBE00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BC66F2-E03A-0B23-C032-AC973B97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AD85960-1CD1-8885-8679-E53806E2A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BD76F27-A751-87D1-1AF5-8D5BC1DDB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5F3DE99-D666-4AA2-3A03-8CF4172A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0E11A8C-DB65-4B45-A05E-985CEB11E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0EDB418-BC4D-6AED-F4C8-ECAB172AD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A20EF8B-22F8-7305-76B8-D0C35ED25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FC23B59-D39C-29B5-024F-1E11DD9BF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9BA2DC-FA91-192E-45E6-7DF61200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3E1346F-F0BA-D4D8-4287-C666D067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5968C86-5F9B-0219-E11E-00C860A34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EDA225F-150F-F8F6-CFFB-D422B48B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96E5ABD-B603-BF49-6437-76F5B5C3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E5ED0F-3378-C077-5237-7BA17F7DC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ED64F44-3BD4-97AE-BA6E-211F6561A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E52F3621-2CE0-14AA-3337-D0DF27702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74CA460-1CB6-C26B-87BD-20D9EB7B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2B7A555-882E-3FD3-E545-D23D680C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A7B3A07-229F-BCD7-8A34-C6C7BE21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02E6323-E05C-9EC9-A0F4-FEA6BF3A6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D48101A-EC63-6975-CD8B-AEF554D6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621CA1BC-6EBC-3973-4EB8-278FEF3D7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FABA6A2-9EB5-6A77-ABB8-E43D2F58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25245592-3AC4-E88D-813C-E8B5BD293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C0E6F67-DAC0-F6BC-3D8E-6584226AC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C07ACC1E-5782-3A80-15AB-16DF66CFD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1E0A6F80-0EAA-A17E-42DC-9B2C14F90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F193FAD-C077-4186-3904-1D92824FF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3F6F3DA7-CA99-F727-520B-EA935E1E7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5667D79-B8CA-DAF7-D513-6D86A90A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418079DF-7316-5B08-0C35-4829C5A9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B16E77E-6DBE-34DD-80A0-7B3B92EF2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BAC8EED-A58C-8B5E-584F-99962877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783765D-5705-5EEA-7F3C-4E3FF11AF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6706160D-DB6C-5CD5-5F72-986ABCA89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50EC388-EB84-49E2-A946-10DED95D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8675D473-AD70-9632-FE32-684B3D61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0DD2FB9-0029-514E-12BC-942D21969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DFF6FA3-463F-F211-4FB6-9D419E020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29949DA4-1867-2AB1-12F3-A161436E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308" y="1066617"/>
            <a:ext cx="10477499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9298295E-0192-4575-4C7D-30599284842F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7001DB-A20B-D49A-3281-B547B504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marL="158115" marR="277495" indent="540385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Молекулалық режимдегі тесік өткізгіштігі</a:t>
            </a:r>
            <a:b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ағындары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88739-4BD0-E043-CCCD-7F02BD88BE65}"/>
              </a:ext>
            </a:extLst>
          </p:cNvPr>
          <p:cNvSpPr txBox="1"/>
          <p:nvPr/>
        </p:nvSpPr>
        <p:spPr>
          <a:xfrm>
            <a:off x="1317115" y="1015311"/>
            <a:ext cx="7691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Өткізгіштіктің тесік өлшеміне тәуелділігі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66F07-6195-0F96-E81F-52C2585DE10B}"/>
              </a:ext>
            </a:extLst>
          </p:cNvPr>
          <p:cNvSpPr txBox="1"/>
          <p:nvPr/>
        </p:nvSpPr>
        <p:spPr>
          <a:xfrm>
            <a:off x="1120249" y="1649602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 тесіктер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 саңылауларда молекулалардың бір-бірімен соқтығысуы басым болады, бұл классикалық ламинарлы ағымға әкеледі.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3C1923-67D9-D0D2-33B2-7EFC0F001656}"/>
              </a:ext>
            </a:extLst>
          </p:cNvPr>
          <p:cNvSpPr txBox="1"/>
          <p:nvPr/>
        </p:nvSpPr>
        <p:spPr>
          <a:xfrm>
            <a:off x="5230368" y="4394694"/>
            <a:ext cx="574601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                        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 тесіктер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Молекулалардың еркін жүру ұзындығымен салыстырылатын шағын саңылауларда шекаралармен соқтығысу басым болады, бұл тиімді өткізгіштікке әкеледі.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1B538514-BE42-E40D-5310-AC0C654984AD}"/>
              </a:ext>
            </a:extLst>
          </p:cNvPr>
          <p:cNvCxnSpPr>
            <a:cxnSpLocks/>
          </p:cNvCxnSpPr>
          <p:nvPr/>
        </p:nvCxnSpPr>
        <p:spPr>
          <a:xfrm>
            <a:off x="1184640" y="3491447"/>
            <a:ext cx="9155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B3A8BD5C-B734-5B5F-CA36-D961F6C30EA8}"/>
              </a:ext>
            </a:extLst>
          </p:cNvPr>
          <p:cNvSpPr/>
          <p:nvPr/>
        </p:nvSpPr>
        <p:spPr>
          <a:xfrm>
            <a:off x="2934841" y="3338284"/>
            <a:ext cx="585216" cy="306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895F7457-5207-2A82-6D9B-72EEB27C86D1}"/>
              </a:ext>
            </a:extLst>
          </p:cNvPr>
          <p:cNvSpPr/>
          <p:nvPr/>
        </p:nvSpPr>
        <p:spPr>
          <a:xfrm>
            <a:off x="7010401" y="3366553"/>
            <a:ext cx="609600" cy="3340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26A588A-8949-0A71-0C39-8AB532EDDCD8}"/>
              </a:ext>
            </a:extLst>
          </p:cNvPr>
          <p:cNvCxnSpPr>
            <a:stCxn id="61" idx="0"/>
          </p:cNvCxnSpPr>
          <p:nvPr/>
        </p:nvCxnSpPr>
        <p:spPr>
          <a:xfrm flipV="1">
            <a:off x="3227449" y="2828836"/>
            <a:ext cx="0" cy="509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D0A364DF-5A80-BD14-CF8C-BFD0AA2C2F07}"/>
              </a:ext>
            </a:extLst>
          </p:cNvPr>
          <p:cNvCxnSpPr>
            <a:stCxn id="62" idx="2"/>
          </p:cNvCxnSpPr>
          <p:nvPr/>
        </p:nvCxnSpPr>
        <p:spPr>
          <a:xfrm>
            <a:off x="7315201" y="3700635"/>
            <a:ext cx="0" cy="498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9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E84F4-2EAC-89AE-2588-01AE3854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F0BD10-2CE8-B6B1-0B87-472C6DD54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3EF5D-41CD-FC40-B5FE-CE7F178F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D7486-EDCB-B75A-E643-5A7F1BBFB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8397C0-06A5-4D18-D5B8-6E6EBB5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3D570D6-7DBF-3CA0-7884-91E81199A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A44B72F-272C-B124-AE90-9CD4D128D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8BC097AC-8890-4186-2D31-9CC3C8C6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FF8BFF-0B1F-F94B-98BF-2AF3CAE53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DEF520D8-87B7-2A3B-C5BE-7A7614702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95135477-05F2-CD0A-1414-CA0959876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B913979-02C5-7990-626E-9C1234FB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B1BBBBB-704D-3608-8FEC-97B9D9418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80CA54A-CDFD-AFEA-B1D2-532BA0376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B22BE0F-2478-89FF-F2D1-5427715D2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1807053-C1E8-7FF0-8F3C-79D6AA252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88C99DD-077B-C896-B8B9-88164D75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B5AA0D-064F-8F7B-899C-4987249B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8485670-DC67-9484-9938-EBC6197C3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3B67ACF-0966-2476-EB3C-F6027B684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53523304-3D8D-A4FD-6636-96A34D5D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91ED0EC-75F8-7E65-6EAD-1D4FF3C91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181A793-CC4F-507F-0AD3-2D9004920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72CA37F-73A6-585F-61BF-774266D68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52A1688-12CA-1805-09B4-C67EDF7FE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19B49238-0E54-7991-64A7-68673C541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81AE6D8-3845-C8E9-FCC6-B14D4543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9DE4A71-59C8-4A92-4607-F56637D97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6798D83-E8E5-7257-A90E-5AE572CC5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7768B725-F804-10DF-56D3-E216EB3F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2348F70A-A4E2-CAEE-0CB5-193728B7A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652FAB7-15E2-1718-78B8-ECB263998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89494B2-6162-9448-230D-3A8609679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EE4D2C1-3117-BAB0-9215-A727063D3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1CF70C4-7E27-092D-2AD9-471F7D663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C39BBDE-1D75-B56B-060B-BF3ADD4D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9FA7602-2D7F-A7F1-AB6E-DF20B2179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00A6C64-6CB8-5273-FCE0-D4BE97F5F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FB259921-7097-47AC-92CF-D9AF2C45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64B796C-5030-2B0D-9CA2-0307C1678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B1C56B-DDA1-5C79-F613-03DD8409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00F8A6A6-81B0-0E77-1414-CEDE7D36E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483ABEC-25D8-003F-BBEE-86F2B9C9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1543A52D-1E36-C3F9-1A74-47663A02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33" y="825860"/>
            <a:ext cx="10954514" cy="68327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A6FB25F2-51F6-02B9-3117-DEE0B1F8F691}"/>
              </a:ext>
            </a:extLst>
          </p:cNvPr>
          <p:cNvSpPr/>
          <p:nvPr/>
        </p:nvSpPr>
        <p:spPr>
          <a:xfrm>
            <a:off x="2075644" y="24483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BF1DC7-51D6-9446-2644-839D92E1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 вакуумдық сорғы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1C46C8-BBCB-5739-E326-82E4572A7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13632" b="11477"/>
          <a:stretch/>
        </p:blipFill>
        <p:spPr bwMode="auto">
          <a:xfrm>
            <a:off x="654236" y="1105765"/>
            <a:ext cx="10257604" cy="24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91A449-BEAA-51C8-1A0E-CA7C68136DB7}"/>
              </a:ext>
            </a:extLst>
          </p:cNvPr>
          <p:cNvSpPr txBox="1"/>
          <p:nvPr/>
        </p:nvSpPr>
        <p:spPr>
          <a:xfrm>
            <a:off x="874993" y="3899956"/>
            <a:ext cx="10551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Вакуумдық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сорғылар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жабық кеңістіктен ауаны шығару арқылы вакуумды тудыратын құрылғылар.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өнеркәсіпте, ғылымда және технологияда газдарды айдау, жоғары вакуум жасау және қысымды бақылау сияқты әртүрлі мақсаттарда кеңінен қолданылады.</a:t>
            </a:r>
          </a:p>
        </p:txBody>
      </p:sp>
    </p:spTree>
    <p:extLst>
      <p:ext uri="{BB962C8B-B14F-4D97-AF65-F5344CB8AC3E}">
        <p14:creationId xmlns:p14="http://schemas.microsoft.com/office/powerpoint/2010/main" val="291786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E84F4-2EAC-89AE-2588-01AE3854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F0BD10-2CE8-B6B1-0B87-472C6DD54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3EF5D-41CD-FC40-B5FE-CE7F178F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D7486-EDCB-B75A-E643-5A7F1BBFB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8397C0-06A5-4D18-D5B8-6E6EBB5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3D570D6-7DBF-3CA0-7884-91E81199A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A44B72F-272C-B124-AE90-9CD4D128D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8BC097AC-8890-4186-2D31-9CC3C8C6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FF8BFF-0B1F-F94B-98BF-2AF3CAE53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DEF520D8-87B7-2A3B-C5BE-7A7614702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95135477-05F2-CD0A-1414-CA0959876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B913979-02C5-7990-626E-9C1234FB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B1BBBBB-704D-3608-8FEC-97B9D9418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80CA54A-CDFD-AFEA-B1D2-532BA0376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B22BE0F-2478-89FF-F2D1-5427715D2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1807053-C1E8-7FF0-8F3C-79D6AA252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88C99DD-077B-C896-B8B9-88164D75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B5AA0D-064F-8F7B-899C-4987249B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8485670-DC67-9484-9938-EBC6197C3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3B67ACF-0966-2476-EB3C-F6027B684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53523304-3D8D-A4FD-6636-96A34D5D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91ED0EC-75F8-7E65-6EAD-1D4FF3C91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181A793-CC4F-507F-0AD3-2D9004920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72CA37F-73A6-585F-61BF-774266D68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52A1688-12CA-1805-09B4-C67EDF7FE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19B49238-0E54-7991-64A7-68673C541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81AE6D8-3845-C8E9-FCC6-B14D4543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9DE4A71-59C8-4A92-4607-F56637D97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6798D83-E8E5-7257-A90E-5AE572CC5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7768B725-F804-10DF-56D3-E216EB3F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2348F70A-A4E2-CAEE-0CB5-193728B7A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652FAB7-15E2-1718-78B8-ECB263998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89494B2-6162-9448-230D-3A8609679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EE4D2C1-3117-BAB0-9215-A727063D3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1CF70C4-7E27-092D-2AD9-471F7D663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C39BBDE-1D75-B56B-060B-BF3ADD4D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9FA7602-2D7F-A7F1-AB6E-DF20B2179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00A6C64-6CB8-5273-FCE0-D4BE97F5F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FB259921-7097-47AC-92CF-D9AF2C45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64B796C-5030-2B0D-9CA2-0307C1678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B1C56B-DDA1-5C79-F613-03DD8409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00F8A6A6-81B0-0E77-1414-CEDE7D36E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483ABEC-25D8-003F-BBEE-86F2B9C9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1543A52D-1E36-C3F9-1A74-47663A02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33" y="825860"/>
            <a:ext cx="10954514" cy="68327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A6FB25F2-51F6-02B9-3117-DEE0B1F8F691}"/>
              </a:ext>
            </a:extLst>
          </p:cNvPr>
          <p:cNvSpPr/>
          <p:nvPr/>
        </p:nvSpPr>
        <p:spPr>
          <a:xfrm>
            <a:off x="2075644" y="24483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BF1DC7-51D6-9446-2644-839D92E1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 вакуумдық сорғы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419E1-BC23-1E6B-2BA6-86011B626080}"/>
              </a:ext>
            </a:extLst>
          </p:cNvPr>
          <p:cNvSpPr txBox="1"/>
          <p:nvPr/>
        </p:nvSpPr>
        <p:spPr>
          <a:xfrm>
            <a:off x="2923072" y="95049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Идеал вакуумдық сорғының негізгі компоненттері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CB65EF2-A632-87B8-8A1A-935ABE74A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91514"/>
              </p:ext>
            </p:extLst>
          </p:nvPr>
        </p:nvGraphicFramePr>
        <p:xfrm>
          <a:off x="1435972" y="1458865"/>
          <a:ext cx="7912609" cy="408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978">
                  <a:extLst>
                    <a:ext uri="{9D8B030D-6E8A-4147-A177-3AD203B41FA5}">
                      <a16:colId xmlns:a16="http://schemas.microsoft.com/office/drawing/2014/main" val="3522643659"/>
                    </a:ext>
                  </a:extLst>
                </a:gridCol>
                <a:gridCol w="2609000">
                  <a:extLst>
                    <a:ext uri="{9D8B030D-6E8A-4147-A177-3AD203B41FA5}">
                      <a16:colId xmlns:a16="http://schemas.microsoft.com/office/drawing/2014/main" val="245142284"/>
                    </a:ext>
                  </a:extLst>
                </a:gridCol>
                <a:gridCol w="2690631">
                  <a:extLst>
                    <a:ext uri="{9D8B030D-6E8A-4147-A177-3AD203B41FA5}">
                      <a16:colId xmlns:a16="http://schemas.microsoft.com/office/drawing/2014/main" val="3331129689"/>
                    </a:ext>
                  </a:extLst>
                </a:gridCol>
              </a:tblGrid>
              <a:tr h="21173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7887"/>
                  </a:ext>
                </a:extLst>
              </a:tr>
              <a:tr h="1971829"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Ротор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Сорғының айналмалы бөлігі, ол сиретуді тудырады.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Статор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Роторды қоршап тұрған сорғының бекітілген бөлігі.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Жетек блогы</a:t>
                      </a:r>
                    </a:p>
                    <a:p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Ротордың қажетті жылдамдықпен айналуын қамтамасыз етеді.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73713"/>
                  </a:ext>
                </a:extLst>
              </a:tr>
            </a:tbl>
          </a:graphicData>
        </a:graphic>
      </p:graphicFrame>
      <p:pic>
        <p:nvPicPr>
          <p:cNvPr id="6" name="Рисунок 5" descr="Изображение выглядит как автокомпонент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C30B5EE1-3F13-7FCF-7739-D259FAE5E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40" r="-1471" b="10908"/>
          <a:stretch/>
        </p:blipFill>
        <p:spPr>
          <a:xfrm>
            <a:off x="1450586" y="1421912"/>
            <a:ext cx="2944973" cy="215610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C5495B4D-D81C-A5DF-78B4-60CBAC03B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7" b="2489"/>
          <a:stretch/>
        </p:blipFill>
        <p:spPr>
          <a:xfrm>
            <a:off x="4262647" y="1373019"/>
            <a:ext cx="2325326" cy="224293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CA12A1F-548F-7880-7D4F-0F3EF757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46" t="16140" r="21072" b="23893"/>
          <a:stretch/>
        </p:blipFill>
        <p:spPr>
          <a:xfrm>
            <a:off x="6587973" y="1350601"/>
            <a:ext cx="2812061" cy="22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E84F4-2EAC-89AE-2588-01AE3854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F0BD10-2CE8-B6B1-0B87-472C6DD54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3EF5D-41CD-FC40-B5FE-CE7F178F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D7486-EDCB-B75A-E643-5A7F1BBFB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8397C0-06A5-4D18-D5B8-6E6EBB5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73D570D6-7DBF-3CA0-7884-91E81199A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EA44B72F-272C-B124-AE90-9CD4D128D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8BC097AC-8890-4186-2D31-9CC3C8C6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FF8BFF-0B1F-F94B-98BF-2AF3CAE53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DEF520D8-87B7-2A3B-C5BE-7A7614702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95135477-05F2-CD0A-1414-CA0959876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B913979-02C5-7990-626E-9C1234FB3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B1BBBBB-704D-3608-8FEC-97B9D9418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80CA54A-CDFD-AFEA-B1D2-532BA0376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B22BE0F-2478-89FF-F2D1-5427715D2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1807053-C1E8-7FF0-8F3C-79D6AA252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88C99DD-077B-C896-B8B9-88164D75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B5AA0D-064F-8F7B-899C-4987249B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8485670-DC67-9484-9938-EBC6197C3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3B67ACF-0966-2476-EB3C-F6027B684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53523304-3D8D-A4FD-6636-96A34D5D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91ED0EC-75F8-7E65-6EAD-1D4FF3C91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181A793-CC4F-507F-0AD3-2D9004920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72CA37F-73A6-585F-61BF-774266D68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52A1688-12CA-1805-09B4-C67EDF7FE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19B49238-0E54-7991-64A7-68673C541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81AE6D8-3845-C8E9-FCC6-B14D4543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9DE4A71-59C8-4A92-4607-F56637D97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6798D83-E8E5-7257-A90E-5AE572CC5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7768B725-F804-10DF-56D3-E216EB3FA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2348F70A-A4E2-CAEE-0CB5-193728B7A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652FAB7-15E2-1718-78B8-ECB263998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89494B2-6162-9448-230D-3A8609679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EE4D2C1-3117-BAB0-9215-A727063D3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1CF70C4-7E27-092D-2AD9-471F7D663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C39BBDE-1D75-B56B-060B-BF3ADD4D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9FA7602-2D7F-A7F1-AB6E-DF20B2179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00A6C64-6CB8-5273-FCE0-D4BE97F5F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FB259921-7097-47AC-92CF-D9AF2C45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64B796C-5030-2B0D-9CA2-0307C1678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B1C56B-DDA1-5C79-F613-03DD8409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00F8A6A6-81B0-0E77-1414-CEDE7D36E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483ABEC-25D8-003F-BBEE-86F2B9C99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1543A52D-1E36-C3F9-1A74-47663A02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33" y="825860"/>
            <a:ext cx="10954514" cy="68327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Идеал сорғыны жұқа пластинадағы тесік деп санауға болады, оның артында абсолютті вакуум бар. Барлық газ молекулалары тесік жазықтығын кесіп өтіп, біржола кетеді</a:t>
            </a:r>
            <a:r>
              <a:rPr lang="kk-K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молекулалық режимінде идеалды сорғының әсер ету жылдамдығы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kk-KZ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kk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kk-KZ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ұтқырлық режимінде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A6FB25F2-51F6-02B9-3117-DEE0B1F8F691}"/>
              </a:ext>
            </a:extLst>
          </p:cNvPr>
          <p:cNvSpPr/>
          <p:nvPr/>
        </p:nvSpPr>
        <p:spPr>
          <a:xfrm>
            <a:off x="2075644" y="24483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BF1DC7-51D6-9446-2644-839D92E1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 вакуумдық сорғы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C62A2107-7142-3C1D-3FA7-4EDC0D0D5AED}"/>
                  </a:ext>
                </a:extLst>
              </p:cNvPr>
              <p:cNvSpPr/>
              <p:nvPr/>
            </p:nvSpPr>
            <p:spPr>
              <a:xfrm>
                <a:off x="3967084" y="2378180"/>
                <a:ext cx="3665108" cy="119983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kk-KZ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kk-KZ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т.м</m:t>
                          </m:r>
                        </m:sub>
                      </m:sSub>
                      <m:r>
                        <a:rPr kumimoji="0" lang="kk-KZ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kk-KZ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kumimoji="0" lang="kk-KZ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0" lang="kk-KZ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kumimoji="0" lang="kk-KZ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</m:t>
                      </m:r>
                      <m:rad>
                        <m:radPr>
                          <m:degHide m:val="on"/>
                          <m:ctrlP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kk-KZ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kumimoji="0" lang="kk-KZ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C62A2107-7142-3C1D-3FA7-4EDC0D0D5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84" y="2378180"/>
                <a:ext cx="3665108" cy="11998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5F479AB3-7F7B-63A3-66BB-24BBD449B492}"/>
                  </a:ext>
                </a:extLst>
              </p:cNvPr>
              <p:cNvSpPr/>
              <p:nvPr/>
            </p:nvSpPr>
            <p:spPr>
              <a:xfrm>
                <a:off x="4113388" y="4504944"/>
                <a:ext cx="4194048" cy="132897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kk-KZ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0" lang="kk-KZ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т.в</m:t>
                          </m:r>
                        </m:sub>
                      </m:sSub>
                      <m:r>
                        <a:rPr kumimoji="0" lang="kk-KZ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kk-KZ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</m:t>
                      </m:r>
                      <m:sSup>
                        <m:sSup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kk-KZ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kumimoji="0" lang="kk-KZ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  <m:r>
                                    <a:rPr kumimoji="0" lang="kk-KZ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kumimoji="0" lang="kk-KZ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num>
                            <m:den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kk-KZ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kumimoji="0" lang="kk-KZ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kumimoji="0" lang="kk-KZ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5F479AB3-7F7B-63A3-66BB-24BBD449B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88" y="4504944"/>
                <a:ext cx="4194048" cy="13289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49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3A2AD488-4F03-0574-C71A-38870595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66" y="874480"/>
            <a:ext cx="10391286" cy="5910201"/>
          </a:xfrm>
        </p:spPr>
        <p:txBody>
          <a:bodyPr>
            <a:noAutofit/>
          </a:bodyPr>
          <a:lstStyle/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Құбырдың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өткізгіштігін зерттеу табиғи газды тиімді және қауіпсіз тасымалдау үшін өте маңызды. Газ ағынының тұтқырлық режимінде оның құбырдағы қозғалысы жүйенің өткізгіштігіне әсер ететін ішкі үйкеліс күштерімен анықталады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80340" marR="271145" indent="0" algn="ctr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тұтқырлық режимі</a:t>
            </a: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 режимі кезінде құбырдың өткізгіштігі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5126F7-80D2-338E-9C73-3847C773881A}"/>
              </a:ext>
            </a:extLst>
          </p:cNvPr>
          <p:cNvCxnSpPr>
            <a:cxnSpLocks/>
          </p:cNvCxnSpPr>
          <p:nvPr/>
        </p:nvCxnSpPr>
        <p:spPr>
          <a:xfrm>
            <a:off x="1792476" y="4031525"/>
            <a:ext cx="86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34CC3A56-C58D-31B5-BEA2-AA39360DDC7D}"/>
              </a:ext>
            </a:extLst>
          </p:cNvPr>
          <p:cNvSpPr/>
          <p:nvPr/>
        </p:nvSpPr>
        <p:spPr>
          <a:xfrm>
            <a:off x="2462784" y="3782766"/>
            <a:ext cx="585216" cy="508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45326E-1344-01EC-0F11-74028FF49D5D}"/>
              </a:ext>
            </a:extLst>
          </p:cNvPr>
          <p:cNvSpPr/>
          <p:nvPr/>
        </p:nvSpPr>
        <p:spPr>
          <a:xfrm>
            <a:off x="5352288" y="3637244"/>
            <a:ext cx="585216" cy="3942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F99752E-D0A1-4C33-C3C4-736A8A82CAE0}"/>
              </a:ext>
            </a:extLst>
          </p:cNvPr>
          <p:cNvSpPr/>
          <p:nvPr/>
        </p:nvSpPr>
        <p:spPr>
          <a:xfrm>
            <a:off x="8259262" y="3872989"/>
            <a:ext cx="585216" cy="5080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62B452B-E7DF-C297-98B3-50C2ACF78828}"/>
              </a:ext>
            </a:extLst>
          </p:cNvPr>
          <p:cNvCxnSpPr>
            <a:stCxn id="9" idx="4"/>
          </p:cNvCxnSpPr>
          <p:nvPr/>
        </p:nvCxnSpPr>
        <p:spPr>
          <a:xfrm>
            <a:off x="2755392" y="4290802"/>
            <a:ext cx="0" cy="23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C08FF88-AF4E-6022-AEF8-658DCA00F57C}"/>
              </a:ext>
            </a:extLst>
          </p:cNvPr>
          <p:cNvCxnSpPr>
            <a:stCxn id="11" idx="0"/>
          </p:cNvCxnSpPr>
          <p:nvPr/>
        </p:nvCxnSpPr>
        <p:spPr>
          <a:xfrm flipV="1">
            <a:off x="5644896" y="3401514"/>
            <a:ext cx="0" cy="235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A47AE752-6734-D158-39B3-CBC8BF303417}"/>
              </a:ext>
            </a:extLst>
          </p:cNvPr>
          <p:cNvCxnSpPr>
            <a:stCxn id="13" idx="4"/>
          </p:cNvCxnSpPr>
          <p:nvPr/>
        </p:nvCxnSpPr>
        <p:spPr>
          <a:xfrm>
            <a:off x="8551870" y="4381024"/>
            <a:ext cx="0" cy="251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A950BE4-F269-08FB-0324-0236647883DA}"/>
              </a:ext>
            </a:extLst>
          </p:cNvPr>
          <p:cNvSpPr txBox="1"/>
          <p:nvPr/>
        </p:nvSpPr>
        <p:spPr>
          <a:xfrm>
            <a:off x="685153" y="4702199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     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 жылдамдық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Тұтқырлық режимінде газ секундына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 метрден аспайтын төмен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жылдамдықпен қозғалады.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AEC871-6E80-7A08-6F10-18527FC0DD24}"/>
              </a:ext>
            </a:extLst>
          </p:cNvPr>
          <p:cNvSpPr txBox="1"/>
          <p:nvPr/>
        </p:nvSpPr>
        <p:spPr>
          <a:xfrm>
            <a:off x="3279455" y="2343017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             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Ламинарлы ағын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ағыны ламинарлы, параллель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қабаттары және тегіс қозғалысы бар.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972DD8A-F916-477F-7B87-6AAF7E498AED}"/>
              </a:ext>
            </a:extLst>
          </p:cNvPr>
          <p:cNvSpPr txBox="1"/>
          <p:nvPr/>
        </p:nvSpPr>
        <p:spPr>
          <a:xfrm>
            <a:off x="5770456" y="4730522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/>
              <a:t>                                        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Диффузия басым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Тұтқырлық режимінде өткізгіштікке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 ететін Инерция емес, диффузиялық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күштер басым болады.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1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Вакуумдық техниканың негізгі теңдеуі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Вакуумдық жүйе элементтерінің өткізгіштігі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тұтқырлығы кезінде тесіктің өткізгіштігі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режимдегі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тесік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өткізгіштігі</a:t>
            </a: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ағындары</a:t>
            </a:r>
            <a:endParaRPr lang="ru-RU" sz="20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 вакуумдық сорғы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 режимі кезінде құбырдың өткізгіштігі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молекулалық режиміндегі құбырдың өткізгіштігі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Изотермиялық емес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объектілердегі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теңдік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endParaRPr lang="ru-RU" sz="20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3A2AD488-4F03-0574-C71A-388705957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8392" y="724360"/>
                <a:ext cx="10097045" cy="6060321"/>
              </a:xfrm>
            </p:spPr>
            <p:txBody>
              <a:bodyPr>
                <a:noAutofit/>
              </a:bodyPr>
              <a:lstStyle/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r>
                  <a:rPr lang="kk-KZ" sz="2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Тұтқыр ағын режимінде дөңгелек қиманың ұзын құбыр өткізгіштігі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20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kk-KZ" sz="20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&gt;20</m:t>
                        </m:r>
                        <m:r>
                          <a:rPr lang="kk-KZ" sz="20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ru-RU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endParaRPr lang="ru-RU" sz="20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endParaRPr lang="kk-KZ" sz="1800" i="1" dirty="0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kk-KZ" sz="18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kk-KZ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-құбырдың ұзындығы;</a:t>
                </a: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kk-KZ" sz="18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kk-KZ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-құбырдың диаметрі;</a:t>
                </a: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kk-KZ" sz="18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kk-KZ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-газдың динамикалық тұтқырлық коэффициенті;</a:t>
                </a: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kk-KZ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k-KZ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және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kk-KZ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kk-KZ" sz="18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құбырдың кірісі мен шығысындағы газ қысымы</a:t>
                </a: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r>
                  <a:rPr lang="kk-KZ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Қысқа құбыр тізбектей жалғанған екі элементтен тұратын жүйе ретінде қарастырылады </a:t>
                </a: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endParaRPr lang="ru-RU" sz="2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endParaRPr lang="ru-RU" sz="1800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kk-KZ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kk-KZ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-ұзын құбыр үшін формула бойынша анықталған қысқа құбырдың өткізгіштігі;</a:t>
                </a: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kk-KZ" sz="18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отв</m:t>
                        </m:r>
                      </m:sub>
                    </m:sSub>
                  </m:oMath>
                </a14:m>
                <a:r>
                  <a:rPr lang="kk-KZ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құбырдың кіріс саңылауының өткізгіштігі.</a:t>
                </a:r>
                <a:endParaRPr lang="ru-RU" sz="1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endParaRPr lang="ru-RU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3A2AD488-4F03-0574-C71A-388705957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8392" y="724360"/>
                <a:ext cx="10097045" cy="6060321"/>
              </a:xfrm>
              <a:blipFill>
                <a:blip r:embed="rId2"/>
                <a:stretch>
                  <a:fillRect t="-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 режимі кезінде құбырдың өткізгіштігі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41C5DC43-3073-D55C-F320-D825E4D76652}"/>
                  </a:ext>
                </a:extLst>
              </p:cNvPr>
              <p:cNvSpPr/>
              <p:nvPr/>
            </p:nvSpPr>
            <p:spPr>
              <a:xfrm>
                <a:off x="4450080" y="1428973"/>
                <a:ext cx="2779776" cy="77060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тр</m:t>
                          </m:r>
                        </m:sub>
                      </m:sSub>
                      <m:r>
                        <a:rPr kumimoji="0" lang="kk-KZ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128</m:t>
                          </m:r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den>
                      </m:f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41C5DC43-3073-D55C-F320-D825E4D76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0" y="1428973"/>
                <a:ext cx="2779776" cy="7706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9CE2A93A-551A-260F-EDFB-7C2D87461062}"/>
                  </a:ext>
                </a:extLst>
              </p:cNvPr>
              <p:cNvSpPr/>
              <p:nvPr/>
            </p:nvSpPr>
            <p:spPr>
              <a:xfrm>
                <a:off x="4772085" y="4526280"/>
                <a:ext cx="2779776" cy="67970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  <m:r>
                        <a:rPr kumimoji="0" lang="kk-KZ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kumimoji="0" lang="kk-KZ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kk-KZ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0" lang="kk-KZ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отв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9CE2A93A-551A-260F-EDFB-7C2D87461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85" y="4526280"/>
                <a:ext cx="2779776" cy="6797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54822E1-6EE7-25E4-BF72-D66795B37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194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тұтқыр режимі кезінде құбырдың өткізгіштігі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4CE69-8DAD-CB1B-A988-1F676F3C9B60}"/>
              </a:ext>
            </a:extLst>
          </p:cNvPr>
          <p:cNvSpPr txBox="1"/>
          <p:nvPr/>
        </p:nvSpPr>
        <p:spPr>
          <a:xfrm>
            <a:off x="1011936" y="9572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Өткізгіштікке әсер ететін 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94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3A2AD488-4F03-0574-C71A-38870595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92" y="1256029"/>
            <a:ext cx="10477499" cy="6555208"/>
          </a:xfrm>
        </p:spPr>
        <p:txBody>
          <a:bodyPr>
            <a:noAutofit/>
          </a:bodyPr>
          <a:lstStyle/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r>
              <a:rPr lang="kk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Газ ағынының молекулалық режимінде ұзартылған арнаның өткізгіштігін оның кіріс саңылауының өткізгіштігі және берілген K арнасы арқылы молекулалардың өту ықтималдығы арқылы көрсетуге болады: 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endParaRPr lang="kk-KZ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endParaRPr lang="kk-KZ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r>
              <a:rPr lang="kk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Беттерден шағылысқан молекулалардың диффузиялық шашырауы және Каналға кіретін газдың тепе-теңдік күйі кезінде өту ықтималдығы сандық түрде Клаузинг коэффициентіне тең болады.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молекулалық режиміндегі құбырдың өткізгіштігі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FF23A427-9260-46F6-4107-FE7CD95DDF4D}"/>
                  </a:ext>
                </a:extLst>
              </p:cNvPr>
              <p:cNvSpPr/>
              <p:nvPr/>
            </p:nvSpPr>
            <p:spPr>
              <a:xfrm>
                <a:off x="4352544" y="2731008"/>
                <a:ext cx="3194304" cy="102351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k-K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kumimoji="0" lang="kk-K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kk-K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kk-K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0" lang="kk-KZ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отв</m:t>
                          </m:r>
                        </m:sub>
                      </m:sSub>
                      <m:r>
                        <a:rPr kumimoji="0" lang="kk-K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=36,4</m:t>
                      </m:r>
                      <m:r>
                        <a:rPr kumimoji="0" lang="kk-K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ad>
                        <m:radPr>
                          <m:degHide m:val="on"/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kk-KZ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kumimoji="0" lang="kk-KZ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FF23A427-9260-46F6-4107-FE7CD95D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44" y="2731008"/>
                <a:ext cx="3194304" cy="102351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00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3A2AD488-4F03-0574-C71A-388705957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0945" y="1088962"/>
                <a:ext cx="10477499" cy="6264696"/>
              </a:xfrm>
            </p:spPr>
            <p:txBody>
              <a:bodyPr>
                <a:noAutofit/>
              </a:bodyPr>
              <a:lstStyle/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r>
                  <a:rPr lang="kk-KZ" sz="1800" b="1" i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Ұзындығы </a:t>
                </a:r>
                <a14:m>
                  <m:oMath xmlns:m="http://schemas.openxmlformats.org/officeDocument/2006/math">
                    <m:r>
                      <a:rPr lang="kk-KZ" sz="18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𝒍</m:t>
                    </m:r>
                  </m:oMath>
                </a14:m>
                <a:r>
                  <a:rPr lang="kk-KZ" sz="1800" b="1" i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және диаметрі </a:t>
                </a:r>
                <a14:m>
                  <m:oMath xmlns:m="http://schemas.openxmlformats.org/officeDocument/2006/math">
                    <m:r>
                      <a:rPr lang="kk-KZ" sz="18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kk-KZ" sz="1800" b="1" i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дөңгелек қималы құбырларға арналған Клаузинг коэффициенті </a:t>
                </a:r>
              </a:p>
              <a:p>
                <a:pPr marL="180340" marR="271145" indent="0" algn="just">
                  <a:lnSpc>
                    <a:spcPct val="100000"/>
                  </a:lnSpc>
                  <a:spcBef>
                    <a:spcPts val="310"/>
                  </a:spcBef>
                  <a:spcAft>
                    <a:spcPts val="1200"/>
                  </a:spcAft>
                  <a:buNone/>
                </a:pPr>
                <a:endParaRPr lang="ru-RU" sz="20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3A2AD488-4F03-0574-C71A-388705957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945" y="1088962"/>
                <a:ext cx="10477499" cy="6264696"/>
              </a:xfrm>
              <a:blipFill>
                <a:blip r:embed="rId2"/>
                <a:stretch>
                  <a:fillRect t="-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2049980" y="149654"/>
            <a:ext cx="8181975" cy="744401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950" y="36634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молекулалық режиміндегі құбырдың өткізгіштігі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C6B49A4D-B118-46AB-9626-21D1AB3B55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463274"/>
                  </p:ext>
                </p:extLst>
              </p:nvPr>
            </p:nvGraphicFramePr>
            <p:xfrm>
              <a:off x="614165" y="1658955"/>
              <a:ext cx="11053606" cy="42503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1553">
                      <a:extLst>
                        <a:ext uri="{9D8B030D-6E8A-4147-A177-3AD203B41FA5}">
                          <a16:colId xmlns:a16="http://schemas.microsoft.com/office/drawing/2014/main" val="3113167590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4216019204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3712607778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1460600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1371559645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3789089259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952169306"/>
                        </a:ext>
                      </a:extLst>
                    </a:gridCol>
                    <a:gridCol w="1382735">
                      <a:extLst>
                        <a:ext uri="{9D8B030D-6E8A-4147-A177-3AD203B41FA5}">
                          <a16:colId xmlns:a16="http://schemas.microsoft.com/office/drawing/2014/main" val="624156815"/>
                        </a:ext>
                      </a:extLst>
                    </a:gridCol>
                  </a:tblGrid>
                  <a:tr h="602179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3722797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0.00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1.0000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0.4914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3.0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0.2807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20.0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0,0613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86346749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0.9092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0.4711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0.2537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25.0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0,0499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0293015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0.8341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0.4527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4.0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0.2316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30.0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0,0420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79638279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0.7711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0.4359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0.2131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35.0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0,0363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8879477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0.40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0.7177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0.4205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5.0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0.1973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40.0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0,0319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95984565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0.50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0.6720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1.6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0.4062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6.0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0.1719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45.0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0,0285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36391379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0.60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0.6320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1.7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0.3931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7.0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0.1523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50.0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0,0258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7627492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0.70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0.5970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1.8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0.3809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8.0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0.1367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0,0026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67783647"/>
                      </a:ext>
                    </a:extLst>
                  </a:tr>
                  <a:tr h="602179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0.80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0.5659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0.3695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9.0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0.1240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в.500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kk-KZ" sz="160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kk-KZ" sz="160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48678453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0.90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0.5384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0.3589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10.0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0.1135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9528705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1.00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0.5136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0.3146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15.0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k-KZ" sz="1600">
                                    <a:effectLst/>
                                    <a:latin typeface="Cambria Math" panose="02040503050406030204" pitchFamily="18" charset="0"/>
                                  </a:rPr>
                                  <m:t>0.0797</m:t>
                                </m:r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71651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C6B49A4D-B118-46AB-9626-21D1AB3B55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463274"/>
                  </p:ext>
                </p:extLst>
              </p:nvPr>
            </p:nvGraphicFramePr>
            <p:xfrm>
              <a:off x="614165" y="1658955"/>
              <a:ext cx="11053606" cy="42503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1553">
                      <a:extLst>
                        <a:ext uri="{9D8B030D-6E8A-4147-A177-3AD203B41FA5}">
                          <a16:colId xmlns:a16="http://schemas.microsoft.com/office/drawing/2014/main" val="3113167590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4216019204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3712607778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1460600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1371559645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3789089259"/>
                        </a:ext>
                      </a:extLst>
                    </a:gridCol>
                    <a:gridCol w="1381553">
                      <a:extLst>
                        <a:ext uri="{9D8B030D-6E8A-4147-A177-3AD203B41FA5}">
                          <a16:colId xmlns:a16="http://schemas.microsoft.com/office/drawing/2014/main" val="952169306"/>
                        </a:ext>
                      </a:extLst>
                    </a:gridCol>
                    <a:gridCol w="1382735">
                      <a:extLst>
                        <a:ext uri="{9D8B030D-6E8A-4147-A177-3AD203B41FA5}">
                          <a16:colId xmlns:a16="http://schemas.microsoft.com/office/drawing/2014/main" val="624156815"/>
                        </a:ext>
                      </a:extLst>
                    </a:gridCol>
                  </a:tblGrid>
                  <a:tr h="6021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1010" r="-700441" b="-60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1010" r="-600441" b="-60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1010" r="-500441" b="-60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1010" r="-402655" b="-60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1010" r="-300881" b="-60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1010" r="-200881" b="-60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1010" r="-100881" b="-607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1010" r="-881" b="-607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722797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200000" r="-700441" b="-1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200000" r="-600441" b="-1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200000" r="-500441" b="-1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200000" r="-402655" b="-1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200000" r="-300881" b="-1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200000" r="-200881" b="-1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200000" r="-100881" b="-1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200000" r="-881" b="-1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346749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300000" r="-700441" b="-10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300000" r="-600441" b="-10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300000" r="-500441" b="-10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300000" r="-402655" b="-10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300000" r="-300881" b="-10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300000" r="-200881" b="-10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300000" r="-100881" b="-10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300000" r="-881" b="-10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293015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400000" r="-700441" b="-9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400000" r="-600441" b="-9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400000" r="-500441" b="-9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400000" r="-402655" b="-9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400000" r="-300881" b="-9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400000" r="-200881" b="-9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400000" r="-100881" b="-9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400000" r="-881" b="-9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638279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500000" r="-700441" b="-8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500000" r="-600441" b="-8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500000" r="-500441" b="-8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500000" r="-402655" b="-8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500000" r="-300881" b="-8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500000" r="-200881" b="-8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500000" r="-100881" b="-8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500000" r="-881" b="-8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8879477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600000" r="-70044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600000" r="-60044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600000" r="-50044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600000" r="-402655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600000" r="-30088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600000" r="-20088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600000" r="-10088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600000" r="-881" b="-7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5984565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700000" r="-70044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700000" r="-60044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700000" r="-50044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700000" r="-402655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700000" r="-30088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700000" r="-20088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700000" r="-10088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700000" r="-881" b="-6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6391379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800000" r="-70044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800000" r="-60044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800000" r="-50044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800000" r="-402655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800000" r="-30088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800000" r="-20088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800000" r="-10088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800000" r="-881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7627492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900000" r="-70044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900000" r="-60044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900000" r="-50044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900000" r="-402655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900000" r="-30088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900000" r="-20088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900000" r="-10088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900000" r="-881" b="-4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783647"/>
                      </a:ext>
                    </a:extLst>
                  </a:tr>
                  <a:tr h="6021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505051" r="-700441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505051" r="-600441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505051" r="-500441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505051" r="-402655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505051" r="-300881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505051" r="-200881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00000" t="-505051" r="-100881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00000" t="-505051" r="-881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8678453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1198000" r="-70044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1198000" r="-60044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1198000" r="-50044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1198000" r="-402655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1198000" r="-30088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1198000" r="-20088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9528705"/>
                      </a:ext>
                    </a:extLst>
                  </a:tr>
                  <a:tr h="304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1" t="-1298000" r="-70044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441" t="-1298000" r="-60044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441" t="-1298000" r="-50044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1770" t="-1298000" r="-402655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00000" t="-1298000" r="-30088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00000" t="-1298000" r="-20088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58115" marR="277495" indent="450215" algn="just"/>
                          <a:r>
                            <a:rPr lang="kk-KZ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71651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24543398-0A02-4BB3-B114-9D796D36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994" y="2406896"/>
            <a:ext cx="153851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:a16="http://schemas.microsoft.com/office/drawing/2014/main" id="{3A2AD488-4F03-0574-C71A-38870595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92" y="1256029"/>
            <a:ext cx="10477499" cy="6555208"/>
          </a:xfrm>
        </p:spPr>
        <p:txBody>
          <a:bodyPr>
            <a:noAutofit/>
          </a:bodyPr>
          <a:lstStyle/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endParaRPr lang="kk-KZ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271145" indent="0" algn="just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endParaRPr lang="kk-KZ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271145" indent="0">
              <a:lnSpc>
                <a:spcPct val="100000"/>
              </a:lnSpc>
              <a:spcBef>
                <a:spcPts val="310"/>
              </a:spcBef>
              <a:spcAft>
                <a:spcPts val="1200"/>
              </a:spcAft>
              <a:buNone/>
            </a:pPr>
            <a:r>
              <a:rPr lang="kk-KZ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 ағынының молекулалық режиміндегі құбырдың өткізгіштігі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CCF07-B0AD-A091-7EAF-88FC1934B9C1}"/>
              </a:ext>
            </a:extLst>
          </p:cNvPr>
          <p:cNvSpPr txBox="1"/>
          <p:nvPr/>
        </p:nvSpPr>
        <p:spPr>
          <a:xfrm>
            <a:off x="1126287" y="113583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режимнің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негізгі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778528C-A98C-0242-D087-CBD3CF945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507580"/>
              </p:ext>
            </p:extLst>
          </p:nvPr>
        </p:nvGraphicFramePr>
        <p:xfrm>
          <a:off x="1090540" y="1655748"/>
          <a:ext cx="9048506" cy="435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06A070B6-6290-495D-3E48-2C91C1892CED}"/>
                  </a:ext>
                </a:extLst>
              </p:cNvPr>
              <p:cNvSpPr/>
              <p:nvPr/>
            </p:nvSpPr>
            <p:spPr>
              <a:xfrm>
                <a:off x="1376224" y="2184779"/>
                <a:ext cx="1919370" cy="84285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ru-RU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〈"/>
                              <m:endChr m:val="〉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06A070B6-6290-495D-3E48-2C91C1892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24" y="2184779"/>
                <a:ext cx="1919370" cy="84285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122268EF-3E29-E6C0-F0CD-A8DDAF9BEC5A}"/>
                  </a:ext>
                </a:extLst>
              </p:cNvPr>
              <p:cNvSpPr/>
              <p:nvPr/>
            </p:nvSpPr>
            <p:spPr>
              <a:xfrm>
                <a:off x="4718304" y="2260746"/>
                <a:ext cx="1682496" cy="766889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122268EF-3E29-E6C0-F0CD-A8DDAF9BE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304" y="2260746"/>
                <a:ext cx="1682496" cy="7668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20DC69FD-8DF5-3EE6-9636-8E7EA4954443}"/>
                  </a:ext>
                </a:extLst>
              </p:cNvPr>
              <p:cNvSpPr/>
              <p:nvPr/>
            </p:nvSpPr>
            <p:spPr>
              <a:xfrm>
                <a:off x="7700262" y="2281150"/>
                <a:ext cx="1785114" cy="766889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 kern="1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  <m:r>
                                <a:rPr lang="kk-KZ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р</m:t>
                              </m:r>
                            </m:sub>
                          </m:sSub>
                        </m:num>
                        <m:den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20DC69FD-8DF5-3EE6-9636-8E7EA4954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62" y="2281150"/>
                <a:ext cx="1785114" cy="7668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46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Изотермиялық емес объектілердегі тепе-теңдік шарты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D8EA5-ED27-9301-6AC8-9A4C1B51B3EC}"/>
              </a:ext>
            </a:extLst>
          </p:cNvPr>
          <p:cNvSpPr txBox="1"/>
          <p:nvPr/>
        </p:nvSpPr>
        <p:spPr>
          <a:xfrm>
            <a:off x="1020667" y="966665"/>
            <a:ext cx="96758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Изотермиялық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емес объектілер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-бұл энергия мен заттың қоршаған ортамен алмасуы жүретін жүйелер. Мұндай нысандар әртүрлі бөліктеріндегі температураның тұрақсыздығымен сипатталады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8DAB4-8613-FCC9-BCBA-12769777FF1E}"/>
              </a:ext>
            </a:extLst>
          </p:cNvPr>
          <p:cNvSpPr txBox="1"/>
          <p:nvPr/>
        </p:nvSpPr>
        <p:spPr>
          <a:xfrm>
            <a:off x="1182624" y="217468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Тепе-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теңдікке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әсер ететін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0CC29E58-36B9-7376-FB76-AE7321D75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595162"/>
              </p:ext>
            </p:extLst>
          </p:nvPr>
        </p:nvGraphicFramePr>
        <p:xfrm>
          <a:off x="1951388" y="2174684"/>
          <a:ext cx="7814404" cy="406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75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99CA9-AD0E-AD10-C69F-47FAF184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73DA06-7942-0AFD-3435-21D655C01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A87EF0-F009-1980-6C75-4AE98F88F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047E6-D601-C06E-D2C9-D1A35551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02362-2910-3051-6015-C692E0FC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0BA88D8C-2BAB-6F59-4A5E-DFC72439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4B60989-C4DD-7ECE-313B-7E9C21160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D08D3CF-4CF9-914F-0E29-5A1D5C3F4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34C3579D-952E-F9E1-16D7-A655CE7F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76A349D-6DB6-1B73-BAB4-22B0E2F2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286E52-5211-A8C7-AE94-C5DCFBB7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D7F9702D-E253-E4E8-CE87-2916E5F52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0450AA8-B8D9-1B0B-ED1A-2877583DF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B65F9BF-EBE0-671C-727C-7684BC563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9D644B6-2CD1-C0BF-787A-81D3217E1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D1A80E1-9288-CEAD-69DB-984A46073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90FA0C5-39A7-FAD5-F081-EE2242F1A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F5F79D-5BE7-2DF6-76CD-AC19D9224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ADF0B10-15B4-B95B-0DD4-BBACDA227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783D39B-319B-C2F0-1F5D-3492C41EE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A15387E3-2A1F-C093-1584-0DD7DAA17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E7531F9-F7D1-5280-2486-29B03B1F8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54E0559-F111-DE2F-F28B-2F5B5D5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B2817A-4A30-DF0D-DA36-0D64EECB8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AC2CAA4-C5C0-7B91-D4F3-41BF35F69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0F7C538-6AC6-EA0C-9C64-88A62E0DB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A1BD569-26A0-1332-CC4F-1792F262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57F6EF-0C80-BE4B-5400-7CB9FDC35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C85AB64-945E-7FC6-1DEE-4ECD2B471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B5489A8F-1A5B-0279-DCC6-5E7F246D9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09AD9FCC-E8B3-8EF4-DD80-A2BC47BC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5FDE20E-B231-A2D2-5E2F-F677963AC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0C821E5-6B9E-A57C-6EB1-ACA03574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121E867-D277-03DC-8A20-FEF06C91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8F5FA99-6393-B2FA-F5ED-AAAEEA5D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4B3AFEFA-D035-B7EB-3E15-FC56EE21A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8272D936-3A20-976B-583A-45A2DB28F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2BB2F9F-B381-D066-C28C-433D3AFCD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C77EFB-2A72-A6F9-F1B8-0160C8B31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858A8778-8461-6E32-FE58-36ADA3C4E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FCCAE06E-6B8A-45BB-1753-FBCC9D2D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720C89C-4211-6A01-3107-C79B7055E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55AF089C-9E7F-ED38-C99D-4177858D5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27BAE0D6-9D49-EB42-D1BE-750578C1DC59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144EB9-DF34-1194-F970-8E3D5CFF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Изотермиялық емес объектілердегі тепе-теңдік шарты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Объект 54">
            <a:extLst>
              <a:ext uri="{FF2B5EF4-FFF2-40B4-BE49-F238E27FC236}">
                <a16:creationId xmlns:a16="http://schemas.microsoft.com/office/drawing/2014/main" id="{E42269DC-3DD9-44B1-B1C6-46D13FD2929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618"/>
          <a:stretch/>
        </p:blipFill>
        <p:spPr bwMode="auto">
          <a:xfrm>
            <a:off x="838777" y="1004142"/>
            <a:ext cx="2699641" cy="263310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9E91876-F039-4088-AE13-F923FB0206A8}"/>
              </a:ext>
            </a:extLst>
          </p:cNvPr>
          <p:cNvSpPr txBox="1"/>
          <p:nvPr/>
        </p:nvSpPr>
        <p:spPr>
          <a:xfrm>
            <a:off x="694693" y="3680728"/>
            <a:ext cx="60973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транспирациясы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құбылысы</a:t>
            </a:r>
            <a:endParaRPr kumimoji="0" lang="ru-RU" sz="16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F0E4F5-5A90-46D6-8D5B-4459804A2855}"/>
              </a:ext>
            </a:extLst>
          </p:cNvPr>
          <p:cNvSpPr txBox="1"/>
          <p:nvPr/>
        </p:nvSpPr>
        <p:spPr>
          <a:xfrm>
            <a:off x="3618064" y="915319"/>
            <a:ext cx="81018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Вакуумдық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объектідегі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өрісінің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газдың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аймақтан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аймаққа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ауысуына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транспирациясы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термомолекулалық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ағын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теңдік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шарты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Вакуумдық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камераның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"Т"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"Х"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делік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камераның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газдың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концентрациясы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Камераның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тиісінше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рх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теңдік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молекулалардың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"Т"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"Х"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ағынға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"Т"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"Х"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E0575B-EFE1-42CB-93E7-F6FE36E5C5B4}"/>
              </a:ext>
            </a:extLst>
          </p:cNvPr>
          <p:cNvSpPr txBox="1"/>
          <p:nvPr/>
        </p:nvSpPr>
        <p:spPr>
          <a:xfrm>
            <a:off x="4620312" y="3651325"/>
            <a:ext cx="60973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ағын: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45F8B20-E07A-4496-8FEB-97A9B85E6871}"/>
              </a:ext>
            </a:extLst>
          </p:cNvPr>
          <p:cNvSpPr txBox="1"/>
          <p:nvPr/>
        </p:nvSpPr>
        <p:spPr>
          <a:xfrm>
            <a:off x="3764691" y="4922598"/>
            <a:ext cx="60973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теңдікте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38FA14-4EEB-4925-A8C4-F0951E4EAEE7}"/>
              </a:ext>
            </a:extLst>
          </p:cNvPr>
          <p:cNvSpPr txBox="1"/>
          <p:nvPr/>
        </p:nvSpPr>
        <p:spPr>
          <a:xfrm>
            <a:off x="614242" y="5368754"/>
            <a:ext cx="9672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Идеал газдың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күй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теңдеуін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өрнек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ұсынылуы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endParaRPr kumimoji="0" lang="ru-RU" sz="16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1CE5A848-2AE9-A539-4652-A090693015CD}"/>
                  </a:ext>
                </a:extLst>
              </p:cNvPr>
              <p:cNvSpPr/>
              <p:nvPr/>
            </p:nvSpPr>
            <p:spPr>
              <a:xfrm>
                <a:off x="6733414" y="3032004"/>
                <a:ext cx="2586146" cy="69983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kk-KZ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kumimoji="0" lang="kk-KZ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sub>
                      </m:sSub>
                      <m:r>
                        <a:rPr kumimoji="0" lang="kk-KZ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kk-KZ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kk-KZ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sSub>
                        <m:sSub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kk-KZ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kumimoji="0" lang="kk-KZ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kk-KZ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kumimoji="0" lang="kk-KZ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  <m:sSub>
                                <m:sSubPr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kk-KZ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kk-KZ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kk-KZ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kumimoji="0" lang="kk-KZ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1CE5A848-2AE9-A539-4652-A09069301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414" y="3032004"/>
                <a:ext cx="2586146" cy="699839"/>
              </a:xfrm>
              <a:prstGeom prst="roundRect">
                <a:avLst/>
              </a:prstGeom>
              <a:blipFill>
                <a:blip r:embed="rId3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990915B3-2AE1-A6E6-1047-F9A69A295C18}"/>
                  </a:ext>
                </a:extLst>
              </p:cNvPr>
              <p:cNvSpPr/>
              <p:nvPr/>
            </p:nvSpPr>
            <p:spPr>
              <a:xfrm>
                <a:off x="6813383" y="3860700"/>
                <a:ext cx="2426208" cy="76494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</m:sSub>
                      <m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ru-RU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  <m:sub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ru-RU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𝟖</m:t>
                              </m:r>
                              <m: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  <m:sSub>
                                <m:sSubPr>
                                  <m:ctrlPr>
                                    <a:rPr kumimoji="0" lang="ru-RU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kumimoji="0" lang="ru-RU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990915B3-2AE1-A6E6-1047-F9A69A295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383" y="3860700"/>
                <a:ext cx="2426208" cy="764947"/>
              </a:xfrm>
              <a:prstGeom prst="round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1E8557A9-276A-969A-C1C0-14F88DFDB9B6}"/>
                  </a:ext>
                </a:extLst>
              </p:cNvPr>
              <p:cNvSpPr/>
              <p:nvPr/>
            </p:nvSpPr>
            <p:spPr>
              <a:xfrm>
                <a:off x="6813383" y="4857064"/>
                <a:ext cx="2513497" cy="52631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  <m:sub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𝑻</m:t>
                              </m:r>
                            </m:sub>
                          </m:sSub>
                        </m:e>
                      </m:rad>
                      <m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  <m:sub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0" lang="ru-RU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1E8557A9-276A-969A-C1C0-14F88DFDB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383" y="4857064"/>
                <a:ext cx="2513497" cy="52631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54A0572C-B0E6-9A70-5498-F68909E3A8AE}"/>
                  </a:ext>
                </a:extLst>
              </p:cNvPr>
              <p:cNvSpPr/>
              <p:nvPr/>
            </p:nvSpPr>
            <p:spPr>
              <a:xfrm>
                <a:off x="4119120" y="5783358"/>
                <a:ext cx="3293616" cy="40011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  <m:sub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sub>
                      </m:sSub>
                      <m:r>
                        <a:rPr kumimoji="0" lang="ru-RU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sub>
                      </m:sSub>
                      <m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e>
                        <m:sub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</m:sSub>
                      <m:r>
                        <a:rPr kumimoji="0" lang="ru-RU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</m:e>
                        <m:sub>
                          <m:r>
                            <a:rPr kumimoji="0" lang="ru-RU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54A0572C-B0E6-9A70-5498-F68909E3A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20" y="5783358"/>
                <a:ext cx="3293616" cy="40011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88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Объект 2">
                <a:extLst>
                  <a:ext uri="{FF2B5EF4-FFF2-40B4-BE49-F238E27FC236}">
                    <a16:creationId xmlns:a16="http://schemas.microsoft.com/office/drawing/2014/main" id="{9F90ABDE-4ED2-47DD-B984-447423ACD0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67765" y="1021733"/>
                <a:ext cx="8012112" cy="5112567"/>
              </a:xfrm>
            </p:spPr>
            <p:txBody>
              <a:bodyPr>
                <a:normAutofit/>
              </a:bodyPr>
              <a:lstStyle/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Суретте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көрсетілген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қарапайым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вакуумдық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жүйені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қарастыр</a:t>
                </a:r>
                <a:r>
                  <a:rPr lang="ru-KZ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айы</a:t>
                </a:r>
                <a:r>
                  <a:rPr lang="kk-KZ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Вакуумды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жүйе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i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сорғы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көлемінен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i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16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манометриялық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түрлендіргіштерінен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i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құбырдан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i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сорғыдан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тұрады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Егер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вакуумдық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жүйе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герметикалық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болса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ағынның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болмауы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онда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сорғы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жұмыс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істегенге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дейін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бүкіл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вакуумдық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жүйеде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қысым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бірдей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Сорғы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жұмысының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басталуымен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газды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1-камерадан 2-құбыр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арқылы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3-сорғыға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ауыстыру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басталады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ал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вакуумдық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жүйедегі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газ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мөлшері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үздіксіз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азаяды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вакуумдық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жүйеде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қысым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төмендейді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Сорғыға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кіретін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қысымы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сорылатын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камерадан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шығатын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қысымынан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төмен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Осылайша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жүйеде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газ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ағынының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өтуіне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қарсылық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көрсететін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құбырлардың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крандардың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басқа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элементтердің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болуына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байланысты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kk-KZ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қысымының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айырмашылығы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жасалады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6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kk-KZ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айырмасы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әдетте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қозғаушы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қысым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айырмасы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деп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аталады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Сорғы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көлемі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мен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сорғының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кіреберісіндегі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қысымның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төмендеу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жылдамдығының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айырмашылығына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байланысты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камераның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сору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жылдамдығы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мен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сорғының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жылдамдығы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туралы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түсініктерді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ажыратқан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жөн</a:t>
                </a: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6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KZ" sz="16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2060"/>
                  </a:buClr>
                  <a:buNone/>
                </a:pPr>
                <a:endPara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2060"/>
                  </a:buClr>
                  <a:buNone/>
                </a:pPr>
                <a:endPara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8115" marR="277495" indent="0" algn="ctr">
                  <a:buNone/>
                </a:pPr>
                <a:endParaRPr lang="ru-RU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Объект 2">
                <a:extLst>
                  <a:ext uri="{FF2B5EF4-FFF2-40B4-BE49-F238E27FC236}">
                    <a16:creationId xmlns:a16="http://schemas.microsoft.com/office/drawing/2014/main" id="{9F90ABDE-4ED2-47DD-B984-447423ACD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7765" y="1021733"/>
                <a:ext cx="8012112" cy="5112567"/>
              </a:xfrm>
              <a:blipFill>
                <a:blip r:embed="rId2"/>
                <a:stretch>
                  <a:fillRect t="-358" r="-38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4C02A834-2D3B-4F2F-94B3-70EBEE698B6D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техниканың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теңдеуі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04D82A-90D7-2D20-DBD8-D177949B2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51" y="1049481"/>
            <a:ext cx="3356836" cy="3500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63AEFC-CB1D-4F74-8536-24C32D7AACDE}"/>
                  </a:ext>
                </a:extLst>
              </p:cNvPr>
              <p:cNvSpPr txBox="1"/>
              <p:nvPr/>
            </p:nvSpPr>
            <p:spPr>
              <a:xfrm>
                <a:off x="512123" y="4510536"/>
                <a:ext cx="3007890" cy="166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kk-KZ" sz="18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12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Вакуумдық жүйенің типтік схемасы  үш негізгі элементтерден тұрады : </a:t>
                </a:r>
                <a:endParaRPr lang="kk-KZ" sz="1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indent="-457200" algn="just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r>
                  <a:rPr lang="kk-KZ" sz="12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Вакуумдық камера</a:t>
                </a:r>
              </a:p>
              <a:p>
                <a:pPr marL="685800" indent="-457200" algn="just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r>
                  <a:rPr lang="kk-KZ" sz="1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Объектіні сорғымен байланыстыратын құбыр</a:t>
                </a:r>
              </a:p>
              <a:p>
                <a:pPr marL="685800" indent="-457200" algn="just">
                  <a:lnSpc>
                    <a:spcPct val="100000"/>
                  </a:lnSpc>
                  <a:spcBef>
                    <a:spcPts val="0"/>
                  </a:spcBef>
                  <a:buAutoNum type="arabicPeriod"/>
                </a:pPr>
                <a:r>
                  <a:rPr lang="kk-KZ" sz="12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Механикалық вакуумдық насос</a:t>
                </a:r>
              </a:p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kk-KZ" sz="1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1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kk-KZ" sz="1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kk-KZ" sz="12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вакуумметрлер</a:t>
                </a:r>
                <a:endParaRPr lang="ru-KZ" sz="1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63AEFC-CB1D-4F74-8536-24C32D7AA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3" y="4510536"/>
                <a:ext cx="3007890" cy="1661993"/>
              </a:xfrm>
              <a:prstGeom prst="rect">
                <a:avLst/>
              </a:prstGeom>
              <a:blipFill>
                <a:blip r:embed="rId4"/>
                <a:stretch>
                  <a:fillRect r="-203" b="-183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01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4C02A834-2D3B-4F2F-94B3-70EBEE698B6D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техниканың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теңдеуі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AC563AD8-8C1D-89B6-67FD-5B4A921F9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251416"/>
              </p:ext>
            </p:extLst>
          </p:nvPr>
        </p:nvGraphicFramePr>
        <p:xfrm>
          <a:off x="838200" y="1049480"/>
          <a:ext cx="10515600" cy="472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270309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519871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22053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72191802"/>
                    </a:ext>
                  </a:extLst>
                </a:gridCol>
              </a:tblGrid>
              <a:tr h="23647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75452"/>
                  </a:ext>
                </a:extLst>
              </a:tr>
              <a:tr h="2364764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Вакуумдық сорғылар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Вакуумдық жүйенің жүрегі, олар камераның ішіндегі ауаның қажетті деңгейде азаюын қамтамасыз етеді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Вакуумдық камералар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Әртүрлі процестерді жүргізу үшін вакуум жасалатын және сақталатын герметикалық контейнерлер.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Вакуумдық датчиктер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Оңтайлы жағдайларды қамтамасыз ету үшін вакуум деңгейін бақылайтын  өлшеу құралдары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Вакуумдық клапандар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ағынын басқаруға және қажетті қысымды ұстап тұруға мүмкіндік беретін реттеуші құрылғылар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801402"/>
                  </a:ext>
                </a:extLst>
              </a:tr>
            </a:tbl>
          </a:graphicData>
        </a:graphic>
      </p:graphicFrame>
      <p:pic>
        <p:nvPicPr>
          <p:cNvPr id="56" name="Рисунок 55" descr="Изображение выглядит как в помещении, машина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8AB4B6D-530E-87AA-0B20-EE6820AA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9479"/>
            <a:ext cx="2641754" cy="237952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еребрян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E38D382-9346-9A54-6224-AAD1AAC3D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954" y="1051431"/>
            <a:ext cx="2641754" cy="235008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безалкогольный напиток, цилиндр, Жестяная банка, батарея&#10;&#10;Автоматически созданное описание">
            <a:extLst>
              <a:ext uri="{FF2B5EF4-FFF2-40B4-BE49-F238E27FC236}">
                <a16:creationId xmlns:a16="http://schemas.microsoft.com/office/drawing/2014/main" id="{C721BA56-C8CA-5C52-139D-0EE2408DA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295" y="1049480"/>
            <a:ext cx="2641753" cy="235203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цилиндр, серебряный, рычаг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9C71058-856B-40B0-050B-25FABB246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048" y="1049479"/>
            <a:ext cx="2641754" cy="23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вв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7EDCC353-1EB6-65A6-484D-E81AC62F1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60" y="1027395"/>
            <a:ext cx="3477694" cy="3190053"/>
          </a:xfrm>
          <a:prstGeom prst="rect">
            <a:avLst/>
          </a:prstGeom>
        </p:spPr>
      </p:pic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2247768" y="248765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Вакуумдық техниканың негізгі теңдеуі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0222F8-5EE3-5508-1C82-D2251596079D}"/>
              </a:ext>
            </a:extLst>
          </p:cNvPr>
          <p:cNvSpPr/>
          <p:nvPr/>
        </p:nvSpPr>
        <p:spPr>
          <a:xfrm>
            <a:off x="6698460" y="2795356"/>
            <a:ext cx="4870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D2943-7C49-59A5-5328-52490B8449F2}"/>
              </a:ext>
            </a:extLst>
          </p:cNvPr>
          <p:cNvSpPr txBox="1"/>
          <p:nvPr/>
        </p:nvSpPr>
        <p:spPr>
          <a:xfrm>
            <a:off x="976360" y="4253896"/>
            <a:ext cx="342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Вакуумдық жүйенің қарапайым сұлбасы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09E094-F6D1-4088-ECA6-9A1F4A05BBCE}"/>
                  </a:ext>
                </a:extLst>
              </p:cNvPr>
              <p:cNvSpPr txBox="1"/>
              <p:nvPr/>
            </p:nvSpPr>
            <p:spPr>
              <a:xfrm>
                <a:off x="4525179" y="979715"/>
                <a:ext cx="7131202" cy="2026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Ең қарапайым вакуумдық жүйе газ айдалатын объектіден, (1), манометриялық түрлендіргіштерден (2, 3), сорғыдан (4) және қосылатын құбырдан (5) тұрады. Айдау орын алатын объектіден газдың сорғыға ағуы қысым айырмашылығына байланысты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6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6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және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ru-RU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Берілген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kk-KZ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кіріс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қысымындағы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kk-KZ" sz="16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вакуумдық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сорғының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әсер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ету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жылдамдығы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6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kk-KZ" sz="16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kk-KZ" sz="16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sz="16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16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kk-KZ" sz="1600" i="1" kern="1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kk-KZ" sz="16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6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16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қысымымен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уақыт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бірлігінде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жұмыс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істейтін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сорғыға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түсетін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газ </a:t>
                </a:r>
                <a:r>
                  <a:rPr lang="ru-RU" sz="16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көлемі</a:t>
                </a:r>
                <a:r>
                  <a:rPr lang="ru-RU" sz="16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деп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6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аталады</a:t>
                </a:r>
                <a:r>
                  <a:rPr lang="ru-RU" sz="16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09E094-F6D1-4088-ECA6-9A1F4A05B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79" y="979715"/>
                <a:ext cx="7131202" cy="2026902"/>
              </a:xfrm>
              <a:prstGeom prst="rect">
                <a:avLst/>
              </a:prstGeom>
              <a:blipFill>
                <a:blip r:embed="rId3"/>
                <a:stretch>
                  <a:fillRect l="-427" t="-904" r="-513" b="-301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765E233F-E179-470E-F05F-C0F5212F6BE1}"/>
                  </a:ext>
                </a:extLst>
              </p:cNvPr>
              <p:cNvSpPr/>
              <p:nvPr/>
            </p:nvSpPr>
            <p:spPr>
              <a:xfrm>
                <a:off x="4631458" y="3107732"/>
                <a:ext cx="1998614" cy="1300729"/>
              </a:xfrm>
              <a:prstGeom prst="roundRect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4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Сорғының сору жылдамдығы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k-KZ" sz="14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</a:t>
                </a:r>
                <a:endParaRPr lang="ru-RU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kk-KZ" sz="1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765E233F-E179-470E-F05F-C0F5212F6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58" y="3107732"/>
                <a:ext cx="1998614" cy="1300729"/>
              </a:xfrm>
              <a:prstGeom prst="roundRect">
                <a:avLst/>
              </a:prstGeom>
              <a:blipFill>
                <a:blip r:embed="rId4"/>
                <a:stretch>
                  <a:fillRect t="-2791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3D628C1E-7BD1-5E9B-2F15-A7D1915E504F}"/>
                  </a:ext>
                </a:extLst>
              </p:cNvPr>
              <p:cNvSpPr/>
              <p:nvPr/>
            </p:nvSpPr>
            <p:spPr>
              <a:xfrm>
                <a:off x="6793649" y="4731508"/>
                <a:ext cx="2133600" cy="14515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kk-KZ" sz="14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Сорғының әрекет ету жылдамдығы:</a:t>
                </a:r>
                <a:endParaRPr lang="ru-RU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kk-KZ" sz="1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3D628C1E-7BD1-5E9B-2F15-A7D1915E5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49" y="4731508"/>
                <a:ext cx="2133600" cy="145158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: скругленные углы 59">
                <a:extLst>
                  <a:ext uri="{FF2B5EF4-FFF2-40B4-BE49-F238E27FC236}">
                    <a16:creationId xmlns:a16="http://schemas.microsoft.com/office/drawing/2014/main" id="{B34D1A6A-E21E-12EA-9618-EB67FBA61009}"/>
                  </a:ext>
                </a:extLst>
              </p:cNvPr>
              <p:cNvSpPr/>
              <p:nvPr/>
            </p:nvSpPr>
            <p:spPr>
              <a:xfrm>
                <a:off x="8968814" y="3135050"/>
                <a:ext cx="2243828" cy="12601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kk-KZ" sz="14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Эффективті айдау жылдамдығы:</a:t>
                </a:r>
                <a:endParaRPr lang="ru-RU" sz="14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эф</m:t>
                          </m:r>
                        </m:sub>
                      </m:sSub>
                      <m:r>
                        <a:rPr lang="kk-KZ" sz="1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Прямоугольник: скругленные углы 59">
                <a:extLst>
                  <a:ext uri="{FF2B5EF4-FFF2-40B4-BE49-F238E27FC236}">
                    <a16:creationId xmlns:a16="http://schemas.microsoft.com/office/drawing/2014/main" id="{B34D1A6A-E21E-12EA-9618-EB67FBA61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814" y="3135050"/>
                <a:ext cx="2243828" cy="1260103"/>
              </a:xfrm>
              <a:prstGeom prst="roundRect">
                <a:avLst/>
              </a:prstGeom>
              <a:blipFill>
                <a:blip r:embed="rId6"/>
                <a:stretch>
                  <a:fillRect t="-430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921BF30-7127-D6A6-9182-B820516E88D8}"/>
              </a:ext>
            </a:extLst>
          </p:cNvPr>
          <p:cNvCxnSpPr>
            <a:cxnSpLocks/>
          </p:cNvCxnSpPr>
          <p:nvPr/>
        </p:nvCxnSpPr>
        <p:spPr>
          <a:xfrm>
            <a:off x="6459105" y="4407785"/>
            <a:ext cx="481997" cy="33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97326705-104A-4DBC-01EA-1032E686A30D}"/>
              </a:ext>
            </a:extLst>
          </p:cNvPr>
          <p:cNvCxnSpPr>
            <a:cxnSpLocks/>
          </p:cNvCxnSpPr>
          <p:nvPr/>
        </p:nvCxnSpPr>
        <p:spPr>
          <a:xfrm flipH="1">
            <a:off x="8685776" y="4387867"/>
            <a:ext cx="435936" cy="443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99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A36846F4-7899-4EB9-840A-3A4B552361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3368" y="1021801"/>
                <a:ext cx="10477499" cy="6264696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Вакуумдық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сорғының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кіріс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бөлігінде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ағып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жатқан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газ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ағыны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800" b="1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kk-KZ" sz="1800" b="1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kk-KZ" sz="1800" b="1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берілген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kk-KZ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кіріс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kk-KZ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қимасы арқылы өтетін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сорғының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өнімділігі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деп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аталады</a:t>
                </a:r>
                <a:r>
                  <a:rPr lang="ru-RU" sz="1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kk-KZ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Стационарлық ағын үшін тұтастық шарты орындалады, айдау орын алатын объектіні сорғымен байланыстыратын құбырдың барлық қималарында жүйеде ағын мен газдың бөлінуі болмаған кезде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kk-KZ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k-KZ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газ ағыны бірдей болады:</a:t>
                </a:r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A36846F4-7899-4EB9-840A-3A4B552361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3368" y="1021801"/>
                <a:ext cx="10477499" cy="6264696"/>
              </a:xfrm>
              <a:blipFill>
                <a:blip r:embed="rId2"/>
                <a:stretch>
                  <a:fillRect l="-407" t="-292" r="-52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41A5DAE-EF0E-4ADA-8391-497AE4F71477}"/>
                  </a:ext>
                </a:extLst>
              </p:cNvPr>
              <p:cNvSpPr/>
              <p:nvPr/>
            </p:nvSpPr>
            <p:spPr>
              <a:xfrm>
                <a:off x="1818244" y="2815279"/>
                <a:ext cx="487022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41A5DAE-EF0E-4ADA-8391-497AE4F71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44" y="2815279"/>
                <a:ext cx="487022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Вакуумдық техниканың негізгі теңдеуі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0222F8-5EE3-5508-1C82-D2251596079D}"/>
              </a:ext>
            </a:extLst>
          </p:cNvPr>
          <p:cNvSpPr/>
          <p:nvPr/>
        </p:nvSpPr>
        <p:spPr>
          <a:xfrm>
            <a:off x="6698460" y="2795356"/>
            <a:ext cx="4870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216B49FA-919C-2E03-2F84-D4B610BB2214}"/>
                  </a:ext>
                </a:extLst>
              </p:cNvPr>
              <p:cNvSpPr/>
              <p:nvPr/>
            </p:nvSpPr>
            <p:spPr>
              <a:xfrm>
                <a:off x="3146169" y="2983963"/>
                <a:ext cx="5271241" cy="4097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kk-KZ" sz="1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э</m:t>
                          </m:r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ф</m:t>
                          </m:r>
                        </m:sub>
                      </m:sSub>
                      <m:r>
                        <a:rPr lang="en-US" sz="1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216B49FA-919C-2E03-2F84-D4B610BB2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169" y="2983963"/>
                <a:ext cx="5271241" cy="40973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2FD40A6-CCAA-CA84-78B4-4B6A0E92B1BF}"/>
              </a:ext>
            </a:extLst>
          </p:cNvPr>
          <p:cNvSpPr txBox="1"/>
          <p:nvPr/>
        </p:nvSpPr>
        <p:spPr>
          <a:xfrm>
            <a:off x="1198268" y="3566717"/>
            <a:ext cx="10147698" cy="1030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Элементтің өткізгіштігі ағын мен қысым айырмасы арасындағы пропорционалдылық коэффициенті болып табылады және элементтің ұштарындағы қысым айырмасы 1-ге тең болған кезде уақыт бірлігінде элемент арқылы өтетін газ мөлшеріне тең болады. Сондықтан </a:t>
            </a:r>
            <a:r>
              <a:rPr lang="en-US" sz="1800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құбырдың өткізгіштігі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endParaRPr lang="ru-RU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4A0F0C48-9886-4BF6-9517-268681DB8103}"/>
                  </a:ext>
                </a:extLst>
              </p:cNvPr>
              <p:cNvSpPr/>
              <p:nvPr/>
            </p:nvSpPr>
            <p:spPr>
              <a:xfrm>
                <a:off x="4253354" y="4949952"/>
                <a:ext cx="2445106" cy="8862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180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kk-KZ" sz="180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kk-KZ" sz="18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kern="10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4A0F0C48-9886-4BF6-9517-268681DB8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54" y="4949952"/>
                <a:ext cx="2445106" cy="8862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7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A36846F4-7899-4EB9-840A-3A4B552361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3368" y="1021801"/>
                <a:ext cx="10477499" cy="6264696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э</m:t>
                        </m:r>
                        <m:r>
                          <a:rPr lang="kk-KZ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ф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және </a:t>
                </a:r>
                <a14:m>
                  <m:oMath xmlns:m="http://schemas.openxmlformats.org/officeDocument/2006/math">
                    <m:r>
                      <a:rPr lang="kk-KZ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kk-KZ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вакуумдық жүйесінің негізгі параметрлерін байланыстыратын теңдеу </a:t>
                </a:r>
                <a:r>
                  <a:rPr lang="en-US" sz="1800" i="1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вакуумдық техниканың негізгі теңдеуі </a:t>
                </a:r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деп аталады. Біз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э</m:t>
                        </m:r>
                        <m:r>
                          <a:rPr lang="kk-KZ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ф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және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жазамыз, құбырдың өткізгіштігінің формуласын және үздіксіздік шартын қолданамыз:</a:t>
                </a:r>
                <a:endParaRPr lang="kk-KZ" sz="1800" kern="1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endParaRPr lang="ru-RU" sz="20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Объект 2">
                <a:extLst>
                  <a:ext uri="{FF2B5EF4-FFF2-40B4-BE49-F238E27FC236}">
                    <a16:creationId xmlns:a16="http://schemas.microsoft.com/office/drawing/2014/main" id="{A36846F4-7899-4EB9-840A-3A4B552361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3368" y="1021801"/>
                <a:ext cx="10477499" cy="6264696"/>
              </a:xfrm>
              <a:blipFill>
                <a:blip r:embed="rId2"/>
                <a:stretch>
                  <a:fillRect l="-407" t="-97" r="-52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41A5DAE-EF0E-4ADA-8391-497AE4F71477}"/>
                  </a:ext>
                </a:extLst>
              </p:cNvPr>
              <p:cNvSpPr/>
              <p:nvPr/>
            </p:nvSpPr>
            <p:spPr>
              <a:xfrm>
                <a:off x="1818244" y="2815279"/>
                <a:ext cx="487022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A41A5DAE-EF0E-4ADA-8391-497AE4F71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44" y="2815279"/>
                <a:ext cx="487022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96" y="2767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Вакуумдық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техниканың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теңдеуі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0222F8-5EE3-5508-1C82-D2251596079D}"/>
              </a:ext>
            </a:extLst>
          </p:cNvPr>
          <p:cNvSpPr/>
          <p:nvPr/>
        </p:nvSpPr>
        <p:spPr>
          <a:xfrm>
            <a:off x="6698460" y="2795356"/>
            <a:ext cx="4870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C4DEFF2B-243D-7FD0-28C9-735B8DA65AAD}"/>
                  </a:ext>
                </a:extLst>
              </p:cNvPr>
              <p:cNvSpPr/>
              <p:nvPr/>
            </p:nvSpPr>
            <p:spPr>
              <a:xfrm>
                <a:off x="1185802" y="2403891"/>
                <a:ext cx="2130422" cy="12333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э</m:t>
                          </m:r>
                          <m:r>
                            <a:rPr lang="kk-KZ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ф</m:t>
                          </m:r>
                        </m:sub>
                      </m:sSub>
                      <m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k-KZ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kk-KZ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C4DEFF2B-243D-7FD0-28C9-735B8DA65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02" y="2403891"/>
                <a:ext cx="2130422" cy="123335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B111C5DC-B0E4-5F5A-E0C8-98B43BAF636D}"/>
                  </a:ext>
                </a:extLst>
              </p:cNvPr>
              <p:cNvSpPr/>
              <p:nvPr/>
            </p:nvSpPr>
            <p:spPr>
              <a:xfrm>
                <a:off x="2850041" y="4280928"/>
                <a:ext cx="2053357" cy="119511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k-KZ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kk-KZ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B111C5DC-B0E4-5F5A-E0C8-98B43BAF6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41" y="4280928"/>
                <a:ext cx="2053357" cy="119511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: скругленные углы 54">
                <a:extLst>
                  <a:ext uri="{FF2B5EF4-FFF2-40B4-BE49-F238E27FC236}">
                    <a16:creationId xmlns:a16="http://schemas.microsoft.com/office/drawing/2014/main" id="{BDA02554-600C-C575-348A-C2B203BF7EF4}"/>
                  </a:ext>
                </a:extLst>
              </p:cNvPr>
              <p:cNvSpPr/>
              <p:nvPr/>
            </p:nvSpPr>
            <p:spPr>
              <a:xfrm>
                <a:off x="5043646" y="2403891"/>
                <a:ext cx="1983862" cy="116315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э</m:t>
                          </m:r>
                          <m:r>
                            <a:rPr lang="kk-KZ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ф</m:t>
                          </m:r>
                        </m:sub>
                      </m:sSub>
                      <m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Прямоугольник: скругленные углы 54">
                <a:extLst>
                  <a:ext uri="{FF2B5EF4-FFF2-40B4-BE49-F238E27FC236}">
                    <a16:creationId xmlns:a16="http://schemas.microsoft.com/office/drawing/2014/main" id="{BDA02554-600C-C575-348A-C2B203BF7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646" y="2403891"/>
                <a:ext cx="1983862" cy="116315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BA3B6197-9BF9-A7C3-45DF-CBDDBC6DE6F5}"/>
                  </a:ext>
                </a:extLst>
              </p:cNvPr>
              <p:cNvSpPr/>
              <p:nvPr/>
            </p:nvSpPr>
            <p:spPr>
              <a:xfrm>
                <a:off x="7328100" y="3995962"/>
                <a:ext cx="1940806" cy="127256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э</m:t>
                              </m:r>
                              <m:r>
                                <a:rPr lang="kk-KZ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ф</m:t>
                              </m:r>
                            </m:sub>
                          </m:sSub>
                        </m:den>
                      </m:f>
                      <m:r>
                        <a:rPr lang="en-US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r>
                        <a:rPr lang="en-US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18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BA3B6197-9BF9-A7C3-45DF-CBDDBC6DE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100" y="3995962"/>
                <a:ext cx="1940806" cy="127256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Соединитель: изогнутый 58">
            <a:extLst>
              <a:ext uri="{FF2B5EF4-FFF2-40B4-BE49-F238E27FC236}">
                <a16:creationId xmlns:a16="http://schemas.microsoft.com/office/drawing/2014/main" id="{9BF72B73-F2FC-B002-44F3-D96F84EF9682}"/>
              </a:ext>
            </a:extLst>
          </p:cNvPr>
          <p:cNvCxnSpPr>
            <a:cxnSpLocks/>
          </p:cNvCxnSpPr>
          <p:nvPr/>
        </p:nvCxnSpPr>
        <p:spPr>
          <a:xfrm>
            <a:off x="3182908" y="3626777"/>
            <a:ext cx="1070446" cy="64874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32C14EFE-CD37-5267-1205-7EA78AAE0A4A}"/>
              </a:ext>
            </a:extLst>
          </p:cNvPr>
          <p:cNvCxnSpPr/>
          <p:nvPr/>
        </p:nvCxnSpPr>
        <p:spPr>
          <a:xfrm flipV="1">
            <a:off x="4253354" y="3567044"/>
            <a:ext cx="1281814" cy="7084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изогнутый 63">
            <a:extLst>
              <a:ext uri="{FF2B5EF4-FFF2-40B4-BE49-F238E27FC236}">
                <a16:creationId xmlns:a16="http://schemas.microsoft.com/office/drawing/2014/main" id="{557FC484-0806-995D-A5A4-FFF7336C0409}"/>
              </a:ext>
            </a:extLst>
          </p:cNvPr>
          <p:cNvCxnSpPr>
            <a:cxnSpLocks/>
          </p:cNvCxnSpPr>
          <p:nvPr/>
        </p:nvCxnSpPr>
        <p:spPr>
          <a:xfrm>
            <a:off x="5498642" y="3590104"/>
            <a:ext cx="1865985" cy="84767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: изогнутый 68">
            <a:extLst>
              <a:ext uri="{FF2B5EF4-FFF2-40B4-BE49-F238E27FC236}">
                <a16:creationId xmlns:a16="http://schemas.microsoft.com/office/drawing/2014/main" id="{20777D8D-0478-3F8C-7120-BCC44D792D40}"/>
              </a:ext>
            </a:extLst>
          </p:cNvPr>
          <p:cNvCxnSpPr>
            <a:stCxn id="56" idx="3"/>
          </p:cNvCxnSpPr>
          <p:nvPr/>
        </p:nvCxnSpPr>
        <p:spPr>
          <a:xfrm>
            <a:off x="9268906" y="4632244"/>
            <a:ext cx="338390" cy="8438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Волна 70">
            <a:extLst>
              <a:ext uri="{FF2B5EF4-FFF2-40B4-BE49-F238E27FC236}">
                <a16:creationId xmlns:a16="http://schemas.microsoft.com/office/drawing/2014/main" id="{0C920E92-C9B4-F5D5-4D7D-2F79A48F3845}"/>
              </a:ext>
            </a:extLst>
          </p:cNvPr>
          <p:cNvSpPr/>
          <p:nvPr/>
        </p:nvSpPr>
        <p:spPr>
          <a:xfrm>
            <a:off x="8997696" y="5519478"/>
            <a:ext cx="2717046" cy="843804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Ваккумдық техниканың негізгі теңдеуі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3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29027-78B4-28CF-9D92-CB0192F6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7D971D-D99A-67E7-973B-AAA913AC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FB577-E200-1E51-5240-16045A61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AF05F-16D7-C168-6005-1FD0EDF51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05A9E7-D885-123C-1917-0B4F9046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3F4CB1EE-7A49-3648-77C5-454F21F55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035D6BD3-3301-676B-EC78-70C6D9142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D62189F-AF67-3B59-F3A4-8D9FCEB90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6238CD1-287E-6B43-9B9F-D9C423013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234CFCD-2B4A-3070-41E9-7D17B384D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0D25C21-1D1C-6596-2F6E-1169990CC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568717-8754-75C8-19B9-B85A24CF5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4EBACA1-93C8-A755-D06E-542BB3410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5DC3FEA-E418-D70D-F621-D6DDF96FC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1A5F4ED-461E-5D22-C388-EDE23A6F0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FE7BC4C2-0FC2-F45A-DC95-009A126E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0E48E09-6F36-A909-EE3A-85C6CD40B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E48BBA-32A1-E3BB-E93E-2851E3876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F4C1366-3AB1-D6CB-8246-7E9005117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1E7E935-396B-C53B-FE29-2C2F701C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D210E576-5CED-1956-3D85-AAE4F49A3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619D1A7-4174-5D18-23ED-BFA1F4F06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828BB14-3C84-36EE-94CE-DE016090B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93F4E21-BC54-C36C-2B42-AB8FC6B42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9F9F523B-1340-B838-E144-20BBAAA99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CFEE46E-616B-BB0B-A33D-F5C79DB37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2BA9982-0F66-0272-BBF4-C2C413539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D866CDD-C331-417C-5333-ECD87B8E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4145956-AD1C-86B2-D1CF-9B2F95311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6625E49C-75B9-F150-9DFF-131056DDA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3DD604E2-C704-D3F4-AED3-8C3F5B9AC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1474F14-9F4F-33B1-8467-DDAF2CAFA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C5ADBC0-B279-55A1-30D0-17C9681D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5AEBBC8-80D9-943D-FC8C-06BFF87F3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53422CF-AEBA-07A8-A398-C5F3F5C41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8CC36A8-3982-EF1B-B871-F26EA00B6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522D889-4720-F4A7-A567-6617E4A6B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9186C6CD-2C07-9D08-D76C-822BCFC0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54284288-2509-CD80-4B14-50924901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7E38565-ABFB-5795-6802-C2077A7BB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A7941FB-F347-ED12-6236-6B20235E0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C1071C3-9826-5B12-F80B-B2F2A8BE3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71CEB74-A6AC-4B26-E93B-1A07A0259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Объект 2">
                <a:extLst>
                  <a:ext uri="{FF2B5EF4-FFF2-40B4-BE49-F238E27FC236}">
                    <a16:creationId xmlns:a16="http://schemas.microsoft.com/office/drawing/2014/main" id="{35E019A0-EAB8-4888-1411-1B2F1A1DC2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8392" y="1198237"/>
                <a:ext cx="10706100" cy="5112567"/>
              </a:xfrm>
            </p:spPr>
            <p:txBody>
              <a:bodyPr>
                <a:normAutofit lnSpcReduction="10000"/>
              </a:bodyPr>
              <a:lstStyle/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kk-KZ" sz="20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Егер газ ағыны вакуумдық жүйенің екі нүктесіндегі қысым айырмашылығынан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kk-KZ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kk-K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kk-KZ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kk-KZ" sz="20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туындаса, онда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kk-KZ" sz="20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ағынының көрсетілген қысым айырмашылығына қатынасы берілген нүктелер арасындағы вакуумдық жүйенің өткізгіштігі (өткізу қабілеті) деп аталады:</a:t>
                </a:r>
                <a:endPara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206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kk-KZ" sz="20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𝑼</m:t>
                      </m:r>
                      <m:r>
                        <a:rPr lang="kk-KZ" sz="20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58115" marR="277495" indent="0" algn="just">
                  <a:buNone/>
                </a:pPr>
                <a:r>
                  <a:rPr lang="kk-KZ" sz="20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Күрделі арналар үшін жеке өткізгіштік мәндері учаскелер бөлек есептеледі; бүкіл арнаның жалпы өткізгіштігі келесі формулалар бойынша анықталады: 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58115" marR="277495" indent="0" algn="just">
                  <a:buNone/>
                </a:pPr>
                <a:r>
                  <a:rPr lang="kk-KZ" sz="20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Жеке учаскелердің </a:t>
                </a:r>
                <a14:m>
                  <m:oMath xmlns:m="http://schemas.openxmlformats.org/officeDocument/2006/math">
                    <m:r>
                      <a:rPr lang="kk-KZ" sz="2000" b="1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kk-KZ" sz="2000" b="1" i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sz="20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тізбектей қосылуы кезінде</a:t>
                </a:r>
              </a:p>
              <a:p>
                <a:pPr marL="158115" marR="277495" indent="0" algn="just">
                  <a:buNone/>
                </a:pP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58115" marR="27749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den>
                      </m:f>
                      <m:r>
                        <a:rPr lang="kk-KZ" sz="2000" b="1" i="1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k-KZ" sz="20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kk-KZ" sz="20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58115" marR="277495" indent="0" algn="just">
                  <a:buNone/>
                </a:pPr>
                <a:r>
                  <a:rPr lang="kk-KZ" sz="20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параллель қосқанда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58115" marR="277495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0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𝑼</m:t>
                      </m:r>
                      <m:r>
                        <a:rPr lang="kk-KZ" sz="20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kk-KZ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kk-KZ" sz="2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  </m:t>
                          </m:r>
                        </m:e>
                      </m:nary>
                    </m:oMath>
                  </m:oMathPara>
                </a14:m>
                <a:endParaRPr lang="ru-RU" sz="20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 indent="-457200">
                  <a:lnSpc>
                    <a:spcPct val="100000"/>
                  </a:lnSpc>
                  <a:spcBef>
                    <a:spcPts val="0"/>
                  </a:spcBef>
                  <a:buClr>
                    <a:srgbClr val="002060"/>
                  </a:buClr>
                  <a:buFont typeface="+mj-lt"/>
                  <a:buAutoNum type="arabicPeriod"/>
                </a:pPr>
                <a:endParaRPr lang="ru-RU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858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ru-RU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ru-RU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Объект 2">
                <a:extLst>
                  <a:ext uri="{FF2B5EF4-FFF2-40B4-BE49-F238E27FC236}">
                    <a16:creationId xmlns:a16="http://schemas.microsoft.com/office/drawing/2014/main" id="{35E019A0-EAB8-4888-1411-1B2F1A1DC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8392" y="1198237"/>
                <a:ext cx="10706100" cy="5112567"/>
              </a:xfrm>
              <a:blipFill>
                <a:blip r:embed="rId2"/>
                <a:stretch>
                  <a:fillRect r="-56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CBFFC48F-FB91-7DD9-344D-8EC77B3C8495}"/>
              </a:ext>
            </a:extLst>
          </p:cNvPr>
          <p:cNvSpPr/>
          <p:nvPr/>
        </p:nvSpPr>
        <p:spPr>
          <a:xfrm>
            <a:off x="1975495" y="234228"/>
            <a:ext cx="8181975" cy="790671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CA96287-1268-C0B7-FC98-009145B1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32501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Вакуумдық жүйе элементтерінің өткізгіштігі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1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29027-78B4-28CF-9D92-CB0192F6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7D971D-D99A-67E7-973B-AAA913AC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FB577-E200-1E51-5240-16045A61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AF05F-16D7-C168-6005-1FD0EDF51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05A9E7-D885-123C-1917-0B4F9046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3F4CB1EE-7A49-3648-77C5-454F21F55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035D6BD3-3301-676B-EC78-70C6D9142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D62189F-AF67-3B59-F3A4-8D9FCEB90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6238CD1-287E-6B43-9B9F-D9C423013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234CFCD-2B4A-3070-41E9-7D17B384D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0D25C21-1D1C-6596-2F6E-1169990CC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568717-8754-75C8-19B9-B85A24CF5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4EBACA1-93C8-A755-D06E-542BB3410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5DC3FEA-E418-D70D-F621-D6DDF96FC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1A5F4ED-461E-5D22-C388-EDE23A6F0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FE7BC4C2-0FC2-F45A-DC95-009A126E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0E48E09-6F36-A909-EE3A-85C6CD40B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E48BBA-32A1-E3BB-E93E-2851E3876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7F4C1366-3AB1-D6CB-8246-7E9005117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1E7E935-396B-C53B-FE29-2C2F701C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D210E576-5CED-1956-3D85-AAE4F49A3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619D1A7-4174-5D18-23ED-BFA1F4F06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828BB14-3C84-36EE-94CE-DE016090B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93F4E21-BC54-C36C-2B42-AB8FC6B42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9F9F523B-1340-B838-E144-20BBAAA99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CFEE46E-616B-BB0B-A33D-F5C79DB37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2BA9982-0F66-0272-BBF4-C2C413539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D866CDD-C331-417C-5333-ECD87B8E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4145956-AD1C-86B2-D1CF-9B2F95311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6625E49C-75B9-F150-9DFF-131056DDA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3DD604E2-C704-D3F4-AED3-8C3F5B9AC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1474F14-9F4F-33B1-8467-DDAF2CAFA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C5ADBC0-B279-55A1-30D0-17C9681D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5AEBBC8-80D9-943D-FC8C-06BFF87F3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53422CF-AEBA-07A8-A398-C5F3F5C41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8CC36A8-3982-EF1B-B871-F26EA00B6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522D889-4720-F4A7-A567-6617E4A6B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9186C6CD-2C07-9D08-D76C-822BCFC0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54284288-2509-CD80-4B14-50924901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7E38565-ABFB-5795-6802-C2077A7BB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A7941FB-F347-ED12-6236-6B20235E0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C1071C3-9826-5B12-F80B-B2F2A8BE3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71CEB74-A6AC-4B26-E93B-1A07A0259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35E019A0-EAB8-4888-1411-1B2F1A1D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41" y="1053090"/>
            <a:ext cx="10580680" cy="5285905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Вакуумдық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сымның өткізгіштігі ағым режимін, тасымалдау құбылысының сипатын (</a:t>
            </a:r>
            <a:r>
              <a:rPr lang="ru-RU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тұтқырлық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және сол арқылы вакуум дәрежесін ескереді.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Құбыр үшін: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CBFFC48F-FB91-7DD9-344D-8EC77B3C8495}"/>
              </a:ext>
            </a:extLst>
          </p:cNvPr>
          <p:cNvSpPr/>
          <p:nvPr/>
        </p:nvSpPr>
        <p:spPr>
          <a:xfrm>
            <a:off x="1975495" y="234228"/>
            <a:ext cx="8181975" cy="790671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CA96287-1268-C0B7-FC98-009145B1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32501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Вакуумдық жүйе элементтерінің өткізгіштігі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3818CA4F-FEF6-DAD6-AB80-052FDCA509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255774"/>
                  </p:ext>
                </p:extLst>
              </p:nvPr>
            </p:nvGraphicFramePr>
            <p:xfrm>
              <a:off x="730863" y="1667572"/>
              <a:ext cx="10243679" cy="4506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6277">
                      <a:extLst>
                        <a:ext uri="{9D8B030D-6E8A-4147-A177-3AD203B41FA5}">
                          <a16:colId xmlns:a16="http://schemas.microsoft.com/office/drawing/2014/main" val="1596681471"/>
                        </a:ext>
                      </a:extLst>
                    </a:gridCol>
                    <a:gridCol w="4876443">
                      <a:extLst>
                        <a:ext uri="{9D8B030D-6E8A-4147-A177-3AD203B41FA5}">
                          <a16:colId xmlns:a16="http://schemas.microsoft.com/office/drawing/2014/main" val="2583436920"/>
                        </a:ext>
                      </a:extLst>
                    </a:gridCol>
                    <a:gridCol w="2170959">
                      <a:extLst>
                        <a:ext uri="{9D8B030D-6E8A-4147-A177-3AD203B41FA5}">
                          <a16:colId xmlns:a16="http://schemas.microsoft.com/office/drawing/2014/main" val="1975909869"/>
                        </a:ext>
                      </a:extLst>
                    </a:gridCol>
                  </a:tblGrid>
                  <a:tr h="833962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Тұтқырлық режимі (төмен вакуум)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Молекулалық тұтқырлық режимі (орташа вакуум)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 </a:t>
                          </a:r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Молекулалық режим (жоғары вакуум)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114213"/>
                      </a:ext>
                    </a:extLst>
                  </a:tr>
                  <a:tr h="16545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0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=1360</m:t>
                                </m:r>
                                <m:f>
                                  <m:fPr>
                                    <m:ctrlPr>
                                      <a:rPr lang="ru-RU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ru-RU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м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с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6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kern="10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  <m:r>
                                      <a:rPr lang="kk-KZ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В</m:t>
                                    </m:r>
                                  </m:sub>
                                </m:sSub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+121</m:t>
                                </m:r>
                                <m:f>
                                  <m:fPr>
                                    <m:ctrlPr>
                                      <a:rPr lang="ru-RU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1+1.95</m:t>
                                    </m:r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f>
                                      <m:fPr>
                                        <m:ctrlPr>
                                          <a:rPr lang="ru-RU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1+2.4</m:t>
                                    </m:r>
                                    <m:r>
                                      <a:rPr lang="en-US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f>
                                      <m:fPr>
                                        <m:ctrlPr>
                                          <a:rPr lang="ru-RU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4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ru-RU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м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14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с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kern="10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sub>
                                </m:sSub>
                                <m:r>
                                  <a:rPr lang="en-US" sz="1600" i="1" kern="1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=121</m:t>
                                </m:r>
                                <m:f>
                                  <m:fPr>
                                    <m:ctrlPr>
                                      <a:rPr lang="ru-RU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600" i="1" kern="1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ru-RU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м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DengXian" panose="02010600030101010101" pitchFamily="2" charset="-122"/>
                                                <a:cs typeface="Times New Roman" panose="020206030504050203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1600" i="1" kern="10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с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6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4916451"/>
                      </a:ext>
                    </a:extLst>
                  </a:tr>
                  <a:tr h="17272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d-</a:t>
                          </a:r>
                          <a:r>
                            <a:rPr lang="kk-KZ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 ваккум сымының диаметрі 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kk-KZ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м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6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kk-KZ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- вакуум сымының ұзындығы 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kk-KZ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м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6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kk-KZ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- қысым 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kk-KZ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Па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ru-RU" sz="16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kk-KZ" sz="16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Ауа үшін: </a:t>
                          </a:r>
                          <a14:m>
                            <m:oMath xmlns:m="http://schemas.openxmlformats.org/officeDocument/2006/math">
                              <m:r>
                                <a:rPr lang="kk-KZ" sz="16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=20°</m:t>
                              </m:r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&gt;10∙</m:t>
                              </m:r>
                              <m:r>
                                <a:rPr lang="en-US" sz="16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ru-RU" sz="16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       </a:t>
                          </a:r>
                          <a:r>
                            <a:rPr lang="kk-KZ" sz="18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Ауа үшін: </a:t>
                          </a:r>
                          <a14:m>
                            <m:oMath xmlns:m="http://schemas.openxmlformats.org/officeDocument/2006/math"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=20°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&gt;10∙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kk-KZ" sz="1800" kern="100" dirty="0">
                              <a:effectLst/>
                              <a:latin typeface="Times New Roman" panose="020206030504050203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Ауа үшін: </a:t>
                          </a:r>
                          <a14:m>
                            <m:oMath xmlns:m="http://schemas.openxmlformats.org/officeDocument/2006/math">
                              <m:r>
                                <a:rPr lang="kk-KZ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=20°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&gt;10∙</m:t>
                              </m:r>
                              <m:r>
                                <a:rPr lang="en-US" sz="1800" i="1" kern="1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ru-RU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637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3818CA4F-FEF6-DAD6-AB80-052FDCA509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255774"/>
                  </p:ext>
                </p:extLst>
              </p:nvPr>
            </p:nvGraphicFramePr>
            <p:xfrm>
              <a:off x="730863" y="1667572"/>
              <a:ext cx="10243679" cy="4506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6277">
                      <a:extLst>
                        <a:ext uri="{9D8B030D-6E8A-4147-A177-3AD203B41FA5}">
                          <a16:colId xmlns:a16="http://schemas.microsoft.com/office/drawing/2014/main" val="1596681471"/>
                        </a:ext>
                      </a:extLst>
                    </a:gridCol>
                    <a:gridCol w="4876443">
                      <a:extLst>
                        <a:ext uri="{9D8B030D-6E8A-4147-A177-3AD203B41FA5}">
                          <a16:colId xmlns:a16="http://schemas.microsoft.com/office/drawing/2014/main" val="2583436920"/>
                        </a:ext>
                      </a:extLst>
                    </a:gridCol>
                    <a:gridCol w="2170959">
                      <a:extLst>
                        <a:ext uri="{9D8B030D-6E8A-4147-A177-3AD203B41FA5}">
                          <a16:colId xmlns:a16="http://schemas.microsoft.com/office/drawing/2014/main" val="1975909869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Тұтқырлық режимі (төмен вакуум)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Молекулалық тұтқырлық режимі (орташа вакуум)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 </a:t>
                          </a:r>
                          <a:r>
                            <a:rPr lang="ru-RU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Молекулалық режим (жоғары вакуум)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114213"/>
                      </a:ext>
                    </a:extLst>
                  </a:tr>
                  <a:tr h="1697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" t="-55914" r="-221143" b="-112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668" t="-55914" r="-44944" b="-112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72753" t="-55914" r="-1124" b="-112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916451"/>
                      </a:ext>
                    </a:extLst>
                  </a:tr>
                  <a:tr h="189382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" t="-139871" r="-221143" b="-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5668" t="-139871" r="-44944" b="-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72753" t="-139871" r="-1124" b="-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66370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7918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2116</Words>
  <Application>Microsoft Office PowerPoint</Application>
  <PresentationFormat>Широкоэкранный</PresentationFormat>
  <Paragraphs>376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1. Вакуумдық техниканың негізгі теңдеуі</vt:lpstr>
      <vt:lpstr>1. Вакуумдық техниканың негізгі теңдеуі</vt:lpstr>
      <vt:lpstr>1. Вакуумдық техниканың негізгі теңдеуі</vt:lpstr>
      <vt:lpstr>2. Вакуумдық жүйе элементтерінің өткізгіштігі</vt:lpstr>
      <vt:lpstr>2. Вакуумдық жүйе элементтерінің өткізгіштігі</vt:lpstr>
      <vt:lpstr>3. Газ ағынының тұтқырлығы кезінде тесіктің өткізгіштігі</vt:lpstr>
      <vt:lpstr>3. Газ ағынының тұтқырлығы кезінде тесіктің өткізгіштігі</vt:lpstr>
      <vt:lpstr>3. Газ ағынының тұтқырлығы кезінде тесіктің өткізгіштігі</vt:lpstr>
      <vt:lpstr>4. Молекулалық режимдегі тесік өткізгіштігі газ ағындары</vt:lpstr>
      <vt:lpstr>4. Молекулалық режимдегі тесік өткізгіштігі газ ағындары</vt:lpstr>
      <vt:lpstr>4. Молекулалық режимдегі тесік өткізгіштігі газ ағындары</vt:lpstr>
      <vt:lpstr>5. Идеал вакуумдық сорғы</vt:lpstr>
      <vt:lpstr>5. Идеал вакуумдық сорғы</vt:lpstr>
      <vt:lpstr>5. Идеал вакуумдық сорғы</vt:lpstr>
      <vt:lpstr>6.  Газ ағынының тұтқыр режимі кезінде құбырдың өткізгіштігі</vt:lpstr>
      <vt:lpstr>6.  Газ ағынының тұтқыр режимі кезінде құбырдың өткізгіштігі</vt:lpstr>
      <vt:lpstr>6.  Газ ағынының тұтқыр режимі кезінде құбырдың өткізгіштігі</vt:lpstr>
      <vt:lpstr>7. Газ ағынының молекулалық режиміндегі құбырдың өткізгіштігі</vt:lpstr>
      <vt:lpstr>7. Газ ағынының молекулалық режиміндегі құбырдың өткізгіштігі</vt:lpstr>
      <vt:lpstr>7. Газ ағынының молекулалық режиміндегі құбырдың өткізгіштігі</vt:lpstr>
      <vt:lpstr>8. Изотермиялық емес объектілердегі тепе-теңдік шарты</vt:lpstr>
      <vt:lpstr>8. Изотермиялық емес объектілердегі тепе-теңдік шарты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Айман Акылбекова</cp:lastModifiedBy>
  <cp:revision>42</cp:revision>
  <dcterms:created xsi:type="dcterms:W3CDTF">2021-11-16T03:16:23Z</dcterms:created>
  <dcterms:modified xsi:type="dcterms:W3CDTF">2024-10-29T08:32:14Z</dcterms:modified>
</cp:coreProperties>
</file>