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7"/>
  </p:notesMasterIdLst>
  <p:sldIdLst>
    <p:sldId id="293" r:id="rId3"/>
    <p:sldId id="278" r:id="rId4"/>
    <p:sldId id="282" r:id="rId5"/>
    <p:sldId id="283" r:id="rId6"/>
    <p:sldId id="284" r:id="rId7"/>
    <p:sldId id="285" r:id="rId8"/>
    <p:sldId id="286" r:id="rId9"/>
    <p:sldId id="287" r:id="rId10"/>
    <p:sldId id="288" r:id="rId11"/>
    <p:sldId id="289" r:id="rId12"/>
    <p:sldId id="290" r:id="rId13"/>
    <p:sldId id="291" r:id="rId14"/>
    <p:sldId id="281" r:id="rId15"/>
    <p:sldId id="2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84726" autoAdjust="0"/>
  </p:normalViewPr>
  <p:slideViewPr>
    <p:cSldViewPr snapToGrid="0">
      <p:cViewPr varScale="1">
        <p:scale>
          <a:sx n="83" d="100"/>
          <a:sy n="83" d="100"/>
        </p:scale>
        <p:origin x="1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pPr/>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pPr/>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mbria" pitchFamily="18" charset="0"/>
                <a:ea typeface="Cambria" pitchFamily="18" charset="0"/>
              </a:rPr>
              <a:t>Python programming: An Introduction to Computer Science</a:t>
            </a:r>
            <a:endParaRPr lang="ru-RU" sz="1200" dirty="0">
              <a:solidFill>
                <a:schemeClr val="bg1"/>
              </a:solidFill>
              <a:latin typeface="Cambria" pitchFamily="18" charset="0"/>
              <a:ea typeface="Cambria" pitchFamily="18" charset="0"/>
            </a:endParaRPr>
          </a:p>
        </p:txBody>
      </p:sp>
      <p:sp>
        <p:nvSpPr>
          <p:cNvPr id="4" name="Номер слайда 3"/>
          <p:cNvSpPr>
            <a:spLocks noGrp="1"/>
          </p:cNvSpPr>
          <p:nvPr>
            <p:ph type="sldNum" sz="quarter" idx="10"/>
          </p:nvPr>
        </p:nvSpPr>
        <p:spPr/>
        <p:txBody>
          <a:bodyPr/>
          <a:lstStyle/>
          <a:p>
            <a:fld id="{4FA8DC58-1519-4342-8323-F22B1E0BAFA7}" type="slidenum">
              <a:rPr lang="x-none" smtClean="0"/>
              <a:pPr/>
              <a:t>2</a:t>
            </a:fld>
            <a:endParaRPr 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Classes</a:t>
            </a:r>
          </a:p>
          <a:p>
            <a:r>
              <a:rPr lang="en-US" dirty="0"/>
              <a:t>Python is limited in multiple inheritance in classes. Internal variables and internal methods of classes start with two underscores "__" (for example, "__</a:t>
            </a:r>
            <a:r>
              <a:rPr lang="en-US" dirty="0" err="1"/>
              <a:t>myprivatevar</a:t>
            </a:r>
            <a:r>
              <a:rPr lang="en-US" dirty="0"/>
              <a:t>"). We can also assign a value to a class variable from the outside. Example:</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11</a:t>
            </a:fld>
            <a:endParaRPr lang="x-none"/>
          </a:p>
        </p:txBody>
      </p:sp>
    </p:spTree>
    <p:extLst>
      <p:ext uri="{BB962C8B-B14F-4D97-AF65-F5344CB8AC3E}">
        <p14:creationId xmlns:p14="http://schemas.microsoft.com/office/powerpoint/2010/main" val="354694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Writing </a:t>
            </a:r>
            <a:r>
              <a:rPr lang="en-US" dirty="0" err="1"/>
              <a:t>commentsReadable</a:t>
            </a:r>
            <a:r>
              <a:rPr lang="en-US" dirty="0"/>
              <a:t> code must contain comments, no matter how the developers treat them. The presence of comments makes the code more readable for your colleagues, and therefore in Python, as in any YAP, this function is </a:t>
            </a:r>
            <a:r>
              <a:rPr lang="en-US" dirty="0" err="1"/>
              <a:t>implemented.Syntax</a:t>
            </a:r>
            <a:r>
              <a:rPr lang="en-US" dirty="0"/>
              <a:t> </a:t>
            </a:r>
            <a:r>
              <a:rPr lang="en-US" dirty="0" err="1"/>
              <a:t>features:The</a:t>
            </a:r>
            <a:r>
              <a:rPr lang="en-US" dirty="0"/>
              <a:t> comment starts with the "#" </a:t>
            </a:r>
            <a:r>
              <a:rPr lang="en-US" dirty="0" err="1"/>
              <a:t>character.To</a:t>
            </a:r>
            <a:r>
              <a:rPr lang="en-US" dirty="0"/>
              <a:t> split long logical strings into physical ones (to increase readability), a slash \ or ordinary brackets () are </a:t>
            </a:r>
            <a:r>
              <a:rPr lang="en-US" dirty="0" err="1"/>
              <a:t>used.String</a:t>
            </a:r>
            <a:r>
              <a:rPr lang="en-US" dirty="0"/>
              <a:t> literals are enclosed in quotation marks. Moreover, they can be any - single or double. The main thing is that the selected pair belongs to the same type.</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12</a:t>
            </a:fld>
            <a:endParaRPr lang="x-none"/>
          </a:p>
        </p:txBody>
      </p:sp>
    </p:spTree>
    <p:extLst>
      <p:ext uri="{BB962C8B-B14F-4D97-AF65-F5344CB8AC3E}">
        <p14:creationId xmlns:p14="http://schemas.microsoft.com/office/powerpoint/2010/main" val="96045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Python is a high-</a:t>
            </a:r>
            <a:r>
              <a:rPr lang="en-US" dirty="0" err="1"/>
              <a:t>levelgeneral</a:t>
            </a:r>
            <a:r>
              <a:rPr lang="en-US" dirty="0"/>
              <a:t>-purpose programming </a:t>
            </a:r>
            <a:r>
              <a:rPr lang="en-US" dirty="0" err="1"/>
              <a:t>languagewith</a:t>
            </a:r>
            <a:r>
              <a:rPr lang="en-US" dirty="0"/>
              <a:t> </a:t>
            </a:r>
            <a:r>
              <a:rPr lang="en-US" dirty="0" err="1"/>
              <a:t>anemphasisondeveloperproductivityand</a:t>
            </a:r>
            <a:r>
              <a:rPr lang="en-US" dirty="0"/>
              <a:t> </a:t>
            </a:r>
            <a:r>
              <a:rPr lang="en-US" dirty="0" err="1"/>
              <a:t>codereadabilityPython</a:t>
            </a:r>
            <a:r>
              <a:rPr lang="en-US" dirty="0"/>
              <a:t> and the vast majority of its libraries </a:t>
            </a:r>
            <a:r>
              <a:rPr lang="en-US" dirty="0" err="1"/>
              <a:t>arefree</a:t>
            </a:r>
            <a:r>
              <a:rPr lang="en-US" dirty="0"/>
              <a:t> and come in source codes. Moreover, unlike many open systems, the </a:t>
            </a:r>
            <a:r>
              <a:rPr lang="en-US" dirty="0" err="1"/>
              <a:t>licensedoes</a:t>
            </a:r>
            <a:r>
              <a:rPr lang="en-US" dirty="0"/>
              <a:t> not restrict the use of Python </a:t>
            </a:r>
            <a:r>
              <a:rPr lang="en-US" dirty="0" err="1"/>
              <a:t>incommercial</a:t>
            </a:r>
            <a:r>
              <a:rPr lang="en-US" dirty="0"/>
              <a:t> development in any </a:t>
            </a:r>
            <a:r>
              <a:rPr lang="en-US" dirty="0" err="1"/>
              <a:t>wayPython</a:t>
            </a:r>
            <a:r>
              <a:rPr lang="en-US" dirty="0"/>
              <a:t> has a clear syntax. </a:t>
            </a:r>
            <a:r>
              <a:rPr lang="en-US" dirty="0" err="1"/>
              <a:t>Itminimizes</a:t>
            </a:r>
            <a:r>
              <a:rPr lang="en-US" dirty="0"/>
              <a:t> such auxiliary constructions </a:t>
            </a:r>
            <a:r>
              <a:rPr lang="en-US" dirty="0" err="1"/>
              <a:t>asbrackets,word</a:t>
            </a:r>
            <a:r>
              <a:rPr lang="en-US" dirty="0"/>
              <a:t>-organizers of </a:t>
            </a:r>
            <a:r>
              <a:rPr lang="en-US" dirty="0" err="1"/>
              <a:t>blocks.In</a:t>
            </a:r>
            <a:r>
              <a:rPr lang="en-US" dirty="0"/>
              <a:t> </a:t>
            </a:r>
            <a:r>
              <a:rPr lang="en-US" dirty="0" err="1"/>
              <a:t>return,the</a:t>
            </a:r>
            <a:r>
              <a:rPr lang="en-US" dirty="0"/>
              <a:t> programmer must strictly observe the </a:t>
            </a:r>
            <a:r>
              <a:rPr lang="en-US" dirty="0" err="1"/>
              <a:t>margins,which</a:t>
            </a:r>
            <a:r>
              <a:rPr lang="en-US" dirty="0"/>
              <a:t> are the organizers of the blocks. </a:t>
            </a:r>
            <a:r>
              <a:rPr lang="en-US" dirty="0" err="1"/>
              <a:t>Inas</a:t>
            </a:r>
            <a:r>
              <a:rPr lang="en-US" dirty="0"/>
              <a:t> a result, the code turns out to be unloaded with </a:t>
            </a:r>
            <a:r>
              <a:rPr lang="en-US" dirty="0" err="1"/>
              <a:t>unnecessaryelements</a:t>
            </a:r>
            <a:r>
              <a:rPr lang="en-US" dirty="0"/>
              <a:t> and easy to read.</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3</a:t>
            </a:fld>
            <a:endParaRPr lang="x-none"/>
          </a:p>
        </p:txBody>
      </p:sp>
    </p:spTree>
    <p:extLst>
      <p:ext uri="{BB962C8B-B14F-4D97-AF65-F5344CB8AC3E}">
        <p14:creationId xmlns:p14="http://schemas.microsoft.com/office/powerpoint/2010/main" val="63936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speed of execution of programs written in Python is very high. This is due </a:t>
            </a:r>
            <a:r>
              <a:rPr lang="en-US" dirty="0" err="1"/>
              <a:t>tothe</a:t>
            </a:r>
            <a:r>
              <a:rPr lang="en-US" dirty="0"/>
              <a:t> fact that the main Python libraries are written in C++ and </a:t>
            </a:r>
            <a:r>
              <a:rPr lang="en-US" dirty="0" err="1"/>
              <a:t>taskstake</a:t>
            </a:r>
            <a:r>
              <a:rPr lang="en-US" dirty="0"/>
              <a:t> less time to complete than in other high-level </a:t>
            </a:r>
            <a:r>
              <a:rPr lang="en-US" dirty="0" err="1"/>
              <a:t>languages.In</a:t>
            </a:r>
            <a:r>
              <a:rPr lang="en-US" dirty="0"/>
              <a:t> this regard, you can write your own modules for Python in C </a:t>
            </a:r>
            <a:r>
              <a:rPr lang="en-US" dirty="0" err="1"/>
              <a:t>orC</a:t>
            </a:r>
            <a:r>
              <a:rPr lang="en-US" dirty="0"/>
              <a:t>++In standard Python libraries you can find tools for working withe-mail, Internet protocols, FTP, HTTP, databases, </a:t>
            </a:r>
            <a:r>
              <a:rPr lang="en-US" dirty="0" err="1"/>
              <a:t>etc.Scripts</a:t>
            </a:r>
            <a:r>
              <a:rPr lang="en-US" dirty="0"/>
              <a:t> written using Python are executed on </a:t>
            </a:r>
            <a:r>
              <a:rPr lang="en-US" dirty="0" err="1"/>
              <a:t>mostmodern</a:t>
            </a:r>
            <a:r>
              <a:rPr lang="en-US" dirty="0"/>
              <a:t> operating systems. This portability provides Python application in the </a:t>
            </a:r>
            <a:r>
              <a:rPr lang="en-US" dirty="0" err="1"/>
              <a:t>mostvarious</a:t>
            </a:r>
            <a:r>
              <a:rPr lang="en-US" dirty="0"/>
              <a:t> </a:t>
            </a:r>
            <a:r>
              <a:rPr lang="en-US" dirty="0" err="1"/>
              <a:t>fields.Python</a:t>
            </a:r>
            <a:r>
              <a:rPr lang="en-US" dirty="0"/>
              <a:t> is suitable for any programming solutions, be </a:t>
            </a:r>
            <a:r>
              <a:rPr lang="en-US" dirty="0" err="1"/>
              <a:t>itoffice</a:t>
            </a:r>
            <a:r>
              <a:rPr lang="en-US" dirty="0"/>
              <a:t> programs, web applications, GUI applications, </a:t>
            </a:r>
            <a:r>
              <a:rPr lang="en-US" dirty="0" err="1"/>
              <a:t>etc.Thousands</a:t>
            </a:r>
            <a:r>
              <a:rPr lang="en-US" dirty="0"/>
              <a:t> of enthusiasts from all over the world worked on the development of Python. We can be indebted for the support of modern technologies in standard </a:t>
            </a:r>
            <a:r>
              <a:rPr lang="en-US" dirty="0" err="1"/>
              <a:t>librariesprecisely</a:t>
            </a:r>
            <a:r>
              <a:rPr lang="en-US" dirty="0"/>
              <a:t> to the fact that Python was open to everyone.</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4</a:t>
            </a:fld>
            <a:endParaRPr lang="x-none"/>
          </a:p>
        </p:txBody>
      </p:sp>
    </p:spTree>
    <p:extLst>
      <p:ext uri="{BB962C8B-B14F-4D97-AF65-F5344CB8AC3E}">
        <p14:creationId xmlns:p14="http://schemas.microsoft.com/office/powerpoint/2010/main" val="121409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300" dirty="0">
                <a:latin typeface="Times New Roman" panose="02020603050405020304" pitchFamily="18" charset="0"/>
                <a:cs typeface="Times New Roman" panose="02020603050405020304" pitchFamily="18" charset="0"/>
              </a:rPr>
              <a:t>Disadvantages of PYTHON</a:t>
            </a:r>
            <a:endParaRPr lang="ru-RU"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PYTHON, like other </a:t>
            </a:r>
            <a:r>
              <a:rPr lang="en-US" sz="1300" dirty="0" err="1">
                <a:latin typeface="Times New Roman" panose="02020603050405020304" pitchFamily="18" charset="0"/>
                <a:cs typeface="Times New Roman" panose="02020603050405020304" pitchFamily="18" charset="0"/>
              </a:rPr>
              <a:t>interpretedlanguages</a:t>
            </a:r>
            <a:r>
              <a:rPr lang="en-US" sz="1300" dirty="0">
                <a:latin typeface="Times New Roman" panose="02020603050405020304" pitchFamily="18" charset="0"/>
                <a:cs typeface="Times New Roman" panose="02020603050405020304" pitchFamily="18" charset="0"/>
              </a:rPr>
              <a:t>, has a relatively </a:t>
            </a:r>
            <a:r>
              <a:rPr lang="en-US" sz="1300" dirty="0" err="1">
                <a:latin typeface="Times New Roman" panose="02020603050405020304" pitchFamily="18" charset="0"/>
                <a:cs typeface="Times New Roman" panose="02020603050405020304" pitchFamily="18" charset="0"/>
              </a:rPr>
              <a:t>lowprogram</a:t>
            </a:r>
            <a:r>
              <a:rPr lang="en-US" sz="1300" dirty="0">
                <a:latin typeface="Times New Roman" panose="02020603050405020304" pitchFamily="18" charset="0"/>
                <a:cs typeface="Times New Roman" panose="02020603050405020304" pitchFamily="18" charset="0"/>
              </a:rPr>
              <a:t> execution speed. However, </a:t>
            </a:r>
          </a:p>
          <a:p>
            <a:r>
              <a:rPr lang="en-US" sz="1300" dirty="0">
                <a:latin typeface="Times New Roman" panose="02020603050405020304" pitchFamily="18" charset="0"/>
                <a:cs typeface="Times New Roman" panose="02020603050405020304" pitchFamily="18" charset="0"/>
              </a:rPr>
              <a:t>in </a:t>
            </a:r>
            <a:r>
              <a:rPr lang="en-US" sz="1300" dirty="0" err="1">
                <a:latin typeface="Times New Roman" panose="02020603050405020304" pitchFamily="18" charset="0"/>
                <a:cs typeface="Times New Roman" panose="02020603050405020304" pitchFamily="18" charset="0"/>
              </a:rPr>
              <a:t>thecase</a:t>
            </a:r>
            <a:r>
              <a:rPr lang="en-US" sz="1300" dirty="0">
                <a:latin typeface="Times New Roman" panose="02020603050405020304" pitchFamily="18" charset="0"/>
                <a:cs typeface="Times New Roman" panose="02020603050405020304" pitchFamily="18" charset="0"/>
              </a:rPr>
              <a:t> of Python, this disadvantage </a:t>
            </a:r>
            <a:r>
              <a:rPr lang="en-US" sz="1300" dirty="0" err="1">
                <a:latin typeface="Times New Roman" panose="02020603050405020304" pitchFamily="18" charset="0"/>
                <a:cs typeface="Times New Roman" panose="02020603050405020304" pitchFamily="18" charset="0"/>
              </a:rPr>
              <a:t>iscompensated</a:t>
            </a:r>
            <a:r>
              <a:rPr lang="en-US" sz="1300" dirty="0">
                <a:latin typeface="Times New Roman" panose="02020603050405020304" pitchFamily="18" charset="0"/>
                <a:cs typeface="Times New Roman" panose="02020603050405020304" pitchFamily="18" charset="0"/>
              </a:rPr>
              <a:t> by a </a:t>
            </a:r>
            <a:r>
              <a:rPr lang="en-US" sz="1300" dirty="0" err="1">
                <a:latin typeface="Times New Roman" panose="02020603050405020304" pitchFamily="18" charset="0"/>
                <a:cs typeface="Times New Roman" panose="02020603050405020304" pitchFamily="18" charset="0"/>
              </a:rPr>
              <a:t>decreasein</a:t>
            </a:r>
            <a:r>
              <a:rPr lang="en-US" sz="1300" dirty="0">
                <a:latin typeface="Times New Roman" panose="02020603050405020304" pitchFamily="18" charset="0"/>
                <a:cs typeface="Times New Roman" panose="02020603050405020304" pitchFamily="18" charset="0"/>
              </a:rPr>
              <a:t> the development time of the program. On average, </a:t>
            </a:r>
            <a:r>
              <a:rPr lang="en-US" sz="1300" dirty="0" err="1">
                <a:latin typeface="Times New Roman" panose="02020603050405020304" pitchFamily="18" charset="0"/>
                <a:cs typeface="Times New Roman" panose="02020603050405020304" pitchFamily="18" charset="0"/>
              </a:rPr>
              <a:t>aPython</a:t>
            </a:r>
            <a:r>
              <a:rPr lang="en-US" sz="1300" dirty="0">
                <a:latin typeface="Times New Roman" panose="02020603050405020304" pitchFamily="18" charset="0"/>
                <a:cs typeface="Times New Roman" panose="02020603050405020304" pitchFamily="18" charset="0"/>
              </a:rPr>
              <a:t> program is 2-4 times more </a:t>
            </a:r>
            <a:r>
              <a:rPr lang="en-US" sz="1300" dirty="0" err="1">
                <a:latin typeface="Times New Roman" panose="02020603050405020304" pitchFamily="18" charset="0"/>
                <a:cs typeface="Times New Roman" panose="02020603050405020304" pitchFamily="18" charset="0"/>
              </a:rPr>
              <a:t>compactthan</a:t>
            </a:r>
            <a:r>
              <a:rPr lang="en-US" sz="1300" dirty="0">
                <a:latin typeface="Times New Roman" panose="02020603050405020304" pitchFamily="18" charset="0"/>
                <a:cs typeface="Times New Roman" panose="02020603050405020304" pitchFamily="18" charset="0"/>
              </a:rPr>
              <a:t> its C++ or Java </a:t>
            </a:r>
            <a:r>
              <a:rPr lang="en-US" sz="1300" dirty="0" err="1">
                <a:latin typeface="Times New Roman" panose="02020603050405020304" pitchFamily="18" charset="0"/>
                <a:cs typeface="Times New Roman" panose="02020603050405020304" pitchFamily="18" charset="0"/>
              </a:rPr>
              <a:t>counterpart.Dynamic</a:t>
            </a:r>
            <a:r>
              <a:rPr lang="en-US" sz="1300" dirty="0">
                <a:latin typeface="Times New Roman" panose="02020603050405020304" pitchFamily="18" charset="0"/>
                <a:cs typeface="Times New Roman" panose="02020603050405020304" pitchFamily="18" charset="0"/>
              </a:rPr>
              <a:t> typing </a:t>
            </a:r>
            <a:r>
              <a:rPr lang="en-US" sz="1300" dirty="0" err="1">
                <a:latin typeface="Times New Roman" panose="02020603050405020304" pitchFamily="18" charset="0"/>
                <a:cs typeface="Times New Roman" panose="02020603050405020304" pitchFamily="18" charset="0"/>
              </a:rPr>
              <a:t>raisesquestions</a:t>
            </a:r>
            <a:r>
              <a:rPr lang="en-US" sz="1300" dirty="0">
                <a:latin typeface="Times New Roman" panose="02020603050405020304" pitchFamily="18" charset="0"/>
                <a:cs typeface="Times New Roman" panose="02020603050405020304" pitchFamily="18" charset="0"/>
              </a:rPr>
              <a:t> for methodologists </a:t>
            </a:r>
            <a:r>
              <a:rPr lang="en-US" sz="1300" dirty="0" err="1">
                <a:latin typeface="Times New Roman" panose="02020603050405020304" pitchFamily="18" charset="0"/>
                <a:cs typeface="Times New Roman" panose="02020603050405020304" pitchFamily="18" charset="0"/>
              </a:rPr>
              <a:t>inprogramming</a:t>
            </a:r>
            <a:r>
              <a:rPr lang="en-US" sz="1300" dirty="0">
                <a:latin typeface="Times New Roman" panose="02020603050405020304" pitchFamily="18" charset="0"/>
                <a:cs typeface="Times New Roman" panose="02020603050405020304" pitchFamily="18" charset="0"/>
              </a:rPr>
              <a:t> training</a:t>
            </a:r>
            <a:endParaRPr lang="ru-RU" sz="1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4FA8DC58-1519-4342-8323-F22B1E0BAFA7}" type="slidenum">
              <a:rPr lang="x-none" smtClean="0"/>
              <a:pPr/>
              <a:t>5</a:t>
            </a:fld>
            <a:endParaRPr lang="x-none"/>
          </a:p>
        </p:txBody>
      </p:sp>
    </p:spTree>
    <p:extLst>
      <p:ext uri="{BB962C8B-B14F-4D97-AF65-F5344CB8AC3E}">
        <p14:creationId xmlns:p14="http://schemas.microsoft.com/office/powerpoint/2010/main" val="107716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First of all, it is worth noting an interesting feature of </a:t>
            </a:r>
            <a:r>
              <a:rPr lang="en-US" dirty="0" err="1"/>
              <a:t>Python.It</a:t>
            </a:r>
            <a:r>
              <a:rPr lang="en-US" dirty="0"/>
              <a:t> does not contain operator brackets (</a:t>
            </a:r>
            <a:r>
              <a:rPr lang="en-US" dirty="0" err="1"/>
              <a:t>begin..end</a:t>
            </a:r>
            <a:r>
              <a:rPr lang="en-US" dirty="0"/>
              <a:t> in </a:t>
            </a:r>
            <a:r>
              <a:rPr lang="en-US" dirty="0" err="1"/>
              <a:t>pascalor</a:t>
            </a:r>
            <a:r>
              <a:rPr lang="en-US" dirty="0"/>
              <a:t> {..}in C), instead, blocks are </a:t>
            </a:r>
            <a:r>
              <a:rPr lang="en-US" dirty="0" err="1"/>
              <a:t>indented:spaces</a:t>
            </a:r>
            <a:r>
              <a:rPr lang="en-US" dirty="0"/>
              <a:t> or tabs, and the input to the block of operators </a:t>
            </a:r>
            <a:r>
              <a:rPr lang="en-US" dirty="0" err="1"/>
              <a:t>iscarried</a:t>
            </a:r>
            <a:r>
              <a:rPr lang="en-US" dirty="0"/>
              <a:t> out by a colon. Single-line </a:t>
            </a:r>
            <a:r>
              <a:rPr lang="en-US" dirty="0" err="1"/>
              <a:t>commentsbegin</a:t>
            </a:r>
            <a:r>
              <a:rPr lang="en-US" dirty="0"/>
              <a:t> with the pound sign "#", multi-</a:t>
            </a:r>
            <a:r>
              <a:rPr lang="en-US" dirty="0" err="1"/>
              <a:t>linecomments</a:t>
            </a:r>
            <a:r>
              <a:rPr lang="en-US" dirty="0"/>
              <a:t> begin and end with three double </a:t>
            </a:r>
            <a:r>
              <a:rPr lang="en-US" dirty="0" err="1"/>
              <a:t>quotes""""".To</a:t>
            </a:r>
            <a:r>
              <a:rPr lang="en-US" dirty="0"/>
              <a:t> assign a value to a variable, the sign"=" is used, and for comparison - "==". To increase the value </a:t>
            </a:r>
            <a:r>
              <a:rPr lang="en-US" dirty="0" err="1"/>
              <a:t>ofa</a:t>
            </a:r>
            <a:r>
              <a:rPr lang="en-US" dirty="0"/>
              <a:t> variable, or add to a string, </a:t>
            </a:r>
            <a:r>
              <a:rPr lang="en-US" dirty="0" err="1"/>
              <a:t>usethe</a:t>
            </a:r>
            <a:r>
              <a:rPr lang="en-US" dirty="0"/>
              <a:t> operator is "+=", and for reduction - "-=". All these </a:t>
            </a:r>
            <a:r>
              <a:rPr lang="en-US" dirty="0" err="1"/>
              <a:t>operationscan</a:t>
            </a:r>
            <a:r>
              <a:rPr lang="en-US" dirty="0"/>
              <a:t> interact with most </a:t>
            </a:r>
            <a:r>
              <a:rPr lang="en-US" dirty="0" err="1"/>
              <a:t>types,including</a:t>
            </a:r>
            <a:r>
              <a:rPr lang="en-US" dirty="0"/>
              <a:t> strings.</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6</a:t>
            </a:fld>
            <a:endParaRPr lang="x-none"/>
          </a:p>
        </p:txBody>
      </p:sp>
    </p:spTree>
    <p:extLst>
      <p:ext uri="{BB962C8B-B14F-4D97-AF65-F5344CB8AC3E}">
        <p14:creationId xmlns:p14="http://schemas.microsoft.com/office/powerpoint/2010/main" val="300730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Data structures</a:t>
            </a:r>
            <a:endParaRPr lang="ru-RU" dirty="0"/>
          </a:p>
          <a:p>
            <a:r>
              <a:rPr lang="en-US" dirty="0"/>
              <a:t>Python contains data structures such as lists, tuples, and dictionaries. Lists are similar to one-dimensional arrays (but you can use a List that includes lists — a multidimensional array), tuples are immutable lists, dictionaries are also lists, but indexes can be of any type, not just numeric. "Arrays" in Python can contain data of any type, that is, numeric, string and other data types can be in one array. Arrays start at index 0, and the last element can be obtained at index -1. You can assign functions to variables and use them accordingly.</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7</a:t>
            </a:fld>
            <a:endParaRPr lang="x-none"/>
          </a:p>
        </p:txBody>
      </p:sp>
    </p:spTree>
    <p:extLst>
      <p:ext uri="{BB962C8B-B14F-4D97-AF65-F5344CB8AC3E}">
        <p14:creationId xmlns:p14="http://schemas.microsoft.com/office/powerpoint/2010/main" val="181634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You can use part of the array by specifying the first and last index separated by a colon ":". In this case, you will get a part of the array, from the first index to the second, not inclusive. If the first element is not specified, then the count starts from the beginning of the array, and if the last one is not specified, then the array is read to the last element. Negative values determine the position of the element from the end.</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8</a:t>
            </a:fld>
            <a:endParaRPr lang="x-none"/>
          </a:p>
        </p:txBody>
      </p:sp>
    </p:spTree>
    <p:extLst>
      <p:ext uri="{BB962C8B-B14F-4D97-AF65-F5344CB8AC3E}">
        <p14:creationId xmlns:p14="http://schemas.microsoft.com/office/powerpoint/2010/main" val="199604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Python strings are separated by double """ or single "'" quotes. There may be single quotes inside double quotes or vice versa. For example, the line "He said 'hello'!" will be displayed as "He said 'hello'!". If you need to use a string of several lines, then this line should begin and end with three double quotes """"". You can substitute elements from a tuple or dictionary into a string template. The percentage sign "%" between the string and the tuple, replaces the characters "%s" in the string with the tuple element. Dictionaries allow you to insert an element under a given index into a string. To do this, use the construction "%(index)s" in the string. In this case, instead of "%(index)s", the dictionary value under the specified index will be substituted.</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9</a:t>
            </a:fld>
            <a:endParaRPr lang="x-none"/>
          </a:p>
        </p:txBody>
      </p:sp>
    </p:spTree>
    <p:extLst>
      <p:ext uri="{BB962C8B-B14F-4D97-AF65-F5344CB8AC3E}">
        <p14:creationId xmlns:p14="http://schemas.microsoft.com/office/powerpoint/2010/main" val="21388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Operators</a:t>
            </a:r>
            <a:endParaRPr lang="ru-RU" dirty="0"/>
          </a:p>
          <a:p>
            <a:r>
              <a:rPr lang="en-US" dirty="0"/>
              <a:t>The while, if, and for operators make up the move operators. There is no analogue of the select operator here, so you will have to do if. In the for statement, a variable and a list are compared. To get a list of digits up to the number &lt;number&gt; — use the range(&lt;number&gt;) function. Here is an example of using operators</a:t>
            </a:r>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pPr/>
              <a:t>10</a:t>
            </a:fld>
            <a:endParaRPr lang="x-none"/>
          </a:p>
        </p:txBody>
      </p:sp>
    </p:spTree>
    <p:extLst>
      <p:ext uri="{BB962C8B-B14F-4D97-AF65-F5344CB8AC3E}">
        <p14:creationId xmlns:p14="http://schemas.microsoft.com/office/powerpoint/2010/main" val="46843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38639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91809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29335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92587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8979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7013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04072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58587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6177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86883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8043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pPr/>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pPr/>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pPr/>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pPr/>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3515695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echrocks.ru/2019/01/21/about-python-briefly/" TargetMode="External"/><Relationship Id="rId2" Type="http://schemas.openxmlformats.org/officeDocument/2006/relationships/hyperlink" Target="https://ppt-online.org/706077" TargetMode="External"/><Relationship Id="rId1" Type="http://schemas.openxmlformats.org/officeDocument/2006/relationships/slideLayout" Target="../slideLayouts/slideLayout7.xml"/><Relationship Id="rId4" Type="http://schemas.openxmlformats.org/officeDocument/2006/relationships/hyperlink" Target="https://wtmatter.com/python-while-loop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227360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F952A-5994-444B-BFD0-D82BCE321707}"/>
              </a:ext>
            </a:extLst>
          </p:cNvPr>
          <p:cNvSpPr txBox="1"/>
          <p:nvPr/>
        </p:nvSpPr>
        <p:spPr>
          <a:xfrm>
            <a:off x="3783724" y="974099"/>
            <a:ext cx="2065283" cy="584775"/>
          </a:xfrm>
          <a:prstGeom prst="rect">
            <a:avLst/>
          </a:prstGeom>
          <a:noFill/>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Operators</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1013A8A-AB07-440E-BF74-920EB7F58B56}"/>
              </a:ext>
            </a:extLst>
          </p:cNvPr>
          <p:cNvSpPr txBox="1"/>
          <p:nvPr/>
        </p:nvSpPr>
        <p:spPr>
          <a:xfrm>
            <a:off x="1828799" y="5468402"/>
            <a:ext cx="5975131"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 while, if, and for operators make up the move operators. </a:t>
            </a:r>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7174" name="Picture 6" descr="Python While Loops - WTMatter">
            <a:extLst>
              <a:ext uri="{FF2B5EF4-FFF2-40B4-BE49-F238E27FC236}">
                <a16:creationId xmlns:a16="http://schemas.microsoft.com/office/drawing/2014/main" id="{2C10FC66-3D0E-49FA-8243-398928B3C7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617"/>
          <a:stretch/>
        </p:blipFill>
        <p:spPr bwMode="auto">
          <a:xfrm>
            <a:off x="1922488" y="1738191"/>
            <a:ext cx="5787751" cy="355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64D733-8741-49CF-874F-6168DF61D38F}"/>
              </a:ext>
            </a:extLst>
          </p:cNvPr>
          <p:cNvSpPr txBox="1"/>
          <p:nvPr/>
        </p:nvSpPr>
        <p:spPr>
          <a:xfrm>
            <a:off x="3815255" y="1037161"/>
            <a:ext cx="1513490" cy="584775"/>
          </a:xfrm>
          <a:prstGeom prst="rect">
            <a:avLst/>
          </a:prstGeom>
          <a:noFill/>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Classes</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EE762491-E086-4AB7-8057-A6143684A826}"/>
              </a:ext>
            </a:extLst>
          </p:cNvPr>
          <p:cNvPicPr>
            <a:picLocks noChangeAspect="1"/>
          </p:cNvPicPr>
          <p:nvPr/>
        </p:nvPicPr>
        <p:blipFill>
          <a:blip r:embed="rId3"/>
          <a:stretch>
            <a:fillRect/>
          </a:stretch>
        </p:blipFill>
        <p:spPr>
          <a:xfrm>
            <a:off x="2430746" y="1965452"/>
            <a:ext cx="4503226" cy="2927096"/>
          </a:xfrm>
          <a:prstGeom prst="rect">
            <a:avLst/>
          </a:prstGeom>
        </p:spPr>
      </p:pic>
      <p:sp>
        <p:nvSpPr>
          <p:cNvPr id="9" name="TextBox 8">
            <a:extLst>
              <a:ext uri="{FF2B5EF4-FFF2-40B4-BE49-F238E27FC236}">
                <a16:creationId xmlns:a16="http://schemas.microsoft.com/office/drawing/2014/main" id="{FACE0B74-A925-4E1D-8FF5-5247E99901BD}"/>
              </a:ext>
            </a:extLst>
          </p:cNvPr>
          <p:cNvSpPr txBox="1"/>
          <p:nvPr/>
        </p:nvSpPr>
        <p:spPr>
          <a:xfrm>
            <a:off x="1103586" y="5236064"/>
            <a:ext cx="7740869" cy="830997"/>
          </a:xfrm>
          <a:prstGeom prst="rect">
            <a:avLst/>
          </a:prstGeom>
          <a:noFill/>
        </p:spPr>
        <p:txBody>
          <a:bodyPr wrap="square">
            <a:spAutoFit/>
          </a:bodyPr>
          <a:lstStyle/>
          <a:p>
            <a:pPr algn="ctr"/>
            <a:r>
              <a:rPr lang="ru-RU" sz="2400" dirty="0" err="1">
                <a:solidFill>
                  <a:schemeClr val="bg1"/>
                </a:solidFill>
                <a:latin typeface="Times New Roman" panose="02020603050405020304" pitchFamily="18" charset="0"/>
                <a:cs typeface="Times New Roman" panose="02020603050405020304" pitchFamily="18" charset="0"/>
              </a:rPr>
              <a:t>Here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we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have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declared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Myclass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class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__</a:t>
            </a:r>
            <a:r>
              <a:rPr lang="ru-RU" sz="2400" dirty="0" err="1">
                <a:solidFill>
                  <a:schemeClr val="bg1"/>
                </a:solidFill>
                <a:latin typeface="Times New Roman" panose="02020603050405020304" pitchFamily="18" charset="0"/>
                <a:cs typeface="Times New Roman" panose="02020603050405020304" pitchFamily="18" charset="0"/>
              </a:rPr>
              <a:t>init</a:t>
            </a:r>
            <a:r>
              <a:rPr lang="ru-RU" sz="2400" dirty="0">
                <a:solidFill>
                  <a:schemeClr val="bg1"/>
                </a:solidFill>
                <a:latin typeface="Times New Roman" panose="02020603050405020304" pitchFamily="18" charset="0"/>
                <a:cs typeface="Times New Roman" panose="02020603050405020304" pitchFamily="18" charset="0"/>
              </a:rPr>
              <a:t>__ </a:t>
            </a:r>
            <a:r>
              <a:rPr lang="ru-RU" sz="2400" dirty="0" err="1">
                <a:solidFill>
                  <a:schemeClr val="bg1"/>
                </a:solidFill>
                <a:latin typeface="Times New Roman" panose="02020603050405020304" pitchFamily="18" charset="0"/>
                <a:cs typeface="Times New Roman" panose="02020603050405020304" pitchFamily="18" charset="0"/>
              </a:rPr>
              <a:t>function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called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automatically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when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classes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initialized</a:t>
            </a:r>
            <a:r>
              <a:rPr lang="ru-RU"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67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87085-1763-4253-ADEF-E24C817CC09F}"/>
              </a:ext>
            </a:extLst>
          </p:cNvPr>
          <p:cNvSpPr txBox="1"/>
          <p:nvPr/>
        </p:nvSpPr>
        <p:spPr>
          <a:xfrm>
            <a:off x="1198179" y="1092425"/>
            <a:ext cx="6747641" cy="4031873"/>
          </a:xfrm>
          <a:prstGeom prst="rect">
            <a:avLst/>
          </a:prstGeom>
          <a:noFill/>
        </p:spPr>
        <p:txBody>
          <a:bodyPr wrap="square">
            <a:spAutoFit/>
          </a:bodyPr>
          <a:lstStyle/>
          <a:p>
            <a:pPr algn="ctr"/>
            <a:r>
              <a:rPr lang="ru-RU" sz="3200" dirty="0" err="1">
                <a:solidFill>
                  <a:schemeClr val="bg1"/>
                </a:solidFill>
                <a:latin typeface="Times New Roman" panose="02020603050405020304" pitchFamily="18" charset="0"/>
                <a:cs typeface="Times New Roman" panose="02020603050405020304" pitchFamily="18" charset="0"/>
              </a:rPr>
              <a:t>Syntax</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features</a:t>
            </a:r>
            <a:r>
              <a:rPr lang="ru-RU" sz="3200" dirty="0">
                <a:solidFill>
                  <a:schemeClr val="bg1"/>
                </a:solidFill>
                <a:latin typeface="Times New Roman" panose="02020603050405020304" pitchFamily="18" charset="0"/>
                <a:cs typeface="Times New Roman" panose="02020603050405020304" pitchFamily="18" charset="0"/>
              </a:rPr>
              <a:t>:</a:t>
            </a:r>
          </a:p>
          <a:p>
            <a:pPr algn="ctr"/>
            <a:endParaRPr lang="ru-RU" sz="3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comment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starts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with</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 </a:t>
            </a:r>
            <a:r>
              <a:rPr lang="ru-RU" sz="2400" dirty="0" err="1">
                <a:solidFill>
                  <a:schemeClr val="bg1"/>
                </a:solidFill>
                <a:latin typeface="Times New Roman" panose="02020603050405020304" pitchFamily="18" charset="0"/>
                <a:cs typeface="Times New Roman" panose="02020603050405020304" pitchFamily="18" charset="0"/>
              </a:rPr>
              <a:t>character</a:t>
            </a:r>
            <a:r>
              <a:rPr lang="ru-RU"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split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long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logical</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strings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physical</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ones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increase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readability</a:t>
            </a:r>
            <a:r>
              <a:rPr lang="ru-RU" sz="2400" dirty="0">
                <a:solidFill>
                  <a:schemeClr val="bg1"/>
                </a:solidFill>
                <a:latin typeface="Times New Roman" panose="02020603050405020304" pitchFamily="18" charset="0"/>
                <a:cs typeface="Times New Roman" panose="02020603050405020304" pitchFamily="18" charset="0"/>
              </a:rPr>
              <a:t>), a </a:t>
            </a:r>
            <a:r>
              <a:rPr lang="ru-RU" sz="2400" dirty="0" err="1">
                <a:solidFill>
                  <a:schemeClr val="bg1"/>
                </a:solidFill>
                <a:latin typeface="Times New Roman" panose="02020603050405020304" pitchFamily="18" charset="0"/>
                <a:cs typeface="Times New Roman" panose="02020603050405020304" pitchFamily="18" charset="0"/>
              </a:rPr>
              <a:t>slash</a:t>
            </a:r>
            <a:r>
              <a:rPr lang="ru-RU" sz="2400" dirty="0">
                <a:solidFill>
                  <a:schemeClr val="bg1"/>
                </a:solidFill>
                <a:latin typeface="Times New Roman" panose="02020603050405020304" pitchFamily="18" charset="0"/>
                <a:cs typeface="Times New Roman" panose="02020603050405020304" pitchFamily="18" charset="0"/>
              </a:rPr>
              <a:t> \ </a:t>
            </a:r>
            <a:r>
              <a:rPr lang="ru-RU" sz="2400" dirty="0" err="1">
                <a:solidFill>
                  <a:schemeClr val="bg1"/>
                </a:solidFill>
                <a:latin typeface="Times New Roman" panose="02020603050405020304" pitchFamily="18" charset="0"/>
                <a:cs typeface="Times New Roman" panose="02020603050405020304" pitchFamily="18" charset="0"/>
              </a:rPr>
              <a:t>or</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ordinary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brackets</a:t>
            </a:r>
            <a:r>
              <a:rPr lang="ru-RU" sz="2400" dirty="0">
                <a:solidFill>
                  <a:schemeClr val="bg1"/>
                </a:solidFill>
                <a:latin typeface="Times New Roman" panose="02020603050405020304" pitchFamily="18" charset="0"/>
                <a:cs typeface="Times New Roman" panose="02020603050405020304" pitchFamily="18" charset="0"/>
              </a:rPr>
              <a:t> () </a:t>
            </a:r>
            <a:r>
              <a:rPr lang="ru-RU" sz="2400" dirty="0" err="1">
                <a:solidFill>
                  <a:schemeClr val="bg1"/>
                </a:solidFill>
                <a:latin typeface="Times New Roman" panose="02020603050405020304" pitchFamily="18" charset="0"/>
                <a:cs typeface="Times New Roman" panose="02020603050405020304" pitchFamily="18" charset="0"/>
              </a:rPr>
              <a:t>are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used.String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literals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are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enclosed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quotation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marks</a:t>
            </a:r>
            <a:r>
              <a:rPr lang="ru-RU" sz="2400" dirty="0">
                <a:solidFill>
                  <a:schemeClr val="bg1"/>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ru-RU" sz="2400" dirty="0" err="1">
                <a:solidFill>
                  <a:schemeClr val="bg1"/>
                </a:solidFill>
                <a:latin typeface="Times New Roman" panose="02020603050405020304" pitchFamily="18" charset="0"/>
                <a:cs typeface="Times New Roman" panose="02020603050405020304" pitchFamily="18" charset="0"/>
              </a:rPr>
              <a:t>Moreover</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can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any</a:t>
            </a:r>
            <a:r>
              <a:rPr lang="ru-RU" sz="2400" dirty="0">
                <a:solidFill>
                  <a:schemeClr val="bg1"/>
                </a:solidFill>
                <a:latin typeface="Times New Roman" panose="02020603050405020304" pitchFamily="18" charset="0"/>
                <a:cs typeface="Times New Roman" panose="02020603050405020304" pitchFamily="18" charset="0"/>
              </a:rPr>
              <a:t> - </a:t>
            </a:r>
            <a:r>
              <a:rPr lang="ru-RU" sz="2400" dirty="0" err="1">
                <a:solidFill>
                  <a:schemeClr val="bg1"/>
                </a:solidFill>
                <a:latin typeface="Times New Roman" panose="02020603050405020304" pitchFamily="18" charset="0"/>
                <a:cs typeface="Times New Roman" panose="02020603050405020304" pitchFamily="18" charset="0"/>
              </a:rPr>
              <a:t>single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or</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double</a:t>
            </a:r>
            <a:r>
              <a:rPr lang="ru-RU"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main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thing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that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selected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pair</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belongs</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to</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same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type</a:t>
            </a:r>
            <a:r>
              <a:rPr lang="ru-RU"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39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53823231-44E2-42A4-937D-4C82F9ACFF4A}"/>
              </a:ext>
            </a:extLst>
          </p:cNvPr>
          <p:cNvSpPr txBox="1">
            <a:spLocks/>
          </p:cNvSpPr>
          <p:nvPr/>
        </p:nvSpPr>
        <p:spPr>
          <a:xfrm>
            <a:off x="0" y="698500"/>
            <a:ext cx="9144000" cy="10795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rPr>
              <a:t>References</a:t>
            </a:r>
            <a:endParaRPr kumimoji="0" lang="x-none" sz="44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p:cNvSpPr/>
          <p:nvPr/>
        </p:nvSpPr>
        <p:spPr>
          <a:xfrm>
            <a:off x="1330695" y="1778000"/>
            <a:ext cx="6882713" cy="1754326"/>
          </a:xfrm>
          <a:prstGeom prst="rect">
            <a:avLst/>
          </a:prstGeom>
        </p:spPr>
        <p:txBody>
          <a:bodyPr wrap="square">
            <a:spAutoFit/>
          </a:bodyPr>
          <a:lstStyle/>
          <a:p>
            <a:r>
              <a:rPr lang="en-US" dirty="0">
                <a:solidFill>
                  <a:schemeClr val="bg1"/>
                </a:solidFill>
                <a:hlinkClick r:id="rId2"/>
              </a:rPr>
              <a:t>https://ppt-online.org/706077</a:t>
            </a:r>
            <a:endParaRPr lang="ru-RU" dirty="0">
              <a:solidFill>
                <a:schemeClr val="bg1"/>
              </a:solidFill>
            </a:endParaRPr>
          </a:p>
          <a:p>
            <a:endParaRPr lang="ru-RU" dirty="0">
              <a:solidFill>
                <a:schemeClr val="bg1"/>
              </a:solidFill>
            </a:endParaRPr>
          </a:p>
          <a:p>
            <a:r>
              <a:rPr lang="en-US" dirty="0">
                <a:solidFill>
                  <a:schemeClr val="bg1"/>
                </a:solidFill>
                <a:hlinkClick r:id="rId3"/>
              </a:rPr>
              <a:t>https://techrocks.ru/2019/01/21/about-python-briefly/</a:t>
            </a:r>
            <a:endParaRPr lang="ru-RU" dirty="0">
              <a:solidFill>
                <a:schemeClr val="bg1"/>
              </a:solidFill>
            </a:endParaRPr>
          </a:p>
          <a:p>
            <a:endParaRPr lang="ru-RU" dirty="0">
              <a:solidFill>
                <a:schemeClr val="bg1"/>
              </a:solidFill>
            </a:endParaRPr>
          </a:p>
          <a:p>
            <a:r>
              <a:rPr lang="en-US" dirty="0">
                <a:solidFill>
                  <a:schemeClr val="bg1"/>
                </a:solidFill>
                <a:hlinkClick r:id="rId4"/>
              </a:rPr>
              <a:t>https://wtmatter.com/python-while-loops/</a:t>
            </a:r>
            <a:endParaRPr lang="ru-RU" dirty="0">
              <a:solidFill>
                <a:schemeClr val="bg1"/>
              </a:solidFill>
            </a:endParaRPr>
          </a:p>
          <a:p>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ru-RU" sz="3200" b="1" dirty="0">
                <a:solidFill>
                  <a:schemeClr val="bg1"/>
                </a:solidFill>
                <a:latin typeface="Cambria" panose="02040503050406030204" pitchFamily="18" charset="0"/>
                <a:ea typeface="Cambria" panose="02040503050406030204" pitchFamily="18" charset="0"/>
                <a:cs typeface="Arial" panose="020B0604020202020204" pitchFamily="34" charset="0"/>
              </a:rPr>
              <a:t>Спасибо за внимание!</a:t>
            </a:r>
            <a:endParaRPr lang="x-none"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algn="ctr"/>
            <a:r>
              <a:rPr lang="en-US" sz="1000" dirty="0">
                <a:solidFill>
                  <a:srgbClr val="FFFFFF"/>
                </a:solidFill>
                <a:latin typeface="Cambria" panose="02040503050406030204" pitchFamily="18" charset="0"/>
                <a:ea typeface="Cambria" panose="02040503050406030204" pitchFamily="18" charset="0"/>
              </a:rPr>
              <a:t>This document has been produced with the support of the EUROPEAN COMMISSION under the ERASMUS+ </a:t>
            </a:r>
            <a:r>
              <a:rPr lang="en-US" sz="1000" dirty="0" err="1">
                <a:solidFill>
                  <a:srgbClr val="FFFFFF"/>
                </a:solidFill>
                <a:latin typeface="Cambria" panose="02040503050406030204" pitchFamily="18" charset="0"/>
                <a:ea typeface="Cambria" panose="02040503050406030204" pitchFamily="18" charset="0"/>
              </a:rPr>
              <a:t>Programme</a:t>
            </a:r>
            <a:r>
              <a:rPr lang="en-US" sz="1000" dirty="0">
                <a:solidFill>
                  <a:srgbClr val="FFFFFF"/>
                </a:solidFill>
                <a:latin typeface="Cambria" panose="02040503050406030204" pitchFamily="18" charset="0"/>
                <a:ea typeface="Cambria" panose="02040503050406030204" pitchFamily="18" charset="0"/>
              </a:rPr>
              <a:t>, </a:t>
            </a:r>
          </a:p>
          <a:p>
            <a:pPr algn="ctr"/>
            <a:r>
              <a:rPr lang="en-US" sz="1000" dirty="0">
                <a:solidFill>
                  <a:srgbClr val="FFFFFF"/>
                </a:solidFill>
                <a:latin typeface="Cambria" panose="02040503050406030204" pitchFamily="18" charset="0"/>
                <a:ea typeface="Cambria" panose="02040503050406030204" pitchFamily="18" charset="0"/>
              </a:rPr>
              <a:t>KA2 – Capacity Building in the Field of Higher Education: 598092-EPP-1-2018-1-BG-EPPKA2-CBHE-SP. </a:t>
            </a:r>
          </a:p>
          <a:p>
            <a:pPr algn="ctr"/>
            <a:r>
              <a:rPr lang="en-US" sz="1000" dirty="0">
                <a:solidFill>
                  <a:srgbClr val="FFFFFF"/>
                </a:solidFill>
                <a:latin typeface="Cambria" panose="02040503050406030204" pitchFamily="18" charset="0"/>
                <a:ea typeface="Cambria" panose="02040503050406030204" pitchFamily="18" charset="0"/>
              </a:rPr>
              <a:t>It reflects the views only of the authors, and the Commission cannot be held responsible for any use which may be made of the information contained therein.</a:t>
            </a:r>
            <a:endParaRPr lang="en-US" sz="1000" dirty="0">
              <a:solidFill>
                <a:prstClr val="black"/>
              </a:solidFill>
              <a:latin typeface="Cambria" panose="02040503050406030204" pitchFamily="18" charset="0"/>
              <a:ea typeface="Cambria" panose="02040503050406030204" pitchFamily="18" charset="0"/>
            </a:endParaRP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sp>
        <p:nvSpPr>
          <p:cNvPr id="6" name="Заголовок 1">
            <a:extLst>
              <a:ext uri="{FF2B5EF4-FFF2-40B4-BE49-F238E27FC236}">
                <a16:creationId xmlns:a16="http://schemas.microsoft.com/office/drawing/2014/main" id="{56798959-9997-7D45-AEDC-34D81745F5CC}"/>
              </a:ext>
            </a:extLst>
          </p:cNvPr>
          <p:cNvSpPr txBox="1">
            <a:spLocks/>
          </p:cNvSpPr>
          <p:nvPr/>
        </p:nvSpPr>
        <p:spPr>
          <a:xfrm>
            <a:off x="0" y="5436206"/>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chemeClr val="bg1"/>
                </a:solidFill>
                <a:latin typeface="+mn-lt"/>
              </a:rPr>
              <a:t>Дополнительную консультацию можно получить в ФИТ, ауд. 212 или </a:t>
            </a:r>
            <a:r>
              <a:rPr lang="en-US" sz="1800" b="1" dirty="0">
                <a:solidFill>
                  <a:schemeClr val="bg1"/>
                </a:solidFill>
                <a:latin typeface="+mn-lt"/>
              </a:rPr>
              <a:t>Skype</a:t>
            </a:r>
            <a:endParaRPr lang="ru-KZ" sz="1800" b="1" dirty="0">
              <a:solidFill>
                <a:schemeClr val="bg1"/>
              </a:solidFill>
              <a:latin typeface="+mn-lt"/>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5550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9622" y="2940907"/>
            <a:ext cx="8068962" cy="707886"/>
          </a:xfrm>
          <a:prstGeom prst="rect">
            <a:avLst/>
          </a:prstGeom>
        </p:spPr>
        <p:txBody>
          <a:bodyPr wrap="square">
            <a:spAutoFit/>
          </a:bodyPr>
          <a:lstStyle/>
          <a:p>
            <a:pPr algn="ctr"/>
            <a:r>
              <a:rPr lang="en-US" sz="4000" dirty="0">
                <a:solidFill>
                  <a:schemeClr val="bg1"/>
                </a:solidFill>
                <a:latin typeface="Cambria" pitchFamily="18" charset="0"/>
                <a:ea typeface="Cambria" pitchFamily="18" charset="0"/>
              </a:rPr>
              <a:t>Problem - solving focus </a:t>
            </a:r>
            <a:endParaRPr lang="ru-RU" sz="4000" dirty="0">
              <a:solidFill>
                <a:schemeClr val="bg1"/>
              </a:solidFill>
              <a:latin typeface="Cambria" pitchFamily="18" charset="0"/>
              <a:ea typeface="Cambr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Use Python to solve a charity&amp;#39;s business problem | Opensource.com">
            <a:extLst>
              <a:ext uri="{FF2B5EF4-FFF2-40B4-BE49-F238E27FC236}">
                <a16:creationId xmlns:a16="http://schemas.microsoft.com/office/drawing/2014/main" id="{8F2F29C1-01A3-4BA7-B8FD-3B5D76520420}"/>
              </a:ext>
            </a:extLst>
          </p:cNvPr>
          <p:cNvSpPr>
            <a:spLocks noChangeAspect="1" noChangeArrowheads="1"/>
          </p:cNvSpPr>
          <p:nvPr/>
        </p:nvSpPr>
        <p:spPr bwMode="auto">
          <a:xfrm>
            <a:off x="4529960" y="4253469"/>
            <a:ext cx="188355" cy="188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Why Mechanical Engineers Should Embrace Python Programming">
            <a:extLst>
              <a:ext uri="{FF2B5EF4-FFF2-40B4-BE49-F238E27FC236}">
                <a16:creationId xmlns:a16="http://schemas.microsoft.com/office/drawing/2014/main" id="{90A8C385-8FD2-474B-9EA2-4B71C18CE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46" t="9126" r="1838" b="23434"/>
          <a:stretch/>
        </p:blipFill>
        <p:spPr bwMode="auto">
          <a:xfrm>
            <a:off x="620109" y="3255469"/>
            <a:ext cx="2459421" cy="23727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ython с абсолютного нуля. Учимся кодить без скучных книжек — «Хакер»">
            <a:extLst>
              <a:ext uri="{FF2B5EF4-FFF2-40B4-BE49-F238E27FC236}">
                <a16:creationId xmlns:a16="http://schemas.microsoft.com/office/drawing/2014/main" id="{3BC748E8-181C-41BC-AAB8-7D5E22291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662" y="3255469"/>
            <a:ext cx="5272689" cy="23727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E8056-1A92-4B0C-8D6C-20C109951FCE}"/>
              </a:ext>
            </a:extLst>
          </p:cNvPr>
          <p:cNvSpPr txBox="1"/>
          <p:nvPr/>
        </p:nvSpPr>
        <p:spPr>
          <a:xfrm>
            <a:off x="1132075" y="1186809"/>
            <a:ext cx="7404076" cy="1569660"/>
          </a:xfrm>
          <a:prstGeom prst="rect">
            <a:avLst/>
          </a:prstGeom>
          <a:noFill/>
        </p:spPr>
        <p:txBody>
          <a:bodyPr wrap="square">
            <a:spAutoFit/>
          </a:bodyPr>
          <a:lstStyle/>
          <a:p>
            <a:pPr algn="ctr"/>
            <a:r>
              <a:rPr lang="en-US" sz="3200" b="0" i="0" dirty="0">
                <a:solidFill>
                  <a:schemeClr val="bg1"/>
                </a:solidFill>
                <a:effectLst/>
                <a:latin typeface="Times New Roman" panose="02020603050405020304" pitchFamily="18" charset="0"/>
                <a:cs typeface="Times New Roman" panose="02020603050405020304" pitchFamily="18" charset="0"/>
              </a:rPr>
              <a:t>Python is an interpreted, object-oriented, high-level programming language with dynamic semantics. </a:t>
            </a:r>
            <a:endParaRPr lang="ru-RU"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8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7D3AB-168B-43CE-8FF8-CFAB890DD29B}"/>
              </a:ext>
            </a:extLst>
          </p:cNvPr>
          <p:cNvSpPr txBox="1"/>
          <p:nvPr/>
        </p:nvSpPr>
        <p:spPr>
          <a:xfrm>
            <a:off x="2837793" y="926803"/>
            <a:ext cx="4572000" cy="584775"/>
          </a:xfrm>
          <a:prstGeom prst="rect">
            <a:avLst/>
          </a:prstGeom>
          <a:noFill/>
        </p:spPr>
        <p:txBody>
          <a:bodyPr wrap="square">
            <a:spAutoFit/>
          </a:bodyPr>
          <a:lstStyle/>
          <a:p>
            <a:r>
              <a:rPr lang="ru-RU" sz="3200" dirty="0" err="1">
                <a:solidFill>
                  <a:schemeClr val="bg1"/>
                </a:solidFill>
                <a:latin typeface="Times New Roman" panose="02020603050405020304" pitchFamily="18" charset="0"/>
                <a:cs typeface="Times New Roman" panose="02020603050405020304" pitchFamily="18" charset="0"/>
              </a:rPr>
              <a:t>Advantages</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of</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Python</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62F1D1-CBFB-46E6-AB71-2161B555DEB1}"/>
              </a:ext>
            </a:extLst>
          </p:cNvPr>
          <p:cNvSpPr txBox="1"/>
          <p:nvPr/>
        </p:nvSpPr>
        <p:spPr>
          <a:xfrm>
            <a:off x="1040523" y="1876125"/>
            <a:ext cx="4572000" cy="2554545"/>
          </a:xfrm>
          <a:prstGeom prst="rect">
            <a:avLst/>
          </a:prstGeom>
          <a:noFill/>
        </p:spPr>
        <p:txBody>
          <a:bodyPr wrap="square">
            <a:spAutoFit/>
          </a:bodyPr>
          <a:lstStyle/>
          <a:p>
            <a:pPr marL="457200" indent="-457200">
              <a:buFont typeface="Arial" panose="020B0604020202020204" pitchFamily="34" charset="0"/>
              <a:buChar char="•"/>
            </a:pPr>
            <a:r>
              <a:rPr lang="ru-RU" sz="3200" dirty="0" err="1">
                <a:solidFill>
                  <a:schemeClr val="bg1"/>
                </a:solidFill>
                <a:latin typeface="Times New Roman" panose="02020603050405020304" pitchFamily="18" charset="0"/>
                <a:cs typeface="Times New Roman" panose="02020603050405020304" pitchFamily="18" charset="0"/>
              </a:rPr>
              <a:t>Speed</a:t>
            </a:r>
            <a:r>
              <a:rPr lang="ru-RU" sz="3200" dirty="0">
                <a:solidFill>
                  <a:schemeClr val="bg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ru-RU" sz="3200" dirty="0" err="1">
                <a:solidFill>
                  <a:schemeClr val="bg1"/>
                </a:solidFill>
                <a:latin typeface="Times New Roman" panose="02020603050405020304" pitchFamily="18" charset="0"/>
                <a:cs typeface="Times New Roman" panose="02020603050405020304" pitchFamily="18" charset="0"/>
              </a:rPr>
              <a:t>Additional</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modules</a:t>
            </a:r>
            <a:r>
              <a:rPr lang="ru-RU" sz="3200" dirty="0">
                <a:solidFill>
                  <a:schemeClr val="bg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ru-RU" sz="3200" dirty="0" err="1">
                <a:solidFill>
                  <a:schemeClr val="bg1"/>
                </a:solidFill>
                <a:latin typeface="Times New Roman" panose="02020603050405020304" pitchFamily="18" charset="0"/>
                <a:cs typeface="Times New Roman" panose="02020603050405020304" pitchFamily="18" charset="0"/>
              </a:rPr>
              <a:t>Libraries</a:t>
            </a:r>
            <a:r>
              <a:rPr lang="ru-RU" sz="3200" dirty="0">
                <a:solidFill>
                  <a:schemeClr val="bg1"/>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ru-RU" sz="3200" dirty="0" err="1">
                <a:solidFill>
                  <a:schemeClr val="bg1"/>
                </a:solidFill>
                <a:latin typeface="Times New Roman" panose="02020603050405020304" pitchFamily="18" charset="0"/>
                <a:cs typeface="Times New Roman" panose="02020603050405020304" pitchFamily="18" charset="0"/>
              </a:rPr>
              <a:t>Modernity</a:t>
            </a:r>
            <a:r>
              <a:rPr lang="ru-RU" sz="3200" dirty="0">
                <a:solidFill>
                  <a:schemeClr val="bg1"/>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ru-RU" sz="3200" dirty="0" err="1">
                <a:solidFill>
                  <a:schemeClr val="bg1"/>
                </a:solidFill>
                <a:latin typeface="Times New Roman" panose="02020603050405020304" pitchFamily="18" charset="0"/>
                <a:cs typeface="Times New Roman" panose="02020603050405020304" pitchFamily="18" charset="0"/>
              </a:rPr>
              <a:t>Popularity</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Профессия Python разработчик: чем занимается, зарплата, как стать  программистом на Питоне | Kadrof.ru">
            <a:extLst>
              <a:ext uri="{FF2B5EF4-FFF2-40B4-BE49-F238E27FC236}">
                <a16:creationId xmlns:a16="http://schemas.microsoft.com/office/drawing/2014/main" id="{AEFC0936-7392-4C2F-92A1-6D14674D6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924" y="3657474"/>
            <a:ext cx="4124300" cy="268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4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6402C9-ACEA-40DE-AD73-1CE35FCE4F3A}"/>
              </a:ext>
            </a:extLst>
          </p:cNvPr>
          <p:cNvSpPr txBox="1"/>
          <p:nvPr/>
        </p:nvSpPr>
        <p:spPr>
          <a:xfrm>
            <a:off x="2648606" y="942568"/>
            <a:ext cx="4761187" cy="584775"/>
          </a:xfrm>
          <a:prstGeom prst="rect">
            <a:avLst/>
          </a:prstGeom>
          <a:noFill/>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Disadvantages of </a:t>
            </a:r>
            <a:r>
              <a:rPr lang="ru-RU" sz="3200" dirty="0" err="1">
                <a:solidFill>
                  <a:schemeClr val="bg1"/>
                </a:solidFill>
                <a:latin typeface="Times New Roman" panose="02020603050405020304" pitchFamily="18" charset="0"/>
                <a:cs typeface="Times New Roman" panose="02020603050405020304" pitchFamily="18" charset="0"/>
              </a:rPr>
              <a:t>Python</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2936F2B-993C-4323-AAE2-E2D665F66E41}"/>
              </a:ext>
            </a:extLst>
          </p:cNvPr>
          <p:cNvSpPr txBox="1"/>
          <p:nvPr/>
        </p:nvSpPr>
        <p:spPr>
          <a:xfrm>
            <a:off x="1019503" y="1850571"/>
            <a:ext cx="7104994"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Low speed;</a:t>
            </a:r>
          </a:p>
          <a:p>
            <a:pPr marL="457200" indent="-4572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Inefficient memory consumption;</a:t>
            </a:r>
          </a:p>
          <a:p>
            <a:pPr marL="457200" indent="-4572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Weak in mobile devices;</a:t>
            </a:r>
          </a:p>
          <a:p>
            <a:pPr marL="457200" indent="-4572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Difficult to access database;</a:t>
            </a:r>
          </a:p>
          <a:p>
            <a:pPr marL="457200" indent="-4572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Prone to cause runtime errors</a:t>
            </a:r>
          </a:p>
        </p:txBody>
      </p:sp>
      <p:pic>
        <p:nvPicPr>
          <p:cNvPr id="3074" name="Picture 2" descr="Словари и их методы в Python">
            <a:extLst>
              <a:ext uri="{FF2B5EF4-FFF2-40B4-BE49-F238E27FC236}">
                <a16:creationId xmlns:a16="http://schemas.microsoft.com/office/drawing/2014/main" id="{92C9EFFF-5274-4EFE-A45A-8B9E61630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116" y="4728344"/>
            <a:ext cx="5502166" cy="192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9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90460-EFF0-446B-A6A8-DB99CFBB13EA}"/>
              </a:ext>
            </a:extLst>
          </p:cNvPr>
          <p:cNvSpPr txBox="1"/>
          <p:nvPr/>
        </p:nvSpPr>
        <p:spPr>
          <a:xfrm>
            <a:off x="3972910" y="958334"/>
            <a:ext cx="1545021" cy="584775"/>
          </a:xfrm>
          <a:prstGeom prst="rect">
            <a:avLst/>
          </a:prstGeom>
          <a:noFill/>
        </p:spPr>
        <p:txBody>
          <a:bodyPr wrap="square">
            <a:spAutoFit/>
          </a:bodyPr>
          <a:lstStyle/>
          <a:p>
            <a:r>
              <a:rPr lang="ru-RU" sz="3200" dirty="0" err="1">
                <a:solidFill>
                  <a:schemeClr val="bg1"/>
                </a:solidFill>
                <a:latin typeface="Times New Roman" panose="02020603050405020304" pitchFamily="18" charset="0"/>
                <a:cs typeface="Times New Roman" panose="02020603050405020304" pitchFamily="18" charset="0"/>
              </a:rPr>
              <a:t>Syntax</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4100" name="Picture 4" descr="Python Syntax - Get yourself familiar with Python - TechVidvan">
            <a:extLst>
              <a:ext uri="{FF2B5EF4-FFF2-40B4-BE49-F238E27FC236}">
                <a16:creationId xmlns:a16="http://schemas.microsoft.com/office/drawing/2014/main" id="{91DAE999-B991-4776-A3BA-9D7732E4B8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7"/>
          <a:stretch/>
        </p:blipFill>
        <p:spPr bwMode="auto">
          <a:xfrm>
            <a:off x="392002" y="2122297"/>
            <a:ext cx="8706836" cy="3777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ython Syntax - Get yourself familiar with Python - TechVidvan">
            <a:extLst>
              <a:ext uri="{FF2B5EF4-FFF2-40B4-BE49-F238E27FC236}">
                <a16:creationId xmlns:a16="http://schemas.microsoft.com/office/drawing/2014/main" id="{81452C66-51FB-499E-9458-9C5D736571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7" r="93578" b="69456"/>
          <a:stretch/>
        </p:blipFill>
        <p:spPr bwMode="auto">
          <a:xfrm>
            <a:off x="281642" y="5131260"/>
            <a:ext cx="1342206" cy="878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Python Syntax - Get yourself familiar with Python - TechVidvan">
            <a:extLst>
              <a:ext uri="{FF2B5EF4-FFF2-40B4-BE49-F238E27FC236}">
                <a16:creationId xmlns:a16="http://schemas.microsoft.com/office/drawing/2014/main" id="{405C74B4-69C4-4ECE-ADC2-AEA326D820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7" r="93578" b="69456"/>
          <a:stretch/>
        </p:blipFill>
        <p:spPr bwMode="auto">
          <a:xfrm>
            <a:off x="7866992" y="2011938"/>
            <a:ext cx="1342206" cy="878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0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ata structures introduction - YouTube">
            <a:extLst>
              <a:ext uri="{FF2B5EF4-FFF2-40B4-BE49-F238E27FC236}">
                <a16:creationId xmlns:a16="http://schemas.microsoft.com/office/drawing/2014/main" id="{743A429A-8017-43BF-B73F-3C3EBE1F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93" y="902575"/>
            <a:ext cx="8040414" cy="4522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18CD6B-DCF1-4B09-9DB8-7EC2131987CD}"/>
              </a:ext>
            </a:extLst>
          </p:cNvPr>
          <p:cNvSpPr txBox="1"/>
          <p:nvPr/>
        </p:nvSpPr>
        <p:spPr>
          <a:xfrm>
            <a:off x="1686910" y="5579023"/>
            <a:ext cx="6180083"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Python contains data structures such as lists, tuples, and dictionaries.</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17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7A711B26-EA14-4401-90E1-894415FF5A6F}"/>
              </a:ext>
            </a:extLst>
          </p:cNvPr>
          <p:cNvGrpSpPr/>
          <p:nvPr/>
        </p:nvGrpSpPr>
        <p:grpSpPr>
          <a:xfrm>
            <a:off x="2256723" y="935040"/>
            <a:ext cx="5168836" cy="4357419"/>
            <a:chOff x="2004475" y="1896737"/>
            <a:chExt cx="5135051" cy="4357419"/>
          </a:xfrm>
        </p:grpSpPr>
        <p:pic>
          <p:nvPicPr>
            <p:cNvPr id="3" name="Рисунок 2">
              <a:extLst>
                <a:ext uri="{FF2B5EF4-FFF2-40B4-BE49-F238E27FC236}">
                  <a16:creationId xmlns:a16="http://schemas.microsoft.com/office/drawing/2014/main" id="{406DBDAD-926B-4EFA-85B6-0C64108A7B60}"/>
                </a:ext>
              </a:extLst>
            </p:cNvPr>
            <p:cNvPicPr>
              <a:picLocks noChangeAspect="1"/>
            </p:cNvPicPr>
            <p:nvPr/>
          </p:nvPicPr>
          <p:blipFill>
            <a:blip r:embed="rId3"/>
            <a:stretch>
              <a:fillRect/>
            </a:stretch>
          </p:blipFill>
          <p:spPr>
            <a:xfrm>
              <a:off x="2004475" y="1896737"/>
              <a:ext cx="5135051" cy="4357419"/>
            </a:xfrm>
            <a:prstGeom prst="rect">
              <a:avLst/>
            </a:prstGeom>
          </p:spPr>
        </p:pic>
        <p:sp>
          <p:nvSpPr>
            <p:cNvPr id="4" name="Прямоугольник 3">
              <a:extLst>
                <a:ext uri="{FF2B5EF4-FFF2-40B4-BE49-F238E27FC236}">
                  <a16:creationId xmlns:a16="http://schemas.microsoft.com/office/drawing/2014/main" id="{F9EB1948-9D33-487E-B546-002AD3779A6D}"/>
                </a:ext>
              </a:extLst>
            </p:cNvPr>
            <p:cNvSpPr/>
            <p:nvPr/>
          </p:nvSpPr>
          <p:spPr>
            <a:xfrm>
              <a:off x="4240923" y="2364828"/>
              <a:ext cx="2867070" cy="2680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1370E4E2-28D5-4470-9E87-C09C2F1DED66}"/>
                </a:ext>
              </a:extLst>
            </p:cNvPr>
            <p:cNvSpPr/>
            <p:nvPr/>
          </p:nvSpPr>
          <p:spPr>
            <a:xfrm>
              <a:off x="4540467" y="3195527"/>
              <a:ext cx="2567526" cy="2680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6E725F4A-81DC-46BD-BC85-6F4D71DDBDAB}"/>
                </a:ext>
              </a:extLst>
            </p:cNvPr>
            <p:cNvSpPr/>
            <p:nvPr/>
          </p:nvSpPr>
          <p:spPr>
            <a:xfrm>
              <a:off x="4390695" y="5302851"/>
              <a:ext cx="2717298" cy="2680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CD371487-D02C-412D-B967-CAB035CE4CE3}"/>
                </a:ext>
              </a:extLst>
            </p:cNvPr>
            <p:cNvSpPr/>
            <p:nvPr/>
          </p:nvSpPr>
          <p:spPr>
            <a:xfrm>
              <a:off x="4616668" y="4063013"/>
              <a:ext cx="2491325" cy="2680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C4E0AE02-D29A-41BA-B81A-4571E084B760}"/>
                </a:ext>
              </a:extLst>
            </p:cNvPr>
            <p:cNvSpPr/>
            <p:nvPr/>
          </p:nvSpPr>
          <p:spPr>
            <a:xfrm>
              <a:off x="2049142" y="4538665"/>
              <a:ext cx="2567526" cy="2680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11" name="TextBox 10">
            <a:extLst>
              <a:ext uri="{FF2B5EF4-FFF2-40B4-BE49-F238E27FC236}">
                <a16:creationId xmlns:a16="http://schemas.microsoft.com/office/drawing/2014/main" id="{86DF5FB8-E07E-41C5-B40F-677BA2114AEB}"/>
              </a:ext>
            </a:extLst>
          </p:cNvPr>
          <p:cNvSpPr txBox="1"/>
          <p:nvPr/>
        </p:nvSpPr>
        <p:spPr>
          <a:xfrm>
            <a:off x="1564724" y="5507461"/>
            <a:ext cx="6455981" cy="830997"/>
          </a:xfrm>
          <a:prstGeom prst="rect">
            <a:avLst/>
          </a:prstGeom>
          <a:noFill/>
        </p:spPr>
        <p:txBody>
          <a:bodyPr wrap="square">
            <a:spAutoFit/>
          </a:bodyPr>
          <a:lstStyle/>
          <a:p>
            <a:pPr algn="ctr"/>
            <a:r>
              <a:rPr lang="ru-RU" sz="2400" dirty="0" err="1">
                <a:solidFill>
                  <a:schemeClr val="bg1"/>
                </a:solidFill>
                <a:latin typeface="Times New Roman" panose="02020603050405020304" pitchFamily="18" charset="0"/>
                <a:cs typeface="Times New Roman" panose="02020603050405020304" pitchFamily="18" charset="0"/>
              </a:rPr>
              <a:t>You</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can</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use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part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of</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array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by</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specifying</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the</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first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and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last</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index</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separated</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by</a:t>
            </a:r>
            <a:r>
              <a:rPr lang="ru-RU" sz="2400" dirty="0">
                <a:solidFill>
                  <a:schemeClr val="bg1"/>
                </a:solidFill>
                <a:latin typeface="Times New Roman" panose="02020603050405020304" pitchFamily="18" charset="0"/>
                <a:cs typeface="Times New Roman" panose="02020603050405020304" pitchFamily="18" charset="0"/>
              </a:rPr>
              <a:t> a </a:t>
            </a:r>
            <a:r>
              <a:rPr lang="ru-RU" sz="2400" dirty="0" err="1">
                <a:solidFill>
                  <a:schemeClr val="bg1"/>
                </a:solidFill>
                <a:latin typeface="Times New Roman" panose="02020603050405020304" pitchFamily="18" charset="0"/>
                <a:cs typeface="Times New Roman" panose="02020603050405020304" pitchFamily="18" charset="0"/>
              </a:rPr>
              <a:t>colon</a:t>
            </a:r>
            <a:r>
              <a:rPr lang="ru-RU" sz="2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133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120914-FD87-4A5C-B0F7-E938075E2D58}"/>
              </a:ext>
            </a:extLst>
          </p:cNvPr>
          <p:cNvSpPr txBox="1"/>
          <p:nvPr/>
        </p:nvSpPr>
        <p:spPr>
          <a:xfrm>
            <a:off x="3965027" y="800678"/>
            <a:ext cx="1213945" cy="584775"/>
          </a:xfrm>
          <a:prstGeom prst="rect">
            <a:avLst/>
          </a:prstGeom>
          <a:noFill/>
        </p:spPr>
        <p:txBody>
          <a:bodyPr wrap="square">
            <a:spAutoFit/>
          </a:bodyPr>
          <a:lstStyle/>
          <a:p>
            <a:r>
              <a:rPr lang="ru-RU" sz="3200" dirty="0" err="1">
                <a:solidFill>
                  <a:schemeClr val="bg1"/>
                </a:solidFill>
                <a:latin typeface="Times New Roman" panose="02020603050405020304" pitchFamily="18" charset="0"/>
                <a:cs typeface="Times New Roman" panose="02020603050405020304" pitchFamily="18" charset="0"/>
              </a:rPr>
              <a:t>Lines</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6146" name="Picture 2" descr="Python Statements - Multiline, Simple, and Compound Examples - AskPython">
            <a:extLst>
              <a:ext uri="{FF2B5EF4-FFF2-40B4-BE49-F238E27FC236}">
                <a16:creationId xmlns:a16="http://schemas.microsoft.com/office/drawing/2014/main" id="{94AC8B89-7B6E-46A9-A2B2-26C82E65B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1"/>
          <a:stretch/>
        </p:blipFill>
        <p:spPr bwMode="auto">
          <a:xfrm>
            <a:off x="740979" y="1510255"/>
            <a:ext cx="8071945" cy="486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3719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TotalTime>
  <Words>1418</Words>
  <Application>Microsoft Office PowerPoint</Application>
  <PresentationFormat>Экран (4:3)</PresentationFormat>
  <Paragraphs>72</Paragraphs>
  <Slides>14</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14</vt:i4>
      </vt:variant>
    </vt:vector>
  </HeadingPairs>
  <TitlesOfParts>
    <vt:vector size="21" baseType="lpstr">
      <vt:lpstr>Arial</vt:lpstr>
      <vt:lpstr>Calibri</vt:lpstr>
      <vt:lpstr>Calibri Light</vt:lpstr>
      <vt:lpstr>Cambria</vt:lpstr>
      <vt:lpstr>Times New Roman</vt:lpstr>
      <vt:lpstr>Тема Office</vt:lpstr>
      <vt:lpstr>1_Тема Office</vt:lpstr>
      <vt:lpstr>Python programming application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99</cp:revision>
  <dcterms:created xsi:type="dcterms:W3CDTF">2020-09-06T17:40:03Z</dcterms:created>
  <dcterms:modified xsi:type="dcterms:W3CDTF">2022-03-02T04:07:18Z</dcterms:modified>
</cp:coreProperties>
</file>