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3" d="100"/>
          <a:sy n="83" d="100"/>
        </p:scale>
        <p:origin x="-984"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106E36-FD25-4E2D-B0AA-010F637433A0}" type="datetimeFigureOut">
              <a:rPr lang="ru-RU" smtClean="0"/>
              <a:pPr/>
              <a:t>28.11.2021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5B106E36-FD25-4E2D-B0AA-010F637433A0}" type="datetimeFigureOut">
              <a:rPr lang="ru-RU" smtClean="0"/>
              <a:pPr/>
              <a:t>28.11.2021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5B106E36-FD25-4E2D-B0AA-010F637433A0}" type="datetimeFigureOut">
              <a:rPr lang="ru-RU" smtClean="0"/>
              <a:pPr/>
              <a:t>28.11.2021</a:t>
            </a:fld>
            <a:endParaRPr lang="ru-RU"/>
          </a:p>
        </p:txBody>
      </p:sp>
      <p:sp>
        <p:nvSpPr>
          <p:cNvPr id="10" name="Номер слайда 9"/>
          <p:cNvSpPr>
            <a:spLocks noGrp="1"/>
          </p:cNvSpPr>
          <p:nvPr>
            <p:ph type="sldNum" sz="quarter" idx="16"/>
          </p:nvPr>
        </p:nvSpPr>
        <p:spPr/>
        <p:txBody>
          <a:bodyPr rtlCol="0"/>
          <a:lstStyle/>
          <a:p>
            <a:fld id="{725C68B6-61C2-468F-89AB-4B9F7531AA68}"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B106E36-FD25-4E2D-B0AA-010F637433A0}" type="datetimeFigureOut">
              <a:rPr lang="ru-RU" smtClean="0"/>
              <a:pPr/>
              <a:t>28.11.2021</a:t>
            </a:fld>
            <a:endParaRPr lang="ru-RU"/>
          </a:p>
        </p:txBody>
      </p:sp>
      <p:sp>
        <p:nvSpPr>
          <p:cNvPr id="12" name="Номер слайда 11"/>
          <p:cNvSpPr>
            <a:spLocks noGrp="1"/>
          </p:cNvSpPr>
          <p:nvPr>
            <p:ph type="sldNum" sz="quarter" idx="16"/>
          </p:nvPr>
        </p:nvSpPr>
        <p:spPr/>
        <p:txBody>
          <a:bodyPr rtlCol="0"/>
          <a:lstStyle/>
          <a:p>
            <a:fld id="{725C68B6-61C2-468F-89AB-4B9F7531AA68}"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5B106E36-FD25-4E2D-B0AA-010F637433A0}" type="datetimeFigureOut">
              <a:rPr lang="ru-RU" smtClean="0"/>
              <a:pPr/>
              <a:t>28.11.2021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106E36-FD25-4E2D-B0AA-010F637433A0}" type="datetimeFigureOut">
              <a:rPr lang="ru-RU" smtClean="0"/>
              <a:pPr/>
              <a:t>28.11.2021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netrefs.ru/bayandama-tairibi-iin-oushilarmen-jene-ata--analarmen-otkizile.html"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2276872"/>
            <a:ext cx="8515672" cy="1828800"/>
          </a:xfrm>
        </p:spPr>
        <p:txBody>
          <a:bodyPr>
            <a:noAutofit/>
          </a:bodyPr>
          <a:lstStyle/>
          <a:p>
            <a:pPr algn="ctr"/>
            <a:r>
              <a:rPr lang="kk-KZ" sz="4000" dirty="0" smtClean="0">
                <a:latin typeface="Arial" pitchFamily="34" charset="0"/>
                <a:cs typeface="Arial" pitchFamily="34" charset="0"/>
              </a:rPr>
              <a:t>14-Дәріс: </a:t>
            </a:r>
            <a:br>
              <a:rPr lang="kk-KZ" sz="4000" dirty="0" smtClean="0">
                <a:latin typeface="Arial" pitchFamily="34" charset="0"/>
                <a:cs typeface="Arial" pitchFamily="34" charset="0"/>
              </a:rPr>
            </a:br>
            <a:r>
              <a:rPr lang="kk-KZ" sz="4000" b="1" dirty="0" smtClean="0">
                <a:latin typeface="Arial" pitchFamily="34" charset="0"/>
                <a:cs typeface="Arial" pitchFamily="34" charset="0"/>
              </a:rPr>
              <a:t>Педaгогикaлық іс-әрекеттегі көшбасшылықты aнықтaу диaгностикaсы</a:t>
            </a:r>
            <a:r>
              <a:rPr lang="kk-KZ" sz="4000" dirty="0" smtClean="0">
                <a:latin typeface="Arial" pitchFamily="34" charset="0"/>
                <a:cs typeface="Arial" pitchFamily="34" charset="0"/>
              </a:rPr>
              <a:t>.</a:t>
            </a:r>
            <a:r>
              <a:rPr lang="ru-RU" sz="4000" dirty="0" smtClean="0">
                <a:latin typeface="Arial" pitchFamily="34" charset="0"/>
                <a:cs typeface="Arial" pitchFamily="34" charset="0"/>
              </a:rPr>
              <a:t/>
            </a:r>
            <a:br>
              <a:rPr lang="ru-RU" sz="4000" dirty="0" smtClean="0">
                <a:latin typeface="Arial" pitchFamily="34" charset="0"/>
                <a:cs typeface="Arial" pitchFamily="34" charset="0"/>
              </a:rPr>
            </a:br>
            <a:endParaRPr lang="ru-RU" sz="4000" dirty="0">
              <a:latin typeface="Arial" pitchFamily="34" charset="0"/>
              <a:cs typeface="Arial" pitchFamily="34" charset="0"/>
            </a:endParaRPr>
          </a:p>
        </p:txBody>
      </p:sp>
      <p:sp>
        <p:nvSpPr>
          <p:cNvPr id="3" name="Подзаголовок 2"/>
          <p:cNvSpPr>
            <a:spLocks noGrp="1"/>
          </p:cNvSpPr>
          <p:nvPr>
            <p:ph type="subTitle" idx="1"/>
          </p:nvPr>
        </p:nvSpPr>
        <p:spPr>
          <a:xfrm>
            <a:off x="2555776" y="4509120"/>
            <a:ext cx="6400800" cy="1752600"/>
          </a:xfrm>
        </p:spPr>
        <p:txBody>
          <a:bodyPr/>
          <a:lstStyle/>
          <a:p>
            <a:r>
              <a:rPr lang="kk-KZ" dirty="0" smtClean="0">
                <a:solidFill>
                  <a:schemeClr val="tx1"/>
                </a:solidFill>
                <a:latin typeface="Arial" pitchFamily="34" charset="0"/>
                <a:cs typeface="Arial" pitchFamily="34" charset="0"/>
              </a:rPr>
              <a:t>Шалгынбаева Кадиша Кадыровна</a:t>
            </a:r>
            <a:endParaRPr lang="ru-RU" dirty="0">
              <a:solidFill>
                <a:schemeClr val="tx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95536" y="548680"/>
            <a:ext cx="8280920" cy="223224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Скругленный прямоугольник 2"/>
          <p:cNvSpPr/>
          <p:nvPr/>
        </p:nvSpPr>
        <p:spPr>
          <a:xfrm>
            <a:off x="395536" y="3284984"/>
            <a:ext cx="8280920" cy="273630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554" name="Rectangle 2"/>
          <p:cNvSpPr>
            <a:spLocks noChangeArrowheads="1"/>
          </p:cNvSpPr>
          <p:nvPr/>
        </p:nvSpPr>
        <p:spPr bwMode="auto">
          <a:xfrm>
            <a:off x="395536" y="692696"/>
            <a:ext cx="828092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Алдын-ала қадағалау</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əдетте, диагностикалық міндеттерге орай жүргізіледі. Ондағы мақсат – оқушылардың оқуды бастауға дейін игерген білім, ептілік, дағдыларының деңгей, дəрежесін анықтау.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Бұл жұмыс жыл</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не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тақырыпты өту алдынан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өткізіледі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Алдын-ала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 нəтижесінің негізінде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мұғалім оқу жұмыстарының тиімді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түрлері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мен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формаларын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таңда</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йды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55" name="Rectangle 3"/>
          <p:cNvSpPr>
            <a:spLocks noChangeArrowheads="1"/>
          </p:cNvSpPr>
          <p:nvPr/>
        </p:nvSpPr>
        <p:spPr bwMode="auto">
          <a:xfrm>
            <a:off x="467544" y="3356992"/>
            <a:ext cx="810039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Ағымдағы (күнделікті</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 барысында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ұйымдастырылып, білім</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ептілік</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жəне дағдылардың қалыптасу дəрежесін, сонымен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бірге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игерілген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материалдың қаншалықты терең жəне берік</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бекігенін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анықтау үшін қолданылады.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Бұл қадағалаудың тиімділігі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оқушылар біліміндегі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кемшіліктер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мен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олқылықтарды дер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кезінде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байқап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бағдарлама ақпараттарын меңгеруде көмек көрсетуге мүмкіндік береді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Күнделікті қадағалаудың дұрыс жолға қойылуы оқушылардың əр сабаққа мұқият əрі тыңғылықты дайындалып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жүру жауапкершілігін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арттырады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67544" y="476672"/>
            <a:ext cx="8136904" cy="1224136"/>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Скругленный прямоугольник 3"/>
          <p:cNvSpPr/>
          <p:nvPr/>
        </p:nvSpPr>
        <p:spPr>
          <a:xfrm>
            <a:off x="539552" y="2636912"/>
            <a:ext cx="8136904" cy="115212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Скругленный прямоугольник 5"/>
          <p:cNvSpPr/>
          <p:nvPr/>
        </p:nvSpPr>
        <p:spPr>
          <a:xfrm>
            <a:off x="611560" y="4653136"/>
            <a:ext cx="7992888" cy="151216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531" name="Rectangle 3"/>
          <p:cNvSpPr>
            <a:spLocks noChangeArrowheads="1"/>
          </p:cNvSpPr>
          <p:nvPr/>
        </p:nvSpPr>
        <p:spPr bwMode="auto">
          <a:xfrm>
            <a:off x="467544" y="603648"/>
            <a:ext cx="8064896"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Мерзімді</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белгілі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уақыт аралығындағы жұмыстардың қорытындысын алуға пайдаланылады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Ол</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не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тоқсан не</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жыл</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жартысы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аяғында жүргізіледі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2532" name="Rectangle 4"/>
          <p:cNvSpPr>
            <a:spLocks noChangeArrowheads="1"/>
          </p:cNvSpPr>
          <p:nvPr/>
        </p:nvSpPr>
        <p:spPr bwMode="auto">
          <a:xfrm>
            <a:off x="539552" y="2924944"/>
            <a:ext cx="8316187"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Тақырыптық қадағалау</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тақырып, бөлім материалдары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өтіліп болған соң өткізіледі.</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3" name="Rectangle 5"/>
          <p:cNvSpPr>
            <a:spLocks noChangeArrowheads="1"/>
          </p:cNvSpPr>
          <p:nvPr/>
        </p:nvSpPr>
        <p:spPr bwMode="auto">
          <a:xfrm>
            <a:off x="539552" y="4970294"/>
            <a:ext cx="799288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Қорытынды қадағалау</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 процесінің соңғы нəтижелерін жинақтау үшін қолданылады.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Ол</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пəн бойынша</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бүкіл білім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ептіліктер</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мен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дағдылар жүйесін қамтиды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251520" y="188640"/>
            <a:ext cx="5400600" cy="6264696"/>
          </a:xfrm>
          <a:prstGeom prst="round2SameRect">
            <a:avLst/>
          </a:prstGeom>
          <a:solidFill>
            <a:schemeClr val="accent4">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4577" name="Rectangle 1"/>
          <p:cNvSpPr>
            <a:spLocks noChangeArrowheads="1"/>
          </p:cNvSpPr>
          <p:nvPr/>
        </p:nvSpPr>
        <p:spPr bwMode="auto">
          <a:xfrm>
            <a:off x="323528" y="566393"/>
            <a:ext cx="5076056"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Өтілген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материал,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тақырып ізімен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тақырып,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курс,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бөлім өтіліп, бірқанша уақыт озған соң қалдық білімді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анықтау үшін қолданылады.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Мерзім</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үш айдан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жарты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жылға дейін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не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одан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көп созылуы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мүмкін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Мұндай қадағалау оқу процесінің тиімділігін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соңғы нəтиже бойынша</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пайымдау</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талаптарына</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сəйкес келеді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əрқилы формада</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жүргізілуі мүмкін.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Формалық жағынан мұндай жұмыс </a:t>
            </a:r>
            <a:r>
              <a:rPr kumimoji="0" lang="ru-RU"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жеке-дара</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топтық жəне сыныптық болып</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бөлінеді.</a:t>
            </a:r>
            <a:endParaRPr kumimoji="0" lang="ru-RU"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барысында</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əрқилы əдістер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де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қолданылуы мүмкін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əдістері дегеніміз</a:t>
            </a: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бұл оқушылардың оқу танымдық іс</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əрекеттері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мен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мұғалімдер жұмыстарының нəтижелілігін айқындауға жəрдемші жол</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тəсілдер</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4579" name="Picture 3" descr="Психология педагогической деятельности. Структура педагогических  способностей |"/>
          <p:cNvPicPr>
            <a:picLocks noChangeAspect="1" noChangeArrowheads="1"/>
          </p:cNvPicPr>
          <p:nvPr/>
        </p:nvPicPr>
        <p:blipFill>
          <a:blip r:embed="rId2" cstate="print"/>
          <a:srcRect/>
          <a:stretch>
            <a:fillRect/>
          </a:stretch>
        </p:blipFill>
        <p:spPr bwMode="auto">
          <a:xfrm>
            <a:off x="5796136" y="692696"/>
            <a:ext cx="2714625" cy="54006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соседними углами 1"/>
          <p:cNvSpPr/>
          <p:nvPr/>
        </p:nvSpPr>
        <p:spPr>
          <a:xfrm>
            <a:off x="539552" y="188640"/>
            <a:ext cx="8064896" cy="115212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itchFamily="18" charset="0"/>
              <a:cs typeface="Times New Roman" pitchFamily="18" charset="0"/>
            </a:endParaRPr>
          </a:p>
        </p:txBody>
      </p:sp>
      <p:sp>
        <p:nvSpPr>
          <p:cNvPr id="25601" name="Rectangle 1"/>
          <p:cNvSpPr>
            <a:spLocks noChangeArrowheads="1"/>
          </p:cNvSpPr>
          <p:nvPr/>
        </p:nvSpPr>
        <p:spPr bwMode="auto">
          <a:xfrm>
            <a:off x="539552" y="310099"/>
            <a:ext cx="806489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Педагогикалық практикада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ауызша</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жазбаша</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тəжірибелік, компьютерлі</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машындық</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 жəне өзіндік қадағалаулар</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 қолданылуда.</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Скругленный прямоугольник 3"/>
          <p:cNvSpPr/>
          <p:nvPr/>
        </p:nvSpPr>
        <p:spPr>
          <a:xfrm>
            <a:off x="179512" y="1700808"/>
            <a:ext cx="8712968" cy="208823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602" name="Rectangle 2"/>
          <p:cNvSpPr>
            <a:spLocks noChangeArrowheads="1"/>
          </p:cNvSpPr>
          <p:nvPr/>
        </p:nvSpPr>
        <p:spPr bwMode="auto">
          <a:xfrm>
            <a:off x="323528" y="2055912"/>
            <a:ext cx="835292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Жазбаша</a:t>
            </a:r>
            <a:r>
              <a:rPr kumimoji="0" lang="ru-RU" b="1"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1"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жазба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бақылау тапсырмаларын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(жаттығулар, бақылау жұмыстары, шығармалар, істелген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жұмыстар бойынша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есеп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беру ж. т. б.)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орындау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формасында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жүргізіледі.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Мұндай қадағалау əдісі барлық оқушылар білімін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бір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уақытта тексеруге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мүмкіндік береді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алайда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жазба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жұмыстары көзден өткізіліп, бағалау көп уақытты талап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етеді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Скругленный прямоугольник 5"/>
          <p:cNvSpPr/>
          <p:nvPr/>
        </p:nvSpPr>
        <p:spPr>
          <a:xfrm>
            <a:off x="323528" y="3933056"/>
            <a:ext cx="8424936" cy="266429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603" name="Rectangle 3"/>
          <p:cNvSpPr>
            <a:spLocks noChangeArrowheads="1"/>
          </p:cNvSpPr>
          <p:nvPr/>
        </p:nvSpPr>
        <p:spPr bwMode="auto">
          <a:xfrm>
            <a:off x="395536" y="4087615"/>
            <a:ext cx="813690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Тəжірибелік қадағалау</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оқу, тұрмыс жəне өндірістік ептілік</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дағдылардың қалыптасуын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не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қозғалыс</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қимыл дағдыларының орнығуын анықтауда пайдаланылады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Ақпараттық технологиялардың дамуымен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компьютерлі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көп қолданылуда.</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Мұндай машынды</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оқытушының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да,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оқушының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да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уақытын үнемдеуге көп көмегін тигізеді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Компьютерлі</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қадағалау арқылы білім</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деңгейін өлшестіру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мен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бағалауға бірыңғай талаптар</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белгілеу</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мүмкін</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Бұл қадағалауда оқу нəтижелерін статистикалық талдау</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мен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өңдеу өте жеңіл</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683568" y="188640"/>
            <a:ext cx="7920880" cy="1224136"/>
          </a:xfrm>
          <a:prstGeom prst="round2Same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err="1" smtClean="0">
                <a:solidFill>
                  <a:schemeClr val="tx1"/>
                </a:solidFill>
                <a:latin typeface="Times New Roman" pitchFamily="18" charset="0"/>
                <a:cs typeface="Times New Roman" pitchFamily="18" charset="0"/>
              </a:rPr>
              <a:t>Оқу процесіндегі</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қадағалауларға төмендегідей педагогикалық талаптар</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қойылады:</a:t>
            </a:r>
            <a:endParaRPr lang="ru-RU" sz="2000" dirty="0" smtClean="0">
              <a:solidFill>
                <a:schemeClr val="tx1"/>
              </a:solidFill>
              <a:latin typeface="Times New Roman" pitchFamily="18" charset="0"/>
              <a:cs typeface="Times New Roman" pitchFamily="18" charset="0"/>
            </a:endParaRPr>
          </a:p>
          <a:p>
            <a:pPr algn="ctr"/>
            <a:endParaRPr lang="ru-RU" dirty="0"/>
          </a:p>
        </p:txBody>
      </p:sp>
      <p:sp>
        <p:nvSpPr>
          <p:cNvPr id="3" name="Прямоугольник 2"/>
          <p:cNvSpPr/>
          <p:nvPr/>
        </p:nvSpPr>
        <p:spPr>
          <a:xfrm>
            <a:off x="323528" y="1556792"/>
            <a:ext cx="8424936" cy="50405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26625" name="Rectangle 1"/>
          <p:cNvSpPr>
            <a:spLocks noChangeArrowheads="1"/>
          </p:cNvSpPr>
          <p:nvPr/>
        </p:nvSpPr>
        <p:spPr bwMode="auto">
          <a:xfrm>
            <a:off x="251520" y="1700808"/>
            <a:ext cx="8496944"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қадағалаудың даралықты сипаты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Əр оқушы жұмысы, оның жеке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 іс-əрекеттері өз алдына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қадағаланады.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Бір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шəкірттің оқуындағы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нəтижелерді ұжымдық жұмыстар қорытындыларымен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не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керісінше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алмастыруға болмайды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жүйелілік қадағалаудың оқу процесі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барша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кезеңдерінде үздіксіз, ретімен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өтіп тұруы;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 формаларының əртүрлігі.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Осыдан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қадағалаудың оқыту-үйрету, дамыту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жəне тəрбиелеу қызметтері қамтамасыз етіледі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қадағалаудың жан-жақтылығы.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 баланың теориялық білімдерін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ақыл-ой парасаттылығын, тəжірибелік ептіліктер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мен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дағдыларын тексеруге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мүмкіндік береді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қадағалаудың шынайылығы.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Қадағалауда субъектив</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жəне қателікті пікірлер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мен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қорытындыларға жол</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берілмеуі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тиіс</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жекелестірілген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бағыт-бағдар.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Оқушылардың жеке-дара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тұлғалық сапа-қасиеттері ескерілуі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тиіс</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мұғалім тарапынан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болған талаптардың бірыңғай болуы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395536" y="2492896"/>
            <a:ext cx="8280920" cy="4104456"/>
          </a:xfrm>
          <a:prstGeom prst="round2Diag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Бүгінгі мектеп басшысының көшбасшылық сапалары оның педагогикалық тəжірибесі, адамдарды ынталандыруы, ұжымды дамытуды жоспарлай алуы, басқару шешімдерін қабылдауға қабілеттілігі сияқты кəсіби құзіретіліктерінен тұрады. Көшбасшының қызметі ұжымдағы педагогтармен тікелей байланысты: ұйым мүшелерін барлық жұмыстармен хабардар ету, сұрақтарына жауап беру, ақпараттарды дер кезінде алып, оны өңдеп отыру, кері байланысты қамтамасыз ету, келіспеушіліктердің алдын алу, қызметкерлерді оқыту жəне дамытып отыру, т.б. Нəтижелі басқарушылардың өзгерістерге байланысты туындап отыратын кез –келген проблемаларды шешуге құзыреттілігі болуы тиіс. </a:t>
            </a:r>
            <a:endParaRPr lang="ru-RU" sz="2000" dirty="0">
              <a:solidFill>
                <a:schemeClr val="tx1"/>
              </a:solidFill>
              <a:latin typeface="Times New Roman" pitchFamily="18" charset="0"/>
              <a:cs typeface="Times New Roman" pitchFamily="18" charset="0"/>
            </a:endParaRPr>
          </a:p>
        </p:txBody>
      </p:sp>
      <p:pic>
        <p:nvPicPr>
          <p:cNvPr id="27650" name="Picture 2" descr="Кто такой финансовый директор? — Business FM Kazakhstan"/>
          <p:cNvPicPr>
            <a:picLocks noChangeAspect="1" noChangeArrowheads="1"/>
          </p:cNvPicPr>
          <p:nvPr/>
        </p:nvPicPr>
        <p:blipFill>
          <a:blip r:embed="rId2" cstate="print"/>
          <a:srcRect/>
          <a:stretch>
            <a:fillRect/>
          </a:stretch>
        </p:blipFill>
        <p:spPr bwMode="auto">
          <a:xfrm>
            <a:off x="1043608" y="188640"/>
            <a:ext cx="7135888" cy="2204864"/>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3059832" y="116632"/>
            <a:ext cx="5832648" cy="6624736"/>
          </a:xfrm>
          <a:prstGeom prst="round2Same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Қазіргі заманғы көшбасшыларға қажетті сапалар төмендегідей белгіленген:түрлі мəдениеттерді қабылдай алу; қарым - қатынас жасай алу;адам ресурстарын дамытуға қабілеті; шығармашылық қабілеті;өз бетімен білім ала білуі. Басшылардың көшбасшылық құзыреттіліктерін дамытуға жобалау қызметі, тұлғалық дамыту тренингтері, өз əрекеттерін басқару қызметтері мүмкіндік береді. Көшбасшы директорлардың көрсеткіштері олар басқаратын ұйымдағы жұмыс нəтижесінің жоғары стандарттар талабына сəйкестігі жəне онда қызмет істейтін адамдардың өз жұмысына берілгендігі мен оған қанағаттанғандық деңгейінен белгілі болады. Басшының қызметкерлерді кəсіби дамытуды басқаруға көңіл бөлуі жалпы ұжымның нəтижелілігін арттыруға үлкен үлес қоса алады, ол ұжымның болашағына қызмет ететін, алдағы өзгерістерге жауап бере алатын адамдар дайындау болып табылады. </a:t>
            </a:r>
            <a:endParaRPr lang="ru-RU" sz="2000" dirty="0">
              <a:solidFill>
                <a:schemeClr val="tx1"/>
              </a:solidFill>
              <a:latin typeface="Times New Roman" pitchFamily="18" charset="0"/>
              <a:cs typeface="Times New Roman" pitchFamily="18" charset="0"/>
            </a:endParaRPr>
          </a:p>
        </p:txBody>
      </p:sp>
      <p:pic>
        <p:nvPicPr>
          <p:cNvPr id="29698" name="Picture 2" descr="Директор школы картинки, стоковые фото Директор школы | Depositphotos"/>
          <p:cNvPicPr>
            <a:picLocks noChangeAspect="1" noChangeArrowheads="1"/>
          </p:cNvPicPr>
          <p:nvPr/>
        </p:nvPicPr>
        <p:blipFill>
          <a:blip r:embed="rId2" cstate="print"/>
          <a:srcRect/>
          <a:stretch>
            <a:fillRect/>
          </a:stretch>
        </p:blipFill>
        <p:spPr bwMode="auto">
          <a:xfrm>
            <a:off x="179512" y="836712"/>
            <a:ext cx="2808312" cy="54006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251520" y="260648"/>
            <a:ext cx="4392488" cy="6480720"/>
          </a:xfrm>
          <a:prstGeom prst="round2Diag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latin typeface="Times New Roman" pitchFamily="18" charset="0"/>
                <a:cs typeface="Times New Roman" pitchFamily="18" charset="0"/>
              </a:rPr>
              <a:t>Адам ресурстарын дамыту құзыреттілігі, білім беру ұйымдарында басқару қызметінің өзекті мəселесі ретінде əдістемесі мен жолдары жаңадан қалыптасып келе жатқан бағыт болып отыр. Көшбасшылықты дамытуда басты назар мектептің ұйымдастыру құрылымына жəне ондағы өкілеттіктердің дұрыс бөлінуіне ғана емес, оның жеткен, немесе күтілетін нəтижесі ретіндегі мақсаттарына аударылу қажет. Білім беру ұйымдары осы жағдайда ғана рефлексия жасаушы кəсіби мамандар қоғамы ретінде қарастырыла алады. Бұлай түсіну қазіргі менеджерлер арасында кең тараған жалпы сапаны басқару теориясының «қызметкерлерді дамытуға», бағытталуына негіз болады</a:t>
            </a:r>
            <a:endParaRPr lang="ru-RU" dirty="0">
              <a:solidFill>
                <a:schemeClr val="tx1"/>
              </a:solidFill>
              <a:latin typeface="Times New Roman" pitchFamily="18" charset="0"/>
              <a:cs typeface="Times New Roman" pitchFamily="18" charset="0"/>
            </a:endParaRPr>
          </a:p>
        </p:txBody>
      </p:sp>
      <p:sp>
        <p:nvSpPr>
          <p:cNvPr id="3" name="Прямоугольник с двумя скругленными противолежащими углами 2"/>
          <p:cNvSpPr/>
          <p:nvPr/>
        </p:nvSpPr>
        <p:spPr>
          <a:xfrm>
            <a:off x="5004048" y="332656"/>
            <a:ext cx="3960440" cy="62646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Көшбасшы директорлар мен мұғалімдер мектепте бірлесе отырып </a:t>
            </a:r>
            <a:r>
              <a:rPr lang="kk-KZ" sz="2000" dirty="0" smtClean="0">
                <a:solidFill>
                  <a:schemeClr val="tx1"/>
                </a:solidFill>
                <a:latin typeface="Times New Roman" pitchFamily="18" charset="0"/>
                <a:cs typeface="Times New Roman" pitchFamily="18" charset="0"/>
              </a:rPr>
              <a:t>өзін </a:t>
            </a:r>
            <a:r>
              <a:rPr lang="kk-KZ" sz="2000" dirty="0" smtClean="0">
                <a:solidFill>
                  <a:schemeClr val="tx1"/>
                </a:solidFill>
                <a:latin typeface="Times New Roman" pitchFamily="18" charset="0"/>
                <a:cs typeface="Times New Roman" pitchFamily="18" charset="0"/>
              </a:rPr>
              <a:t>өзі оқыту мен дамытуды қолға алу нəтижелі жұмыстың бірі. Бұл ұжымды жұмыс жасайтын жерде командалық жұмысқа үйретуге мүмкіндік береді. Адамдар тиісті міндеттерді орындау үшін бірге жұмыс жасауы керек, өйткені олар ішкі процестерді қозғалысқа келтіреді, сол арқылы адамдар өздері айналысып жатқан жұмысты одан да жетілдірудегі жаңалықтарды, жоғары деңгейдегі жетістіктерге жетуді үйренеді.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ерфолента 1"/>
          <p:cNvSpPr/>
          <p:nvPr/>
        </p:nvSpPr>
        <p:spPr>
          <a:xfrm>
            <a:off x="683568" y="260648"/>
            <a:ext cx="7992888" cy="6336704"/>
          </a:xfrm>
          <a:prstGeom prst="flowChartPunchedTap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0721" name="Rectangle 1"/>
          <p:cNvSpPr>
            <a:spLocks noChangeArrowheads="1"/>
          </p:cNvSpPr>
          <p:nvPr/>
        </p:nvSpPr>
        <p:spPr bwMode="auto">
          <a:xfrm>
            <a:off x="683568" y="2204864"/>
            <a:ext cx="79208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Əлемдік білім реформаларын зерттеуші М.Фуллан былай дейді: «егер біз нəтижелі мектеп басшыларын көргіміз келсе, онда біз оларға мектепті алға тарту мақсатында өз жұмысын жақсартатын, жəне дұрыс шешім қабылдауға мүмкіндік беретін қабілеттерін дамытуға барлық жағдайды туғызымыз керек, өйткені, мектеп директорынан барлығы да инновациялық өзгерістердің қозғаушысы жəне оның бастушысы болады деп күтеді. Тəжірибеден белгілі, көбінесе тек директордың өзі мектептің табысты болуының негізгі күші болып табылады, сонымен қатар, оларды осы рольге дайындау үшін жасалған мүмкіндіктер де өте көп емес.</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ИЛИ 1"/>
          <p:cNvSpPr/>
          <p:nvPr/>
        </p:nvSpPr>
        <p:spPr>
          <a:xfrm>
            <a:off x="251520" y="332656"/>
            <a:ext cx="8568952" cy="6237312"/>
          </a:xfrm>
          <a:prstGeom prst="flowChartOr">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Қазіргі білім беру жүйесін басқарудың жаңа талаптарына сай мектеп басшыларының көшбасшылық құзыреттілігін төмендегі сапалармен белгілеуге болады:</a:t>
            </a:r>
            <a:endParaRPr lang="en-US" sz="2000" dirty="0" smtClean="0">
              <a:solidFill>
                <a:schemeClr val="tx1"/>
              </a:solidFill>
              <a:latin typeface="Times New Roman" pitchFamily="18" charset="0"/>
              <a:cs typeface="Times New Roman" pitchFamily="18" charset="0"/>
            </a:endParaRPr>
          </a:p>
          <a:p>
            <a:pPr algn="ctr">
              <a:buFont typeface="Wingdings" pitchFamily="2" charset="2"/>
              <a:buChar char="§"/>
            </a:pPr>
            <a:r>
              <a:rPr lang="kk-KZ" sz="2000" dirty="0" smtClean="0">
                <a:solidFill>
                  <a:schemeClr val="tx1"/>
                </a:solidFill>
                <a:latin typeface="Times New Roman" pitchFamily="18" charset="0"/>
                <a:cs typeface="Times New Roman" pitchFamily="18" charset="0"/>
              </a:rPr>
              <a:t> </a:t>
            </a:r>
            <a:r>
              <a:rPr lang="kk-KZ" sz="2000" dirty="0" smtClean="0">
                <a:solidFill>
                  <a:srgbClr val="7030A0"/>
                </a:solidFill>
                <a:latin typeface="Times New Roman" pitchFamily="18" charset="0"/>
                <a:cs typeface="Times New Roman" pitchFamily="18" charset="0"/>
              </a:rPr>
              <a:t>карым - қатынас құзыреттілігі (сыртқы, ішкі байланыстар, өзара қарым - қатынастар, өзара əрекеттесу, , т.б.);</a:t>
            </a:r>
            <a:endParaRPr lang="en-US" sz="2000" dirty="0" smtClean="0">
              <a:solidFill>
                <a:srgbClr val="7030A0"/>
              </a:solidFill>
              <a:latin typeface="Times New Roman" pitchFamily="18" charset="0"/>
              <a:cs typeface="Times New Roman" pitchFamily="18" charset="0"/>
            </a:endParaRPr>
          </a:p>
          <a:p>
            <a:pPr algn="ctr">
              <a:buFont typeface="Wingdings" pitchFamily="2" charset="2"/>
              <a:buChar char="§"/>
            </a:pPr>
            <a:r>
              <a:rPr lang="kk-KZ" sz="2000" dirty="0" smtClean="0">
                <a:solidFill>
                  <a:srgbClr val="7030A0"/>
                </a:solidFill>
                <a:latin typeface="Times New Roman" pitchFamily="18" charset="0"/>
                <a:cs typeface="Times New Roman" pitchFamily="18" charset="0"/>
              </a:rPr>
              <a:t>ақпараттық құзыреттілік (ақпарат алмасу, ақпараттарды өңдеу жəне пайдалану, ақпарат көздерімен жұмыс, т.б.);</a:t>
            </a:r>
            <a:endParaRPr lang="en-US" sz="2000" dirty="0" smtClean="0">
              <a:solidFill>
                <a:srgbClr val="7030A0"/>
              </a:solidFill>
              <a:latin typeface="Times New Roman" pitchFamily="18" charset="0"/>
              <a:cs typeface="Times New Roman" pitchFamily="18" charset="0"/>
            </a:endParaRPr>
          </a:p>
          <a:p>
            <a:pPr algn="ctr">
              <a:buFont typeface="Wingdings" pitchFamily="2" charset="2"/>
              <a:buChar char="§"/>
            </a:pPr>
            <a:r>
              <a:rPr lang="kk-KZ" sz="2000" dirty="0" smtClean="0">
                <a:solidFill>
                  <a:srgbClr val="7030A0"/>
                </a:solidFill>
                <a:latin typeface="Times New Roman" pitchFamily="18" charset="0"/>
                <a:cs typeface="Times New Roman" pitchFamily="18" charset="0"/>
              </a:rPr>
              <a:t>кызметтік басқару құзыреттілігі (проблеманы анықтау, мақсат қою, жоспарлау, шешім қабылдау, ұйымдастыру, бақылау, т.б.);</a:t>
            </a:r>
            <a:endParaRPr lang="en-US" sz="2000" dirty="0" smtClean="0">
              <a:solidFill>
                <a:srgbClr val="7030A0"/>
              </a:solidFill>
              <a:latin typeface="Times New Roman" pitchFamily="18" charset="0"/>
              <a:cs typeface="Times New Roman" pitchFamily="18" charset="0"/>
            </a:endParaRPr>
          </a:p>
          <a:p>
            <a:pPr algn="ctr">
              <a:buFont typeface="Wingdings" pitchFamily="2" charset="2"/>
              <a:buChar char="§"/>
            </a:pPr>
            <a:r>
              <a:rPr lang="kk-KZ" sz="2000" dirty="0" smtClean="0">
                <a:solidFill>
                  <a:srgbClr val="7030A0"/>
                </a:solidFill>
                <a:latin typeface="Times New Roman" pitchFamily="18" charset="0"/>
                <a:cs typeface="Times New Roman" pitchFamily="18" charset="0"/>
              </a:rPr>
              <a:t>адам ресурстарын дамыту құзыреттілігі (ұжым мүшелерін қолдау, кадрлармен жұмыс, педагогтарды дамыту, ынталандыру, т.б.). </a:t>
            </a:r>
            <a:endParaRPr lang="ru-RU" sz="2000" dirty="0">
              <a:solidFill>
                <a:srgbClr val="7030A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dirty="0" smtClean="0"/>
              <a:t>Жоспары:  </a:t>
            </a:r>
            <a:r>
              <a:rPr lang="ru-RU" dirty="0" smtClean="0"/>
              <a:t/>
            </a:r>
            <a:br>
              <a:rPr lang="ru-RU" dirty="0" smtClean="0"/>
            </a:br>
            <a:endParaRPr lang="ru-RU" dirty="0"/>
          </a:p>
        </p:txBody>
      </p:sp>
      <p:sp>
        <p:nvSpPr>
          <p:cNvPr id="3" name="Содержимое 2"/>
          <p:cNvSpPr>
            <a:spLocks noGrp="1"/>
          </p:cNvSpPr>
          <p:nvPr>
            <p:ph sz="quarter" idx="1"/>
          </p:nvPr>
        </p:nvSpPr>
        <p:spPr/>
        <p:txBody>
          <a:bodyPr/>
          <a:lstStyle/>
          <a:p>
            <a:pPr lvl="0"/>
            <a:r>
              <a:rPr lang="kk-KZ" dirty="0" smtClean="0"/>
              <a:t>Диaгносикaлық  aнықтaмa жұмыстaр. </a:t>
            </a:r>
            <a:endParaRPr lang="ru-RU" dirty="0" smtClean="0"/>
          </a:p>
          <a:p>
            <a:pPr lvl="0"/>
            <a:r>
              <a:rPr lang="kk-KZ" dirty="0" smtClean="0"/>
              <a:t>Кaзіргі көшбасшының жaңa типiн aнықтaу. </a:t>
            </a:r>
            <a:endParaRPr lang="ru-RU" dirty="0" smtClean="0"/>
          </a:p>
          <a:p>
            <a:pPr lvl="0"/>
            <a:r>
              <a:rPr lang="kk-KZ" dirty="0" smtClean="0"/>
              <a:t>Бaлaлaрдың жaс ерекшеліктеріне бaйлaнысты көшбасшылық сaпaлaрын aнықтaу.</a:t>
            </a:r>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документ 1"/>
          <p:cNvSpPr/>
          <p:nvPr/>
        </p:nvSpPr>
        <p:spPr>
          <a:xfrm>
            <a:off x="395536" y="260648"/>
            <a:ext cx="8280920" cy="6480720"/>
          </a:xfrm>
          <a:prstGeom prst="flowChartDocumen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ru-RU" dirty="0"/>
          </a:p>
        </p:txBody>
      </p:sp>
      <p:sp>
        <p:nvSpPr>
          <p:cNvPr id="31745" name="Rectangle 1"/>
          <p:cNvSpPr>
            <a:spLocks noChangeArrowheads="1"/>
          </p:cNvSpPr>
          <p:nvPr/>
        </p:nvSpPr>
        <p:spPr bwMode="auto">
          <a:xfrm>
            <a:off x="395536" y="485676"/>
            <a:ext cx="8208912"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Басшының педагогикалық ұжымды дамыту деңгейі: </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педагогтарды нəтижелі еңбек етуге мотивациялау;</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олардың кəсіби дамуына ықпал ету;</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ұжымда шығармашылық жұмыс жасауға қолайлы жағдай туғызу;</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ұжым мүшелерінің ынталары мен мүмкіндіктерін дұрыс бағалай білу; </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ұжымда педагогтардың өзара қарым –қатынасын тиімді ұйымдастыру; </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ұжымдағы келіспеушіліктерді байқай алу жəне дұрыс шеше білу;</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педагогтармен қарым –қатынаста əркімнің ерекшеліктерін ескеру əрекеттерін ұйымдастыра білуінен көрінеді.</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одготовка 1"/>
          <p:cNvSpPr/>
          <p:nvPr/>
        </p:nvSpPr>
        <p:spPr>
          <a:xfrm>
            <a:off x="251520" y="1196752"/>
            <a:ext cx="8784976" cy="4680520"/>
          </a:xfrm>
          <a:prstGeom prst="flowChartPreparati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Кез - келген ұйым, соның ішінде білім беру ұйымының дамуы ұжымда қалыптасқан қарым - қатынастарға байланысты. Мектептерде ұйымдастырушылық:</a:t>
            </a:r>
            <a:r>
              <a:rPr lang="kk-KZ" sz="2000" b="1" dirty="0" smtClean="0">
                <a:solidFill>
                  <a:schemeClr val="tx1"/>
                </a:solidFill>
                <a:latin typeface="Times New Roman" pitchFamily="18" charset="0"/>
                <a:cs typeface="Times New Roman" pitchFamily="18" charset="0"/>
              </a:rPr>
              <a:t>біріншіден, </a:t>
            </a:r>
            <a:r>
              <a:rPr lang="kk-KZ" sz="2000" dirty="0" smtClean="0">
                <a:solidFill>
                  <a:schemeClr val="tx1"/>
                </a:solidFill>
                <a:latin typeface="Times New Roman" pitchFamily="18" charset="0"/>
                <a:cs typeface="Times New Roman" pitchFamily="18" charset="0"/>
              </a:rPr>
              <a:t>өзіндік ерекшеліктері, білім беруді ұйымдастыру тəжірибесі, педагогикалық дəстүрлері, əлеуметтік - психологиялық жағдайлары, т.б., </a:t>
            </a:r>
            <a:endParaRPr lang="en-US" sz="2000" dirty="0" smtClean="0">
              <a:solidFill>
                <a:schemeClr val="tx1"/>
              </a:solidFill>
              <a:latin typeface="Times New Roman" pitchFamily="18" charset="0"/>
              <a:cs typeface="Times New Roman" pitchFamily="18" charset="0"/>
            </a:endParaRPr>
          </a:p>
          <a:p>
            <a:pPr algn="ctr"/>
            <a:r>
              <a:rPr lang="kk-KZ" sz="2000" b="1" dirty="0" smtClean="0">
                <a:solidFill>
                  <a:schemeClr val="tx1"/>
                </a:solidFill>
                <a:latin typeface="Times New Roman" pitchFamily="18" charset="0"/>
                <a:cs typeface="Times New Roman" pitchFamily="18" charset="0"/>
              </a:rPr>
              <a:t>екіншіден, </a:t>
            </a:r>
            <a:r>
              <a:rPr lang="kk-KZ" sz="2000" dirty="0" smtClean="0">
                <a:solidFill>
                  <a:schemeClr val="tx1"/>
                </a:solidFill>
                <a:latin typeface="Times New Roman" pitchFamily="18" charset="0"/>
                <a:cs typeface="Times New Roman" pitchFamily="18" charset="0"/>
              </a:rPr>
              <a:t>ұйымның ішкі ұйымдастырылу тəртібі, басшының тұлғалық - кəсіби сапалары, педагогтардың кəсібилігі жəне жалпы деңгейі, ұйымның құрылымы, қарым - қатынастар, мақсаты мен міндеттері т.б. сияқты өзгерістерден тұрады.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типовой процесс 1"/>
          <p:cNvSpPr/>
          <p:nvPr/>
        </p:nvSpPr>
        <p:spPr>
          <a:xfrm>
            <a:off x="539552" y="332656"/>
            <a:ext cx="8208912" cy="6165304"/>
          </a:xfrm>
          <a:prstGeom prst="flowChartPredefined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Көшбасшы директорлар барлық жеке адаммен жəне ұйыммен орындалатын қызметтердегі əркімнің өзіндік дамуы мен ұжым дамуындағы ортақ мүдделерді айқындап, тиімді əрекеттерге жетелейтін жағдайлар жасау қажет. Ол үшін педагогтардың бірлескен шығармашылық жұмыстар жасау, өз мүмкіндіктерін анықтай білу жəне пайдалану, өзгелермен қарым - қатынас, проблемаларды талдау мен шеше білу жолдарын игеруіне жағдайлар туғызылуы тиіс. Басқарудағы мақсатты қызметтер ең əуелі педагогтарды дамытуға арналса, ол өз кезегінде ұйымда жүзеге асырылатын жаңа субъектаралық қарым - қатынастар мен ұйымдастырушылық құрылымдағы өзгерістер негізінде жүйенің жаңа сапаға ие болуын қамтамасыз етеді.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соседними углами 1"/>
          <p:cNvSpPr/>
          <p:nvPr/>
        </p:nvSpPr>
        <p:spPr>
          <a:xfrm>
            <a:off x="611560" y="404664"/>
            <a:ext cx="7920880" cy="5544616"/>
          </a:xfrm>
          <a:prstGeom prst="snip2Same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Педагогтарды мектеп жағдайында кəсіби дамыту тəжірибеде кеңінен қарастырылмаған тың жұмыс. Оның тиімділігі, біріншіден, кез келген адамның бойында өзіндік дамытудың барлық қасиеттері ашылады, екіншіден, педагогтардың дамыту жалпы білім беру ұйымының жаңа сапаға өтуінің факторы бола алады. Үшіншіден, педагогтарды өз бетімен оқу əрекеттерін ұйымдастыру, инновацияларды қабылдай алу, оны ендіруге даярлау жұмыс орнында, сабақтан қол үзбей ұйымдастырылады. Оқыту жобалары, ең алдымен, ұйым мүшелері мен топтардың қарым - қатынасын, ішкі тəртіптері мен жұмыс нəтижелерін өзгертуге бағытталады. Оны ұйымның да өзін -өзі дамытудың əдісі деуге болады.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 двумя скругленными противолежащими углами 2"/>
          <p:cNvSpPr/>
          <p:nvPr/>
        </p:nvSpPr>
        <p:spPr>
          <a:xfrm>
            <a:off x="539552" y="764704"/>
            <a:ext cx="4248472" cy="590465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latin typeface="Times New Roman" pitchFamily="18" charset="0"/>
                <a:cs typeface="Times New Roman" pitchFamily="18" charset="0"/>
              </a:rPr>
              <a:t>Педагогтарды мектепте оқытып отыру ұйым мүшелерінің үнемі алға жылжып отыруына, проблемаларды тану мен ұғынуға, оны шешудің түрлі жолдарын талдауға мүмкіндік береді. Көшбасшы директордың жұмысы педагогтардың белсенділігін, шығармашылығын дамытуға жəне қолдауға, олардың топтық құрылымдардағы қызметі мен желілік ойлау дағдыларын қалыптастыруға бағытталуы тиіс. Ұйымдағы қызметкерлерінің кəсіби сапасын үнемі жетілдіріп отыру олардың өздерінің қызмет ететін орнында шағын топтарда «оқытуды ұйымдастыру» арқылы мүмкін болады. </a:t>
            </a:r>
            <a:endParaRPr lang="ru-RU" dirty="0">
              <a:solidFill>
                <a:schemeClr val="tx1"/>
              </a:solidFill>
              <a:latin typeface="Times New Roman" pitchFamily="18" charset="0"/>
              <a:cs typeface="Times New Roman" pitchFamily="18" charset="0"/>
            </a:endParaRPr>
          </a:p>
        </p:txBody>
      </p:sp>
      <p:pic>
        <p:nvPicPr>
          <p:cNvPr id="33794" name="Picture 2" descr="Директора» или «директоры»: как правильно пишется и где ставится ударение  по правилам русского языка"/>
          <p:cNvPicPr>
            <a:picLocks noChangeAspect="1" noChangeArrowheads="1"/>
          </p:cNvPicPr>
          <p:nvPr/>
        </p:nvPicPr>
        <p:blipFill>
          <a:blip r:embed="rId2" cstate="print"/>
          <a:srcRect/>
          <a:stretch>
            <a:fillRect/>
          </a:stretch>
        </p:blipFill>
        <p:spPr bwMode="auto">
          <a:xfrm>
            <a:off x="5076056" y="764704"/>
            <a:ext cx="3743400" cy="5688632"/>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соседними углами 1"/>
          <p:cNvSpPr/>
          <p:nvPr/>
        </p:nvSpPr>
        <p:spPr>
          <a:xfrm>
            <a:off x="683568" y="260648"/>
            <a:ext cx="7992888" cy="79208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latin typeface="Times New Roman" pitchFamily="18" charset="0"/>
                <a:cs typeface="Times New Roman" pitchFamily="18" charset="0"/>
              </a:rPr>
              <a:t>Ұйымда педагогтарды оқытуды жүзеге асырудың нəтижелері: </a:t>
            </a:r>
            <a:endParaRPr lang="ru-RU" dirty="0">
              <a:solidFill>
                <a:schemeClr val="tx1"/>
              </a:solidFill>
              <a:latin typeface="Times New Roman" pitchFamily="18" charset="0"/>
              <a:cs typeface="Times New Roman" pitchFamily="18" charset="0"/>
            </a:endParaRPr>
          </a:p>
        </p:txBody>
      </p:sp>
      <p:sp>
        <p:nvSpPr>
          <p:cNvPr id="3" name="Скругленный прямоугольник 2"/>
          <p:cNvSpPr/>
          <p:nvPr/>
        </p:nvSpPr>
        <p:spPr>
          <a:xfrm>
            <a:off x="251520" y="1196752"/>
            <a:ext cx="8640960" cy="54726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buFont typeface="Wingdings" pitchFamily="2" charset="2"/>
              <a:buChar char="v"/>
            </a:pPr>
            <a:r>
              <a:rPr lang="kk-KZ" sz="2000" dirty="0" smtClean="0">
                <a:solidFill>
                  <a:schemeClr val="tx1"/>
                </a:solidFill>
                <a:latin typeface="Times New Roman" pitchFamily="18" charset="0"/>
                <a:cs typeface="Times New Roman" pitchFamily="18" charset="0"/>
              </a:rPr>
              <a:t>педагогикадағы дəстүрлі құндылықтардың тиімділерін сақтай отырып, қоғам талабына сай жаңа педагогикалық ұжымның жаңа сапасын қалыптастыру;</a:t>
            </a:r>
            <a:endParaRPr lang="en-US" sz="2000" dirty="0" smtClean="0">
              <a:solidFill>
                <a:schemeClr val="tx1"/>
              </a:solidFill>
              <a:latin typeface="Times New Roman" pitchFamily="18" charset="0"/>
              <a:cs typeface="Times New Roman" pitchFamily="18" charset="0"/>
            </a:endParaRPr>
          </a:p>
          <a:p>
            <a:pPr>
              <a:buFont typeface="Wingdings" pitchFamily="2" charset="2"/>
              <a:buChar char="v"/>
            </a:pPr>
            <a:r>
              <a:rPr lang="kk-KZ" sz="2000" dirty="0" smtClean="0">
                <a:solidFill>
                  <a:schemeClr val="tx1"/>
                </a:solidFill>
                <a:latin typeface="Times New Roman" pitchFamily="18" charset="0"/>
                <a:cs typeface="Times New Roman" pitchFamily="18" charset="0"/>
              </a:rPr>
              <a:t>педагогикалық жүйе ретіндегі білім беру ұйымының тұжырымдамасын, миссиясы мен стратегиялық дамуын құрастыруды көздейтін стратегиялық қызметтерді басқару мазмұнына енгізу, </a:t>
            </a:r>
            <a:endParaRPr lang="en-US" sz="2000" dirty="0" smtClean="0">
              <a:solidFill>
                <a:schemeClr val="tx1"/>
              </a:solidFill>
              <a:latin typeface="Times New Roman" pitchFamily="18" charset="0"/>
              <a:cs typeface="Times New Roman" pitchFamily="18" charset="0"/>
            </a:endParaRPr>
          </a:p>
          <a:p>
            <a:pPr>
              <a:buFont typeface="Wingdings" pitchFamily="2" charset="2"/>
              <a:buChar char="v"/>
            </a:pPr>
            <a:r>
              <a:rPr lang="kk-KZ" sz="2000" dirty="0" smtClean="0">
                <a:solidFill>
                  <a:schemeClr val="tx1"/>
                </a:solidFill>
                <a:latin typeface="Times New Roman" pitchFamily="18" charset="0"/>
                <a:cs typeface="Times New Roman" pitchFamily="18" charset="0"/>
              </a:rPr>
              <a:t>жүйеде болып жатқан үрдістерді реттеп отыру, </a:t>
            </a:r>
            <a:endParaRPr lang="en-US" sz="2000" dirty="0" smtClean="0">
              <a:solidFill>
                <a:schemeClr val="tx1"/>
              </a:solidFill>
              <a:latin typeface="Times New Roman" pitchFamily="18" charset="0"/>
              <a:cs typeface="Times New Roman" pitchFamily="18" charset="0"/>
            </a:endParaRPr>
          </a:p>
          <a:p>
            <a:pPr>
              <a:buFont typeface="Wingdings" pitchFamily="2" charset="2"/>
              <a:buChar char="v"/>
            </a:pPr>
            <a:r>
              <a:rPr lang="kk-KZ" sz="2000" dirty="0" smtClean="0">
                <a:solidFill>
                  <a:schemeClr val="tx1"/>
                </a:solidFill>
                <a:latin typeface="Times New Roman" pitchFamily="18" charset="0"/>
                <a:cs typeface="Times New Roman" pitchFamily="18" charset="0"/>
              </a:rPr>
              <a:t>ұжымдық құрылымға қажет өзгерістерді уақытылы жасап отыру, өзгерістерді байқай жəне бағалай білу;</a:t>
            </a:r>
            <a:endParaRPr lang="en-US" sz="2000" dirty="0" smtClean="0">
              <a:solidFill>
                <a:schemeClr val="tx1"/>
              </a:solidFill>
              <a:latin typeface="Times New Roman" pitchFamily="18" charset="0"/>
              <a:cs typeface="Times New Roman" pitchFamily="18" charset="0"/>
            </a:endParaRPr>
          </a:p>
          <a:p>
            <a:pPr>
              <a:buFont typeface="Wingdings" pitchFamily="2" charset="2"/>
              <a:buChar char="v"/>
            </a:pPr>
            <a:r>
              <a:rPr lang="kk-KZ" sz="2000" dirty="0" smtClean="0">
                <a:solidFill>
                  <a:schemeClr val="tx1"/>
                </a:solidFill>
                <a:latin typeface="Times New Roman" pitchFamily="18" charset="0"/>
                <a:cs typeface="Times New Roman" pitchFamily="18" charset="0"/>
              </a:rPr>
              <a:t>педагогикалық жүйелерде функционалдық қарым - қатынастарды қайта құруға бағытталған, иерархиялық тəуелділік емес, өзара тəуелділік пен байланыстылықты нығайтатын матрицалық ұйымдастырушылық өзгерістер жасау,</a:t>
            </a:r>
            <a:endParaRPr lang="en-US" sz="2000" dirty="0" smtClean="0">
              <a:solidFill>
                <a:schemeClr val="tx1"/>
              </a:solidFill>
              <a:latin typeface="Times New Roman" pitchFamily="18" charset="0"/>
              <a:cs typeface="Times New Roman" pitchFamily="18" charset="0"/>
            </a:endParaRPr>
          </a:p>
          <a:p>
            <a:pPr>
              <a:buFont typeface="Wingdings" pitchFamily="2" charset="2"/>
              <a:buChar char="v"/>
            </a:pPr>
            <a:r>
              <a:rPr lang="kk-KZ" sz="2000" dirty="0" smtClean="0">
                <a:solidFill>
                  <a:schemeClr val="tx1"/>
                </a:solidFill>
                <a:latin typeface="Times New Roman" pitchFamily="18" charset="0"/>
                <a:cs typeface="Times New Roman" pitchFamily="18" charset="0"/>
              </a:rPr>
              <a:t> оған міндеттерді қайта бөлісу, əр бөлімше деңгейіндегі жауапкершілік пен құзіреттіліктің міндеттелуі, т.б.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251520" y="260648"/>
            <a:ext cx="8280920" cy="1152128"/>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7889" name="Rectangle 1"/>
          <p:cNvSpPr>
            <a:spLocks noChangeArrowheads="1"/>
          </p:cNvSpPr>
          <p:nvPr/>
        </p:nvSpPr>
        <p:spPr bwMode="auto">
          <a:xfrm>
            <a:off x="402468" y="605299"/>
            <a:ext cx="794627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Педагогикалық процесс диагностикасындағы педагогикалық ақпараттар</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с двумя скругленными соседними углами 3"/>
          <p:cNvSpPr/>
          <p:nvPr/>
        </p:nvSpPr>
        <p:spPr>
          <a:xfrm>
            <a:off x="251520" y="1556792"/>
            <a:ext cx="8496944" cy="5040560"/>
          </a:xfrm>
          <a:prstGeom prst="round2Same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890" name="Rectangle 2"/>
          <p:cNvSpPr>
            <a:spLocks noChangeArrowheads="1"/>
          </p:cNvSpPr>
          <p:nvPr/>
        </p:nvSpPr>
        <p:spPr bwMode="auto">
          <a:xfrm>
            <a:off x="251520" y="2066945"/>
            <a:ext cx="828092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1.Мектеп жұмысын диагностикалаудың негізгі көрсеткіштері.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2. Педагогикалық диагностикаға негіз болатын ақпараттар</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Ұстаз еңбегі мұғалімнің әдістемелік даярлығының үнемі жетіліп отыруын талап етеді. Қойылған мақсат мұғалімнің педагогикалық процесс жағдайы туралы ақпараттарды игеру дәрежесіне тікелей тәуелді болады. Сондықтан, педагогикалық процестің өту барысы, кезеңдер нәтижелері және қорытынды көрсеткіштері туралы ақпарат алу мақсатында мұғалімнің мектептің (сыныптың) педагогикалық процесін диагностикалау білімі мен дағдысы болуы қажет.</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«Диагноз» грек тілінен аударғанда танып-білуді білдіреді. Педагогикалық диагностика соңғы кездерде іс-әрекет нысаны және мұғалімнің басқару ұстанымын қарастырып келеді. Мұғалімнің іс-әрекет нысаны – педагогикалық процесс болса, мұғалімнің іс-әрекет нәтижелілігі оның біртұтас педагогикалық процесс теориясын қаншалықты білетіндігіне және диагностикалау дағдысын меңгеруіне тікелей байланысты.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467544" y="188640"/>
            <a:ext cx="8208912" cy="1008112"/>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9937" name="Rectangle 1"/>
          <p:cNvSpPr>
            <a:spLocks noChangeArrowheads="1"/>
          </p:cNvSpPr>
          <p:nvPr/>
        </p:nvSpPr>
        <p:spPr bwMode="auto">
          <a:xfrm>
            <a:off x="1809784" y="535995"/>
            <a:ext cx="6891567"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Мектеп жұмысының дамуын келесі көрсеткіштер негізінде анықтайды: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с двумя скругленными противолежащими углами 3"/>
          <p:cNvSpPr/>
          <p:nvPr/>
        </p:nvSpPr>
        <p:spPr>
          <a:xfrm>
            <a:off x="467544" y="1484784"/>
            <a:ext cx="8280920" cy="5184576"/>
          </a:xfrm>
          <a:prstGeom prst="round2Diag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39939" name="Rectangle 3"/>
          <p:cNvSpPr>
            <a:spLocks noChangeArrowheads="1"/>
          </p:cNvSpPr>
          <p:nvPr/>
        </p:nvSpPr>
        <p:spPr bwMode="auto">
          <a:xfrm>
            <a:off x="539552" y="1916832"/>
            <a:ext cx="813690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Мектептің инновациялық әрекеті: білім берудің мазмұнын жаңарту (жаңартылған негізгі және қосымша компонентерді білу), жұмыстың әдістері мен формаларын жаңарту (танымдық әрекетті ұйымдастырудың дара және топтық түрлерінің басымдылығының болуы, бағдарламаларды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меңгерудің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рефлексивті әдістемелері).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Оқу-тәрбие процесін ұйымдастыру тәсілдері: өзін-өзі басқару, оқыту мен тәрбие мақсатына жетуге бағытталған мұғалімдер мен оқушылар және ата-аналардың ынтымақтастығы; мұғалім мен оқушының әрекетін бірлесіп жоспарлау және ұйымдастыру; БПП-ға қатысушылардың мотивациясының жоғары болуы; оқушыларда білім беру мазмұнын, профильді, білім алу формаларын таңдауға құқықтың болуы.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Оқу-тәрбие процесінің тиімділігі, алынған нәтижелердің жоспарланғанмен сәйкестігі: оқушылардың тәрбиелілігі мен білімділігінің жоғары деңгейі (75%-дан жоғары) (ғылымның белгілі бір саласынан білімдар болуы, оқуға, еңбекке, табиғатқа, қоғамдық нормалар мен заңға, әдемілікке және өзіне деген қатынасы).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395536" y="260648"/>
            <a:ext cx="8208912" cy="6336704"/>
          </a:xfrm>
          <a:prstGeom prst="round2Same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ru-RU"/>
          </a:p>
        </p:txBody>
      </p:sp>
      <p:sp>
        <p:nvSpPr>
          <p:cNvPr id="40961" name="Rectangle 1"/>
          <p:cNvSpPr>
            <a:spLocks noChangeArrowheads="1"/>
          </p:cNvSpPr>
          <p:nvPr/>
        </p:nvSpPr>
        <p:spPr bwMode="auto">
          <a:xfrm>
            <a:off x="395536" y="344852"/>
            <a:ext cx="8208912"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Педагогикалық диагностика педагогикалық ақпарат негізінде жүзеге асырылады. Педагогикалық ақпараттың өзге ақпараттан ерекшеліктері төмендегідей:</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ақпарат ұзақ мерзімді (жылдық, жарты жылдық, тоқсандық) перспективтік жоспарлаудың негізін құруы тиіс;</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ақпарат мұғалімге</a:t>
            </a:r>
            <a:r>
              <a:rPr kumimoji="0" lang="kk-KZ" b="1" i="0" u="none" strike="noStrike" cap="none" normalizeH="0" baseline="0" dirty="0" smtClean="0">
                <a:ln>
                  <a:noFill/>
                </a:ln>
                <a:effectLst/>
                <a:latin typeface="Arial" pitchFamily="34" charset="0"/>
                <a:ea typeface="Times New Roman" pitchFamily="18" charset="0"/>
                <a:cs typeface="Arial" pitchFamily="34" charset="0"/>
              </a:rPr>
              <a:t> </a:t>
            </a:r>
            <a:r>
              <a:rPr kumimoji="0" lang="kk-KZ" b="1" i="0" u="none" strike="noStrike" cap="none" normalizeH="0" baseline="0" dirty="0" smtClean="0">
                <a:ln>
                  <a:noFill/>
                </a:ln>
                <a:effectLst/>
                <a:latin typeface="Arial" pitchFamily="34" charset="0"/>
                <a:ea typeface="Times New Roman" pitchFamily="18" charset="0"/>
                <a:cs typeface="Arial" pitchFamily="34" charset="0"/>
                <a:hlinkClick r:id="rId2"/>
              </a:rPr>
              <a:t>жекеленген оқушылармен</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сынып ұжымымен жұмыс жүргізудің міндеттерін реттеуге мүмкіндік тудыруы қажет;</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ақпарат оқушылармен жүргізілетін жұмыс мазмұнын сұрыптаудың негізін салуға лайық болуы керек;</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Ақпарат мұғалімді іс-әрекеттің қандай түрін оқушылармен ұйымдастыру керектігіне және ол іс-әрекет оқушыларды неге үйрететіндігін түсінуге жетелеуі тиіс;</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ақпарат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әр мектеп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оқушысының жас ерекшеліктерін ескере отырып нақты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іс-әрекетке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үйретуге және олардың  </a:t>
            </a:r>
            <a:r>
              <a:rPr lang="kk-KZ" dirty="0" smtClean="0">
                <a:latin typeface="Arial" pitchFamily="34" charset="0"/>
                <a:cs typeface="Arial" pitchFamily="34" charset="0"/>
              </a:rPr>
              <a:t>көшбасшылық </a:t>
            </a:r>
            <a:r>
              <a:rPr lang="kk-KZ" dirty="0" smtClean="0">
                <a:latin typeface="Arial" pitchFamily="34" charset="0"/>
                <a:cs typeface="Arial" pitchFamily="34" charset="0"/>
              </a:rPr>
              <a:t>сaпaлaрын </a:t>
            </a:r>
            <a:r>
              <a:rPr lang="kk-KZ" dirty="0" smtClean="0">
                <a:latin typeface="Arial" pitchFamily="34" charset="0"/>
                <a:cs typeface="Arial" pitchFamily="34" charset="0"/>
              </a:rPr>
              <a:t>aнықтaуға септігін тигізуі тиіс.</a:t>
            </a:r>
            <a:endParaRPr lang="ru-RU"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692696"/>
            <a:ext cx="8712968" cy="460851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1985" name="Rectangle 1"/>
          <p:cNvSpPr>
            <a:spLocks noChangeArrowheads="1"/>
          </p:cNvSpPr>
          <p:nvPr/>
        </p:nvSpPr>
        <p:spPr bwMode="auto">
          <a:xfrm>
            <a:off x="251520" y="721532"/>
            <a:ext cx="864096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Мұғалімге ақпараттың үш түрі аса қажет:</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AutoNum type="arabicPeriod"/>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Бастапқы ақпарат – ол оқушылар туралы алғашқы мәліметті алуға көмектеседі. Бастапқы ақпарат жеткілікті ұзақ мерзімде (1-3 жыл, одан да көп) қалыптасады және жеткілікті ұзақ мерзімді әрекеттегі педагогикалық процестің тенденциясын көрсетеді.</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228600" marR="0" lvl="0" indent="-228600" algn="just" defTabSz="914400" rtl="0" eaLnBrk="0" fontAlgn="base" latinLnBrk="0" hangingPunct="0">
              <a:lnSpc>
                <a:spcPct val="100000"/>
              </a:lnSpc>
              <a:spcBef>
                <a:spcPct val="0"/>
              </a:spcBef>
              <a:spcAft>
                <a:spcPct val="0"/>
              </a:spcAft>
              <a:buClrTx/>
              <a:buSzTx/>
              <a:buFontTx/>
              <a:buAutoNum type="arabicPeriod"/>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2. Тактикалық ақпарат – ол оқушылармен жүргізілетін жұмыс формаларын (жекеленген шаралар жүргізу) дұрыс құрастыруға көмектеседі. Тактикалық ақпарат мұғалімнің нақты бір кезеңді өткізу кезіндегі педагогикалық процестің кейбір мәселелерін нәтижелі шешу мүмкіндіктерін көрсетеді.</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 Жедел (ағымдық) ақпарат – ол алдыңғы екі ақпаратты толықтыруға, педагогикалық процесс жағдайы туралы нақтылы мәлімет алуға жол ашады. Ол қысқа мерзім бөлігінде толығып отырады. Дегенмен оның мәні тез жойылады.</a:t>
            </a:r>
            <a:endParaRPr kumimoji="0" lang="en-US"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4294967295"/>
          </p:nvPr>
        </p:nvSpPr>
        <p:spPr>
          <a:xfrm>
            <a:off x="0" y="1484784"/>
            <a:ext cx="4824413" cy="4495800"/>
          </a:xfrm>
        </p:spPr>
        <p:txBody>
          <a:bodyPr>
            <a:normAutofit fontScale="70000" lnSpcReduction="20000"/>
          </a:bodyPr>
          <a:lstStyle/>
          <a:p>
            <a:r>
              <a:rPr lang="kk-KZ" dirty="0" smtClean="0">
                <a:latin typeface="Times New Roman" pitchFamily="18" charset="0"/>
                <a:cs typeface="Times New Roman" pitchFamily="18" charset="0"/>
              </a:rPr>
              <a:t> Қазіргі заманғы педагогика ғылымында диагностиканы  білім берудің өзара байланыстары бар, мақсаттары, міндеттері, мазмұны, әдістері мен формалары,  обьект - субъектілерін құрайтын жүйе аясындағы  тұтас педагогикалық үдерістің сапасын арттыру үшін пайдаланады. Жоғары педагогикалық білім беру   аса ұқыптылықты қажет етеді. Себебі, жоғары білім беру оқыту, тәрбиелеу, өздігінен білім алу, дамыту, дайындау, игеру, меңгеру, қалыптастыру, әсер ету және т.б. үдерістердің сапалы жүзеге асыруын қамтамасыз ету жүйесі.</a:t>
            </a:r>
            <a:endParaRPr lang="ru-RU" dirty="0">
              <a:latin typeface="Times New Roman" pitchFamily="18" charset="0"/>
              <a:cs typeface="Times New Roman" pitchFamily="18" charset="0"/>
            </a:endParaRPr>
          </a:p>
        </p:txBody>
      </p:sp>
      <p:pic>
        <p:nvPicPr>
          <p:cNvPr id="1026" name="Picture 2" descr="Современная педагогика. Как это работает"/>
          <p:cNvPicPr>
            <a:picLocks noChangeAspect="1" noChangeArrowheads="1"/>
          </p:cNvPicPr>
          <p:nvPr/>
        </p:nvPicPr>
        <p:blipFill>
          <a:blip r:embed="rId2" cstate="print"/>
          <a:srcRect/>
          <a:stretch>
            <a:fillRect/>
          </a:stretch>
        </p:blipFill>
        <p:spPr bwMode="auto">
          <a:xfrm>
            <a:off x="5148064" y="1412776"/>
            <a:ext cx="3476997" cy="4392488"/>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683568" y="404664"/>
            <a:ext cx="8208912" cy="612068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009" name="Rectangle 1"/>
          <p:cNvSpPr>
            <a:spLocks noChangeArrowheads="1"/>
          </p:cNvSpPr>
          <p:nvPr/>
        </p:nvSpPr>
        <p:spPr bwMode="auto">
          <a:xfrm>
            <a:off x="1115616" y="2010419"/>
            <a:ext cx="734481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Педагогикалық диагностикаға негіз болатын ақпарат сипаты төмендегідей бөліктерден тұрады: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 Оқушылар үлгерімі: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оқушылар үлгерімінің жалпы пайызы;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үлгерім сапасының пайызы;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орта тоқсандық балл;</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оқушылардың оқу-танымдық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біліктерді және көшбасшылық іс-әрекеттерді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меңгеру сапасының пайызы;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оқушының сынып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ұжымындағы мәртебесі.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8640"/>
            <a:ext cx="7920880" cy="10801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Б.П. Битинас </a:t>
            </a:r>
            <a:r>
              <a:rPr lang="kk-KZ" sz="2000" i="1" dirty="0" smtClean="0">
                <a:solidFill>
                  <a:schemeClr val="tx1"/>
                </a:solidFill>
                <a:latin typeface="Times New Roman" pitchFamily="18" charset="0"/>
                <a:cs typeface="Times New Roman" pitchFamily="18" charset="0"/>
              </a:rPr>
              <a:t> педагогикалық диагностиканың мынадай функцияларын</a:t>
            </a:r>
            <a:r>
              <a:rPr lang="kk-KZ" sz="2000" dirty="0" smtClean="0">
                <a:solidFill>
                  <a:schemeClr val="tx1"/>
                </a:solidFill>
                <a:latin typeface="Times New Roman" pitchFamily="18" charset="0"/>
                <a:cs typeface="Times New Roman" pitchFamily="18" charset="0"/>
              </a:rPr>
              <a:t> анықтады: </a:t>
            </a:r>
            <a:endParaRPr lang="ru-RU" sz="2000" dirty="0">
              <a:solidFill>
                <a:schemeClr val="tx1"/>
              </a:solidFill>
              <a:latin typeface="Times New Roman" pitchFamily="18" charset="0"/>
              <a:cs typeface="Times New Roman" pitchFamily="18" charset="0"/>
            </a:endParaRPr>
          </a:p>
        </p:txBody>
      </p:sp>
      <p:sp>
        <p:nvSpPr>
          <p:cNvPr id="3" name="Скругленный прямоугольник 2"/>
          <p:cNvSpPr/>
          <p:nvPr/>
        </p:nvSpPr>
        <p:spPr>
          <a:xfrm>
            <a:off x="539552" y="1700808"/>
            <a:ext cx="194421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кері байланыс функциясы,</a:t>
            </a:r>
            <a:endParaRPr lang="ru-RU" dirty="0">
              <a:solidFill>
                <a:schemeClr val="tx1"/>
              </a:solidFill>
            </a:endParaRPr>
          </a:p>
        </p:txBody>
      </p:sp>
      <p:sp>
        <p:nvSpPr>
          <p:cNvPr id="4" name="Скругленный прямоугольник 3"/>
          <p:cNvSpPr/>
          <p:nvPr/>
        </p:nvSpPr>
        <p:spPr>
          <a:xfrm>
            <a:off x="2195736" y="3429000"/>
            <a:ext cx="194421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тәрбиелеу функциясы,</a:t>
            </a:r>
            <a:endParaRPr lang="ru-RU" dirty="0">
              <a:solidFill>
                <a:schemeClr val="tx1"/>
              </a:solidFill>
            </a:endParaRPr>
          </a:p>
        </p:txBody>
      </p:sp>
      <p:sp>
        <p:nvSpPr>
          <p:cNvPr id="5" name="Скругленный прямоугольник 4"/>
          <p:cNvSpPr/>
          <p:nvPr/>
        </p:nvSpPr>
        <p:spPr>
          <a:xfrm>
            <a:off x="6804248" y="5085184"/>
            <a:ext cx="2016224"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Скругленный прямоугольник 5"/>
          <p:cNvSpPr/>
          <p:nvPr/>
        </p:nvSpPr>
        <p:spPr>
          <a:xfrm>
            <a:off x="6948264" y="1556792"/>
            <a:ext cx="194421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конструктивтік функциясы, </a:t>
            </a:r>
            <a:endParaRPr lang="ru-RU" dirty="0">
              <a:solidFill>
                <a:schemeClr val="tx1"/>
              </a:solidFill>
            </a:endParaRPr>
          </a:p>
        </p:txBody>
      </p:sp>
      <p:sp>
        <p:nvSpPr>
          <p:cNvPr id="7" name="Скругленный прямоугольник 6"/>
          <p:cNvSpPr/>
          <p:nvPr/>
        </p:nvSpPr>
        <p:spPr>
          <a:xfrm>
            <a:off x="539552" y="5157192"/>
            <a:ext cx="194421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педагогикалық іс-әрекеттің нәтижелілігін бағалау функциясы</a:t>
            </a:r>
            <a:endParaRPr lang="ru-RU" dirty="0">
              <a:solidFill>
                <a:schemeClr val="tx1"/>
              </a:solidFill>
            </a:endParaRPr>
          </a:p>
        </p:txBody>
      </p:sp>
      <p:sp>
        <p:nvSpPr>
          <p:cNvPr id="8" name="Скругленный прямоугольник 7"/>
          <p:cNvSpPr/>
          <p:nvPr/>
        </p:nvSpPr>
        <p:spPr>
          <a:xfrm>
            <a:off x="5076056" y="3356992"/>
            <a:ext cx="194421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коммуникативтік</a:t>
            </a:r>
            <a:endParaRPr lang="ru-RU" dirty="0">
              <a:solidFill>
                <a:schemeClr val="tx1"/>
              </a:solidFill>
            </a:endParaRPr>
          </a:p>
        </p:txBody>
      </p:sp>
      <p:sp>
        <p:nvSpPr>
          <p:cNvPr id="16385" name="Rectangle 1"/>
          <p:cNvSpPr>
            <a:spLocks noChangeArrowheads="1"/>
          </p:cNvSpPr>
          <p:nvPr/>
        </p:nvSpPr>
        <p:spPr bwMode="auto">
          <a:xfrm>
            <a:off x="6876256" y="5229200"/>
            <a:ext cx="201622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057400" algn="l"/>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педагогикалық үдеріске қатысушыларды хабардар ету функциясы.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60648"/>
            <a:ext cx="7344816" cy="100811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ru-RU" dirty="0"/>
          </a:p>
        </p:txBody>
      </p:sp>
      <p:sp>
        <p:nvSpPr>
          <p:cNvPr id="17409" name="Rectangle 1"/>
          <p:cNvSpPr>
            <a:spLocks noChangeArrowheads="1"/>
          </p:cNvSpPr>
          <p:nvPr/>
        </p:nvSpPr>
        <p:spPr bwMode="auto">
          <a:xfrm>
            <a:off x="1043608" y="520606"/>
            <a:ext cx="727280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Педагогикалық диагностикаға қойылатын талаптары: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Скругленный прямоугольник 3"/>
          <p:cNvSpPr/>
          <p:nvPr/>
        </p:nvSpPr>
        <p:spPr>
          <a:xfrm>
            <a:off x="395536" y="1628800"/>
            <a:ext cx="8208912" cy="468052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7410" name="Rectangle 2"/>
          <p:cNvSpPr>
            <a:spLocks noChangeArrowheads="1"/>
          </p:cNvSpPr>
          <p:nvPr/>
        </p:nvSpPr>
        <p:spPr bwMode="auto">
          <a:xfrm>
            <a:off x="395536" y="2204864"/>
            <a:ext cx="8064896"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жеке тұлғаның  ашылмаған мүмкіндіктерін іздеуге бағытталуы;</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2057400" algn="l"/>
              </a:tabLst>
            </a:pP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жеке тұлғаны ынталандыруға бағытталуы;</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жеке тұлғаны зерттеудің  кәсіби іс-әрекет  үдерісінде жүзеге асырылуы;</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жеке тұлға ресми әлеуметтік қарым - қатынастар аясында зерттелуі;</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диагностика  мәліметтерінің жеке тұлғаға қарсы бағытталмауы;</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057400" algn="l"/>
              </a:tabLst>
            </a:pP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0574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-қорытындылауды жеткілікті диагностикалау жұмыстарының  нәтижесінде шығарылуы;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8568952" cy="20882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Демек диагностикалық </a:t>
            </a:r>
            <a:r>
              <a:rPr lang="kk-KZ" sz="2000" dirty="0" smtClean="0">
                <a:solidFill>
                  <a:schemeClr val="tx1"/>
                </a:solidFill>
                <a:latin typeface="Times New Roman" pitchFamily="18" charset="0"/>
                <a:cs typeface="Times New Roman" pitchFamily="18" charset="0"/>
              </a:rPr>
              <a:t>функцияларды </a:t>
            </a:r>
            <a:r>
              <a:rPr lang="kk-KZ" sz="2000" dirty="0" smtClean="0">
                <a:solidFill>
                  <a:schemeClr val="tx1"/>
                </a:solidFill>
                <a:latin typeface="Times New Roman" pitchFamily="18" charset="0"/>
                <a:cs typeface="Times New Roman" pitchFamily="18" charset="0"/>
              </a:rPr>
              <a:t>жүзеге асыру барысында  төмендегідей: жалпы технологиялық, мақсатты анықтау, мәліметтерді өңдеу, болжамдау, этикалық нормаларды сақтау талаптарын  басшылыққа алу негізінде педагогикалық үдеріс жағдайының себептерін анықтауға, ондағы өзгерістерді білім алушы бойындағы өзгерістермен байланыстыра болжауға мүмкіндік береді</a:t>
            </a:r>
            <a:endParaRPr lang="ru-RU" sz="2000" dirty="0">
              <a:solidFill>
                <a:schemeClr val="tx1"/>
              </a:solidFill>
              <a:latin typeface="Times New Roman" pitchFamily="18" charset="0"/>
              <a:cs typeface="Times New Roman" pitchFamily="18" charset="0"/>
            </a:endParaRPr>
          </a:p>
        </p:txBody>
      </p:sp>
      <p:pic>
        <p:nvPicPr>
          <p:cNvPr id="18434" name="Picture 2" descr="Педагогика и психология"/>
          <p:cNvPicPr>
            <a:picLocks noChangeAspect="1" noChangeArrowheads="1"/>
          </p:cNvPicPr>
          <p:nvPr/>
        </p:nvPicPr>
        <p:blipFill>
          <a:blip r:embed="rId2" cstate="print"/>
          <a:srcRect/>
          <a:stretch>
            <a:fillRect/>
          </a:stretch>
        </p:blipFill>
        <p:spPr bwMode="auto">
          <a:xfrm>
            <a:off x="755576" y="2636912"/>
            <a:ext cx="7848872" cy="1800200"/>
          </a:xfrm>
          <a:prstGeom prst="rect">
            <a:avLst/>
          </a:prstGeom>
          <a:noFill/>
        </p:spPr>
      </p:pic>
      <p:sp>
        <p:nvSpPr>
          <p:cNvPr id="4" name="Скругленный прямоугольник 3"/>
          <p:cNvSpPr/>
          <p:nvPr/>
        </p:nvSpPr>
        <p:spPr>
          <a:xfrm>
            <a:off x="467544" y="4725144"/>
            <a:ext cx="8352928"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Білім беру жүйесіндегі педагогикалық іс-әрекеттің тиімділігі оны диагностикалаудың негізінде ғана бағаланады. Сонымен </a:t>
            </a:r>
            <a:r>
              <a:rPr lang="kk-KZ" sz="2000" dirty="0" smtClean="0">
                <a:solidFill>
                  <a:schemeClr val="tx1"/>
                </a:solidFill>
                <a:latin typeface="Times New Roman" pitchFamily="18" charset="0"/>
                <a:cs typeface="Times New Roman" pitchFamily="18" charset="0"/>
              </a:rPr>
              <a:t>қатар </a:t>
            </a:r>
            <a:r>
              <a:rPr lang="kk-KZ" sz="2000" dirty="0" smtClean="0">
                <a:solidFill>
                  <a:schemeClr val="tx1"/>
                </a:solidFill>
                <a:latin typeface="Times New Roman" pitchFamily="18" charset="0"/>
                <a:cs typeface="Times New Roman" pitchFamily="18" charset="0"/>
              </a:rPr>
              <a:t>зерттеулерде қолданылатын педагогикалық диагностика тәжірибелік-эксперименттік жұмыстың көрсеткіштерін айқындауға мүмкіндік береді.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332656"/>
            <a:ext cx="813690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457" name="Rectangle 1"/>
          <p:cNvSpPr>
            <a:spLocks noChangeArrowheads="1"/>
          </p:cNvSpPr>
          <p:nvPr/>
        </p:nvSpPr>
        <p:spPr bwMode="auto">
          <a:xfrm>
            <a:off x="539552" y="310099"/>
            <a:ext cx="842865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000125" algn="l"/>
                <a:tab pos="2970213" algn="ctr"/>
              </a:tabLst>
            </a:pPr>
            <a:r>
              <a:rPr kumimoji="0" lang="kk-KZ"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Оқу сапасын диагностикалау қадағалау түрлері, формалары жəне əдістері</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Скругленный прямоугольник 3"/>
          <p:cNvSpPr/>
          <p:nvPr/>
        </p:nvSpPr>
        <p:spPr>
          <a:xfrm>
            <a:off x="395536" y="1628800"/>
            <a:ext cx="3456384" cy="4896544"/>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ru-RU" dirty="0"/>
          </a:p>
        </p:txBody>
      </p:sp>
      <p:sp>
        <p:nvSpPr>
          <p:cNvPr id="19458" name="Rectangle 2"/>
          <p:cNvSpPr>
            <a:spLocks noChangeArrowheads="1"/>
          </p:cNvSpPr>
          <p:nvPr/>
        </p:nvSpPr>
        <p:spPr bwMode="auto">
          <a:xfrm>
            <a:off x="395536" y="2204864"/>
            <a:ext cx="3456384"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Білім беру процесінің ажыралмас бір бөлігі диагностиканың жəрдемімен белгіленген мақсат, міндеттердің табысты орындалуы анықталады. Ол болмаған жерде дидактикалық процесті тиімді басқару мүмкін емес. Диагностика – бұл дидактикалық процестің нəтижесін анықтау.</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Стрелка вправо 5"/>
          <p:cNvSpPr/>
          <p:nvPr/>
        </p:nvSpPr>
        <p:spPr>
          <a:xfrm>
            <a:off x="3851920" y="3284984"/>
            <a:ext cx="936104" cy="936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с двумя вырезанными соседними углами 6"/>
          <p:cNvSpPr/>
          <p:nvPr/>
        </p:nvSpPr>
        <p:spPr>
          <a:xfrm>
            <a:off x="5004048" y="1484784"/>
            <a:ext cx="3816424" cy="5256584"/>
          </a:xfrm>
          <a:prstGeom prst="snip2Same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dirty="0"/>
          </a:p>
        </p:txBody>
      </p:sp>
      <p:sp>
        <p:nvSpPr>
          <p:cNvPr id="19459" name="Rectangle 3"/>
          <p:cNvSpPr>
            <a:spLocks noChangeArrowheads="1"/>
          </p:cNvSpPr>
          <p:nvPr/>
        </p:nvSpPr>
        <p:spPr bwMode="auto">
          <a:xfrm>
            <a:off x="5292080" y="1628800"/>
            <a:ext cx="324036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“Диагностика” түсінігінің мəні “білім, ептілік жəне дағдыларды тексеру” түсінігімен салыстырғанда едəуір тереңдеу əрі кең. “Тексеру” нəтиженің тек көрсеткіштерін ғана аңдатады, не себептен болғаны жөнінде дерек бермейді. Ал диагностикалауда нəтиже өзіне қол жеткізген əдіс – тəсілдермен бірге қарастырылады, дидактикалық процестің бағдар – бағытын, ілгерілі не кері қозғалысы анықталады.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соседними углами 1"/>
          <p:cNvSpPr/>
          <p:nvPr/>
        </p:nvSpPr>
        <p:spPr>
          <a:xfrm>
            <a:off x="683568" y="188640"/>
            <a:ext cx="7948368" cy="1368152"/>
          </a:xfrm>
          <a:prstGeom prst="snip2Same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20481" name="Rectangle 1"/>
          <p:cNvSpPr>
            <a:spLocks noChangeArrowheads="1"/>
          </p:cNvSpPr>
          <p:nvPr/>
        </p:nvSpPr>
        <p:spPr bwMode="auto">
          <a:xfrm>
            <a:off x="971600" y="404664"/>
            <a:ext cx="7488832"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Диагностика өз ішіне бақылау мен тексеруді, бағалау мен бағаны, жинақталған статистикалық деректер талдауын, дидактикалық процестің жүрісін, бағытын жəне жобалануын қамтиды.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Скругленный прямоугольник 3"/>
          <p:cNvSpPr/>
          <p:nvPr/>
        </p:nvSpPr>
        <p:spPr>
          <a:xfrm>
            <a:off x="323528" y="1844824"/>
            <a:ext cx="8424936" cy="1800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kk-KZ" dirty="0" smtClean="0">
                <a:solidFill>
                  <a:schemeClr val="tx1"/>
                </a:solidFill>
                <a:latin typeface="Times New Roman" pitchFamily="18" charset="0"/>
                <a:cs typeface="Times New Roman" pitchFamily="18" charset="0"/>
              </a:rPr>
              <a:t>Диагностикалаудың маңызды бөлігі – бұл қадағалау. Қадағалау – білім, ептілік жəне дағдылардың игерілу процесіне бақылау қоюды аңғартады. Қадағалау тексерулерден тікелей құралады. Тексеру – бұл білім, ептілік жəне дағдыларды игеру барысын бақылау үшін жүргізілетін əрекет – қимылдар жүйесі. </a:t>
            </a:r>
            <a:endParaRPr lang="ru-RU" dirty="0">
              <a:solidFill>
                <a:schemeClr val="tx1"/>
              </a:solidFill>
              <a:latin typeface="Times New Roman" pitchFamily="18" charset="0"/>
              <a:cs typeface="Times New Roman" pitchFamily="18" charset="0"/>
            </a:endParaRPr>
          </a:p>
        </p:txBody>
      </p:sp>
      <p:sp>
        <p:nvSpPr>
          <p:cNvPr id="5" name="Прямоугольник с двумя скругленными соседними углами 4"/>
          <p:cNvSpPr/>
          <p:nvPr/>
        </p:nvSpPr>
        <p:spPr>
          <a:xfrm>
            <a:off x="1115616" y="3645024"/>
            <a:ext cx="6840760" cy="2952328"/>
          </a:xfrm>
          <a:prstGeom prst="round2Same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Ал, мəні мен мағыналық тұрғысынан </a:t>
            </a:r>
            <a:r>
              <a:rPr lang="kk-KZ" sz="2000" b="1" i="1" dirty="0" smtClean="0">
                <a:solidFill>
                  <a:schemeClr val="tx1"/>
                </a:solidFill>
                <a:latin typeface="Times New Roman" pitchFamily="18" charset="0"/>
                <a:cs typeface="Times New Roman" pitchFamily="18" charset="0"/>
              </a:rPr>
              <a:t>бақылау, қадағалау</a:t>
            </a:r>
            <a:r>
              <a:rPr lang="kk-KZ" sz="2000" dirty="0" smtClean="0">
                <a:solidFill>
                  <a:schemeClr val="tx1"/>
                </a:solidFill>
                <a:latin typeface="Times New Roman" pitchFamily="18" charset="0"/>
                <a:cs typeface="Times New Roman" pitchFamily="18" charset="0"/>
              </a:rPr>
              <a:t> кері байланыс түзуді қамтамасыз етеді, яғни оқушылардың оқу əрекеттерінің нəтижесі жөніндегі мəліметтерді алу мүмкіндігін анықтайды. </a:t>
            </a:r>
            <a:r>
              <a:rPr lang="kk-KZ" sz="2000" dirty="0" smtClean="0">
                <a:solidFill>
                  <a:schemeClr val="tx1"/>
                </a:solidFill>
                <a:latin typeface="Times New Roman" pitchFamily="18" charset="0"/>
                <a:cs typeface="Times New Roman" pitchFamily="18" charset="0"/>
              </a:rPr>
              <a:t>Көшбасшы мұғалім </a:t>
            </a:r>
            <a:r>
              <a:rPr lang="kk-KZ" sz="2000" dirty="0" smtClean="0">
                <a:solidFill>
                  <a:schemeClr val="tx1"/>
                </a:solidFill>
                <a:latin typeface="Times New Roman" pitchFamily="18" charset="0"/>
                <a:cs typeface="Times New Roman" pitchFamily="18" charset="0"/>
              </a:rPr>
              <a:t>өз шəкірттерінің қай білімді қандай деңгейде игергенін, жаңа ақпарат қабылдауға қаншалықты дайын екендігін анықтай алады.</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55576" y="260648"/>
            <a:ext cx="7704856"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Оқу процесіндегі қадағалау əртүрлі, көп формалы бола келіп, сан қилы əдістермен атқарылады. Педагогикалық тəжірбиеде </a:t>
            </a:r>
            <a:r>
              <a:rPr lang="kk-KZ" sz="2000" b="1" dirty="0" smtClean="0">
                <a:solidFill>
                  <a:schemeClr val="tx1"/>
                </a:solidFill>
                <a:latin typeface="Times New Roman" pitchFamily="18" charset="0"/>
                <a:cs typeface="Times New Roman" pitchFamily="18" charset="0"/>
              </a:rPr>
              <a:t>қадағалаудың бірнеше түрін атауға болады: </a:t>
            </a:r>
            <a:endParaRPr lang="ru-RU" sz="2000" dirty="0">
              <a:solidFill>
                <a:schemeClr val="tx1"/>
              </a:solidFill>
              <a:latin typeface="Times New Roman" pitchFamily="18" charset="0"/>
              <a:cs typeface="Times New Roman" pitchFamily="18" charset="0"/>
            </a:endParaRPr>
          </a:p>
        </p:txBody>
      </p:sp>
      <p:sp>
        <p:nvSpPr>
          <p:cNvPr id="3" name="Прямоугольник 2"/>
          <p:cNvSpPr/>
          <p:nvPr/>
        </p:nvSpPr>
        <p:spPr>
          <a:xfrm>
            <a:off x="539552" y="1988840"/>
            <a:ext cx="2592288" cy="136815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kk-KZ" sz="2000" i="1" dirty="0" smtClean="0">
                <a:solidFill>
                  <a:schemeClr val="tx1"/>
                </a:solidFill>
              </a:rPr>
              <a:t>алдын-ала, </a:t>
            </a:r>
            <a:endParaRPr lang="ru-RU" sz="2000" dirty="0">
              <a:solidFill>
                <a:schemeClr val="tx1"/>
              </a:solidFill>
            </a:endParaRPr>
          </a:p>
        </p:txBody>
      </p:sp>
      <p:sp>
        <p:nvSpPr>
          <p:cNvPr id="4" name="Прямоугольник 3"/>
          <p:cNvSpPr/>
          <p:nvPr/>
        </p:nvSpPr>
        <p:spPr>
          <a:xfrm>
            <a:off x="539552" y="3573016"/>
            <a:ext cx="2592288" cy="1368152"/>
          </a:xfrm>
          <a:prstGeom prst="rect">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kk-KZ" i="1" dirty="0" smtClean="0">
                <a:solidFill>
                  <a:schemeClr val="tx1"/>
                </a:solidFill>
              </a:rPr>
              <a:t>мерзімдік,</a:t>
            </a:r>
            <a:endParaRPr lang="ru-RU" dirty="0">
              <a:solidFill>
                <a:schemeClr val="tx1"/>
              </a:solidFill>
            </a:endParaRPr>
          </a:p>
        </p:txBody>
      </p:sp>
      <p:sp>
        <p:nvSpPr>
          <p:cNvPr id="5" name="Прямоугольник 4"/>
          <p:cNvSpPr/>
          <p:nvPr/>
        </p:nvSpPr>
        <p:spPr>
          <a:xfrm>
            <a:off x="539552" y="5157192"/>
            <a:ext cx="2592288" cy="13681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i="1" dirty="0" smtClean="0">
                <a:solidFill>
                  <a:schemeClr val="tx1"/>
                </a:solidFill>
              </a:rPr>
              <a:t>қорытынды </a:t>
            </a:r>
            <a:endParaRPr lang="ru-RU" dirty="0">
              <a:solidFill>
                <a:schemeClr val="tx1"/>
              </a:solidFill>
            </a:endParaRPr>
          </a:p>
        </p:txBody>
      </p:sp>
      <p:sp>
        <p:nvSpPr>
          <p:cNvPr id="6" name="Прямоугольник 5"/>
          <p:cNvSpPr/>
          <p:nvPr/>
        </p:nvSpPr>
        <p:spPr>
          <a:xfrm>
            <a:off x="6228184" y="5229200"/>
            <a:ext cx="2592288" cy="13681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Прямоугольник 6"/>
          <p:cNvSpPr/>
          <p:nvPr/>
        </p:nvSpPr>
        <p:spPr>
          <a:xfrm>
            <a:off x="6228184" y="3573016"/>
            <a:ext cx="2592288" cy="13681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i="1" dirty="0" smtClean="0">
                <a:solidFill>
                  <a:schemeClr val="tx1"/>
                </a:solidFill>
              </a:rPr>
              <a:t>тақырыптық,</a:t>
            </a:r>
            <a:endParaRPr lang="ru-RU" dirty="0">
              <a:solidFill>
                <a:schemeClr val="tx1"/>
              </a:solidFill>
            </a:endParaRPr>
          </a:p>
        </p:txBody>
      </p:sp>
      <p:sp>
        <p:nvSpPr>
          <p:cNvPr id="8" name="Прямоугольник 7"/>
          <p:cNvSpPr/>
          <p:nvPr/>
        </p:nvSpPr>
        <p:spPr>
          <a:xfrm>
            <a:off x="6228184" y="1988840"/>
            <a:ext cx="2592288" cy="136815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kk-KZ" i="1" dirty="0" smtClean="0">
                <a:solidFill>
                  <a:schemeClr val="tx1"/>
                </a:solidFill>
              </a:rPr>
              <a:t>ағымдық, </a:t>
            </a:r>
            <a:endParaRPr lang="ru-RU" dirty="0">
              <a:solidFill>
                <a:schemeClr val="tx1"/>
              </a:solidFill>
            </a:endParaRPr>
          </a:p>
        </p:txBody>
      </p:sp>
      <p:sp>
        <p:nvSpPr>
          <p:cNvPr id="21505" name="Rectangle 1"/>
          <p:cNvSpPr>
            <a:spLocks noChangeArrowheads="1"/>
          </p:cNvSpPr>
          <p:nvPr/>
        </p:nvSpPr>
        <p:spPr bwMode="auto">
          <a:xfrm>
            <a:off x="6156176" y="5522749"/>
            <a:ext cx="259228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өтілген материал ізімен.</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 name="Прямая со стрелкой 10"/>
          <p:cNvCxnSpPr>
            <a:stCxn id="2" idx="2"/>
          </p:cNvCxnSpPr>
          <p:nvPr/>
        </p:nvCxnSpPr>
        <p:spPr>
          <a:xfrm flipH="1">
            <a:off x="3347864" y="1700808"/>
            <a:ext cx="1260140"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a:stCxn id="2" idx="2"/>
          </p:cNvCxnSpPr>
          <p:nvPr/>
        </p:nvCxnSpPr>
        <p:spPr>
          <a:xfrm flipH="1">
            <a:off x="3347864" y="1700808"/>
            <a:ext cx="1260140" cy="2592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2" idx="2"/>
          </p:cNvCxnSpPr>
          <p:nvPr/>
        </p:nvCxnSpPr>
        <p:spPr>
          <a:xfrm flipH="1">
            <a:off x="3419872" y="1700808"/>
            <a:ext cx="1188132" cy="42484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a:stCxn id="2" idx="2"/>
          </p:cNvCxnSpPr>
          <p:nvPr/>
        </p:nvCxnSpPr>
        <p:spPr>
          <a:xfrm>
            <a:off x="4608004" y="1700808"/>
            <a:ext cx="126014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stCxn id="2" idx="2"/>
          </p:cNvCxnSpPr>
          <p:nvPr/>
        </p:nvCxnSpPr>
        <p:spPr>
          <a:xfrm>
            <a:off x="4608004" y="1700808"/>
            <a:ext cx="1332148" cy="2448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stCxn id="2" idx="2"/>
          </p:cNvCxnSpPr>
          <p:nvPr/>
        </p:nvCxnSpPr>
        <p:spPr>
          <a:xfrm>
            <a:off x="4608004" y="1700808"/>
            <a:ext cx="1188132" cy="41764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126</TotalTime>
  <Words>2259</Words>
  <Application>Microsoft Office PowerPoint</Application>
  <PresentationFormat>Экран (4:3)</PresentationFormat>
  <Paragraphs>135</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Обычная</vt:lpstr>
      <vt:lpstr>14-Дәріс:  Педaгогикaлық іс-әрекеттегі көшбасшылықты aнықтaу диaгностикaсы. </vt:lpstr>
      <vt:lpstr>Жоспары: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14-Дәріс:  Педaгогикaлық іс-әрекеттегі көшбасшылықты aнықтaу диaгностикaсы. </dc:title>
  <dc:creator>Айзат Рымбекова</dc:creator>
  <cp:lastModifiedBy>Alima Saipova</cp:lastModifiedBy>
  <cp:revision>24</cp:revision>
  <dcterms:created xsi:type="dcterms:W3CDTF">2021-11-28T11:48:54Z</dcterms:created>
  <dcterms:modified xsi:type="dcterms:W3CDTF">2021-11-28T16:13:55Z</dcterms:modified>
</cp:coreProperties>
</file>