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94" r:id="rId4"/>
    <p:sldId id="295" r:id="rId5"/>
    <p:sldId id="258" r:id="rId6"/>
    <p:sldId id="259" r:id="rId7"/>
    <p:sldId id="283" r:id="rId8"/>
    <p:sldId id="260" r:id="rId9"/>
    <p:sldId id="276" r:id="rId10"/>
    <p:sldId id="261" r:id="rId11"/>
    <p:sldId id="284" r:id="rId12"/>
    <p:sldId id="262" r:id="rId13"/>
    <p:sldId id="263" r:id="rId14"/>
    <p:sldId id="277" r:id="rId15"/>
    <p:sldId id="264" r:id="rId16"/>
    <p:sldId id="265" r:id="rId17"/>
    <p:sldId id="266" r:id="rId18"/>
    <p:sldId id="280" r:id="rId19"/>
    <p:sldId id="267" r:id="rId20"/>
    <p:sldId id="268" r:id="rId21"/>
    <p:sldId id="269" r:id="rId22"/>
    <p:sldId id="279" r:id="rId23"/>
    <p:sldId id="270" r:id="rId24"/>
    <p:sldId id="271" r:id="rId25"/>
    <p:sldId id="272" r:id="rId26"/>
    <p:sldId id="286" r:id="rId27"/>
    <p:sldId id="287" r:id="rId28"/>
    <p:sldId id="273" r:id="rId29"/>
    <p:sldId id="282" r:id="rId30"/>
    <p:sldId id="281" r:id="rId31"/>
    <p:sldId id="288" r:id="rId32"/>
    <p:sldId id="289" r:id="rId33"/>
    <p:sldId id="290" r:id="rId34"/>
    <p:sldId id="291" r:id="rId35"/>
    <p:sldId id="292" r:id="rId36"/>
    <p:sldId id="293" r:id="rId37"/>
    <p:sldId id="296" r:id="rId38"/>
    <p:sldId id="297" r:id="rId39"/>
    <p:sldId id="299" r:id="rId40"/>
    <p:sldId id="298"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09140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327158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49265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77010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91242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767672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624623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38316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682577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2789379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extLst>
      <p:ext uri="{BB962C8B-B14F-4D97-AF65-F5344CB8AC3E}">
        <p14:creationId xmlns:p14="http://schemas.microsoft.com/office/powerpoint/2010/main" val="3887803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12.09.2022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extLst>
      <p:ext uri="{BB962C8B-B14F-4D97-AF65-F5344CB8AC3E}">
        <p14:creationId xmlns:p14="http://schemas.microsoft.com/office/powerpoint/2010/main" val="23177091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5786" y="642918"/>
            <a:ext cx="7772400" cy="1752600"/>
          </a:xfrm>
        </p:spPr>
        <p:txBody>
          <a:bodyPr>
            <a:noAutofit/>
          </a:bodyPr>
          <a:lstStyle/>
          <a:p>
            <a:r>
              <a:rPr lang="ru-RU" sz="36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Лекция:№</a:t>
            </a:r>
            <a:r>
              <a:rPr lang="ru-RU"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2</a:t>
            </a:r>
            <a:endParaRPr lang="ru-RU"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755576" y="2276872"/>
            <a:ext cx="7920880" cy="3581020"/>
          </a:xfrm>
        </p:spPr>
        <p:txBody>
          <a:bodyPr>
            <a:noAutofit/>
          </a:bodyPr>
          <a:lstStyle/>
          <a:p>
            <a:r>
              <a:rPr lang="ru-RU"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Вопрос о восстановлении государственности Кореи и сепаратные действия оккупационных властей по обе стороны 38-й параллели. Установление взаимно враждебных режимов на севере и юге Кореи</a:t>
            </a:r>
            <a:endParaRPr lang="ru-RU"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10 августа 1945 г. Японское генерал-губернаторство</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fontScale="85000" lnSpcReduction="20000"/>
          </a:bodyPr>
          <a:lstStyle/>
          <a:p>
            <a:pPr algn="just"/>
            <a:r>
              <a:rPr lang="ru-RU" dirty="0" smtClean="0"/>
              <a:t>в Корее узнало о предстоящей капитуляции, после чего попыталось вступить в контакт для переговоров о передаче власти с наиболее влиятельными в то время корейскими национальными лидерами Ё </a:t>
            </a:r>
            <a:r>
              <a:rPr lang="ru-RU" dirty="0" err="1" smtClean="0"/>
              <a:t>Унхёном</a:t>
            </a:r>
            <a:r>
              <a:rPr lang="ru-RU" dirty="0" smtClean="0"/>
              <a:t> (1886—1947) и Сон Джину (1889-1945). </a:t>
            </a:r>
          </a:p>
          <a:p>
            <a:pPr algn="just"/>
            <a:r>
              <a:rPr lang="ru-RU" dirty="0" smtClean="0"/>
              <a:t>Его главной заботой были обеспечение безопасности и благополучное возвращение на родину более 800 тысяч японских гражданских лиц и солдат, находившихся в то время в Корее. Сон Джину отказался не только ответить японцам, но и сотрудничать с Ё </a:t>
            </a:r>
            <a:r>
              <a:rPr lang="ru-RU" dirty="0" err="1" smtClean="0"/>
              <a:t>Унхёном</a:t>
            </a:r>
            <a:r>
              <a:rPr lang="ru-RU" dirty="0" smtClean="0"/>
              <a: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0070C0"/>
                </a:solidFill>
              </a:rPr>
              <a:t>Союзники по антигитлеровской коалиции</a:t>
            </a:r>
            <a:endParaRPr lang="ru-RU" b="1" dirty="0">
              <a:solidFill>
                <a:srgbClr val="0070C0"/>
              </a:solidFill>
            </a:endParaRPr>
          </a:p>
        </p:txBody>
      </p:sp>
      <p:sp>
        <p:nvSpPr>
          <p:cNvPr id="3" name="Объект 2"/>
          <p:cNvSpPr>
            <a:spLocks noGrp="1"/>
          </p:cNvSpPr>
          <p:nvPr>
            <p:ph idx="1"/>
          </p:nvPr>
        </p:nvSpPr>
        <p:spPr/>
        <p:txBody>
          <a:bodyPr>
            <a:normAutofit fontScale="85000" lnSpcReduction="20000"/>
          </a:bodyPr>
          <a:lstStyle/>
          <a:p>
            <a:pPr algn="just"/>
            <a:r>
              <a:rPr lang="ru-RU" dirty="0" smtClean="0"/>
              <a:t>определяя облик послевоенного мира в годы Второй мировой войны, взяли на себя ответственность за строительство единого и независимого корейского государства после освобождения территории полуострова. </a:t>
            </a:r>
          </a:p>
          <a:p>
            <a:pPr algn="just"/>
            <a:r>
              <a:rPr lang="ru-RU" dirty="0" smtClean="0"/>
              <a:t>Таким образом, вопрос об ответственности за раскол Кореи – это в первую очередь вопрос ответственности внешних сил. Процесс раздела Корейского полуострова целесообразно представить в виде последовательности принятия череды принципиальных решений, вносящих свой вклад в дело раскола страны. </a:t>
            </a:r>
            <a:endParaRPr lang="ru-RU" dirty="0"/>
          </a:p>
        </p:txBody>
      </p:sp>
    </p:spTree>
    <p:extLst>
      <p:ext uri="{BB962C8B-B14F-4D97-AF65-F5344CB8AC3E}">
        <p14:creationId xmlns:p14="http://schemas.microsoft.com/office/powerpoint/2010/main" val="704674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914384"/>
          </a:xfrm>
        </p:spPr>
        <p:txBody>
          <a:bodyPr>
            <a:normAutofit fontScale="90000"/>
          </a:bodyPr>
          <a:lstStyle/>
          <a:p>
            <a:r>
              <a:rPr lang="ru-RU" b="1" dirty="0" smtClean="0"/>
              <a:t>≪</a:t>
            </a:r>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Корейский союз за строительство государства</a:t>
            </a:r>
            <a:r>
              <a:rPr lang="ru-RU" b="1" dirty="0" smtClean="0"/>
              <a:t>≫</a:t>
            </a:r>
            <a:endParaRPr lang="ru-RU" dirty="0"/>
          </a:p>
        </p:txBody>
      </p:sp>
      <p:sp>
        <p:nvSpPr>
          <p:cNvPr id="3" name="Содержимое 2"/>
          <p:cNvSpPr>
            <a:spLocks noGrp="1"/>
          </p:cNvSpPr>
          <p:nvPr>
            <p:ph idx="1"/>
          </p:nvPr>
        </p:nvSpPr>
        <p:spPr/>
        <p:txBody>
          <a:bodyPr>
            <a:normAutofit/>
          </a:bodyPr>
          <a:lstStyle/>
          <a:p>
            <a:pPr marL="0" indent="0" algn="just">
              <a:buNone/>
            </a:pPr>
            <a:r>
              <a:rPr lang="ru-RU" dirty="0" smtClean="0"/>
              <a:t>Решение вопроса о передаче власти перешло к сторонникам Ё </a:t>
            </a:r>
            <a:r>
              <a:rPr lang="ru-RU" dirty="0" err="1" smtClean="0"/>
              <a:t>Унхёна</a:t>
            </a:r>
            <a:r>
              <a:rPr lang="ru-RU" dirty="0" smtClean="0"/>
              <a:t>, которые, опираясь на уже существовавший тогда </a:t>
            </a:r>
            <a:r>
              <a:rPr lang="ru-RU" b="1" dirty="0" smtClean="0"/>
              <a:t>≪Корейский союз за строительство государства≫</a:t>
            </a:r>
            <a:r>
              <a:rPr lang="ru-RU" dirty="0" smtClean="0"/>
              <a:t>, учредили Комитет по подготовке к строительству государства </a:t>
            </a:r>
            <a:r>
              <a:rPr lang="ru-RU" b="1" dirty="0" smtClean="0"/>
              <a:t>{</a:t>
            </a:r>
            <a:r>
              <a:rPr lang="ru-RU" b="1" dirty="0" err="1" smtClean="0"/>
              <a:t>Конгук</a:t>
            </a:r>
            <a:r>
              <a:rPr lang="ru-RU" b="1" dirty="0" smtClean="0"/>
              <a:t> </a:t>
            </a:r>
            <a:r>
              <a:rPr lang="ru-RU" b="1" dirty="0" err="1" smtClean="0"/>
              <a:t>чунби</a:t>
            </a:r>
            <a:r>
              <a:rPr lang="ru-RU" b="1" dirty="0" smtClean="0"/>
              <a:t> </a:t>
            </a:r>
            <a:r>
              <a:rPr lang="ru-RU" b="1" dirty="0" err="1" smtClean="0"/>
              <a:t>вивонхве</a:t>
            </a:r>
            <a:r>
              <a:rPr lang="ru-RU" b="1" dirty="0" smtClean="0"/>
              <a:t>), </a:t>
            </a:r>
            <a:r>
              <a:rPr lang="ru-RU" dirty="0" smtClean="0"/>
              <a:t>освободили политических заключенных и создали отряды общественной безопасности.</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 августа 1945 г.</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fontScale="92500" lnSpcReduction="20000"/>
          </a:bodyPr>
          <a:lstStyle/>
          <a:p>
            <a:r>
              <a:rPr lang="ru-RU" dirty="0" smtClean="0"/>
              <a:t>Однако эти отряды попытались взять под свой контроль полицейские участки, бывшие колониальные власти неожиданно стали сопротивляться. </a:t>
            </a:r>
          </a:p>
          <a:p>
            <a:r>
              <a:rPr lang="ru-RU" dirty="0" smtClean="0"/>
              <a:t>Командующий японскими войсками в Корее издал приказ, в котором заявил, что примет решительные меры против всего, что нарушает спокойствие людей и угрожает общественному порядку, и восстановил контроль над полицейскими участками, редакциями газет и школами.</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35842" name="Picture 2" descr="День освобождения (Корея) — Википедия"/>
          <p:cNvPicPr>
            <a:picLocks noChangeAspect="1" noChangeArrowheads="1"/>
          </p:cNvPicPr>
          <p:nvPr/>
        </p:nvPicPr>
        <p:blipFill>
          <a:blip r:embed="rId2"/>
          <a:srcRect/>
          <a:stretch>
            <a:fillRect/>
          </a:stretch>
        </p:blipFill>
        <p:spPr bwMode="auto">
          <a:xfrm>
            <a:off x="357158" y="214290"/>
            <a:ext cx="8358246" cy="592935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 сентября 1945 г.</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lnSpcReduction="10000"/>
          </a:bodyPr>
          <a:lstStyle/>
          <a:p>
            <a:r>
              <a:rPr lang="ru-RU" dirty="0" smtClean="0"/>
              <a:t>в Сеул вошли американские войска. 9 сентября командующий войсками США в Корее Джон Р. Хадж (1893-1963) принял капитуляцию у последнего японского генерал-губернатора в Корее </a:t>
            </a:r>
            <a:r>
              <a:rPr lang="ru-RU" dirty="0" err="1" smtClean="0"/>
              <a:t>Абэ</a:t>
            </a:r>
            <a:r>
              <a:rPr lang="ru-RU" dirty="0" smtClean="0"/>
              <a:t> </a:t>
            </a:r>
            <a:r>
              <a:rPr lang="ru-RU" dirty="0" err="1" smtClean="0"/>
              <a:t>Нобуюки</a:t>
            </a:r>
            <a:r>
              <a:rPr lang="ru-RU" dirty="0" smtClean="0"/>
              <a:t> (1875-1953). </a:t>
            </a:r>
          </a:p>
          <a:p>
            <a:r>
              <a:rPr lang="ru-RU" dirty="0" smtClean="0"/>
              <a:t>Так закончился тридцатипятилетний период японского колониального господства в Корее</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американские военные власти в Корее</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отказались признать как Временное правительство Республики Корея (≪Шанхайское≫), так и ≪Корейскую Народную Республику≫, провозглашенную сторонниками ≪Комитета по подготовке к строительству государства≫. </a:t>
            </a:r>
          </a:p>
          <a:p>
            <a:r>
              <a:rPr lang="ru-RU" dirty="0" smtClean="0"/>
              <a:t>На смену японской колониальной администрации пришла американская военная администрация, но власть ее ограничивалась только территорией к югу от 38-й параллели, в то время как организация Ё </a:t>
            </a:r>
            <a:r>
              <a:rPr lang="ru-RU" dirty="0" err="1" smtClean="0"/>
              <a:t>Унхёна</a:t>
            </a:r>
            <a:r>
              <a:rPr lang="ru-RU" dirty="0" smtClean="0"/>
              <a:t> имела отделения во всех районах Кореи</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Демаркация по 38-й параллели</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Содержимое 2"/>
          <p:cNvSpPr>
            <a:spLocks noGrp="1"/>
          </p:cNvSpPr>
          <p:nvPr>
            <p:ph idx="1"/>
          </p:nvPr>
        </p:nvSpPr>
        <p:spPr/>
        <p:txBody>
          <a:bodyPr>
            <a:normAutofit fontScale="85000" lnSpcReduction="10000"/>
          </a:bodyPr>
          <a:lstStyle/>
          <a:p>
            <a:pPr algn="just"/>
            <a:r>
              <a:rPr lang="ru-RU" dirty="0" smtClean="0"/>
              <a:t>Хотя непосредственной причиной раздела нации по 38-й параллели стала раздельная оккупация Кореи американскими и советскими войсками после 15 августа 1945 г., опасность раздела страны неоднократно возникала и ранее. </a:t>
            </a:r>
          </a:p>
          <a:p>
            <a:pPr algn="just"/>
            <a:r>
              <a:rPr lang="ru-RU" dirty="0" smtClean="0"/>
              <a:t>Корейский полуостров, из-за своего особого геополитического положения, не раз становился местом столкновений между великими державами, и не один раз эти державы предпринимали попытки избежать конфликта путем его раздела.</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Демаркация по 38-й параллели</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lstStyle/>
          <a:p>
            <a:endParaRPr lang="ru-RU" dirty="0"/>
          </a:p>
        </p:txBody>
      </p:sp>
      <p:pic>
        <p:nvPicPr>
          <p:cNvPr id="38914" name="Picture 2" descr="38параллель Instagram posts (photos and videos) - Picuki.com"/>
          <p:cNvPicPr>
            <a:picLocks noChangeAspect="1" noChangeArrowheads="1"/>
          </p:cNvPicPr>
          <p:nvPr/>
        </p:nvPicPr>
        <p:blipFill>
          <a:blip r:embed="rId2"/>
          <a:srcRect/>
          <a:stretch>
            <a:fillRect/>
          </a:stretch>
        </p:blipFill>
        <p:spPr bwMode="auto">
          <a:xfrm>
            <a:off x="285720" y="1500174"/>
            <a:ext cx="8429684" cy="4786346"/>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chemeClr val="accent1">
                    <a:lumMod val="75000"/>
                  </a:schemeClr>
                </a:solidFill>
              </a:rPr>
              <a:t>выдвигались идеи нейтрализации</a:t>
            </a:r>
            <a:endParaRPr lang="ru-RU" b="1" dirty="0">
              <a:solidFill>
                <a:schemeClr val="accent1">
                  <a:lumMod val="75000"/>
                </a:schemeClr>
              </a:solidFill>
            </a:endParaRPr>
          </a:p>
        </p:txBody>
      </p:sp>
      <p:sp>
        <p:nvSpPr>
          <p:cNvPr id="3" name="Содержимое 2"/>
          <p:cNvSpPr>
            <a:spLocks noGrp="1"/>
          </p:cNvSpPr>
          <p:nvPr>
            <p:ph idx="1"/>
          </p:nvPr>
        </p:nvSpPr>
        <p:spPr/>
        <p:txBody>
          <a:bodyPr>
            <a:normAutofit lnSpcReduction="10000"/>
          </a:bodyPr>
          <a:lstStyle/>
          <a:p>
            <a:r>
              <a:rPr lang="ru-RU" dirty="0" smtClean="0"/>
              <a:t>Чтобы избежать раскола и колонизации и сохранить независимое единое национальное государство, в Корее выдвигались идеи нейтрализации Корейского полуострова или превращения его в буферную зону, но реализовать их не удалось, и в XX в. </a:t>
            </a:r>
          </a:p>
          <a:p>
            <a:r>
              <a:rPr lang="ru-RU" b="1" dirty="0" smtClean="0"/>
              <a:t>Корея была колонизирована</a:t>
            </a:r>
            <a:r>
              <a:rPr lang="ru-RU" dirty="0" smtClean="0"/>
              <a:t>, </a:t>
            </a:r>
            <a:r>
              <a:rPr lang="ru-RU" b="1" dirty="0" smtClean="0"/>
              <a:t>а потом и поделена</a:t>
            </a:r>
            <a:endParaRPr lang="ru-RU"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план</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a:r>
              <a:rPr lang="ru-RU"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Вопрос о восстановлении государственности Кореи и сепаратные действия оккупационных властей по обе стороны 38-й параллели. </a:t>
            </a:r>
          </a:p>
          <a:p>
            <a:pPr algn="just"/>
            <a:r>
              <a:rPr lang="ru-RU"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Установление взаимно враждебных режимов на севере и юге Кореи. </a:t>
            </a:r>
            <a:endParaRPr lang="ru-RU"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11 августа 1945 г.</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Содержимое 2"/>
          <p:cNvSpPr>
            <a:spLocks noGrp="1"/>
          </p:cNvSpPr>
          <p:nvPr>
            <p:ph idx="1"/>
          </p:nvPr>
        </p:nvSpPr>
        <p:spPr/>
        <p:txBody>
          <a:bodyPr>
            <a:normAutofit fontScale="85000" lnSpcReduction="20000"/>
          </a:bodyPr>
          <a:lstStyle/>
          <a:p>
            <a:r>
              <a:rPr lang="ru-RU" dirty="0" smtClean="0"/>
              <a:t>В самом конце колониального периода Советский Союз, в соответствии с решениями Ялтинской конференции, вступил в военные действия против Японии, начав наступление на Маньчжурию. </a:t>
            </a:r>
          </a:p>
          <a:p>
            <a:r>
              <a:rPr lang="ru-RU" dirty="0" smtClean="0"/>
              <a:t>11 августа 1945 г. советские войска заняли корейский город </a:t>
            </a:r>
            <a:r>
              <a:rPr lang="ru-RU" dirty="0" err="1" smtClean="0"/>
              <a:t>Унги</a:t>
            </a:r>
            <a:r>
              <a:rPr lang="ru-RU" dirty="0" smtClean="0"/>
              <a:t>; 12 августа они высадились в </a:t>
            </a:r>
            <a:r>
              <a:rPr lang="ru-RU" dirty="0" err="1" smtClean="0"/>
              <a:t>Наджине</a:t>
            </a:r>
            <a:r>
              <a:rPr lang="ru-RU" dirty="0" smtClean="0"/>
              <a:t> и 13 августа — в </a:t>
            </a:r>
            <a:r>
              <a:rPr lang="ru-RU" dirty="0" err="1" smtClean="0"/>
              <a:t>Чхонджине</a:t>
            </a:r>
            <a:r>
              <a:rPr lang="ru-RU" dirty="0" smtClean="0"/>
              <a:t> — портовых городах на северо-восточном побережье. </a:t>
            </a:r>
          </a:p>
          <a:p>
            <a:r>
              <a:rPr lang="ru-RU" dirty="0" smtClean="0"/>
              <a:t>Дислоцированная в северных районах Кореи японская </a:t>
            </a:r>
            <a:r>
              <a:rPr lang="ru-RU" dirty="0" err="1" smtClean="0"/>
              <a:t>Квантунская</a:t>
            </a:r>
            <a:r>
              <a:rPr lang="ru-RU" dirty="0" smtClean="0"/>
              <a:t> армия не оказала никакого серьезного сопротивления, и советская армия быстро продвигалась на юг.</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выдвинули план</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Содержимое 2"/>
          <p:cNvSpPr>
            <a:spLocks noGrp="1"/>
          </p:cNvSpPr>
          <p:nvPr>
            <p:ph idx="1"/>
          </p:nvPr>
        </p:nvSpPr>
        <p:spPr/>
        <p:txBody>
          <a:bodyPr>
            <a:normAutofit lnSpcReduction="10000"/>
          </a:bodyPr>
          <a:lstStyle/>
          <a:p>
            <a:pPr marL="0" indent="0" algn="just">
              <a:buNone/>
            </a:pPr>
            <a:r>
              <a:rPr lang="ru-RU" dirty="0" smtClean="0"/>
              <a:t>Американские войска все еще находились на о. Окинава; для переброски их в Корею требовалось время, и, чтобы предотвратить захват советской армией всего Корейского полуострова, США выдвинули план, созвучный ранее выдвигавшимся планам раздела Кореи, предложив, что их войска примут капитуляцию японских войск южнее 38-й параллели, а советские — севернее той же линии.</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37892" name="Picture 4" descr="Какая война закончилась в 1953 году. Корейская война: краткая история"/>
          <p:cNvPicPr>
            <a:picLocks noChangeAspect="1" noChangeArrowheads="1"/>
          </p:cNvPicPr>
          <p:nvPr/>
        </p:nvPicPr>
        <p:blipFill>
          <a:blip r:embed="rId2"/>
          <a:srcRect/>
          <a:stretch>
            <a:fillRect/>
          </a:stretch>
        </p:blipFill>
        <p:spPr bwMode="auto">
          <a:xfrm>
            <a:off x="357158" y="214290"/>
            <a:ext cx="8358246" cy="642462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выбрать путь компромисса</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fontScale="77500" lnSpcReduction="20000"/>
          </a:bodyPr>
          <a:lstStyle/>
          <a:p>
            <a:pPr algn="just"/>
            <a:r>
              <a:rPr lang="ru-RU" dirty="0" smtClean="0"/>
              <a:t>Советы, надеявшиеся на экономическую поддержку США и на участие в оккупации Японии, согласились. Американское руководство было этим весьма удивлено, поскольку советская армия имела шансы либо целиком захватить Корейский полуостров, либо провести линию раздела много южнее 38-й параллели. </a:t>
            </a:r>
          </a:p>
          <a:p>
            <a:pPr algn="just"/>
            <a:r>
              <a:rPr lang="ru-RU" dirty="0" smtClean="0"/>
              <a:t>Существовала альтернатива раздельной советско-американской оккупации Кореи, а именно возможность захвата советской армией всего Корейского полуострова и дальнейшей ее высадки на части японской территории, например, на Хоккайдо. </a:t>
            </a:r>
          </a:p>
          <a:p>
            <a:pPr algn="just"/>
            <a:r>
              <a:rPr lang="ru-RU" dirty="0" smtClean="0"/>
              <a:t>Однако в итоге СССР выбрал путь компромисса с союзниками по антигитлеровской коалиции.</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Тридцать пять лет господствовавшая над Кореей Япония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a:bodyPr>
          <a:lstStyle/>
          <a:p>
            <a:pPr algn="just"/>
            <a:r>
              <a:rPr lang="ru-RU" sz="4000" dirty="0" smtClean="0"/>
              <a:t>капитулировав перед союзниками в результате поражения в войне на Тихом океане, создала условия, приведшие к разделу  корейского полуострова</a:t>
            </a:r>
            <a:endParaRPr lang="ru-RU" sz="4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534400" cy="1285860"/>
          </a:xfrm>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Поскольку союзники на Ялтинской конференции</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lnSpcReduction="10000"/>
          </a:bodyPr>
          <a:lstStyle/>
          <a:p>
            <a:pPr marL="0" indent="0" algn="just">
              <a:buNone/>
            </a:pPr>
            <a:r>
              <a:rPr lang="ru-RU" dirty="0" smtClean="0"/>
              <a:t>втайне договорились об установлении в Корее долговременной опеки, 38-я параллель представлялась как временная разделительная (демаркационная) линия, нужная лишь для приема американской и советской армиями капитуляции японских войск до тех пор, пока союзники не создадут единое для обеих частей страны временное правительство и не начнут осуществлять опеку.</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smtClean="0">
                <a:solidFill>
                  <a:srgbClr val="0070C0"/>
                </a:solidFill>
                <a:latin typeface="Times New Roman" pitchFamily="18" charset="0"/>
                <a:cs typeface="Times New Roman" pitchFamily="18" charset="0"/>
              </a:rPr>
              <a:t>Раскол Кореи на два независимых государства</a:t>
            </a:r>
            <a:endParaRPr lang="ru-RU"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pPr algn="just"/>
            <a:r>
              <a:rPr lang="ru-RU" dirty="0" smtClean="0"/>
              <a:t>ставший реальностью в 1948 г., на долгие годы сделал этот полуостров постоянным источником напряжённости на международной арене.</a:t>
            </a:r>
          </a:p>
          <a:p>
            <a:pPr algn="just"/>
            <a:r>
              <a:rPr lang="ru-RU" dirty="0" smtClean="0"/>
              <a:t>Эта проблема продолжает сохранять свою актуальность и по сей день</a:t>
            </a:r>
            <a:endParaRPr lang="ru-RU" dirty="0"/>
          </a:p>
        </p:txBody>
      </p:sp>
    </p:spTree>
    <p:extLst>
      <p:ext uri="{BB962C8B-B14F-4D97-AF65-F5344CB8AC3E}">
        <p14:creationId xmlns:p14="http://schemas.microsoft.com/office/powerpoint/2010/main" val="542591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Причиной раскола послужил сложный комплекс факторов</a:t>
            </a: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Объект 2"/>
          <p:cNvSpPr>
            <a:spLocks noGrp="1"/>
          </p:cNvSpPr>
          <p:nvPr>
            <p:ph idx="1"/>
          </p:nvPr>
        </p:nvSpPr>
        <p:spPr>
          <a:xfrm>
            <a:off x="0" y="1600200"/>
            <a:ext cx="8964488" cy="5141168"/>
          </a:xfrm>
        </p:spPr>
        <p:txBody>
          <a:bodyPr>
            <a:noAutofit/>
          </a:bodyPr>
          <a:lstStyle/>
          <a:p>
            <a:pPr marL="0" indent="0" algn="just">
              <a:buNone/>
            </a:pPr>
            <a:r>
              <a:rPr lang="ru-RU" sz="2000" dirty="0" smtClean="0"/>
              <a:t>как международных, так и внутренних. Однако важно подчеркнуть, что именно союзники по антигитлеровской коалиции, определяя облик послевоенного мира в годы Второй мировой войны, взяли на себя ответственность за строительство единого и независимого корейского государства после освобождения территории полуострова от японской армии, а значит вопрос об ответственности за раскол Кореи – это в первую очередь вопрос ответственности внешних сил. Стоит отметить, что позиции наиболее глубоко погружённых в корейские дела США и СССР поначалу не носили конфликтный характер, так как обе стороны выступали за построение единого и независимого корейского государства, способного стать своеобразной буферной зоной. Поэтому процесс раздела Корейского полуострова целесообразно представить в виде последовательности принятия череды принципиальных решений, каждое из которых могло идти вразрез прежнему курсу или угрожать единству корейского полуострова, тем самым внося свой вклад в дело раскола страны. Анализируя эти решения, необходимо обратить внимание на три главных момента: инициатора их принятия, цели, которые планировалось достичь, а также последствия реализации инициативы</a:t>
            </a:r>
            <a:endParaRPr lang="ru-RU" sz="2000" dirty="0"/>
          </a:p>
        </p:txBody>
      </p:sp>
    </p:spTree>
    <p:extLst>
      <p:ext uri="{BB962C8B-B14F-4D97-AF65-F5344CB8AC3E}">
        <p14:creationId xmlns:p14="http://schemas.microsoft.com/office/powerpoint/2010/main" val="15353421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Причины разделения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lnSpcReduction="10000"/>
          </a:bodyPr>
          <a:lstStyle/>
          <a:p>
            <a:r>
              <a:rPr lang="ru-RU" dirty="0" smtClean="0"/>
              <a:t>Однако из-за противодействия корейских правых националистов и возрастающей конфронтации между США и СССР планы по установлению единого временного правительства под опекой союзников никогда не были осуществлены. Вместо этого с созданием отдельных правительств на Севере и Юге 38-я параллель стала настоящей линией национального разделения.</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Внешними</a:t>
            </a:r>
            <a:r>
              <a:rPr lang="ru-RU" sz="3600" b="1" dirty="0" smtClean="0">
                <a:latin typeface="Times New Roman" pitchFamily="18" charset="0"/>
                <a:cs typeface="Times New Roman" pitchFamily="18" charset="0"/>
              </a:rPr>
              <a:t> </a:t>
            </a:r>
            <a:r>
              <a:rPr lang="ru-RU"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факторами, способствовавшими превращению 38-й параллели</a:t>
            </a:r>
            <a:endParaRPr lang="ru-RU" dirty="0">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457200" y="1600200"/>
          <a:ext cx="8229601" cy="4503421"/>
        </p:xfrm>
        <a:graphic>
          <a:graphicData uri="http://schemas.openxmlformats.org/drawingml/2006/table">
            <a:tbl>
              <a:tblPr firstRow="1" bandRow="1">
                <a:tableStyleId>{5C22544A-7EE6-4342-B048-85BDC9FD1C3A}</a:tableStyleId>
              </a:tblPr>
              <a:tblGrid>
                <a:gridCol w="2058538"/>
                <a:gridCol w="6171063"/>
              </a:tblGrid>
              <a:tr h="370840">
                <a:tc>
                  <a:txBody>
                    <a:bodyPr/>
                    <a:lstStyle/>
                    <a:p>
                      <a:endParaRPr lang="ru-RU" dirty="0"/>
                    </a:p>
                  </a:txBody>
                  <a:tcPr marL="88487" marR="88487"/>
                </a:tc>
                <a:tc>
                  <a:txBody>
                    <a:bodyPr/>
                    <a:lstStyle/>
                    <a:p>
                      <a:r>
                        <a:rPr lang="ru-RU" dirty="0" smtClean="0"/>
                        <a:t>в линию раздела корейской нации, стали </a:t>
                      </a:r>
                      <a:r>
                        <a:rPr lang="ru-RU" b="1" dirty="0" smtClean="0"/>
                        <a:t>геополитическое положение </a:t>
                      </a:r>
                      <a:r>
                        <a:rPr lang="ru-RU" dirty="0" smtClean="0"/>
                        <a:t>Корейского полуострова и </a:t>
                      </a:r>
                      <a:r>
                        <a:rPr lang="ru-RU" b="1" dirty="0" smtClean="0"/>
                        <a:t>японское колониальное правление </a:t>
                      </a:r>
                      <a:r>
                        <a:rPr lang="ru-RU" dirty="0" smtClean="0"/>
                        <a:t>предложение США о раздельной оккупации, направленное на предотвращение полной оккупации Кореи Советами, и принятие Советами этого предложения</a:t>
                      </a:r>
                      <a:endParaRPr lang="ru-RU" dirty="0"/>
                    </a:p>
                  </a:txBody>
                  <a:tcPr marL="88487" marR="88487"/>
                </a:tc>
              </a:tr>
              <a:tr h="370840">
                <a:tc>
                  <a:txBody>
                    <a:bodyPr/>
                    <a:lstStyle/>
                    <a:p>
                      <a:endParaRPr lang="ru-RU" dirty="0"/>
                    </a:p>
                  </a:txBody>
                  <a:tcPr marL="88487" marR="88487"/>
                </a:tc>
                <a:tc>
                  <a:txBody>
                    <a:bodyPr/>
                    <a:lstStyle/>
                    <a:p>
                      <a:r>
                        <a:rPr lang="ru-RU" dirty="0" smtClean="0"/>
                        <a:t>решение американцев пренебречь достигнутыми на Московском совещании министров иностранных дел СССР, США и Великобритании (16-26 декабря 1945 г.) договоренностями и перенести корейский вопрос на рассмотрение ООН</a:t>
                      </a:r>
                      <a:endParaRPr lang="ru-RU" dirty="0"/>
                    </a:p>
                  </a:txBody>
                  <a:tcPr marL="88487" marR="88487"/>
                </a:tc>
              </a:tr>
              <a:tr h="1303021">
                <a:tc>
                  <a:txBody>
                    <a:bodyPr/>
                    <a:lstStyle/>
                    <a:p>
                      <a:endParaRPr lang="ru-RU" dirty="0"/>
                    </a:p>
                  </a:txBody>
                  <a:tcPr marL="88487" marR="88487"/>
                </a:tc>
                <a:tc>
                  <a:txBody>
                    <a:bodyPr/>
                    <a:lstStyle/>
                    <a:p>
                      <a:r>
                        <a:rPr lang="ru-RU" dirty="0" smtClean="0"/>
                        <a:t>а также послевоенная ≪холодная война≫ между США и СССР</a:t>
                      </a:r>
                      <a:endParaRPr lang="ru-RU" dirty="0"/>
                    </a:p>
                  </a:txBody>
                  <a:tcPr marL="88487" marR="88487"/>
                </a:tc>
              </a:tr>
            </a:tbl>
          </a:graphicData>
        </a:graphic>
      </p:graphicFrame>
      <p:sp>
        <p:nvSpPr>
          <p:cNvPr id="7" name="Стрелка вправо 6"/>
          <p:cNvSpPr/>
          <p:nvPr/>
        </p:nvSpPr>
        <p:spPr>
          <a:xfrm>
            <a:off x="785786" y="207167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Стрелка вправо 8"/>
          <p:cNvSpPr/>
          <p:nvPr/>
        </p:nvSpPr>
        <p:spPr>
          <a:xfrm>
            <a:off x="1000100" y="407194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право 9"/>
          <p:cNvSpPr/>
          <p:nvPr/>
        </p:nvSpPr>
        <p:spPr>
          <a:xfrm>
            <a:off x="1000100" y="4941168"/>
            <a:ext cx="1123628"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solidFill>
                  <a:schemeClr val="accent1">
                    <a:lumMod val="75000"/>
                  </a:schemeClr>
                </a:solidFill>
              </a:rPr>
              <a:t>связь с ранее изученными материалами</a:t>
            </a:r>
          </a:p>
        </p:txBody>
      </p:sp>
      <p:sp>
        <p:nvSpPr>
          <p:cNvPr id="3" name="Объект 2"/>
          <p:cNvSpPr>
            <a:spLocks noGrp="1"/>
          </p:cNvSpPr>
          <p:nvPr>
            <p:ph idx="1"/>
          </p:nvPr>
        </p:nvSpPr>
        <p:spPr/>
        <p:txBody>
          <a:bodyPr>
            <a:normAutofit/>
          </a:bodyPr>
          <a:lstStyle/>
          <a:p>
            <a:pPr algn="just"/>
            <a:r>
              <a:rPr lang="ru-RU" dirty="0" smtClean="0"/>
              <a:t>1 Какие вопросы обсуждались в Каирской, Ялтинской </a:t>
            </a:r>
            <a:r>
              <a:rPr lang="ru-RU" dirty="0"/>
              <a:t>и </a:t>
            </a:r>
            <a:r>
              <a:rPr lang="ru-RU" dirty="0" smtClean="0"/>
              <a:t>Потсдамской конференции касающиеся  Корее? </a:t>
            </a:r>
            <a:endParaRPr lang="ru-RU" dirty="0"/>
          </a:p>
          <a:p>
            <a:pPr algn="just"/>
            <a:r>
              <a:rPr lang="ru-RU" dirty="0"/>
              <a:t>2 </a:t>
            </a:r>
            <a:r>
              <a:rPr lang="ru-RU" dirty="0" smtClean="0"/>
              <a:t>Какие </a:t>
            </a:r>
            <a:r>
              <a:rPr lang="ru-RU" dirty="0"/>
              <a:t>проекты </a:t>
            </a:r>
            <a:r>
              <a:rPr lang="ru-RU" dirty="0" smtClean="0"/>
              <a:t> </a:t>
            </a:r>
            <a:r>
              <a:rPr lang="ru-RU" dirty="0"/>
              <a:t>СССР и США по корейскому вопросу были </a:t>
            </a:r>
            <a:r>
              <a:rPr lang="ru-RU" dirty="0" smtClean="0"/>
              <a:t>приняты в Московском совещании </a:t>
            </a:r>
            <a:r>
              <a:rPr lang="ru-RU" dirty="0"/>
              <a:t>министров иностранных дел 1945 г</a:t>
            </a:r>
            <a:r>
              <a:rPr lang="ru-RU" dirty="0" smtClean="0"/>
              <a:t>.? </a:t>
            </a:r>
            <a:endParaRPr lang="ru-RU" dirty="0"/>
          </a:p>
        </p:txBody>
      </p:sp>
    </p:spTree>
    <p:extLst>
      <p:ext uri="{BB962C8B-B14F-4D97-AF65-F5344CB8AC3E}">
        <p14:creationId xmlns:p14="http://schemas.microsoft.com/office/powerpoint/2010/main" val="19433602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 внутренним факторам следует отнести</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4" name="Содержимое 3"/>
          <p:cNvGraphicFramePr>
            <a:graphicFrameLocks noGrp="1"/>
          </p:cNvGraphicFramePr>
          <p:nvPr>
            <p:ph idx="1"/>
          </p:nvPr>
        </p:nvGraphicFramePr>
        <p:xfrm>
          <a:off x="457200" y="1600200"/>
          <a:ext cx="8229601" cy="5224161"/>
        </p:xfrm>
        <a:graphic>
          <a:graphicData uri="http://schemas.openxmlformats.org/drawingml/2006/table">
            <a:tbl>
              <a:tblPr firstRow="1" bandRow="1">
                <a:tableStyleId>{5C22544A-7EE6-4342-B048-85BDC9FD1C3A}</a:tableStyleId>
              </a:tblPr>
              <a:tblGrid>
                <a:gridCol w="2058538"/>
                <a:gridCol w="6171063"/>
              </a:tblGrid>
              <a:tr h="370840">
                <a:tc>
                  <a:txBody>
                    <a:bodyPr/>
                    <a:lstStyle/>
                    <a:p>
                      <a:r>
                        <a:rPr lang="ru-RU" b="1" dirty="0" smtClean="0"/>
                        <a:t>во-первых</a:t>
                      </a:r>
                      <a:r>
                        <a:rPr lang="ru-RU" dirty="0" smtClean="0"/>
                        <a:t>,</a:t>
                      </a:r>
                      <a:endParaRPr lang="ru-RU" dirty="0"/>
                    </a:p>
                  </a:txBody>
                  <a:tcPr marL="88487" marR="88487"/>
                </a:tc>
                <a:tc>
                  <a:txBody>
                    <a:bodyPr/>
                    <a:lstStyle/>
                    <a:p>
                      <a:r>
                        <a:rPr lang="ru-RU" sz="2000" dirty="0" smtClean="0"/>
                        <a:t>националистические чувства, которые не позволяли осознать реальное положение Кореи как колонии побежденной державы и не давали согласиться на какую бы то ни было задержку в получении независимости; </a:t>
                      </a:r>
                      <a:endParaRPr lang="ru-RU" sz="2000" dirty="0"/>
                    </a:p>
                  </a:txBody>
                  <a:tcPr marL="88487" marR="88487"/>
                </a:tc>
              </a:tr>
              <a:tr h="1153165">
                <a:tc>
                  <a:txBody>
                    <a:bodyPr/>
                    <a:lstStyle/>
                    <a:p>
                      <a:r>
                        <a:rPr lang="ru-RU" b="1" dirty="0" smtClean="0"/>
                        <a:t>во-вторых,</a:t>
                      </a:r>
                      <a:endParaRPr lang="ru-RU" dirty="0"/>
                    </a:p>
                  </a:txBody>
                  <a:tcPr marL="88487" marR="88487"/>
                </a:tc>
                <a:tc>
                  <a:txBody>
                    <a:bodyPr/>
                    <a:lstStyle/>
                    <a:p>
                      <a:r>
                        <a:rPr lang="ru-RU" sz="2800" dirty="0" smtClean="0"/>
                        <a:t>те политические силы внутри Кореи, которые старались использовать эти чувства, чтобы получить власть, пусть даже над частью нации</a:t>
                      </a:r>
                      <a:endParaRPr lang="ru-RU" sz="2800" dirty="0"/>
                    </a:p>
                  </a:txBody>
                  <a:tcPr marL="88487" marR="88487"/>
                </a:tc>
              </a:tr>
              <a:tr h="1810401">
                <a:tc>
                  <a:txBody>
                    <a:bodyPr/>
                    <a:lstStyle/>
                    <a:p>
                      <a:r>
                        <a:rPr lang="ru-RU" b="1" dirty="0" smtClean="0"/>
                        <a:t>в-третьих</a:t>
                      </a:r>
                      <a:endParaRPr lang="ru-RU" dirty="0"/>
                    </a:p>
                  </a:txBody>
                  <a:tcPr marL="88487" marR="8848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 </a:t>
                      </a:r>
                      <a:r>
                        <a:rPr lang="ru-RU" sz="2400" dirty="0" smtClean="0"/>
                        <a:t>готовность определенной части народа следовать за этими силами.</a:t>
                      </a:r>
                    </a:p>
                    <a:p>
                      <a:endParaRPr lang="ru-RU" dirty="0"/>
                    </a:p>
                  </a:txBody>
                  <a:tcPr marL="88487" marR="88487"/>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872208"/>
          </a:xfrm>
        </p:spPr>
        <p:txBody>
          <a:bodyPr>
            <a:noAutofit/>
          </a:bodyPr>
          <a:lstStyle/>
          <a:p>
            <a:pPr indent="457200"/>
            <a:r>
              <a:rPr lang="ru-RU" sz="3600" b="1" dirty="0" smtClean="0">
                <a:solidFill>
                  <a:srgbClr val="0070C0"/>
                </a:solidFill>
              </a:rPr>
              <a:t>На 1945 г. общие контуры будущего корейского урегулирования уже были согласованы</a:t>
            </a:r>
            <a:br>
              <a:rPr lang="ru-RU" sz="3600" b="1" dirty="0" smtClean="0">
                <a:solidFill>
                  <a:srgbClr val="0070C0"/>
                </a:solidFill>
              </a:rPr>
            </a:br>
            <a:endParaRPr lang="ru-RU" sz="3600" b="1" dirty="0">
              <a:solidFill>
                <a:srgbClr val="0070C0"/>
              </a:solidFill>
            </a:endParaRPr>
          </a:p>
        </p:txBody>
      </p:sp>
      <p:sp>
        <p:nvSpPr>
          <p:cNvPr id="3" name="Объект 2"/>
          <p:cNvSpPr>
            <a:spLocks noGrp="1"/>
          </p:cNvSpPr>
          <p:nvPr>
            <p:ph idx="1"/>
          </p:nvPr>
        </p:nvSpPr>
        <p:spPr>
          <a:xfrm>
            <a:off x="179512" y="1844824"/>
            <a:ext cx="8856984" cy="4281339"/>
          </a:xfrm>
        </p:spPr>
        <p:txBody>
          <a:bodyPr>
            <a:noAutofit/>
          </a:bodyPr>
          <a:lstStyle/>
          <a:p>
            <a:pPr marL="0" indent="0" algn="just">
              <a:buNone/>
            </a:pPr>
            <a:r>
              <a:rPr lang="ru-RU" sz="2000" dirty="0" smtClean="0">
                <a:latin typeface="Times New Roman" pitchFamily="18" charset="0"/>
                <a:cs typeface="Times New Roman" pitchFamily="18" charset="0"/>
              </a:rPr>
              <a:t>между ведущими игроками. Обсуждение этой проблемы велось по инициативе и при безоговорочном лидерстве Соединённых Штатов. </a:t>
            </a:r>
            <a:r>
              <a:rPr lang="ru-RU" sz="2000" b="1" dirty="0" smtClean="0">
                <a:solidFill>
                  <a:srgbClr val="0070C0"/>
                </a:solidFill>
                <a:latin typeface="Times New Roman" pitchFamily="18" charset="0"/>
                <a:cs typeface="Times New Roman" pitchFamily="18" charset="0"/>
              </a:rPr>
              <a:t>В качестве базового сценария послевоенного будущего Кореи была принята предложенная президентом США Ф. Рузвельтом концепция опеки</a:t>
            </a:r>
            <a:r>
              <a:rPr lang="ru-RU" sz="2000" dirty="0" smtClean="0">
                <a:latin typeface="Times New Roman" pitchFamily="18" charset="0"/>
                <a:cs typeface="Times New Roman" pitchFamily="18" charset="0"/>
              </a:rPr>
              <a:t>. </a:t>
            </a:r>
          </a:p>
          <a:p>
            <a:pPr marL="0" indent="0" algn="just">
              <a:buNone/>
            </a:pPr>
            <a:r>
              <a:rPr lang="ru-RU" sz="2000" b="1" dirty="0" smtClean="0">
                <a:solidFill>
                  <a:srgbClr val="0070C0"/>
                </a:solidFill>
                <a:latin typeface="Times New Roman" pitchFamily="18" charset="0"/>
                <a:cs typeface="Times New Roman" pitchFamily="18" charset="0"/>
              </a:rPr>
              <a:t>Суть этой идеи заключалась в создании специального международного органа, который бы взял на себя подготовку находящегося под японским колониальным гнётом корейского народа к независимости</a:t>
            </a:r>
            <a:r>
              <a:rPr lang="ru-RU" sz="2000" dirty="0" smtClean="0">
                <a:latin typeface="Times New Roman" pitchFamily="18" charset="0"/>
                <a:cs typeface="Times New Roman" pitchFamily="18" charset="0"/>
              </a:rPr>
              <a:t>. </a:t>
            </a:r>
          </a:p>
          <a:p>
            <a:pPr marL="0" indent="0" algn="just">
              <a:buNone/>
            </a:pPr>
            <a:r>
              <a:rPr lang="ru-RU" sz="2000" dirty="0" smtClean="0">
                <a:latin typeface="Times New Roman" pitchFamily="18" charset="0"/>
                <a:cs typeface="Times New Roman" pitchFamily="18" charset="0"/>
              </a:rPr>
              <a:t>В отличие от многих других вопросов, обсуждение которых велось на международных конференциях периода Второй мировой войны, разногласий по проблеме будущего Кореи практически не возникало. Косвенно этому способствовала малозначительность корейского вопроса на фоне европейских проблем, а также малая осведомлённость истеблишмента великих держав о ситуации в этой стране</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705132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964488" cy="1282154"/>
          </a:xfrm>
        </p:spPr>
        <p:txBody>
          <a:bodyPr>
            <a:normAutofit fontScale="90000"/>
          </a:bodyPr>
          <a:lstStyle/>
          <a:p>
            <a:r>
              <a:rPr lang="ru-RU" sz="2800" b="1" dirty="0" smtClean="0">
                <a:solidFill>
                  <a:srgbClr val="0070C0"/>
                </a:solidFill>
              </a:rPr>
              <a:t>Переход от сотрудничества к конкуренции между США и СССР применительно к корейскому вопросу начал происходить после того, как в апреле 1945 г. президентом США стал Г. Трумэн</a:t>
            </a:r>
            <a:endParaRPr lang="ru-RU" sz="2800" b="1" dirty="0">
              <a:solidFill>
                <a:srgbClr val="0070C0"/>
              </a:solidFill>
            </a:endParaRPr>
          </a:p>
        </p:txBody>
      </p:sp>
      <p:sp>
        <p:nvSpPr>
          <p:cNvPr id="3" name="Объект 2"/>
          <p:cNvSpPr>
            <a:spLocks noGrp="1"/>
          </p:cNvSpPr>
          <p:nvPr>
            <p:ph idx="1"/>
          </p:nvPr>
        </p:nvSpPr>
        <p:spPr>
          <a:xfrm>
            <a:off x="107504" y="1600200"/>
            <a:ext cx="8784976" cy="4525963"/>
          </a:xfrm>
        </p:spPr>
        <p:txBody>
          <a:bodyPr>
            <a:normAutofit fontScale="62500" lnSpcReduction="20000"/>
          </a:bodyPr>
          <a:lstStyle/>
          <a:p>
            <a:pPr algn="just"/>
            <a:r>
              <a:rPr lang="ru-RU" dirty="0" smtClean="0"/>
              <a:t>новый американский лидер искренне пытался продолжать внешнеполитическую линию своего предшественника на этом посту . Однако, будучи вице-президентом, Трумэн не был посвящён в детали целого ряда важнейших международных и стратегических событий и процессов . Лишённый рузвельтовского идеализма и стратегического видения, Трумэн, несмотря на свои антиколониальные воззрения  в первую очередь </a:t>
            </a:r>
            <a:r>
              <a:rPr lang="ru-RU" b="1" dirty="0" smtClean="0">
                <a:solidFill>
                  <a:srgbClr val="0070C0"/>
                </a:solidFill>
              </a:rPr>
              <a:t>увязывал корейский вопрос с общей стратегией США в войне против Японии </a:t>
            </a:r>
            <a:r>
              <a:rPr lang="ru-RU" dirty="0" smtClean="0"/>
              <a:t>. </a:t>
            </a:r>
          </a:p>
          <a:p>
            <a:pPr algn="just"/>
            <a:r>
              <a:rPr lang="ru-RU" dirty="0" smtClean="0"/>
              <a:t>Весной 1945 г. военные советники американского президента настаивали на важности вступления СССР в войну на Тихом океане, оценивая в 500 000 человек ориентировочные американские потери в случае десанта на Японские острова при сохранении японского контроля над Китаем . Соответственно, вопросы сдерживания военной мощи Советского Союза на второстепенном корейском театре не играли ведущей роли в принятии решений о будущем этой азиатской страны</a:t>
            </a:r>
            <a:endParaRPr lang="ru-RU" dirty="0"/>
          </a:p>
        </p:txBody>
      </p:sp>
    </p:spTree>
    <p:extLst>
      <p:ext uri="{BB962C8B-B14F-4D97-AF65-F5344CB8AC3E}">
        <p14:creationId xmlns:p14="http://schemas.microsoft.com/office/powerpoint/2010/main" val="972422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smtClean="0">
                <a:solidFill>
                  <a:srgbClr val="0070C0"/>
                </a:solidFill>
              </a:rPr>
              <a:t>три принципиально важных решения</a:t>
            </a:r>
            <a:endParaRPr lang="ru-RU" sz="3600" b="1" dirty="0">
              <a:solidFill>
                <a:srgbClr val="0070C0"/>
              </a:solidFill>
            </a:endParaRPr>
          </a:p>
        </p:txBody>
      </p:sp>
      <p:sp>
        <p:nvSpPr>
          <p:cNvPr id="3" name="Объект 2"/>
          <p:cNvSpPr>
            <a:spLocks noGrp="1"/>
          </p:cNvSpPr>
          <p:nvPr>
            <p:ph idx="1"/>
          </p:nvPr>
        </p:nvSpPr>
        <p:spPr/>
        <p:txBody>
          <a:bodyPr>
            <a:normAutofit fontScale="92500" lnSpcReduction="10000"/>
          </a:bodyPr>
          <a:lstStyle/>
          <a:p>
            <a:pPr marL="0" indent="0">
              <a:buNone/>
            </a:pPr>
            <a:r>
              <a:rPr lang="ru-RU" dirty="0" smtClean="0"/>
              <a:t>превратившие Корею из «острова спокойствия» советско-американских отношений в будущий эпицентр холодной войны.</a:t>
            </a:r>
          </a:p>
          <a:p>
            <a:pPr marL="0" indent="0">
              <a:buNone/>
            </a:pPr>
            <a:r>
              <a:rPr lang="ru-RU" dirty="0" smtClean="0"/>
              <a:t> </a:t>
            </a:r>
            <a:r>
              <a:rPr lang="ru-RU" b="1" dirty="0" smtClean="0">
                <a:solidFill>
                  <a:srgbClr val="0070C0"/>
                </a:solidFill>
              </a:rPr>
              <a:t>Первым</a:t>
            </a:r>
            <a:r>
              <a:rPr lang="ru-RU" dirty="0" smtClean="0"/>
              <a:t> из них стал выбор 38-й параллели в качестве линии разграничения между оккупационными зонами СССР и США. Принятое по инициативе американцев решение было обусловлено исключительно мотивами ограничения влияния СССР и создало внутри Кореи искусственную границу.</a:t>
            </a:r>
            <a:endParaRPr lang="ru-RU" dirty="0"/>
          </a:p>
        </p:txBody>
      </p:sp>
    </p:spTree>
    <p:extLst>
      <p:ext uri="{BB962C8B-B14F-4D97-AF65-F5344CB8AC3E}">
        <p14:creationId xmlns:p14="http://schemas.microsoft.com/office/powerpoint/2010/main" val="3583083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Второй важный рубеж </a:t>
            </a:r>
            <a:endParaRPr lang="ru-RU" b="1" dirty="0">
              <a:solidFill>
                <a:srgbClr val="0070C0"/>
              </a:solidFill>
            </a:endParaRPr>
          </a:p>
        </p:txBody>
      </p:sp>
      <p:sp>
        <p:nvSpPr>
          <p:cNvPr id="3" name="Объект 2"/>
          <p:cNvSpPr>
            <a:spLocks noGrp="1"/>
          </p:cNvSpPr>
          <p:nvPr>
            <p:ph idx="1"/>
          </p:nvPr>
        </p:nvSpPr>
        <p:spPr>
          <a:xfrm>
            <a:off x="457200" y="1600200"/>
            <a:ext cx="8507288" cy="5069160"/>
          </a:xfrm>
        </p:spPr>
        <p:txBody>
          <a:bodyPr>
            <a:normAutofit fontScale="70000" lnSpcReduction="20000"/>
          </a:bodyPr>
          <a:lstStyle/>
          <a:p>
            <a:pPr algn="just"/>
            <a:r>
              <a:rPr lang="ru-RU" dirty="0" smtClean="0"/>
              <a:t>– </a:t>
            </a:r>
            <a:r>
              <a:rPr lang="ru-RU" sz="3400" dirty="0" smtClean="0"/>
              <a:t>итоги Московского совещания министров иностранных дел 1945 г.</a:t>
            </a:r>
          </a:p>
          <a:p>
            <a:pPr algn="just"/>
            <a:r>
              <a:rPr lang="ru-RU" sz="3400" dirty="0" smtClean="0"/>
              <a:t>На этой международной конференции был принят советский проект корейского устройства, гарантировавший сохранение границы по 38-й параллели на ближайшую перспективу и приведший к стремительному обособлению двух оккупационных зон и поляризации политического спектра Кореи. Впрочем, ошибочно возлагать ответственность за эту ошибку целиком на СССР. Предложения Москвы по вопросу об опеке выглядели уступкой американцам и во многом были обусловлены необходимостью соблюдения договорённостей периода Второй мировой войны.</a:t>
            </a:r>
          </a:p>
          <a:p>
            <a:pPr algn="just"/>
            <a:r>
              <a:rPr lang="ru-RU" sz="3400" dirty="0" smtClean="0"/>
              <a:t>Важно сказать, что на всех международных конференциях, где обсуждался вопрос об опеке, позиция СССР была неизменной – советские дипломаты настаивали на необходимости сокращения её срока до минимума</a:t>
            </a:r>
            <a:endParaRPr lang="ru-RU" sz="3400" dirty="0"/>
          </a:p>
        </p:txBody>
      </p:sp>
    </p:spTree>
    <p:extLst>
      <p:ext uri="{BB962C8B-B14F-4D97-AF65-F5344CB8AC3E}">
        <p14:creationId xmlns:p14="http://schemas.microsoft.com/office/powerpoint/2010/main" val="35073084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Третье решение </a:t>
            </a:r>
            <a:endParaRPr lang="ru-RU" b="1" dirty="0">
              <a:solidFill>
                <a:srgbClr val="0070C0"/>
              </a:solidFill>
            </a:endParaRPr>
          </a:p>
        </p:txBody>
      </p:sp>
      <p:sp>
        <p:nvSpPr>
          <p:cNvPr id="3" name="Объект 2"/>
          <p:cNvSpPr>
            <a:spLocks noGrp="1"/>
          </p:cNvSpPr>
          <p:nvPr>
            <p:ph idx="1"/>
          </p:nvPr>
        </p:nvSpPr>
        <p:spPr/>
        <p:txBody>
          <a:bodyPr>
            <a:normAutofit fontScale="77500" lnSpcReduction="20000"/>
          </a:bodyPr>
          <a:lstStyle/>
          <a:p>
            <a:pPr algn="just"/>
            <a:r>
              <a:rPr lang="ru-RU" dirty="0" smtClean="0"/>
              <a:t>окончательно подвело черту под попытками создать единое и независимое корейское государство, как то было предусмотрено всеми советско-американскими договорённостями. Это произошло, когда американцы, разуверившись в возможности договориться с Советским Союзом о взаимоприемлемом механизме строительства корейской государственности, приняли решение перенести корейский вопрос на рассмотрение </a:t>
            </a:r>
            <a:r>
              <a:rPr lang="ru-RU" dirty="0" err="1" smtClean="0"/>
              <a:t>полукарманной</a:t>
            </a:r>
            <a:r>
              <a:rPr lang="ru-RU" dirty="0" smtClean="0"/>
              <a:t> Генеральной Ассамблеи ООН. Американцы переставали брать во внимание аргументы партнёров по переговорам и переводили решение вопроса на рельсы собственного, заведомо неприемлемого для СССР сценария. Запускался процесс строительства сепаратных корейских государств</a:t>
            </a:r>
            <a:endParaRPr lang="ru-RU" dirty="0"/>
          </a:p>
        </p:txBody>
      </p:sp>
    </p:spTree>
    <p:extLst>
      <p:ext uri="{BB962C8B-B14F-4D97-AF65-F5344CB8AC3E}">
        <p14:creationId xmlns:p14="http://schemas.microsoft.com/office/powerpoint/2010/main" val="2443966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solidFill>
                  <a:srgbClr val="0070C0"/>
                </a:solidFill>
              </a:rPr>
              <a:t>Итоги</a:t>
            </a:r>
            <a:endParaRPr lang="ru-RU" b="1" dirty="0">
              <a:solidFill>
                <a:srgbClr val="0070C0"/>
              </a:solidFill>
            </a:endParaRPr>
          </a:p>
        </p:txBody>
      </p:sp>
      <p:sp>
        <p:nvSpPr>
          <p:cNvPr id="3" name="Объект 2"/>
          <p:cNvSpPr>
            <a:spLocks noGrp="1"/>
          </p:cNvSpPr>
          <p:nvPr>
            <p:ph idx="1"/>
          </p:nvPr>
        </p:nvSpPr>
        <p:spPr/>
        <p:txBody>
          <a:bodyPr>
            <a:normAutofit fontScale="62500" lnSpcReduction="20000"/>
          </a:bodyPr>
          <a:lstStyle/>
          <a:p>
            <a:pPr marL="0" indent="0" algn="just">
              <a:buNone/>
            </a:pPr>
            <a:r>
              <a:rPr lang="ru-RU" dirty="0" smtClean="0"/>
              <a:t>Таким образом, в случае с Кореей американцы не справились с бременем лидерства, которое сами на себя возложили. Ни одно существенное решение по вопросу не было принято Советским Союзом в одностороннем порядке – он выступал лишь ведомым в двустороннем процессе корейского урегулирования. Не следует целиком обелять политику Москвы, совершившей множество спорных действий как в своей оккупационной зоне, так и в организации взаимодействия с США . Однако действия Москвы в северной оккупационной зоне были лишь фактором, но никак не первопричиной процесса фиксирования раскола корейского полуострова. Не меньшее (если не большее) число сомнительных шагов на Юге допустили сами американцы – недаром в 1946 г. по Южной Корее прокатилась волна народных выступлений. Строительство самостоятельного коммунистического режима не являлось исходной целью Москвы, но недавние союзники попросту оказались не в силах выработать взаимоприемлемое решение – и каждый раз инициатива по переходу к сценарию, ориентированному на раскол, исходила от американцев</a:t>
            </a:r>
            <a:endParaRPr lang="ru-RU" dirty="0"/>
          </a:p>
        </p:txBody>
      </p:sp>
    </p:spTree>
    <p:extLst>
      <p:ext uri="{BB962C8B-B14F-4D97-AF65-F5344CB8AC3E}">
        <p14:creationId xmlns:p14="http://schemas.microsoft.com/office/powerpoint/2010/main" val="6732451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Закрепление материала</a:t>
            </a:r>
          </a:p>
        </p:txBody>
      </p:sp>
      <p:sp>
        <p:nvSpPr>
          <p:cNvPr id="3" name="Объект 2"/>
          <p:cNvSpPr>
            <a:spLocks noGrp="1"/>
          </p:cNvSpPr>
          <p:nvPr>
            <p:ph idx="1"/>
          </p:nvPr>
        </p:nvSpPr>
        <p:spPr/>
        <p:txBody>
          <a:bodyPr/>
          <a:lstStyle/>
          <a:p>
            <a:r>
              <a:rPr lang="ru-RU" dirty="0" smtClean="0"/>
              <a:t>Как был решен вопрос </a:t>
            </a:r>
            <a:r>
              <a:rPr lang="ru-RU" dirty="0"/>
              <a:t>о восстановлении государственности Кореи и сепаратные действия оккупационных властей по обе стороны 38-й </a:t>
            </a:r>
            <a:r>
              <a:rPr lang="ru-RU" dirty="0" smtClean="0"/>
              <a:t>параллели?</a:t>
            </a:r>
          </a:p>
          <a:p>
            <a:r>
              <a:rPr lang="ru-RU" dirty="0" smtClean="0"/>
              <a:t> Почему были установлены </a:t>
            </a:r>
            <a:r>
              <a:rPr lang="ru-RU" dirty="0"/>
              <a:t>взаимно </a:t>
            </a:r>
            <a:r>
              <a:rPr lang="ru-RU" dirty="0" smtClean="0"/>
              <a:t>враждебные режимы </a:t>
            </a:r>
            <a:r>
              <a:rPr lang="ru-RU" dirty="0"/>
              <a:t>на севере и юге </a:t>
            </a:r>
            <a:r>
              <a:rPr lang="ru-RU" dirty="0" smtClean="0"/>
              <a:t>Кореи?</a:t>
            </a:r>
            <a:endParaRPr lang="ru-RU" dirty="0"/>
          </a:p>
          <a:p>
            <a:endParaRPr lang="ru-RU" dirty="0"/>
          </a:p>
        </p:txBody>
      </p:sp>
    </p:spTree>
    <p:extLst>
      <p:ext uri="{BB962C8B-B14F-4D97-AF65-F5344CB8AC3E}">
        <p14:creationId xmlns:p14="http://schemas.microsoft.com/office/powerpoint/2010/main" val="625074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solidFill>
                  <a:schemeClr val="accent1">
                    <a:lumMod val="75000"/>
                  </a:schemeClr>
                </a:solidFill>
              </a:rPr>
              <a:t>Блиц вопрос по сложным вопросам</a:t>
            </a:r>
          </a:p>
        </p:txBody>
      </p:sp>
      <p:sp>
        <p:nvSpPr>
          <p:cNvPr id="3" name="Объект 2"/>
          <p:cNvSpPr>
            <a:spLocks noGrp="1"/>
          </p:cNvSpPr>
          <p:nvPr>
            <p:ph idx="1"/>
          </p:nvPr>
        </p:nvSpPr>
        <p:spPr/>
        <p:txBody>
          <a:bodyPr/>
          <a:lstStyle/>
          <a:p>
            <a:r>
              <a:rPr lang="ru-RU" dirty="0"/>
              <a:t>Корея ≪в должное время станет свободной</a:t>
            </a:r>
            <a:r>
              <a:rPr lang="ru-RU" dirty="0" smtClean="0"/>
              <a:t>≫ была принята </a:t>
            </a:r>
          </a:p>
          <a:p>
            <a:r>
              <a:rPr lang="ru-RU" dirty="0" smtClean="0"/>
              <a:t>в  Ялтинской</a:t>
            </a:r>
          </a:p>
          <a:p>
            <a:r>
              <a:rPr lang="ru-RU" dirty="0" err="1" smtClean="0"/>
              <a:t>Подстамской</a:t>
            </a:r>
            <a:endParaRPr lang="ru-RU" dirty="0" smtClean="0"/>
          </a:p>
          <a:p>
            <a:r>
              <a:rPr lang="ru-RU" dirty="0" smtClean="0"/>
              <a:t>Каирской</a:t>
            </a:r>
          </a:p>
          <a:p>
            <a:r>
              <a:rPr lang="ru-RU" dirty="0" smtClean="0"/>
              <a:t>Тегеранской конференции</a:t>
            </a:r>
            <a:endParaRPr lang="ru-RU" dirty="0"/>
          </a:p>
          <a:p>
            <a:endParaRPr lang="ru-RU" dirty="0"/>
          </a:p>
        </p:txBody>
      </p:sp>
    </p:spTree>
    <p:extLst>
      <p:ext uri="{BB962C8B-B14F-4D97-AF65-F5344CB8AC3E}">
        <p14:creationId xmlns:p14="http://schemas.microsoft.com/office/powerpoint/2010/main" val="3901870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2386871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32656"/>
            <a:ext cx="8229600" cy="1143000"/>
          </a:xfrm>
        </p:spPr>
        <p:txBody>
          <a:bodyPr>
            <a:normAutofit fontScale="90000"/>
          </a:bodyPr>
          <a:lstStyle/>
          <a:p>
            <a:r>
              <a:rPr lang="ru-RU"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Основопологающие</a:t>
            </a:r>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концепции</a:t>
            </a:r>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r>
            <a:b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endPar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Объект 2"/>
          <p:cNvSpPr>
            <a:spLocks noGrp="1"/>
          </p:cNvSpPr>
          <p:nvPr>
            <p:ph idx="1"/>
          </p:nvPr>
        </p:nvSpPr>
        <p:spPr/>
        <p:txBody>
          <a:bodyPr>
            <a:normAutofit fontScale="85000" lnSpcReduction="10000"/>
          </a:bodyPr>
          <a:lstStyle/>
          <a:p>
            <a:pPr algn="just"/>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Демаркация-</a:t>
            </a:r>
            <a:r>
              <a:rPr lang="ru-RU" dirty="0" smtClean="0"/>
              <a:t> разграничение</a:t>
            </a:r>
            <a:r>
              <a:rPr lang="ru-RU" dirty="0"/>
              <a:t>, установление, определение границ знаками.</a:t>
            </a:r>
            <a:endParaRPr lang="ru-RU" dirty="0" smtClean="0"/>
          </a:p>
          <a:p>
            <a:pPr algn="just"/>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Компромисс </a:t>
            </a:r>
            <a:r>
              <a:rPr lang="ru-RU" dirty="0" smtClean="0"/>
              <a:t>- Соглашение </a:t>
            </a:r>
            <a:r>
              <a:rPr lang="ru-RU" dirty="0"/>
              <a:t>на основе взаимных уступок</a:t>
            </a:r>
            <a:endParaRPr lang="ru-RU" dirty="0" smtClean="0"/>
          </a:p>
          <a:p>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концепция опеки </a:t>
            </a:r>
            <a:r>
              <a:rPr lang="ru-RU" dirty="0"/>
              <a:t>- </a:t>
            </a:r>
            <a:r>
              <a:rPr lang="ru-RU" dirty="0" smtClean="0"/>
              <a:t> </a:t>
            </a:r>
            <a:r>
              <a:rPr lang="ru-RU" dirty="0"/>
              <a:t>являлась одной из ключевых идей президента США Ф. Рузвельта </a:t>
            </a:r>
            <a:r>
              <a:rPr lang="ru-RU" dirty="0" smtClean="0"/>
              <a:t>и предусматривала </a:t>
            </a:r>
            <a:r>
              <a:rPr lang="ru-RU" dirty="0"/>
              <a:t>постепенное создание национальных государств у неготовых к немедленному получению независимости народов под тщательным присмотром со стороны </a:t>
            </a:r>
            <a:r>
              <a:rPr lang="ru-RU" dirty="0" smtClean="0"/>
              <a:t>специального международного </a:t>
            </a:r>
            <a:r>
              <a:rPr lang="ru-RU" dirty="0"/>
              <a:t>органа.  </a:t>
            </a:r>
          </a:p>
        </p:txBody>
      </p:sp>
    </p:spTree>
    <p:extLst>
      <p:ext uri="{BB962C8B-B14F-4D97-AF65-F5344CB8AC3E}">
        <p14:creationId xmlns:p14="http://schemas.microsoft.com/office/powerpoint/2010/main" val="42633150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solidFill>
                  <a:schemeClr val="accent1">
                    <a:lumMod val="75000"/>
                  </a:schemeClr>
                </a:solidFill>
              </a:rPr>
              <a:t>Групповая работа применение теории на практике</a:t>
            </a:r>
          </a:p>
        </p:txBody>
      </p:sp>
      <p:sp>
        <p:nvSpPr>
          <p:cNvPr id="3" name="Объект 2"/>
          <p:cNvSpPr>
            <a:spLocks noGrp="1"/>
          </p:cNvSpPr>
          <p:nvPr>
            <p:ph idx="1"/>
          </p:nvPr>
        </p:nvSpPr>
        <p:spPr/>
        <p:txBody>
          <a:bodyPr/>
          <a:lstStyle/>
          <a:p>
            <a:endParaRPr lang="ru-RU" dirty="0"/>
          </a:p>
        </p:txBody>
      </p:sp>
    </p:spTree>
    <p:extLst>
      <p:ext uri="{BB962C8B-B14F-4D97-AF65-F5344CB8AC3E}">
        <p14:creationId xmlns:p14="http://schemas.microsoft.com/office/powerpoint/2010/main" val="256080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Каирская конференция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lstStyle/>
          <a:p>
            <a:r>
              <a:rPr lang="ru-RU" dirty="0" smtClean="0"/>
              <a:t>Сразу после капитуляции Италии, одной из стран оси, 22-26 ноября 1943 г. в Каире состоялась встреча руководителей Великобритании,</a:t>
            </a:r>
          </a:p>
          <a:p>
            <a:r>
              <a:rPr lang="ru-RU" dirty="0" smtClean="0"/>
              <a:t>США и </a:t>
            </a:r>
            <a:r>
              <a:rPr lang="ru-RU" dirty="0" err="1" smtClean="0"/>
              <a:t>гоминьдановского</a:t>
            </a:r>
            <a:r>
              <a:rPr lang="ru-RU" dirty="0" smtClean="0"/>
              <a:t> Китая, посвященная обсуждению устройства мира после окончания войны</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Каирская конференция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fontScale="62500" lnSpcReduction="20000"/>
          </a:bodyPr>
          <a:lstStyle/>
          <a:p>
            <a:r>
              <a:rPr lang="ru-RU" dirty="0" smtClean="0"/>
              <a:t>с участием президента США </a:t>
            </a:r>
            <a:r>
              <a:rPr lang="ru-RU" b="1" dirty="0" smtClean="0"/>
              <a:t>Ф. Рузвельта, премьер-</a:t>
            </a:r>
            <a:r>
              <a:rPr lang="ru-RU" dirty="0" smtClean="0"/>
              <a:t>министра Великобритании У. Черчилля и главы </a:t>
            </a:r>
            <a:r>
              <a:rPr lang="ru-RU" dirty="0" err="1" smtClean="0"/>
              <a:t>гоминьдановского</a:t>
            </a:r>
            <a:r>
              <a:rPr lang="ru-RU" dirty="0" smtClean="0"/>
              <a:t> правительства</a:t>
            </a:r>
          </a:p>
          <a:p>
            <a:r>
              <a:rPr lang="ru-RU" dirty="0" smtClean="0"/>
              <a:t>Китая Чан </a:t>
            </a:r>
            <a:r>
              <a:rPr lang="ru-RU" dirty="0" err="1" smtClean="0"/>
              <a:t>Кай-ши</a:t>
            </a:r>
            <a:r>
              <a:rPr lang="ru-RU" dirty="0" smtClean="0"/>
              <a:t> состоялась в преддверии встречи ≪Большой тройки≫ в Тегеране 28 ноября — 1 декабря 1943 г. На ней обсуждались вопросы, связанные с войной против Японии и послевоенным мирным регулированием на Дальнем Востоке. </a:t>
            </a:r>
          </a:p>
          <a:p>
            <a:r>
              <a:rPr lang="ru-RU" dirty="0" smtClean="0"/>
              <a:t>В результате была принята Декларация, опубликованная 1 декабря после ознакомления с ней И. В. Сталина на Тегеранской конференции. В ней указывалось, что США, Англия и Китай ведут войну, чтобы остановить и покарать агрессию Японии, и провозглашалась цель союзников — лишить Японию всех захваченных </a:t>
            </a:r>
            <a:r>
              <a:rPr lang="ru-RU" dirty="0" err="1" smtClean="0"/>
              <a:t>територий</a:t>
            </a:r>
            <a:r>
              <a:rPr lang="ru-RU" dirty="0" smtClean="0"/>
              <a:t>. </a:t>
            </a:r>
          </a:p>
          <a:p>
            <a:r>
              <a:rPr lang="ru-RU" dirty="0" smtClean="0"/>
              <a:t>Было подчеркнуто, что участники конференции ≪не стремятся ни к каким завоеваниям для самих себя и не имеют никаких помыслов о территориальной экспансии≫ и что </a:t>
            </a:r>
            <a:r>
              <a:rPr lang="ru-RU" b="1" dirty="0" smtClean="0"/>
              <a:t>Корея ≪в должное время станет свободной≫.</a:t>
            </a:r>
            <a:endParaRPr lang="ru-RU"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Каирская конференция</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lstStyle/>
          <a:p>
            <a:endParaRPr lang="ru-RU"/>
          </a:p>
        </p:txBody>
      </p:sp>
      <p:pic>
        <p:nvPicPr>
          <p:cNvPr id="39938" name="Picture 2" descr="Московская конференция (1943) — Википедия"/>
          <p:cNvPicPr>
            <a:picLocks noChangeAspect="1" noChangeArrowheads="1"/>
          </p:cNvPicPr>
          <p:nvPr/>
        </p:nvPicPr>
        <p:blipFill>
          <a:blip r:embed="rId2"/>
          <a:srcRect/>
          <a:stretch>
            <a:fillRect/>
          </a:stretch>
        </p:blipFill>
        <p:spPr bwMode="auto">
          <a:xfrm>
            <a:off x="285752" y="1071546"/>
            <a:ext cx="8686784" cy="5486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4290"/>
            <a:ext cx="8534400" cy="758952"/>
          </a:xfrm>
        </p:spPr>
        <p:txBody>
          <a:bodyPr>
            <a:normAutofit fontScale="90000"/>
          </a:bodyPr>
          <a:lstStyle/>
          <a:p>
            <a:r>
              <a:rPr lang="ru-RU"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подтвердили независимость Кореи</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Содержимое 2"/>
          <p:cNvSpPr>
            <a:spLocks noGrp="1"/>
          </p:cNvSpPr>
          <p:nvPr>
            <p:ph idx="1"/>
          </p:nvPr>
        </p:nvSpPr>
        <p:spPr/>
        <p:txBody>
          <a:bodyPr>
            <a:normAutofit fontScale="92500" lnSpcReduction="20000"/>
          </a:bodyPr>
          <a:lstStyle/>
          <a:p>
            <a:r>
              <a:rPr lang="ru-RU" dirty="0" smtClean="0"/>
              <a:t>На ней было решено ≪гарантировать</a:t>
            </a:r>
          </a:p>
          <a:p>
            <a:r>
              <a:rPr lang="ru-RU" dirty="0" smtClean="0"/>
              <a:t>свободу и независимость Кореи≫. После капитуляции Германии 7 мая 1945 г. союзники опять встретились, уже в Потсдаме, где ещё раз </a:t>
            </a:r>
          </a:p>
          <a:p>
            <a:r>
              <a:rPr lang="ru-RU" b="1" dirty="0" smtClean="0"/>
              <a:t>под твердили независимость Кореи</a:t>
            </a:r>
            <a:r>
              <a:rPr lang="ru-RU" dirty="0" smtClean="0"/>
              <a:t>, решив, что ≪ограничат суверенитет Японии островами Хонсю, Хоккайдо, Кюсю, </a:t>
            </a:r>
            <a:r>
              <a:rPr lang="ru-RU" dirty="0" err="1" smtClean="0"/>
              <a:t>Сикоку</a:t>
            </a:r>
            <a:r>
              <a:rPr lang="ru-RU" dirty="0" smtClean="0"/>
              <a:t> и несколькими другими маленькими островами, решение о которых будет принято силами союзников≫.</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dirty="0"/>
          </a:p>
        </p:txBody>
      </p:sp>
      <p:pic>
        <p:nvPicPr>
          <p:cNvPr id="2050" name="Picture 2" descr="Корейский полуостров: метаморфозы послевоенной истории (fb2) | КулЛиб -  Классная библиотека! Скачать книги бесплатно"/>
          <p:cNvPicPr>
            <a:picLocks noChangeAspect="1" noChangeArrowheads="1"/>
          </p:cNvPicPr>
          <p:nvPr/>
        </p:nvPicPr>
        <p:blipFill>
          <a:blip r:embed="rId2"/>
          <a:srcRect/>
          <a:stretch>
            <a:fillRect/>
          </a:stretch>
        </p:blipFill>
        <p:spPr bwMode="auto">
          <a:xfrm>
            <a:off x="0" y="214290"/>
            <a:ext cx="8929718" cy="6000792"/>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328</TotalTime>
  <Words>2395</Words>
  <Application>Microsoft Office PowerPoint</Application>
  <PresentationFormat>Экран (4:3)</PresentationFormat>
  <Paragraphs>109</Paragraphs>
  <Slides>40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Тема Office</vt:lpstr>
      <vt:lpstr>Лекция:№ 2</vt:lpstr>
      <vt:lpstr>план</vt:lpstr>
      <vt:lpstr>связь с ранее изученными материалами</vt:lpstr>
      <vt:lpstr>Основопологающие концепции </vt:lpstr>
      <vt:lpstr>Каирская конференция</vt:lpstr>
      <vt:lpstr>Каирская конференция</vt:lpstr>
      <vt:lpstr>Каирская конференция</vt:lpstr>
      <vt:lpstr>подтвердили независимость Кореи</vt:lpstr>
      <vt:lpstr>Презентация PowerPoint</vt:lpstr>
      <vt:lpstr>10 августа 1945 г. Японское генерал-губернаторство</vt:lpstr>
      <vt:lpstr>Союзники по антигитлеровской коалиции</vt:lpstr>
      <vt:lpstr>≪Корейский союз за строительство государства≫</vt:lpstr>
      <vt:lpstr>16 августа 1945 г.</vt:lpstr>
      <vt:lpstr>Презентация PowerPoint</vt:lpstr>
      <vt:lpstr>8 сентября 1945 г.</vt:lpstr>
      <vt:lpstr>американские военные власти в Корее</vt:lpstr>
      <vt:lpstr>Демаркация по 38-й параллели</vt:lpstr>
      <vt:lpstr>Демаркация по 38-й параллели</vt:lpstr>
      <vt:lpstr>выдвигались идеи нейтрализации</vt:lpstr>
      <vt:lpstr>11 августа 1945 г.</vt:lpstr>
      <vt:lpstr>выдвинули план</vt:lpstr>
      <vt:lpstr>Презентация PowerPoint</vt:lpstr>
      <vt:lpstr>выбрать путь компромисса</vt:lpstr>
      <vt:lpstr>Тридцать пять лет господствовавшая над Кореей Япония</vt:lpstr>
      <vt:lpstr>Поскольку союзники на Ялтинской конференции</vt:lpstr>
      <vt:lpstr>Раскол Кореи на два независимых государства</vt:lpstr>
      <vt:lpstr>Причиной раскола послужил сложный комплекс факторов</vt:lpstr>
      <vt:lpstr>Причины разделения</vt:lpstr>
      <vt:lpstr>Внешними факторами, способствовавшими превращению 38-й параллели</vt:lpstr>
      <vt:lpstr>К внутренним факторам следует отнести</vt:lpstr>
      <vt:lpstr>На 1945 г. общие контуры будущего корейского урегулирования уже были согласованы </vt:lpstr>
      <vt:lpstr>Переход от сотрудничества к конкуренции между США и СССР применительно к корейскому вопросу начал происходить после того, как в апреле 1945 г. президентом США стал Г. Трумэн</vt:lpstr>
      <vt:lpstr>три принципиально важных решения</vt:lpstr>
      <vt:lpstr>Второй важный рубеж </vt:lpstr>
      <vt:lpstr>Третье решение </vt:lpstr>
      <vt:lpstr>Итоги</vt:lpstr>
      <vt:lpstr>Закрепление материала</vt:lpstr>
      <vt:lpstr>Блиц вопрос по сложным вопросам</vt:lpstr>
      <vt:lpstr>Презентация PowerPoint</vt:lpstr>
      <vt:lpstr>Групповая работа применение теории на практике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dc:title>
  <dc:creator>Astana</dc:creator>
  <cp:lastModifiedBy>Lenova</cp:lastModifiedBy>
  <cp:revision>17</cp:revision>
  <dcterms:created xsi:type="dcterms:W3CDTF">2021-01-13T11:43:55Z</dcterms:created>
  <dcterms:modified xsi:type="dcterms:W3CDTF">2022-09-12T14:12:40Z</dcterms:modified>
</cp:coreProperties>
</file>