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4"/>
  </p:notesMasterIdLst>
  <p:sldIdLst>
    <p:sldId id="256" r:id="rId2"/>
    <p:sldId id="257" r:id="rId3"/>
    <p:sldId id="259" r:id="rId4"/>
    <p:sldId id="258" r:id="rId5"/>
    <p:sldId id="260" r:id="rId6"/>
    <p:sldId id="311" r:id="rId7"/>
    <p:sldId id="262" r:id="rId8"/>
    <p:sldId id="312" r:id="rId9"/>
    <p:sldId id="266" r:id="rId10"/>
    <p:sldId id="313" r:id="rId11"/>
    <p:sldId id="314" r:id="rId12"/>
    <p:sldId id="277" r:id="rId13"/>
    <p:sldId id="315" r:id="rId14"/>
    <p:sldId id="316" r:id="rId15"/>
    <p:sldId id="317" r:id="rId16"/>
    <p:sldId id="318" r:id="rId17"/>
    <p:sldId id="319" r:id="rId18"/>
    <p:sldId id="320" r:id="rId19"/>
    <p:sldId id="321" r:id="rId20"/>
    <p:sldId id="288" r:id="rId21"/>
    <p:sldId id="322" r:id="rId22"/>
    <p:sldId id="292" r:id="rId23"/>
  </p:sldIdLst>
  <p:sldSz cx="9144000" cy="5143500" type="screen16x9"/>
  <p:notesSz cx="6858000" cy="9144000"/>
  <p:embeddedFontLst>
    <p:embeddedFont>
      <p:font typeface="Crimson Text" panose="020B0604020202020204" charset="0"/>
      <p:regular r:id="rId25"/>
      <p:bold r:id="rId26"/>
      <p:italic r:id="rId27"/>
      <p:boldItalic r:id="rId28"/>
    </p:embeddedFont>
    <p:embeddedFont>
      <p:font typeface="Lato" panose="020B0604020202020204" charset="0"/>
      <p:regular r:id="rId29"/>
      <p:bold r:id="rId30"/>
      <p:italic r:id="rId31"/>
      <p:boldItalic r:id="rId32"/>
    </p:embeddedFont>
    <p:embeddedFont>
      <p:font typeface="Merriweather Light" panose="020B0604020202020204" charset="0"/>
      <p:regular r:id="rId33"/>
      <p:bold r:id="rId34"/>
      <p:italic r:id="rId35"/>
      <p:boldItalic r:id="rId36"/>
    </p:embeddedFont>
    <p:embeddedFont>
      <p:font typeface="Montserrat" panose="020B0604020202020204" charset="0"/>
      <p:regular r:id="rId37"/>
      <p:bold r:id="rId38"/>
      <p:italic r:id="rId39"/>
      <p:boldItalic r:id="rId40"/>
    </p:embeddedFont>
    <p:embeddedFont>
      <p:font typeface="Segoe Print" panose="02000600000000000000" pitchFamily="2" charset="0"/>
      <p:regular r:id="rId41"/>
      <p:bold r:id="rId42"/>
    </p:embeddedFont>
    <p:embeddedFont>
      <p:font typeface="Segoe Script" panose="030B0504020000000003" pitchFamily="66" charset="0"/>
      <p:regular r:id="rId43"/>
      <p:bold r:id="rId44"/>
    </p:embeddedFont>
    <p:embeddedFont>
      <p:font typeface="Vidaloka"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0D42EC-A172-4251-A872-ECB134B3CAC3}">
  <a:tblStyle styleId="{F60D42EC-A172-4251-A872-ECB134B3CA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cc7554a049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cc7554a049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c7554a049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cc7554a04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d8a80d6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cf7a3c50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cf7a3c50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cf7a3c50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cf7a3c50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cc7554a049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cc7554a049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cc7554a049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cc7554a049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2410500" y="2932775"/>
            <a:ext cx="4323000" cy="49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91" name="Google Shape;91;p14"/>
          <p:cNvSpPr txBox="1">
            <a:spLocks noGrp="1"/>
          </p:cNvSpPr>
          <p:nvPr>
            <p:ph type="subTitle" idx="1"/>
          </p:nvPr>
        </p:nvSpPr>
        <p:spPr>
          <a:xfrm>
            <a:off x="1842900" y="1661963"/>
            <a:ext cx="5458200" cy="9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92" name="Google Shape;92;p1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93" name="Google Shape;93;p1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207"/>
        <p:cNvGrpSpPr/>
        <p:nvPr/>
      </p:nvGrpSpPr>
      <p:grpSpPr>
        <a:xfrm>
          <a:off x="0" y="0"/>
          <a:ext cx="0" cy="0"/>
          <a:chOff x="0" y="0"/>
          <a:chExt cx="0" cy="0"/>
        </a:xfrm>
      </p:grpSpPr>
      <p:sp>
        <p:nvSpPr>
          <p:cNvPr id="208" name="Google Shape;208;p28"/>
          <p:cNvSpPr txBox="1">
            <a:spLocks noGrp="1"/>
          </p:cNvSpPr>
          <p:nvPr>
            <p:ph type="subTitle" idx="1"/>
          </p:nvPr>
        </p:nvSpPr>
        <p:spPr>
          <a:xfrm>
            <a:off x="4166800" y="1453525"/>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209" name="Google Shape;209;p28"/>
          <p:cNvSpPr txBox="1">
            <a:spLocks noGrp="1"/>
          </p:cNvSpPr>
          <p:nvPr>
            <p:ph type="title"/>
          </p:nvPr>
        </p:nvSpPr>
        <p:spPr>
          <a:xfrm>
            <a:off x="713225" y="445025"/>
            <a:ext cx="450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10" name="Google Shape;210;p2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1" name="Google Shape;211;p2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2" name="Google Shape;212;p28"/>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29"/>
        <p:cNvGrpSpPr/>
        <p:nvPr/>
      </p:nvGrpSpPr>
      <p:grpSpPr>
        <a:xfrm>
          <a:off x="0" y="0"/>
          <a:ext cx="0" cy="0"/>
          <a:chOff x="0" y="0"/>
          <a:chExt cx="0" cy="0"/>
        </a:xfrm>
      </p:grpSpPr>
      <p:cxnSp>
        <p:nvCxnSpPr>
          <p:cNvPr id="230" name="Google Shape;230;p3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1" name="Google Shape;231;p3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232"/>
        <p:cNvGrpSpPr/>
        <p:nvPr/>
      </p:nvGrpSpPr>
      <p:grpSpPr>
        <a:xfrm>
          <a:off x="0" y="0"/>
          <a:ext cx="0" cy="0"/>
          <a:chOff x="0" y="0"/>
          <a:chExt cx="0" cy="0"/>
        </a:xfrm>
      </p:grpSpPr>
      <p:cxnSp>
        <p:nvCxnSpPr>
          <p:cNvPr id="233" name="Google Shape;233;p3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4" name="Google Shape;234;p3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5" name="Google Shape;235;p32"/>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36" name="Google Shape;236;p32"/>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237"/>
        <p:cNvGrpSpPr/>
        <p:nvPr/>
      </p:nvGrpSpPr>
      <p:grpSpPr>
        <a:xfrm>
          <a:off x="0" y="0"/>
          <a:ext cx="0" cy="0"/>
          <a:chOff x="0" y="0"/>
          <a:chExt cx="0" cy="0"/>
        </a:xfrm>
      </p:grpSpPr>
      <p:cxnSp>
        <p:nvCxnSpPr>
          <p:cNvPr id="238" name="Google Shape;238;p3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9" name="Google Shape;239;p3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40" name="Google Shape;240;p33"/>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714550" y="2543963"/>
            <a:ext cx="3714900" cy="64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46550" y="1478925"/>
            <a:ext cx="16509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8" name="Google Shape;18;p3"/>
          <p:cNvSpPr txBox="1">
            <a:spLocks noGrp="1"/>
          </p:cNvSpPr>
          <p:nvPr>
            <p:ph type="subTitle" idx="1"/>
          </p:nvPr>
        </p:nvSpPr>
        <p:spPr>
          <a:xfrm>
            <a:off x="2291400" y="3279625"/>
            <a:ext cx="4561200" cy="39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9" name="Google Shape;19;p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 name="Google Shape;20;p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 name="Google Shape;21;p3"/>
          <p:cNvCxnSpPr/>
          <p:nvPr/>
        </p:nvCxnSpPr>
        <p:spPr>
          <a:xfrm flipH="1">
            <a:off x="794892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 name="Google Shape;22;p3"/>
          <p:cNvCxnSpPr/>
          <p:nvPr/>
        </p:nvCxnSpPr>
        <p:spPr>
          <a:xfrm flipH="1">
            <a:off x="-11287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100"/>
            </a:lvl1pPr>
            <a:lvl2pPr marL="914400" lvl="1" indent="-317500">
              <a:spcBef>
                <a:spcPts val="0"/>
              </a:spcBef>
              <a:spcAft>
                <a:spcPts val="0"/>
              </a:spcAft>
              <a:buClr>
                <a:schemeClr val="dk1"/>
              </a:buClr>
              <a:buSzPts val="1400"/>
              <a:buFont typeface="Lato"/>
              <a:buChar char="○"/>
              <a:defRPr/>
            </a:lvl2pPr>
            <a:lvl3pPr marL="1371600" lvl="2" indent="-317500">
              <a:spcBef>
                <a:spcPts val="0"/>
              </a:spcBef>
              <a:spcAft>
                <a:spcPts val="0"/>
              </a:spcAft>
              <a:buClr>
                <a:schemeClr val="dk1"/>
              </a:buClr>
              <a:buSzPts val="1400"/>
              <a:buFont typeface="Lato"/>
              <a:buChar char="■"/>
              <a:defRPr/>
            </a:lvl3pPr>
            <a:lvl4pPr marL="1828800" lvl="3" indent="-317500">
              <a:spcBef>
                <a:spcPts val="0"/>
              </a:spcBef>
              <a:spcAft>
                <a:spcPts val="0"/>
              </a:spcAft>
              <a:buClr>
                <a:schemeClr val="dk1"/>
              </a:buClr>
              <a:buSzPts val="1400"/>
              <a:buFont typeface="Lato"/>
              <a:buChar char="●"/>
              <a:defRPr/>
            </a:lvl4pPr>
            <a:lvl5pPr marL="2286000" lvl="4" indent="-317500">
              <a:spcBef>
                <a:spcPts val="0"/>
              </a:spcBef>
              <a:spcAft>
                <a:spcPts val="0"/>
              </a:spcAft>
              <a:buClr>
                <a:schemeClr val="dk1"/>
              </a:buClr>
              <a:buSzPts val="1400"/>
              <a:buFont typeface="Lato"/>
              <a:buChar char="○"/>
              <a:defRPr/>
            </a:lvl5pPr>
            <a:lvl6pPr marL="2743200" lvl="5" indent="-317500">
              <a:spcBef>
                <a:spcPts val="0"/>
              </a:spcBef>
              <a:spcAft>
                <a:spcPts val="0"/>
              </a:spcAft>
              <a:buClr>
                <a:schemeClr val="dk1"/>
              </a:buClr>
              <a:buSzPts val="1400"/>
              <a:buFont typeface="Lato"/>
              <a:buChar char="■"/>
              <a:defRPr/>
            </a:lvl6pPr>
            <a:lvl7pPr marL="3200400" lvl="6" indent="-317500">
              <a:spcBef>
                <a:spcPts val="0"/>
              </a:spcBef>
              <a:spcAft>
                <a:spcPts val="0"/>
              </a:spcAft>
              <a:buClr>
                <a:schemeClr val="dk1"/>
              </a:buClr>
              <a:buSzPts val="1400"/>
              <a:buFont typeface="Lato"/>
              <a:buChar char="●"/>
              <a:defRPr/>
            </a:lvl7pPr>
            <a:lvl8pPr marL="3657600" lvl="7" indent="-317500">
              <a:spcBef>
                <a:spcPts val="0"/>
              </a:spcBef>
              <a:spcAft>
                <a:spcPts val="0"/>
              </a:spcAft>
              <a:buClr>
                <a:schemeClr val="dk1"/>
              </a:buClr>
              <a:buSzPts val="1400"/>
              <a:buFont typeface="Lato"/>
              <a:buChar char="○"/>
              <a:defRPr/>
            </a:lvl8pPr>
            <a:lvl9pPr marL="4114800" lvl="8" indent="-317500">
              <a:spcBef>
                <a:spcPts val="0"/>
              </a:spcBef>
              <a:spcAft>
                <a:spcPts val="0"/>
              </a:spcAft>
              <a:buClr>
                <a:schemeClr val="dk1"/>
              </a:buClr>
              <a:buSzPts val="1400"/>
              <a:buFont typeface="Lato"/>
              <a:buChar char="■"/>
              <a:defRPr/>
            </a:lvl9pPr>
          </a:lstStyle>
          <a:p>
            <a:endParaRPr/>
          </a:p>
        </p:txBody>
      </p:sp>
      <p:cxnSp>
        <p:nvCxnSpPr>
          <p:cNvPr id="26" name="Google Shape;26;p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13600"/>
            <a:ext cx="2565600" cy="1306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subTitle" idx="1"/>
          </p:nvPr>
        </p:nvSpPr>
        <p:spPr>
          <a:xfrm>
            <a:off x="2360375" y="1433050"/>
            <a:ext cx="17253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9pPr>
          </a:lstStyle>
          <a:p>
            <a:endParaRPr/>
          </a:p>
        </p:txBody>
      </p:sp>
      <p:sp>
        <p:nvSpPr>
          <p:cNvPr id="44" name="Google Shape;44;p7"/>
          <p:cNvSpPr txBox="1">
            <a:spLocks noGrp="1"/>
          </p:cNvSpPr>
          <p:nvPr>
            <p:ph type="subTitle" idx="2"/>
          </p:nvPr>
        </p:nvSpPr>
        <p:spPr>
          <a:xfrm>
            <a:off x="2247500" y="1790050"/>
            <a:ext cx="5160300" cy="2402100"/>
          </a:xfrm>
          <a:prstGeom prst="rect">
            <a:avLst/>
          </a:prstGeom>
        </p:spPr>
        <p:txBody>
          <a:bodyPr spcFirstLastPara="1" wrap="square" lIns="91425" tIns="91425" rIns="91425" bIns="91425" anchor="t" anchorCtr="0">
            <a:noAutofit/>
          </a:bodyPr>
          <a:lstStyle>
            <a:lvl1pPr marR="50800" lvl="0" rtl="0">
              <a:lnSpc>
                <a:spcPct val="166000"/>
              </a:lnSpc>
              <a:spcBef>
                <a:spcPts val="0"/>
              </a:spcBef>
              <a:spcAft>
                <a:spcPts val="0"/>
              </a:spcAft>
              <a:buClr>
                <a:schemeClr val="accent1"/>
              </a:buClr>
              <a:buSzPts val="1400"/>
              <a:buChar char="●"/>
              <a:defRPr sz="1400">
                <a:solidFill>
                  <a:srgbClr val="374957"/>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45" name="Google Shape;45;p7"/>
          <p:cNvSpPr txBox="1">
            <a:spLocks noGrp="1"/>
          </p:cNvSpPr>
          <p:nvPr>
            <p:ph type="title"/>
          </p:nvPr>
        </p:nvSpPr>
        <p:spPr>
          <a:xfrm>
            <a:off x="713225" y="445025"/>
            <a:ext cx="429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46" name="Google Shape;46;p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7" name="Google Shape;47;p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122500" y="1225400"/>
            <a:ext cx="6899100" cy="26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50" name="Google Shape;50;p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1" name="Google Shape;51;p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2" name="Google Shape;52;p8"/>
          <p:cNvCxnSpPr/>
          <p:nvPr/>
        </p:nvCxnSpPr>
        <p:spPr>
          <a:xfrm flipH="1">
            <a:off x="7093250" y="3935075"/>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53" name="Google Shape;53;p8"/>
          <p:cNvCxnSpPr/>
          <p:nvPr/>
        </p:nvCxnSpPr>
        <p:spPr>
          <a:xfrm flipH="1">
            <a:off x="-420450" y="-121600"/>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56" name="Google Shape;56;p9"/>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7" name="Google Shape;57;p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2797500"/>
            <a:ext cx="3378000" cy="24669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713225" y="1497763"/>
            <a:ext cx="7717500" cy="164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514325" y="3278788"/>
            <a:ext cx="6120300" cy="375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a:endParaRPr/>
          </a:p>
        </p:txBody>
      </p:sp>
      <p:cxnSp>
        <p:nvCxnSpPr>
          <p:cNvPr id="68" name="Google Shape;68;p1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9" name="Google Shape;69;p1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70" name="Google Shape;70;p11"/>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71" name="Google Shape;71;p11"/>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
  <p:cSld name="CUSTOM">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713225" y="445025"/>
            <a:ext cx="3583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5" name="Google Shape;75;p13"/>
          <p:cNvSpPr txBox="1">
            <a:spLocks noGrp="1"/>
          </p:cNvSpPr>
          <p:nvPr>
            <p:ph type="subTitle" idx="1"/>
          </p:nvPr>
        </p:nvSpPr>
        <p:spPr>
          <a:xfrm>
            <a:off x="50010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6" name="Google Shape;76;p13"/>
          <p:cNvSpPr txBox="1">
            <a:spLocks noGrp="1"/>
          </p:cNvSpPr>
          <p:nvPr>
            <p:ph type="subTitle" idx="2"/>
          </p:nvPr>
        </p:nvSpPr>
        <p:spPr>
          <a:xfrm>
            <a:off x="50010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 name="Google Shape;77;p13"/>
          <p:cNvSpPr txBox="1">
            <a:spLocks noGrp="1"/>
          </p:cNvSpPr>
          <p:nvPr>
            <p:ph type="subTitle" idx="3"/>
          </p:nvPr>
        </p:nvSpPr>
        <p:spPr>
          <a:xfrm>
            <a:off x="16552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8" name="Google Shape;78;p13"/>
          <p:cNvSpPr txBox="1">
            <a:spLocks noGrp="1"/>
          </p:cNvSpPr>
          <p:nvPr>
            <p:ph type="subTitle" idx="4"/>
          </p:nvPr>
        </p:nvSpPr>
        <p:spPr>
          <a:xfrm>
            <a:off x="16552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5"/>
          </p:nvPr>
        </p:nvSpPr>
        <p:spPr>
          <a:xfrm>
            <a:off x="50010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0" name="Google Shape;80;p13"/>
          <p:cNvSpPr txBox="1">
            <a:spLocks noGrp="1"/>
          </p:cNvSpPr>
          <p:nvPr>
            <p:ph type="subTitle" idx="6"/>
          </p:nvPr>
        </p:nvSpPr>
        <p:spPr>
          <a:xfrm>
            <a:off x="500100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subTitle" idx="7"/>
          </p:nvPr>
        </p:nvSpPr>
        <p:spPr>
          <a:xfrm>
            <a:off x="16552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2" name="Google Shape;82;p13"/>
          <p:cNvSpPr txBox="1">
            <a:spLocks noGrp="1"/>
          </p:cNvSpPr>
          <p:nvPr>
            <p:ph type="subTitle" idx="8"/>
          </p:nvPr>
        </p:nvSpPr>
        <p:spPr>
          <a:xfrm>
            <a:off x="165525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3"/>
          <p:cNvSpPr txBox="1">
            <a:spLocks noGrp="1"/>
          </p:cNvSpPr>
          <p:nvPr>
            <p:ph type="title" idx="9" hasCustomPrompt="1"/>
          </p:nvPr>
        </p:nvSpPr>
        <p:spPr>
          <a:xfrm>
            <a:off x="23786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a:spLocks noGrp="1"/>
          </p:cNvSpPr>
          <p:nvPr>
            <p:ph type="title" idx="13" hasCustomPrompt="1"/>
          </p:nvPr>
        </p:nvSpPr>
        <p:spPr>
          <a:xfrm>
            <a:off x="57244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a:spLocks noGrp="1"/>
          </p:cNvSpPr>
          <p:nvPr>
            <p:ph type="title" idx="14" hasCustomPrompt="1"/>
          </p:nvPr>
        </p:nvSpPr>
        <p:spPr>
          <a:xfrm>
            <a:off x="237870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a:spLocks noGrp="1"/>
          </p:cNvSpPr>
          <p:nvPr>
            <p:ph type="title" idx="15" hasCustomPrompt="1"/>
          </p:nvPr>
        </p:nvSpPr>
        <p:spPr>
          <a:xfrm>
            <a:off x="572445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74" r:id="rId11"/>
    <p:sldLayoutId id="2147483677" r:id="rId12"/>
    <p:sldLayoutId id="2147483678" r:id="rId13"/>
    <p:sldLayoutId id="214748367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3174/ajnr.A3401"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ww.scribbr.com/methodology/hypothesi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ctrTitle"/>
          </p:nvPr>
        </p:nvSpPr>
        <p:spPr>
          <a:xfrm>
            <a:off x="1039975" y="1324500"/>
            <a:ext cx="7551132"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b="0" i="1" dirty="0">
                <a:solidFill>
                  <a:srgbClr val="000000"/>
                </a:solidFill>
                <a:effectLst/>
                <a:latin typeface="Segoe Script" panose="030B0504020000000003" pitchFamily="66" charset="0"/>
              </a:rPr>
              <a:t>CHARACTERISTICS OF A GOOD HYPOTHESIS</a:t>
            </a:r>
            <a:endParaRPr sz="5400" i="1" dirty="0">
              <a:latin typeface="Segoe Script" panose="030B0504020000000003" pitchFamily="66" charset="0"/>
            </a:endParaRPr>
          </a:p>
        </p:txBody>
      </p:sp>
      <p:sp>
        <p:nvSpPr>
          <p:cNvPr id="250" name="Google Shape;250;p36"/>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Lecture 7</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9686-CDF5-4F11-85FC-55E9D0C9B343}"/>
              </a:ext>
            </a:extLst>
          </p:cNvPr>
          <p:cNvSpPr>
            <a:spLocks noGrp="1"/>
          </p:cNvSpPr>
          <p:nvPr>
            <p:ph type="title"/>
          </p:nvPr>
        </p:nvSpPr>
        <p:spPr/>
        <p:txBody>
          <a:bodyPr/>
          <a:lstStyle/>
          <a:p>
            <a:r>
              <a:rPr lang="en-US" sz="2800" b="0" i="0" dirty="0">
                <a:solidFill>
                  <a:srgbClr val="000000"/>
                </a:solidFill>
                <a:effectLst/>
                <a:latin typeface="Times New Roman" panose="02020603050405020304" pitchFamily="18" charset="0"/>
              </a:rPr>
              <a:t>5. A good hypothesis shows very clear verbalization. It is different from what is generally called hunch. Hypothesis should be stated as far as possible in most simple terms so that the same is easily understandable by all concerned. But one must remember that simplicity of hypothesis has nothing to do with its significance</a:t>
            </a:r>
            <a:endParaRPr lang="en-US" sz="2800" dirty="0"/>
          </a:p>
        </p:txBody>
      </p:sp>
    </p:spTree>
    <p:extLst>
      <p:ext uri="{BB962C8B-B14F-4D97-AF65-F5344CB8AC3E}">
        <p14:creationId xmlns:p14="http://schemas.microsoft.com/office/powerpoint/2010/main" val="2711801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A452-B1B4-4D3E-9949-70BE89F737C9}"/>
              </a:ext>
            </a:extLst>
          </p:cNvPr>
          <p:cNvSpPr>
            <a:spLocks noGrp="1"/>
          </p:cNvSpPr>
          <p:nvPr>
            <p:ph type="title"/>
          </p:nvPr>
        </p:nvSpPr>
        <p:spPr/>
        <p:txBody>
          <a:bodyPr/>
          <a:lstStyle/>
          <a:p>
            <a:r>
              <a:rPr lang="en-US" sz="4400" b="1" i="0" dirty="0">
                <a:solidFill>
                  <a:srgbClr val="000000"/>
                </a:solidFill>
                <a:effectLst/>
                <a:latin typeface="Times New Roman" panose="02020603050405020304" pitchFamily="18" charset="0"/>
              </a:rPr>
              <a:t>6. A good hypothesis ensures that the methods of verification are under control of the investigator.</a:t>
            </a:r>
            <a:endParaRPr lang="en-US" sz="4400" b="1" dirty="0"/>
          </a:p>
        </p:txBody>
      </p:sp>
    </p:spTree>
    <p:extLst>
      <p:ext uri="{BB962C8B-B14F-4D97-AF65-F5344CB8AC3E}">
        <p14:creationId xmlns:p14="http://schemas.microsoft.com/office/powerpoint/2010/main" val="356431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7"/>
          <p:cNvSpPr txBox="1">
            <a:spLocks noGrp="1"/>
          </p:cNvSpPr>
          <p:nvPr>
            <p:ph type="title"/>
          </p:nvPr>
        </p:nvSpPr>
        <p:spPr>
          <a:xfrm>
            <a:off x="1122500" y="1225400"/>
            <a:ext cx="6899100" cy="269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0" i="0" dirty="0">
                <a:solidFill>
                  <a:srgbClr val="000000"/>
                </a:solidFill>
                <a:effectLst/>
                <a:latin typeface="Times New Roman" panose="02020603050405020304" pitchFamily="18" charset="0"/>
              </a:rPr>
              <a:t>7. A good hypothesis guarantees that available tools and techniques will be effectively used for the purpose of verification.</a:t>
            </a:r>
            <a:endParaRPr sz="4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E1C6-DF5C-4E0E-896F-A10ED57212AF}"/>
              </a:ext>
            </a:extLst>
          </p:cNvPr>
          <p:cNvSpPr>
            <a:spLocks noGrp="1"/>
          </p:cNvSpPr>
          <p:nvPr>
            <p:ph type="title"/>
          </p:nvPr>
        </p:nvSpPr>
        <p:spPr/>
        <p:txBody>
          <a:bodyPr/>
          <a:lstStyle/>
          <a:p>
            <a:r>
              <a:rPr lang="en-US" sz="2800" b="1" i="0" dirty="0">
                <a:solidFill>
                  <a:srgbClr val="000000"/>
                </a:solidFill>
                <a:effectLst/>
                <a:latin typeface="Times New Roman" panose="02020603050405020304" pitchFamily="18" charset="0"/>
              </a:rPr>
              <a:t>8. Hypothesis should be limited in scope and must be specific. A researcher must remember that narrower hypotheses are generally more testable and he should develop such hypotheses. A good hypothesis takes into account the different types controls which are to be exercised for the purpose of verification.</a:t>
            </a:r>
            <a:endParaRPr lang="en-US" sz="2800" b="1" dirty="0"/>
          </a:p>
        </p:txBody>
      </p:sp>
    </p:spTree>
    <p:extLst>
      <p:ext uri="{BB962C8B-B14F-4D97-AF65-F5344CB8AC3E}">
        <p14:creationId xmlns:p14="http://schemas.microsoft.com/office/powerpoint/2010/main" val="115292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3797-1456-4988-80C5-2B02B94DB011}"/>
              </a:ext>
            </a:extLst>
          </p:cNvPr>
          <p:cNvSpPr>
            <a:spLocks noGrp="1"/>
          </p:cNvSpPr>
          <p:nvPr>
            <p:ph type="title"/>
          </p:nvPr>
        </p:nvSpPr>
        <p:spPr/>
        <p:txBody>
          <a:bodyPr/>
          <a:lstStyle/>
          <a:p>
            <a:r>
              <a:rPr lang="en-US" sz="4000" b="0" i="0" dirty="0">
                <a:solidFill>
                  <a:srgbClr val="000000"/>
                </a:solidFill>
                <a:effectLst/>
                <a:latin typeface="Times New Roman" panose="02020603050405020304" pitchFamily="18" charset="0"/>
              </a:rPr>
              <a:t>9. A good hypothesis ensures that the sample is readily approachable. Hypothesis should state relationship between variables, if it happens to be a relational hypothesis.</a:t>
            </a:r>
            <a:endParaRPr lang="en-US" sz="4000" dirty="0"/>
          </a:p>
        </p:txBody>
      </p:sp>
    </p:spTree>
    <p:extLst>
      <p:ext uri="{BB962C8B-B14F-4D97-AF65-F5344CB8AC3E}">
        <p14:creationId xmlns:p14="http://schemas.microsoft.com/office/powerpoint/2010/main" val="105002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6D5D-A08A-47DE-9C69-ADA73F6B35BF}"/>
              </a:ext>
            </a:extLst>
          </p:cNvPr>
          <p:cNvSpPr>
            <a:spLocks noGrp="1"/>
          </p:cNvSpPr>
          <p:nvPr>
            <p:ph type="title"/>
          </p:nvPr>
        </p:nvSpPr>
        <p:spPr/>
        <p:txBody>
          <a:bodyPr/>
          <a:lstStyle/>
          <a:p>
            <a:r>
              <a:rPr lang="en-US" sz="4800" b="1" i="0" dirty="0">
                <a:solidFill>
                  <a:srgbClr val="000000"/>
                </a:solidFill>
                <a:effectLst/>
                <a:latin typeface="Times New Roman" panose="02020603050405020304" pitchFamily="18" charset="0"/>
              </a:rPr>
              <a:t>10. A good hypothesis indicates clearly the role of different variables involved in the study.</a:t>
            </a:r>
            <a:endParaRPr lang="en-US" sz="4800" b="1" dirty="0"/>
          </a:p>
        </p:txBody>
      </p:sp>
    </p:spTree>
    <p:extLst>
      <p:ext uri="{BB962C8B-B14F-4D97-AF65-F5344CB8AC3E}">
        <p14:creationId xmlns:p14="http://schemas.microsoft.com/office/powerpoint/2010/main" val="388057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3C68-DEF6-454F-ABEE-18AC1061E6BB}"/>
              </a:ext>
            </a:extLst>
          </p:cNvPr>
          <p:cNvSpPr>
            <a:spLocks noGrp="1"/>
          </p:cNvSpPr>
          <p:nvPr>
            <p:ph type="title"/>
          </p:nvPr>
        </p:nvSpPr>
        <p:spPr/>
        <p:txBody>
          <a:bodyPr/>
          <a:lstStyle/>
          <a:p>
            <a:r>
              <a:rPr lang="en-US" sz="3600" b="0" i="0" dirty="0">
                <a:solidFill>
                  <a:srgbClr val="000000"/>
                </a:solidFill>
                <a:effectLst/>
                <a:latin typeface="Times New Roman" panose="02020603050405020304" pitchFamily="18" charset="0"/>
              </a:rPr>
              <a:t>11. A good hypothesis maintains a very apparent distinction with what is called theory law, facts, assumption and postulate</a:t>
            </a:r>
            <a:endParaRPr lang="en-US" sz="3600" dirty="0"/>
          </a:p>
        </p:txBody>
      </p:sp>
    </p:spTree>
    <p:extLst>
      <p:ext uri="{BB962C8B-B14F-4D97-AF65-F5344CB8AC3E}">
        <p14:creationId xmlns:p14="http://schemas.microsoft.com/office/powerpoint/2010/main" val="119820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00EE-271B-409F-8B0C-F5D0E05B8E23}"/>
              </a:ext>
            </a:extLst>
          </p:cNvPr>
          <p:cNvSpPr>
            <a:spLocks noGrp="1"/>
          </p:cNvSpPr>
          <p:nvPr>
            <p:ph type="title"/>
          </p:nvPr>
        </p:nvSpPr>
        <p:spPr/>
        <p:txBody>
          <a:bodyPr/>
          <a:lstStyle/>
          <a:p>
            <a:r>
              <a:rPr lang="en-US" sz="2800" b="1" i="0" dirty="0">
                <a:solidFill>
                  <a:srgbClr val="000000"/>
                </a:solidFill>
                <a:effectLst/>
                <a:latin typeface="Times New Roman" panose="02020603050405020304" pitchFamily="18" charset="0"/>
              </a:rPr>
              <a:t>12. Hypothesis should be consistent with most known facts i.e., it must be consistent with a substantial body of established facts. In other words, it should be one which judges accept as being the most likely.</a:t>
            </a:r>
            <a:endParaRPr lang="en-US" sz="2800" b="1" dirty="0"/>
          </a:p>
        </p:txBody>
      </p:sp>
    </p:spTree>
    <p:extLst>
      <p:ext uri="{BB962C8B-B14F-4D97-AF65-F5344CB8AC3E}">
        <p14:creationId xmlns:p14="http://schemas.microsoft.com/office/powerpoint/2010/main" val="2406577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15C-4945-4B1C-A8ED-7E7ED8845A6E}"/>
              </a:ext>
            </a:extLst>
          </p:cNvPr>
          <p:cNvSpPr>
            <a:spLocks noGrp="1"/>
          </p:cNvSpPr>
          <p:nvPr>
            <p:ph type="title"/>
          </p:nvPr>
        </p:nvSpPr>
        <p:spPr>
          <a:xfrm>
            <a:off x="496185" y="1225400"/>
            <a:ext cx="8179981" cy="2692800"/>
          </a:xfrm>
        </p:spPr>
        <p:txBody>
          <a:bodyPr/>
          <a:lstStyle/>
          <a:p>
            <a:r>
              <a:rPr lang="en-US" sz="3600" b="0" i="0" dirty="0">
                <a:solidFill>
                  <a:srgbClr val="000000"/>
                </a:solidFill>
                <a:effectLst/>
                <a:latin typeface="Times New Roman" panose="02020603050405020304" pitchFamily="18" charset="0"/>
              </a:rPr>
              <a:t>13. Hypothesis should be amenable to testing within a reasonable time. One should not use even an excellent hypothesis, if the same cannot be tested in reasonable time for one cannot spend a life-time collecting data to test it.</a:t>
            </a:r>
            <a:endParaRPr lang="en-US" sz="3600" dirty="0"/>
          </a:p>
        </p:txBody>
      </p:sp>
    </p:spTree>
    <p:extLst>
      <p:ext uri="{BB962C8B-B14F-4D97-AF65-F5344CB8AC3E}">
        <p14:creationId xmlns:p14="http://schemas.microsoft.com/office/powerpoint/2010/main" val="2427512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8BCD-111E-4DC7-BFD4-C9C745FA0EDF}"/>
              </a:ext>
            </a:extLst>
          </p:cNvPr>
          <p:cNvSpPr>
            <a:spLocks noGrp="1"/>
          </p:cNvSpPr>
          <p:nvPr>
            <p:ph type="title"/>
          </p:nvPr>
        </p:nvSpPr>
        <p:spPr>
          <a:xfrm>
            <a:off x="340242" y="1225400"/>
            <a:ext cx="8534400" cy="2692800"/>
          </a:xfrm>
        </p:spPr>
        <p:txBody>
          <a:bodyPr/>
          <a:lstStyle/>
          <a:p>
            <a:r>
              <a:rPr lang="en-US" sz="2800" b="1" i="0" dirty="0">
                <a:solidFill>
                  <a:srgbClr val="000000"/>
                </a:solidFill>
                <a:effectLst/>
                <a:latin typeface="Times New Roman" panose="02020603050405020304" pitchFamily="18" charset="0"/>
              </a:rPr>
              <a:t>14. Hypothesis must explain the facts that gave rise to the need for explanation. This means that by using the hypothesis plus other known and accepted generalizations, one should be able to deduce the original problem condition. Thus hypothesis must actually explain what it claims to explain; it should have empirical reference.</a:t>
            </a:r>
            <a:endParaRPr lang="en-US" sz="2800" b="1" dirty="0"/>
          </a:p>
        </p:txBody>
      </p:sp>
    </p:spTree>
    <p:extLst>
      <p:ext uri="{BB962C8B-B14F-4D97-AF65-F5344CB8AC3E}">
        <p14:creationId xmlns:p14="http://schemas.microsoft.com/office/powerpoint/2010/main" val="21895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HYPOTHESIS</a:t>
            </a:r>
            <a:endParaRPr dirty="0"/>
          </a:p>
        </p:txBody>
      </p:sp>
      <p:sp>
        <p:nvSpPr>
          <p:cNvPr id="256" name="Google Shape;256;p37"/>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600" b="1" i="0" dirty="0">
                <a:solidFill>
                  <a:srgbClr val="FF0000"/>
                </a:solidFill>
                <a:effectLst/>
                <a:latin typeface="Segoe Print" panose="02000600000000000000" pitchFamily="2" charset="0"/>
              </a:rPr>
              <a:t>Hypothesis is usually considered as the principal instrument in research. Its main function is to suggest new experiments and observations.</a:t>
            </a:r>
            <a:endParaRPr sz="3600" b="1" dirty="0">
              <a:solidFill>
                <a:srgbClr val="FF0000"/>
              </a:solidFill>
              <a:latin typeface="Segoe Print" panose="02000600000000000000"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68"/>
          <p:cNvSpPr txBox="1">
            <a:spLocks noGrp="1"/>
          </p:cNvSpPr>
          <p:nvPr>
            <p:ph type="subTitle" idx="1"/>
          </p:nvPr>
        </p:nvSpPr>
        <p:spPr>
          <a:xfrm>
            <a:off x="659219" y="1453525"/>
            <a:ext cx="7924800" cy="1537768"/>
          </a:xfrm>
          <a:prstGeom prst="rect">
            <a:avLst/>
          </a:prstGeom>
        </p:spPr>
        <p:txBody>
          <a:bodyPr spcFirstLastPara="1" wrap="square" lIns="91425" tIns="91425" rIns="91425" bIns="91425" anchor="ctr" anchorCtr="0">
            <a:noAutofit/>
          </a:bodyPr>
          <a:lstStyle/>
          <a:p>
            <a:pPr marL="114300" indent="0" algn="l" fontAlgn="base">
              <a:buNone/>
            </a:pPr>
            <a:r>
              <a:rPr lang="en-US" b="0" i="0" dirty="0">
                <a:solidFill>
                  <a:srgbClr val="424242"/>
                </a:solidFill>
                <a:effectLst/>
                <a:latin typeface="+mn-lt"/>
              </a:rPr>
              <a:t>1. Castillo M. </a:t>
            </a:r>
            <a:r>
              <a:rPr lang="en-US" b="0" i="0" u="sng" dirty="0">
                <a:solidFill>
                  <a:srgbClr val="424242"/>
                </a:solidFill>
                <a:effectLst/>
                <a:latin typeface="+mn-lt"/>
                <a:hlinkClick r:id="rId3"/>
              </a:rPr>
              <a:t>The scientific method: a need for something better?</a:t>
            </a:r>
            <a:r>
              <a:rPr lang="en-US" b="0" i="0" dirty="0">
                <a:solidFill>
                  <a:srgbClr val="424242"/>
                </a:solidFill>
                <a:effectLst/>
                <a:latin typeface="+mn-lt"/>
              </a:rPr>
              <a:t>. </a:t>
            </a:r>
            <a:r>
              <a:rPr lang="en-US" b="0" i="1" dirty="0">
                <a:solidFill>
                  <a:srgbClr val="424242"/>
                </a:solidFill>
                <a:effectLst/>
                <a:latin typeface="+mn-lt"/>
              </a:rPr>
              <a:t>AJNR Am J </a:t>
            </a:r>
            <a:r>
              <a:rPr lang="en-US" b="0" i="1" dirty="0" err="1">
                <a:solidFill>
                  <a:srgbClr val="424242"/>
                </a:solidFill>
                <a:effectLst/>
                <a:latin typeface="+mn-lt"/>
              </a:rPr>
              <a:t>Neuroradiol</a:t>
            </a:r>
            <a:r>
              <a:rPr lang="en-US" b="0" i="1" dirty="0">
                <a:solidFill>
                  <a:srgbClr val="424242"/>
                </a:solidFill>
                <a:effectLst/>
                <a:latin typeface="+mn-lt"/>
              </a:rPr>
              <a:t>.</a:t>
            </a:r>
            <a:r>
              <a:rPr lang="en-US" b="0" i="0" dirty="0">
                <a:solidFill>
                  <a:srgbClr val="424242"/>
                </a:solidFill>
                <a:effectLst/>
                <a:latin typeface="+mn-lt"/>
              </a:rPr>
              <a:t> 2013;34(9):1669-71. doi:10.3174/ajnr.A3401</a:t>
            </a:r>
          </a:p>
          <a:p>
            <a:pPr algn="l" fontAlgn="base">
              <a:buAutoNum type="arabicPeriod" startAt="2"/>
            </a:pPr>
            <a:r>
              <a:rPr lang="en-US" b="0" i="0" dirty="0" err="1">
                <a:solidFill>
                  <a:srgbClr val="424242"/>
                </a:solidFill>
                <a:effectLst/>
                <a:latin typeface="+mn-lt"/>
              </a:rPr>
              <a:t>Nevid</a:t>
            </a:r>
            <a:r>
              <a:rPr lang="en-US" b="0" i="0" dirty="0">
                <a:solidFill>
                  <a:srgbClr val="424242"/>
                </a:solidFill>
                <a:effectLst/>
                <a:latin typeface="+mn-lt"/>
              </a:rPr>
              <a:t> J. Psychology: Concepts and Applications. </a:t>
            </a:r>
            <a:r>
              <a:rPr lang="en-US" b="0" i="0" dirty="0" err="1">
                <a:solidFill>
                  <a:srgbClr val="424242"/>
                </a:solidFill>
                <a:effectLst/>
                <a:latin typeface="+mn-lt"/>
              </a:rPr>
              <a:t>Wadworth</a:t>
            </a:r>
            <a:r>
              <a:rPr lang="en-US" b="0" i="0" dirty="0">
                <a:solidFill>
                  <a:srgbClr val="424242"/>
                </a:solidFill>
                <a:effectLst/>
                <a:latin typeface="+mn-lt"/>
              </a:rPr>
              <a:t>, 2013.</a:t>
            </a:r>
          </a:p>
          <a:p>
            <a:pPr algn="l" fontAlgn="base">
              <a:buAutoNum type="arabicPeriod" startAt="2"/>
            </a:pPr>
            <a:r>
              <a:rPr lang="en-US" b="0" i="0" dirty="0">
                <a:solidFill>
                  <a:srgbClr val="424242"/>
                </a:solidFill>
                <a:effectLst/>
                <a:latin typeface="+mn-lt"/>
              </a:rPr>
              <a:t>3. </a:t>
            </a:r>
            <a:r>
              <a:rPr lang="en-US" b="0" i="0" dirty="0" err="1">
                <a:solidFill>
                  <a:srgbClr val="202F66"/>
                </a:solidFill>
                <a:effectLst/>
                <a:latin typeface="+mn-lt"/>
              </a:rPr>
              <a:t>McCombes</a:t>
            </a:r>
            <a:r>
              <a:rPr lang="en-US" b="0" i="0" dirty="0">
                <a:solidFill>
                  <a:srgbClr val="202F66"/>
                </a:solidFill>
                <a:effectLst/>
                <a:latin typeface="+mn-lt"/>
              </a:rPr>
              <a:t>, S. (2022, May 06). </a:t>
            </a:r>
            <a:r>
              <a:rPr lang="en-US" b="0" i="1" dirty="0">
                <a:solidFill>
                  <a:srgbClr val="202F66"/>
                </a:solidFill>
                <a:effectLst/>
                <a:latin typeface="+mn-lt"/>
              </a:rPr>
              <a:t>How to Write a Strong Hypothesis | Steps &amp; Examples.</a:t>
            </a:r>
            <a:r>
              <a:rPr lang="en-US" b="0" i="0" dirty="0">
                <a:solidFill>
                  <a:srgbClr val="202F66"/>
                </a:solidFill>
                <a:effectLst/>
                <a:latin typeface="+mn-lt"/>
              </a:rPr>
              <a:t> </a:t>
            </a:r>
            <a:r>
              <a:rPr lang="en-US" b="0" i="0" dirty="0" err="1">
                <a:solidFill>
                  <a:srgbClr val="202F66"/>
                </a:solidFill>
                <a:effectLst/>
                <a:latin typeface="+mn-lt"/>
              </a:rPr>
              <a:t>Scribbr</a:t>
            </a:r>
            <a:r>
              <a:rPr lang="en-US" b="0" i="0" dirty="0">
                <a:solidFill>
                  <a:srgbClr val="202F66"/>
                </a:solidFill>
                <a:effectLst/>
                <a:latin typeface="+mn-lt"/>
              </a:rPr>
              <a:t>. Retrieved November 4, 2022, from </a:t>
            </a:r>
            <a:r>
              <a:rPr lang="en-US" b="0" i="0" dirty="0">
                <a:solidFill>
                  <a:srgbClr val="202F66"/>
                </a:solidFill>
                <a:effectLst/>
                <a:latin typeface="+mn-lt"/>
                <a:hlinkClick r:id="rId4"/>
              </a:rPr>
              <a:t>https://www.scribbr.com/methodology/hypothesis/</a:t>
            </a:r>
            <a:endParaRPr dirty="0">
              <a:latin typeface="+mn-lt"/>
            </a:endParaRPr>
          </a:p>
        </p:txBody>
      </p:sp>
      <p:sp>
        <p:nvSpPr>
          <p:cNvPr id="807" name="Google Shape;807;p68"/>
          <p:cNvSpPr txBox="1">
            <a:spLocks noGrp="1"/>
          </p:cNvSpPr>
          <p:nvPr>
            <p:ph type="title"/>
          </p:nvPr>
        </p:nvSpPr>
        <p:spPr>
          <a:xfrm>
            <a:off x="713225" y="445025"/>
            <a:ext cx="4502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 of references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6DC927-1C8A-4FFB-B12E-F032D391D03E}"/>
              </a:ext>
            </a:extLst>
          </p:cNvPr>
          <p:cNvSpPr>
            <a:spLocks noGrp="1"/>
          </p:cNvSpPr>
          <p:nvPr>
            <p:ph type="subTitle" idx="1"/>
          </p:nvPr>
        </p:nvSpPr>
        <p:spPr>
          <a:xfrm>
            <a:off x="1679944" y="1453525"/>
            <a:ext cx="6444456" cy="2889000"/>
          </a:xfrm>
        </p:spPr>
        <p:txBody>
          <a:bodyPr/>
          <a:lstStyle/>
          <a:p>
            <a:r>
              <a:rPr lang="en-US" sz="3600" dirty="0"/>
              <a:t>Write your hypothesis and highlight its characteristics </a:t>
            </a:r>
          </a:p>
        </p:txBody>
      </p:sp>
      <p:sp>
        <p:nvSpPr>
          <p:cNvPr id="3" name="Title 2">
            <a:extLst>
              <a:ext uri="{FF2B5EF4-FFF2-40B4-BE49-F238E27FC236}">
                <a16:creationId xmlns:a16="http://schemas.microsoft.com/office/drawing/2014/main" id="{F40AD4A9-3798-4B17-846A-C999D8FEA9FE}"/>
              </a:ext>
            </a:extLst>
          </p:cNvPr>
          <p:cNvSpPr>
            <a:spLocks noGrp="1"/>
          </p:cNvSpPr>
          <p:nvPr>
            <p:ph type="title"/>
          </p:nvPr>
        </p:nvSpPr>
        <p:spPr/>
        <p:txBody>
          <a:bodyPr/>
          <a:lstStyle/>
          <a:p>
            <a:r>
              <a:rPr lang="en-US" dirty="0"/>
              <a:t>Task to do:</a:t>
            </a:r>
          </a:p>
        </p:txBody>
      </p:sp>
    </p:spTree>
    <p:extLst>
      <p:ext uri="{BB962C8B-B14F-4D97-AF65-F5344CB8AC3E}">
        <p14:creationId xmlns:p14="http://schemas.microsoft.com/office/powerpoint/2010/main" val="428963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51" name="Google Shape;851;p72"/>
          <p:cNvSpPr txBox="1">
            <a:spLocks noGrp="1"/>
          </p:cNvSpPr>
          <p:nvPr>
            <p:ph type="title"/>
          </p:nvPr>
        </p:nvSpPr>
        <p:spPr>
          <a:xfrm>
            <a:off x="2272667" y="1869788"/>
            <a:ext cx="4297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800" dirty="0"/>
              <a:t>Thanks</a:t>
            </a:r>
            <a:endParaRPr sz="8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2410500" y="3315547"/>
            <a:ext cx="4323000" cy="4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t>
            </a:r>
            <a:r>
              <a:rPr lang="en-US" b="1" i="0" dirty="0">
                <a:solidFill>
                  <a:srgbClr val="000000"/>
                </a:solidFill>
                <a:effectLst/>
                <a:latin typeface="Times New Roman" panose="02020603050405020304" pitchFamily="18" charset="0"/>
              </a:rPr>
              <a:t>James E. </a:t>
            </a:r>
            <a:r>
              <a:rPr lang="en-US" b="1" i="0" dirty="0" err="1">
                <a:solidFill>
                  <a:srgbClr val="000000"/>
                </a:solidFill>
                <a:effectLst/>
                <a:latin typeface="Times New Roman" panose="02020603050405020304" pitchFamily="18" charset="0"/>
              </a:rPr>
              <a:t>Greighton</a:t>
            </a:r>
            <a:endParaRPr b="1" dirty="0"/>
          </a:p>
        </p:txBody>
      </p:sp>
      <p:sp>
        <p:nvSpPr>
          <p:cNvPr id="279" name="Google Shape;279;p39"/>
          <p:cNvSpPr txBox="1">
            <a:spLocks noGrp="1"/>
          </p:cNvSpPr>
          <p:nvPr>
            <p:ph type="subTitle" idx="1"/>
          </p:nvPr>
        </p:nvSpPr>
        <p:spPr>
          <a:xfrm>
            <a:off x="949841" y="928577"/>
            <a:ext cx="7612911" cy="2004198"/>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US" sz="3200" b="0" i="0" dirty="0">
                <a:solidFill>
                  <a:srgbClr val="000000"/>
                </a:solidFill>
                <a:effectLst/>
                <a:latin typeface="Times New Roman" panose="02020603050405020304" pitchFamily="18" charset="0"/>
              </a:rPr>
              <a:t>A tentative supposition or provisional guess “It is a tentative supposition or provisional guess which seems to explain the situation under observation.” – </a:t>
            </a: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713224" y="445025"/>
            <a:ext cx="53827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dirty="0">
                <a:solidFill>
                  <a:srgbClr val="000000"/>
                </a:solidFill>
                <a:effectLst/>
                <a:latin typeface="Times New Roman" panose="02020603050405020304" pitchFamily="18" charset="0"/>
              </a:rPr>
              <a:t>NATURE OF HYPOTHESIS</a:t>
            </a:r>
            <a:endParaRPr b="1" dirty="0"/>
          </a:p>
        </p:txBody>
      </p:sp>
      <p:sp>
        <p:nvSpPr>
          <p:cNvPr id="264" name="Google Shape;264;p38"/>
          <p:cNvSpPr txBox="1">
            <a:spLocks noGrp="1"/>
          </p:cNvSpPr>
          <p:nvPr>
            <p:ph type="subTitle" idx="2"/>
          </p:nvPr>
        </p:nvSpPr>
        <p:spPr>
          <a:xfrm>
            <a:off x="3057794" y="1845312"/>
            <a:ext cx="3365625"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0" i="0" dirty="0">
                <a:solidFill>
                  <a:srgbClr val="000000"/>
                </a:solidFill>
                <a:effectLst/>
                <a:latin typeface="Times New Roman" panose="02020603050405020304" pitchFamily="18" charset="0"/>
              </a:rPr>
              <a:t>It is a verbal statement in a declarative form. It is a verbal expression of ideas and concepts, it is not merely idea but in the verbal form, the idea is ready enough for empirical verification.</a:t>
            </a:r>
            <a:endParaRPr dirty="0"/>
          </a:p>
        </p:txBody>
      </p:sp>
      <p:sp>
        <p:nvSpPr>
          <p:cNvPr id="265" name="Google Shape;265;p38"/>
          <p:cNvSpPr txBox="1">
            <a:spLocks noGrp="1"/>
          </p:cNvSpPr>
          <p:nvPr>
            <p:ph type="subTitle" idx="4"/>
          </p:nvPr>
        </p:nvSpPr>
        <p:spPr>
          <a:xfrm>
            <a:off x="234483" y="1797100"/>
            <a:ext cx="24861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0" i="0" dirty="0">
                <a:solidFill>
                  <a:srgbClr val="000000"/>
                </a:solidFill>
                <a:effectLst/>
                <a:latin typeface="Times New Roman" panose="02020603050405020304" pitchFamily="18" charset="0"/>
              </a:rPr>
              <a:t>It is conceptual in nature. Some kind of conceptual elements in the framework are involved in a hypothesis.</a:t>
            </a:r>
            <a:endParaRPr dirty="0"/>
          </a:p>
        </p:txBody>
      </p:sp>
      <p:sp>
        <p:nvSpPr>
          <p:cNvPr id="267" name="Google Shape;267;p38"/>
          <p:cNvSpPr txBox="1">
            <a:spLocks noGrp="1"/>
          </p:cNvSpPr>
          <p:nvPr>
            <p:ph type="subTitle" idx="6"/>
          </p:nvPr>
        </p:nvSpPr>
        <p:spPr>
          <a:xfrm>
            <a:off x="361507" y="3873689"/>
            <a:ext cx="3510523"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0" i="0" dirty="0">
                <a:solidFill>
                  <a:srgbClr val="000000"/>
                </a:solidFill>
                <a:effectLst/>
                <a:latin typeface="Times New Roman" panose="02020603050405020304" pitchFamily="18" charset="0"/>
              </a:rPr>
              <a:t>It has a forward or future reference. A hypothesis is future oriented. It relates to the future verification not the past facts and information’s.</a:t>
            </a:r>
            <a:endParaRPr dirty="0"/>
          </a:p>
        </p:txBody>
      </p:sp>
      <p:sp>
        <p:nvSpPr>
          <p:cNvPr id="269" name="Google Shape;269;p38"/>
          <p:cNvSpPr txBox="1">
            <a:spLocks noGrp="1"/>
          </p:cNvSpPr>
          <p:nvPr>
            <p:ph type="subTitle" idx="8"/>
          </p:nvPr>
        </p:nvSpPr>
        <p:spPr>
          <a:xfrm>
            <a:off x="6657900" y="1834232"/>
            <a:ext cx="2486100" cy="61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0" i="0" dirty="0">
                <a:solidFill>
                  <a:srgbClr val="000000"/>
                </a:solidFill>
                <a:effectLst/>
                <a:latin typeface="Times New Roman" panose="02020603050405020304" pitchFamily="18" charset="0"/>
              </a:rPr>
              <a:t>It has the empirical referent. A hypothesis contains some empirical referent. It indicates the tentative relationship between two or more variables.</a:t>
            </a:r>
            <a:endParaRPr dirty="0"/>
          </a:p>
        </p:txBody>
      </p:sp>
      <p:sp>
        <p:nvSpPr>
          <p:cNvPr id="270" name="Google Shape;270;p38"/>
          <p:cNvSpPr txBox="1">
            <a:spLocks noGrp="1"/>
          </p:cNvSpPr>
          <p:nvPr>
            <p:ph type="title" idx="9"/>
          </p:nvPr>
        </p:nvSpPr>
        <p:spPr>
          <a:xfrm>
            <a:off x="819208" y="1156397"/>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71" name="Google Shape;271;p38"/>
          <p:cNvSpPr txBox="1">
            <a:spLocks noGrp="1"/>
          </p:cNvSpPr>
          <p:nvPr>
            <p:ph type="title" idx="13"/>
          </p:nvPr>
        </p:nvSpPr>
        <p:spPr>
          <a:xfrm>
            <a:off x="4320952" y="1177812"/>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72" name="Google Shape;272;p38"/>
          <p:cNvSpPr txBox="1">
            <a:spLocks noGrp="1"/>
          </p:cNvSpPr>
          <p:nvPr>
            <p:ph type="title" idx="14"/>
          </p:nvPr>
        </p:nvSpPr>
        <p:spPr>
          <a:xfrm>
            <a:off x="7631184" y="1156397"/>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73" name="Google Shape;273;p38"/>
          <p:cNvSpPr txBox="1">
            <a:spLocks noGrp="1"/>
          </p:cNvSpPr>
          <p:nvPr>
            <p:ph type="title" idx="15"/>
          </p:nvPr>
        </p:nvSpPr>
        <p:spPr>
          <a:xfrm>
            <a:off x="1477533" y="3312734"/>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5" name="Google Shape;273;p38">
            <a:extLst>
              <a:ext uri="{FF2B5EF4-FFF2-40B4-BE49-F238E27FC236}">
                <a16:creationId xmlns:a16="http://schemas.microsoft.com/office/drawing/2014/main" id="{7204AEE5-A47E-491A-9BE4-36D32A486CDF}"/>
              </a:ext>
            </a:extLst>
          </p:cNvPr>
          <p:cNvSpPr txBox="1">
            <a:spLocks/>
          </p:cNvSpPr>
          <p:nvPr/>
        </p:nvSpPr>
        <p:spPr>
          <a:xfrm>
            <a:off x="6343353" y="3312734"/>
            <a:ext cx="1039200" cy="667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000"/>
              <a:buFont typeface="Vidaloka"/>
              <a:buNone/>
              <a:defRPr sz="3800" b="0" i="0" u="none" strike="noStrike" cap="none">
                <a:solidFill>
                  <a:schemeClr val="accent1"/>
                </a:solidFill>
                <a:latin typeface="Vidaloka"/>
                <a:ea typeface="Vidaloka"/>
                <a:cs typeface="Vidaloka"/>
                <a:sym typeface="Vidaloka"/>
              </a:defRPr>
            </a:lvl1pPr>
            <a:lvl2pPr marR="0" lvl="1"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4000"/>
              <a:buFont typeface="Arial"/>
              <a:buNone/>
              <a:defRPr sz="4000" b="0" i="1" u="none" strike="noStrike" cap="none">
                <a:solidFill>
                  <a:schemeClr val="dk2"/>
                </a:solidFill>
                <a:latin typeface="Arial"/>
                <a:ea typeface="Arial"/>
                <a:cs typeface="Arial"/>
                <a:sym typeface="Arial"/>
              </a:defRPr>
            </a:lvl9pPr>
          </a:lstStyle>
          <a:p>
            <a:r>
              <a:rPr lang="en" dirty="0"/>
              <a:t>05</a:t>
            </a:r>
          </a:p>
        </p:txBody>
      </p:sp>
      <p:sp>
        <p:nvSpPr>
          <p:cNvPr id="26" name="Google Shape;267;p38">
            <a:extLst>
              <a:ext uri="{FF2B5EF4-FFF2-40B4-BE49-F238E27FC236}">
                <a16:creationId xmlns:a16="http://schemas.microsoft.com/office/drawing/2014/main" id="{C266DBD9-DE60-4378-B126-0A89830CA59C}"/>
              </a:ext>
            </a:extLst>
          </p:cNvPr>
          <p:cNvSpPr txBox="1">
            <a:spLocks/>
          </p:cNvSpPr>
          <p:nvPr/>
        </p:nvSpPr>
        <p:spPr>
          <a:xfrm>
            <a:off x="4988056" y="3841685"/>
            <a:ext cx="3510523" cy="61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pPr marL="0" indent="0"/>
            <a:r>
              <a:rPr lang="en-US" b="0" i="0" dirty="0">
                <a:solidFill>
                  <a:srgbClr val="000000"/>
                </a:solidFill>
                <a:effectLst/>
                <a:latin typeface="Times New Roman" panose="02020603050405020304" pitchFamily="18" charset="0"/>
              </a:rPr>
              <a:t>It is the pivot of a scientific research. All the research activities are designed for its verification.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subTitle" idx="1"/>
          </p:nvPr>
        </p:nvSpPr>
        <p:spPr>
          <a:xfrm>
            <a:off x="895950" y="1682000"/>
            <a:ext cx="3847200" cy="23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0" i="0" dirty="0">
                <a:solidFill>
                  <a:srgbClr val="000000"/>
                </a:solidFill>
                <a:effectLst/>
                <a:latin typeface="Times New Roman" panose="02020603050405020304" pitchFamily="18" charset="0"/>
              </a:rPr>
              <a:t>A good hypothesis must possess the following main characteristics:</a:t>
            </a:r>
            <a:endParaRPr sz="3200" dirty="0"/>
          </a:p>
        </p:txBody>
      </p:sp>
      <p:sp>
        <p:nvSpPr>
          <p:cNvPr id="285" name="Google Shape;285;p4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dirty="0">
                <a:solidFill>
                  <a:srgbClr val="000000"/>
                </a:solidFill>
                <a:effectLst/>
                <a:latin typeface="Times New Roman" panose="02020603050405020304" pitchFamily="18" charset="0"/>
              </a:rPr>
              <a:t>CHARACTERISTICS OF A GOOD HYPOTHESIS</a:t>
            </a:r>
            <a:endParaRPr b="1" dirty="0"/>
          </a:p>
        </p:txBody>
      </p:sp>
      <p:pic>
        <p:nvPicPr>
          <p:cNvPr id="3" name="Picture 2">
            <a:extLst>
              <a:ext uri="{FF2B5EF4-FFF2-40B4-BE49-F238E27FC236}">
                <a16:creationId xmlns:a16="http://schemas.microsoft.com/office/drawing/2014/main" id="{5E118D69-BC40-417B-9D51-13EFBB2F4392}"/>
              </a:ext>
            </a:extLst>
          </p:cNvPr>
          <p:cNvPicPr>
            <a:picLocks noChangeAspect="1"/>
          </p:cNvPicPr>
          <p:nvPr/>
        </p:nvPicPr>
        <p:blipFill>
          <a:blip r:embed="rId3"/>
          <a:stretch>
            <a:fillRect/>
          </a:stretch>
        </p:blipFill>
        <p:spPr>
          <a:xfrm>
            <a:off x="4451498" y="1788405"/>
            <a:ext cx="4334179" cy="21670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894708-C4C1-4445-94F2-CBEA98EA37B1}"/>
              </a:ext>
            </a:extLst>
          </p:cNvPr>
          <p:cNvSpPr>
            <a:spLocks noGrp="1"/>
          </p:cNvSpPr>
          <p:nvPr>
            <p:ph type="body" idx="1"/>
          </p:nvPr>
        </p:nvSpPr>
        <p:spPr>
          <a:xfrm>
            <a:off x="628190" y="847622"/>
            <a:ext cx="7717500" cy="3295800"/>
          </a:xfrm>
        </p:spPr>
        <p:txBody>
          <a:bodyPr/>
          <a:lstStyle/>
          <a:p>
            <a:pPr marL="114300" indent="0" algn="just">
              <a:buNone/>
            </a:pPr>
            <a:r>
              <a:rPr lang="en-US" sz="2400" b="0" i="0" dirty="0">
                <a:solidFill>
                  <a:srgbClr val="000000"/>
                </a:solidFill>
                <a:effectLst/>
                <a:latin typeface="Times New Roman" panose="02020603050405020304" pitchFamily="18" charset="0"/>
              </a:rPr>
              <a:t>1. Hypothesis should be capable of being tested. In a swamp of untestable hypotheses, many a time the research </a:t>
            </a:r>
            <a:r>
              <a:rPr lang="en-US" sz="2400" b="0" i="0" dirty="0" err="1">
                <a:solidFill>
                  <a:srgbClr val="000000"/>
                </a:solidFill>
                <a:effectLst/>
                <a:latin typeface="Times New Roman" panose="02020603050405020304" pitchFamily="18" charset="0"/>
              </a:rPr>
              <a:t>programes</a:t>
            </a:r>
            <a:r>
              <a:rPr lang="en-US" sz="2400" b="0" i="0" dirty="0">
                <a:solidFill>
                  <a:srgbClr val="000000"/>
                </a:solidFill>
                <a:effectLst/>
                <a:latin typeface="Times New Roman" panose="02020603050405020304" pitchFamily="18" charset="0"/>
              </a:rPr>
              <a:t> have bogged down. Some prior study may be done by researcher in order to make hypothesis a testable one. A hypothesis “is testable if other deductions can be made from it which, in turn, can be confirmed or disproved by observation.” A good hypothesis is in agreement with the observed facts.</a:t>
            </a:r>
            <a:endParaRPr lang="en-US" sz="2400" dirty="0"/>
          </a:p>
        </p:txBody>
      </p:sp>
    </p:spTree>
    <p:extLst>
      <p:ext uri="{BB962C8B-B14F-4D97-AF65-F5344CB8AC3E}">
        <p14:creationId xmlns:p14="http://schemas.microsoft.com/office/powerpoint/2010/main" val="101994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9" name="Google Shape;299;p42"/>
          <p:cNvSpPr txBox="1">
            <a:spLocks noGrp="1"/>
          </p:cNvSpPr>
          <p:nvPr>
            <p:ph type="subTitle" idx="1"/>
          </p:nvPr>
        </p:nvSpPr>
        <p:spPr>
          <a:xfrm>
            <a:off x="666307" y="2244723"/>
            <a:ext cx="8265041"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pPr>
            <a:r>
              <a:rPr lang="en-US" sz="4400" b="1" i="0" dirty="0">
                <a:solidFill>
                  <a:srgbClr val="000000"/>
                </a:solidFill>
                <a:effectLst/>
                <a:latin typeface="Times New Roman" panose="02020603050405020304" pitchFamily="18" charset="0"/>
              </a:rPr>
              <a:t>2. A good hypothesis does not conflict with any law of nature which is known to be true.</a:t>
            </a:r>
            <a:endParaRPr sz="4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337F25-AA39-42E0-97F2-82310C0DEF46}"/>
              </a:ext>
            </a:extLst>
          </p:cNvPr>
          <p:cNvSpPr txBox="1"/>
          <p:nvPr/>
        </p:nvSpPr>
        <p:spPr>
          <a:xfrm>
            <a:off x="992372" y="880370"/>
            <a:ext cx="7946065" cy="2862322"/>
          </a:xfrm>
          <a:prstGeom prst="rect">
            <a:avLst/>
          </a:prstGeom>
          <a:noFill/>
        </p:spPr>
        <p:txBody>
          <a:bodyPr wrap="square">
            <a:spAutoFit/>
          </a:bodyPr>
          <a:lstStyle/>
          <a:p>
            <a:pPr algn="just"/>
            <a:r>
              <a:rPr lang="en-US" sz="3600" b="0" i="0" dirty="0">
                <a:solidFill>
                  <a:srgbClr val="000000"/>
                </a:solidFill>
                <a:effectLst/>
                <a:latin typeface="Times New Roman" panose="02020603050405020304" pitchFamily="18" charset="0"/>
              </a:rPr>
              <a:t>3. Hypothesis should be clear and precise. If the hypothesis is not clear and precise, the inferences drawn on its basis cannot be taken as reliable A good hypothesis is stated in the simplest possible term.</a:t>
            </a:r>
            <a:endParaRPr lang="en-US" sz="3600" dirty="0"/>
          </a:p>
        </p:txBody>
      </p:sp>
    </p:spTree>
    <p:extLst>
      <p:ext uri="{BB962C8B-B14F-4D97-AF65-F5344CB8AC3E}">
        <p14:creationId xmlns:p14="http://schemas.microsoft.com/office/powerpoint/2010/main" val="245969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4" name="Google Shape;344;p46"/>
          <p:cNvSpPr txBox="1">
            <a:spLocks noGrp="1"/>
          </p:cNvSpPr>
          <p:nvPr>
            <p:ph type="subTitle" idx="1"/>
          </p:nvPr>
        </p:nvSpPr>
        <p:spPr>
          <a:xfrm>
            <a:off x="635366" y="982156"/>
            <a:ext cx="8083331" cy="375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US" sz="4400" b="1" i="0" dirty="0">
                <a:solidFill>
                  <a:srgbClr val="000000"/>
                </a:solidFill>
                <a:effectLst/>
                <a:latin typeface="Times New Roman" panose="02020603050405020304" pitchFamily="18" charset="0"/>
              </a:rPr>
              <a:t>4. A good hypothesis permits of the application of deductive reasoning.</a:t>
            </a:r>
            <a:endParaRPr sz="4400" b="1" dirty="0"/>
          </a:p>
        </p:txBody>
      </p:sp>
    </p:spTree>
  </p:cSld>
  <p:clrMapOvr>
    <a:masterClrMapping/>
  </p:clrMapOvr>
</p:sld>
</file>

<file path=ppt/theme/theme1.xml><?xml version="1.0" encoding="utf-8"?>
<a:theme xmlns:a="http://schemas.openxmlformats.org/drawingml/2006/main" name="Minimalist Business Slides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831</Words>
  <Application>Microsoft Office PowerPoint</Application>
  <PresentationFormat>On-screen Show (16:9)</PresentationFormat>
  <Paragraphs>40</Paragraphs>
  <Slides>22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Crimson Text</vt:lpstr>
      <vt:lpstr>Vidaloka</vt:lpstr>
      <vt:lpstr>Segoe Script</vt:lpstr>
      <vt:lpstr>Merriweather Light</vt:lpstr>
      <vt:lpstr>Arial</vt:lpstr>
      <vt:lpstr>Montserrat</vt:lpstr>
      <vt:lpstr>Lato</vt:lpstr>
      <vt:lpstr>Segoe Print</vt:lpstr>
      <vt:lpstr>Times New Roman</vt:lpstr>
      <vt:lpstr>Minimalist Business Slides by Slidesgo</vt:lpstr>
      <vt:lpstr>CHARACTERISTICS OF A GOOD HYPOTHESIS</vt:lpstr>
      <vt:lpstr>HYPOTHESIS</vt:lpstr>
      <vt:lpstr>—James E. Greighton</vt:lpstr>
      <vt:lpstr>NATURE OF HYPOTHESIS</vt:lpstr>
      <vt:lpstr>CHARACTERISTICS OF A GOOD HYPOTHESIS</vt:lpstr>
      <vt:lpstr>PowerPoint Presentation</vt:lpstr>
      <vt:lpstr>PowerPoint Presentation</vt:lpstr>
      <vt:lpstr>PowerPoint Presentation</vt:lpstr>
      <vt:lpstr>PowerPoint Presentation</vt:lpstr>
      <vt:lpstr>5. A good hypothesis shows very clear verbalization. It is different from what is generally called hunch. Hypothesis should be stated as far as possible in most simple terms so that the same is easily understandable by all concerned. But one must remember that simplicity of hypothesis has nothing to do with its significance</vt:lpstr>
      <vt:lpstr>6. A good hypothesis ensures that the methods of verification are under control of the investigator.</vt:lpstr>
      <vt:lpstr>7. A good hypothesis guarantees that available tools and techniques will be effectively used for the purpose of verification.</vt:lpstr>
      <vt:lpstr>8. Hypothesis should be limited in scope and must be specific. A researcher must remember that narrower hypotheses are generally more testable and he should develop such hypotheses. A good hypothesis takes into account the different types controls which are to be exercised for the purpose of verification.</vt:lpstr>
      <vt:lpstr>9. A good hypothesis ensures that the sample is readily approachable. Hypothesis should state relationship between variables, if it happens to be a relational hypothesis.</vt:lpstr>
      <vt:lpstr>10. A good hypothesis indicates clearly the role of different variables involved in the study.</vt:lpstr>
      <vt:lpstr>11. A good hypothesis maintains a very apparent distinction with what is called theory law, facts, assumption and postulate</vt:lpstr>
      <vt:lpstr>12. Hypothesis should be consistent with most known facts i.e., it must be consistent with a substantial body of established facts. In other words, it should be one which judges accept as being the most likely.</vt:lpstr>
      <vt:lpstr>13. Hypothesis should be amenable to testing within a reasonable time. One should not use even an excellent hypothesis, if the same cannot be tested in reasonable time for one cannot spend a life-time collecting data to test it.</vt:lpstr>
      <vt:lpstr>14. Hypothesis must explain the facts that gave rise to the need for explanation. This means that by using the hypothesis plus other known and accepted generalizations, one should be able to deduce the original problem condition. Thus hypothesis must actually explain what it claims to explain; it should have empirical reference.</vt:lpstr>
      <vt:lpstr>List of references</vt:lpstr>
      <vt:lpstr>Task to do:</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A GOOD HYPOTHESIS</dc:title>
  <dc:creator>User</dc:creator>
  <cp:lastModifiedBy>Ғабит Жанар  Ғабитқызы</cp:lastModifiedBy>
  <cp:revision>2</cp:revision>
  <dcterms:modified xsi:type="dcterms:W3CDTF">2022-11-05T00:24:05Z</dcterms:modified>
</cp:coreProperties>
</file>