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35"/>
  </p:notesMasterIdLst>
  <p:sldIdLst>
    <p:sldId id="256" r:id="rId2"/>
    <p:sldId id="327" r:id="rId3"/>
    <p:sldId id="257" r:id="rId4"/>
    <p:sldId id="325" r:id="rId5"/>
    <p:sldId id="326" r:id="rId6"/>
    <p:sldId id="260" r:id="rId7"/>
    <p:sldId id="286" r:id="rId8"/>
    <p:sldId id="261" r:id="rId9"/>
    <p:sldId id="287" r:id="rId10"/>
    <p:sldId id="262" r:id="rId11"/>
    <p:sldId id="298" r:id="rId12"/>
    <p:sldId id="263" r:id="rId13"/>
    <p:sldId id="299" r:id="rId14"/>
    <p:sldId id="300" r:id="rId15"/>
    <p:sldId id="264" r:id="rId16"/>
    <p:sldId id="288" r:id="rId17"/>
    <p:sldId id="265" r:id="rId18"/>
    <p:sldId id="289" r:id="rId19"/>
    <p:sldId id="301" r:id="rId20"/>
    <p:sldId id="290" r:id="rId21"/>
    <p:sldId id="292" r:id="rId22"/>
    <p:sldId id="266" r:id="rId23"/>
    <p:sldId id="267" r:id="rId24"/>
    <p:sldId id="293" r:id="rId25"/>
    <p:sldId id="294" r:id="rId26"/>
    <p:sldId id="268" r:id="rId27"/>
    <p:sldId id="302" r:id="rId28"/>
    <p:sldId id="269" r:id="rId29"/>
    <p:sldId id="303" r:id="rId30"/>
    <p:sldId id="305" r:id="rId31"/>
    <p:sldId id="304" r:id="rId32"/>
    <p:sldId id="306" r:id="rId33"/>
    <p:sldId id="27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>
      <p:cViewPr varScale="1">
        <p:scale>
          <a:sx n="115" d="100"/>
          <a:sy n="115" d="100"/>
        </p:scale>
        <p:origin x="16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2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773457DD-4599-B15E-EC7D-EDD148FA89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AB18A4F3-166A-80FE-AC0A-964E88533F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2D8BBF24-3626-CAF0-A889-88094F6B8E9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id="{01B69B5D-638C-BED4-CDF7-8D30D5BD80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33126" name="Rectangle 6">
            <a:extLst>
              <a:ext uri="{FF2B5EF4-FFF2-40B4-BE49-F238E27FC236}">
                <a16:creationId xmlns:a16="http://schemas.microsoft.com/office/drawing/2014/main" id="{DBD477B2-73BD-0395-F924-9DC339DF06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7" name="Rectangle 7">
            <a:extLst>
              <a:ext uri="{FF2B5EF4-FFF2-40B4-BE49-F238E27FC236}">
                <a16:creationId xmlns:a16="http://schemas.microsoft.com/office/drawing/2014/main" id="{C701AD1B-B19E-B91B-337F-DB715C1F7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6094DD-8E86-594F-9912-87230ABE9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C4A9B86-1650-80F2-F1EF-28BF40D63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F6DA0A-BA04-DD48-9FF0-F2EA76406FB2}" type="slidenum">
              <a:rPr kumimoji="0" lang="ru-RU" altLang="ru-RU"/>
              <a:pPr eaLnBrk="1" hangingPunct="1">
                <a:spcBef>
                  <a:spcPct val="0"/>
                </a:spcBef>
              </a:pPr>
              <a:t>1</a:t>
            </a:fld>
            <a:endParaRPr kumimoji="0" lang="ru-RU" altLang="ru-RU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8C51972-1DC4-2E5C-6EFD-A9360C6ED9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D8DDBCC-EC48-A564-8A35-584DB674A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6EC7523-D568-290C-CDB2-8E257EFC1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D560A0-9A9F-DB40-8014-BB7E32763B9A}" type="slidenum">
              <a:rPr kumimoji="0" lang="ru-RU" altLang="ru-RU"/>
              <a:pPr eaLnBrk="1" hangingPunct="1">
                <a:spcBef>
                  <a:spcPct val="0"/>
                </a:spcBef>
              </a:pPr>
              <a:t>5</a:t>
            </a:fld>
            <a:endParaRPr kumimoji="0"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EB976DF-514C-A6ED-03CE-1B77ED8934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11188"/>
            <a:ext cx="4572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D4AB1A6-F3E3-8580-0165-AAC3B8CCF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83A2378-4A20-CD42-B4E7-ABFAE28E53B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794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C03B-4344-6D43-8C16-9AC0EA8FF0E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779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1D12F2BF-28A0-914E-BB27-E5E6B813DD0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300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055-E164-FA47-8EC3-3E8EEE2D56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620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FD174BEC-DF01-254D-84E5-056220F29D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192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458AE61D-0CE0-F84D-8A24-ECC2105FFA9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00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F19E64A-0C3B-7D40-904D-0A69E500D97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401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5E95-7ABC-E941-B894-8985203F93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715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E0369D1-0F3B-974E-AE98-F804CEDEAA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824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169C-655B-0B4B-A5FE-2FD59D03CF3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48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8F19E64A-0C3B-7D40-904D-0A69E500D97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19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E64A-0C3B-7D40-904D-0A69E500D97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53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1720D28-DB4E-6EF4-7D15-EAC7DD763F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6013" y="1124744"/>
            <a:ext cx="7412037" cy="108012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962550-49D7-EECC-B11B-CD44796ECC3B}"/>
              </a:ext>
            </a:extLst>
          </p:cNvPr>
          <p:cNvSpPr txBox="1"/>
          <p:nvPr/>
        </p:nvSpPr>
        <p:spPr>
          <a:xfrm>
            <a:off x="2383573" y="2961759"/>
            <a:ext cx="47894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аудита по существу</a:t>
            </a: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9F3256E-E8E6-F894-D416-80E992DEA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14FC7D4-C489-96A8-1463-FD3C72F15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24863" cy="1052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rgbClr val="0C1C1D"/>
                </a:solidFill>
                <a:cs typeface="Arial" panose="020B0604020202020204" pitchFamily="34" charset="0"/>
              </a:rPr>
              <a:t>Методы получения доказательств</a:t>
            </a:r>
            <a:br>
              <a:rPr kumimoji="0" lang="ru-RU" altLang="ru-RU" sz="3600" b="1">
                <a:solidFill>
                  <a:srgbClr val="0C1C1D"/>
                </a:solidFill>
                <a:cs typeface="Arial" panose="020B0604020202020204" pitchFamily="34" charset="0"/>
              </a:rPr>
            </a:br>
            <a:r>
              <a:rPr kumimoji="0" lang="ru-RU" altLang="ru-RU" sz="3600" b="1">
                <a:solidFill>
                  <a:srgbClr val="0C1C1D"/>
                </a:solidFill>
                <a:cs typeface="Arial" panose="020B0604020202020204" pitchFamily="34" charset="0"/>
              </a:rPr>
              <a:t>(аудиторские процедуры)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AA6C602-BC8D-9443-7EA0-BEFA920646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52963"/>
            <a:ext cx="8640762" cy="19256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>
                <a:solidFill>
                  <a:srgbClr val="224B50"/>
                </a:solidFill>
                <a:cs typeface="Arial" panose="020B0604020202020204" pitchFamily="34" charset="0"/>
              </a:rPr>
              <a:t>В результате инспектирования материальных активов аудитор получает  достоверные аудиторские доказательства относительно их существования, но не обязательно стоимостной оценки или права собственности.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800">
              <a:solidFill>
                <a:srgbClr val="224B50"/>
              </a:solidFill>
              <a:cs typeface="Arial" panose="020B0604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A22CEF1-59FA-6F90-7356-199ED5E50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628775"/>
            <a:ext cx="3529013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b="1">
                <a:latin typeface="Comic Sans MS" panose="030F0902030302020204" pitchFamily="66" charset="0"/>
              </a:rPr>
              <a:t>Инспектирование</a:t>
            </a:r>
          </a:p>
        </p:txBody>
      </p:sp>
      <p:sp>
        <p:nvSpPr>
          <p:cNvPr id="10245" name="Rectangle 6">
            <a:extLst>
              <a:ext uri="{FF2B5EF4-FFF2-40B4-BE49-F238E27FC236}">
                <a16:creationId xmlns:a16="http://schemas.microsoft.com/office/drawing/2014/main" id="{A4210F9A-3C61-9864-3A33-985E955CF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557338"/>
            <a:ext cx="3816350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Comic Sans MS" panose="030F0902030302020204" pitchFamily="66" charset="0"/>
              </a:rPr>
              <a:t>Проверка: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kumimoji="0" lang="ru-RU" altLang="ru-RU" sz="2800">
                <a:latin typeface="Comic Sans MS" panose="030F0902030302020204" pitchFamily="66" charset="0"/>
              </a:rPr>
              <a:t>  записей,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kumimoji="0" lang="ru-RU" altLang="ru-RU" sz="2800">
                <a:latin typeface="Comic Sans MS" panose="030F0902030302020204" pitchFamily="66" charset="0"/>
              </a:rPr>
              <a:t>  документов или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kumimoji="0" lang="ru-RU" altLang="ru-RU" sz="2800">
                <a:latin typeface="Comic Sans MS" panose="030F0902030302020204" pitchFamily="66" charset="0"/>
              </a:rPr>
              <a:t>  материальных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Comic Sans MS" panose="030F0902030302020204" pitchFamily="66" charset="0"/>
              </a:rPr>
              <a:t>   активов</a:t>
            </a:r>
          </a:p>
        </p:txBody>
      </p:sp>
      <p:sp>
        <p:nvSpPr>
          <p:cNvPr id="10246" name="AutoShape 7">
            <a:extLst>
              <a:ext uri="{FF2B5EF4-FFF2-40B4-BE49-F238E27FC236}">
                <a16:creationId xmlns:a16="http://schemas.microsoft.com/office/drawing/2014/main" id="{7940D7CC-1A7C-C90C-5813-1E7C14323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349500"/>
            <a:ext cx="792162" cy="12239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EB784F3-C638-DF2E-0CBE-BAC904C96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24863" cy="1052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  <a:t>Методы получения доказательств</a:t>
            </a:r>
            <a:b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  <a:t>(аудиторские процедуры)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A9BB63E-1F01-125D-69D1-EBB2C78C4B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3716338"/>
            <a:ext cx="7812087" cy="2376487"/>
          </a:xfrm>
          <a:solidFill>
            <a:schemeClr val="accent5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kumimoji="0" lang="ru-RU" altLang="ru-RU">
                <a:cs typeface="Arial" panose="020B0604020202020204" pitchFamily="34" charset="0"/>
              </a:rPr>
              <a:t>   - изучение процессов или процедур, выполняемых другими лицами (например: наблюдение за пересчетом материальных запасов). </a:t>
            </a:r>
          </a:p>
        </p:txBody>
      </p:sp>
      <p:sp>
        <p:nvSpPr>
          <p:cNvPr id="64516" name="AutoShape 6">
            <a:extLst>
              <a:ext uri="{FF2B5EF4-FFF2-40B4-BE49-F238E27FC236}">
                <a16:creationId xmlns:a16="http://schemas.microsoft.com/office/drawing/2014/main" id="{5E9DFFF9-62A8-006B-E7FB-4AF85C77A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773238"/>
            <a:ext cx="5113337" cy="1800225"/>
          </a:xfrm>
          <a:prstGeom prst="downArrowCallout">
            <a:avLst>
              <a:gd name="adj1" fmla="val 71010"/>
              <a:gd name="adj2" fmla="val 71010"/>
              <a:gd name="adj3" fmla="val 16667"/>
              <a:gd name="adj4" fmla="val 66667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3200" b="1">
                <a:latin typeface="Comic Sans MS" pitchFamily="66" charset="0"/>
              </a:rPr>
              <a:t>Наблюдение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3536CC4-A62F-0AA6-79CA-9CCD1BB44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  <a:t>Методы получения доказательств</a:t>
            </a:r>
            <a:b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  <a:t>(аудиторские процедуры)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BC56EFB-DDBF-08D3-B232-C8D8A66C28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3789363"/>
            <a:ext cx="9144000" cy="3068637"/>
          </a:xfrm>
          <a:solidFill>
            <a:srgbClr val="00FFFF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Запросы могут быть письменными и устными, официальными, адресованными третьим лицам, и неофициальными устными запросами, адресованными работникам. Результаты устных опросов должны записываться в виде протокола и приобщаться к другим рабочим документам аудиторской проверки</a:t>
            </a:r>
            <a:r>
              <a:rPr kumimoji="0" lang="ru-RU" altLang="ru-RU" sz="280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280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7EC14F7E-03A6-6EBC-6ABC-10187C586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12875"/>
            <a:ext cx="2376487" cy="2087563"/>
          </a:xfrm>
          <a:prstGeom prst="rightArrowCallout">
            <a:avLst>
              <a:gd name="adj1" fmla="val 25000"/>
              <a:gd name="adj2" fmla="val 25000"/>
              <a:gd name="adj3" fmla="val 18973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b="1">
                <a:latin typeface="Comic Sans MS" panose="030F0902030302020204" pitchFamily="66" charset="0"/>
              </a:rPr>
              <a:t>Запрос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D4F9075-E102-EFA1-D11A-C674D3708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341438"/>
            <a:ext cx="5616575" cy="2087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– поиск информации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у осведомленных лиц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или за пределами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 лица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F9247AE-7621-1947-C7AD-292856E66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tx1"/>
                </a:solidFill>
                <a:cs typeface="Arial" panose="020B0604020202020204" pitchFamily="34" charset="0"/>
              </a:rPr>
              <a:t>Методы получения доказательств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2221A5F-DBA3-76C3-A851-29D6DA775A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716338"/>
            <a:ext cx="8713788" cy="2881312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Подтверждение используется для получения информации о реальности остатков на счетах учета денежных средств, счетов расчетов, счетов дебиторской и кредиторской задолженности.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Запросы на подтверждение рекомендуется готовить в виде документа от имени руководства экономического субъекта в адрес независимой (третьей) стороны. В них должно содержаться требование предоставить необходимую информацию непосредственно аудиторской организации.</a:t>
            </a:r>
          </a:p>
        </p:txBody>
      </p:sp>
      <p:sp>
        <p:nvSpPr>
          <p:cNvPr id="13316" name="AutoShape 4">
            <a:extLst>
              <a:ext uri="{FF2B5EF4-FFF2-40B4-BE49-F238E27FC236}">
                <a16:creationId xmlns:a16="http://schemas.microsoft.com/office/drawing/2014/main" id="{E567BB86-47BB-39AC-3FBA-11A6026EE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196975"/>
            <a:ext cx="5832475" cy="1150938"/>
          </a:xfrm>
          <a:prstGeom prst="downArrowCallout">
            <a:avLst>
              <a:gd name="adj1" fmla="val 126690"/>
              <a:gd name="adj2" fmla="val 12669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b="1">
                <a:latin typeface="Comic Sans MS" panose="030F0902030302020204" pitchFamily="66" charset="0"/>
              </a:rPr>
              <a:t>Подтверждение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E9ABD1D-8105-32F9-635B-88B5AD286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20938"/>
            <a:ext cx="777557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Comic Sans MS" panose="030F0902030302020204" pitchFamily="66" charset="0"/>
              </a:rPr>
              <a:t>получение ответа на запрос об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Comic Sans MS" panose="030F0902030302020204" pitchFamily="66" charset="0"/>
              </a:rPr>
              <a:t>информации в бухгалтерских записях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8C2EE08-0463-2705-37CC-3ACD5C5A0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tx1"/>
                </a:solidFill>
                <a:cs typeface="Arial" panose="020B0604020202020204" pitchFamily="34" charset="0"/>
              </a:rPr>
              <a:t>Методы получения доказательств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5429D5E-B3B7-0567-9666-9BA35F66A3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4149725"/>
            <a:ext cx="9144000" cy="2436813"/>
          </a:xfrm>
          <a:solidFill>
            <a:srgbClr val="CCFFCC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Если бухгалтерский учет ведется с применением компьютерных средств, то проверяются только расчеты, произведенные бухгалтером лично. При этом может возникнуть необходимость проверки системы автоматизации бухгалтерского учета</a:t>
            </a:r>
            <a:r>
              <a:rPr kumimoji="0" lang="ru-RU" altLang="ru-RU" sz="2800"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ru-RU" altLang="ru-RU" sz="2800">
              <a:cs typeface="Arial" panose="020B0604020202020204" pitchFamily="34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DE5C39A-33C1-9573-CF20-B5F756D95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238"/>
            <a:ext cx="9144000" cy="1728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b="1">
                <a:latin typeface="Comic Sans MS" panose="030F0902030302020204" pitchFamily="66" charset="0"/>
              </a:rPr>
              <a:t>Проверка арифметических расчетов</a:t>
            </a:r>
            <a:r>
              <a:rPr kumimoji="0" lang="ru-RU" altLang="ru-RU">
                <a:latin typeface="Comic Sans MS" panose="030F09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>
                <a:latin typeface="Comic Sans MS" panose="030F0902030302020204" pitchFamily="66" charset="0"/>
              </a:rPr>
              <a:t>клиента (пересчет) либо выполнение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>
                <a:latin typeface="Comic Sans MS" panose="030F0902030302020204" pitchFamily="66" charset="0"/>
              </a:rPr>
              <a:t>самостоятельных расчетов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6D45735-BECA-1320-FA05-2479BA721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tx1"/>
                </a:solidFill>
                <a:cs typeface="Arial" panose="020B0604020202020204" pitchFamily="34" charset="0"/>
              </a:rPr>
              <a:t>Методы получения доказательств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D0F5318-1A79-5753-6F05-257BA10F34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3413125"/>
            <a:ext cx="7345362" cy="2968625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kumimoji="0" lang="ru-RU" altLang="ru-RU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kumimoji="0" lang="ru-RU" altLang="ru-RU">
                <a:latin typeface="Times New Roman" panose="02020603050405020304" pitchFamily="18" charset="0"/>
                <a:cs typeface="Arial" panose="020B0604020202020204" pitchFamily="34" charset="0"/>
              </a:rPr>
              <a:t>- анализ значимых показателей, тенденций взаимосвязей, выявление неправильно отраженных в БУ хозяйственных операций, причин ошибок и искажений</a:t>
            </a:r>
            <a:r>
              <a:rPr kumimoji="0" lang="ru-RU" altLang="ru-RU">
                <a:cs typeface="Arial" panose="020B0604020202020204" pitchFamily="34" charset="0"/>
              </a:rPr>
              <a:t>.</a:t>
            </a: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FCA9A44B-19E2-5545-5EC3-20B8EFA7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96975"/>
            <a:ext cx="8642350" cy="1584325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b="1">
                <a:latin typeface="Comic Sans MS" panose="030F0902030302020204" pitchFamily="66" charset="0"/>
              </a:rPr>
              <a:t>Аналитические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b="1">
                <a:latin typeface="Comic Sans MS" panose="030F0902030302020204" pitchFamily="66" charset="0"/>
              </a:rPr>
              <a:t>процедуры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251F672-10C9-867E-6F26-35616A671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tx1"/>
                </a:solidFill>
                <a:cs typeface="Arial" panose="020B0604020202020204" pitchFamily="34" charset="0"/>
              </a:rPr>
              <a:t>Виды</a:t>
            </a:r>
            <a:r>
              <a:rPr kumimoji="0" lang="ru-RU" altLang="ru-RU" sz="400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kumimoji="0" lang="ru-RU" altLang="ru-RU" sz="3600" b="1">
                <a:solidFill>
                  <a:schemeClr val="tx1"/>
                </a:solidFill>
                <a:cs typeface="Arial" panose="020B0604020202020204" pitchFamily="34" charset="0"/>
              </a:rPr>
              <a:t>аналитических процедур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37DE30C-A20F-0FC0-740D-97AA1CCDB9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908050"/>
            <a:ext cx="8964613" cy="5805488"/>
          </a:xfrm>
          <a:solidFill>
            <a:srgbClr val="CCFFFF"/>
          </a:solidFill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latin typeface="Times New Roman" panose="02020603050405020304" pitchFamily="18" charset="0"/>
                <a:cs typeface="Arial" panose="020B0604020202020204" pitchFamily="34" charset="0"/>
              </a:rPr>
              <a:t>Типичными видами аналитических процедур являются: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kumimoji="0" lang="ru-RU" altLang="ru-RU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сопоставление остатков по счетам за различные периоды;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сопоставление показателей бухгалтерской отчетности со сметными (плановыми) показателями;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оценка соотношений между различными статьями отчетности и сопоставление их с данными предыдущих периодов;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сопоставление финансовых показателей деятельности экономического субъекта со средними показателями соответствующей отрасли экономики;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сопоставление финансовой информации и нефинансовой (сведений о деятельности экономического субъекта, не отражаемой напрямую в системе его бухгалтерского учета).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>
            <a:extLst>
              <a:ext uri="{FF2B5EF4-FFF2-40B4-BE49-F238E27FC236}">
                <a16:creationId xmlns:a16="http://schemas.microsoft.com/office/drawing/2014/main" id="{C31F6398-BB39-091B-EBB5-4034C5E8B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620713"/>
            <a:ext cx="9144000" cy="5976937"/>
          </a:xfrm>
          <a:solidFill>
            <a:schemeClr val="accent5">
              <a:lumMod val="90000"/>
            </a:schemeClr>
          </a:solidFill>
          <a:ln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kumimoji="0" lang="ru-RU" altLang="ru-RU" b="1">
                <a:solidFill>
                  <a:srgbClr val="224B50"/>
                </a:solidFill>
                <a:cs typeface="Arial" panose="020B0604020202020204" pitchFamily="34" charset="0"/>
              </a:rPr>
              <a:t>Аудиторские доказательства получают  при выполнении:</a:t>
            </a:r>
          </a:p>
          <a:p>
            <a:pPr eaLnBrk="1" hangingPunct="1">
              <a:buFontTx/>
              <a:buNone/>
            </a:pPr>
            <a:endParaRPr kumimoji="0" lang="ru-RU" altLang="ru-RU" b="1">
              <a:solidFill>
                <a:srgbClr val="224B5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ru-RU" altLang="ru-RU">
                <a:solidFill>
                  <a:srgbClr val="224B50"/>
                </a:solidFill>
                <a:cs typeface="Arial" panose="020B0604020202020204" pitchFamily="34" charset="0"/>
              </a:rPr>
              <a:t>             Процедур оценки рисков</a:t>
            </a:r>
          </a:p>
          <a:p>
            <a:pPr eaLnBrk="1" hangingPunct="1">
              <a:buFontTx/>
              <a:buNone/>
            </a:pPr>
            <a:endParaRPr kumimoji="0" lang="ru-RU" altLang="ru-RU">
              <a:solidFill>
                <a:srgbClr val="224B5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ru-RU" altLang="ru-RU">
                <a:solidFill>
                  <a:srgbClr val="224B50"/>
                </a:solidFill>
                <a:cs typeface="Arial" panose="020B0604020202020204" pitchFamily="34" charset="0"/>
              </a:rPr>
              <a:t>             Тестов средств контроля</a:t>
            </a:r>
          </a:p>
          <a:p>
            <a:pPr eaLnBrk="1" hangingPunct="1">
              <a:buFontTx/>
              <a:buNone/>
            </a:pPr>
            <a:endParaRPr kumimoji="0" lang="ru-RU" altLang="ru-RU">
              <a:solidFill>
                <a:srgbClr val="224B5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ru-RU" altLang="ru-RU">
                <a:solidFill>
                  <a:srgbClr val="224B50"/>
                </a:solidFill>
                <a:cs typeface="Arial" panose="020B0604020202020204" pitchFamily="34" charset="0"/>
              </a:rPr>
              <a:t>             Процедур проверки по существу</a:t>
            </a:r>
            <a:endParaRPr kumimoji="0" lang="ru-RU" altLang="ru-RU" b="1">
              <a:solidFill>
                <a:srgbClr val="224B5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kumimoji="0" lang="ru-RU" altLang="ru-RU" b="1">
              <a:solidFill>
                <a:srgbClr val="224B50"/>
              </a:solidFill>
              <a:cs typeface="Arial" panose="020B0604020202020204" pitchFamily="34" charset="0"/>
            </a:endParaRPr>
          </a:p>
        </p:txBody>
      </p:sp>
      <p:sp>
        <p:nvSpPr>
          <p:cNvPr id="17411" name="AutoShape 4">
            <a:extLst>
              <a:ext uri="{FF2B5EF4-FFF2-40B4-BE49-F238E27FC236}">
                <a16:creationId xmlns:a16="http://schemas.microsoft.com/office/drawing/2014/main" id="{E6E41004-5908-5DF6-2B43-C11F6FECB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276475"/>
            <a:ext cx="1042987" cy="9366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solidFill>
                <a:schemeClr val="bg2"/>
              </a:solidFill>
            </a:endParaRPr>
          </a:p>
        </p:txBody>
      </p:sp>
      <p:sp>
        <p:nvSpPr>
          <p:cNvPr id="17412" name="AutoShape 6">
            <a:extLst>
              <a:ext uri="{FF2B5EF4-FFF2-40B4-BE49-F238E27FC236}">
                <a16:creationId xmlns:a16="http://schemas.microsoft.com/office/drawing/2014/main" id="{B2FCE41C-646E-A92D-D264-286ED2717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57563"/>
            <a:ext cx="914400" cy="914400"/>
          </a:xfrm>
          <a:prstGeom prst="star4">
            <a:avLst>
              <a:gd name="adj" fmla="val 12500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/>
          </a:p>
        </p:txBody>
      </p:sp>
      <p:sp>
        <p:nvSpPr>
          <p:cNvPr id="17413" name="AutoShape 8">
            <a:extLst>
              <a:ext uri="{FF2B5EF4-FFF2-40B4-BE49-F238E27FC236}">
                <a16:creationId xmlns:a16="http://schemas.microsoft.com/office/drawing/2014/main" id="{AF0CC29C-E18E-3A97-27CD-0384D9252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508500"/>
            <a:ext cx="1042987" cy="9366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943AC43-F60E-9B1E-3E45-354B9D06B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419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>
                <a:solidFill>
                  <a:schemeClr val="bg1"/>
                </a:solidFill>
                <a:cs typeface="Arial" panose="020B0604020202020204" pitchFamily="34" charset="0"/>
              </a:rPr>
              <a:t>Процедуры</a:t>
            </a:r>
            <a:r>
              <a:rPr kumimoji="0" lang="ru-RU" altLang="ru-RU" sz="4000">
                <a:solidFill>
                  <a:schemeClr val="bg1"/>
                </a:solidFill>
                <a:cs typeface="Arial" panose="020B0604020202020204" pitchFamily="34" charset="0"/>
              </a:rPr>
              <a:t> оценки рисков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5DC6E9-331C-C016-6DE7-F2FEC1ACC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438" y="908050"/>
            <a:ext cx="8964612" cy="594995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1800" b="1"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0" lang="ru-RU" altLang="ru-RU" sz="2400">
                <a:latin typeface="Arial Black" panose="020B0604020202020204" pitchFamily="34" charset="0"/>
                <a:cs typeface="Arial" panose="020B0604020202020204" pitchFamily="34" charset="0"/>
              </a:rPr>
              <a:t>Целью процедур оценки рисков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>
                <a:cs typeface="Arial" panose="020B0604020202020204" pitchFamily="34" charset="0"/>
              </a:rPr>
              <a:t>является определение обстоятельств, которые могут привести к существенным искажениям в бухгалтерской отчетности как на уровне финансовой отчетности в целом, так и на уровне предпосылок по каждому сальдо счета и классу операций.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kumimoji="0" lang="ru-RU" altLang="ru-RU" sz="2400"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 К процедурам оценки рисков</a:t>
            </a:r>
            <a:r>
              <a:rPr kumimoji="0" lang="ru-RU" altLang="ru-RU" sz="2400" b="1">
                <a:cs typeface="Arial" panose="020B0604020202020204" pitchFamily="34" charset="0"/>
              </a:rPr>
              <a:t> </a:t>
            </a:r>
            <a:r>
              <a:rPr kumimoji="0" lang="ru-RU" altLang="ru-RU" sz="2400">
                <a:cs typeface="Arial" panose="020B0604020202020204" pitchFamily="34" charset="0"/>
              </a:rPr>
              <a:t>относятся</a:t>
            </a:r>
            <a:r>
              <a:rPr kumimoji="0" lang="ru-RU" altLang="ru-RU" sz="2400" b="1">
                <a:cs typeface="Arial" panose="020B0604020202020204" pitchFamily="34" charset="0"/>
              </a:rPr>
              <a:t> </a:t>
            </a:r>
            <a:r>
              <a:rPr kumimoji="0" lang="ru-RU" altLang="ru-RU" sz="2400">
                <a:cs typeface="Arial" panose="020B0604020202020204" pitchFamily="34" charset="0"/>
              </a:rPr>
              <a:t>процедуры, осуществляемые с целью приобретения знаний (информации) о деятельности аудируемого лица и его системе внутреннего контроля.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kumimoji="0" lang="ru-RU" altLang="ru-RU" sz="24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2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8DEBFE8-A7F0-F5B3-0C71-ACFB184F8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8509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>
                <a:solidFill>
                  <a:srgbClr val="FFFFFF"/>
                </a:solidFill>
                <a:cs typeface="Arial" panose="020B0604020202020204" pitchFamily="34" charset="0"/>
              </a:rPr>
              <a:t>Процедуры</a:t>
            </a:r>
            <a:r>
              <a:rPr kumimoji="0" lang="ru-RU" altLang="ru-RU" sz="4000">
                <a:solidFill>
                  <a:srgbClr val="FFFFFF"/>
                </a:solidFill>
                <a:cs typeface="Arial" panose="020B0604020202020204" pitchFamily="34" charset="0"/>
              </a:rPr>
              <a:t> оценки рисков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90ED5B9-13BD-5E1D-4F0E-AABB3F58D1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497888" cy="5113338"/>
          </a:xfrm>
          <a:solidFill>
            <a:schemeClr val="accent5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Аудитор должен выполнять следующие процедуры оценки рисков: 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800">
                <a:cs typeface="Arial" panose="020B0604020202020204" pitchFamily="34" charset="0"/>
              </a:rPr>
              <a:t>запросы в адрес руководства или других сотрудников аудируемого лица;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800">
                <a:cs typeface="Arial" panose="020B0604020202020204" pitchFamily="34" charset="0"/>
              </a:rPr>
              <a:t>аналитические процедуры;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800">
                <a:cs typeface="Arial" panose="020B0604020202020204" pitchFamily="34" charset="0"/>
              </a:rPr>
              <a:t>наблюдение и инспектирование.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8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Сами по себе процедуры оценки риска не дают достаточных и надлежащих доказательств, на которых можно основывать аудиторское мнение, поэтому дополняются другими процедурами аудита - тестами средств контроля или процедурами проверки по существу.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6B715-0F62-2713-CD09-D8EA49C1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K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FCB29B-871E-4CE6-AD7C-A950E3319A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chemeClr val="accent5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kk-KZ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kk-KZ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Аудиторские</a:t>
            </a:r>
            <a:r>
              <a:rPr lang="kk-KZ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k-KZ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доказательства</a:t>
            </a:r>
            <a:r>
              <a:rPr lang="kk-KZ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kk-KZ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2.    </a:t>
            </a:r>
            <a:r>
              <a:rPr lang="kk-KZ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Аудиторские</a:t>
            </a:r>
            <a:r>
              <a:rPr lang="kk-KZ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kk-KZ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процедуры</a:t>
            </a:r>
            <a:r>
              <a:rPr lang="kk-KZ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br>
              <a:rPr lang="kk-KZ" sz="2400" dirty="0"/>
            </a:br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endParaRPr kumimoji="0"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18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ECB1169-4D8E-CDD8-758C-FECB232CA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200" b="1">
                <a:solidFill>
                  <a:schemeClr val="tx1"/>
                </a:solidFill>
                <a:cs typeface="Arial" panose="020B0604020202020204" pitchFamily="34" charset="0"/>
              </a:rPr>
              <a:t>Тесты средств контроля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5FA703-4C60-A7B8-0FA9-A3076C24DD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472112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Тесты средств контроля -</a:t>
            </a:r>
            <a:r>
              <a:rPr kumimoji="0" lang="ru-RU" alt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проверки надлежащей организации и функционирования системы бухгалтерского учета и системы внутреннего контроля</a:t>
            </a:r>
            <a:r>
              <a:rPr kumimoji="0" lang="ru-RU" alt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RU" altLang="ru-RU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СБУ и СВК</a:t>
            </a:r>
            <a:r>
              <a:rPr kumimoji="0" lang="ru-RU" alt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kumimoji="0" lang="ru-RU" altLang="ru-RU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проверки организации СБУ и СВК</a:t>
            </a:r>
            <a:r>
              <a:rPr kumimoji="0" lang="ru-RU" alt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получение доказательств того, что эти системы организованы, т.е. разработаны таким образом, что позволяют предотвращать, обнаруживать и исправлять существенные искажения бухгалтерской отчетности.</a:t>
            </a:r>
            <a:endParaRPr kumimoji="0" lang="ru-RU" altLang="ru-RU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проверки функционирования СБУ и СВК</a:t>
            </a:r>
            <a:r>
              <a:rPr kumimoji="0" lang="ru-RU" alt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 – получение доказательств того, что эти системы эффективно функционируют в течение соответствующего периода времени. На основании доказательств, собранных при тестировании СБУ и СВК, аудитор оценивает РСК.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B6F8DCC-F9F8-6E24-A748-F8A6976D3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419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4000">
                <a:solidFill>
                  <a:schemeClr val="bg1"/>
                </a:solidFill>
                <a:cs typeface="Arial" panose="020B0604020202020204" pitchFamily="34" charset="0"/>
              </a:rPr>
              <a:t>Тесты средств контроля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962245-49CD-843E-C2A7-E9D9E6F57C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908050"/>
            <a:ext cx="8713787" cy="5949950"/>
          </a:xfrm>
          <a:solidFill>
            <a:srgbClr val="CCFFFF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28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800">
                <a:latin typeface="Arial Black" panose="020B0604020202020204" pitchFamily="34" charset="0"/>
                <a:cs typeface="Arial" panose="020B0604020202020204" pitchFamily="34" charset="0"/>
              </a:rPr>
              <a:t>Тесты контроля</a:t>
            </a:r>
            <a:r>
              <a:rPr kumimoji="0" lang="ru-RU" altLang="ru-RU" sz="2800">
                <a:cs typeface="Arial" panose="020B0604020202020204" pitchFamily="34" charset="0"/>
              </a:rPr>
              <a:t> необходимы для подтверждения оцененного уровня риска, использованного при определении характера, сроков и объема аудиторских процедур.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28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С этой целью аудитор: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-  устанавливает взаимосвязь выявленных в процессе получения знаний о деятельности предприятия рисков с возможными искажениями информации;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-  анализирует вероятность того, могут ли риски привести к существенным искажениям в финансовой отчетности.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40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BFA94EA-5CD4-DF49-7515-CEC3ABE70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tx1"/>
                </a:solidFill>
                <a:cs typeface="Arial" panose="020B0604020202020204" pitchFamily="34" charset="0"/>
              </a:rPr>
              <a:t>Процедуры проверки по существу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E46D797-EA12-D477-CC71-359F1BA43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63638"/>
            <a:ext cx="8229600" cy="5073650"/>
          </a:xfrm>
          <a:solidFill>
            <a:schemeClr val="accent3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Процедуры проверки по существу</a:t>
            </a:r>
            <a:r>
              <a:rPr kumimoji="0" lang="ru-RU" altLang="ru-RU" sz="2400" b="1">
                <a:cs typeface="Arial" panose="020B0604020202020204" pitchFamily="34" charset="0"/>
              </a:rPr>
              <a:t> – </a:t>
            </a:r>
            <a:r>
              <a:rPr kumimoji="0" lang="ru-RU" altLang="ru-RU" sz="2400">
                <a:cs typeface="Arial" panose="020B0604020202020204" pitchFamily="34" charset="0"/>
              </a:rPr>
              <a:t>это проверки наличия существенных искажений в финансовой отчетности.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24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Процедуры проверки по существу бывают 2-х видов: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>
                <a:cs typeface="Arial" panose="020B0604020202020204" pitchFamily="34" charset="0"/>
              </a:rPr>
              <a:t>Детальные тесты операций и сальдо счетов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>
                <a:cs typeface="Arial" panose="020B0604020202020204" pitchFamily="34" charset="0"/>
              </a:rPr>
              <a:t>Аналитические процедуры.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24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На основании доказательств, собранных при выполнении процедур по существу, аудитор оценивает существенность искажений бухгалтерской отчетности с точки зрения ее предпосылок.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A81B3C3-DC77-BFC7-2D16-90BD5D2AC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021512" cy="993775"/>
          </a:xfrm>
          <a:solidFill>
            <a:schemeClr val="accent3">
              <a:lumMod val="95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cs typeface="Arial" panose="020B0604020202020204" pitchFamily="34" charset="0"/>
              </a:rPr>
              <a:t>Предпосылки подготовки финансовой отчетности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DB95977-A47E-C1D0-8792-3FFE4325CE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700213"/>
            <a:ext cx="5903913" cy="43211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kumimoji="0" lang="ru-RU" altLang="ru-RU" b="1">
                <a:latin typeface="Arial Black" panose="020B0604020202020204" pitchFamily="34" charset="0"/>
                <a:cs typeface="Arial" panose="020B0604020202020204" pitchFamily="34" charset="0"/>
              </a:rPr>
              <a:t>Предпосылки подготовки </a:t>
            </a:r>
            <a:r>
              <a:rPr kumimoji="0" lang="ru-RU" altLang="ru-RU">
                <a:latin typeface="Arial Black" panose="020B0604020202020204" pitchFamily="34" charset="0"/>
                <a:cs typeface="Arial" panose="020B0604020202020204" pitchFamily="34" charset="0"/>
              </a:rPr>
              <a:t>финансовой отчетности–</a:t>
            </a:r>
            <a:r>
              <a:rPr kumimoji="0" lang="ru-RU" altLang="ru-RU"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kumimoji="0" lang="ru-RU" altLang="ru-RU">
                <a:cs typeface="Arial" panose="020B0604020202020204" pitchFamily="34" charset="0"/>
              </a:rPr>
              <a:t>это утверждения руководства, содержащиеся в финансовой отчетности.</a:t>
            </a:r>
          </a:p>
          <a:p>
            <a:pPr eaLnBrk="1" hangingPunct="1">
              <a:buFontTx/>
              <a:buNone/>
            </a:pPr>
            <a:endParaRPr kumimoji="0" lang="ru-RU" altLang="ru-RU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00C21F7-A202-F122-377A-F8C7DEC32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cs typeface="Arial" panose="020B0604020202020204" pitchFamily="34" charset="0"/>
              </a:rPr>
              <a:t>Предпосылки подготовки ФО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BCEA961-AF38-2D59-5BDB-7B6CF2474E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9144000" cy="6165850"/>
          </a:xfrm>
          <a:solidFill>
            <a:srgbClr val="CCFFFF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Они могут быть разделены на следующие категории: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Существование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– активы или обязательства, отраженные в отчетности, существуют на определенную дату;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Права и обязанности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- активы или обязательства принадлежат субъекту на определенную дату;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Возникновение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– хозяйственные операции или события, отраженные в БУ, имели место в течение соответствующего периода;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Полнота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– отсутствуют незафиксированные активы, обязательства, операции, события или нераскрытые статьи учета;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Стоимостная оценка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- активы или обязательства отражены по надлежащей балансовой стоимости;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Точное измерение</a:t>
            </a:r>
            <a:r>
              <a:rPr kumimoji="0" lang="ru-RU" altLang="ru-RU" sz="24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–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хозяйственные операции и события отражаются в правильной сумме, а доходы и расходы относятся к правильному периоду;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b="1">
                <a:latin typeface="Arial Black" panose="020B0604020202020204" pitchFamily="34" charset="0"/>
                <a:cs typeface="Arial" panose="020B0604020202020204" pitchFamily="34" charset="0"/>
              </a:rPr>
              <a:t>Представление и раскрытие </a:t>
            </a:r>
            <a:r>
              <a:rPr kumimoji="0" lang="ru-RU" altLang="ru-RU" sz="2400">
                <a:latin typeface="Arial Black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ru-RU" altLang="ru-RU" sz="2400">
                <a:latin typeface="Times New Roman" panose="02020603050405020304" pitchFamily="18" charset="0"/>
                <a:cs typeface="Arial" panose="020B0604020202020204" pitchFamily="34" charset="0"/>
              </a:rPr>
              <a:t> актив или обязательство статья объясняется, классифицируется и описывается в соответствии с правилами их отражения в бухгалтерской отчетности.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D6D3B33-7CB2-FC9E-3F7B-E8B896B89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91513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  <a:t>Предпосылки подготовки ФО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CB999D6-3BBA-7F18-0147-0C4FE319C8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6165850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300">
                <a:latin typeface="Times New Roman" panose="02020603050405020304" pitchFamily="18" charset="0"/>
                <a:cs typeface="Arial" panose="020B0604020202020204" pitchFamily="34" charset="0"/>
              </a:rPr>
              <a:t>Руководство проверяемого предприятия несет ответственность за справедливое представление финансовой отчетности.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kumimoji="0" lang="ru-RU" altLang="ru-RU" sz="23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300">
                <a:latin typeface="Times New Roman" panose="02020603050405020304" pitchFamily="18" charset="0"/>
                <a:cs typeface="Arial" panose="020B0604020202020204" pitchFamily="34" charset="0"/>
              </a:rPr>
              <a:t>Утверждая, что финансовая отчетность достоверна, руководство в явной или неявной форме подтверждает, что отчетность составлена в соответствии с требованиями действующего законодательства о бухгалтерском учете, которое устанавливает требования (предпосылки подготовки финансовой отчетности) к признанию, оценке, представлению и раскрытию различных элементов финансовой отчетности (активов, обязательств, капитала, доходов и расходов).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kumimoji="0" lang="ru-RU" altLang="ru-RU" sz="23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300">
                <a:latin typeface="Times New Roman" panose="02020603050405020304" pitchFamily="18" charset="0"/>
                <a:cs typeface="Arial" panose="020B0604020202020204" pitchFamily="34" charset="0"/>
              </a:rPr>
              <a:t>Аудитор использует предпосылки подготовки финансовой отчетности для определения основных типов потенциальных искажений отчетности, которые могли бы иметь место.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kumimoji="0" lang="ru-RU" altLang="ru-RU" sz="23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3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E550B0C-DD10-A6CC-68A9-E9949C29E8C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260350"/>
            <a:ext cx="8640762" cy="6408738"/>
          </a:xfrm>
          <a:solidFill>
            <a:schemeClr val="accent3">
              <a:lumMod val="95000"/>
            </a:schemeClr>
          </a:solidFill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Доказательства собираются по каждому утверждению. Доказательство, подтверждающее одну предпосылку, может не подтверждать другие. Например, инвентаризация активов подтверждает их наличие, но не стоимостную оценку или права собственности.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kumimoji="0" lang="ru-RU" altLang="ru-RU" sz="2400"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Одно доказательство может подтвердить несколько утверждений (проверка погашения дебиторской задолженности может подтверждать как существование, так и стоимостную оценку).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kumimoji="0" lang="ru-RU" altLang="ru-RU" sz="2400"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Если доказательства, полученные из различных источников, противоречат друг другу, аудитор должен провести дополнительные процедуры с целью выяснения реального состояния дел. Если имеются серьезные сомнения по поводу существенной предпосылки, аудитор должен получить достаточные  надлежащие доказательства для устранения таких сомнений, или выразить мнение с оговоркой или отказаться от мнения.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DB281C9-BD3F-2BF0-179E-BBBF5C2FC7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76250"/>
            <a:ext cx="8964612" cy="638175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kumimoji="0" lang="ru-RU" altLang="ru-RU" sz="280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Собранные доказательства отражаются аудитором в его рабочих документах, и используются при составлении аудиторского заключения и отчета руководству проверяемого предприятия по результатам аудита.</a:t>
            </a:r>
          </a:p>
          <a:p>
            <a:pPr eaLnBrk="1" hangingPunct="1">
              <a:buFont typeface="Wingdings" pitchFamily="2" charset="2"/>
              <a:buNone/>
            </a:pPr>
            <a:endParaRPr kumimoji="0" lang="ru-RU" altLang="ru-RU" sz="280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kumimoji="0" lang="ru-RU" altLang="ru-RU" sz="280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Если аудиторской организации экономическим субъектом не представлены существующие документы в полном объеме и она не в состоянии собрать достаточные аудиторские доказательства по какому-либо счету и (или) операции, аудиторская организация может рассмотреть вопрос о подготовке модифицированного аудиторского заключения.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CB6B1FC-A79D-8CC9-3FA7-45DF6806A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200" b="1">
                <a:solidFill>
                  <a:schemeClr val="bg1"/>
                </a:solidFill>
                <a:cs typeface="Arial" panose="020B0604020202020204" pitchFamily="34" charset="0"/>
              </a:rPr>
              <a:t>Использование работы эксперта</a:t>
            </a:r>
            <a:br>
              <a:rPr kumimoji="0" lang="ru-RU" altLang="ru-RU" sz="3200" b="1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kumimoji="0" lang="ru-RU" altLang="ru-RU" sz="3200" b="1">
                <a:solidFill>
                  <a:schemeClr val="bg1"/>
                </a:solidFill>
                <a:cs typeface="Arial" panose="020B0604020202020204" pitchFamily="34" charset="0"/>
              </a:rPr>
              <a:t>МСА</a:t>
            </a:r>
            <a:r>
              <a:rPr lang="ru-RU" altLang="ru-RU" sz="2800">
                <a:cs typeface="Arial" panose="020B0604020202020204" pitchFamily="34" charset="0"/>
              </a:rPr>
              <a:t> </a:t>
            </a:r>
            <a:r>
              <a:rPr kumimoji="0" lang="ru-RU" altLang="ru-RU" sz="3200" b="1">
                <a:solidFill>
                  <a:schemeClr val="bg1"/>
                </a:solidFill>
                <a:cs typeface="Arial" panose="020B0604020202020204" pitchFamily="34" charset="0"/>
              </a:rPr>
              <a:t>620 «Использование работы эксперта аудитора»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D19689F-BBDB-AEA6-9707-F27A9CC553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7921625" cy="4492625"/>
          </a:xfrm>
          <a:solidFill>
            <a:schemeClr val="accent3">
              <a:lumMod val="95000"/>
            </a:schemeClr>
          </a:solidFill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kumimoji="0" lang="ru-RU" altLang="ru-RU" sz="3600" b="1">
                <a:cs typeface="Arial" panose="020B0604020202020204" pitchFamily="34" charset="0"/>
              </a:rPr>
              <a:t>Эксперт</a:t>
            </a:r>
            <a:endParaRPr kumimoji="0" lang="ru-RU" altLang="ru-RU" sz="36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   -  физическое лицо, обладающее специальными знаниями или опытом в определенной области, </a:t>
            </a:r>
            <a:r>
              <a:rPr kumimoji="0" lang="ru-RU" altLang="ru-RU" sz="2800" b="1">
                <a:cs typeface="Arial" panose="020B0604020202020204" pitchFamily="34" charset="0"/>
              </a:rPr>
              <a:t>отличной от бухгалтерского учета и аудита</a:t>
            </a:r>
            <a:r>
              <a:rPr kumimoji="0" lang="ru-RU" altLang="ru-RU" sz="2800">
                <a:cs typeface="Arial" panose="020B0604020202020204" pitchFamily="34" charset="0"/>
              </a:rPr>
              <a:t>,</a:t>
            </a:r>
          </a:p>
          <a:p>
            <a:pPr eaLnBrk="1" hangingPunct="1">
              <a:buFontTx/>
              <a:buNone/>
            </a:pPr>
            <a:endParaRPr kumimoji="0" lang="ru-RU" altLang="ru-RU" sz="28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ru-RU" altLang="ru-RU" sz="2800">
                <a:cs typeface="Arial" panose="020B0604020202020204" pitchFamily="34" charset="0"/>
              </a:rPr>
              <a:t>    - или юридическое лицо, осуществляющее деятельность в области отличной от бухгалтерских или аудиторских услуг.</a:t>
            </a:r>
          </a:p>
          <a:p>
            <a:pPr eaLnBrk="1" hangingPunct="1">
              <a:buFontTx/>
              <a:buNone/>
            </a:pPr>
            <a:endParaRPr kumimoji="0" lang="ru-RU" altLang="ru-RU" sz="2800">
              <a:solidFill>
                <a:srgbClr val="99009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253FB48-60EF-21F4-A96C-67C495479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69325" cy="1081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  <a:t>Использование работы эксперта</a:t>
            </a:r>
            <a:b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</a:br>
            <a:endParaRPr kumimoji="0" lang="ru-RU" altLang="ru-RU" sz="40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E0A38B05-E0A2-CB4C-929D-08543A9BBD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8713788" cy="5257800"/>
          </a:xfrm>
          <a:solidFill>
            <a:schemeClr val="accent5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>
                <a:cs typeface="Arial" panose="020B0604020202020204" pitchFamily="34" charset="0"/>
              </a:rPr>
              <a:t>Услуги эксперта могут потребоваться при: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>
                <a:cs typeface="Arial" panose="020B0604020202020204" pitchFamily="34" charset="0"/>
              </a:rPr>
              <a:t>а) оценке определенных видов внеоборотных активов, например, земли, зданий, сооружений, оборудования, предметов искусства;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>
                <a:cs typeface="Arial" panose="020B0604020202020204" pitchFamily="34" charset="0"/>
              </a:rPr>
              <a:t>б) определении количественного содержания полезных компонентов в минеральном сырье или полезного срока эксплуатации сооружений и оборудования;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>
                <a:cs typeface="Arial" panose="020B0604020202020204" pitchFamily="34" charset="0"/>
              </a:rPr>
              <a:t>в) определении финансовых показателей с помощью специальных приемов и методов (например, актуарная оценка);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>
                <a:cs typeface="Arial" panose="020B0604020202020204" pitchFamily="34" charset="0"/>
              </a:rPr>
              <a:t>г) определении степени завершенности производства товаров (работ, услуг), длительность производственного цикла изготовления (выполнения, оказания) которых составляет несколько отчетных периодов (носит долгосрочный характер);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>
                <a:cs typeface="Arial" panose="020B0604020202020204" pitchFamily="34" charset="0"/>
              </a:rPr>
              <a:t>д) уяснении условий договоров, положений законодательных и иных нормативных правовых актов.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57C535D-9EB8-94D8-2942-515E17675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4000">
                <a:solidFill>
                  <a:schemeClr val="tx1"/>
                </a:solidFill>
                <a:cs typeface="Arial" panose="020B0604020202020204" pitchFamily="34" charset="0"/>
              </a:rPr>
              <a:t>Аудиторские доказательства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39CBEC5-ADAD-1BA5-CE1B-8D636F97E3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91512" cy="5400675"/>
          </a:xfrm>
          <a:solidFill>
            <a:schemeClr val="accent5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533400" indent="-533400" algn="ctr" eaLnBrk="1" hangingPunct="1">
              <a:buFontTx/>
              <a:buNone/>
            </a:pPr>
            <a:r>
              <a:rPr kumimoji="0"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аудитора о достоверности  бухгалтерской отчетности, выраженное в аудиторском заключении, должно быть обосновано, т.е. подтверждено имеющимися у него доказательствами. </a:t>
            </a:r>
          </a:p>
          <a:p>
            <a:pPr marL="533400" indent="-533400" algn="ctr" eaLnBrk="1" hangingPunct="1">
              <a:buFontTx/>
              <a:buNone/>
            </a:pPr>
            <a:endParaRPr kumimoji="0" lang="ru-RU" alt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algn="ctr" eaLnBrk="1" hangingPunct="1">
              <a:buFontTx/>
              <a:buNone/>
            </a:pPr>
            <a:r>
              <a:rPr kumimoji="0"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количеству и  качеству доказательств, которые необходимо получить при аудиторской проверке, а также методы получения доказательств установлены МСА 500 "Аудиторские доказательства" 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51B44C6-1EBA-A339-1DBA-F94B1CEA3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846763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4000">
                <a:solidFill>
                  <a:schemeClr val="tx1"/>
                </a:solidFill>
                <a:cs typeface="Arial" panose="020B0604020202020204" pitchFamily="34" charset="0"/>
              </a:rPr>
              <a:t>Эксперт может быть:</a:t>
            </a:r>
          </a:p>
        </p:txBody>
      </p:sp>
      <p:sp>
        <p:nvSpPr>
          <p:cNvPr id="83971" name="AutoShape 3">
            <a:extLst>
              <a:ext uri="{FF2B5EF4-FFF2-40B4-BE49-F238E27FC236}">
                <a16:creationId xmlns:a16="http://schemas.microsoft.com/office/drawing/2014/main" id="{FA6C8B9E-7485-A863-6261-E98DBD976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4248150" cy="2952750"/>
          </a:xfrm>
          <a:prstGeom prst="irregularSeal2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kumimoji="0" lang="ru-RU" altLang="ru-RU">
                <a:solidFill>
                  <a:schemeClr val="bg1"/>
                </a:solidFill>
                <a:latin typeface="Comic Sans MS" pitchFamily="66" charset="0"/>
              </a:rPr>
              <a:t>привлечен </a:t>
            </a:r>
          </a:p>
          <a:p>
            <a:pPr algn="ctr">
              <a:lnSpc>
                <a:spcPct val="80000"/>
              </a:lnSpc>
              <a:defRPr/>
            </a:pPr>
            <a:r>
              <a:rPr kumimoji="0" lang="ru-RU" altLang="ru-RU">
                <a:solidFill>
                  <a:schemeClr val="bg1"/>
                </a:solidFill>
                <a:latin typeface="Comic Sans MS" pitchFamily="66" charset="0"/>
              </a:rPr>
              <a:t>договору </a:t>
            </a:r>
          </a:p>
          <a:p>
            <a:pPr algn="ctr">
              <a:lnSpc>
                <a:spcPct val="80000"/>
              </a:lnSpc>
              <a:defRPr/>
            </a:pPr>
            <a:r>
              <a:rPr kumimoji="0" lang="ru-RU" altLang="ru-RU">
                <a:solidFill>
                  <a:schemeClr val="bg1"/>
                </a:solidFill>
                <a:latin typeface="Comic Sans MS" pitchFamily="66" charset="0"/>
              </a:rPr>
              <a:t>аудируемым </a:t>
            </a:r>
          </a:p>
          <a:p>
            <a:pPr algn="ctr">
              <a:lnSpc>
                <a:spcPct val="80000"/>
              </a:lnSpc>
              <a:defRPr/>
            </a:pPr>
            <a:r>
              <a:rPr kumimoji="0" lang="ru-RU" altLang="ru-RU">
                <a:solidFill>
                  <a:schemeClr val="bg1"/>
                </a:solidFill>
                <a:latin typeface="Comic Sans MS" pitchFamily="66" charset="0"/>
              </a:rPr>
              <a:t>лицом</a:t>
            </a:r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E0293640-C78E-337F-9C27-E88508742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157788"/>
            <a:ext cx="1331913" cy="1296987"/>
          </a:xfrm>
          <a:prstGeom prst="irregularSeal2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800"/>
          </a:p>
        </p:txBody>
      </p:sp>
      <p:sp>
        <p:nvSpPr>
          <p:cNvPr id="83973" name="AutoShape 5">
            <a:extLst>
              <a:ext uri="{FF2B5EF4-FFF2-40B4-BE49-F238E27FC236}">
                <a16:creationId xmlns:a16="http://schemas.microsoft.com/office/drawing/2014/main" id="{1D7058E2-7CBD-0770-4A30-EDE9DEF8E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716338"/>
            <a:ext cx="3600450" cy="2736850"/>
          </a:xfrm>
          <a:prstGeom prst="irregularSeal2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>
                <a:latin typeface="Comic Sans MS" pitchFamily="66" charset="0"/>
              </a:rPr>
              <a:t>привлечен </a:t>
            </a:r>
          </a:p>
          <a:p>
            <a:pPr algn="ctr">
              <a:defRPr/>
            </a:pPr>
            <a:r>
              <a:rPr kumimoji="0" lang="ru-RU" altLang="ru-RU">
                <a:latin typeface="Comic Sans MS" pitchFamily="66" charset="0"/>
              </a:rPr>
              <a:t>по договору </a:t>
            </a:r>
          </a:p>
          <a:p>
            <a:pPr algn="ctr">
              <a:defRPr/>
            </a:pPr>
            <a:r>
              <a:rPr kumimoji="0" lang="ru-RU" altLang="ru-RU">
                <a:latin typeface="Comic Sans MS" pitchFamily="66" charset="0"/>
              </a:rPr>
              <a:t>аудитором</a:t>
            </a:r>
          </a:p>
        </p:txBody>
      </p:sp>
      <p:sp>
        <p:nvSpPr>
          <p:cNvPr id="30726" name="AutoShape 6">
            <a:extLst>
              <a:ext uri="{FF2B5EF4-FFF2-40B4-BE49-F238E27FC236}">
                <a16:creationId xmlns:a16="http://schemas.microsoft.com/office/drawing/2014/main" id="{C497AF2B-B05B-A676-81B1-CD585C65A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860800"/>
            <a:ext cx="4211637" cy="2997200"/>
          </a:xfrm>
          <a:prstGeom prst="irregularSeal2">
            <a:avLst/>
          </a:prstGeom>
          <a:solidFill>
            <a:srgbClr val="99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2400">
                <a:solidFill>
                  <a:schemeClr val="bg1"/>
                </a:solidFill>
                <a:latin typeface="Comic Sans MS" panose="030F0902030302020204" pitchFamily="66" charset="0"/>
              </a:rPr>
              <a:t>сотрудником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2400">
                <a:solidFill>
                  <a:schemeClr val="bg1"/>
                </a:solidFill>
                <a:latin typeface="Comic Sans MS" panose="030F0902030302020204" pitchFamily="66" charset="0"/>
              </a:rPr>
              <a:t>аудируемого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2400">
                <a:solidFill>
                  <a:schemeClr val="bg1"/>
                </a:solidFill>
                <a:latin typeface="Comic Sans MS" panose="030F0902030302020204" pitchFamily="66" charset="0"/>
              </a:rPr>
              <a:t>лица</a:t>
            </a:r>
          </a:p>
        </p:txBody>
      </p:sp>
      <p:sp>
        <p:nvSpPr>
          <p:cNvPr id="83975" name="AutoShape 7">
            <a:extLst>
              <a:ext uri="{FF2B5EF4-FFF2-40B4-BE49-F238E27FC236}">
                <a16:creationId xmlns:a16="http://schemas.microsoft.com/office/drawing/2014/main" id="{C4B92AC2-03F6-7C1E-27E9-769B02BD5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188913"/>
            <a:ext cx="1584325" cy="863600"/>
          </a:xfrm>
          <a:prstGeom prst="irregularSeal2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kumimoji="0" lang="ru-RU" altLang="ru-RU" sz="1800"/>
          </a:p>
        </p:txBody>
      </p:sp>
      <p:sp>
        <p:nvSpPr>
          <p:cNvPr id="83976" name="AutoShape 8">
            <a:extLst>
              <a:ext uri="{FF2B5EF4-FFF2-40B4-BE49-F238E27FC236}">
                <a16:creationId xmlns:a16="http://schemas.microsoft.com/office/drawing/2014/main" id="{D85C9BEC-F195-B3E1-85AB-E6C724614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557338"/>
            <a:ext cx="3889375" cy="2376487"/>
          </a:xfrm>
          <a:prstGeom prst="irregularSeal2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kumimoji="0" lang="ru-RU" altLang="ru-RU">
                <a:solidFill>
                  <a:schemeClr val="bg1"/>
                </a:solidFill>
                <a:latin typeface="Comic Sans MS" pitchFamily="66" charset="0"/>
              </a:rPr>
              <a:t>сотрудником</a:t>
            </a:r>
            <a:r>
              <a:rPr kumimoji="0" lang="ru-RU" altLang="ru-RU">
                <a:latin typeface="Comic Sans MS" pitchFamily="66" charset="0"/>
              </a:rPr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kumimoji="0" lang="ru-RU" altLang="ru-RU">
                <a:solidFill>
                  <a:schemeClr val="bg1"/>
                </a:solidFill>
                <a:latin typeface="Comic Sans MS" pitchFamily="66" charset="0"/>
              </a:rPr>
              <a:t>аудитора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77E8692-26DD-645A-761C-6B6BF0A82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200">
                <a:solidFill>
                  <a:srgbClr val="FF0000"/>
                </a:solidFill>
                <a:cs typeface="Arial" panose="020B0604020202020204" pitchFamily="34" charset="0"/>
              </a:rPr>
              <a:t>Перед привлечением к работе эксперта аудитор должен: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5748D1D-5450-28C5-E016-F510D32B98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570913" cy="17287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Оценить профессиональную компетентность, опыт и репутацию эксперта.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endParaRPr kumimoji="0" lang="ru-RU" altLang="ru-RU" sz="24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>
                <a:cs typeface="Arial" panose="020B0604020202020204" pitchFamily="34" charset="0"/>
              </a:rPr>
              <a:t>Они должны подтверждаться надлежащими документами:</a:t>
            </a:r>
          </a:p>
        </p:txBody>
      </p:sp>
      <p:sp>
        <p:nvSpPr>
          <p:cNvPr id="31748" name="AutoShape 5">
            <a:extLst>
              <a:ext uri="{FF2B5EF4-FFF2-40B4-BE49-F238E27FC236}">
                <a16:creationId xmlns:a16="http://schemas.microsoft.com/office/drawing/2014/main" id="{D5D748F1-04D4-8D43-86E9-DFF30439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350" y="5438775"/>
            <a:ext cx="3168650" cy="1081088"/>
          </a:xfrm>
          <a:prstGeom prst="wedgeRectCallout">
            <a:avLst>
              <a:gd name="adj1" fmla="val -36421"/>
              <a:gd name="adj2" fmla="val -84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>
                <a:solidFill>
                  <a:srgbClr val="000000"/>
                </a:solidFill>
                <a:latin typeface="Comic Sans MS" panose="030F0902030302020204" pitchFamily="66" charset="0"/>
              </a:rPr>
              <a:t>профессиональный аттестат</a:t>
            </a:r>
          </a:p>
        </p:txBody>
      </p:sp>
      <p:sp>
        <p:nvSpPr>
          <p:cNvPr id="84997" name="AutoShape 6">
            <a:extLst>
              <a:ext uri="{FF2B5EF4-FFF2-40B4-BE49-F238E27FC236}">
                <a16:creationId xmlns:a16="http://schemas.microsoft.com/office/drawing/2014/main" id="{A3A5972B-68F3-C4B9-552F-6C0223FA8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005263"/>
            <a:ext cx="2449513" cy="1008062"/>
          </a:xfrm>
          <a:prstGeom prst="cloudCallout">
            <a:avLst>
              <a:gd name="adj1" fmla="val 40991"/>
              <a:gd name="adj2" fmla="val -10984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>
                <a:solidFill>
                  <a:srgbClr val="000000"/>
                </a:solidFill>
                <a:latin typeface="Comic Sans MS" pitchFamily="66" charset="0"/>
              </a:rPr>
              <a:t>отзывы</a:t>
            </a:r>
          </a:p>
        </p:txBody>
      </p:sp>
      <p:sp>
        <p:nvSpPr>
          <p:cNvPr id="31750" name="AutoShape 7">
            <a:extLst>
              <a:ext uri="{FF2B5EF4-FFF2-40B4-BE49-F238E27FC236}">
                <a16:creationId xmlns:a16="http://schemas.microsoft.com/office/drawing/2014/main" id="{D60CBFBD-5B36-C276-EED1-15AE9BB3A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7663" y="3860800"/>
            <a:ext cx="2446337" cy="1008063"/>
          </a:xfrm>
          <a:prstGeom prst="cloudCallout">
            <a:avLst>
              <a:gd name="adj1" fmla="val -24949"/>
              <a:gd name="adj2" fmla="val -9188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>
                <a:solidFill>
                  <a:srgbClr val="000000"/>
                </a:solidFill>
                <a:latin typeface="Comic Sans MS" panose="030F0902030302020204" pitchFamily="66" charset="0"/>
              </a:rPr>
              <a:t>справки</a:t>
            </a:r>
          </a:p>
        </p:txBody>
      </p:sp>
      <p:sp>
        <p:nvSpPr>
          <p:cNvPr id="84999" name="AutoShape 9">
            <a:extLst>
              <a:ext uri="{FF2B5EF4-FFF2-40B4-BE49-F238E27FC236}">
                <a16:creationId xmlns:a16="http://schemas.microsoft.com/office/drawing/2014/main" id="{A8791FD4-26A0-2369-5384-AF89F8523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445125"/>
            <a:ext cx="2268537" cy="863600"/>
          </a:xfrm>
          <a:prstGeom prst="wedgeRoundRectCallout">
            <a:avLst>
              <a:gd name="adj1" fmla="val 39991"/>
              <a:gd name="adj2" fmla="val -95037"/>
              <a:gd name="adj3" fmla="val 16667"/>
            </a:avLst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>
                <a:solidFill>
                  <a:srgbClr val="000000"/>
                </a:solidFill>
                <a:latin typeface="Comic Sans MS" pitchFamily="66" charset="0"/>
              </a:rPr>
              <a:t>публикации</a:t>
            </a:r>
          </a:p>
        </p:txBody>
      </p:sp>
      <p:sp>
        <p:nvSpPr>
          <p:cNvPr id="85000" name="AutoShape 10">
            <a:extLst>
              <a:ext uri="{FF2B5EF4-FFF2-40B4-BE49-F238E27FC236}">
                <a16:creationId xmlns:a16="http://schemas.microsoft.com/office/drawing/2014/main" id="{A9B40C52-FEA3-6119-45B8-919164830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437063"/>
            <a:ext cx="2592387" cy="504825"/>
          </a:xfrm>
          <a:prstGeom prst="wedgeRectCallout">
            <a:avLst>
              <a:gd name="adj1" fmla="val -7500"/>
              <a:gd name="adj2" fmla="val -28396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dirty="0">
                <a:solidFill>
                  <a:srgbClr val="000000"/>
                </a:solidFill>
                <a:latin typeface="Comic Sans MS" pitchFamily="66" charset="0"/>
              </a:rPr>
              <a:t>рекомендации</a:t>
            </a:r>
          </a:p>
        </p:txBody>
      </p:sp>
      <p:sp>
        <p:nvSpPr>
          <p:cNvPr id="85001" name="AutoShape 11">
            <a:extLst>
              <a:ext uri="{FF2B5EF4-FFF2-40B4-BE49-F238E27FC236}">
                <a16:creationId xmlns:a16="http://schemas.microsoft.com/office/drawing/2014/main" id="{1A4F930D-FB68-2AC8-7DF7-CA13947F1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5480050"/>
            <a:ext cx="3095625" cy="1152525"/>
          </a:xfrm>
          <a:prstGeom prst="wedgeRoundRectCallout">
            <a:avLst>
              <a:gd name="adj1" fmla="val -10463"/>
              <a:gd name="adj2" fmla="val -102065"/>
              <a:gd name="adj3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1800"/>
              <a:t>членство в профессиональной саморегулируемой организации</a:t>
            </a:r>
          </a:p>
        </p:txBody>
      </p:sp>
      <p:sp>
        <p:nvSpPr>
          <p:cNvPr id="31754" name="AutoShape 12">
            <a:extLst>
              <a:ext uri="{FF2B5EF4-FFF2-40B4-BE49-F238E27FC236}">
                <a16:creationId xmlns:a16="http://schemas.microsoft.com/office/drawing/2014/main" id="{C88B3C4E-94F3-734C-E51B-CFD6AABB8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357563"/>
            <a:ext cx="2447925" cy="936625"/>
          </a:xfrm>
          <a:prstGeom prst="cloudCallout">
            <a:avLst>
              <a:gd name="adj1" fmla="val 89625"/>
              <a:gd name="adj2" fmla="val -345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>
                <a:solidFill>
                  <a:srgbClr val="000000"/>
                </a:solidFill>
                <a:latin typeface="Comic Sans MS" panose="030F0902030302020204" pitchFamily="66" charset="0"/>
              </a:rPr>
              <a:t>лицензия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9522D42-A938-64BC-5C00-925FE22B9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200">
                <a:solidFill>
                  <a:schemeClr val="bg1"/>
                </a:solidFill>
                <a:cs typeface="Arial" panose="020B0604020202020204" pitchFamily="34" charset="0"/>
              </a:rPr>
              <a:t>Перед привлечением к работе эксперта аудитор должен: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DDFA08D-67D6-9EC4-B841-C4188BF387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353425" cy="5113337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kumimoji="0"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объективность эксперта, особенно если он является работником аудируемого лица.</a:t>
            </a:r>
          </a:p>
          <a:p>
            <a:pPr marL="533400" indent="-533400" eaLnBrk="1" hangingPunct="1">
              <a:buFontTx/>
              <a:buNone/>
            </a:pPr>
            <a:endParaRPr kumimoji="0"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</a:pPr>
            <a:r>
              <a:rPr kumimoji="0"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Если аудитор не уверен в профессиональной компетентности или объективности эксперта, то он должен:</a:t>
            </a:r>
          </a:p>
          <a:p>
            <a:pPr marL="533400" indent="-533400" eaLnBrk="1" hangingPunct="1">
              <a:buFontTx/>
              <a:buNone/>
            </a:pPr>
            <a:endParaRPr kumimoji="0"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r>
              <a:rPr kumimoji="0"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обсудить любые сомнения по данному вопросу с руководством аудиторской организации и</a:t>
            </a:r>
          </a:p>
          <a:p>
            <a:pPr marL="533400" indent="-533400" eaLnBrk="1" hangingPunct="1"/>
            <a:endParaRPr kumimoji="0"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r>
              <a:rPr kumimoji="0"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определить, можно ли получить достаточный объем необходимых аудиторских доказательств по результатам работы эксперта. </a:t>
            </a:r>
          </a:p>
          <a:p>
            <a:pPr marL="533400" indent="-533400" eaLnBrk="1" hangingPunct="1"/>
            <a:endParaRPr kumimoji="0"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/>
            <a:r>
              <a:rPr kumimoji="0"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выполнить дополнительные аудиторские процедуры или обратиться к другому эксперту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1730799-4C88-1E63-4E09-F0D9F3951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045325" cy="1390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cs typeface="Arial" panose="020B0604020202020204" pitchFamily="34" charset="0"/>
              </a:rPr>
              <a:t>Аудитор должен </a:t>
            </a:r>
            <a:r>
              <a:rPr kumimoji="0" lang="ru-RU" altLang="ru-RU" sz="3600">
                <a:cs typeface="Arial" panose="020B0604020202020204" pitchFamily="34" charset="0"/>
              </a:rPr>
              <a:t>оценить результаты работы эксперта:</a:t>
            </a:r>
            <a:endParaRPr kumimoji="0" lang="ru-RU" altLang="ru-RU" sz="4000">
              <a:cs typeface="Arial" panose="020B0604020202020204" pitchFamily="34" charset="0"/>
            </a:endParaRP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4930F9FC-975D-053C-F0ED-6881432590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662988" cy="5400675"/>
          </a:xfrm>
          <a:solidFill>
            <a:schemeClr val="accent1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kumimoji="0" lang="ru-RU" altLang="ru-RU" sz="2000" b="1">
                <a:solidFill>
                  <a:schemeClr val="bg1"/>
                </a:solidFill>
                <a:cs typeface="Arial" panose="020B0604020202020204" pitchFamily="34" charset="0"/>
              </a:rPr>
              <a:t>а) источники информации</a:t>
            </a: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 (достоверность, полнота, актуальность данных, содержащихся в источнике);</a:t>
            </a:r>
          </a:p>
          <a:p>
            <a:pPr eaLnBrk="1" hangingPunct="1">
              <a:buFontTx/>
              <a:buNone/>
            </a:pPr>
            <a:r>
              <a:rPr kumimoji="0" lang="ru-RU" altLang="ru-RU" sz="2000" b="1">
                <a:solidFill>
                  <a:schemeClr val="bg1"/>
                </a:solidFill>
                <a:cs typeface="Arial" panose="020B0604020202020204" pitchFamily="34" charset="0"/>
              </a:rPr>
              <a:t>б) использованные допущения и методы</a:t>
            </a: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в</a:t>
            </a:r>
            <a:r>
              <a:rPr kumimoji="0" lang="ru-RU" altLang="ru-RU" sz="2000" b="1">
                <a:solidFill>
                  <a:schemeClr val="bg1"/>
                </a:solidFill>
                <a:cs typeface="Arial" panose="020B0604020202020204" pitchFamily="34" charset="0"/>
              </a:rPr>
              <a:t>) соответствие полученных экспертом результатов данным, полученных аудитором</a:t>
            </a: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kumimoji="0" lang="ru-RU" altLang="ru-RU" sz="200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Если результаты работы эксперта не предоставляют достаточных надлежащих аудиторских доказательств или противоречат другим аудиторским доказательствам, то аудитор должен использовать любую из следующих возможностей:</a:t>
            </a:r>
          </a:p>
          <a:p>
            <a:pPr eaLnBrk="1" hangingPunct="1">
              <a:buFontTx/>
              <a:buNone/>
            </a:pP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а) обсудить ситуацию с руководством аудируемого лица;</a:t>
            </a:r>
          </a:p>
          <a:p>
            <a:pPr eaLnBrk="1" hangingPunct="1">
              <a:buFontTx/>
              <a:buNone/>
            </a:pP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б) обсудить соответствующие вопросы с экспертом;</a:t>
            </a:r>
          </a:p>
          <a:p>
            <a:pPr eaLnBrk="1" hangingPunct="1">
              <a:buFontTx/>
              <a:buNone/>
            </a:pP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в) выполнить дополнительные аудиторские процедуры;</a:t>
            </a:r>
          </a:p>
          <a:p>
            <a:pPr eaLnBrk="1" hangingPunct="1">
              <a:buFontTx/>
              <a:buNone/>
            </a:pP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г) привлечь другого эксперта;</a:t>
            </a:r>
          </a:p>
          <a:p>
            <a:pPr eaLnBrk="1" hangingPunct="1">
              <a:buFontTx/>
              <a:buNone/>
            </a:pPr>
            <a:r>
              <a:rPr kumimoji="0" lang="ru-RU" altLang="ru-RU" sz="2000">
                <a:solidFill>
                  <a:schemeClr val="bg1"/>
                </a:solidFill>
                <a:cs typeface="Arial" panose="020B0604020202020204" pitchFamily="34" charset="0"/>
              </a:rPr>
              <a:t>д) модифицировать аудиторское заключение.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8E6FA26-F8D0-A30C-9E71-54D41A3B7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4000" b="1">
                <a:solidFill>
                  <a:srgbClr val="000000"/>
                </a:solidFill>
                <a:cs typeface="Arial" panose="020B0604020202020204" pitchFamily="34" charset="0"/>
              </a:rPr>
              <a:t>Аудиторские доказательства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399A11D-714E-20D3-B979-6F1344D20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329237"/>
          </a:xfrm>
          <a:solidFill>
            <a:srgbClr val="CCFFFF"/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kumimoji="0" lang="ru-RU" altLang="ru-RU" sz="2000" b="1">
                <a:cs typeface="Arial" panose="020B0604020202020204" pitchFamily="34" charset="0"/>
              </a:rPr>
              <a:t>Аудиторские доказательства –</a:t>
            </a:r>
            <a:r>
              <a:rPr kumimoji="0" lang="ru-RU" altLang="ru-RU" sz="2000">
                <a:cs typeface="Arial" panose="020B0604020202020204" pitchFamily="34" charset="0"/>
              </a:rPr>
              <a:t> это информация, собранная в ходе проверки и результаты анализа этой информации, подтверждающие выводы аудитора. К ним относятся:</a:t>
            </a:r>
          </a:p>
          <a:p>
            <a:pPr eaLnBrk="1" hangingPunct="1"/>
            <a:r>
              <a:rPr kumimoji="0" lang="ru-RU" altLang="ru-RU" sz="2000">
                <a:cs typeface="Arial" panose="020B0604020202020204" pitchFamily="34" charset="0"/>
              </a:rPr>
              <a:t>первичные документы экономического субъекта и третьих лиц;</a:t>
            </a:r>
          </a:p>
          <a:p>
            <a:pPr eaLnBrk="1" hangingPunct="1"/>
            <a:r>
              <a:rPr kumimoji="0" lang="ru-RU" altLang="ru-RU" sz="2000">
                <a:cs typeface="Arial" panose="020B0604020202020204" pitchFamily="34" charset="0"/>
              </a:rPr>
              <a:t> регистры бухгалтерского учета экономического субъекта;</a:t>
            </a:r>
          </a:p>
          <a:p>
            <a:pPr eaLnBrk="1" hangingPunct="1"/>
            <a:r>
              <a:rPr kumimoji="0" lang="ru-RU" altLang="ru-RU" sz="2000">
                <a:cs typeface="Arial" panose="020B0604020202020204" pitchFamily="34" charset="0"/>
              </a:rPr>
              <a:t>результаты анализа финансово-хозяйственной деятельности экономического субъекта;</a:t>
            </a:r>
          </a:p>
          <a:p>
            <a:pPr eaLnBrk="1" hangingPunct="1"/>
            <a:r>
              <a:rPr kumimoji="0" lang="ru-RU" altLang="ru-RU" sz="2000">
                <a:cs typeface="Arial" panose="020B0604020202020204" pitchFamily="34" charset="0"/>
              </a:rPr>
              <a:t> устные высказывания сотрудников экономического субъекта и третьих лиц;</a:t>
            </a:r>
          </a:p>
          <a:p>
            <a:pPr eaLnBrk="1" hangingPunct="1"/>
            <a:r>
              <a:rPr kumimoji="0" lang="ru-RU" altLang="ru-RU" sz="2000">
                <a:cs typeface="Arial" panose="020B0604020202020204" pitchFamily="34" charset="0"/>
              </a:rPr>
              <a:t>письменные разъяснения уполномоченных сотрудников аудируемого лица;</a:t>
            </a:r>
          </a:p>
          <a:p>
            <a:pPr eaLnBrk="1" hangingPunct="1"/>
            <a:r>
              <a:rPr kumimoji="0" lang="ru-RU" altLang="ru-RU" sz="2000">
                <a:cs typeface="Arial" panose="020B0604020202020204" pitchFamily="34" charset="0"/>
              </a:rPr>
              <a:t>результаты инвентаризации имущества экономического субъекта, проводимой сотрудниками экономического субъекта;</a:t>
            </a:r>
          </a:p>
          <a:p>
            <a:pPr eaLnBrk="1" hangingPunct="1"/>
            <a:r>
              <a:rPr kumimoji="0" lang="ru-RU" altLang="ru-RU" sz="2000">
                <a:cs typeface="Arial" panose="020B0604020202020204" pitchFamily="34" charset="0"/>
              </a:rPr>
              <a:t> бухгалтерская отчетность.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1A2A5A3-BC96-1A14-DE7F-1F651B6CD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ru-RU" altLang="ru-RU" sz="3100" b="1">
                <a:cs typeface="Arial" panose="020B0604020202020204" pitchFamily="34" charset="0"/>
              </a:rPr>
              <a:t>Классификация аудиторских доказательств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7B2D58C-A9AF-D3EB-4378-435663CA7C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  <a:solidFill>
            <a:srgbClr val="3366FF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700" b="1" i="1">
                <a:solidFill>
                  <a:schemeClr val="bg1"/>
                </a:solidFill>
                <a:cs typeface="Arial" panose="020B0604020202020204" pitchFamily="34" charset="0"/>
              </a:rPr>
              <a:t>В зависимости от источников </a:t>
            </a:r>
            <a:r>
              <a:rPr kumimoji="0" lang="ru-RU" altLang="ru-RU" sz="2700">
                <a:solidFill>
                  <a:schemeClr val="bg1"/>
                </a:solidFill>
                <a:cs typeface="Arial" panose="020B0604020202020204" pitchFamily="34" charset="0"/>
              </a:rPr>
              <a:t>различают:</a:t>
            </a:r>
            <a:endParaRPr kumimoji="0" lang="ru-RU" altLang="ru-RU" sz="27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700" b="1">
                <a:solidFill>
                  <a:schemeClr val="bg1"/>
                </a:solidFill>
                <a:latin typeface="Arial Black" panose="020B0604020202020204" pitchFamily="34" charset="0"/>
                <a:cs typeface="Arial" panose="020B0604020202020204" pitchFamily="34" charset="0"/>
              </a:rPr>
              <a:t>внутренние</a:t>
            </a:r>
            <a:r>
              <a:rPr kumimoji="0" lang="ru-RU" altLang="ru-RU" sz="2700">
                <a:solidFill>
                  <a:schemeClr val="bg1"/>
                </a:solidFill>
                <a:cs typeface="Arial" panose="020B0604020202020204" pitchFamily="34" charset="0"/>
              </a:rPr>
              <a:t>, полученные от аудируемого лица;</a:t>
            </a:r>
            <a:endParaRPr kumimoji="0" lang="ru-RU" altLang="ru-RU" sz="27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700" b="1">
                <a:solidFill>
                  <a:schemeClr val="bg1"/>
                </a:solidFill>
                <a:latin typeface="Arial Black" panose="020B0604020202020204" pitchFamily="34" charset="0"/>
                <a:cs typeface="Arial" panose="020B0604020202020204" pitchFamily="34" charset="0"/>
              </a:rPr>
              <a:t>внешние</a:t>
            </a:r>
            <a:r>
              <a:rPr kumimoji="0" lang="ru-RU" altLang="ru-RU" sz="2700">
                <a:solidFill>
                  <a:schemeClr val="bg1"/>
                </a:solidFill>
                <a:cs typeface="Arial" panose="020B0604020202020204" pitchFamily="34" charset="0"/>
              </a:rPr>
              <a:t>, полученные от третьих лиц.</a:t>
            </a:r>
            <a:endParaRPr kumimoji="0" lang="ru-RU" altLang="ru-RU" sz="27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7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700" b="1">
                <a:solidFill>
                  <a:schemeClr val="bg1"/>
                </a:solidFill>
                <a:cs typeface="Arial" panose="020B0604020202020204" pitchFamily="34" charset="0"/>
              </a:rPr>
              <a:t>По форме представления: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700" b="1">
                <a:solidFill>
                  <a:schemeClr val="bg1"/>
                </a:solidFill>
                <a:latin typeface="Arial Black" panose="020B0604020202020204" pitchFamily="34" charset="0"/>
                <a:cs typeface="Arial" panose="020B0604020202020204" pitchFamily="34" charset="0"/>
              </a:rPr>
              <a:t>Визуальные</a:t>
            </a:r>
            <a:r>
              <a:rPr kumimoji="0" lang="ru-RU" altLang="ru-RU" sz="2700">
                <a:solidFill>
                  <a:schemeClr val="bg1"/>
                </a:solidFill>
                <a:cs typeface="Arial" panose="020B0604020202020204" pitchFamily="34" charset="0"/>
              </a:rPr>
              <a:t> – результаты осмотра, наблюдения;</a:t>
            </a:r>
            <a:endParaRPr kumimoji="0" lang="ru-RU" altLang="ru-RU" sz="27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700" b="1">
                <a:solidFill>
                  <a:schemeClr val="bg1"/>
                </a:solidFill>
                <a:latin typeface="Arial Black" panose="020B0604020202020204" pitchFamily="34" charset="0"/>
                <a:cs typeface="Arial" panose="020B0604020202020204" pitchFamily="34" charset="0"/>
              </a:rPr>
              <a:t>Документальные</a:t>
            </a:r>
            <a:r>
              <a:rPr kumimoji="0" lang="ru-RU" altLang="ru-RU" sz="2700">
                <a:solidFill>
                  <a:schemeClr val="bg1"/>
                </a:solidFill>
                <a:cs typeface="Arial" panose="020B0604020202020204" pitchFamily="34" charset="0"/>
              </a:rPr>
              <a:t> – в виде документов на бумажных, электронных или других носителей;</a:t>
            </a:r>
            <a:endParaRPr kumimoji="0" lang="ru-RU" altLang="ru-RU" sz="27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700" b="1">
                <a:solidFill>
                  <a:schemeClr val="bg1"/>
                </a:solidFill>
                <a:latin typeface="Arial Black" panose="020B0604020202020204" pitchFamily="34" charset="0"/>
                <a:cs typeface="Arial" panose="020B0604020202020204" pitchFamily="34" charset="0"/>
              </a:rPr>
              <a:t>Устные</a:t>
            </a:r>
            <a:r>
              <a:rPr kumimoji="0" lang="ru-RU" altLang="ru-RU" sz="2700">
                <a:solidFill>
                  <a:schemeClr val="bg1"/>
                </a:solidFill>
                <a:cs typeface="Arial" panose="020B0604020202020204" pitchFamily="34" charset="0"/>
              </a:rPr>
              <a:t> – полученные в форме высказываний, заявлений руководства</a:t>
            </a:r>
            <a:r>
              <a:rPr kumimoji="0" lang="ru-RU" altLang="ru-RU" sz="270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7CE959-B131-5F5B-8388-F3F247628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561263" cy="1079500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200" b="1">
                <a:solidFill>
                  <a:schemeClr val="bg1"/>
                </a:solidFill>
                <a:cs typeface="Arial" panose="020B0604020202020204" pitchFamily="34" charset="0"/>
              </a:rPr>
              <a:t>Требования к аудиторским доказательствам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2DD8C5E-A246-C047-6032-03B629178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280400" cy="4824412"/>
          </a:xfrm>
          <a:solidFill>
            <a:schemeClr val="accent5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533400" indent="-533400" algn="ctr" eaLnBrk="1" hangingPunct="1">
              <a:buFontTx/>
              <a:buNone/>
            </a:pPr>
            <a:r>
              <a:rPr kumimoji="0"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доказательства должны быть достаточными и надлежащими.</a:t>
            </a:r>
          </a:p>
          <a:p>
            <a:pPr marL="533400" indent="-533400" algn="ctr" eaLnBrk="1" hangingPunct="1">
              <a:buFontTx/>
              <a:buNone/>
            </a:pPr>
            <a:endParaRPr kumimoji="0" lang="ru-RU" alt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algn="ctr" eaLnBrk="1" hangingPunct="1">
              <a:buFontTx/>
              <a:buNone/>
            </a:pPr>
            <a:r>
              <a:rPr kumimoji="0" lang="ru-RU" altLang="ru-RU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</a:t>
            </a:r>
            <a:r>
              <a:rPr kumimoji="0"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– количественная мера аудиторских  доказательств. </a:t>
            </a:r>
          </a:p>
          <a:p>
            <a:pPr marL="533400" indent="-533400" algn="ctr" eaLnBrk="1" hangingPunct="1">
              <a:buFontTx/>
              <a:buNone/>
            </a:pPr>
            <a:r>
              <a:rPr kumimoji="0"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количестве информации, необходимой для составления заключения о достоверности бухгалтерской отчетности, аудитор принимает самостоятельно на основе своего профессионального суждения.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379260D-5C48-9405-959B-B80BDC052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285750"/>
            <a:ext cx="7700962" cy="1082675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chemeClr val="bg1"/>
                </a:solidFill>
                <a:cs typeface="Arial" panose="020B0604020202020204" pitchFamily="34" charset="0"/>
              </a:rPr>
              <a:t>Факторы, влияющие на достаточность доказательств</a:t>
            </a:r>
            <a:r>
              <a:rPr kumimoji="0" lang="ru-RU" altLang="ru-RU" sz="4000" b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DCC87920-6F9C-1546-ABC7-EBB6675DF2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781550"/>
          </a:xfrm>
          <a:solidFill>
            <a:schemeClr val="accent5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533400" indent="-533400" algn="ctr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 доказательств определяется на основе оценки системы внутреннего контроля и величины аудиторского риска. </a:t>
            </a:r>
          </a:p>
          <a:p>
            <a:pPr marL="533400" indent="-533400" algn="ctr" eaLnBrk="1" hangingPunct="1">
              <a:buFontTx/>
              <a:buNone/>
            </a:pPr>
            <a:endParaRPr kumimoji="0" lang="ru-RU" alt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algn="ctr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достаточности аудиторских доказательств зависит от следующих факторов:</a:t>
            </a:r>
          </a:p>
          <a:p>
            <a:pPr marL="533400" indent="-533400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а) степени аудиторского риска;</a:t>
            </a:r>
          </a:p>
          <a:p>
            <a:pPr marL="533400" indent="-533400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б) существенности проверяемой статьи;</a:t>
            </a:r>
          </a:p>
          <a:p>
            <a:pPr marL="533400" indent="-533400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в) опыта предыдущих проверок;</a:t>
            </a:r>
          </a:p>
          <a:p>
            <a:pPr marL="533400" indent="-533400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г) оценки аудитором риска средств внутреннего контроля (чем надежнее система внутреннего контроля, тем меньше риск средств контроля);</a:t>
            </a:r>
          </a:p>
          <a:p>
            <a:pPr marL="533400" indent="-533400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д) результатов аудиторских процедур, возможное обнаружение мошенничества недобросовестных действий или ошибок</a:t>
            </a:r>
          </a:p>
          <a:p>
            <a:pPr marL="533400" indent="-533400" eaLnBrk="1" hangingPunct="1"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е) источник и достоверность информации.</a:t>
            </a:r>
          </a:p>
          <a:p>
            <a:pPr marL="533400" indent="-533400" algn="ctr" eaLnBrk="1" hangingPunct="1">
              <a:buFontTx/>
              <a:buNone/>
            </a:pPr>
            <a:endParaRPr kumimoji="0" lang="ru-RU" alt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C51EE16-3187-3745-5A80-A9F6AFB6B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600" b="1">
                <a:solidFill>
                  <a:srgbClr val="0C1C1D"/>
                </a:solidFill>
                <a:cs typeface="Arial" panose="020B0604020202020204" pitchFamily="34" charset="0"/>
              </a:rPr>
              <a:t>Надлежащий </a:t>
            </a:r>
            <a:r>
              <a:rPr kumimoji="0" lang="ru-RU" altLang="ru-RU" sz="4000" b="1">
                <a:solidFill>
                  <a:srgbClr val="0C1C1D"/>
                </a:solidFill>
                <a:cs typeface="Arial" panose="020B0604020202020204" pitchFamily="34" charset="0"/>
              </a:rPr>
              <a:t>характер </a:t>
            </a:r>
            <a:r>
              <a:rPr kumimoji="0" lang="ru-RU" altLang="ru-RU" sz="3600" b="1">
                <a:solidFill>
                  <a:srgbClr val="0C1C1D"/>
                </a:solidFill>
                <a:cs typeface="Arial" panose="020B0604020202020204" pitchFamily="34" charset="0"/>
              </a:rPr>
              <a:t>доказательств</a:t>
            </a:r>
            <a:r>
              <a:rPr kumimoji="0" lang="ru-RU" altLang="ru-RU" sz="4000" b="1">
                <a:solidFill>
                  <a:srgbClr val="0C1C1D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331AED4-9B43-F501-2F66-0A2DAD60D9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137525" cy="4897438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kumimoji="0" lang="ru-RU" altLang="ru-RU" b="1">
                <a:cs typeface="Arial" panose="020B0604020202020204" pitchFamily="34" charset="0"/>
              </a:rPr>
              <a:t>Надлежащий характер </a:t>
            </a:r>
            <a:r>
              <a:rPr kumimoji="0" lang="ru-RU" altLang="ru-RU">
                <a:cs typeface="Arial" panose="020B0604020202020204" pitchFamily="34" charset="0"/>
              </a:rPr>
              <a:t>– </a:t>
            </a:r>
          </a:p>
          <a:p>
            <a:pPr eaLnBrk="1" hangingPunct="1">
              <a:buFontTx/>
              <a:buNone/>
            </a:pPr>
            <a:r>
              <a:rPr kumimoji="0" lang="ru-RU" altLang="ru-RU">
                <a:cs typeface="Arial" panose="020B0604020202020204" pitchFamily="34" charset="0"/>
              </a:rPr>
              <a:t>   качественная мера  доказательств, их уместность и надежность по отношению к конкретной предпосылке. </a:t>
            </a:r>
          </a:p>
          <a:p>
            <a:pPr eaLnBrk="1" hangingPunct="1">
              <a:buFontTx/>
              <a:buNone/>
            </a:pPr>
            <a:endParaRPr kumimoji="0" lang="ru-RU" altLang="ru-RU" b="1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ru-RU" altLang="ru-RU" b="1">
                <a:cs typeface="Arial" panose="020B0604020202020204" pitchFamily="34" charset="0"/>
              </a:rPr>
              <a:t>Качество доказательств</a:t>
            </a:r>
            <a:r>
              <a:rPr kumimoji="0" lang="ru-RU" altLang="ru-RU">
                <a:cs typeface="Arial" panose="020B0604020202020204" pitchFamily="34" charset="0"/>
              </a:rPr>
              <a:t> (их надежность) зависит от их источника и от формы их представления.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D547914-327C-F2BC-B2AF-9AE3B2867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ru-RU" altLang="ru-RU" sz="3200">
                <a:solidFill>
                  <a:srgbClr val="0C1C1D"/>
                </a:solidFill>
                <a:cs typeface="Arial" panose="020B0604020202020204" pitchFamily="34" charset="0"/>
              </a:rPr>
              <a:t>Правила, применяемые при оценке надежности доказательств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129DAEB-89B3-D49B-FA90-16DEFC7D29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  <a:solidFill>
            <a:schemeClr val="accent3">
              <a:lumMod val="85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0" lang="ru-RU" altLang="ru-RU" sz="2200" b="1">
                <a:cs typeface="Arial" panose="020B0604020202020204" pitchFamily="34" charset="0"/>
              </a:rPr>
              <a:t>Внешние доказательства надежнее внутренних.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200" b="1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200" b="1">
                <a:cs typeface="Arial" panose="020B0604020202020204" pitchFamily="34" charset="0"/>
              </a:rPr>
              <a:t>Доказательства, полученные из внутренних источников, более надежны, если система внутреннего контроля эффективна.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200" b="1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200" b="1">
                <a:cs typeface="Arial" panose="020B0604020202020204" pitchFamily="34" charset="0"/>
              </a:rPr>
              <a:t>Доказательства, собранные аудитором, надежнее, представленных субъектом.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200" b="1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200" b="1">
                <a:cs typeface="Arial" panose="020B0604020202020204" pitchFamily="34" charset="0"/>
              </a:rPr>
              <a:t>Доказательства письменные надежнее устных.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200" b="1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200" b="1">
                <a:cs typeface="Arial" panose="020B0604020202020204" pitchFamily="34" charset="0"/>
              </a:rPr>
              <a:t>Оригиналы документов представляют более надежные доказательства, чем копии;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200" b="1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200" b="1">
                <a:cs typeface="Arial" panose="020B0604020202020204" pitchFamily="34" charset="0"/>
              </a:rPr>
              <a:t>Надежность доказательств зависит от осведомленности лица, их представившего</a:t>
            </a:r>
            <a:r>
              <a:rPr kumimoji="0" lang="ru-RU" altLang="ru-RU" sz="2200">
                <a:cs typeface="Arial" panose="020B0604020202020204" pitchFamily="34" charset="0"/>
              </a:rPr>
              <a:t>. 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{ACC622C2-64B3-1541-8E4A-F30A26B3BC32}tf16401369</Template>
  <TotalTime>1326</TotalTime>
  <Words>1974</Words>
  <Application>Microsoft Macintosh PowerPoint</Application>
  <PresentationFormat>Экран (4:3)</PresentationFormat>
  <Paragraphs>242</Paragraphs>
  <Slides>33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Times New Roman</vt:lpstr>
      <vt:lpstr>Arial Black</vt:lpstr>
      <vt:lpstr>Comic Sans MS</vt:lpstr>
      <vt:lpstr>Wingdings</vt:lpstr>
      <vt:lpstr>Book Antiqua</vt:lpstr>
      <vt:lpstr>Атлас</vt:lpstr>
      <vt:lpstr>               </vt:lpstr>
      <vt:lpstr>План</vt:lpstr>
      <vt:lpstr>Аудиторские доказательства</vt:lpstr>
      <vt:lpstr>Аудиторские доказательства</vt:lpstr>
      <vt:lpstr>Классификация аудиторских доказательств</vt:lpstr>
      <vt:lpstr>Требования к аудиторским доказательствам</vt:lpstr>
      <vt:lpstr>Факторы, влияющие на достаточность доказательств </vt:lpstr>
      <vt:lpstr>Надлежащий характер доказательств </vt:lpstr>
      <vt:lpstr>Правила, применяемые при оценке надежности доказательств</vt:lpstr>
      <vt:lpstr>Методы получения доказательств (аудиторские процедуры)</vt:lpstr>
      <vt:lpstr>Методы получения доказательств (аудиторские процедуры)</vt:lpstr>
      <vt:lpstr>Методы получения доказательств (аудиторские процедуры)</vt:lpstr>
      <vt:lpstr>Методы получения доказательств</vt:lpstr>
      <vt:lpstr>Методы получения доказательств</vt:lpstr>
      <vt:lpstr>Методы получения доказательств</vt:lpstr>
      <vt:lpstr>Виды аналитических процедур</vt:lpstr>
      <vt:lpstr>Презентация PowerPoint</vt:lpstr>
      <vt:lpstr>Процедуры оценки рисков</vt:lpstr>
      <vt:lpstr>Процедуры оценки рисков</vt:lpstr>
      <vt:lpstr>Тесты средств контроля</vt:lpstr>
      <vt:lpstr>Тесты средств контроля</vt:lpstr>
      <vt:lpstr>Процедуры проверки по существу</vt:lpstr>
      <vt:lpstr>Предпосылки подготовки финансовой отчетности</vt:lpstr>
      <vt:lpstr>Предпосылки подготовки ФО</vt:lpstr>
      <vt:lpstr>Предпосылки подготовки ФО</vt:lpstr>
      <vt:lpstr>Презентация PowerPoint</vt:lpstr>
      <vt:lpstr>Презентация PowerPoint</vt:lpstr>
      <vt:lpstr>Использование работы эксперта МСА 620 «Использование работы эксперта аудитора»</vt:lpstr>
      <vt:lpstr>Использование работы эксперта </vt:lpstr>
      <vt:lpstr>Эксперт может быть:</vt:lpstr>
      <vt:lpstr>Перед привлечением к работе эксперта аудитор должен:</vt:lpstr>
      <vt:lpstr>Перед привлечением к работе эксперта аудитор должен:</vt:lpstr>
      <vt:lpstr>Аудитор должен оценить результаты работы эксперта: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12. Аудиторские доказательства</dc:title>
  <dc:creator>Zver</dc:creator>
  <cp:lastModifiedBy>Microsoft Office User</cp:lastModifiedBy>
  <cp:revision>50</cp:revision>
  <dcterms:created xsi:type="dcterms:W3CDTF">2011-09-23T19:29:14Z</dcterms:created>
  <dcterms:modified xsi:type="dcterms:W3CDTF">2023-11-06T18:41:58Z</dcterms:modified>
</cp:coreProperties>
</file>