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9B70-97FB-3674-346D-4B87EB514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7AA4D-731E-115F-EB74-4D240FE0A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5FE9B-5A7E-D70C-CC8E-22B37F5B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9B121-8C3A-D4BB-3E28-65C4BD92C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3987E-E23C-8834-908F-501899C7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4514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F3ED6-B848-7688-F63C-5A6BED912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FF652-DA48-A68B-F1D5-2966836C7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3E032-E7CF-76D6-0C17-DF2BBA39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9AC31-B55C-872D-91F5-A2F3DC0A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FDB57-54F1-0D57-696C-DD4E814AD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40300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74B2A8-E13E-AE33-ADB9-228C39C0A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378BBD-B969-4670-F28F-26C429448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BC972-E64C-6B79-FCD4-9E559453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98B29-6635-0D24-B573-998E94D2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7FDC7-5F43-E5F9-5AA8-545DAABCB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88173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9AF5-27E4-E31F-A3D0-8C8AA7105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C56CE-F846-21BA-AAF7-85E4D4554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A9F94-5B46-2554-99C3-0C8825CD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8E9AA-C61E-8321-983E-2FAAEC2D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BDF88-E28D-A8A6-D6C5-88BF1D91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2820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25275-D178-B092-DD05-ECDA170E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06BEF-2D02-4BAF-5251-8F2B07ADA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61D38-A4FA-DD4E-7B29-37AF02974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3F6AC-AF51-6F9F-95C4-544932FD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8381F-2468-455E-7B5E-BC48A576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1557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2476-EBE6-E2C0-D96A-1923C7799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C6A1F-A94D-ECCB-360A-1B5494999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E1E2E-08DE-9CDA-5892-DB4214217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C8962D-8691-7694-788F-4810B42E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A95D7-A6AF-5B35-A025-A9E19B33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2606D-AA10-CACB-BE44-46B28902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366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520BF-6D1F-1E2D-F579-D8F4B07C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2BC88-C86E-91BA-0ED5-CAA3E9505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F3A383-C2B9-AF39-6E3D-40CD4082A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75D86D-CBBB-94B2-8BDC-32C784325D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1B4DAB-C114-A36E-3EC8-0F825D9B7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1AF32C-4989-FC38-4C3F-021BA68B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515E2-A510-C08B-D41E-51EE10CE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87A8B-0461-440C-92E4-0ACAE8A70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1913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C933-A155-DF05-9296-B4486E9F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21D20D-19D0-AFF8-ACE1-BE3D66387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8A9FF9-57E5-AF01-6637-62076CF25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FE132-8788-2F78-29DD-E8F3554F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1798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CB7ED5-5F58-599E-756C-A34054580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EB84EF-ECA8-3BEC-64BD-8D96FE353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92DBD-5FDC-8414-DE9E-DAB12661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36249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3B62E-579B-7EA7-18A5-2DEE4B6FC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4A187-6C83-92F0-1B55-C7930E010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6BAC4-EF41-B1EA-84DA-6AC6022EF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B7A32-EFBA-D3F1-D3F2-3981DFD8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7FF98-1E31-3E63-AFA6-FEDB252E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FCA0A-E248-6571-3823-377C20D1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3689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ED572-31FE-D100-A94F-26640115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1FF9C2-E36F-382E-6670-9010B7CCC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9B388-329B-558D-428B-1AFCD5847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4AF97-BE7F-703F-C5BB-4AE7A1EF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3C69-B1C4-8EA7-E34E-AB7ADBF2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7FFD3-3168-480A-5E62-F31CC432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1979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8FA61C-AB00-2751-BB0C-0AA23975A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00371-EAD0-05C7-37B7-705E61130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76FD3-3226-3AB5-7072-B80DCC71C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ED3854-5405-48AB-BEA4-D88E90D13B3F}" type="datetimeFigureOut">
              <a:rPr lang="ru-KZ" smtClean="0"/>
              <a:t>11.11.2025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C05E1-9917-862B-E406-A7A160CD5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43C5C-38FF-DD9F-22A9-E71EA7424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BA9C8-5106-4F31-B7DF-EB0F0A4516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8006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F8E63-6332-B8AE-058E-6E8498212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i="1" dirty="0"/>
              <a:t>КЕЗДЕЙСО</a:t>
            </a:r>
            <a:r>
              <a:rPr lang="kk-KZ" sz="8000" i="1" dirty="0"/>
              <a:t>Қ ШАМАЛАР</a:t>
            </a:r>
            <a:endParaRPr lang="ru-KZ" sz="8000" i="1" dirty="0"/>
          </a:p>
        </p:txBody>
      </p:sp>
    </p:spTree>
    <p:extLst>
      <p:ext uri="{BB962C8B-B14F-4D97-AF65-F5344CB8AC3E}">
        <p14:creationId xmlns:p14="http://schemas.microsoft.com/office/powerpoint/2010/main" val="341203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6968EEB-5DFD-9C73-7AE3-C5BBDB0AD035}"/>
                  </a:ext>
                </a:extLst>
              </p:cNvPr>
              <p:cNvSpPr txBox="1"/>
              <p:nvPr/>
            </p:nvSpPr>
            <p:spPr>
              <a:xfrm>
                <a:off x="1828800" y="1216152"/>
                <a:ext cx="8330184" cy="29275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44170" algn="just">
                  <a:lnSpc>
                    <a:spcPct val="106000"/>
                  </a:lnSpc>
                  <a:spcAft>
                    <a:spcPts val="125"/>
                  </a:spcAft>
                  <a:buNone/>
                </a:pPr>
                <a:r>
                  <a:rPr lang="ru-RU" sz="25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 12.1.</a:t>
                </a:r>
                <a:r>
                  <a:rPr lang="ru-RU" sz="25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(Ω,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бер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лс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н. </a:t>
                </a:r>
                <a14:m>
                  <m:oMath xmlns:m="http://schemas.openxmlformats.org/officeDocument/2006/math"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жиынында анықталған нақты мәнд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en-US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 : Ω → 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25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өлшемд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функциясы, яғни </a:t>
                </a:r>
                <a14:m>
                  <m:oMath xmlns:m="http://schemas.openxmlformats.org/officeDocument/2006/math"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жиынындағы әрб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 </a:t>
                </a:r>
                <a14:m>
                  <m:oMath xmlns:m="http://schemas.openxmlformats.org/officeDocument/2006/math"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en-US" sz="25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(элементар оқиғаға) элемент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не нақты б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 санды сәйкес қоятын және кез келген </a:t>
                </a:r>
                <a:r>
                  <a:rPr lang="en-US" sz="25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a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нақты саны үш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ru-KZ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  <m:r>
                          <a:rPr lang="ru-RU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Cambria Math" panose="02040503050406030204" pitchFamily="18" charset="0"/>
                          </a:rPr>
                          <m:t>∈</m:t>
                        </m:r>
                        <m:r>
                          <a:rPr lang="ru-RU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Ω : </m:t>
                        </m:r>
                        <m:r>
                          <a:rPr lang="en-US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  <m:d>
                          <m:dPr>
                            <m:ctrlPr>
                              <a:rPr lang="ru-KZ" sz="2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</m:e>
                        </m:d>
                        <m:r>
                          <a:rPr lang="ru-RU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&gt;</m:t>
                        </m:r>
                        <m:r>
                          <a:rPr lang="en-US" sz="2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ru-RU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en-US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kk-KZ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шарты орындалатын </a:t>
                </a:r>
                <a14:m>
                  <m:oMath xmlns:m="http://schemas.openxmlformats.org/officeDocument/2006/math"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en-US" sz="25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ережес</a:t>
                </a:r>
                <a:r>
                  <a:rPr lang="en-US" sz="25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en-US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25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 шама </a:t>
                </a:r>
                <a:r>
                  <a:rPr lang="ru-RU" sz="25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 аталады.</a:t>
                </a:r>
                <a:endParaRPr lang="ru-KZ" sz="25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6968EEB-5DFD-9C73-7AE3-C5BBDB0AD0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216152"/>
                <a:ext cx="8330184" cy="2927596"/>
              </a:xfrm>
              <a:prstGeom prst="rect">
                <a:avLst/>
              </a:prstGeom>
              <a:blipFill>
                <a:blip r:embed="rId2"/>
                <a:stretch>
                  <a:fillRect l="-1097" t="-1875" r="-1024" b="-354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6700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B94D63-B910-D829-5195-4479BB2182A2}"/>
                  </a:ext>
                </a:extLst>
              </p:cNvPr>
              <p:cNvSpPr txBox="1"/>
              <p:nvPr/>
            </p:nvSpPr>
            <p:spPr>
              <a:xfrm>
                <a:off x="1371600" y="350721"/>
                <a:ext cx="9400032" cy="2493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6350" marR="17145" indent="346710" algn="just">
                  <a:lnSpc>
                    <a:spcPct val="111000"/>
                  </a:lnSpc>
                  <a:spcAft>
                    <a:spcPts val="150"/>
                  </a:spcAft>
                  <a:buNone/>
                </a:pPr>
                <a:r>
                  <a:rPr lang="ru-RU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 12.2.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 шамасының мәндер жиыны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  <m:sub>
                        <m:r>
                          <a:rPr lang="en-US" sz="1800" i="1" baseline="-250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</m:sub>
                    </m:sSub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(Ω)={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): 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Cambria Math" panose="02040503050406030204" pitchFamily="18" charset="0"/>
                      </a:rPr>
                      <m:t>∈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 Ω}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ақырлы немесе саналымды болса, яғни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223520" marR="387985" indent="-1270" algn="l">
                  <a:lnSpc>
                    <a:spcPct val="107000"/>
                  </a:lnSpc>
                  <a:spcAft>
                    <a:spcPts val="1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 ({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 Ω : 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 (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) = </m:t>
                          </m:r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800" i="1" baseline="-250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})</m:t>
                          </m:r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=1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6350" marR="17145" indent="346710" algn="just">
                  <a:lnSpc>
                    <a:spcPct val="111000"/>
                  </a:lnSpc>
                  <a:spcAft>
                    <a:spcPts val="150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болатындай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ru-KZ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KZ" i="1">
                                    <a:effectLst/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800" i="1" baseline="-2500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en-US" sz="1800" i="1" baseline="-250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800" i="1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сандарының ақырлы немесе саналымды жиыны табылса, онда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дискретт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кездейсоқ шама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 аталады</a:t>
                </a:r>
                <a:endParaRPr lang="ru-KZ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B94D63-B910-D829-5195-4479BB2182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50721"/>
                <a:ext cx="9400032" cy="2493824"/>
              </a:xfrm>
              <a:prstGeom prst="rect">
                <a:avLst/>
              </a:prstGeom>
              <a:blipFill>
                <a:blip r:embed="rId2"/>
                <a:stretch>
                  <a:fillRect l="-519" t="-733" r="-65" b="-268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9773BA-A419-C3D2-CB8A-4A9161AB8BFB}"/>
                  </a:ext>
                </a:extLst>
              </p:cNvPr>
              <p:cNvSpPr txBox="1"/>
              <p:nvPr/>
            </p:nvSpPr>
            <p:spPr>
              <a:xfrm>
                <a:off x="1420368" y="2844545"/>
                <a:ext cx="9400032" cy="2667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44170" algn="just">
                  <a:lnSpc>
                    <a:spcPct val="106000"/>
                  </a:lnSpc>
                  <a:spcAft>
                    <a:spcPts val="196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нш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жолында кездейсоқ шаманың барлық мүмк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мәндер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x</a:t>
                </a:r>
                <a:r>
                  <a:rPr lang="en-US" sz="1800" i="1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ек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нш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жолында олардың сәйкес ықтималдықтары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222250" marR="238760" indent="-6350" algn="ctr">
                  <a:lnSpc>
                    <a:spcPct val="110000"/>
                  </a:lnSpc>
                  <a:spcAft>
                    <a:spcPts val="1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𝜔</m:t>
                              </m:r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Ω : </m:t>
                              </m:r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𝜉</m:t>
                              </m:r>
                              <m:d>
                                <m:d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𝜔</m:t>
                                  </m:r>
                                </m:e>
                              </m:d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1800" i="1" baseline="-250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: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Ω,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)=</m:t>
                          </m:r>
                          <m:sSub>
                            <m:sSubPr>
                              <m:ctrlPr>
                                <a:rPr lang="ru-KZ" sz="11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1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({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𝜔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})</m:t>
                          </m:r>
                        </m:e>
                      </m:nary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орналасқан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дискреттi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шаманың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үлестiрiм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қатары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аталатын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екi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жолдық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кесте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түрiнде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беру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ыңғайлы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: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9773BA-A419-C3D2-CB8A-4A9161AB8B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368" y="2844545"/>
                <a:ext cx="9400032" cy="2667462"/>
              </a:xfrm>
              <a:prstGeom prst="rect">
                <a:avLst/>
              </a:prstGeom>
              <a:blipFill>
                <a:blip r:embed="rId3"/>
                <a:stretch>
                  <a:fillRect l="-454" t="-1373" r="-389" b="-2746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144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429B5CA-4CCF-ABAB-6FFA-9999C552F9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6415891"/>
                  </p:ext>
                </p:extLst>
              </p:nvPr>
            </p:nvGraphicFramePr>
            <p:xfrm>
              <a:off x="3348332" y="1703097"/>
              <a:ext cx="4603637" cy="86760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23540">
                      <a:extLst>
                        <a:ext uri="{9D8B030D-6E8A-4147-A177-3AD203B41FA5}">
                          <a16:colId xmlns:a16="http://schemas.microsoft.com/office/drawing/2014/main" val="2182204814"/>
                        </a:ext>
                      </a:extLst>
                    </a:gridCol>
                    <a:gridCol w="980268">
                      <a:extLst>
                        <a:ext uri="{9D8B030D-6E8A-4147-A177-3AD203B41FA5}">
                          <a16:colId xmlns:a16="http://schemas.microsoft.com/office/drawing/2014/main" val="1702994975"/>
                        </a:ext>
                      </a:extLst>
                    </a:gridCol>
                    <a:gridCol w="899943">
                      <a:extLst>
                        <a:ext uri="{9D8B030D-6E8A-4147-A177-3AD203B41FA5}">
                          <a16:colId xmlns:a16="http://schemas.microsoft.com/office/drawing/2014/main" val="1583435009"/>
                        </a:ext>
                      </a:extLst>
                    </a:gridCol>
                    <a:gridCol w="899943">
                      <a:extLst>
                        <a:ext uri="{9D8B030D-6E8A-4147-A177-3AD203B41FA5}">
                          <a16:colId xmlns:a16="http://schemas.microsoft.com/office/drawing/2014/main" val="3184758485"/>
                        </a:ext>
                      </a:extLst>
                    </a:gridCol>
                    <a:gridCol w="899943">
                      <a:extLst>
                        <a:ext uri="{9D8B030D-6E8A-4147-A177-3AD203B41FA5}">
                          <a16:colId xmlns:a16="http://schemas.microsoft.com/office/drawing/2014/main" val="1503146451"/>
                        </a:ext>
                      </a:extLst>
                    </a:gridCol>
                  </a:tblGrid>
                  <a:tr h="433801"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>
                                    <a:effectLst/>
                                  </a:rPr>
                                  <m:t>𝜉</m:t>
                                </m:r>
                              </m:oMath>
                            </m:oMathPara>
                          </a14:m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800">
                                        <a:effectLst/>
                                      </a:rPr>
                                      <m:t>𝑚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extLst>
                      <a:ext uri="{0D108BD9-81ED-4DB2-BD59-A6C34878D82A}">
                        <a16:rowId xmlns:a16="http://schemas.microsoft.com/office/drawing/2014/main" val="3888093847"/>
                      </a:ext>
                    </a:extLst>
                  </a:tr>
                  <a:tr h="433801"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800">
                                        <a:effectLst/>
                                      </a:rPr>
                                      <m:t>𝑚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extLst>
                      <a:ext uri="{0D108BD9-81ED-4DB2-BD59-A6C34878D82A}">
                        <a16:rowId xmlns:a16="http://schemas.microsoft.com/office/drawing/2014/main" val="82305357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429B5CA-4CCF-ABAB-6FFA-9999C552F9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6415891"/>
                  </p:ext>
                </p:extLst>
              </p:nvPr>
            </p:nvGraphicFramePr>
            <p:xfrm>
              <a:off x="3348332" y="1703097"/>
              <a:ext cx="4603637" cy="86760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23540">
                      <a:extLst>
                        <a:ext uri="{9D8B030D-6E8A-4147-A177-3AD203B41FA5}">
                          <a16:colId xmlns:a16="http://schemas.microsoft.com/office/drawing/2014/main" val="2182204814"/>
                        </a:ext>
                      </a:extLst>
                    </a:gridCol>
                    <a:gridCol w="980268">
                      <a:extLst>
                        <a:ext uri="{9D8B030D-6E8A-4147-A177-3AD203B41FA5}">
                          <a16:colId xmlns:a16="http://schemas.microsoft.com/office/drawing/2014/main" val="1702994975"/>
                        </a:ext>
                      </a:extLst>
                    </a:gridCol>
                    <a:gridCol w="899943">
                      <a:extLst>
                        <a:ext uri="{9D8B030D-6E8A-4147-A177-3AD203B41FA5}">
                          <a16:colId xmlns:a16="http://schemas.microsoft.com/office/drawing/2014/main" val="1583435009"/>
                        </a:ext>
                      </a:extLst>
                    </a:gridCol>
                    <a:gridCol w="899943">
                      <a:extLst>
                        <a:ext uri="{9D8B030D-6E8A-4147-A177-3AD203B41FA5}">
                          <a16:colId xmlns:a16="http://schemas.microsoft.com/office/drawing/2014/main" val="3184758485"/>
                        </a:ext>
                      </a:extLst>
                    </a:gridCol>
                    <a:gridCol w="899943">
                      <a:extLst>
                        <a:ext uri="{9D8B030D-6E8A-4147-A177-3AD203B41FA5}">
                          <a16:colId xmlns:a16="http://schemas.microsoft.com/office/drawing/2014/main" val="1503146451"/>
                        </a:ext>
                      </a:extLst>
                    </a:gridCol>
                  </a:tblGrid>
                  <a:tr h="433801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658" t="-4167" r="-400000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95031" t="-4167" r="-277640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213605" t="-4167" r="-204082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411486" t="-4167" r="-2703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88093847"/>
                      </a:ext>
                    </a:extLst>
                  </a:tr>
                  <a:tr h="433801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658" t="-105634" r="-400000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95031" t="-105634" r="-277640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213605" t="-105634" r="-204082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2"/>
                          <a:stretch>
                            <a:fillRect l="-411486" t="-105634" r="-2703" b="-28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305357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29ED2F48-F1E8-F339-7EEE-EFBF4D4CD9E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74651744"/>
                  </p:ext>
                </p:extLst>
              </p:nvPr>
            </p:nvGraphicFramePr>
            <p:xfrm>
              <a:off x="3008376" y="4924453"/>
              <a:ext cx="5733290" cy="9784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46380">
                      <a:extLst>
                        <a:ext uri="{9D8B030D-6E8A-4147-A177-3AD203B41FA5}">
                          <a16:colId xmlns:a16="http://schemas.microsoft.com/office/drawing/2014/main" val="597362633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3905725649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3400494787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775650403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2568971381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1724693095"/>
                        </a:ext>
                      </a:extLst>
                    </a:gridCol>
                  </a:tblGrid>
                  <a:tr h="489203"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>
                                    <a:effectLst/>
                                  </a:rPr>
                                  <m:t>𝜉</m:t>
                                </m:r>
                              </m:oMath>
                            </m:oMathPara>
                          </a14:m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800">
                                        <a:effectLst/>
                                      </a:rPr>
                                      <m:t>𝑚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extLst>
                      <a:ext uri="{0D108BD9-81ED-4DB2-BD59-A6C34878D82A}">
                        <a16:rowId xmlns:a16="http://schemas.microsoft.com/office/drawing/2014/main" val="3791388519"/>
                      </a:ext>
                    </a:extLst>
                  </a:tr>
                  <a:tr h="489203"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100" baseline="-250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KZ" sz="1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800">
                                        <a:effectLst/>
                                      </a:rPr>
                                      <m:t>𝑚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 dirty="0">
                              <a:effectLst/>
                            </a:rPr>
                            <a:t>...</a:t>
                          </a:r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extLst>
                      <a:ext uri="{0D108BD9-81ED-4DB2-BD59-A6C34878D82A}">
                        <a16:rowId xmlns:a16="http://schemas.microsoft.com/office/drawing/2014/main" val="274041870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29ED2F48-F1E8-F339-7EEE-EFBF4D4CD9E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74651744"/>
                  </p:ext>
                </p:extLst>
              </p:nvPr>
            </p:nvGraphicFramePr>
            <p:xfrm>
              <a:off x="3008376" y="4924453"/>
              <a:ext cx="5733290" cy="9784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46380">
                      <a:extLst>
                        <a:ext uri="{9D8B030D-6E8A-4147-A177-3AD203B41FA5}">
                          <a16:colId xmlns:a16="http://schemas.microsoft.com/office/drawing/2014/main" val="597362633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3905725649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3400494787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775650403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2568971381"/>
                        </a:ext>
                      </a:extLst>
                    </a:gridCol>
                    <a:gridCol w="937382">
                      <a:extLst>
                        <a:ext uri="{9D8B030D-6E8A-4147-A177-3AD203B41FA5}">
                          <a16:colId xmlns:a16="http://schemas.microsoft.com/office/drawing/2014/main" val="1724693095"/>
                        </a:ext>
                      </a:extLst>
                    </a:gridCol>
                  </a:tblGrid>
                  <a:tr h="489203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581" t="-2469" r="-450000" b="-10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112338" t="-2469" r="-402597" b="-10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212338" t="-2469" r="-302597" b="-10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412338" t="-2469" r="-102597" b="-10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extLst>
                      <a:ext uri="{0D108BD9-81ED-4DB2-BD59-A6C34878D82A}">
                        <a16:rowId xmlns:a16="http://schemas.microsoft.com/office/drawing/2014/main" val="3791388519"/>
                      </a:ext>
                    </a:extLst>
                  </a:tr>
                  <a:tr h="489203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581" t="-102469" r="-450000" b="-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112338" t="-102469" r="-402597" b="-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212338" t="-102469" r="-302597" b="-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>
                              <a:effectLst/>
                            </a:rPr>
                            <a:t>...</a:t>
                          </a:r>
                          <a:endParaRPr lang="ru-KZ" sz="11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76200" marR="73025" marT="26670" marB="0">
                        <a:blipFill>
                          <a:blip r:embed="rId3"/>
                          <a:stretch>
                            <a:fillRect l="-412338" t="-102469" r="-102597" b="-2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1270" marR="387985" indent="-1270" algn="ctr">
                            <a:lnSpc>
                              <a:spcPct val="107000"/>
                            </a:lnSpc>
                            <a:spcAft>
                              <a:spcPts val="25"/>
                            </a:spcAft>
                            <a:buNone/>
                          </a:pPr>
                          <a:r>
                            <a:rPr lang="en-US" sz="1100" dirty="0">
                              <a:effectLst/>
                            </a:rPr>
                            <a:t>...</a:t>
                          </a:r>
                          <a:endParaRPr lang="ru-KZ" sz="1100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76200" marR="73025" marT="26670" marB="0"/>
                    </a:tc>
                    <a:extLst>
                      <a:ext uri="{0D108BD9-81ED-4DB2-BD59-A6C34878D82A}">
                        <a16:rowId xmlns:a16="http://schemas.microsoft.com/office/drawing/2014/main" val="274041870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1">
            <a:extLst>
              <a:ext uri="{FF2B5EF4-FFF2-40B4-BE49-F238E27FC236}">
                <a16:creationId xmlns:a16="http://schemas.microsoft.com/office/drawing/2014/main" id="{AE15F965-4351-5742-D2F8-FEF6AB192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8138" y="493475"/>
            <a:ext cx="682353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4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4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KZ" sz="3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kumimoji="0" lang="en-US" altLang="ru-KZ" sz="3000" b="0" i="1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ξ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ақырлы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жиын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болғанда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ξ</a:t>
            </a:r>
            <a:r>
              <a:rPr kumimoji="0" lang="en-US" altLang="ru-KZ" sz="3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кездейсоқ</a:t>
            </a:r>
            <a:endParaRPr kumimoji="0" lang="kk-KZ" altLang="ru-KZ" sz="3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344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шамасының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үлестiрiм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қатары</a:t>
            </a:r>
            <a:endParaRPr kumimoji="0" lang="en-US" altLang="ru-KZ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4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00FCCD-CC8A-7597-C170-FC7983CE7CC5}"/>
              </a:ext>
            </a:extLst>
          </p:cNvPr>
          <p:cNvSpPr txBox="1"/>
          <p:nvPr/>
        </p:nvSpPr>
        <p:spPr>
          <a:xfrm>
            <a:off x="2722667" y="3105834"/>
            <a:ext cx="609447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344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KZ" sz="3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kumimoji="0" lang="en-US" altLang="ru-KZ" sz="3000" b="0" i="1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ξ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саналымды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жиын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болғанда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ξ</a:t>
            </a:r>
            <a:r>
              <a:rPr kumimoji="0" lang="en-US" altLang="ru-KZ" sz="3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кездейсоқ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шамасының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үлестiрiм</a:t>
            </a:r>
            <a:r>
              <a:rPr kumimoji="0" lang="en-US" altLang="ru-KZ" sz="3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KZ" sz="3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қатары</a:t>
            </a:r>
            <a:endParaRPr kumimoji="0" lang="en-US" altLang="ru-KZ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6540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9E8F21-8B84-A3A0-81D5-E44EBFAFE586}"/>
                  </a:ext>
                </a:extLst>
              </p:cNvPr>
              <p:cNvSpPr txBox="1"/>
              <p:nvPr/>
            </p:nvSpPr>
            <p:spPr>
              <a:xfrm>
                <a:off x="2221992" y="1073327"/>
                <a:ext cx="8586216" cy="27708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441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Анықтама</a:t>
                </a:r>
                <a:r>
                  <a:rPr lang="en-US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12.6.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(Ω,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нде анықталған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 шамасы бер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лс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Егер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шамасының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үлестiрiм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функциясын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441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441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𝐹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−∞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270" marR="387985" indent="-1270" algn="l">
                  <a:lnSpc>
                    <a:spcPct val="107000"/>
                  </a:lnSpc>
                  <a:spcAft>
                    <a:spcPts val="25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түрiнде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жазуға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болатындай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терiс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емес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табылса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онда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шамасы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абсолюттi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үзiлiссiз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кездейсоқ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шама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үлестiрiм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тығыздығы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9E8F21-8B84-A3A0-81D5-E44EBFAFE5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992" y="1073327"/>
                <a:ext cx="8586216" cy="2770823"/>
              </a:xfrm>
              <a:prstGeom prst="rect">
                <a:avLst/>
              </a:prstGeom>
              <a:blipFill>
                <a:blip r:embed="rId2"/>
                <a:stretch>
                  <a:fillRect l="-568" t="-1099" r="-497" b="-2198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298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6719DF-3FFB-07A0-9EBE-A2970266784E}"/>
                  </a:ext>
                </a:extLst>
              </p:cNvPr>
              <p:cNvSpPr txBox="1"/>
              <p:nvPr/>
            </p:nvSpPr>
            <p:spPr>
              <a:xfrm>
                <a:off x="1874520" y="1569805"/>
                <a:ext cx="9089136" cy="311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" marR="9525" indent="168910" algn="just">
                  <a:lnSpc>
                    <a:spcPct val="106000"/>
                  </a:lnSpc>
                  <a:spcAft>
                    <a:spcPts val="1230"/>
                  </a:spcAft>
                  <a:buNone/>
                </a:pPr>
                <a:r>
                  <a:rPr lang="kk-KZ" sz="1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Теорема 12.2.</a:t>
                </a:r>
                <a:r>
                  <a:rPr lang="kk-KZ" sz="1800" b="1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(Ω,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 кеңiстiгiнде анықталған </a:t>
                </a:r>
                <a14:m>
                  <m:oMath xmlns:m="http://schemas.openxmlformats.org/officeDocument/2006/math"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абсолюттi үзiлiссiз кездейсоқ шамасы берiлсiн. Онда оның </a:t>
                </a:r>
                <a14:m>
                  <m:oMath xmlns:m="http://schemas.openxmlformats.org/officeDocument/2006/math"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kk-KZ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үлестiрiм тығыздық функциясы келесi қасиеттерге ие: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342900" marR="387985" lvl="0" indent="-342900" algn="just" fontAlgn="base">
                  <a:lnSpc>
                    <a:spcPct val="106000"/>
                  </a:lnSpc>
                  <a:spcAft>
                    <a:spcPts val="505"/>
                  </a:spcAft>
                  <a:buClr>
                    <a:srgbClr val="000000"/>
                  </a:buClr>
                  <a:buSzPts val="1100"/>
                  <a:buFont typeface="+mj-lt"/>
                  <a:buAutoNum type="arabicPeriod"/>
                </a:pPr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Кез келген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1800" i="1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үш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н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)≥0</m:t>
                    </m:r>
                  </m:oMath>
                </a14:m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;</a:t>
                </a:r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marR="387985" lvl="0" indent="-342900" algn="just" fontAlgn="base">
                  <a:lnSpc>
                    <a:spcPct val="111000"/>
                  </a:lnSpc>
                  <a:spcAft>
                    <a:spcPts val="25"/>
                  </a:spcAft>
                  <a:buClr>
                    <a:srgbClr val="000000"/>
                  </a:buClr>
                  <a:buSzPts val="1100"/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ru-KZ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ru-KZ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𝜔</m:t>
                            </m:r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Ω : </m:t>
                            </m:r>
                            <m:sSub>
                              <m:sSubPr>
                                <m:ctrlPr>
                                  <a:rPr lang="ru-KZ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ru-RU" sz="1800" i="1" u="none" strike="noStrike" baseline="-25000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≤</m:t>
                            </m:r>
                            <m:r>
                              <a:rPr lang="en-US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𝜉</m:t>
                            </m:r>
                            <m:d>
                              <m:dPr>
                                <m:ctrlPr>
                                  <a:rPr lang="ru-KZ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𝜔</m:t>
                                </m:r>
                              </m:e>
                            </m:d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≤</m:t>
                            </m:r>
                            <m:sSub>
                              <m:sSubPr>
                                <m:ctrlPr>
                                  <a:rPr lang="ru-KZ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 u="none" strike="noStrike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ru-RU" sz="1800" i="1" u="none" strike="noStrike" baseline="-25000">
                                    <a:solidFill>
                                      <a:srgbClr val="000000"/>
                                    </a:solidFill>
                                    <a:effectLst/>
                                    <a:uFill>
                                      <a:solidFill>
                                        <a:srgbClr val="000000"/>
                                      </a:solidFill>
                                    </a:uFill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ru-KZ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KZ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KZ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p>
                      <m:e>
                        <m:r>
                          <a:rPr lang="en-US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ru-KZ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e>
                    </m:nary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marR="387985" lvl="0" indent="-342900" algn="just" fontAlgn="base">
                  <a:lnSpc>
                    <a:spcPct val="106000"/>
                  </a:lnSpc>
                  <a:spcAft>
                    <a:spcPts val="840"/>
                  </a:spcAft>
                  <a:buClr>
                    <a:srgbClr val="000000"/>
                  </a:buClr>
                  <a:buSzPts val="1100"/>
                  <a:buFont typeface="+mj-lt"/>
                  <a:buAutoNum type="arabicPeriod"/>
                </a:pP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ru-KZ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ru-RU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−∞</m:t>
                        </m:r>
                      </m:sub>
                      <m:sup>
                        <m:r>
                          <a:rPr lang="ru-RU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+∞</m:t>
                        </m:r>
                      </m:sup>
                      <m:e>
                        <m:r>
                          <a:rPr lang="en-US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ru-KZ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 u="none" strike="noStrike">
                                <a:solidFill>
                                  <a:srgbClr val="000000"/>
                                </a:solidFill>
                                <a:effectLst/>
                                <a:uFill>
                                  <a:solidFill>
                                    <a:srgbClr val="000000"/>
                                  </a:solidFill>
                                </a:uFill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1800" i="1" u="none" strike="noStrike">
                            <a:solidFill>
                              <a:srgbClr val="000000"/>
                            </a:solidFill>
                            <a:effectLst/>
                            <a:uFill>
                              <a:solidFill>
                                <a:srgbClr val="000000"/>
                              </a:solidFill>
                            </a:u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e>
                    </m:nary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=1;</m:t>
                    </m:r>
                  </m:oMath>
                </a14:m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marR="387985" lvl="0" indent="-342900" algn="just" fontAlgn="base">
                  <a:lnSpc>
                    <a:spcPct val="111000"/>
                  </a:lnSpc>
                  <a:spcAft>
                    <a:spcPts val="940"/>
                  </a:spcAft>
                  <a:buClr>
                    <a:srgbClr val="000000"/>
                  </a:buClr>
                  <a:buSzPts val="1100"/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&gt;0</m:t>
                    </m:r>
                  </m:oMath>
                </a14:m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үш</a:t>
                </a:r>
                <a:r>
                  <a:rPr lang="en-US" sz="1800" u="none" strike="noStrike" dirty="0" err="1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ru-RU" sz="1800" u="none" strike="noStrike" dirty="0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н </a:t>
                </a: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({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Cambria Math" panose="02040503050406030204" pitchFamily="18" charset="0"/>
                      </a:rPr>
                      <m:t>∈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Ω: 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)≤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+∆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})≈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)∆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marR="387985" lvl="0" indent="-342900" algn="just" fontAlgn="base">
                  <a:lnSpc>
                    <a:spcPct val="111000"/>
                  </a:lnSpc>
                  <a:spcAft>
                    <a:spcPts val="1100"/>
                  </a:spcAft>
                  <a:buClr>
                    <a:srgbClr val="000000"/>
                  </a:buClr>
                  <a:buSzPts val="1100"/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Cambria Math" panose="02040503050406030204" pitchFamily="18" charset="0"/>
                      </a:rPr>
                      <m:t>∀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Cambria Math" panose="02040503050406030204" pitchFamily="18" charset="0"/>
                      </a:rPr>
                      <m:t>∈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: 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({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Cambria Math" panose="02040503050406030204" pitchFamily="18" charset="0"/>
                      </a:rPr>
                      <m:t>∈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Ω: 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𝜔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)=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1800" i="1" u="none" strike="noStrik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})=0.</m:t>
                    </m:r>
                  </m:oMath>
                </a14:m>
                <a:endParaRPr lang="ru-KZ" sz="1800" u="none" strike="noStrike" dirty="0">
                  <a:solidFill>
                    <a:srgbClr val="000000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6719DF-3FFB-07A0-9EBE-A29702667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4520" y="1569805"/>
                <a:ext cx="9089136" cy="3117328"/>
              </a:xfrm>
              <a:prstGeom prst="rect">
                <a:avLst/>
              </a:prstGeom>
              <a:blipFill>
                <a:blip r:embed="rId2"/>
                <a:stretch>
                  <a:fillRect l="-805" t="-1174" r="-402" b="-117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0005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402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Таугынбаева Галия Ерболовна</dc:creator>
  <cp:lastModifiedBy>Таугынбаева Галия Ерболовна</cp:lastModifiedBy>
  <cp:revision>1</cp:revision>
  <dcterms:created xsi:type="dcterms:W3CDTF">2025-11-11T18:50:42Z</dcterms:created>
  <dcterms:modified xsi:type="dcterms:W3CDTF">2025-11-11T19:00:00Z</dcterms:modified>
</cp:coreProperties>
</file>