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298" y="6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6"/>
            <a:ext cx="10363200" cy="1470025"/>
          </a:xfrm>
        </p:spPr>
        <p:txBody>
          <a:bodyPr/>
          <a:lstStyle/>
          <a:p>
            <a:r>
              <a:rPr lang="ru-RU"/>
              <a:t>Образец заголовка</a:t>
            </a:r>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28.03.2022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28.03.2022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28.03.2022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28.03.2022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28.03.2022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28.03.2022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28.03.2022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28.03.2022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28.03.2022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28.03.2022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28.03.2022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28.03.2022</a:t>
            </a:fld>
            <a:endParaRPr lang="ru-RU"/>
          </a:p>
        </p:txBody>
      </p:sp>
      <p:sp>
        <p:nvSpPr>
          <p:cNvPr id="5" name="Нижний колонтитул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623392" y="1196752"/>
            <a:ext cx="5573038" cy="1200329"/>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3600" b="1" dirty="0">
                <a:effectLst/>
                <a:latin typeface="Times New Roman" panose="02020603050405020304" pitchFamily="18" charset="0"/>
                <a:ea typeface="Calibri" panose="020F0502020204030204" pitchFamily="34" charset="0"/>
              </a:rPr>
              <a:t>Theoretical and empirical research methods</a:t>
            </a:r>
            <a:endParaRPr lang="ru-RU" sz="6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Verdana" pitchFamily="34" charset="0"/>
              <a:ea typeface="Verdana" pitchFamily="34" charset="0"/>
              <a:cs typeface="Verdana" pitchFamily="34" charset="0"/>
            </a:endParaRPr>
          </a:p>
        </p:txBody>
      </p:sp>
      <p:sp>
        <p:nvSpPr>
          <p:cNvPr id="5" name="TextBox 4"/>
          <p:cNvSpPr txBox="1"/>
          <p:nvPr/>
        </p:nvSpPr>
        <p:spPr>
          <a:xfrm>
            <a:off x="911424" y="5430414"/>
            <a:ext cx="4464496" cy="670440"/>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nSpc>
                <a:spcPct val="107000"/>
              </a:lnSpc>
              <a:spcAft>
                <a:spcPts val="800"/>
              </a:spcAft>
            </a:pP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Methodological bases of pedagogical </a:t>
            </a:r>
            <a:r>
              <a:rPr lang="en-US" sz="1800" b="1" u="sng" dirty="0" err="1">
                <a:effectLst/>
                <a:latin typeface="Times New Roman" panose="02020603050405020304" pitchFamily="18" charset="0"/>
                <a:ea typeface="Calibri" panose="020F0502020204030204" pitchFamily="34" charset="0"/>
                <a:cs typeface="Times New Roman" panose="02020603050405020304" pitchFamily="18" charset="0"/>
              </a:rPr>
              <a:t>rеsеаrсh</a:t>
            </a: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 in the field of education</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963352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BE5250F-3FED-4703-887B-7932441F11A8}"/>
              </a:ext>
            </a:extLst>
          </p:cNvPr>
          <p:cNvSpPr>
            <a:spLocks noGrp="1"/>
          </p:cNvSpPr>
          <p:nvPr>
            <p:ph idx="1"/>
          </p:nvPr>
        </p:nvSpPr>
        <p:spPr>
          <a:xfrm>
            <a:off x="609600" y="1844824"/>
            <a:ext cx="10972800" cy="2880320"/>
          </a:xfrm>
        </p:spPr>
        <p:txBody>
          <a:bodyPr>
            <a:normAutofit/>
          </a:bodyPr>
          <a:lstStyle/>
          <a:p>
            <a:pPr marL="0" indent="0" algn="just">
              <a:buNone/>
            </a:pPr>
            <a:r>
              <a:rPr lang="en-US" sz="2800" i="1" dirty="0">
                <a:latin typeface="Times New Roman" panose="02020603050405020304" pitchFamily="18" charset="0"/>
                <a:cs typeface="Times New Roman" panose="02020603050405020304" pitchFamily="18" charset="0"/>
              </a:rPr>
              <a:t>Concretization </a:t>
            </a:r>
            <a:r>
              <a:rPr lang="en-US" sz="2800" dirty="0">
                <a:latin typeface="Times New Roman" panose="02020603050405020304" pitchFamily="18" charset="0"/>
                <a:cs typeface="Times New Roman" panose="02020603050405020304" pitchFamily="18" charset="0"/>
              </a:rPr>
              <a:t>is a mental process of recreating a certain psychological and pedagogical phenomenon based on a number of previously built abstractions. </a:t>
            </a:r>
          </a:p>
          <a:p>
            <a:pPr marL="0" indent="0" algn="just">
              <a:buNone/>
            </a:pPr>
            <a:r>
              <a:rPr lang="en-US" sz="2800" i="1" dirty="0">
                <a:latin typeface="Times New Roman" panose="02020603050405020304" pitchFamily="18" charset="0"/>
                <a:cs typeface="Times New Roman" panose="02020603050405020304" pitchFamily="18" charset="0"/>
              </a:rPr>
              <a:t>Concretization of theoretical knowledge </a:t>
            </a:r>
            <a:r>
              <a:rPr lang="en-US" sz="2800" dirty="0">
                <a:latin typeface="Times New Roman" panose="02020603050405020304" pitchFamily="18" charset="0"/>
                <a:cs typeface="Times New Roman" panose="02020603050405020304" pitchFamily="18" charset="0"/>
              </a:rPr>
              <a:t>is one of the methods of theoretical analysis. This is a kind of theoretical analysis and synthesis method used in a different functional purpose and combined with concretization operations.</a:t>
            </a:r>
            <a:endParaRPr lang="ru-KZ"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7089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434B09D-20D0-4C75-8E6E-02D895788CB5}"/>
              </a:ext>
            </a:extLst>
          </p:cNvPr>
          <p:cNvSpPr>
            <a:spLocks noGrp="1"/>
          </p:cNvSpPr>
          <p:nvPr>
            <p:ph idx="1"/>
          </p:nvPr>
        </p:nvSpPr>
        <p:spPr>
          <a:xfrm>
            <a:off x="1703512" y="1844824"/>
            <a:ext cx="9878888" cy="4281340"/>
          </a:xfrm>
        </p:spPr>
        <p:txBody>
          <a:bodyPr>
            <a:normAutofit/>
          </a:bodyPr>
          <a:lstStyle/>
          <a:p>
            <a:pPr marL="0" indent="0">
              <a:buNone/>
            </a:pPr>
            <a:r>
              <a:rPr lang="en-US" sz="2800" i="1" dirty="0">
                <a:latin typeface="Times New Roman" panose="02020603050405020304" pitchFamily="18" charset="0"/>
                <a:cs typeface="Times New Roman" panose="02020603050405020304" pitchFamily="18" charset="0"/>
              </a:rPr>
              <a:t>Classification as a method </a:t>
            </a:r>
            <a:r>
              <a:rPr lang="en-US" sz="2800" dirty="0">
                <a:latin typeface="Times New Roman" panose="02020603050405020304" pitchFamily="18" charset="0"/>
                <a:cs typeface="Times New Roman" panose="02020603050405020304" pitchFamily="18" charset="0"/>
              </a:rPr>
              <a:t>is a logically correct construction of facts, processes, phenomena. </a:t>
            </a:r>
          </a:p>
          <a:p>
            <a:pPr marL="0" indent="0">
              <a:buNone/>
            </a:pPr>
            <a:r>
              <a:rPr lang="en-US" sz="2800" dirty="0">
                <a:latin typeface="Times New Roman" panose="02020603050405020304" pitchFamily="18" charset="0"/>
                <a:cs typeface="Times New Roman" panose="02020603050405020304" pitchFamily="18" charset="0"/>
              </a:rPr>
              <a:t>The classification assumes the following rules: </a:t>
            </a:r>
          </a:p>
          <a:p>
            <a:pPr marL="0" indent="0">
              <a:buNone/>
            </a:pPr>
            <a:r>
              <a:rPr lang="en-US" sz="2800" dirty="0">
                <a:latin typeface="Times New Roman" panose="02020603050405020304" pitchFamily="18" charset="0"/>
                <a:cs typeface="Times New Roman" panose="02020603050405020304" pitchFamily="18" charset="0"/>
              </a:rPr>
              <a:t>- objects at each stage of classification are distributed according to one basis (attribute);</a:t>
            </a:r>
          </a:p>
          <a:p>
            <a:pPr marL="0" indent="0">
              <a:buNone/>
            </a:pPr>
            <a:r>
              <a:rPr lang="en-US" sz="2800" dirty="0">
                <a:latin typeface="Times New Roman" panose="02020603050405020304" pitchFamily="18" charset="0"/>
                <a:cs typeface="Times New Roman" panose="02020603050405020304" pitchFamily="18" charset="0"/>
              </a:rPr>
              <a:t>-these types should exclude each other and together make up the volume of the original concept;</a:t>
            </a:r>
          </a:p>
          <a:p>
            <a:pPr marL="0" indent="0">
              <a:buNone/>
            </a:pPr>
            <a:r>
              <a:rPr lang="en-US" sz="2800" dirty="0">
                <a:latin typeface="Times New Roman" panose="02020603050405020304" pitchFamily="18" charset="0"/>
                <a:cs typeface="Times New Roman" panose="02020603050405020304" pitchFamily="18" charset="0"/>
              </a:rPr>
              <a:t>-multi-stage classification is built sequentially to avoid mixing of different species located at different levels of the classification.</a:t>
            </a:r>
            <a:endParaRPr lang="ru-KZ"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99428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2F1E9E-587F-431A-A1BD-BCAA9044D242}"/>
              </a:ext>
            </a:extLst>
          </p:cNvPr>
          <p:cNvSpPr>
            <a:spLocks noGrp="1"/>
          </p:cNvSpPr>
          <p:nvPr>
            <p:ph type="title"/>
          </p:nvPr>
        </p:nvSpPr>
        <p:spPr/>
        <p:txBody>
          <a:bodyPr/>
          <a:lstStyle/>
          <a:p>
            <a:r>
              <a:rPr lang="en-US" sz="4400" dirty="0">
                <a:latin typeface="Times New Roman" panose="02020603050405020304" pitchFamily="18" charset="0"/>
                <a:cs typeface="Times New Roman" panose="02020603050405020304" pitchFamily="18" charset="0"/>
              </a:rPr>
              <a:t>Empirical research methods</a:t>
            </a:r>
            <a:endParaRPr lang="ru-KZ" dirty="0"/>
          </a:p>
        </p:txBody>
      </p:sp>
      <p:sp>
        <p:nvSpPr>
          <p:cNvPr id="3" name="Объект 2">
            <a:extLst>
              <a:ext uri="{FF2B5EF4-FFF2-40B4-BE49-F238E27FC236}">
                <a16:creationId xmlns:a16="http://schemas.microsoft.com/office/drawing/2014/main" id="{500CB605-8634-4A8C-B755-B12DECD65261}"/>
              </a:ext>
            </a:extLst>
          </p:cNvPr>
          <p:cNvSpPr>
            <a:spLocks noGrp="1"/>
          </p:cNvSpPr>
          <p:nvPr>
            <p:ph idx="1"/>
          </p:nvPr>
        </p:nvSpPr>
        <p:spPr>
          <a:xfrm>
            <a:off x="609600" y="1844824"/>
            <a:ext cx="10972800" cy="2952328"/>
          </a:xfrm>
        </p:spPr>
        <p:txBody>
          <a:bodyPr>
            <a:normAutofit/>
          </a:bodyPr>
          <a:lstStyle/>
          <a:p>
            <a:pPr marL="0" indent="0">
              <a:buNone/>
            </a:pPr>
            <a:r>
              <a:rPr lang="en-US" sz="2800" dirty="0">
                <a:latin typeface="Times New Roman" panose="02020603050405020304" pitchFamily="18" charset="0"/>
                <a:cs typeface="Times New Roman" panose="02020603050405020304" pitchFamily="18" charset="0"/>
              </a:rPr>
              <a:t>In pedagogical research, theoretical methods are closely intertwined with empirical ones. The division is conditional. </a:t>
            </a:r>
          </a:p>
          <a:p>
            <a:pPr marL="0" indent="0">
              <a:buNone/>
            </a:pPr>
            <a:r>
              <a:rPr lang="en-US" sz="2800" i="1" dirty="0">
                <a:latin typeface="Times New Roman" panose="02020603050405020304" pitchFamily="18" charset="0"/>
                <a:cs typeface="Times New Roman" panose="02020603050405020304" pitchFamily="18" charset="0"/>
              </a:rPr>
              <a:t>Empirical methods </a:t>
            </a:r>
            <a:r>
              <a:rPr lang="en-US" sz="2800" dirty="0">
                <a:latin typeface="Times New Roman" panose="02020603050405020304" pitchFamily="18" charset="0"/>
                <a:cs typeface="Times New Roman" panose="02020603050405020304" pitchFamily="18" charset="0"/>
              </a:rPr>
              <a:t>are associated with reality, practice, provide collection, fixation, description of facts, phenomena, their primary understanding, evaluation, allow generalizing the source material, which is necessary for the subsequent creation of a theory.</a:t>
            </a:r>
            <a:endParaRPr lang="ru-KZ"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7014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C87DB61-1A04-4C5F-A652-4907A979022F}"/>
              </a:ext>
            </a:extLst>
          </p:cNvPr>
          <p:cNvSpPr>
            <a:spLocks noGrp="1"/>
          </p:cNvSpPr>
          <p:nvPr>
            <p:ph idx="1"/>
          </p:nvPr>
        </p:nvSpPr>
        <p:spPr>
          <a:xfrm>
            <a:off x="609600" y="1772816"/>
            <a:ext cx="10972800" cy="3096344"/>
          </a:xfrm>
        </p:spPr>
        <p:txBody>
          <a:bodyPr>
            <a:normAutofit fontScale="92500"/>
          </a:bodyPr>
          <a:lstStyle/>
          <a:p>
            <a:pPr marL="0" indent="0" algn="just">
              <a:buNone/>
            </a:pPr>
            <a:r>
              <a:rPr lang="en-US" sz="2800" dirty="0">
                <a:latin typeface="Times New Roman" panose="02020603050405020304" pitchFamily="18" charset="0"/>
                <a:cs typeface="Times New Roman" panose="02020603050405020304" pitchFamily="18" charset="0"/>
              </a:rPr>
              <a:t>	Empirical (practical) research methods include: methods of collecting and accumulating data (observation, interview, conversation, questioning, testing, etc.); methods of control and measurement (scaling, sections, tests); data processing methods (mathematical, statistical, graphical, tabular); assessment methods (self-assessment, rating, pedagogical council); methods of introducing research results into pedagogical practice (experiment, experiential learning, large-scale implementation).</a:t>
            </a:r>
            <a:endParaRPr lang="ru-KZ"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3318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3F320B-374D-4A41-B925-4C3474133C6B}"/>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17034AFB-DDA6-48C9-A35C-5CA41BE3204D}"/>
              </a:ext>
            </a:extLst>
          </p:cNvPr>
          <p:cNvSpPr>
            <a:spLocks noGrp="1"/>
          </p:cNvSpPr>
          <p:nvPr>
            <p:ph idx="1"/>
          </p:nvPr>
        </p:nvSpPr>
        <p:spPr/>
        <p:txBody>
          <a:bodyPr/>
          <a:lstStyle/>
          <a:p>
            <a:endParaRPr lang="ru-KZ"/>
          </a:p>
        </p:txBody>
      </p:sp>
    </p:spTree>
    <p:extLst>
      <p:ext uri="{BB962C8B-B14F-4D97-AF65-F5344CB8AC3E}">
        <p14:creationId xmlns:p14="http://schemas.microsoft.com/office/powerpoint/2010/main" val="1382872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67608" y="404664"/>
            <a:ext cx="7892458" cy="707886"/>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x-none" sz="4000" b="1" dirty="0">
                <a:effectLst/>
                <a:latin typeface="Times New Roman" panose="02020603050405020304" pitchFamily="18" charset="0"/>
                <a:ea typeface="Calibri" panose="020F0502020204030204" pitchFamily="34" charset="0"/>
                <a:cs typeface="Times New Roman" panose="02020603050405020304" pitchFamily="18" charset="0"/>
              </a:rPr>
              <a:t>Issues for discussion</a:t>
            </a:r>
            <a:r>
              <a:rPr lang="ru-KZ" sz="4000" b="1"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Verdana" pitchFamily="34" charset="0"/>
              <a:ea typeface="Verdana" pitchFamily="34" charset="0"/>
              <a:cs typeface="Verdana" pitchFamily="34" charset="0"/>
            </a:endParaRPr>
          </a:p>
        </p:txBody>
      </p:sp>
      <p:sp>
        <p:nvSpPr>
          <p:cNvPr id="5" name="Скругленный прямоугольник 4"/>
          <p:cNvSpPr/>
          <p:nvPr/>
        </p:nvSpPr>
        <p:spPr>
          <a:xfrm>
            <a:off x="2567608" y="2204864"/>
            <a:ext cx="5832648" cy="2232248"/>
          </a:xfrm>
          <a:prstGeom prst="roundRect">
            <a:avLst>
              <a:gd name="adj" fmla="val 50000"/>
            </a:avLst>
          </a:prstGeom>
          <a:ln>
            <a:prstDash val="dash"/>
          </a:ln>
        </p:spPr>
        <p:style>
          <a:lnRef idx="2">
            <a:schemeClr val="accent1"/>
          </a:lnRef>
          <a:fillRef idx="1">
            <a:schemeClr val="lt1"/>
          </a:fillRef>
          <a:effectRef idx="0">
            <a:schemeClr val="accent1"/>
          </a:effectRef>
          <a:fontRef idx="minor">
            <a:schemeClr val="dk1"/>
          </a:fontRef>
        </p:style>
        <p:txBody>
          <a:bodyPr rtlCol="0" anchor="ctr"/>
          <a:lstStyle/>
          <a:p>
            <a:r>
              <a:rPr lang="en-US" sz="2800" dirty="0">
                <a:latin typeface="Times New Roman" panose="02020603050405020304" pitchFamily="18" charset="0"/>
                <a:cs typeface="Times New Roman" panose="02020603050405020304" pitchFamily="18" charset="0"/>
              </a:rPr>
              <a:t>1. The concept of method</a:t>
            </a:r>
          </a:p>
          <a:p>
            <a:r>
              <a:rPr lang="en-US" sz="2800" dirty="0">
                <a:latin typeface="Times New Roman" panose="02020603050405020304" pitchFamily="18" charset="0"/>
                <a:cs typeface="Times New Roman" panose="02020603050405020304" pitchFamily="18" charset="0"/>
              </a:rPr>
              <a:t>2. Theoretical research methods</a:t>
            </a:r>
          </a:p>
          <a:p>
            <a:r>
              <a:rPr lang="en-US" sz="2800" dirty="0">
                <a:latin typeface="Times New Roman" panose="02020603050405020304" pitchFamily="18" charset="0"/>
                <a:cs typeface="Times New Roman" panose="02020603050405020304" pitchFamily="18" charset="0"/>
              </a:rPr>
              <a:t>3. Empirical research methods</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7768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AA40F16-0786-4C42-8387-BCA4F320ECDC}"/>
              </a:ext>
            </a:extLst>
          </p:cNvPr>
          <p:cNvSpPr>
            <a:spLocks noGrp="1"/>
          </p:cNvSpPr>
          <p:nvPr>
            <p:ph type="title"/>
          </p:nvPr>
        </p:nvSpPr>
        <p:spPr/>
        <p:txBody>
          <a:bodyPr/>
          <a:lstStyle/>
          <a:p>
            <a:r>
              <a:rPr lang="en-US" sz="4400" dirty="0">
                <a:latin typeface="Times New Roman" panose="02020603050405020304" pitchFamily="18" charset="0"/>
                <a:cs typeface="Times New Roman" panose="02020603050405020304" pitchFamily="18" charset="0"/>
              </a:rPr>
              <a:t>The concept of method</a:t>
            </a:r>
            <a:endParaRPr lang="ru-KZ" dirty="0"/>
          </a:p>
        </p:txBody>
      </p:sp>
      <p:sp>
        <p:nvSpPr>
          <p:cNvPr id="3" name="Объект 2">
            <a:extLst>
              <a:ext uri="{FF2B5EF4-FFF2-40B4-BE49-F238E27FC236}">
                <a16:creationId xmlns:a16="http://schemas.microsoft.com/office/drawing/2014/main" id="{F73D684D-BA92-435F-A627-31B9C4B89FA8}"/>
              </a:ext>
            </a:extLst>
          </p:cNvPr>
          <p:cNvSpPr>
            <a:spLocks noGrp="1"/>
          </p:cNvSpPr>
          <p:nvPr>
            <p:ph idx="1"/>
          </p:nvPr>
        </p:nvSpPr>
        <p:spPr>
          <a:xfrm>
            <a:off x="767408" y="2060849"/>
            <a:ext cx="10972800" cy="2448272"/>
          </a:xfrm>
        </p:spPr>
        <p:txBody>
          <a:bodyPr>
            <a:normAutofit/>
          </a:bodyPr>
          <a:lstStyle/>
          <a:p>
            <a:pPr marL="0" indent="0">
              <a:buNone/>
            </a:pPr>
            <a:r>
              <a:rPr lang="en-US" sz="2800" dirty="0">
                <a:latin typeface="Times New Roman" panose="02020603050405020304" pitchFamily="18" charset="0"/>
                <a:cs typeface="Times New Roman" panose="02020603050405020304" pitchFamily="18" charset="0"/>
              </a:rPr>
              <a:t>In a general scientific sense, </a:t>
            </a:r>
            <a:r>
              <a:rPr lang="en-US" sz="2800" b="1" dirty="0">
                <a:latin typeface="Times New Roman" panose="02020603050405020304" pitchFamily="18" charset="0"/>
                <a:cs typeface="Times New Roman" panose="02020603050405020304" pitchFamily="18" charset="0"/>
              </a:rPr>
              <a:t>a method </a:t>
            </a:r>
            <a:r>
              <a:rPr lang="en-US" sz="2800" dirty="0">
                <a:latin typeface="Times New Roman" panose="02020603050405020304" pitchFamily="18" charset="0"/>
                <a:cs typeface="Times New Roman" panose="02020603050405020304" pitchFamily="18" charset="0"/>
              </a:rPr>
              <a:t>is a way of cognition, a way to achieve a goal, a set of techniques and operations for the practical and theoretical development of reality. </a:t>
            </a:r>
          </a:p>
          <a:p>
            <a:pPr marL="0" indent="0">
              <a:buNone/>
            </a:pPr>
            <a:r>
              <a:rPr lang="en-US" sz="2800" dirty="0">
                <a:latin typeface="Times New Roman" panose="02020603050405020304" pitchFamily="18" charset="0"/>
                <a:cs typeface="Times New Roman" panose="02020603050405020304" pitchFamily="18" charset="0"/>
              </a:rPr>
              <a:t>Method (Greek path, method of research) is a set of techniques and operations for cognition and transformation of reality.</a:t>
            </a:r>
            <a:endParaRPr lang="ru-KZ"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5818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01AC0A7-9DB1-4A1F-9552-1DC377826171}"/>
              </a:ext>
            </a:extLst>
          </p:cNvPr>
          <p:cNvSpPr>
            <a:spLocks noGrp="1"/>
          </p:cNvSpPr>
          <p:nvPr>
            <p:ph idx="1"/>
          </p:nvPr>
        </p:nvSpPr>
        <p:spPr>
          <a:xfrm>
            <a:off x="609600" y="1844824"/>
            <a:ext cx="10972800" cy="1872208"/>
          </a:xfrm>
        </p:spPr>
        <p:txBody>
          <a:bodyPr>
            <a:normAutofit/>
          </a:bodyPr>
          <a:lstStyle/>
          <a:p>
            <a:pPr marL="0" indent="0" algn="just">
              <a:buNone/>
            </a:pPr>
            <a:r>
              <a:rPr lang="en-US" sz="2800" i="1" dirty="0">
                <a:latin typeface="Times New Roman" panose="02020603050405020304" pitchFamily="18" charset="0"/>
                <a:cs typeface="Times New Roman" panose="02020603050405020304" pitchFamily="18" charset="0"/>
              </a:rPr>
              <a:t>The method of research </a:t>
            </a:r>
            <a:r>
              <a:rPr lang="en-US" sz="2800" dirty="0">
                <a:latin typeface="Times New Roman" panose="02020603050405020304" pitchFamily="18" charset="0"/>
                <a:cs typeface="Times New Roman" panose="02020603050405020304" pitchFamily="18" charset="0"/>
              </a:rPr>
              <a:t>(knowledge) is a way of applying known knowledge to obtain new knowledge; it is a way to achieve the goal of the study; this is the way of knowing the truth, the essence of objects, phenomena.</a:t>
            </a:r>
            <a:endParaRPr lang="ru-KZ" sz="28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0B3FFD80-4F5E-4767-817B-1081CA87579F}"/>
              </a:ext>
            </a:extLst>
          </p:cNvPr>
          <p:cNvSpPr txBox="1"/>
          <p:nvPr/>
        </p:nvSpPr>
        <p:spPr>
          <a:xfrm>
            <a:off x="2135560" y="4365104"/>
            <a:ext cx="9145016" cy="1323439"/>
          </a:xfrm>
          <a:prstGeom prst="rect">
            <a:avLst/>
          </a:prstGeom>
          <a:noFill/>
        </p:spPr>
        <p:txBody>
          <a:bodyPr wrap="square">
            <a:spAutoFit/>
          </a:bodyPr>
          <a:lstStyle/>
          <a:p>
            <a:pPr algn="just"/>
            <a:r>
              <a:rPr lang="ru-KZ" sz="2000" i="1" dirty="0">
                <a:latin typeface="Times New Roman" panose="02020603050405020304" pitchFamily="18" charset="0"/>
                <a:cs typeface="Times New Roman" panose="02020603050405020304" pitchFamily="18" charset="0"/>
              </a:rPr>
              <a:t>In </a:t>
            </a:r>
            <a:r>
              <a:rPr lang="ru-KZ" sz="2000" i="1" dirty="0" err="1">
                <a:latin typeface="Times New Roman" panose="02020603050405020304" pitchFamily="18" charset="0"/>
                <a:cs typeface="Times New Roman" panose="02020603050405020304" pitchFamily="18" charset="0"/>
              </a:rPr>
              <a:t>science</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depending</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on</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the</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role</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place</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in</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the</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process</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of</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scientific</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knowledge</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there</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are</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substantive</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and</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formal</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methods</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theoretical</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and</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empirical</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fundamental</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and</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applied</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qualitative</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and</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quantitative</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uniquely</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deterministic</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and</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probabilistic</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research</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methods</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methods</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of</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direct</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and</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indirect</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cognition</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original</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and</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derivative</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and</a:t>
            </a:r>
            <a:r>
              <a:rPr lang="ru-KZ" sz="2000" i="1" dirty="0">
                <a:latin typeface="Times New Roman" panose="02020603050405020304" pitchFamily="18" charset="0"/>
                <a:cs typeface="Times New Roman" panose="02020603050405020304" pitchFamily="18" charset="0"/>
              </a:rPr>
              <a:t> </a:t>
            </a:r>
            <a:r>
              <a:rPr lang="ru-KZ" sz="2000" i="1" dirty="0" err="1">
                <a:latin typeface="Times New Roman" panose="02020603050405020304" pitchFamily="18" charset="0"/>
                <a:cs typeface="Times New Roman" panose="02020603050405020304" pitchFamily="18" charset="0"/>
              </a:rPr>
              <a:t>etc</a:t>
            </a:r>
            <a:r>
              <a:rPr lang="ru-KZ" sz="2000" i="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55321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14BB7EF-DD8A-4EC7-8FD2-555D97AFD4EF}"/>
              </a:ext>
            </a:extLst>
          </p:cNvPr>
          <p:cNvSpPr>
            <a:spLocks noGrp="1"/>
          </p:cNvSpPr>
          <p:nvPr>
            <p:ph idx="1"/>
          </p:nvPr>
        </p:nvSpPr>
        <p:spPr>
          <a:xfrm>
            <a:off x="695400" y="1844825"/>
            <a:ext cx="10972800" cy="1512167"/>
          </a:xfrm>
        </p:spPr>
        <p:txBody>
          <a:bodyPr>
            <a:normAutofit/>
          </a:bodyPr>
          <a:lstStyle/>
          <a:p>
            <a:pPr marL="0" indent="0">
              <a:buNone/>
            </a:pPr>
            <a:r>
              <a:rPr lang="en-US" sz="2800" dirty="0">
                <a:latin typeface="Times New Roman" panose="02020603050405020304" pitchFamily="18" charset="0"/>
                <a:cs typeface="Times New Roman" panose="02020603050405020304" pitchFamily="18" charset="0"/>
              </a:rPr>
              <a:t>Derived from the concept of "method" are the terms "methodology", "methodological approach", "methodological principle", "methodological paradigm", "methodology".</a:t>
            </a:r>
            <a:endParaRPr lang="ru-KZ" sz="28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28DD215B-FE14-4A17-83A5-62979046FDED}"/>
              </a:ext>
            </a:extLst>
          </p:cNvPr>
          <p:cNvSpPr txBox="1"/>
          <p:nvPr/>
        </p:nvSpPr>
        <p:spPr>
          <a:xfrm>
            <a:off x="2351584" y="3717032"/>
            <a:ext cx="9217024" cy="2246769"/>
          </a:xfrm>
          <a:prstGeom prst="rect">
            <a:avLst/>
          </a:prstGeom>
          <a:noFill/>
        </p:spPr>
        <p:txBody>
          <a:bodyPr wrap="square">
            <a:spAutoFit/>
          </a:bodyPr>
          <a:lstStyle/>
          <a:p>
            <a:pPr algn="just"/>
            <a:r>
              <a:rPr lang="ru-KZ" sz="2000" i="1" dirty="0" err="1">
                <a:latin typeface="Times New Roman" panose="02020603050405020304" pitchFamily="18" charset="0"/>
                <a:cs typeface="Times New Roman" panose="02020603050405020304" pitchFamily="18" charset="0"/>
              </a:rPr>
              <a:t>Methodology</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is</a:t>
            </a:r>
            <a:r>
              <a:rPr lang="ru-KZ" sz="2000" dirty="0">
                <a:latin typeface="Times New Roman" panose="02020603050405020304" pitchFamily="18" charset="0"/>
                <a:cs typeface="Times New Roman" panose="02020603050405020304" pitchFamily="18" charset="0"/>
              </a:rPr>
              <a:t> a </a:t>
            </a:r>
            <a:r>
              <a:rPr lang="ru-KZ" sz="2000" dirty="0" err="1">
                <a:latin typeface="Times New Roman" panose="02020603050405020304" pitchFamily="18" charset="0"/>
                <a:cs typeface="Times New Roman" panose="02020603050405020304" pitchFamily="18" charset="0"/>
              </a:rPr>
              <a:t>system</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of</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basic</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principles</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methods</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techniques</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methods</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and</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means</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of</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scientific</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research</a:t>
            </a:r>
            <a:r>
              <a:rPr lang="ru-KZ" sz="2000" dirty="0">
                <a:latin typeface="Times New Roman" panose="02020603050405020304" pitchFamily="18" charset="0"/>
                <a:cs typeface="Times New Roman" panose="02020603050405020304" pitchFamily="18" charset="0"/>
              </a:rPr>
              <a:t>. The </a:t>
            </a:r>
            <a:r>
              <a:rPr lang="ru-KZ" sz="2000" dirty="0" err="1">
                <a:latin typeface="Times New Roman" panose="02020603050405020304" pitchFamily="18" charset="0"/>
                <a:cs typeface="Times New Roman" panose="02020603050405020304" pitchFamily="18" charset="0"/>
              </a:rPr>
              <a:t>methodology</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of</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scientific</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research</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involves</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the</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ability</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to</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properly</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organize</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scientific</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activities</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using</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effective</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methods</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of</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work</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rules</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and</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logical</a:t>
            </a:r>
            <a:r>
              <a:rPr lang="ru-KZ" sz="2000" dirty="0">
                <a:latin typeface="Times New Roman" panose="02020603050405020304" pitchFamily="18" charset="0"/>
                <a:cs typeface="Times New Roman" panose="02020603050405020304" pitchFamily="18" charset="0"/>
              </a:rPr>
              <a:t> </a:t>
            </a:r>
            <a:r>
              <a:rPr lang="ru-KZ" sz="2000" dirty="0" err="1">
                <a:latin typeface="Times New Roman" panose="02020603050405020304" pitchFamily="18" charset="0"/>
                <a:cs typeface="Times New Roman" panose="02020603050405020304" pitchFamily="18" charset="0"/>
              </a:rPr>
              <a:t>conclusions</a:t>
            </a:r>
            <a:r>
              <a:rPr lang="ru-KZ" sz="2000" dirty="0">
                <a:latin typeface="Times New Roman" panose="02020603050405020304" pitchFamily="18" charset="0"/>
                <a:cs typeface="Times New Roman" panose="02020603050405020304" pitchFamily="18" charset="0"/>
              </a:rPr>
              <a:t>.</a:t>
            </a:r>
          </a:p>
          <a:p>
            <a:pPr algn="just"/>
            <a:r>
              <a:rPr lang="en-US" sz="2000" i="1" dirty="0">
                <a:latin typeface="Times New Roman" panose="02020603050405020304" pitchFamily="18" charset="0"/>
                <a:cs typeface="Times New Roman" panose="02020603050405020304" pitchFamily="18" charset="0"/>
              </a:rPr>
              <a:t>A methodological approach </a:t>
            </a:r>
            <a:r>
              <a:rPr lang="en-US" sz="2000" dirty="0">
                <a:latin typeface="Times New Roman" panose="02020603050405020304" pitchFamily="18" charset="0"/>
                <a:cs typeface="Times New Roman" panose="02020603050405020304" pitchFamily="18" charset="0"/>
              </a:rPr>
              <a:t>is a group of methods that have a common basis.</a:t>
            </a:r>
          </a:p>
          <a:p>
            <a:pPr algn="just"/>
            <a:r>
              <a:rPr lang="en-US" sz="2000" i="1" dirty="0">
                <a:latin typeface="Times New Roman" panose="02020603050405020304" pitchFamily="18" charset="0"/>
                <a:cs typeface="Times New Roman" panose="02020603050405020304" pitchFamily="18" charset="0"/>
              </a:rPr>
              <a:t>The methodological principle </a:t>
            </a:r>
            <a:r>
              <a:rPr lang="en-US" sz="2000" dirty="0">
                <a:latin typeface="Times New Roman" panose="02020603050405020304" pitchFamily="18" charset="0"/>
                <a:cs typeface="Times New Roman" panose="02020603050405020304" pitchFamily="18" charset="0"/>
              </a:rPr>
              <a:t>is a fundamental rule, a provision, the requirements of which must be observed throughout the study.</a:t>
            </a:r>
            <a:endParaRPr lang="ru-KZ"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571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3AAB0F5-CDBF-4A7C-9A6A-7098D21E8B83}"/>
              </a:ext>
            </a:extLst>
          </p:cNvPr>
          <p:cNvSpPr>
            <a:spLocks noGrp="1"/>
          </p:cNvSpPr>
          <p:nvPr>
            <p:ph idx="1"/>
          </p:nvPr>
        </p:nvSpPr>
        <p:spPr>
          <a:xfrm>
            <a:off x="911424" y="1916832"/>
            <a:ext cx="10612760" cy="2160240"/>
          </a:xfrm>
        </p:spPr>
        <p:txBody>
          <a:bodyPr>
            <a:normAutofit/>
          </a:bodyPr>
          <a:lstStyle/>
          <a:p>
            <a:pPr marL="0" indent="0">
              <a:buNone/>
            </a:pPr>
            <a:r>
              <a:rPr lang="en-US" sz="2000" i="1" dirty="0">
                <a:latin typeface="Times New Roman" panose="02020603050405020304" pitchFamily="18" charset="0"/>
                <a:cs typeface="Times New Roman" panose="02020603050405020304" pitchFamily="18" charset="0"/>
              </a:rPr>
              <a:t>The methodological paradigm </a:t>
            </a:r>
            <a:r>
              <a:rPr lang="en-US" sz="2000" dirty="0">
                <a:latin typeface="Times New Roman" panose="02020603050405020304" pitchFamily="18" charset="0"/>
                <a:cs typeface="Times New Roman" panose="02020603050405020304" pitchFamily="18" charset="0"/>
              </a:rPr>
              <a:t>is a set of fundamental scientific principles, principles and main methodological approaches adopted in the scientific community within the framework of an established scientific tradition in a certain period of time. Ensures the continuity of the development of science and scientific creativity.</a:t>
            </a:r>
            <a:endParaRPr lang="ru-KZ" sz="2000" dirty="0">
              <a:latin typeface="Times New Roman" panose="02020603050405020304" pitchFamily="18" charset="0"/>
              <a:cs typeface="Times New Roman" panose="02020603050405020304" pitchFamily="18" charset="0"/>
            </a:endParaRPr>
          </a:p>
          <a:p>
            <a:pPr marL="0" indent="0">
              <a:buNone/>
            </a:pPr>
            <a:r>
              <a:rPr lang="en-US" sz="2000" i="1" dirty="0">
                <a:latin typeface="Times New Roman" panose="02020603050405020304" pitchFamily="18" charset="0"/>
                <a:cs typeface="Times New Roman" panose="02020603050405020304" pitchFamily="18" charset="0"/>
              </a:rPr>
              <a:t>The methodology of a particular study </a:t>
            </a:r>
            <a:r>
              <a:rPr lang="en-US" sz="2000" dirty="0">
                <a:latin typeface="Times New Roman" panose="02020603050405020304" pitchFamily="18" charset="0"/>
                <a:cs typeface="Times New Roman" panose="02020603050405020304" pitchFamily="18" charset="0"/>
              </a:rPr>
              <a:t>is a set of methods used, the procedure and rules for their application.</a:t>
            </a:r>
            <a:endParaRPr lang="ru-KZ" sz="2000" dirty="0">
              <a:latin typeface="Times New Roman" panose="02020603050405020304" pitchFamily="18" charset="0"/>
              <a:cs typeface="Times New Roman" panose="02020603050405020304" pitchFamily="18" charset="0"/>
            </a:endParaRPr>
          </a:p>
          <a:p>
            <a:pPr marL="0" indent="0">
              <a:buNone/>
            </a:pPr>
            <a:endParaRPr lang="ru-KZ" sz="20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F05F22B0-D059-49DC-B5E3-D33E8599F99D}"/>
              </a:ext>
            </a:extLst>
          </p:cNvPr>
          <p:cNvSpPr txBox="1"/>
          <p:nvPr/>
        </p:nvSpPr>
        <p:spPr>
          <a:xfrm>
            <a:off x="2927648" y="4581128"/>
            <a:ext cx="7750732" cy="1200329"/>
          </a:xfrm>
          <a:prstGeom prst="rect">
            <a:avLst/>
          </a:prstGeom>
          <a:noFill/>
        </p:spPr>
        <p:txBody>
          <a:bodyPr wrap="square">
            <a:spAutoFit/>
          </a:bodyPr>
          <a:lstStyle/>
          <a:p>
            <a:r>
              <a:rPr lang="ru-KZ" dirty="0">
                <a:latin typeface="Times New Roman" panose="02020603050405020304" pitchFamily="18" charset="0"/>
                <a:cs typeface="Times New Roman" panose="02020603050405020304" pitchFamily="18" charset="0"/>
              </a:rPr>
              <a:t>“The </a:t>
            </a:r>
            <a:r>
              <a:rPr lang="ru-KZ" dirty="0" err="1">
                <a:latin typeface="Times New Roman" panose="02020603050405020304" pitchFamily="18" charset="0"/>
                <a:cs typeface="Times New Roman" panose="02020603050405020304" pitchFamily="18" charset="0"/>
              </a:rPr>
              <a:t>whole</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seriousness</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of</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the</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research</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depends</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on</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the</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method</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on</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the</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method</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of</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action</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It's</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all</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about</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good</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method</a:t>
            </a:r>
            <a:r>
              <a:rPr lang="ru-KZ" dirty="0">
                <a:latin typeface="Times New Roman" panose="02020603050405020304" pitchFamily="18" charset="0"/>
                <a:cs typeface="Times New Roman" panose="02020603050405020304" pitchFamily="18" charset="0"/>
              </a:rPr>
              <a:t>. With a </a:t>
            </a:r>
            <a:r>
              <a:rPr lang="ru-KZ" dirty="0" err="1">
                <a:latin typeface="Times New Roman" panose="02020603050405020304" pitchFamily="18" charset="0"/>
                <a:cs typeface="Times New Roman" panose="02020603050405020304" pitchFamily="18" charset="0"/>
              </a:rPr>
              <a:t>good</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method</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and</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not</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very</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talented</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person</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can</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do</a:t>
            </a:r>
            <a:r>
              <a:rPr lang="ru-KZ" dirty="0">
                <a:latin typeface="Times New Roman" panose="02020603050405020304" pitchFamily="18" charset="0"/>
                <a:cs typeface="Times New Roman" panose="02020603050405020304" pitchFamily="18" charset="0"/>
              </a:rPr>
              <a:t> a </a:t>
            </a:r>
            <a:r>
              <a:rPr lang="ru-KZ" dirty="0" err="1">
                <a:latin typeface="Times New Roman" panose="02020603050405020304" pitchFamily="18" charset="0"/>
                <a:cs typeface="Times New Roman" panose="02020603050405020304" pitchFamily="18" charset="0"/>
              </a:rPr>
              <a:t>lot</a:t>
            </a:r>
            <a:r>
              <a:rPr lang="ru-KZ" dirty="0">
                <a:latin typeface="Times New Roman" panose="02020603050405020304" pitchFamily="18" charset="0"/>
                <a:cs typeface="Times New Roman" panose="02020603050405020304" pitchFamily="18" charset="0"/>
              </a:rPr>
              <a:t>. And </a:t>
            </a:r>
            <a:r>
              <a:rPr lang="ru-KZ" dirty="0" err="1">
                <a:latin typeface="Times New Roman" panose="02020603050405020304" pitchFamily="18" charset="0"/>
                <a:cs typeface="Times New Roman" panose="02020603050405020304" pitchFamily="18" charset="0"/>
              </a:rPr>
              <a:t>with</a:t>
            </a:r>
            <a:r>
              <a:rPr lang="ru-KZ" dirty="0">
                <a:latin typeface="Times New Roman" panose="02020603050405020304" pitchFamily="18" charset="0"/>
                <a:cs typeface="Times New Roman" panose="02020603050405020304" pitchFamily="18" charset="0"/>
              </a:rPr>
              <a:t> a </a:t>
            </a:r>
            <a:r>
              <a:rPr lang="ru-KZ" dirty="0" err="1">
                <a:latin typeface="Times New Roman" panose="02020603050405020304" pitchFamily="18" charset="0"/>
                <a:cs typeface="Times New Roman" panose="02020603050405020304" pitchFamily="18" charset="0"/>
              </a:rPr>
              <a:t>bad</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method</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even</a:t>
            </a:r>
            <a:r>
              <a:rPr lang="ru-KZ" dirty="0">
                <a:latin typeface="Times New Roman" panose="02020603050405020304" pitchFamily="18" charset="0"/>
                <a:cs typeface="Times New Roman" panose="02020603050405020304" pitchFamily="18" charset="0"/>
              </a:rPr>
              <a:t> a </a:t>
            </a:r>
            <a:r>
              <a:rPr lang="ru-KZ" dirty="0" err="1">
                <a:latin typeface="Times New Roman" panose="02020603050405020304" pitchFamily="18" charset="0"/>
                <a:cs typeface="Times New Roman" panose="02020603050405020304" pitchFamily="18" charset="0"/>
              </a:rPr>
              <a:t>brilliant</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person</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will</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work</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in</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vain</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and</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will</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not</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receive</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valuable</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accurate</a:t>
            </a:r>
            <a:r>
              <a:rPr lang="ru-KZ" dirty="0">
                <a:latin typeface="Times New Roman" panose="02020603050405020304" pitchFamily="18" charset="0"/>
                <a:cs typeface="Times New Roman" panose="02020603050405020304" pitchFamily="18" charset="0"/>
              </a:rPr>
              <a:t> </a:t>
            </a:r>
            <a:r>
              <a:rPr lang="ru-KZ" dirty="0" err="1">
                <a:latin typeface="Times New Roman" panose="02020603050405020304" pitchFamily="18" charset="0"/>
                <a:cs typeface="Times New Roman" panose="02020603050405020304" pitchFamily="18" charset="0"/>
              </a:rPr>
              <a:t>data</a:t>
            </a:r>
            <a:r>
              <a:rPr lang="ru-KZ" dirty="0">
                <a:latin typeface="Times New Roman" panose="02020603050405020304" pitchFamily="18" charset="0"/>
                <a:cs typeface="Times New Roman" panose="02020603050405020304" pitchFamily="18" charset="0"/>
              </a:rPr>
              <a:t> ”(I.P. </a:t>
            </a:r>
            <a:r>
              <a:rPr lang="ru-KZ" dirty="0" err="1">
                <a:latin typeface="Times New Roman" panose="02020603050405020304" pitchFamily="18" charset="0"/>
                <a:cs typeface="Times New Roman" panose="02020603050405020304" pitchFamily="18" charset="0"/>
              </a:rPr>
              <a:t>Pavlov</a:t>
            </a:r>
            <a:r>
              <a:rPr lang="ru-KZ"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137906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614E0C-1367-43CD-AD98-B6E4F94FFBE7}"/>
              </a:ext>
            </a:extLst>
          </p:cNvPr>
          <p:cNvSpPr>
            <a:spLocks noGrp="1"/>
          </p:cNvSpPr>
          <p:nvPr>
            <p:ph type="title"/>
          </p:nvPr>
        </p:nvSpPr>
        <p:spPr/>
        <p:txBody>
          <a:bodyPr/>
          <a:lstStyle/>
          <a:p>
            <a:r>
              <a:rPr lang="en-US" sz="4400" dirty="0">
                <a:latin typeface="Times New Roman" panose="02020603050405020304" pitchFamily="18" charset="0"/>
                <a:cs typeface="Times New Roman" panose="02020603050405020304" pitchFamily="18" charset="0"/>
              </a:rPr>
              <a:t>Theoretical research methods</a:t>
            </a:r>
            <a:endParaRPr lang="ru-KZ" dirty="0"/>
          </a:p>
        </p:txBody>
      </p:sp>
      <p:sp>
        <p:nvSpPr>
          <p:cNvPr id="3" name="Объект 2">
            <a:extLst>
              <a:ext uri="{FF2B5EF4-FFF2-40B4-BE49-F238E27FC236}">
                <a16:creationId xmlns:a16="http://schemas.microsoft.com/office/drawing/2014/main" id="{8124CBF3-0A6F-4D28-B34F-B8DBC08FAEA3}"/>
              </a:ext>
            </a:extLst>
          </p:cNvPr>
          <p:cNvSpPr>
            <a:spLocks noGrp="1"/>
          </p:cNvSpPr>
          <p:nvPr>
            <p:ph idx="1"/>
          </p:nvPr>
        </p:nvSpPr>
        <p:spPr>
          <a:xfrm>
            <a:off x="1847528" y="2204864"/>
            <a:ext cx="9865096" cy="3744416"/>
          </a:xfrm>
        </p:spPr>
        <p:txBody>
          <a:bodyPr>
            <a:normAutofit fontScale="92500" lnSpcReduction="10000"/>
          </a:bodyPr>
          <a:lstStyle/>
          <a:p>
            <a:pPr marL="0" indent="0">
              <a:buNone/>
            </a:pPr>
            <a:r>
              <a:rPr lang="en-US" sz="2800" i="1" dirty="0">
                <a:latin typeface="Times New Roman" panose="02020603050405020304" pitchFamily="18" charset="0"/>
                <a:cs typeface="Times New Roman" panose="02020603050405020304" pitchFamily="18" charset="0"/>
              </a:rPr>
              <a:t>Methods of pedagogical research </a:t>
            </a:r>
            <a:r>
              <a:rPr lang="en-US" sz="2800" dirty="0">
                <a:latin typeface="Times New Roman" panose="02020603050405020304" pitchFamily="18" charset="0"/>
                <a:cs typeface="Times New Roman" panose="02020603050405020304" pitchFamily="18" charset="0"/>
              </a:rPr>
              <a:t>are classified into theoretical, empirical and methods of mathematical statistics.</a:t>
            </a:r>
          </a:p>
          <a:p>
            <a:pPr marL="0" indent="0">
              <a:buNone/>
            </a:pPr>
            <a:r>
              <a:rPr lang="en-US" sz="2800" i="1" dirty="0">
                <a:latin typeface="Times New Roman" panose="02020603050405020304" pitchFamily="18" charset="0"/>
                <a:cs typeface="Times New Roman" panose="02020603050405020304" pitchFamily="18" charset="0"/>
              </a:rPr>
              <a:t>Theoretical methods </a:t>
            </a:r>
            <a:r>
              <a:rPr lang="en-US" sz="2800" dirty="0">
                <a:latin typeface="Times New Roman" panose="02020603050405020304" pitchFamily="18" charset="0"/>
                <a:cs typeface="Times New Roman" panose="02020603050405020304" pitchFamily="18" charset="0"/>
              </a:rPr>
              <a:t>are general scientific logical methods of research (analysis, synthesis, induction and deduction, comparison, classification, etc.).</a:t>
            </a:r>
          </a:p>
          <a:p>
            <a:pPr marL="0" indent="0">
              <a:buNone/>
            </a:pPr>
            <a:r>
              <a:rPr lang="en-US" sz="2800" i="1" dirty="0">
                <a:latin typeface="Times New Roman" panose="02020603050405020304" pitchFamily="18" charset="0"/>
                <a:cs typeface="Times New Roman" panose="02020603050405020304" pitchFamily="18" charset="0"/>
              </a:rPr>
              <a:t>Theoretical methods </a:t>
            </a:r>
            <a:r>
              <a:rPr lang="en-US" sz="2800" dirty="0">
                <a:latin typeface="Times New Roman" panose="02020603050405020304" pitchFamily="18" charset="0"/>
                <a:cs typeface="Times New Roman" panose="02020603050405020304" pitchFamily="18" charset="0"/>
              </a:rPr>
              <a:t>are designed to identify internal relationships, causes and effects. These include: analysis and synthesis, generalization, abstraction, concretization, modeling, classification, comparison, analogy.</a:t>
            </a:r>
            <a:endParaRPr lang="ru-KZ"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2126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D4B6383-DB78-4AEC-9CAD-1CBE1195A3EF}"/>
              </a:ext>
            </a:extLst>
          </p:cNvPr>
          <p:cNvSpPr>
            <a:spLocks noGrp="1"/>
          </p:cNvSpPr>
          <p:nvPr>
            <p:ph idx="1"/>
          </p:nvPr>
        </p:nvSpPr>
        <p:spPr>
          <a:xfrm>
            <a:off x="695400" y="2060848"/>
            <a:ext cx="10972800" cy="2520280"/>
          </a:xfrm>
        </p:spPr>
        <p:txBody>
          <a:bodyPr>
            <a:normAutofit/>
          </a:bodyPr>
          <a:lstStyle/>
          <a:p>
            <a:pPr marL="0" indent="0">
              <a:buNone/>
            </a:pPr>
            <a:r>
              <a:rPr lang="en-US" sz="2800" i="1" dirty="0">
                <a:latin typeface="Times New Roman" panose="02020603050405020304" pitchFamily="18" charset="0"/>
                <a:cs typeface="Times New Roman" panose="02020603050405020304" pitchFamily="18" charset="0"/>
              </a:rPr>
              <a:t>Analysis and synthesis </a:t>
            </a:r>
            <a:r>
              <a:rPr lang="en-US" sz="2800" dirty="0">
                <a:latin typeface="Times New Roman" panose="02020603050405020304" pitchFamily="18" charset="0"/>
                <a:cs typeface="Times New Roman" panose="02020603050405020304" pitchFamily="18" charset="0"/>
              </a:rPr>
              <a:t>are used from the very beginning of the research process: in determining its goals and objectives, design, hypothesis, expected results.</a:t>
            </a:r>
          </a:p>
          <a:p>
            <a:pPr marL="0" indent="0">
              <a:buNone/>
            </a:pPr>
            <a:r>
              <a:rPr lang="en-US" sz="2800" dirty="0">
                <a:latin typeface="Times New Roman" panose="02020603050405020304" pitchFamily="18" charset="0"/>
                <a:cs typeface="Times New Roman" panose="02020603050405020304" pitchFamily="18" charset="0"/>
              </a:rPr>
              <a:t>These methods are most intensively used in the collection and processing of facts, the disclosure of links between them.</a:t>
            </a:r>
            <a:endParaRPr lang="ru-KZ"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5909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C788032-2ECA-4ED7-95A6-A48634B5DA5E}"/>
              </a:ext>
            </a:extLst>
          </p:cNvPr>
          <p:cNvSpPr>
            <a:spLocks noGrp="1"/>
          </p:cNvSpPr>
          <p:nvPr>
            <p:ph idx="1"/>
          </p:nvPr>
        </p:nvSpPr>
        <p:spPr>
          <a:xfrm>
            <a:off x="1703512" y="1844824"/>
            <a:ext cx="9878888" cy="3960440"/>
          </a:xfrm>
        </p:spPr>
        <p:txBody>
          <a:bodyPr>
            <a:normAutofit lnSpcReduction="10000"/>
          </a:bodyPr>
          <a:lstStyle/>
          <a:p>
            <a:pPr marL="0" indent="0">
              <a:buNone/>
            </a:pPr>
            <a:r>
              <a:rPr lang="en-US" sz="2800" i="1" dirty="0">
                <a:latin typeface="Times New Roman" panose="02020603050405020304" pitchFamily="18" charset="0"/>
                <a:cs typeface="Times New Roman" panose="02020603050405020304" pitchFamily="18" charset="0"/>
              </a:rPr>
              <a:t>Abstraction</a:t>
            </a:r>
            <a:r>
              <a:rPr lang="en-US" sz="2800" dirty="0">
                <a:latin typeface="Times New Roman" panose="02020603050405020304" pitchFamily="18" charset="0"/>
                <a:cs typeface="Times New Roman" panose="02020603050405020304" pitchFamily="18" charset="0"/>
              </a:rPr>
              <a:t> is a distraction from the unimportant, the allocation of common features, the isolation of any feature from one object.</a:t>
            </a:r>
          </a:p>
          <a:p>
            <a:pPr marL="0" indent="0">
              <a:buNone/>
            </a:pPr>
            <a:r>
              <a:rPr lang="en-US" sz="2800" dirty="0">
                <a:latin typeface="Times New Roman" panose="02020603050405020304" pitchFamily="18" charset="0"/>
                <a:cs typeface="Times New Roman" panose="02020603050405020304" pitchFamily="18" charset="0"/>
              </a:rPr>
              <a:t>There are two types of abstraction: </a:t>
            </a:r>
            <a:r>
              <a:rPr lang="en-US" sz="2800" i="1" dirty="0">
                <a:latin typeface="Times New Roman" panose="02020603050405020304" pitchFamily="18" charset="0"/>
                <a:cs typeface="Times New Roman" panose="02020603050405020304" pitchFamily="18" charset="0"/>
              </a:rPr>
              <a:t>generalizing and isolating</a:t>
            </a:r>
            <a:r>
              <a:rPr lang="en-US" sz="2800" dirty="0">
                <a:latin typeface="Times New Roman" panose="02020603050405020304" pitchFamily="18" charset="0"/>
                <a:cs typeface="Times New Roman" panose="02020603050405020304" pitchFamily="18" charset="0"/>
              </a:rPr>
              <a:t>. </a:t>
            </a:r>
            <a:endParaRPr lang="ru-KZ" sz="2800" dirty="0">
              <a:latin typeface="Times New Roman" panose="02020603050405020304" pitchFamily="18" charset="0"/>
              <a:cs typeface="Times New Roman" panose="02020603050405020304" pitchFamily="18" charset="0"/>
            </a:endParaRPr>
          </a:p>
          <a:p>
            <a:pPr marL="0" indent="0">
              <a:buNone/>
            </a:pPr>
            <a:r>
              <a:rPr lang="en-US" sz="2800" i="1" dirty="0">
                <a:latin typeface="Times New Roman" panose="02020603050405020304" pitchFamily="18" charset="0"/>
                <a:cs typeface="Times New Roman" panose="02020603050405020304" pitchFamily="18" charset="0"/>
              </a:rPr>
              <a:t>Generalizing abstraction </a:t>
            </a:r>
            <a:r>
              <a:rPr lang="en-US" sz="2800" dirty="0">
                <a:latin typeface="Times New Roman" panose="02020603050405020304" pitchFamily="18" charset="0"/>
                <a:cs typeface="Times New Roman" panose="02020603050405020304" pitchFamily="18" charset="0"/>
              </a:rPr>
              <a:t>is formed by highlighting common identical features in many objects. </a:t>
            </a:r>
          </a:p>
          <a:p>
            <a:pPr marL="0" indent="0">
              <a:buNone/>
            </a:pPr>
            <a:r>
              <a:rPr lang="en-US" sz="2800" i="1" dirty="0">
                <a:latin typeface="Times New Roman" panose="02020603050405020304" pitchFamily="18" charset="0"/>
                <a:cs typeface="Times New Roman" panose="02020603050405020304" pitchFamily="18" charset="0"/>
              </a:rPr>
              <a:t>Isolating abstraction </a:t>
            </a:r>
            <a:r>
              <a:rPr lang="en-US" sz="2800" dirty="0">
                <a:latin typeface="Times New Roman" panose="02020603050405020304" pitchFamily="18" charset="0"/>
                <a:cs typeface="Times New Roman" panose="02020603050405020304" pitchFamily="18" charset="0"/>
              </a:rPr>
              <a:t>does not involve the presence of many objects, it can be done with only one object. Here, in an analytical way, the property we need is singled out with fixing our attention on it.</a:t>
            </a:r>
            <a:endParaRPr lang="ru-KZ"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476537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TotalTime>
  <Words>935</Words>
  <Application>Microsoft Office PowerPoint</Application>
  <PresentationFormat>Широкоэкранный</PresentationFormat>
  <Paragraphs>39</Paragraphs>
  <Slides>14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Arial</vt:lpstr>
      <vt:lpstr>Calibri</vt:lpstr>
      <vt:lpstr>Times New Roman</vt:lpstr>
      <vt:lpstr>Verdana</vt:lpstr>
      <vt:lpstr>Тема Office</vt:lpstr>
      <vt:lpstr>Презентация PowerPoint</vt:lpstr>
      <vt:lpstr>Презентация PowerPoint</vt:lpstr>
      <vt:lpstr>The concept of method</vt:lpstr>
      <vt:lpstr>Презентация PowerPoint</vt:lpstr>
      <vt:lpstr>Презентация PowerPoint</vt:lpstr>
      <vt:lpstr>Презентация PowerPoint</vt:lpstr>
      <vt:lpstr>Theoretical research methods</vt:lpstr>
      <vt:lpstr>Презентация PowerPoint</vt:lpstr>
      <vt:lpstr>Презентация PowerPoint</vt:lpstr>
      <vt:lpstr>Презентация PowerPoint</vt:lpstr>
      <vt:lpstr>Презентация PowerPoint</vt:lpstr>
      <vt:lpstr>Empirical research methods</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Олег</dc:creator>
  <cp:lastModifiedBy>Карымсакова Анара Ералкановна</cp:lastModifiedBy>
  <cp:revision>6</cp:revision>
  <dcterms:created xsi:type="dcterms:W3CDTF">2012-08-04T12:51:50Z</dcterms:created>
  <dcterms:modified xsi:type="dcterms:W3CDTF">2022-03-28T19:28:13Z</dcterms:modified>
</cp:coreProperties>
</file>