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9" r:id="rId10"/>
    <p:sldId id="264" r:id="rId11"/>
    <p:sldId id="265" r:id="rId12"/>
    <p:sldId id="268" r:id="rId13"/>
    <p:sldId id="270" r:id="rId14"/>
    <p:sldId id="275" r:id="rId15"/>
    <p:sldId id="273" r:id="rId16"/>
    <p:sldId id="276" r:id="rId17"/>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Open Sans Extra Bold" panose="020B0604020202020204" charset="0"/>
      <p:regular r:id="rId22"/>
      <p:bold r:id="rId23"/>
      <p:italic r:id="rId24"/>
      <p:boldItalic r:id="rId25"/>
    </p:embeddedFont>
    <p:embeddedFont>
      <p:font typeface="Roboto Condensed Bold" panose="020B060402020202020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1B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26" autoAdjust="0"/>
  </p:normalViewPr>
  <p:slideViewPr>
    <p:cSldViewPr>
      <p:cViewPr varScale="1">
        <p:scale>
          <a:sx n="55" d="100"/>
          <a:sy n="55" d="100"/>
        </p:scale>
        <p:origin x="65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scribbr.com/methodology/literature-review/#evaluate" TargetMode="External"/><Relationship Id="rId2" Type="http://schemas.openxmlformats.org/officeDocument/2006/relationships/hyperlink" Target="https://www.scribbr.com/methodology/literature-review/#collect-select-literature" TargetMode="External"/><Relationship Id="rId1" Type="http://schemas.openxmlformats.org/officeDocument/2006/relationships/slideLayout" Target="../slideLayouts/slideLayout7.xml"/><Relationship Id="rId6" Type="http://schemas.openxmlformats.org/officeDocument/2006/relationships/hyperlink" Target="https://www.scribbr.com/methodology/literature-review/#write" TargetMode="External"/><Relationship Id="rId5" Type="http://schemas.openxmlformats.org/officeDocument/2006/relationships/hyperlink" Target="https://www.scribbr.com/methodology/literature-review/#structure" TargetMode="External"/><Relationship Id="rId4" Type="http://schemas.openxmlformats.org/officeDocument/2006/relationships/hyperlink" Target="https://www.scribbr.com/methodology/literature-review/#connections-them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1B1B"/>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543050" cy="1543050"/>
            <a:chOff x="0" y="0"/>
            <a:chExt cx="812800" cy="812800"/>
          </a:xfrm>
        </p:grpSpPr>
        <p:sp>
          <p:nvSpPr>
            <p:cNvPr id="3" name="Freeform 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5" name="Group 5"/>
          <p:cNvGrpSpPr/>
          <p:nvPr/>
        </p:nvGrpSpPr>
        <p:grpSpPr>
          <a:xfrm>
            <a:off x="0" y="1452637"/>
            <a:ext cx="1543050" cy="1633463"/>
            <a:chOff x="0" y="-47625"/>
            <a:chExt cx="812800" cy="860425"/>
          </a:xfrm>
        </p:grpSpPr>
        <p:sp>
          <p:nvSpPr>
            <p:cNvPr id="6" name="Freeform 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FFFF"/>
            </a:solidFill>
            <a:ln>
              <a:noFill/>
            </a:ln>
          </p:spPr>
        </p:sp>
        <p:sp>
          <p:nvSpPr>
            <p:cNvPr id="7" name="TextBox 7"/>
            <p:cNvSpPr txBox="1"/>
            <p:nvPr/>
          </p:nvSpPr>
          <p:spPr>
            <a:xfrm>
              <a:off x="0" y="-47625"/>
              <a:ext cx="812800" cy="860425"/>
            </a:xfrm>
            <a:prstGeom prst="rect">
              <a:avLst/>
            </a:prstGeom>
            <a:ln>
              <a:noFill/>
            </a:ln>
          </p:spPr>
          <p:txBody>
            <a:bodyPr lIns="50800" tIns="50800" rIns="50800" bIns="50800" rtlCol="0" anchor="ctr"/>
            <a:lstStyle/>
            <a:p>
              <a:pPr algn="ctr">
                <a:lnSpc>
                  <a:spcPts val="3262"/>
                </a:lnSpc>
              </a:pPr>
              <a:endParaRPr/>
            </a:p>
          </p:txBody>
        </p:sp>
      </p:grpSp>
      <p:grpSp>
        <p:nvGrpSpPr>
          <p:cNvPr id="8" name="Group 8"/>
          <p:cNvGrpSpPr/>
          <p:nvPr/>
        </p:nvGrpSpPr>
        <p:grpSpPr>
          <a:xfrm>
            <a:off x="0" y="3086100"/>
            <a:ext cx="1543050" cy="1543050"/>
            <a:chOff x="0" y="0"/>
            <a:chExt cx="812800" cy="812800"/>
          </a:xfrm>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9FFE8"/>
            </a:solidFill>
          </p:spPr>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11" name="Group 11"/>
          <p:cNvGrpSpPr/>
          <p:nvPr/>
        </p:nvGrpSpPr>
        <p:grpSpPr>
          <a:xfrm>
            <a:off x="1543050" y="0"/>
            <a:ext cx="1543050" cy="1543050"/>
            <a:chOff x="0" y="0"/>
            <a:chExt cx="812800" cy="812800"/>
          </a:xfrm>
        </p:grpSpPr>
        <p:sp>
          <p:nvSpPr>
            <p:cNvPr id="12" name="Freeform 12"/>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FFFF"/>
            </a:solidFill>
            <a:ln>
              <a:noFill/>
            </a:ln>
          </p:spPr>
        </p:sp>
        <p:sp>
          <p:nvSpPr>
            <p:cNvPr id="13" name="TextBox 13"/>
            <p:cNvSpPr txBox="1"/>
            <p:nvPr/>
          </p:nvSpPr>
          <p:spPr>
            <a:xfrm>
              <a:off x="0" y="-47625"/>
              <a:ext cx="812800" cy="860425"/>
            </a:xfrm>
            <a:prstGeom prst="rect">
              <a:avLst/>
            </a:prstGeom>
            <a:ln>
              <a:noFill/>
            </a:ln>
          </p:spPr>
          <p:txBody>
            <a:bodyPr lIns="50800" tIns="50800" rIns="50800" bIns="50800" rtlCol="0" anchor="ctr"/>
            <a:lstStyle/>
            <a:p>
              <a:pPr algn="ctr">
                <a:lnSpc>
                  <a:spcPts val="3262"/>
                </a:lnSpc>
              </a:pPr>
              <a:endParaRPr/>
            </a:p>
          </p:txBody>
        </p:sp>
      </p:grpSp>
      <p:grpSp>
        <p:nvGrpSpPr>
          <p:cNvPr id="14" name="Group 14"/>
          <p:cNvGrpSpPr/>
          <p:nvPr/>
        </p:nvGrpSpPr>
        <p:grpSpPr>
          <a:xfrm>
            <a:off x="3086100" y="0"/>
            <a:ext cx="1543050" cy="1543050"/>
            <a:chOff x="0" y="0"/>
            <a:chExt cx="812800" cy="812800"/>
          </a:xfrm>
        </p:grpSpPr>
        <p:sp>
          <p:nvSpPr>
            <p:cNvPr id="15" name="Freeform 1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9FFE8"/>
            </a:solidFill>
          </p:spPr>
        </p:sp>
        <p:sp>
          <p:nvSpPr>
            <p:cNvPr id="16" name="TextBox 16"/>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17" name="Group 17"/>
          <p:cNvGrpSpPr/>
          <p:nvPr/>
        </p:nvGrpSpPr>
        <p:grpSpPr>
          <a:xfrm>
            <a:off x="4629150" y="0"/>
            <a:ext cx="13658850" cy="1543050"/>
            <a:chOff x="0" y="0"/>
            <a:chExt cx="7194785" cy="812800"/>
          </a:xfrm>
        </p:grpSpPr>
        <p:sp>
          <p:nvSpPr>
            <p:cNvPr id="18" name="Freeform 18"/>
            <p:cNvSpPr/>
            <p:nvPr/>
          </p:nvSpPr>
          <p:spPr>
            <a:xfrm>
              <a:off x="0" y="0"/>
              <a:ext cx="7194785" cy="812800"/>
            </a:xfrm>
            <a:custGeom>
              <a:avLst/>
              <a:gdLst/>
              <a:ahLst/>
              <a:cxnLst/>
              <a:rect l="l" t="t" r="r" b="b"/>
              <a:pathLst>
                <a:path w="7194785" h="812800">
                  <a:moveTo>
                    <a:pt x="0" y="0"/>
                  </a:moveTo>
                  <a:lnTo>
                    <a:pt x="7194785" y="0"/>
                  </a:lnTo>
                  <a:lnTo>
                    <a:pt x="7194785" y="812800"/>
                  </a:lnTo>
                  <a:lnTo>
                    <a:pt x="0" y="812800"/>
                  </a:lnTo>
                  <a:close/>
                </a:path>
              </a:pathLst>
            </a:custGeom>
            <a:solidFill>
              <a:srgbClr val="F4CEE4"/>
            </a:solidFill>
          </p:spPr>
        </p:sp>
        <p:sp>
          <p:nvSpPr>
            <p:cNvPr id="19" name="TextBox 19"/>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20" name="Group 20"/>
          <p:cNvGrpSpPr/>
          <p:nvPr/>
        </p:nvGrpSpPr>
        <p:grpSpPr>
          <a:xfrm>
            <a:off x="0" y="8743950"/>
            <a:ext cx="13677900" cy="1543050"/>
            <a:chOff x="0" y="0"/>
            <a:chExt cx="7204820" cy="812800"/>
          </a:xfrm>
        </p:grpSpPr>
        <p:sp>
          <p:nvSpPr>
            <p:cNvPr id="21" name="Freeform 21"/>
            <p:cNvSpPr/>
            <p:nvPr/>
          </p:nvSpPr>
          <p:spPr>
            <a:xfrm>
              <a:off x="0" y="0"/>
              <a:ext cx="7204820" cy="812800"/>
            </a:xfrm>
            <a:custGeom>
              <a:avLst/>
              <a:gdLst/>
              <a:ahLst/>
              <a:cxnLst/>
              <a:rect l="l" t="t" r="r" b="b"/>
              <a:pathLst>
                <a:path w="7204820" h="812800">
                  <a:moveTo>
                    <a:pt x="0" y="0"/>
                  </a:moveTo>
                  <a:lnTo>
                    <a:pt x="7204820" y="0"/>
                  </a:lnTo>
                  <a:lnTo>
                    <a:pt x="7204820" y="812800"/>
                  </a:lnTo>
                  <a:lnTo>
                    <a:pt x="0" y="812800"/>
                  </a:lnTo>
                  <a:close/>
                </a:path>
              </a:pathLst>
            </a:custGeom>
            <a:solidFill>
              <a:srgbClr val="F4CEE4"/>
            </a:solidFill>
          </p:spPr>
        </p:sp>
        <p:sp>
          <p:nvSpPr>
            <p:cNvPr id="22" name="TextBox 22"/>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23" name="Group 23"/>
          <p:cNvGrpSpPr/>
          <p:nvPr/>
        </p:nvGrpSpPr>
        <p:grpSpPr>
          <a:xfrm>
            <a:off x="16744950" y="8743950"/>
            <a:ext cx="1543050" cy="1543050"/>
            <a:chOff x="0" y="0"/>
            <a:chExt cx="812800" cy="812800"/>
          </a:xfrm>
        </p:grpSpPr>
        <p:sp>
          <p:nvSpPr>
            <p:cNvPr id="24" name="Freeform 2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sp>
        <p:sp>
          <p:nvSpPr>
            <p:cNvPr id="25" name="TextBox 25"/>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26" name="Group 26"/>
          <p:cNvGrpSpPr/>
          <p:nvPr/>
        </p:nvGrpSpPr>
        <p:grpSpPr>
          <a:xfrm>
            <a:off x="15182850" y="8743950"/>
            <a:ext cx="1571624" cy="1543050"/>
            <a:chOff x="0" y="0"/>
            <a:chExt cx="812800" cy="812800"/>
          </a:xfrm>
        </p:grpSpPr>
        <p:sp>
          <p:nvSpPr>
            <p:cNvPr id="27" name="Freeform 2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FFFF"/>
            </a:solidFill>
            <a:ln>
              <a:noFill/>
            </a:ln>
          </p:spPr>
        </p:sp>
        <p:sp>
          <p:nvSpPr>
            <p:cNvPr id="28" name="TextBox 28"/>
            <p:cNvSpPr txBox="1"/>
            <p:nvPr/>
          </p:nvSpPr>
          <p:spPr>
            <a:xfrm>
              <a:off x="0" y="-47625"/>
              <a:ext cx="812800" cy="860425"/>
            </a:xfrm>
            <a:prstGeom prst="rect">
              <a:avLst/>
            </a:prstGeom>
            <a:ln>
              <a:noFill/>
            </a:ln>
          </p:spPr>
          <p:txBody>
            <a:bodyPr lIns="50800" tIns="50800" rIns="50800" bIns="50800" rtlCol="0" anchor="ctr"/>
            <a:lstStyle/>
            <a:p>
              <a:pPr algn="ctr">
                <a:lnSpc>
                  <a:spcPts val="3262"/>
                </a:lnSpc>
              </a:pPr>
              <a:endParaRPr/>
            </a:p>
          </p:txBody>
        </p:sp>
      </p:grpSp>
      <p:grpSp>
        <p:nvGrpSpPr>
          <p:cNvPr id="29" name="Group 29"/>
          <p:cNvGrpSpPr/>
          <p:nvPr/>
        </p:nvGrpSpPr>
        <p:grpSpPr>
          <a:xfrm>
            <a:off x="15211425" y="7200900"/>
            <a:ext cx="1543050" cy="1543050"/>
            <a:chOff x="0" y="0"/>
            <a:chExt cx="812800" cy="812800"/>
          </a:xfrm>
        </p:grpSpPr>
        <p:sp>
          <p:nvSpPr>
            <p:cNvPr id="30" name="Freeform 3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9FFE8"/>
            </a:solidFill>
          </p:spPr>
        </p:sp>
        <p:sp>
          <p:nvSpPr>
            <p:cNvPr id="31" name="TextBox 31"/>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32" name="Group 32"/>
          <p:cNvGrpSpPr/>
          <p:nvPr/>
        </p:nvGrpSpPr>
        <p:grpSpPr>
          <a:xfrm>
            <a:off x="13677900" y="8743950"/>
            <a:ext cx="1533525" cy="1543050"/>
            <a:chOff x="0" y="0"/>
            <a:chExt cx="807783" cy="812800"/>
          </a:xfrm>
        </p:grpSpPr>
        <p:sp>
          <p:nvSpPr>
            <p:cNvPr id="33" name="Freeform 33"/>
            <p:cNvSpPr/>
            <p:nvPr/>
          </p:nvSpPr>
          <p:spPr>
            <a:xfrm>
              <a:off x="0" y="0"/>
              <a:ext cx="807783" cy="812800"/>
            </a:xfrm>
            <a:custGeom>
              <a:avLst/>
              <a:gdLst/>
              <a:ahLst/>
              <a:cxnLst/>
              <a:rect l="l" t="t" r="r" b="b"/>
              <a:pathLst>
                <a:path w="807783" h="812800">
                  <a:moveTo>
                    <a:pt x="0" y="0"/>
                  </a:moveTo>
                  <a:lnTo>
                    <a:pt x="807783" y="0"/>
                  </a:lnTo>
                  <a:lnTo>
                    <a:pt x="807783" y="812800"/>
                  </a:lnTo>
                  <a:lnTo>
                    <a:pt x="0" y="812800"/>
                  </a:lnTo>
                  <a:close/>
                </a:path>
              </a:pathLst>
            </a:custGeom>
            <a:solidFill>
              <a:srgbClr val="E9FFE8"/>
            </a:solidFill>
          </p:spPr>
        </p:sp>
        <p:sp>
          <p:nvSpPr>
            <p:cNvPr id="34" name="TextBox 34"/>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35" name="Group 35"/>
          <p:cNvGrpSpPr/>
          <p:nvPr/>
        </p:nvGrpSpPr>
        <p:grpSpPr>
          <a:xfrm>
            <a:off x="16744950" y="7200900"/>
            <a:ext cx="1543050" cy="1543050"/>
            <a:chOff x="0" y="0"/>
            <a:chExt cx="812800" cy="812800"/>
          </a:xfrm>
        </p:grpSpPr>
        <p:sp>
          <p:nvSpPr>
            <p:cNvPr id="36" name="Freeform 3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FFFF"/>
            </a:solidFill>
            <a:ln>
              <a:noFill/>
            </a:ln>
          </p:spPr>
        </p:sp>
        <p:sp>
          <p:nvSpPr>
            <p:cNvPr id="37" name="TextBox 37"/>
            <p:cNvSpPr txBox="1"/>
            <p:nvPr/>
          </p:nvSpPr>
          <p:spPr>
            <a:xfrm>
              <a:off x="0" y="-47625"/>
              <a:ext cx="812800" cy="860425"/>
            </a:xfrm>
            <a:prstGeom prst="rect">
              <a:avLst/>
            </a:prstGeom>
            <a:ln>
              <a:noFill/>
            </a:ln>
          </p:spPr>
          <p:txBody>
            <a:bodyPr lIns="50800" tIns="50800" rIns="50800" bIns="50800" rtlCol="0" anchor="ctr"/>
            <a:lstStyle/>
            <a:p>
              <a:pPr algn="ctr">
                <a:lnSpc>
                  <a:spcPts val="3262"/>
                </a:lnSpc>
              </a:pPr>
              <a:endParaRPr/>
            </a:p>
          </p:txBody>
        </p:sp>
      </p:grpSp>
      <p:grpSp>
        <p:nvGrpSpPr>
          <p:cNvPr id="38" name="Group 38"/>
          <p:cNvGrpSpPr/>
          <p:nvPr/>
        </p:nvGrpSpPr>
        <p:grpSpPr>
          <a:xfrm>
            <a:off x="16744950" y="5657850"/>
            <a:ext cx="1543050" cy="1543050"/>
            <a:chOff x="0" y="0"/>
            <a:chExt cx="812800" cy="812800"/>
          </a:xfrm>
        </p:grpSpPr>
        <p:sp>
          <p:nvSpPr>
            <p:cNvPr id="39" name="Freeform 3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9FFE8"/>
            </a:solidFill>
          </p:spPr>
        </p:sp>
        <p:sp>
          <p:nvSpPr>
            <p:cNvPr id="40" name="TextBox 40"/>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41" name="Group 41"/>
          <p:cNvGrpSpPr/>
          <p:nvPr/>
        </p:nvGrpSpPr>
        <p:grpSpPr>
          <a:xfrm>
            <a:off x="1543050" y="1543050"/>
            <a:ext cx="1543050" cy="1543050"/>
            <a:chOff x="0" y="0"/>
            <a:chExt cx="812800" cy="812800"/>
          </a:xfrm>
        </p:grpSpPr>
        <p:sp>
          <p:nvSpPr>
            <p:cNvPr id="42" name="Freeform 42"/>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9FFE8"/>
            </a:solidFill>
          </p:spPr>
        </p:sp>
        <p:sp>
          <p:nvSpPr>
            <p:cNvPr id="43" name="TextBox 43"/>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sp>
        <p:nvSpPr>
          <p:cNvPr id="44" name="TextBox 44"/>
          <p:cNvSpPr txBox="1"/>
          <p:nvPr/>
        </p:nvSpPr>
        <p:spPr>
          <a:xfrm>
            <a:off x="3260760" y="2723576"/>
            <a:ext cx="11766481" cy="2744341"/>
          </a:xfrm>
          <a:prstGeom prst="rect">
            <a:avLst/>
          </a:prstGeom>
        </p:spPr>
        <p:txBody>
          <a:bodyPr lIns="0" tIns="0" rIns="0" bIns="0" rtlCol="0" anchor="t">
            <a:spAutoFit/>
          </a:bodyPr>
          <a:lstStyle/>
          <a:p>
            <a:pPr algn="ctr">
              <a:lnSpc>
                <a:spcPts val="10725"/>
              </a:lnSpc>
            </a:pPr>
            <a:r>
              <a:rPr lang="en-US" sz="9750" spc="975" dirty="0">
                <a:solidFill>
                  <a:srgbClr val="E9FFE8"/>
                </a:solidFill>
                <a:latin typeface="Open Sans Extra Bold" panose="020B0604020202020204" charset="0"/>
              </a:rPr>
              <a:t>LITERATURE REVIEW</a:t>
            </a:r>
          </a:p>
        </p:txBody>
      </p:sp>
      <p:sp>
        <p:nvSpPr>
          <p:cNvPr id="45" name="TextBox 45"/>
          <p:cNvSpPr txBox="1"/>
          <p:nvPr/>
        </p:nvSpPr>
        <p:spPr>
          <a:xfrm>
            <a:off x="5743833" y="7285611"/>
            <a:ext cx="6800334" cy="357759"/>
          </a:xfrm>
          <a:prstGeom prst="rect">
            <a:avLst/>
          </a:prstGeom>
        </p:spPr>
        <p:txBody>
          <a:bodyPr lIns="0" tIns="0" rIns="0" bIns="0" rtlCol="0" anchor="t">
            <a:spAutoFit/>
          </a:bodyPr>
          <a:lstStyle/>
          <a:p>
            <a:pPr marL="0" lvl="0" indent="0" algn="ctr">
              <a:lnSpc>
                <a:spcPts val="2672"/>
              </a:lnSpc>
              <a:spcBef>
                <a:spcPct val="0"/>
              </a:spcBef>
            </a:pPr>
            <a:r>
              <a:rPr lang="en-US" sz="2699" u="none" dirty="0">
                <a:solidFill>
                  <a:srgbClr val="E9FFE8"/>
                </a:solidFill>
                <a:latin typeface="Roboto Condensed Bold"/>
              </a:rPr>
              <a:t>LECTURE 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F62B7B7-BAC5-419E-A398-68A456F031BB}"/>
              </a:ext>
            </a:extLst>
          </p:cNvPr>
          <p:cNvSpPr txBox="1"/>
          <p:nvPr/>
        </p:nvSpPr>
        <p:spPr>
          <a:xfrm>
            <a:off x="990600" y="1028700"/>
            <a:ext cx="15468600" cy="8710077"/>
          </a:xfrm>
          <a:prstGeom prst="rect">
            <a:avLst/>
          </a:prstGeom>
          <a:noFill/>
        </p:spPr>
        <p:txBody>
          <a:bodyPr wrap="square">
            <a:spAutoFit/>
          </a:bodyPr>
          <a:lstStyle/>
          <a:p>
            <a:pPr algn="just"/>
            <a:r>
              <a:rPr lang="en-US" sz="4000" b="1" dirty="0">
                <a:solidFill>
                  <a:schemeClr val="bg1"/>
                </a:solidFill>
                <a:effectLst/>
                <a:latin typeface="Times New Roman" panose="02020603050405020304" pitchFamily="18" charset="0"/>
                <a:cs typeface="Times New Roman" panose="02020603050405020304" pitchFamily="18" charset="0"/>
              </a:rPr>
              <a:t>5. Develop a thesis or purpose statement</a:t>
            </a:r>
          </a:p>
          <a:p>
            <a:pPr algn="just"/>
            <a:r>
              <a:rPr lang="en-US" sz="4400" b="0" i="0" dirty="0">
                <a:solidFill>
                  <a:schemeClr val="bg1"/>
                </a:solidFill>
                <a:effectLst/>
                <a:latin typeface="Times New Roman" panose="02020603050405020304" pitchFamily="18" charset="0"/>
                <a:cs typeface="Times New Roman" panose="02020603050405020304" pitchFamily="18" charset="0"/>
              </a:rPr>
              <a:t>Write a one or two sentence statement summarizing the conclusion you have reached about the major trends and developments you see in the research that has been conducted on your subject.</a:t>
            </a:r>
          </a:p>
          <a:p>
            <a:pPr algn="just"/>
            <a:endParaRPr lang="en-US" sz="4400" b="0" i="0" dirty="0">
              <a:solidFill>
                <a:schemeClr val="bg1"/>
              </a:solidFill>
              <a:effectLst/>
              <a:latin typeface="Times New Roman" panose="02020603050405020304" pitchFamily="18" charset="0"/>
              <a:cs typeface="Times New Roman" panose="02020603050405020304" pitchFamily="18" charset="0"/>
            </a:endParaRPr>
          </a:p>
          <a:p>
            <a:pPr algn="l"/>
            <a:r>
              <a:rPr lang="en-US" sz="4000" b="1" dirty="0">
                <a:solidFill>
                  <a:schemeClr val="bg1"/>
                </a:solidFill>
                <a:latin typeface="Times New Roman" panose="02020603050405020304" pitchFamily="18" charset="0"/>
                <a:cs typeface="Times New Roman" panose="02020603050405020304" pitchFamily="18" charset="0"/>
              </a:rPr>
              <a:t>6. Write the paper</a:t>
            </a:r>
          </a:p>
          <a:p>
            <a:pPr algn="l"/>
            <a:r>
              <a:rPr lang="en-US" sz="4400" dirty="0">
                <a:solidFill>
                  <a:schemeClr val="bg1"/>
                </a:solidFill>
                <a:latin typeface="Times New Roman" panose="02020603050405020304" pitchFamily="18" charset="0"/>
                <a:cs typeface="Times New Roman" panose="02020603050405020304" pitchFamily="18" charset="0"/>
              </a:rPr>
              <a:t>Follow the organizational structure you developed above, including the headings and subheadings you constructed.</a:t>
            </a:r>
          </a:p>
          <a:p>
            <a:pPr algn="l"/>
            <a:r>
              <a:rPr lang="en-US" sz="4400" dirty="0">
                <a:solidFill>
                  <a:schemeClr val="bg1"/>
                </a:solidFill>
                <a:latin typeface="Times New Roman" panose="02020603050405020304" pitchFamily="18" charset="0"/>
                <a:cs typeface="Times New Roman" panose="02020603050405020304" pitchFamily="18" charset="0"/>
              </a:rPr>
              <a:t>Make certain that each section links logically to the one before and after.</a:t>
            </a:r>
          </a:p>
          <a:p>
            <a:pPr algn="l"/>
            <a:r>
              <a:rPr lang="en-US" sz="4400" dirty="0">
                <a:solidFill>
                  <a:schemeClr val="bg1"/>
                </a:solidFill>
                <a:latin typeface="Times New Roman" panose="02020603050405020304" pitchFamily="18" charset="0"/>
                <a:cs typeface="Times New Roman" panose="02020603050405020304" pitchFamily="18" charset="0"/>
              </a:rPr>
              <a:t>Structure your sections by themes or subtopics, not by individual theorists or researchers.</a:t>
            </a:r>
          </a:p>
          <a:p>
            <a:pPr algn="just"/>
            <a:endParaRPr lang="en-US" sz="4000" b="0" i="0" dirty="0">
              <a:solidFill>
                <a:schemeClr val="bg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1B1B"/>
        </a:solidFill>
        <a:effectLst/>
      </p:bgPr>
    </p:bg>
    <p:spTree>
      <p:nvGrpSpPr>
        <p:cNvPr id="1" name=""/>
        <p:cNvGrpSpPr/>
        <p:nvPr/>
      </p:nvGrpSpPr>
      <p:grpSpPr>
        <a:xfrm>
          <a:off x="0" y="0"/>
          <a:ext cx="0" cy="0"/>
          <a:chOff x="0" y="0"/>
          <a:chExt cx="0" cy="0"/>
        </a:xfrm>
      </p:grpSpPr>
      <p:sp>
        <p:nvSpPr>
          <p:cNvPr id="33" name="TextBox 33"/>
          <p:cNvSpPr txBox="1"/>
          <p:nvPr/>
        </p:nvSpPr>
        <p:spPr>
          <a:xfrm>
            <a:off x="8458200" y="2130237"/>
            <a:ext cx="8286750" cy="5416868"/>
          </a:xfrm>
          <a:prstGeom prst="rect">
            <a:avLst/>
          </a:prstGeom>
        </p:spPr>
        <p:txBody>
          <a:bodyPr wrap="square" lIns="0" tIns="0" rIns="0" bIns="0" rtlCol="0" anchor="t">
            <a:spAutoFit/>
          </a:bodyPr>
          <a:lstStyle/>
          <a:p>
            <a:pPr marL="0" lvl="0" indent="0" algn="just">
              <a:spcBef>
                <a:spcPct val="0"/>
              </a:spcBef>
            </a:pPr>
            <a:r>
              <a:rPr lang="en-US" sz="4400" b="0" i="0" dirty="0">
                <a:solidFill>
                  <a:schemeClr val="bg1"/>
                </a:solidFill>
                <a:effectLst/>
                <a:latin typeface="Times New Roman" panose="02020603050405020304" pitchFamily="18" charset="0"/>
                <a:cs typeface="Times New Roman" panose="02020603050405020304" pitchFamily="18" charset="0"/>
              </a:rPr>
              <a:t>If you ﬁnd that each paragraph begins with a researcher's name, it might indicate that, instead of evaluating and comparing the research literature from an analytical point of view, you have simply described what research has been done.</a:t>
            </a:r>
            <a:endParaRPr lang="en-US" sz="4400" u="none" dirty="0">
              <a:solidFill>
                <a:schemeClr val="bg1"/>
              </a:solidFill>
              <a:latin typeface="Times New Roman" panose="02020603050405020304" pitchFamily="18" charset="0"/>
              <a:cs typeface="Times New Roman" panose="02020603050405020304" pitchFamily="18" charset="0"/>
            </a:endParaRPr>
          </a:p>
        </p:txBody>
      </p:sp>
      <p:grpSp>
        <p:nvGrpSpPr>
          <p:cNvPr id="35" name="Group 35"/>
          <p:cNvGrpSpPr/>
          <p:nvPr/>
        </p:nvGrpSpPr>
        <p:grpSpPr>
          <a:xfrm>
            <a:off x="9301994" y="8743950"/>
            <a:ext cx="1543050" cy="1543050"/>
            <a:chOff x="0" y="0"/>
            <a:chExt cx="812800" cy="812800"/>
          </a:xfrm>
        </p:grpSpPr>
        <p:sp>
          <p:nvSpPr>
            <p:cNvPr id="36" name="Freeform 3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4CEE4"/>
            </a:solidFill>
          </p:spPr>
        </p:sp>
        <p:sp>
          <p:nvSpPr>
            <p:cNvPr id="37" name="TextBox 37"/>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38" name="Group 38"/>
          <p:cNvGrpSpPr/>
          <p:nvPr/>
        </p:nvGrpSpPr>
        <p:grpSpPr>
          <a:xfrm>
            <a:off x="16744950" y="0"/>
            <a:ext cx="1543050" cy="1543050"/>
            <a:chOff x="0" y="0"/>
            <a:chExt cx="812800" cy="812800"/>
          </a:xfrm>
        </p:grpSpPr>
        <p:sp>
          <p:nvSpPr>
            <p:cNvPr id="39" name="Freeform 3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4CEE4"/>
            </a:solidFill>
          </p:spPr>
        </p:sp>
        <p:sp>
          <p:nvSpPr>
            <p:cNvPr id="40" name="TextBox 40"/>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pic>
        <p:nvPicPr>
          <p:cNvPr id="41" name="Picture 40">
            <a:extLst>
              <a:ext uri="{FF2B5EF4-FFF2-40B4-BE49-F238E27FC236}">
                <a16:creationId xmlns:a16="http://schemas.microsoft.com/office/drawing/2014/main" id="{73B83E68-4231-4DB3-A6C3-00B5BB2E7F6D}"/>
              </a:ext>
            </a:extLst>
          </p:cNvPr>
          <p:cNvPicPr>
            <a:picLocks noChangeAspect="1"/>
          </p:cNvPicPr>
          <p:nvPr/>
        </p:nvPicPr>
        <p:blipFill>
          <a:blip r:embed="rId2"/>
          <a:stretch>
            <a:fillRect/>
          </a:stretch>
        </p:blipFill>
        <p:spPr>
          <a:xfrm>
            <a:off x="533400" y="718805"/>
            <a:ext cx="7143750" cy="2857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2024929" y="1824936"/>
            <a:ext cx="6637129" cy="6637129"/>
            <a:chOff x="0" y="0"/>
            <a:chExt cx="812800" cy="812800"/>
          </a:xfrm>
        </p:grpSpPr>
        <p:sp>
          <p:nvSpPr>
            <p:cNvPr id="3" name="Freeform 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81B1B"/>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5" name="Group 5"/>
          <p:cNvGrpSpPr/>
          <p:nvPr/>
        </p:nvGrpSpPr>
        <p:grpSpPr>
          <a:xfrm>
            <a:off x="7467600" y="97178"/>
            <a:ext cx="10664168" cy="10287000"/>
            <a:chOff x="0" y="0"/>
            <a:chExt cx="812800" cy="812800"/>
          </a:xfrm>
        </p:grpSpPr>
        <p:sp>
          <p:nvSpPr>
            <p:cNvPr id="6" name="Freeform 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4CEE4"/>
            </a:solidFill>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8" name="Group 8"/>
          <p:cNvGrpSpPr/>
          <p:nvPr/>
        </p:nvGrpSpPr>
        <p:grpSpPr>
          <a:xfrm>
            <a:off x="0" y="3215749"/>
            <a:ext cx="4049859" cy="4049859"/>
            <a:chOff x="0" y="0"/>
            <a:chExt cx="812800" cy="812800"/>
          </a:xfrm>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9FFE8"/>
            </a:solidFill>
          </p:spPr>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sp>
        <p:nvSpPr>
          <p:cNvPr id="19" name="TextBox 18">
            <a:extLst>
              <a:ext uri="{FF2B5EF4-FFF2-40B4-BE49-F238E27FC236}">
                <a16:creationId xmlns:a16="http://schemas.microsoft.com/office/drawing/2014/main" id="{E40DCD7D-AD18-4354-90AD-5393EA4F4C47}"/>
              </a:ext>
            </a:extLst>
          </p:cNvPr>
          <p:cNvSpPr txBox="1"/>
          <p:nvPr/>
        </p:nvSpPr>
        <p:spPr>
          <a:xfrm>
            <a:off x="252381" y="243784"/>
            <a:ext cx="9144000" cy="1015663"/>
          </a:xfrm>
          <a:prstGeom prst="rect">
            <a:avLst/>
          </a:prstGeom>
          <a:noFill/>
        </p:spPr>
        <p:txBody>
          <a:bodyPr wrap="square">
            <a:spAutoFit/>
          </a:bodyPr>
          <a:lstStyle/>
          <a:p>
            <a:pPr algn="l"/>
            <a:r>
              <a:rPr lang="en-US" sz="6000" b="1" dirty="0">
                <a:solidFill>
                  <a:schemeClr val="bg1"/>
                </a:solidFill>
                <a:effectLst/>
                <a:latin typeface="Times New Roman" panose="02020603050405020304" pitchFamily="18" charset="0"/>
                <a:cs typeface="Times New Roman" panose="02020603050405020304" pitchFamily="18" charset="0"/>
              </a:rPr>
              <a:t>7. Review your work</a:t>
            </a:r>
          </a:p>
        </p:txBody>
      </p:sp>
      <p:sp>
        <p:nvSpPr>
          <p:cNvPr id="21" name="TextBox 20">
            <a:extLst>
              <a:ext uri="{FF2B5EF4-FFF2-40B4-BE49-F238E27FC236}">
                <a16:creationId xmlns:a16="http://schemas.microsoft.com/office/drawing/2014/main" id="{6DAC3C0E-9C11-4487-917D-3713833EFD09}"/>
              </a:ext>
            </a:extLst>
          </p:cNvPr>
          <p:cNvSpPr txBox="1"/>
          <p:nvPr/>
        </p:nvSpPr>
        <p:spPr>
          <a:xfrm>
            <a:off x="7591874" y="243784"/>
            <a:ext cx="10415619" cy="8956298"/>
          </a:xfrm>
          <a:prstGeom prst="rect">
            <a:avLst/>
          </a:prstGeom>
          <a:noFill/>
        </p:spPr>
        <p:txBody>
          <a:bodyPr wrap="square">
            <a:spAutoFit/>
          </a:bodyPr>
          <a:lstStyle/>
          <a:p>
            <a:pPr algn="just">
              <a:buFont typeface="Arial" panose="020B0604020202020204" pitchFamily="34" charset="0"/>
              <a:buChar char="•"/>
            </a:pPr>
            <a:r>
              <a:rPr lang="en-US" sz="3600" b="0" i="0" dirty="0">
                <a:solidFill>
                  <a:srgbClr val="333333"/>
                </a:solidFill>
                <a:effectLst/>
                <a:latin typeface="Times New Roman" panose="02020603050405020304" pitchFamily="18" charset="0"/>
                <a:cs typeface="Times New Roman" panose="02020603050405020304" pitchFamily="18" charset="0"/>
              </a:rPr>
              <a:t>Look at the topic sentences of each paragraph. If you were to read only these sentences, would you ﬁnd that your paper presented a clear position, logically developed, from beginning to end? The topic sentences of each paragraph should indicate the main points of your literature review.</a:t>
            </a:r>
          </a:p>
          <a:p>
            <a:pPr algn="just">
              <a:buFont typeface="Arial" panose="020B0604020202020204" pitchFamily="34" charset="0"/>
              <a:buChar char="•"/>
            </a:pPr>
            <a:r>
              <a:rPr lang="en-US" sz="3600" b="0" i="0" dirty="0">
                <a:solidFill>
                  <a:srgbClr val="333333"/>
                </a:solidFill>
                <a:effectLst/>
                <a:latin typeface="Times New Roman" panose="02020603050405020304" pitchFamily="18" charset="0"/>
                <a:cs typeface="Times New Roman" panose="02020603050405020304" pitchFamily="18" charset="0"/>
              </a:rPr>
              <a:t>Make an outline of each section of the paper and decide whether you need to add information, to delete irrelevant information, or to re-structure sections. Since the purpose of a literature review is to demonstrate that the writer is familiar with the important professional literature on the chosen subject, check to make certain that you have covered all of the important, up-to-date, and pertinent texts. In the sciences and some of the social sciences it is important that your literature be quite recent; this is not so important in the humanities.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9FFE8"/>
        </a:solidFill>
        <a:effectLst/>
      </p:bgPr>
    </p:bg>
    <p:spTree>
      <p:nvGrpSpPr>
        <p:cNvPr id="1" name=""/>
        <p:cNvGrpSpPr/>
        <p:nvPr/>
      </p:nvGrpSpPr>
      <p:grpSpPr>
        <a:xfrm>
          <a:off x="0" y="0"/>
          <a:ext cx="0" cy="0"/>
          <a:chOff x="0" y="0"/>
          <a:chExt cx="0" cy="0"/>
        </a:xfrm>
      </p:grpSpPr>
      <p:grpSp>
        <p:nvGrpSpPr>
          <p:cNvPr id="2" name="Group 2"/>
          <p:cNvGrpSpPr/>
          <p:nvPr/>
        </p:nvGrpSpPr>
        <p:grpSpPr>
          <a:xfrm>
            <a:off x="9505117" y="-48589"/>
            <a:ext cx="8782883" cy="10384179"/>
            <a:chOff x="0" y="0"/>
            <a:chExt cx="4626374" cy="5469855"/>
          </a:xfrm>
        </p:grpSpPr>
        <p:sp>
          <p:nvSpPr>
            <p:cNvPr id="3" name="Freeform 3"/>
            <p:cNvSpPr/>
            <p:nvPr/>
          </p:nvSpPr>
          <p:spPr>
            <a:xfrm>
              <a:off x="0" y="0"/>
              <a:ext cx="4626375" cy="5469855"/>
            </a:xfrm>
            <a:custGeom>
              <a:avLst/>
              <a:gdLst/>
              <a:ahLst/>
              <a:cxnLst/>
              <a:rect l="l" t="t" r="r" b="b"/>
              <a:pathLst>
                <a:path w="4626375" h="5469855">
                  <a:moveTo>
                    <a:pt x="0" y="0"/>
                  </a:moveTo>
                  <a:lnTo>
                    <a:pt x="4626375" y="0"/>
                  </a:lnTo>
                  <a:lnTo>
                    <a:pt x="4626375" y="5469855"/>
                  </a:lnTo>
                  <a:lnTo>
                    <a:pt x="0" y="5469855"/>
                  </a:lnTo>
                  <a:close/>
                </a:path>
              </a:pathLst>
            </a:custGeom>
            <a:solidFill>
              <a:srgbClr val="F81B1B"/>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pic>
        <p:nvPicPr>
          <p:cNvPr id="5" name="Picture 5"/>
          <p:cNvPicPr>
            <a:picLocks noChangeAspect="1"/>
          </p:cNvPicPr>
          <p:nvPr/>
        </p:nvPicPr>
        <p:blipFill>
          <a:blip r:embed="rId2"/>
          <a:srcRect/>
          <a:stretch>
            <a:fillRect/>
          </a:stretch>
        </p:blipFill>
        <p:spPr>
          <a:xfrm>
            <a:off x="10744200" y="495300"/>
            <a:ext cx="5482971" cy="8229600"/>
          </a:xfrm>
          <a:prstGeom prst="rect">
            <a:avLst/>
          </a:prstGeom>
        </p:spPr>
      </p:pic>
      <p:sp>
        <p:nvSpPr>
          <p:cNvPr id="6" name="TextBox 6"/>
          <p:cNvSpPr txBox="1"/>
          <p:nvPr/>
        </p:nvSpPr>
        <p:spPr>
          <a:xfrm>
            <a:off x="1028700" y="876300"/>
            <a:ext cx="7754184" cy="6894195"/>
          </a:xfrm>
          <a:prstGeom prst="rect">
            <a:avLst/>
          </a:prstGeom>
        </p:spPr>
        <p:txBody>
          <a:bodyPr wrap="square" lIns="0" tIns="0" rIns="0" bIns="0" rtlCol="0" anchor="t">
            <a:spAutoFit/>
          </a:bodyPr>
          <a:lstStyle/>
          <a:p>
            <a:pPr algn="just">
              <a:buFont typeface="Arial" panose="020B0604020202020204" pitchFamily="34" charset="0"/>
              <a:buChar char="•"/>
            </a:pPr>
            <a:endParaRPr lang="en-US" sz="2800" b="0" i="0" dirty="0">
              <a:solidFill>
                <a:srgbClr val="333333"/>
              </a:solidFill>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800" b="0" i="0" dirty="0">
                <a:solidFill>
                  <a:srgbClr val="333333"/>
                </a:solidFill>
                <a:effectLst/>
                <a:latin typeface="Times New Roman" panose="02020603050405020304" pitchFamily="18" charset="0"/>
                <a:cs typeface="Times New Roman" panose="02020603050405020304" pitchFamily="18" charset="0"/>
              </a:rPr>
              <a:t>Make certain that all of the citations and references are correct and that you are referencing in the appropriate style for your discipline. If you are uncertain which style to use, ask your professor.</a:t>
            </a:r>
          </a:p>
          <a:p>
            <a:pPr algn="just">
              <a:buFont typeface="Arial" panose="020B0604020202020204" pitchFamily="34" charset="0"/>
              <a:buChar char="•"/>
            </a:pPr>
            <a:r>
              <a:rPr lang="en-US" sz="2800" b="0" i="0" dirty="0">
                <a:solidFill>
                  <a:srgbClr val="333333"/>
                </a:solidFill>
                <a:effectLst/>
                <a:latin typeface="Times New Roman" panose="02020603050405020304" pitchFamily="18" charset="0"/>
                <a:cs typeface="Times New Roman" panose="02020603050405020304" pitchFamily="18" charset="0"/>
              </a:rPr>
              <a:t>Check to make sure that you have not plagiarized either by failing to cite a source of information, or by using words quoted directly from a source. (Usually if you take three or more words directly from another source, you should put those words within quotation marks, and cite the page.)</a:t>
            </a:r>
          </a:p>
          <a:p>
            <a:pPr algn="just">
              <a:buFont typeface="Arial" panose="020B0604020202020204" pitchFamily="34" charset="0"/>
              <a:buChar char="•"/>
            </a:pPr>
            <a:r>
              <a:rPr lang="en-US" sz="2800" b="0" i="0" dirty="0">
                <a:solidFill>
                  <a:srgbClr val="333333"/>
                </a:solidFill>
                <a:effectLst/>
                <a:latin typeface="Times New Roman" panose="02020603050405020304" pitchFamily="18" charset="0"/>
                <a:cs typeface="Times New Roman" panose="02020603050405020304" pitchFamily="18" charset="0"/>
              </a:rPr>
              <a:t>Text should be written in a clear and concise academic style; it should not be descriptive in nature or use the language of everyday speech.</a:t>
            </a:r>
          </a:p>
          <a:p>
            <a:pPr algn="just">
              <a:buFont typeface="Arial" panose="020B0604020202020204" pitchFamily="34" charset="0"/>
              <a:buChar char="•"/>
            </a:pPr>
            <a:r>
              <a:rPr lang="en-US" sz="2800" b="0" i="0" dirty="0">
                <a:solidFill>
                  <a:srgbClr val="333333"/>
                </a:solidFill>
                <a:effectLst/>
                <a:latin typeface="Times New Roman" panose="02020603050405020304" pitchFamily="18" charset="0"/>
                <a:cs typeface="Times New Roman" panose="02020603050405020304" pitchFamily="18" charset="0"/>
              </a:rPr>
              <a:t>There should be no grammatical or spelling errors.</a:t>
            </a:r>
          </a:p>
          <a:p>
            <a:pPr algn="just">
              <a:buFont typeface="Arial" panose="020B0604020202020204" pitchFamily="34" charset="0"/>
              <a:buChar char="•"/>
            </a:pPr>
            <a:r>
              <a:rPr lang="en-US" sz="2800" b="0" i="0" dirty="0">
                <a:solidFill>
                  <a:srgbClr val="333333"/>
                </a:solidFill>
                <a:effectLst/>
                <a:latin typeface="Times New Roman" panose="02020603050405020304" pitchFamily="18" charset="0"/>
                <a:cs typeface="Times New Roman" panose="02020603050405020304" pitchFamily="18" charset="0"/>
              </a:rPr>
              <a:t>Sentences should ﬂow smoothly and logically.</a:t>
            </a:r>
            <a:endParaRPr lang="en-US" sz="2800" u="none" dirty="0">
              <a:solidFill>
                <a:srgbClr val="F81B1B"/>
              </a:solidFill>
              <a:latin typeface="Open Sans Extra Bold" panose="020B06040202020202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9FFE8"/>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3086100" cy="10287000"/>
            <a:chOff x="0" y="0"/>
            <a:chExt cx="812800" cy="2709333"/>
          </a:xfrm>
        </p:grpSpPr>
        <p:sp>
          <p:nvSpPr>
            <p:cNvPr id="3" name="Freeform 3"/>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F81B1B"/>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5" name="Group 5"/>
          <p:cNvGrpSpPr/>
          <p:nvPr/>
        </p:nvGrpSpPr>
        <p:grpSpPr>
          <a:xfrm>
            <a:off x="12364102" y="0"/>
            <a:ext cx="5923898" cy="10287000"/>
            <a:chOff x="0" y="0"/>
            <a:chExt cx="1560204" cy="2709333"/>
          </a:xfrm>
        </p:grpSpPr>
        <p:sp>
          <p:nvSpPr>
            <p:cNvPr id="6" name="Freeform 6"/>
            <p:cNvSpPr/>
            <p:nvPr/>
          </p:nvSpPr>
          <p:spPr>
            <a:xfrm>
              <a:off x="0" y="0"/>
              <a:ext cx="1560204" cy="2709333"/>
            </a:xfrm>
            <a:custGeom>
              <a:avLst/>
              <a:gdLst/>
              <a:ahLst/>
              <a:cxnLst/>
              <a:rect l="l" t="t" r="r" b="b"/>
              <a:pathLst>
                <a:path w="1560204" h="2709333">
                  <a:moveTo>
                    <a:pt x="0" y="0"/>
                  </a:moveTo>
                  <a:lnTo>
                    <a:pt x="1560204" y="0"/>
                  </a:lnTo>
                  <a:lnTo>
                    <a:pt x="1560204" y="2709333"/>
                  </a:lnTo>
                  <a:lnTo>
                    <a:pt x="0" y="2709333"/>
                  </a:lnTo>
                  <a:close/>
                </a:path>
              </a:pathLst>
            </a:custGeom>
            <a:solidFill>
              <a:srgbClr val="F4CEE4"/>
            </a:solidFill>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sp>
        <p:nvSpPr>
          <p:cNvPr id="8" name="TextBox 8"/>
          <p:cNvSpPr txBox="1"/>
          <p:nvPr/>
        </p:nvSpPr>
        <p:spPr>
          <a:xfrm>
            <a:off x="12954000" y="223019"/>
            <a:ext cx="4419600" cy="1154162"/>
          </a:xfrm>
          <a:prstGeom prst="rect">
            <a:avLst/>
          </a:prstGeom>
        </p:spPr>
        <p:txBody>
          <a:bodyPr wrap="square" lIns="0" tIns="0" rIns="0" bIns="0" rtlCol="0" anchor="t">
            <a:spAutoFit/>
          </a:bodyPr>
          <a:lstStyle/>
          <a:p>
            <a:pPr marL="0" lvl="0" indent="0" algn="l">
              <a:lnSpc>
                <a:spcPts val="10500"/>
              </a:lnSpc>
              <a:spcBef>
                <a:spcPct val="0"/>
              </a:spcBef>
            </a:pPr>
            <a:r>
              <a:rPr lang="en-US" sz="4800" b="1" u="none" dirty="0">
                <a:solidFill>
                  <a:srgbClr val="000000"/>
                </a:solidFill>
                <a:latin typeface="Times New Roman" panose="02020603050405020304" pitchFamily="18" charset="0"/>
                <a:cs typeface="Times New Roman" panose="02020603050405020304" pitchFamily="18" charset="0"/>
              </a:rPr>
              <a:t>TASKS TO DO</a:t>
            </a:r>
          </a:p>
        </p:txBody>
      </p:sp>
      <p:sp>
        <p:nvSpPr>
          <p:cNvPr id="9" name="TextBox 9"/>
          <p:cNvSpPr txBox="1"/>
          <p:nvPr/>
        </p:nvSpPr>
        <p:spPr>
          <a:xfrm>
            <a:off x="3523215" y="268376"/>
            <a:ext cx="8382000" cy="9870010"/>
          </a:xfrm>
          <a:prstGeom prst="rect">
            <a:avLst/>
          </a:prstGeom>
        </p:spPr>
        <p:txBody>
          <a:bodyPr wrap="square" lIns="0" tIns="0" rIns="0" bIns="0" rtlCol="0" anchor="t">
            <a:spAutoFit/>
          </a:bodyPr>
          <a:lstStyle/>
          <a:p>
            <a:pPr algn="l" fontAlgn="base">
              <a:buFont typeface="Arial" panose="020B0604020202020204" pitchFamily="34" charset="0"/>
              <a:buChar char="•"/>
            </a:pPr>
            <a:r>
              <a:rPr lang="en-US" sz="3600" b="0" i="0" dirty="0">
                <a:solidFill>
                  <a:srgbClr val="000000"/>
                </a:solidFill>
                <a:effectLst/>
                <a:latin typeface="Times New Roman" panose="02020603050405020304" pitchFamily="18" charset="0"/>
                <a:cs typeface="Times New Roman" panose="02020603050405020304" pitchFamily="18" charset="0"/>
              </a:rPr>
              <a:t>What is the specific thesis, problem, or research question that my literature review helps to define?</a:t>
            </a:r>
          </a:p>
          <a:p>
            <a:pPr algn="l" fontAlgn="base">
              <a:buFont typeface="Arial" panose="020B0604020202020204" pitchFamily="34" charset="0"/>
              <a:buChar char="•"/>
            </a:pPr>
            <a:endParaRPr lang="en-US" sz="3600" b="0" i="0" dirty="0">
              <a:solidFill>
                <a:srgbClr val="666666"/>
              </a:solidFill>
              <a:effectLst/>
              <a:latin typeface="Times New Roman" panose="02020603050405020304" pitchFamily="18" charset="0"/>
              <a:cs typeface="Times New Roman" panose="02020603050405020304" pitchFamily="18" charset="0"/>
            </a:endParaRPr>
          </a:p>
          <a:p>
            <a:pPr algn="l" fontAlgn="base">
              <a:buFont typeface="Arial" panose="020B0604020202020204" pitchFamily="34" charset="0"/>
              <a:buChar char="•"/>
            </a:pPr>
            <a:r>
              <a:rPr lang="en-US" sz="3600" b="0" i="0" dirty="0">
                <a:solidFill>
                  <a:srgbClr val="000000"/>
                </a:solidFill>
                <a:effectLst/>
                <a:latin typeface="Times New Roman" panose="02020603050405020304" pitchFamily="18" charset="0"/>
                <a:cs typeface="Times New Roman" panose="02020603050405020304" pitchFamily="18" charset="0"/>
              </a:rPr>
              <a:t>What type of literature review am I conducting? Am I looking at issues of theory? methodology? policy? quantitative research (e.g. on the effectiveness of a new procedure)? qualitative research (e.g., studies of loneliness among migrant workers)?</a:t>
            </a:r>
          </a:p>
          <a:p>
            <a:pPr algn="l" fontAlgn="base">
              <a:buFont typeface="Arial" panose="020B0604020202020204" pitchFamily="34" charset="0"/>
              <a:buChar char="•"/>
            </a:pPr>
            <a:endParaRPr lang="en-US" sz="3600" b="0" i="0" dirty="0">
              <a:solidFill>
                <a:srgbClr val="666666"/>
              </a:solidFill>
              <a:effectLst/>
              <a:latin typeface="Times New Roman" panose="02020603050405020304" pitchFamily="18" charset="0"/>
              <a:cs typeface="Times New Roman" panose="02020603050405020304" pitchFamily="18" charset="0"/>
            </a:endParaRPr>
          </a:p>
          <a:p>
            <a:pPr algn="l" fontAlgn="base">
              <a:buFont typeface="Arial" panose="020B0604020202020204" pitchFamily="34" charset="0"/>
              <a:buChar char="•"/>
            </a:pPr>
            <a:r>
              <a:rPr lang="en-US" sz="3600" b="0" i="0" dirty="0">
                <a:solidFill>
                  <a:srgbClr val="000000"/>
                </a:solidFill>
                <a:effectLst/>
                <a:latin typeface="Times New Roman" panose="02020603050405020304" pitchFamily="18" charset="0"/>
                <a:cs typeface="Times New Roman" panose="02020603050405020304" pitchFamily="18" charset="0"/>
              </a:rPr>
              <a:t>What is the scope of my literature review? What types of publications am I using (e.g., journals, books, government documents, popular media)? What discipline am I working in (e.g., nursing psychology, sociology, medicine)?</a:t>
            </a:r>
            <a:endParaRPr lang="en-US" sz="3600" b="0" i="0" dirty="0">
              <a:solidFill>
                <a:srgbClr val="666666"/>
              </a:solidFill>
              <a:effectLst/>
              <a:latin typeface="Times New Roman" panose="02020603050405020304" pitchFamily="18" charset="0"/>
              <a:cs typeface="Times New Roman" panose="02020603050405020304" pitchFamily="18" charset="0"/>
            </a:endParaRPr>
          </a:p>
          <a:p>
            <a:pPr algn="l">
              <a:lnSpc>
                <a:spcPts val="3779"/>
              </a:lnSpc>
              <a:spcBef>
                <a:spcPct val="0"/>
              </a:spcBef>
            </a:pPr>
            <a:r>
              <a:rPr lang="en-US" sz="2699" u="none" dirty="0">
                <a:solidFill>
                  <a:srgbClr val="000000"/>
                </a:solidFill>
                <a:latin typeface="Roboto Condensed Bold"/>
              </a:rPr>
              <a:t> </a:t>
            </a:r>
          </a:p>
        </p:txBody>
      </p:sp>
      <p:grpSp>
        <p:nvGrpSpPr>
          <p:cNvPr id="12" name="Group 12"/>
          <p:cNvGrpSpPr/>
          <p:nvPr/>
        </p:nvGrpSpPr>
        <p:grpSpPr>
          <a:xfrm>
            <a:off x="10821052" y="8743950"/>
            <a:ext cx="1543050" cy="1543050"/>
            <a:chOff x="0" y="0"/>
            <a:chExt cx="812800" cy="812800"/>
          </a:xfrm>
        </p:grpSpPr>
        <p:sp>
          <p:nvSpPr>
            <p:cNvPr id="13" name="Freeform 1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81B1B"/>
            </a:solidFill>
          </p:spPr>
        </p:sp>
        <p:sp>
          <p:nvSpPr>
            <p:cNvPr id="14" name="TextBox 14"/>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CEE4"/>
        </a:solidFill>
        <a:effectLst/>
      </p:bgPr>
    </p:bg>
    <p:spTree>
      <p:nvGrpSpPr>
        <p:cNvPr id="1" name=""/>
        <p:cNvGrpSpPr/>
        <p:nvPr/>
      </p:nvGrpSpPr>
      <p:grpSpPr>
        <a:xfrm>
          <a:off x="0" y="0"/>
          <a:ext cx="0" cy="0"/>
          <a:chOff x="0" y="0"/>
          <a:chExt cx="0" cy="0"/>
        </a:xfrm>
      </p:grpSpPr>
      <p:grpSp>
        <p:nvGrpSpPr>
          <p:cNvPr id="43" name="Group 43"/>
          <p:cNvGrpSpPr/>
          <p:nvPr/>
        </p:nvGrpSpPr>
        <p:grpSpPr>
          <a:xfrm>
            <a:off x="0" y="0"/>
            <a:ext cx="1211974" cy="1211974"/>
            <a:chOff x="0" y="0"/>
            <a:chExt cx="812800" cy="812800"/>
          </a:xfrm>
        </p:grpSpPr>
        <p:sp>
          <p:nvSpPr>
            <p:cNvPr id="44" name="Freeform 4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9FFE8"/>
            </a:solidFill>
          </p:spPr>
        </p:sp>
        <p:sp>
          <p:nvSpPr>
            <p:cNvPr id="45" name="TextBox 45"/>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46" name="Group 46"/>
          <p:cNvGrpSpPr/>
          <p:nvPr/>
        </p:nvGrpSpPr>
        <p:grpSpPr>
          <a:xfrm rot="5400000">
            <a:off x="17076026" y="0"/>
            <a:ext cx="1211974" cy="1211974"/>
            <a:chOff x="0" y="0"/>
            <a:chExt cx="812800" cy="812800"/>
          </a:xfrm>
        </p:grpSpPr>
        <p:sp>
          <p:nvSpPr>
            <p:cNvPr id="47" name="Freeform 4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9FFE8"/>
            </a:solidFill>
          </p:spPr>
        </p:sp>
        <p:sp>
          <p:nvSpPr>
            <p:cNvPr id="48" name="TextBox 48"/>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49" name="Group 49"/>
          <p:cNvGrpSpPr/>
          <p:nvPr/>
        </p:nvGrpSpPr>
        <p:grpSpPr>
          <a:xfrm>
            <a:off x="0" y="1211974"/>
            <a:ext cx="1211974" cy="1211974"/>
            <a:chOff x="0" y="0"/>
            <a:chExt cx="812800" cy="812800"/>
          </a:xfrm>
        </p:grpSpPr>
        <p:sp>
          <p:nvSpPr>
            <p:cNvPr id="50" name="Freeform 5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9FFE8"/>
            </a:solidFill>
          </p:spPr>
        </p:sp>
        <p:sp>
          <p:nvSpPr>
            <p:cNvPr id="51" name="TextBox 51"/>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52" name="Group 52"/>
          <p:cNvGrpSpPr/>
          <p:nvPr/>
        </p:nvGrpSpPr>
        <p:grpSpPr>
          <a:xfrm rot="5400000">
            <a:off x="15864053" y="0"/>
            <a:ext cx="1211974" cy="1211974"/>
            <a:chOff x="0" y="0"/>
            <a:chExt cx="812800" cy="812800"/>
          </a:xfrm>
        </p:grpSpPr>
        <p:sp>
          <p:nvSpPr>
            <p:cNvPr id="53" name="Freeform 5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9FFE8"/>
            </a:solidFill>
          </p:spPr>
        </p:sp>
        <p:sp>
          <p:nvSpPr>
            <p:cNvPr id="54" name="TextBox 54"/>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55" name="Group 55"/>
          <p:cNvGrpSpPr/>
          <p:nvPr/>
        </p:nvGrpSpPr>
        <p:grpSpPr>
          <a:xfrm>
            <a:off x="0" y="2423947"/>
            <a:ext cx="1211974" cy="1211974"/>
            <a:chOff x="0" y="0"/>
            <a:chExt cx="812800" cy="812800"/>
          </a:xfrm>
        </p:grpSpPr>
        <p:sp>
          <p:nvSpPr>
            <p:cNvPr id="56" name="Freeform 5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9FFE8"/>
            </a:solidFill>
          </p:spPr>
        </p:sp>
        <p:sp>
          <p:nvSpPr>
            <p:cNvPr id="57" name="TextBox 57"/>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58" name="Group 58"/>
          <p:cNvGrpSpPr/>
          <p:nvPr/>
        </p:nvGrpSpPr>
        <p:grpSpPr>
          <a:xfrm rot="5400000">
            <a:off x="14652079" y="0"/>
            <a:ext cx="1211974" cy="1211974"/>
            <a:chOff x="0" y="0"/>
            <a:chExt cx="812800" cy="812800"/>
          </a:xfrm>
        </p:grpSpPr>
        <p:sp>
          <p:nvSpPr>
            <p:cNvPr id="59" name="Freeform 5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9FFE8"/>
            </a:solidFill>
          </p:spPr>
        </p:sp>
        <p:sp>
          <p:nvSpPr>
            <p:cNvPr id="60" name="TextBox 60"/>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61" name="Group 61"/>
          <p:cNvGrpSpPr/>
          <p:nvPr/>
        </p:nvGrpSpPr>
        <p:grpSpPr>
          <a:xfrm>
            <a:off x="1211974" y="0"/>
            <a:ext cx="1211974" cy="1211974"/>
            <a:chOff x="0" y="0"/>
            <a:chExt cx="812800" cy="812800"/>
          </a:xfrm>
        </p:grpSpPr>
        <p:sp>
          <p:nvSpPr>
            <p:cNvPr id="62" name="Freeform 62"/>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9FFE8"/>
            </a:solidFill>
          </p:spPr>
        </p:sp>
        <p:sp>
          <p:nvSpPr>
            <p:cNvPr id="63" name="TextBox 63"/>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64" name="Group 64"/>
          <p:cNvGrpSpPr/>
          <p:nvPr/>
        </p:nvGrpSpPr>
        <p:grpSpPr>
          <a:xfrm rot="5400000">
            <a:off x="17076026" y="1211974"/>
            <a:ext cx="1211974" cy="1211974"/>
            <a:chOff x="0" y="0"/>
            <a:chExt cx="812800" cy="812800"/>
          </a:xfrm>
        </p:grpSpPr>
        <p:sp>
          <p:nvSpPr>
            <p:cNvPr id="65" name="Freeform 6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9FFE8"/>
            </a:solidFill>
          </p:spPr>
        </p:sp>
        <p:sp>
          <p:nvSpPr>
            <p:cNvPr id="66" name="TextBox 66"/>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67" name="Group 67"/>
          <p:cNvGrpSpPr/>
          <p:nvPr/>
        </p:nvGrpSpPr>
        <p:grpSpPr>
          <a:xfrm>
            <a:off x="2423947" y="0"/>
            <a:ext cx="1211974" cy="1211974"/>
            <a:chOff x="0" y="0"/>
            <a:chExt cx="812800" cy="812800"/>
          </a:xfrm>
        </p:grpSpPr>
        <p:sp>
          <p:nvSpPr>
            <p:cNvPr id="68" name="Freeform 68"/>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9FFE8"/>
            </a:solidFill>
          </p:spPr>
        </p:sp>
        <p:sp>
          <p:nvSpPr>
            <p:cNvPr id="69" name="TextBox 69"/>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70" name="Group 70"/>
          <p:cNvGrpSpPr/>
          <p:nvPr/>
        </p:nvGrpSpPr>
        <p:grpSpPr>
          <a:xfrm rot="5400000">
            <a:off x="17076026" y="2423947"/>
            <a:ext cx="1211974" cy="1211974"/>
            <a:chOff x="0" y="0"/>
            <a:chExt cx="812800" cy="812800"/>
          </a:xfrm>
        </p:grpSpPr>
        <p:sp>
          <p:nvSpPr>
            <p:cNvPr id="71" name="Freeform 7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9FFE8"/>
            </a:solidFill>
          </p:spPr>
        </p:sp>
        <p:sp>
          <p:nvSpPr>
            <p:cNvPr id="72" name="TextBox 72"/>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73" name="Group 73"/>
          <p:cNvGrpSpPr/>
          <p:nvPr/>
        </p:nvGrpSpPr>
        <p:grpSpPr>
          <a:xfrm>
            <a:off x="1211974" y="1211974"/>
            <a:ext cx="1211974" cy="1211974"/>
            <a:chOff x="0" y="0"/>
            <a:chExt cx="812800" cy="812800"/>
          </a:xfrm>
        </p:grpSpPr>
        <p:sp>
          <p:nvSpPr>
            <p:cNvPr id="74" name="Freeform 7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9FFE8"/>
            </a:solidFill>
          </p:spPr>
        </p:sp>
        <p:sp>
          <p:nvSpPr>
            <p:cNvPr id="75" name="TextBox 75"/>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76" name="Group 76"/>
          <p:cNvGrpSpPr/>
          <p:nvPr/>
        </p:nvGrpSpPr>
        <p:grpSpPr>
          <a:xfrm rot="5400000">
            <a:off x="15864053" y="1211974"/>
            <a:ext cx="1211974" cy="1211974"/>
            <a:chOff x="0" y="0"/>
            <a:chExt cx="812800" cy="812800"/>
          </a:xfrm>
        </p:grpSpPr>
        <p:sp>
          <p:nvSpPr>
            <p:cNvPr id="77" name="Freeform 7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9FFE8"/>
            </a:solidFill>
          </p:spPr>
        </p:sp>
        <p:sp>
          <p:nvSpPr>
            <p:cNvPr id="78" name="TextBox 78"/>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sp>
        <p:nvSpPr>
          <p:cNvPr id="80" name="TextBox 5">
            <a:extLst>
              <a:ext uri="{FF2B5EF4-FFF2-40B4-BE49-F238E27FC236}">
                <a16:creationId xmlns:a16="http://schemas.microsoft.com/office/drawing/2014/main" id="{E61A7B69-FC97-439A-9CCC-935AE219B5BC}"/>
              </a:ext>
            </a:extLst>
          </p:cNvPr>
          <p:cNvSpPr txBox="1"/>
          <p:nvPr/>
        </p:nvSpPr>
        <p:spPr>
          <a:xfrm>
            <a:off x="3637255" y="1303775"/>
            <a:ext cx="11013490" cy="2604752"/>
          </a:xfrm>
          <a:prstGeom prst="rect">
            <a:avLst/>
          </a:prstGeom>
        </p:spPr>
        <p:txBody>
          <a:bodyPr lIns="0" tIns="0" rIns="0" bIns="0" rtlCol="0" anchor="t">
            <a:spAutoFit/>
          </a:bodyPr>
          <a:lstStyle/>
          <a:p>
            <a:pPr marL="0" lvl="0" indent="0" algn="ctr">
              <a:lnSpc>
                <a:spcPts val="10500"/>
              </a:lnSpc>
              <a:spcBef>
                <a:spcPct val="0"/>
              </a:spcBef>
            </a:pPr>
            <a:r>
              <a:rPr lang="en-US" sz="7500" u="none" dirty="0">
                <a:solidFill>
                  <a:srgbClr val="000000"/>
                </a:solidFill>
                <a:latin typeface="Open Sans Extra Bold" panose="020B0604020202020204" charset="0"/>
              </a:rPr>
              <a:t>RECOMMENDED LITERATURE</a:t>
            </a:r>
          </a:p>
        </p:txBody>
      </p:sp>
      <p:sp>
        <p:nvSpPr>
          <p:cNvPr id="85" name="TextBox 84">
            <a:extLst>
              <a:ext uri="{FF2B5EF4-FFF2-40B4-BE49-F238E27FC236}">
                <a16:creationId xmlns:a16="http://schemas.microsoft.com/office/drawing/2014/main" id="{905B40F1-CB4D-46EA-A534-EF9B95062AAF}"/>
              </a:ext>
            </a:extLst>
          </p:cNvPr>
          <p:cNvSpPr txBox="1"/>
          <p:nvPr/>
        </p:nvSpPr>
        <p:spPr>
          <a:xfrm>
            <a:off x="220926" y="4961049"/>
            <a:ext cx="13093442" cy="584775"/>
          </a:xfrm>
          <a:prstGeom prst="rect">
            <a:avLst/>
          </a:prstGeom>
          <a:noFill/>
        </p:spPr>
        <p:txBody>
          <a:bodyPr wrap="square">
            <a:spAutoFit/>
          </a:bodyPr>
          <a:lstStyle/>
          <a:p>
            <a:r>
              <a:rPr lang="en-US" sz="3200" dirty="0"/>
              <a:t>https://www.phrasebank.manchester.ac.uk/referring-to-sources/</a:t>
            </a:r>
          </a:p>
        </p:txBody>
      </p:sp>
      <p:sp>
        <p:nvSpPr>
          <p:cNvPr id="86" name="TextBox 85">
            <a:extLst>
              <a:ext uri="{FF2B5EF4-FFF2-40B4-BE49-F238E27FC236}">
                <a16:creationId xmlns:a16="http://schemas.microsoft.com/office/drawing/2014/main" id="{690E422C-10FC-4687-B496-B6111C7BD139}"/>
              </a:ext>
            </a:extLst>
          </p:cNvPr>
          <p:cNvSpPr txBox="1"/>
          <p:nvPr/>
        </p:nvSpPr>
        <p:spPr>
          <a:xfrm>
            <a:off x="200144" y="5932117"/>
            <a:ext cx="14182221" cy="584775"/>
          </a:xfrm>
          <a:prstGeom prst="rect">
            <a:avLst/>
          </a:prstGeom>
          <a:noFill/>
        </p:spPr>
        <p:txBody>
          <a:bodyPr wrap="square">
            <a:spAutoFit/>
          </a:bodyPr>
          <a:lstStyle/>
          <a:p>
            <a:r>
              <a:rPr lang="en-US" sz="3200" dirty="0"/>
              <a:t>https://advice.writing.utoronto.ca/types-of-writing/literature-review/</a:t>
            </a:r>
          </a:p>
        </p:txBody>
      </p:sp>
      <p:sp>
        <p:nvSpPr>
          <p:cNvPr id="87" name="TextBox 86">
            <a:extLst>
              <a:ext uri="{FF2B5EF4-FFF2-40B4-BE49-F238E27FC236}">
                <a16:creationId xmlns:a16="http://schemas.microsoft.com/office/drawing/2014/main" id="{EAD7ABAB-D65A-44E5-B3B0-B022E4DA8552}"/>
              </a:ext>
            </a:extLst>
          </p:cNvPr>
          <p:cNvSpPr txBox="1"/>
          <p:nvPr/>
        </p:nvSpPr>
        <p:spPr>
          <a:xfrm>
            <a:off x="200144" y="6987664"/>
            <a:ext cx="17478256" cy="1077218"/>
          </a:xfrm>
          <a:prstGeom prst="rect">
            <a:avLst/>
          </a:prstGeom>
          <a:noFill/>
        </p:spPr>
        <p:txBody>
          <a:bodyPr wrap="square">
            <a:spAutoFit/>
          </a:bodyPr>
          <a:lstStyle/>
          <a:p>
            <a:r>
              <a:rPr lang="en-US" sz="3200" dirty="0"/>
              <a:t>https://cpb-us-e1.wpmucdn.com/sites.psu.edu/dist/6/65498/files/2016/12/Literature-Review-Packet-Summer-2018-14ngdgc.pdf</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CEE4"/>
        </a:solidFill>
        <a:effectLst/>
      </p:bgPr>
    </p:bg>
    <p:spTree>
      <p:nvGrpSpPr>
        <p:cNvPr id="1" name=""/>
        <p:cNvGrpSpPr/>
        <p:nvPr/>
      </p:nvGrpSpPr>
      <p:grpSpPr>
        <a:xfrm>
          <a:off x="0" y="0"/>
          <a:ext cx="0" cy="0"/>
          <a:chOff x="0" y="0"/>
          <a:chExt cx="0" cy="0"/>
        </a:xfrm>
      </p:grpSpPr>
      <p:grpSp>
        <p:nvGrpSpPr>
          <p:cNvPr id="2" name="Group 2"/>
          <p:cNvGrpSpPr/>
          <p:nvPr/>
        </p:nvGrpSpPr>
        <p:grpSpPr>
          <a:xfrm>
            <a:off x="1646133" y="10295"/>
            <a:ext cx="14995734" cy="8910289"/>
            <a:chOff x="0" y="0"/>
            <a:chExt cx="3949494" cy="2346743"/>
          </a:xfrm>
        </p:grpSpPr>
        <p:sp>
          <p:nvSpPr>
            <p:cNvPr id="3" name="Freeform 3"/>
            <p:cNvSpPr/>
            <p:nvPr/>
          </p:nvSpPr>
          <p:spPr>
            <a:xfrm>
              <a:off x="0" y="0"/>
              <a:ext cx="3949494" cy="2346743"/>
            </a:xfrm>
            <a:custGeom>
              <a:avLst/>
              <a:gdLst/>
              <a:ahLst/>
              <a:cxnLst/>
              <a:rect l="l" t="t" r="r" b="b"/>
              <a:pathLst>
                <a:path w="3949494" h="2346743">
                  <a:moveTo>
                    <a:pt x="0" y="0"/>
                  </a:moveTo>
                  <a:lnTo>
                    <a:pt x="3949494" y="0"/>
                  </a:lnTo>
                  <a:lnTo>
                    <a:pt x="3949494" y="2346743"/>
                  </a:lnTo>
                  <a:lnTo>
                    <a:pt x="0" y="2346743"/>
                  </a:lnTo>
                  <a:close/>
                </a:path>
              </a:pathLst>
            </a:custGeom>
            <a:solidFill>
              <a:srgbClr val="E9FFE8"/>
            </a:solidFill>
          </p:spPr>
        </p:sp>
        <p:sp>
          <p:nvSpPr>
            <p:cNvPr id="4" name="TextBox 4"/>
            <p:cNvSpPr txBox="1"/>
            <p:nvPr/>
          </p:nvSpPr>
          <p:spPr>
            <a:xfrm>
              <a:off x="0" y="-76200"/>
              <a:ext cx="812800" cy="889000"/>
            </a:xfrm>
            <a:prstGeom prst="rect">
              <a:avLst/>
            </a:prstGeom>
          </p:spPr>
          <p:txBody>
            <a:bodyPr lIns="50800" tIns="50800" rIns="50800" bIns="50800" rtlCol="0" anchor="ctr"/>
            <a:lstStyle/>
            <a:p>
              <a:pPr marL="0" lvl="0" indent="0" algn="l">
                <a:lnSpc>
                  <a:spcPts val="4857"/>
                </a:lnSpc>
                <a:spcBef>
                  <a:spcPct val="0"/>
                </a:spcBef>
              </a:pPr>
              <a:endParaRPr/>
            </a:p>
          </p:txBody>
        </p:sp>
      </p:grpSp>
      <p:sp>
        <p:nvSpPr>
          <p:cNvPr id="6" name="TextBox 6"/>
          <p:cNvSpPr txBox="1"/>
          <p:nvPr/>
        </p:nvSpPr>
        <p:spPr>
          <a:xfrm>
            <a:off x="6127508" y="1257300"/>
            <a:ext cx="6032984" cy="5459187"/>
          </a:xfrm>
          <a:prstGeom prst="rect">
            <a:avLst/>
          </a:prstGeom>
        </p:spPr>
        <p:txBody>
          <a:bodyPr lIns="0" tIns="0" rIns="0" bIns="0" rtlCol="0" anchor="t">
            <a:spAutoFit/>
          </a:bodyPr>
          <a:lstStyle/>
          <a:p>
            <a:pPr marL="0" lvl="1" indent="0" algn="ctr">
              <a:lnSpc>
                <a:spcPct val="200000"/>
              </a:lnSpc>
              <a:spcBef>
                <a:spcPct val="0"/>
              </a:spcBef>
            </a:pPr>
            <a:r>
              <a:rPr lang="en-US" sz="9600" b="1" u="none" dirty="0">
                <a:solidFill>
                  <a:srgbClr val="000000"/>
                </a:solidFill>
                <a:latin typeface="Times New Roman" panose="02020603050405020304" pitchFamily="18" charset="0"/>
                <a:ea typeface="MS Gothic" panose="020B0609070205080204" pitchFamily="49" charset="-128"/>
                <a:cs typeface="Times New Roman" panose="02020603050405020304" pitchFamily="18" charset="0"/>
              </a:rPr>
              <a:t>THANK YOU </a:t>
            </a:r>
          </a:p>
        </p:txBody>
      </p:sp>
      <p:grpSp>
        <p:nvGrpSpPr>
          <p:cNvPr id="9" name="Group 9"/>
          <p:cNvGrpSpPr/>
          <p:nvPr/>
        </p:nvGrpSpPr>
        <p:grpSpPr>
          <a:xfrm>
            <a:off x="1646133" y="8910289"/>
            <a:ext cx="1376711" cy="1376711"/>
            <a:chOff x="0" y="0"/>
            <a:chExt cx="812800" cy="812800"/>
          </a:xfrm>
        </p:grpSpPr>
        <p:sp>
          <p:nvSpPr>
            <p:cNvPr id="10" name="Freeform 1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81B1B"/>
            </a:solidFill>
          </p:spPr>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12" name="Group 12"/>
          <p:cNvGrpSpPr/>
          <p:nvPr/>
        </p:nvGrpSpPr>
        <p:grpSpPr>
          <a:xfrm>
            <a:off x="4369938" y="8910289"/>
            <a:ext cx="1376711" cy="1376711"/>
            <a:chOff x="0" y="0"/>
            <a:chExt cx="812800" cy="812800"/>
          </a:xfrm>
        </p:grpSpPr>
        <p:sp>
          <p:nvSpPr>
            <p:cNvPr id="13" name="Freeform 1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81B1B"/>
            </a:solidFill>
          </p:spPr>
        </p:sp>
        <p:sp>
          <p:nvSpPr>
            <p:cNvPr id="14" name="TextBox 14"/>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15" name="Group 15"/>
          <p:cNvGrpSpPr/>
          <p:nvPr/>
        </p:nvGrpSpPr>
        <p:grpSpPr>
          <a:xfrm>
            <a:off x="12541352" y="8910289"/>
            <a:ext cx="1376711" cy="1376711"/>
            <a:chOff x="0" y="0"/>
            <a:chExt cx="812800" cy="812800"/>
          </a:xfrm>
        </p:grpSpPr>
        <p:sp>
          <p:nvSpPr>
            <p:cNvPr id="16" name="Freeform 1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81B1B"/>
            </a:solidFill>
          </p:spPr>
        </p:sp>
        <p:sp>
          <p:nvSpPr>
            <p:cNvPr id="17" name="TextBox 17"/>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18" name="Group 18"/>
          <p:cNvGrpSpPr/>
          <p:nvPr/>
        </p:nvGrpSpPr>
        <p:grpSpPr>
          <a:xfrm>
            <a:off x="15265156" y="8910289"/>
            <a:ext cx="1376711" cy="1376711"/>
            <a:chOff x="0" y="0"/>
            <a:chExt cx="812800" cy="812800"/>
          </a:xfrm>
        </p:grpSpPr>
        <p:sp>
          <p:nvSpPr>
            <p:cNvPr id="19" name="Freeform 1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81B1B"/>
            </a:solidFill>
          </p:spPr>
        </p:sp>
        <p:sp>
          <p:nvSpPr>
            <p:cNvPr id="20" name="TextBox 20"/>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21" name="Group 21"/>
          <p:cNvGrpSpPr/>
          <p:nvPr/>
        </p:nvGrpSpPr>
        <p:grpSpPr>
          <a:xfrm>
            <a:off x="9817547" y="8910289"/>
            <a:ext cx="1376711" cy="1376711"/>
            <a:chOff x="0" y="0"/>
            <a:chExt cx="812800" cy="812800"/>
          </a:xfrm>
        </p:grpSpPr>
        <p:sp>
          <p:nvSpPr>
            <p:cNvPr id="22" name="Freeform 22"/>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81B1B"/>
            </a:solidFill>
          </p:spPr>
        </p:sp>
        <p:sp>
          <p:nvSpPr>
            <p:cNvPr id="23" name="TextBox 23"/>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24" name="Group 24"/>
          <p:cNvGrpSpPr/>
          <p:nvPr/>
        </p:nvGrpSpPr>
        <p:grpSpPr>
          <a:xfrm>
            <a:off x="7093742" y="8910289"/>
            <a:ext cx="1376711" cy="1376711"/>
            <a:chOff x="0" y="0"/>
            <a:chExt cx="812800" cy="812800"/>
          </a:xfrm>
        </p:grpSpPr>
        <p:sp>
          <p:nvSpPr>
            <p:cNvPr id="25" name="Freeform 2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81B1B"/>
            </a:solidFill>
          </p:spPr>
        </p:sp>
        <p:sp>
          <p:nvSpPr>
            <p:cNvPr id="26" name="TextBox 26"/>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8985" y="111334"/>
            <a:ext cx="18288000" cy="3575531"/>
            <a:chOff x="0" y="0"/>
            <a:chExt cx="4816593" cy="941704"/>
          </a:xfrm>
        </p:grpSpPr>
        <p:sp>
          <p:nvSpPr>
            <p:cNvPr id="3" name="Freeform 3"/>
            <p:cNvSpPr/>
            <p:nvPr/>
          </p:nvSpPr>
          <p:spPr>
            <a:xfrm>
              <a:off x="0" y="0"/>
              <a:ext cx="4816592" cy="941704"/>
            </a:xfrm>
            <a:custGeom>
              <a:avLst/>
              <a:gdLst/>
              <a:ahLst/>
              <a:cxnLst/>
              <a:rect l="l" t="t" r="r" b="b"/>
              <a:pathLst>
                <a:path w="4816592" h="941704">
                  <a:moveTo>
                    <a:pt x="0" y="0"/>
                  </a:moveTo>
                  <a:lnTo>
                    <a:pt x="4816592" y="0"/>
                  </a:lnTo>
                  <a:lnTo>
                    <a:pt x="4816592" y="941704"/>
                  </a:lnTo>
                  <a:lnTo>
                    <a:pt x="0" y="941704"/>
                  </a:lnTo>
                  <a:close/>
                </a:path>
              </a:pathLst>
            </a:custGeom>
            <a:solidFill>
              <a:srgbClr val="E9FFE8"/>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5" name="Group 5"/>
          <p:cNvGrpSpPr/>
          <p:nvPr/>
        </p:nvGrpSpPr>
        <p:grpSpPr>
          <a:xfrm>
            <a:off x="0" y="9460586"/>
            <a:ext cx="18288000" cy="826414"/>
            <a:chOff x="0" y="0"/>
            <a:chExt cx="4816593" cy="217656"/>
          </a:xfrm>
        </p:grpSpPr>
        <p:sp>
          <p:nvSpPr>
            <p:cNvPr id="6" name="Freeform 6"/>
            <p:cNvSpPr/>
            <p:nvPr/>
          </p:nvSpPr>
          <p:spPr>
            <a:xfrm>
              <a:off x="0" y="0"/>
              <a:ext cx="4816592" cy="217656"/>
            </a:xfrm>
            <a:custGeom>
              <a:avLst/>
              <a:gdLst/>
              <a:ahLst/>
              <a:cxnLst/>
              <a:rect l="l" t="t" r="r" b="b"/>
              <a:pathLst>
                <a:path w="4816592" h="217656">
                  <a:moveTo>
                    <a:pt x="0" y="0"/>
                  </a:moveTo>
                  <a:lnTo>
                    <a:pt x="4816592" y="0"/>
                  </a:lnTo>
                  <a:lnTo>
                    <a:pt x="4816592" y="217656"/>
                  </a:lnTo>
                  <a:lnTo>
                    <a:pt x="0" y="217656"/>
                  </a:lnTo>
                  <a:close/>
                </a:path>
              </a:pathLst>
            </a:custGeom>
            <a:solidFill>
              <a:srgbClr val="F81B1B"/>
            </a:solidFill>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sp>
        <p:nvSpPr>
          <p:cNvPr id="8" name="TextBox 8"/>
          <p:cNvSpPr txBox="1"/>
          <p:nvPr/>
        </p:nvSpPr>
        <p:spPr>
          <a:xfrm>
            <a:off x="-1600200" y="2470842"/>
            <a:ext cx="15074732" cy="1258230"/>
          </a:xfrm>
          <a:prstGeom prst="rect">
            <a:avLst/>
          </a:prstGeom>
        </p:spPr>
        <p:txBody>
          <a:bodyPr lIns="0" tIns="0" rIns="0" bIns="0" rtlCol="0" anchor="t">
            <a:spAutoFit/>
          </a:bodyPr>
          <a:lstStyle/>
          <a:p>
            <a:pPr marL="0" lvl="0" indent="0" algn="ctr">
              <a:lnSpc>
                <a:spcPts val="10500"/>
              </a:lnSpc>
              <a:spcBef>
                <a:spcPct val="0"/>
              </a:spcBef>
            </a:pPr>
            <a:r>
              <a:rPr lang="en-US" sz="7500" b="1" u="none" dirty="0">
                <a:solidFill>
                  <a:srgbClr val="000000"/>
                </a:solidFill>
                <a:latin typeface="Times New Roman" panose="02020603050405020304" pitchFamily="18" charset="0"/>
                <a:cs typeface="Times New Roman" panose="02020603050405020304" pitchFamily="18" charset="0"/>
              </a:rPr>
              <a:t>PLAN OF THE LECTURE</a:t>
            </a:r>
          </a:p>
        </p:txBody>
      </p:sp>
      <p:sp>
        <p:nvSpPr>
          <p:cNvPr id="13" name="TextBox 13"/>
          <p:cNvSpPr txBox="1"/>
          <p:nvPr/>
        </p:nvSpPr>
        <p:spPr>
          <a:xfrm>
            <a:off x="3251282" y="4583319"/>
            <a:ext cx="14731917" cy="3534622"/>
          </a:xfrm>
          <a:prstGeom prst="rect">
            <a:avLst/>
          </a:prstGeom>
        </p:spPr>
        <p:txBody>
          <a:bodyPr wrap="square" lIns="0" tIns="0" rIns="0" bIns="0" rtlCol="0" anchor="t">
            <a:spAutoFit/>
          </a:bodyPr>
          <a:lstStyle/>
          <a:p>
            <a:pPr lvl="0">
              <a:spcBef>
                <a:spcPct val="0"/>
              </a:spcBef>
            </a:pPr>
            <a:r>
              <a:rPr lang="en-US" sz="4000" u="none" dirty="0">
                <a:solidFill>
                  <a:srgbClr val="000000"/>
                </a:solidFill>
                <a:latin typeface="Times New Roman" panose="02020603050405020304" pitchFamily="18" charset="0"/>
                <a:cs typeface="Times New Roman" panose="02020603050405020304" pitchFamily="18" charset="0"/>
              </a:rPr>
              <a:t>1. LITERATURE REVIEW DEFINITION</a:t>
            </a:r>
          </a:p>
          <a:p>
            <a:pPr>
              <a:spcBef>
                <a:spcPct val="0"/>
              </a:spcBef>
            </a:pPr>
            <a:r>
              <a:rPr lang="en-US" sz="4000" u="none" dirty="0">
                <a:solidFill>
                  <a:srgbClr val="000000"/>
                </a:solidFill>
                <a:latin typeface="Times New Roman" panose="02020603050405020304" pitchFamily="18" charset="0"/>
                <a:cs typeface="Times New Roman" panose="02020603050405020304" pitchFamily="18" charset="0"/>
              </a:rPr>
              <a:t>2. LITERATURE REVIEW FUNCTIONS IN RESEARCH PROCESS</a:t>
            </a:r>
          </a:p>
          <a:p>
            <a:pPr>
              <a:spcBef>
                <a:spcPct val="0"/>
              </a:spcBef>
            </a:pPr>
            <a:r>
              <a:rPr lang="en-US" sz="4000" u="none" dirty="0">
                <a:solidFill>
                  <a:srgbClr val="000000"/>
                </a:solidFill>
                <a:latin typeface="Times New Roman" panose="02020603050405020304" pitchFamily="18" charset="0"/>
                <a:cs typeface="Times New Roman" panose="02020603050405020304" pitchFamily="18" charset="0"/>
              </a:rPr>
              <a:t>3. HOW TO CARRY OUT THE LIRETAURE REVIEW</a:t>
            </a:r>
          </a:p>
          <a:p>
            <a:pPr>
              <a:spcBef>
                <a:spcPct val="0"/>
              </a:spcBef>
            </a:pPr>
            <a:r>
              <a:rPr lang="en-US" sz="4000" dirty="0">
                <a:solidFill>
                  <a:srgbClr val="000000"/>
                </a:solidFill>
                <a:latin typeface="Times New Roman" panose="02020603050405020304" pitchFamily="18" charset="0"/>
                <a:cs typeface="Times New Roman" panose="02020603050405020304" pitchFamily="18" charset="0"/>
              </a:rPr>
              <a:t>4</a:t>
            </a:r>
            <a:r>
              <a:rPr lang="en-US" sz="4000" u="none" dirty="0">
                <a:solidFill>
                  <a:srgbClr val="000000"/>
                </a:solidFill>
                <a:latin typeface="Times New Roman" panose="02020603050405020304" pitchFamily="18" charset="0"/>
                <a:cs typeface="Times New Roman" panose="02020603050405020304" pitchFamily="18" charset="0"/>
              </a:rPr>
              <a:t>. HOW TO REVIEW SELECTED LITERATURE </a:t>
            </a:r>
          </a:p>
          <a:p>
            <a:pPr algn="ctr">
              <a:lnSpc>
                <a:spcPts val="2672"/>
              </a:lnSpc>
              <a:spcBef>
                <a:spcPct val="0"/>
              </a:spcBef>
            </a:pPr>
            <a:endParaRPr lang="en-US" sz="4000" u="none" dirty="0">
              <a:solidFill>
                <a:srgbClr val="000000"/>
              </a:solidFill>
              <a:latin typeface="Roboto Condensed Bold"/>
            </a:endParaRPr>
          </a:p>
          <a:p>
            <a:pPr algn="ctr">
              <a:lnSpc>
                <a:spcPts val="2672"/>
              </a:lnSpc>
              <a:spcBef>
                <a:spcPct val="0"/>
              </a:spcBef>
            </a:pPr>
            <a:endParaRPr lang="en-US" sz="4000" u="none" dirty="0">
              <a:solidFill>
                <a:srgbClr val="000000"/>
              </a:solidFill>
              <a:latin typeface="Roboto Condensed Bold"/>
            </a:endParaRPr>
          </a:p>
          <a:p>
            <a:pPr marL="742950" lvl="0" indent="-742950" algn="ctr">
              <a:lnSpc>
                <a:spcPts val="2672"/>
              </a:lnSpc>
              <a:spcBef>
                <a:spcPct val="0"/>
              </a:spcBef>
              <a:buAutoNum type="arabicPeriod"/>
            </a:pPr>
            <a:endParaRPr lang="en-US" sz="4000" u="none" dirty="0">
              <a:solidFill>
                <a:srgbClr val="000000"/>
              </a:solidFill>
              <a:latin typeface="Times New Roman" panose="02020603050405020304" pitchFamily="18" charset="0"/>
              <a:cs typeface="Times New Roman" panose="02020603050405020304" pitchFamily="18" charset="0"/>
            </a:endParaRPr>
          </a:p>
        </p:txBody>
      </p:sp>
      <p:grpSp>
        <p:nvGrpSpPr>
          <p:cNvPr id="15" name="Group 15"/>
          <p:cNvGrpSpPr/>
          <p:nvPr/>
        </p:nvGrpSpPr>
        <p:grpSpPr>
          <a:xfrm>
            <a:off x="16744950" y="2032481"/>
            <a:ext cx="1543050" cy="1543050"/>
            <a:chOff x="0" y="0"/>
            <a:chExt cx="812800" cy="812800"/>
          </a:xfrm>
        </p:grpSpPr>
        <p:sp>
          <p:nvSpPr>
            <p:cNvPr id="16" name="Freeform 1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81B1B"/>
            </a:solidFill>
          </p:spPr>
        </p:sp>
        <p:sp>
          <p:nvSpPr>
            <p:cNvPr id="17" name="TextBox 17"/>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FFE8"/>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543050" cy="1543050"/>
            <a:chOff x="0" y="0"/>
            <a:chExt cx="812800" cy="812800"/>
          </a:xfrm>
        </p:grpSpPr>
        <p:sp>
          <p:nvSpPr>
            <p:cNvPr id="3" name="Freeform 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81B1B"/>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5" name="Group 5"/>
          <p:cNvGrpSpPr/>
          <p:nvPr/>
        </p:nvGrpSpPr>
        <p:grpSpPr>
          <a:xfrm>
            <a:off x="0" y="1543050"/>
            <a:ext cx="1543050" cy="1543050"/>
            <a:chOff x="0" y="0"/>
            <a:chExt cx="812800" cy="812800"/>
          </a:xfrm>
        </p:grpSpPr>
        <p:sp>
          <p:nvSpPr>
            <p:cNvPr id="6" name="Freeform 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81B1B"/>
            </a:solidFill>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8" name="Group 8"/>
          <p:cNvGrpSpPr/>
          <p:nvPr/>
        </p:nvGrpSpPr>
        <p:grpSpPr>
          <a:xfrm>
            <a:off x="0" y="3086100"/>
            <a:ext cx="1543050" cy="1543050"/>
            <a:chOff x="0" y="0"/>
            <a:chExt cx="812800" cy="812800"/>
          </a:xfrm>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81B1B"/>
            </a:solidFill>
          </p:spPr>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11" name="Group 11"/>
          <p:cNvGrpSpPr/>
          <p:nvPr/>
        </p:nvGrpSpPr>
        <p:grpSpPr>
          <a:xfrm>
            <a:off x="1543050" y="0"/>
            <a:ext cx="1543050" cy="1543050"/>
            <a:chOff x="0" y="0"/>
            <a:chExt cx="812800" cy="812800"/>
          </a:xfrm>
        </p:grpSpPr>
        <p:sp>
          <p:nvSpPr>
            <p:cNvPr id="12" name="Freeform 12"/>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81B1B"/>
            </a:solidFill>
          </p:spPr>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14" name="Group 14"/>
          <p:cNvGrpSpPr/>
          <p:nvPr/>
        </p:nvGrpSpPr>
        <p:grpSpPr>
          <a:xfrm>
            <a:off x="3086100" y="0"/>
            <a:ext cx="1543050" cy="1543050"/>
            <a:chOff x="0" y="0"/>
            <a:chExt cx="812800" cy="812800"/>
          </a:xfrm>
        </p:grpSpPr>
        <p:sp>
          <p:nvSpPr>
            <p:cNvPr id="15" name="Freeform 1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81B1B"/>
            </a:solidFill>
          </p:spPr>
        </p:sp>
        <p:sp>
          <p:nvSpPr>
            <p:cNvPr id="16" name="TextBox 16"/>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17" name="Group 17"/>
          <p:cNvGrpSpPr/>
          <p:nvPr/>
        </p:nvGrpSpPr>
        <p:grpSpPr>
          <a:xfrm>
            <a:off x="1543050" y="1543050"/>
            <a:ext cx="1543050" cy="1543050"/>
            <a:chOff x="0" y="0"/>
            <a:chExt cx="812800" cy="812800"/>
          </a:xfrm>
        </p:grpSpPr>
        <p:sp>
          <p:nvSpPr>
            <p:cNvPr id="18" name="Freeform 18"/>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81B1B"/>
            </a:solidFill>
          </p:spPr>
        </p:sp>
        <p:sp>
          <p:nvSpPr>
            <p:cNvPr id="19" name="TextBox 19"/>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20" name="Group 20"/>
          <p:cNvGrpSpPr/>
          <p:nvPr/>
        </p:nvGrpSpPr>
        <p:grpSpPr>
          <a:xfrm>
            <a:off x="1543050" y="1543050"/>
            <a:ext cx="16744950" cy="7367239"/>
            <a:chOff x="0" y="0"/>
            <a:chExt cx="4410193" cy="1940343"/>
          </a:xfrm>
        </p:grpSpPr>
        <p:sp>
          <p:nvSpPr>
            <p:cNvPr id="21" name="Freeform 21"/>
            <p:cNvSpPr/>
            <p:nvPr/>
          </p:nvSpPr>
          <p:spPr>
            <a:xfrm>
              <a:off x="0" y="0"/>
              <a:ext cx="4410192" cy="1940343"/>
            </a:xfrm>
            <a:custGeom>
              <a:avLst/>
              <a:gdLst/>
              <a:ahLst/>
              <a:cxnLst/>
              <a:rect l="l" t="t" r="r" b="b"/>
              <a:pathLst>
                <a:path w="4410192" h="1940343">
                  <a:moveTo>
                    <a:pt x="0" y="0"/>
                  </a:moveTo>
                  <a:lnTo>
                    <a:pt x="4410192" y="0"/>
                  </a:lnTo>
                  <a:lnTo>
                    <a:pt x="4410192" y="1940343"/>
                  </a:lnTo>
                  <a:lnTo>
                    <a:pt x="0" y="1940343"/>
                  </a:lnTo>
                  <a:close/>
                </a:path>
              </a:pathLst>
            </a:custGeom>
            <a:solidFill>
              <a:srgbClr val="F4CEE4"/>
            </a:solidFill>
          </p:spPr>
        </p:sp>
        <p:sp>
          <p:nvSpPr>
            <p:cNvPr id="22" name="TextBox 22"/>
            <p:cNvSpPr txBox="1"/>
            <p:nvPr/>
          </p:nvSpPr>
          <p:spPr>
            <a:xfrm>
              <a:off x="0" y="-76200"/>
              <a:ext cx="812800" cy="889000"/>
            </a:xfrm>
            <a:prstGeom prst="rect">
              <a:avLst/>
            </a:prstGeom>
          </p:spPr>
          <p:txBody>
            <a:bodyPr lIns="50800" tIns="50800" rIns="50800" bIns="50800" rtlCol="0" anchor="ctr"/>
            <a:lstStyle/>
            <a:p>
              <a:pPr marL="0" lvl="0" indent="0" algn="l">
                <a:lnSpc>
                  <a:spcPts val="4857"/>
                </a:lnSpc>
                <a:spcBef>
                  <a:spcPct val="0"/>
                </a:spcBef>
              </a:pPr>
              <a:endParaRPr/>
            </a:p>
          </p:txBody>
        </p:sp>
      </p:grpSp>
      <p:grpSp>
        <p:nvGrpSpPr>
          <p:cNvPr id="23" name="Group 23"/>
          <p:cNvGrpSpPr/>
          <p:nvPr/>
        </p:nvGrpSpPr>
        <p:grpSpPr>
          <a:xfrm>
            <a:off x="16744950" y="7367239"/>
            <a:ext cx="1543050" cy="1543050"/>
            <a:chOff x="0" y="0"/>
            <a:chExt cx="812800" cy="812800"/>
          </a:xfrm>
        </p:grpSpPr>
        <p:sp>
          <p:nvSpPr>
            <p:cNvPr id="24" name="Freeform 2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81B1B"/>
            </a:solidFill>
          </p:spPr>
        </p:sp>
        <p:sp>
          <p:nvSpPr>
            <p:cNvPr id="25" name="TextBox 25"/>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sp>
        <p:nvSpPr>
          <p:cNvPr id="26" name="TextBox 26"/>
          <p:cNvSpPr txBox="1"/>
          <p:nvPr/>
        </p:nvSpPr>
        <p:spPr>
          <a:xfrm>
            <a:off x="2057400" y="1874715"/>
            <a:ext cx="14687550" cy="1258230"/>
          </a:xfrm>
          <a:prstGeom prst="rect">
            <a:avLst/>
          </a:prstGeom>
        </p:spPr>
        <p:txBody>
          <a:bodyPr lIns="0" tIns="0" rIns="0" bIns="0" rtlCol="0" anchor="t">
            <a:spAutoFit/>
          </a:bodyPr>
          <a:lstStyle/>
          <a:p>
            <a:pPr marL="0" lvl="0" indent="0">
              <a:lnSpc>
                <a:spcPts val="10500"/>
              </a:lnSpc>
              <a:spcBef>
                <a:spcPct val="0"/>
              </a:spcBef>
            </a:pPr>
            <a:r>
              <a:rPr lang="en-US" sz="7500" u="none" dirty="0">
                <a:solidFill>
                  <a:srgbClr val="000000"/>
                </a:solidFill>
                <a:latin typeface="Open Sans Extra Bold" panose="020B0604020202020204" charset="0"/>
              </a:rPr>
              <a:t>LITERATURE REVIEW</a:t>
            </a:r>
          </a:p>
        </p:txBody>
      </p:sp>
      <p:sp>
        <p:nvSpPr>
          <p:cNvPr id="27" name="TextBox 27"/>
          <p:cNvSpPr txBox="1"/>
          <p:nvPr/>
        </p:nvSpPr>
        <p:spPr>
          <a:xfrm>
            <a:off x="2092036" y="4429394"/>
            <a:ext cx="15544800" cy="4616648"/>
          </a:xfrm>
          <a:prstGeom prst="rect">
            <a:avLst/>
          </a:prstGeom>
        </p:spPr>
        <p:txBody>
          <a:bodyPr wrap="square" lIns="0" tIns="0" rIns="0" bIns="0" rtlCol="0" anchor="t">
            <a:spAutoFit/>
          </a:bodyPr>
          <a:lstStyle/>
          <a:p>
            <a:pPr marL="0" lvl="1" indent="0" algn="ctr">
              <a:spcBef>
                <a:spcPct val="0"/>
              </a:spcBef>
            </a:pPr>
            <a:r>
              <a:rPr lang="en-US" sz="6000" b="1" i="0" dirty="0">
                <a:solidFill>
                  <a:srgbClr val="333333"/>
                </a:solidFill>
                <a:effectLst/>
                <a:latin typeface="Times New Roman" panose="02020603050405020304" pitchFamily="18" charset="0"/>
                <a:cs typeface="Times New Roman" panose="02020603050405020304" pitchFamily="18" charset="0"/>
              </a:rPr>
              <a:t>A literature review is a comprehensive summary of previous research on a topic. The literature review surveys scholarly articles, books, and other sources relevant to a particular area of research. </a:t>
            </a:r>
            <a:endParaRPr lang="en-US" sz="6000" u="none"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9FFE8"/>
        </a:solidFill>
        <a:effectLst/>
      </p:bgPr>
    </p:bg>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2408296" cy="2709333"/>
          </a:xfrm>
        </p:grpSpPr>
        <p:sp>
          <p:nvSpPr>
            <p:cNvPr id="3" name="Freeform 3"/>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solidFill>
              <a:srgbClr val="F4CEE4"/>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sp>
        <p:nvSpPr>
          <p:cNvPr id="8" name="TextBox 8"/>
          <p:cNvSpPr txBox="1"/>
          <p:nvPr/>
        </p:nvSpPr>
        <p:spPr>
          <a:xfrm>
            <a:off x="1066800" y="1452637"/>
            <a:ext cx="6547318" cy="6788653"/>
          </a:xfrm>
          <a:prstGeom prst="rect">
            <a:avLst/>
          </a:prstGeom>
        </p:spPr>
        <p:txBody>
          <a:bodyPr lIns="0" tIns="0" rIns="0" bIns="0" rtlCol="0" anchor="t">
            <a:spAutoFit/>
          </a:bodyPr>
          <a:lstStyle/>
          <a:p>
            <a:pPr algn="just">
              <a:lnSpc>
                <a:spcPts val="3779"/>
              </a:lnSpc>
            </a:pPr>
            <a:r>
              <a:rPr lang="en-US" sz="2800" b="0" i="0" dirty="0">
                <a:solidFill>
                  <a:srgbClr val="333333"/>
                </a:solidFill>
                <a:effectLst/>
                <a:latin typeface="Arial" panose="020B0604020202020204" pitchFamily="34" charset="0"/>
              </a:rPr>
              <a:t>The review should enumerate, describe, summarize, objectively evaluate and clarify this previous research.  It should give a theoretical base for the research and help you (the author) determine the nature of your research.  The literature review acknowledges the work of previous researchers, and in so doing, assures the reader that your work has been well conceived.  It is assumed that by mentioning a previous work in the field of study, that the author has read, evaluated, and assimilated that work into the work at hand.</a:t>
            </a:r>
            <a:endParaRPr lang="en-US" sz="2699" u="none" dirty="0">
              <a:solidFill>
                <a:srgbClr val="000000"/>
              </a:solidFill>
              <a:latin typeface="Roboto Condensed Bold"/>
            </a:endParaRPr>
          </a:p>
        </p:txBody>
      </p:sp>
      <p:grpSp>
        <p:nvGrpSpPr>
          <p:cNvPr id="9" name="Group 9"/>
          <p:cNvGrpSpPr/>
          <p:nvPr/>
        </p:nvGrpSpPr>
        <p:grpSpPr>
          <a:xfrm>
            <a:off x="16744950" y="0"/>
            <a:ext cx="1543050" cy="1543050"/>
            <a:chOff x="0" y="0"/>
            <a:chExt cx="812800" cy="812800"/>
          </a:xfrm>
        </p:grpSpPr>
        <p:sp>
          <p:nvSpPr>
            <p:cNvPr id="10" name="Freeform 1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81B1B"/>
            </a:solidFill>
          </p:spPr>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sp>
        <p:nvSpPr>
          <p:cNvPr id="13" name="TextBox 12">
            <a:extLst>
              <a:ext uri="{FF2B5EF4-FFF2-40B4-BE49-F238E27FC236}">
                <a16:creationId xmlns:a16="http://schemas.microsoft.com/office/drawing/2014/main" id="{8F1F0903-BA59-4AC8-A5C1-851BEB269100}"/>
              </a:ext>
            </a:extLst>
          </p:cNvPr>
          <p:cNvSpPr txBox="1"/>
          <p:nvPr/>
        </p:nvSpPr>
        <p:spPr>
          <a:xfrm>
            <a:off x="10687050" y="3467100"/>
            <a:ext cx="5486400" cy="4031873"/>
          </a:xfrm>
          <a:prstGeom prst="rect">
            <a:avLst/>
          </a:prstGeom>
          <a:noFill/>
        </p:spPr>
        <p:txBody>
          <a:bodyPr wrap="square">
            <a:spAutoFit/>
          </a:bodyPr>
          <a:lstStyle/>
          <a:p>
            <a:pPr algn="just"/>
            <a:r>
              <a:rPr lang="en-US" sz="3200" b="1" dirty="0">
                <a:latin typeface="Times New Roman" panose="02020603050405020304" pitchFamily="18" charset="0"/>
                <a:cs typeface="Times New Roman" panose="02020603050405020304" pitchFamily="18" charset="0"/>
              </a:rPr>
              <a:t>The purpose of a literature review is to gain an understanding of the existing research and debates relevant to a particular topic or area of study, and to present that knowledge in the form of a written report</a:t>
            </a:r>
          </a:p>
        </p:txBody>
      </p:sp>
      <p:pic>
        <p:nvPicPr>
          <p:cNvPr id="15" name="Graphic 14" descr="Pencil">
            <a:extLst>
              <a:ext uri="{FF2B5EF4-FFF2-40B4-BE49-F238E27FC236}">
                <a16:creationId xmlns:a16="http://schemas.microsoft.com/office/drawing/2014/main" id="{128B7F72-897E-4F80-AF9E-48F26649C8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478125" y="1290712"/>
            <a:ext cx="1390650" cy="13906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CEE4"/>
        </a:solidFill>
        <a:effectLst/>
      </p:bgPr>
    </p:bg>
    <p:spTree>
      <p:nvGrpSpPr>
        <p:cNvPr id="1" name=""/>
        <p:cNvGrpSpPr/>
        <p:nvPr/>
      </p:nvGrpSpPr>
      <p:grpSpPr>
        <a:xfrm>
          <a:off x="0" y="0"/>
          <a:ext cx="0" cy="0"/>
          <a:chOff x="0" y="0"/>
          <a:chExt cx="0" cy="0"/>
        </a:xfrm>
      </p:grpSpPr>
      <p:sp>
        <p:nvSpPr>
          <p:cNvPr id="2" name="TextBox 2"/>
          <p:cNvSpPr txBox="1"/>
          <p:nvPr/>
        </p:nvSpPr>
        <p:spPr>
          <a:xfrm>
            <a:off x="152400" y="12987"/>
            <a:ext cx="14478000" cy="3962688"/>
          </a:xfrm>
          <a:prstGeom prst="rect">
            <a:avLst/>
          </a:prstGeom>
        </p:spPr>
        <p:txBody>
          <a:bodyPr wrap="square" lIns="0" tIns="0" rIns="0" bIns="0" rtlCol="0" anchor="t">
            <a:spAutoFit/>
          </a:bodyPr>
          <a:lstStyle/>
          <a:p>
            <a:pPr marL="0" lvl="0" indent="0" algn="l">
              <a:lnSpc>
                <a:spcPts val="10500"/>
              </a:lnSpc>
              <a:spcBef>
                <a:spcPct val="0"/>
              </a:spcBef>
            </a:pPr>
            <a:r>
              <a:rPr lang="en-US" sz="8000" b="1" u="none" dirty="0">
                <a:solidFill>
                  <a:srgbClr val="FF0000"/>
                </a:solidFill>
                <a:latin typeface="Times New Roman" panose="02020603050405020304" pitchFamily="18" charset="0"/>
                <a:cs typeface="Times New Roman" panose="02020603050405020304" pitchFamily="18" charset="0"/>
              </a:rPr>
              <a:t>LITERATURE REVIEW FUNCTIONS IN RESEARCH PROCESS</a:t>
            </a:r>
            <a:endParaRPr lang="en-US" sz="7500" b="1" u="none" dirty="0">
              <a:solidFill>
                <a:srgbClr val="FF0000"/>
              </a:solidFill>
              <a:latin typeface="Open Sans Extra Bold" panose="020B0604020202020204" charset="0"/>
            </a:endParaRPr>
          </a:p>
        </p:txBody>
      </p:sp>
      <p:sp>
        <p:nvSpPr>
          <p:cNvPr id="3" name="TextBox 3"/>
          <p:cNvSpPr txBox="1"/>
          <p:nvPr/>
        </p:nvSpPr>
        <p:spPr>
          <a:xfrm>
            <a:off x="457200" y="4333733"/>
            <a:ext cx="16764000" cy="5717399"/>
          </a:xfrm>
          <a:prstGeom prst="rect">
            <a:avLst/>
          </a:prstGeom>
        </p:spPr>
        <p:txBody>
          <a:bodyPr wrap="square" lIns="0" tIns="0" rIns="0" bIns="0" rtlCol="0" anchor="t">
            <a:spAutoFit/>
          </a:bodyPr>
          <a:lstStyle/>
          <a:p>
            <a:pPr algn="just">
              <a:lnSpc>
                <a:spcPct val="150000"/>
              </a:lnSpc>
            </a:pPr>
            <a:r>
              <a:rPr lang="en-US" sz="3600" b="1" i="0" dirty="0">
                <a:solidFill>
                  <a:srgbClr val="333333"/>
                </a:solidFill>
                <a:effectLst/>
                <a:latin typeface="Times New Roman" panose="02020603050405020304" pitchFamily="18" charset="0"/>
                <a:cs typeface="Times New Roman" panose="02020603050405020304" pitchFamily="18" charset="0"/>
              </a:rPr>
              <a:t>A literature review basically has three functions:</a:t>
            </a:r>
          </a:p>
          <a:p>
            <a:pPr algn="just">
              <a:lnSpc>
                <a:spcPct val="150000"/>
              </a:lnSpc>
              <a:buFont typeface="Arial" panose="020B0604020202020204" pitchFamily="34" charset="0"/>
              <a:buChar char="•"/>
            </a:pPr>
            <a:r>
              <a:rPr lang="en-US" sz="3600" b="1" i="0" dirty="0">
                <a:solidFill>
                  <a:srgbClr val="333333"/>
                </a:solidFill>
                <a:effectLst/>
                <a:latin typeface="Times New Roman" panose="02020603050405020304" pitchFamily="18" charset="0"/>
                <a:cs typeface="Times New Roman" panose="02020603050405020304" pitchFamily="18" charset="0"/>
              </a:rPr>
              <a:t>to convey to the reader what knowledge and ideas have been established on a topic, and what their strengths and weaknesses are;</a:t>
            </a:r>
          </a:p>
          <a:p>
            <a:pPr algn="just">
              <a:lnSpc>
                <a:spcPct val="150000"/>
              </a:lnSpc>
              <a:buFont typeface="Arial" panose="020B0604020202020204" pitchFamily="34" charset="0"/>
              <a:buChar char="•"/>
            </a:pPr>
            <a:r>
              <a:rPr lang="en-US" sz="3600" b="1" i="0" dirty="0">
                <a:solidFill>
                  <a:srgbClr val="333333"/>
                </a:solidFill>
                <a:effectLst/>
                <a:latin typeface="Times New Roman" panose="02020603050405020304" pitchFamily="18" charset="0"/>
                <a:cs typeface="Times New Roman" panose="02020603050405020304" pitchFamily="18" charset="0"/>
              </a:rPr>
              <a:t>in doing so, you clearly pass the message to the reader that you are familiar with these theories &amp; ideas. Consequently, you are somewhat more of an expert writer, or so the reader may think.</a:t>
            </a:r>
          </a:p>
          <a:p>
            <a:pPr algn="just">
              <a:lnSpc>
                <a:spcPct val="150000"/>
              </a:lnSpc>
              <a:buFont typeface="Arial" panose="020B0604020202020204" pitchFamily="34" charset="0"/>
              <a:buChar char="•"/>
            </a:pPr>
            <a:r>
              <a:rPr lang="en-US" sz="3600" b="1" i="0" dirty="0">
                <a:solidFill>
                  <a:srgbClr val="333333"/>
                </a:solidFill>
                <a:effectLst/>
                <a:latin typeface="Times New Roman" panose="02020603050405020304" pitchFamily="18" charset="0"/>
                <a:cs typeface="Times New Roman" panose="02020603050405020304" pitchFamily="18" charset="0"/>
              </a:rPr>
              <a:t>present your ideas on the matter &amp; your </a:t>
            </a:r>
            <a:r>
              <a:rPr lang="en-US" sz="3600" b="1" i="0" dirty="0" err="1">
                <a:solidFill>
                  <a:srgbClr val="333333"/>
                </a:solidFill>
                <a:effectLst/>
                <a:latin typeface="Times New Roman" panose="02020603050405020304" pitchFamily="18" charset="0"/>
                <a:cs typeface="Times New Roman" panose="02020603050405020304" pitchFamily="18" charset="0"/>
              </a:rPr>
              <a:t>theorie</a:t>
            </a:r>
            <a:r>
              <a:rPr lang="en-US" sz="3600" b="1" i="0" dirty="0">
                <a:solidFill>
                  <a:srgbClr val="333333"/>
                </a:solidFill>
                <a:effectLst/>
                <a:latin typeface="Times New Roman" panose="02020603050405020304" pitchFamily="18" charset="0"/>
                <a:cs typeface="Times New Roman" panose="02020603050405020304" pitchFamily="18" charset="0"/>
              </a:rPr>
              <a:t>(s).</a:t>
            </a:r>
          </a:p>
        </p:txBody>
      </p:sp>
      <p:grpSp>
        <p:nvGrpSpPr>
          <p:cNvPr id="9" name="Group 9"/>
          <p:cNvGrpSpPr/>
          <p:nvPr/>
        </p:nvGrpSpPr>
        <p:grpSpPr>
          <a:xfrm rot="-5400000">
            <a:off x="16754475" y="0"/>
            <a:ext cx="1543050" cy="1543050"/>
            <a:chOff x="0" y="0"/>
            <a:chExt cx="812800" cy="812800"/>
          </a:xfrm>
        </p:grpSpPr>
        <p:sp>
          <p:nvSpPr>
            <p:cNvPr id="10" name="Freeform 1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81B1B"/>
            </a:solidFill>
          </p:spPr>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12" name="Group 12"/>
          <p:cNvGrpSpPr/>
          <p:nvPr/>
        </p:nvGrpSpPr>
        <p:grpSpPr>
          <a:xfrm rot="-5400000">
            <a:off x="16754475" y="1543050"/>
            <a:ext cx="1543050" cy="1543050"/>
            <a:chOff x="0" y="0"/>
            <a:chExt cx="812800" cy="812800"/>
          </a:xfrm>
        </p:grpSpPr>
        <p:sp>
          <p:nvSpPr>
            <p:cNvPr id="13" name="Freeform 1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4CEE4"/>
            </a:solidFill>
          </p:spPr>
        </p:sp>
        <p:sp>
          <p:nvSpPr>
            <p:cNvPr id="14" name="TextBox 14"/>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15" name="Group 15"/>
          <p:cNvGrpSpPr/>
          <p:nvPr/>
        </p:nvGrpSpPr>
        <p:grpSpPr>
          <a:xfrm rot="-5400000">
            <a:off x="15211425" y="1543050"/>
            <a:ext cx="1543050" cy="1543050"/>
            <a:chOff x="0" y="0"/>
            <a:chExt cx="812800" cy="812800"/>
          </a:xfrm>
        </p:grpSpPr>
        <p:sp>
          <p:nvSpPr>
            <p:cNvPr id="16" name="Freeform 1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81B1B"/>
            </a:solidFill>
          </p:spPr>
        </p:sp>
        <p:sp>
          <p:nvSpPr>
            <p:cNvPr id="17" name="TextBox 17"/>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18" name="Group 18"/>
          <p:cNvGrpSpPr/>
          <p:nvPr/>
        </p:nvGrpSpPr>
        <p:grpSpPr>
          <a:xfrm rot="-5400000">
            <a:off x="16754475" y="3076575"/>
            <a:ext cx="1543050" cy="1543050"/>
            <a:chOff x="0" y="0"/>
            <a:chExt cx="812800" cy="812800"/>
          </a:xfrm>
        </p:grpSpPr>
        <p:sp>
          <p:nvSpPr>
            <p:cNvPr id="19" name="Freeform 1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81B1B"/>
            </a:solidFill>
          </p:spPr>
        </p:sp>
        <p:sp>
          <p:nvSpPr>
            <p:cNvPr id="20" name="TextBox 20"/>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21" name="Group 21"/>
          <p:cNvGrpSpPr/>
          <p:nvPr/>
        </p:nvGrpSpPr>
        <p:grpSpPr>
          <a:xfrm rot="-5400000">
            <a:off x="15211425" y="9525"/>
            <a:ext cx="1543050" cy="1543050"/>
            <a:chOff x="0" y="0"/>
            <a:chExt cx="812800" cy="812800"/>
          </a:xfrm>
        </p:grpSpPr>
        <p:sp>
          <p:nvSpPr>
            <p:cNvPr id="22" name="Freeform 22"/>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4CEE4"/>
            </a:solidFill>
          </p:spPr>
        </p:sp>
        <p:sp>
          <p:nvSpPr>
            <p:cNvPr id="23" name="TextBox 23"/>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24" name="Group 24"/>
          <p:cNvGrpSpPr/>
          <p:nvPr/>
        </p:nvGrpSpPr>
        <p:grpSpPr>
          <a:xfrm rot="-5400000">
            <a:off x="13668375" y="9525"/>
            <a:ext cx="1543050" cy="1543050"/>
            <a:chOff x="0" y="0"/>
            <a:chExt cx="812800" cy="812800"/>
          </a:xfrm>
        </p:grpSpPr>
        <p:sp>
          <p:nvSpPr>
            <p:cNvPr id="25" name="Freeform 2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81B1B"/>
            </a:solidFill>
          </p:spPr>
        </p:sp>
        <p:sp>
          <p:nvSpPr>
            <p:cNvPr id="26" name="TextBox 26"/>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pic>
        <p:nvPicPr>
          <p:cNvPr id="28" name="Picture 2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24655" y="1577979"/>
            <a:ext cx="1516589" cy="151658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9FFE8"/>
        </a:solidFill>
        <a:effectLst/>
      </p:bgPr>
    </p:bg>
    <p:spTree>
      <p:nvGrpSpPr>
        <p:cNvPr id="1" name=""/>
        <p:cNvGrpSpPr/>
        <p:nvPr/>
      </p:nvGrpSpPr>
      <p:grpSpPr>
        <a:xfrm>
          <a:off x="0" y="0"/>
          <a:ext cx="0" cy="0"/>
          <a:chOff x="0" y="0"/>
          <a:chExt cx="0" cy="0"/>
        </a:xfrm>
      </p:grpSpPr>
      <p:grpSp>
        <p:nvGrpSpPr>
          <p:cNvPr id="37" name="Group 37"/>
          <p:cNvGrpSpPr/>
          <p:nvPr/>
        </p:nvGrpSpPr>
        <p:grpSpPr>
          <a:xfrm>
            <a:off x="0" y="7024028"/>
            <a:ext cx="7690937" cy="3315285"/>
            <a:chOff x="0" y="0"/>
            <a:chExt cx="4626374" cy="1746323"/>
          </a:xfrm>
        </p:grpSpPr>
        <p:sp>
          <p:nvSpPr>
            <p:cNvPr id="38" name="Freeform 38"/>
            <p:cNvSpPr/>
            <p:nvPr/>
          </p:nvSpPr>
          <p:spPr>
            <a:xfrm>
              <a:off x="0" y="0"/>
              <a:ext cx="4626375" cy="1746323"/>
            </a:xfrm>
            <a:custGeom>
              <a:avLst/>
              <a:gdLst/>
              <a:ahLst/>
              <a:cxnLst/>
              <a:rect l="l" t="t" r="r" b="b"/>
              <a:pathLst>
                <a:path w="4626375" h="1746323">
                  <a:moveTo>
                    <a:pt x="0" y="0"/>
                  </a:moveTo>
                  <a:lnTo>
                    <a:pt x="4626375" y="0"/>
                  </a:lnTo>
                  <a:lnTo>
                    <a:pt x="4626375" y="1746323"/>
                  </a:lnTo>
                  <a:lnTo>
                    <a:pt x="0" y="1746323"/>
                  </a:lnTo>
                  <a:close/>
                </a:path>
              </a:pathLst>
            </a:custGeom>
            <a:solidFill>
              <a:srgbClr val="F81B1B"/>
            </a:solidFill>
          </p:spPr>
        </p:sp>
        <p:sp>
          <p:nvSpPr>
            <p:cNvPr id="39" name="TextBox 39"/>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40" name="Group 40"/>
          <p:cNvGrpSpPr/>
          <p:nvPr/>
        </p:nvGrpSpPr>
        <p:grpSpPr>
          <a:xfrm>
            <a:off x="0" y="0"/>
            <a:ext cx="7690937" cy="6971715"/>
            <a:chOff x="0" y="0"/>
            <a:chExt cx="4626374" cy="3672344"/>
          </a:xfrm>
        </p:grpSpPr>
        <p:sp>
          <p:nvSpPr>
            <p:cNvPr id="41" name="Freeform 41"/>
            <p:cNvSpPr/>
            <p:nvPr/>
          </p:nvSpPr>
          <p:spPr>
            <a:xfrm>
              <a:off x="0" y="0"/>
              <a:ext cx="4626375" cy="3672344"/>
            </a:xfrm>
            <a:custGeom>
              <a:avLst/>
              <a:gdLst/>
              <a:ahLst/>
              <a:cxnLst/>
              <a:rect l="l" t="t" r="r" b="b"/>
              <a:pathLst>
                <a:path w="4626375" h="3672344">
                  <a:moveTo>
                    <a:pt x="0" y="0"/>
                  </a:moveTo>
                  <a:lnTo>
                    <a:pt x="4626375" y="0"/>
                  </a:lnTo>
                  <a:lnTo>
                    <a:pt x="4626375" y="3672344"/>
                  </a:lnTo>
                  <a:lnTo>
                    <a:pt x="0" y="3672344"/>
                  </a:lnTo>
                  <a:close/>
                </a:path>
              </a:pathLst>
            </a:custGeom>
            <a:solidFill>
              <a:srgbClr val="FFFFFF"/>
            </a:solidFill>
          </p:spPr>
        </p:sp>
        <p:sp>
          <p:nvSpPr>
            <p:cNvPr id="42" name="TextBox 42"/>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sp>
        <p:nvSpPr>
          <p:cNvPr id="43" name="TextBox 43"/>
          <p:cNvSpPr txBox="1"/>
          <p:nvPr/>
        </p:nvSpPr>
        <p:spPr>
          <a:xfrm>
            <a:off x="381000" y="835985"/>
            <a:ext cx="7309937" cy="2462213"/>
          </a:xfrm>
          <a:prstGeom prst="rect">
            <a:avLst/>
          </a:prstGeom>
        </p:spPr>
        <p:txBody>
          <a:bodyPr lIns="0" tIns="0" rIns="0" bIns="0" rtlCol="0" anchor="t">
            <a:spAutoFit/>
          </a:bodyPr>
          <a:lstStyle/>
          <a:p>
            <a:pPr algn="l"/>
            <a:r>
              <a:rPr lang="en-US" sz="8000" b="1" i="0" dirty="0">
                <a:solidFill>
                  <a:srgbClr val="1E64C8"/>
                </a:solidFill>
                <a:effectLst/>
                <a:latin typeface="Times New Roman" panose="02020603050405020304" pitchFamily="18" charset="0"/>
                <a:cs typeface="Times New Roman" panose="02020603050405020304" pitchFamily="18" charset="0"/>
              </a:rPr>
              <a:t>Structure of a literature review</a:t>
            </a:r>
          </a:p>
        </p:txBody>
      </p:sp>
      <p:sp>
        <p:nvSpPr>
          <p:cNvPr id="46" name="TextBox 45">
            <a:extLst>
              <a:ext uri="{FF2B5EF4-FFF2-40B4-BE49-F238E27FC236}">
                <a16:creationId xmlns:a16="http://schemas.microsoft.com/office/drawing/2014/main" id="{A49978F3-EF4B-496C-A41E-9B036EE5B6DD}"/>
              </a:ext>
            </a:extLst>
          </p:cNvPr>
          <p:cNvSpPr txBox="1"/>
          <p:nvPr/>
        </p:nvSpPr>
        <p:spPr>
          <a:xfrm>
            <a:off x="152400" y="7281575"/>
            <a:ext cx="7315200" cy="2677656"/>
          </a:xfrm>
          <a:prstGeom prst="rect">
            <a:avLst/>
          </a:prstGeom>
          <a:noFill/>
        </p:spPr>
        <p:txBody>
          <a:bodyPr wrap="square">
            <a:spAutoFit/>
          </a:bodyPr>
          <a:lstStyle/>
          <a:p>
            <a:pPr algn="just"/>
            <a:r>
              <a:rPr lang="en-US" sz="2800" b="1" i="0" dirty="0">
                <a:solidFill>
                  <a:schemeClr val="bg1"/>
                </a:solidFill>
                <a:effectLst/>
                <a:latin typeface="Times New Roman" panose="02020603050405020304" pitchFamily="18" charset="0"/>
                <a:cs typeface="Times New Roman" panose="02020603050405020304" pitchFamily="18" charset="0"/>
              </a:rPr>
              <a:t>Writing a literature review is a hybrid act of literacy in that the literature review requires you to be both a reader and a writer. You are reading texts by others in order to create your own new text, a research story that sets up your discussion of your own research</a:t>
            </a:r>
            <a:r>
              <a:rPr lang="en-US" b="0" i="0" dirty="0">
                <a:solidFill>
                  <a:schemeClr val="bg1"/>
                </a:solidFill>
                <a:effectLst/>
                <a:latin typeface="PannoTextLight"/>
              </a:rPr>
              <a:t>. </a:t>
            </a:r>
            <a:endParaRPr lang="en-US" dirty="0">
              <a:solidFill>
                <a:schemeClr val="bg1"/>
              </a:solidFill>
            </a:endParaRPr>
          </a:p>
        </p:txBody>
      </p:sp>
      <p:sp>
        <p:nvSpPr>
          <p:cNvPr id="48" name="TextBox 47">
            <a:extLst>
              <a:ext uri="{FF2B5EF4-FFF2-40B4-BE49-F238E27FC236}">
                <a16:creationId xmlns:a16="http://schemas.microsoft.com/office/drawing/2014/main" id="{7404B867-C9AF-478F-8C69-DEB23773667C}"/>
              </a:ext>
            </a:extLst>
          </p:cNvPr>
          <p:cNvSpPr txBox="1"/>
          <p:nvPr/>
        </p:nvSpPr>
        <p:spPr>
          <a:xfrm>
            <a:off x="7690937" y="114300"/>
            <a:ext cx="10444663" cy="10802957"/>
          </a:xfrm>
          <a:prstGeom prst="rect">
            <a:avLst/>
          </a:prstGeom>
          <a:noFill/>
        </p:spPr>
        <p:txBody>
          <a:bodyPr wrap="square">
            <a:spAutoFit/>
          </a:bodyPr>
          <a:lstStyle/>
          <a:p>
            <a:pPr algn="just" fontAlgn="base"/>
            <a:r>
              <a:rPr lang="en-US" sz="2400" b="0" i="0" dirty="0">
                <a:solidFill>
                  <a:srgbClr val="333333"/>
                </a:solidFill>
                <a:effectLst/>
                <a:latin typeface="Times New Roman" panose="02020603050405020304" pitchFamily="18" charset="0"/>
                <a:cs typeface="Times New Roman" panose="02020603050405020304" pitchFamily="18" charset="0"/>
              </a:rPr>
              <a:t>A literature review should be structured like any other essay: it should have an introduction, a middle or main body, and a conclusion.</a:t>
            </a:r>
          </a:p>
          <a:p>
            <a:pPr algn="just" fontAlgn="base"/>
            <a:r>
              <a:rPr lang="en-US" sz="2400" b="1" i="0" dirty="0">
                <a:effectLst/>
                <a:latin typeface="Times New Roman" panose="02020603050405020304" pitchFamily="18" charset="0"/>
                <a:cs typeface="Times New Roman" panose="02020603050405020304" pitchFamily="18" charset="0"/>
              </a:rPr>
              <a:t>Introduction</a:t>
            </a:r>
          </a:p>
          <a:p>
            <a:pPr algn="just" fontAlgn="base"/>
            <a:r>
              <a:rPr lang="en-US" sz="2400" b="0" i="0" dirty="0">
                <a:solidFill>
                  <a:srgbClr val="333333"/>
                </a:solidFill>
                <a:effectLst/>
                <a:latin typeface="Times New Roman" panose="02020603050405020304" pitchFamily="18" charset="0"/>
                <a:cs typeface="Times New Roman" panose="02020603050405020304" pitchFamily="18" charset="0"/>
              </a:rPr>
              <a:t>The introduction should:</a:t>
            </a:r>
          </a:p>
          <a:p>
            <a:pPr algn="just" fontAlgn="base">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define your topic and provide an appropriate context for reviewing the literature;</a:t>
            </a:r>
          </a:p>
          <a:p>
            <a:pPr algn="just" fontAlgn="base">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establish your reasons – i.e. point of view – for</a:t>
            </a:r>
          </a:p>
          <a:p>
            <a:pPr algn="just" fontAlgn="base">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reviewing the literature;</a:t>
            </a:r>
          </a:p>
          <a:p>
            <a:pPr algn="just" fontAlgn="base">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explain the </a:t>
            </a:r>
            <a:r>
              <a:rPr lang="en-US" sz="2400" b="0" i="0" dirty="0" err="1">
                <a:solidFill>
                  <a:srgbClr val="333333"/>
                </a:solidFill>
                <a:effectLst/>
                <a:latin typeface="Times New Roman" panose="02020603050405020304" pitchFamily="18" charset="0"/>
                <a:cs typeface="Times New Roman" panose="02020603050405020304" pitchFamily="18" charset="0"/>
              </a:rPr>
              <a:t>organisation</a:t>
            </a:r>
            <a:r>
              <a:rPr lang="en-US" sz="2400" b="0" i="0" dirty="0">
                <a:solidFill>
                  <a:srgbClr val="333333"/>
                </a:solidFill>
                <a:effectLst/>
                <a:latin typeface="Times New Roman" panose="02020603050405020304" pitchFamily="18" charset="0"/>
                <a:cs typeface="Times New Roman" panose="02020603050405020304" pitchFamily="18" charset="0"/>
              </a:rPr>
              <a:t> – i.e. sequence – of the review;</a:t>
            </a:r>
          </a:p>
          <a:p>
            <a:pPr algn="just" fontAlgn="base">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state the scope of the review – i.e. what is included and what isn’t included. For example, if you were reviewing the literature on obesity in children you might say something like: There are a large number of studies of obesity trends in the general population. However, since the focus of this research is on obesity in children, these will not be reviewed in detail and will only be referred to as appropriate.</a:t>
            </a:r>
          </a:p>
          <a:p>
            <a:pPr algn="just" fontAlgn="base"/>
            <a:r>
              <a:rPr lang="en-US" sz="2400" b="1" i="0" dirty="0">
                <a:effectLst/>
                <a:latin typeface="Times New Roman" panose="02020603050405020304" pitchFamily="18" charset="0"/>
                <a:cs typeface="Times New Roman" panose="02020603050405020304" pitchFamily="18" charset="0"/>
              </a:rPr>
              <a:t>Main body</a:t>
            </a:r>
          </a:p>
          <a:p>
            <a:pPr algn="just" fontAlgn="base"/>
            <a:r>
              <a:rPr lang="en-US" sz="2400" b="0" i="0" dirty="0">
                <a:solidFill>
                  <a:srgbClr val="333333"/>
                </a:solidFill>
                <a:effectLst/>
                <a:latin typeface="Times New Roman" panose="02020603050405020304" pitchFamily="18" charset="0"/>
                <a:cs typeface="Times New Roman" panose="02020603050405020304" pitchFamily="18" charset="0"/>
              </a:rPr>
              <a:t>The middle or main body should:</a:t>
            </a:r>
          </a:p>
          <a:p>
            <a:pPr algn="just" fontAlgn="base">
              <a:buFont typeface="Arial" panose="020B0604020202020204" pitchFamily="34" charset="0"/>
              <a:buChar char="•"/>
            </a:pPr>
            <a:r>
              <a:rPr lang="en-US" sz="2400" b="0" i="0" dirty="0" err="1">
                <a:solidFill>
                  <a:srgbClr val="333333"/>
                </a:solidFill>
                <a:effectLst/>
                <a:latin typeface="Times New Roman" panose="02020603050405020304" pitchFamily="18" charset="0"/>
                <a:cs typeface="Times New Roman" panose="02020603050405020304" pitchFamily="18" charset="0"/>
              </a:rPr>
              <a:t>organise</a:t>
            </a:r>
            <a:r>
              <a:rPr lang="en-US" sz="2400" b="0" i="0" dirty="0">
                <a:solidFill>
                  <a:srgbClr val="333333"/>
                </a:solidFill>
                <a:effectLst/>
                <a:latin typeface="Times New Roman" panose="02020603050405020304" pitchFamily="18" charset="0"/>
                <a:cs typeface="Times New Roman" panose="02020603050405020304" pitchFamily="18" charset="0"/>
              </a:rPr>
              <a:t> the literature according to common themes;</a:t>
            </a:r>
          </a:p>
          <a:p>
            <a:pPr algn="just" fontAlgn="base">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provide insight into the relation between your chosen topic and the wider subject area e.g. between obesity in children and obesity in general;</a:t>
            </a:r>
          </a:p>
          <a:p>
            <a:pPr algn="just" fontAlgn="base">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move from a general, wider view of the literature being reviewed to the specific focus of your research.</a:t>
            </a:r>
          </a:p>
          <a:p>
            <a:pPr algn="just" fontAlgn="base"/>
            <a:r>
              <a:rPr lang="en-US" sz="2400" b="1" i="0" dirty="0">
                <a:effectLst/>
                <a:latin typeface="Times New Roman" panose="02020603050405020304" pitchFamily="18" charset="0"/>
                <a:cs typeface="Times New Roman" panose="02020603050405020304" pitchFamily="18" charset="0"/>
              </a:rPr>
              <a:t>Conclusion</a:t>
            </a:r>
          </a:p>
          <a:p>
            <a:pPr algn="just" fontAlgn="base"/>
            <a:r>
              <a:rPr lang="en-US" sz="2400" b="0" i="0" dirty="0">
                <a:solidFill>
                  <a:srgbClr val="333333"/>
                </a:solidFill>
                <a:effectLst/>
                <a:latin typeface="Times New Roman" panose="02020603050405020304" pitchFamily="18" charset="0"/>
                <a:cs typeface="Times New Roman" panose="02020603050405020304" pitchFamily="18" charset="0"/>
              </a:rPr>
              <a:t>The conclusion should:</a:t>
            </a:r>
          </a:p>
          <a:p>
            <a:pPr algn="just" fontAlgn="base">
              <a:buFont typeface="Arial" panose="020B0604020202020204" pitchFamily="34" charset="0"/>
              <a:buChar char="•"/>
            </a:pPr>
            <a:r>
              <a:rPr lang="en-US" sz="2400" b="0" i="0" dirty="0" err="1">
                <a:solidFill>
                  <a:srgbClr val="333333"/>
                </a:solidFill>
                <a:effectLst/>
                <a:latin typeface="Times New Roman" panose="02020603050405020304" pitchFamily="18" charset="0"/>
                <a:cs typeface="Times New Roman" panose="02020603050405020304" pitchFamily="18" charset="0"/>
              </a:rPr>
              <a:t>summarise</a:t>
            </a:r>
            <a:r>
              <a:rPr lang="en-US" sz="2400" b="0" i="0" dirty="0">
                <a:solidFill>
                  <a:srgbClr val="333333"/>
                </a:solidFill>
                <a:effectLst/>
                <a:latin typeface="Times New Roman" panose="02020603050405020304" pitchFamily="18" charset="0"/>
                <a:cs typeface="Times New Roman" panose="02020603050405020304" pitchFamily="18" charset="0"/>
              </a:rPr>
              <a:t> the important aspects of the existing body of literature;</a:t>
            </a:r>
          </a:p>
          <a:p>
            <a:pPr algn="just" fontAlgn="base">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evaluate the current state of the literature reviewed;</a:t>
            </a:r>
          </a:p>
          <a:p>
            <a:pPr algn="just" fontAlgn="base">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identify significant flaws or gaps in existing knowledge;</a:t>
            </a:r>
          </a:p>
          <a:p>
            <a:pPr algn="just" fontAlgn="base">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outline areas for future study;</a:t>
            </a:r>
          </a:p>
          <a:p>
            <a:pPr algn="just" fontAlgn="base">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link your research to existing knowledge.</a:t>
            </a:r>
          </a:p>
          <a:p>
            <a:pPr algn="just" fontAlgn="base"/>
            <a:endParaRPr lang="en-US" sz="2400" b="1" i="0" dirty="0">
              <a:effectLst/>
              <a:latin typeface="Times New Roman" panose="02020603050405020304" pitchFamily="18" charset="0"/>
              <a:cs typeface="Times New Roman" panose="02020603050405020304" pitchFamily="18" charset="0"/>
            </a:endParaRPr>
          </a:p>
          <a:p>
            <a:pPr algn="just" fontAlgn="base">
              <a:buFont typeface="Arial" panose="020B0604020202020204" pitchFamily="34" charset="0"/>
              <a:buChar char="•"/>
            </a:pPr>
            <a:endParaRPr lang="en-US" sz="2400" b="0" i="0" dirty="0">
              <a:solidFill>
                <a:srgbClr val="333333"/>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9FFE8"/>
        </a:solidFill>
        <a:effectLst/>
      </p:bgPr>
    </p:bg>
    <p:spTree>
      <p:nvGrpSpPr>
        <p:cNvPr id="1" name=""/>
        <p:cNvGrpSpPr/>
        <p:nvPr/>
      </p:nvGrpSpPr>
      <p:grpSpPr>
        <a:xfrm>
          <a:off x="0" y="0"/>
          <a:ext cx="0" cy="0"/>
          <a:chOff x="0" y="0"/>
          <a:chExt cx="0" cy="0"/>
        </a:xfrm>
      </p:grpSpPr>
      <p:grpSp>
        <p:nvGrpSpPr>
          <p:cNvPr id="2" name="Group 2"/>
          <p:cNvGrpSpPr/>
          <p:nvPr/>
        </p:nvGrpSpPr>
        <p:grpSpPr>
          <a:xfrm>
            <a:off x="13855" y="3492465"/>
            <a:ext cx="18288000" cy="6846301"/>
            <a:chOff x="0" y="0"/>
            <a:chExt cx="5259461" cy="1932868"/>
          </a:xfrm>
        </p:grpSpPr>
        <p:sp>
          <p:nvSpPr>
            <p:cNvPr id="3" name="Freeform 3"/>
            <p:cNvSpPr/>
            <p:nvPr/>
          </p:nvSpPr>
          <p:spPr>
            <a:xfrm>
              <a:off x="0" y="0"/>
              <a:ext cx="5259462" cy="1932868"/>
            </a:xfrm>
            <a:custGeom>
              <a:avLst/>
              <a:gdLst/>
              <a:ahLst/>
              <a:cxnLst/>
              <a:rect l="l" t="t" r="r" b="b"/>
              <a:pathLst>
                <a:path w="5259462" h="1932868">
                  <a:moveTo>
                    <a:pt x="0" y="0"/>
                  </a:moveTo>
                  <a:lnTo>
                    <a:pt x="5259462" y="0"/>
                  </a:lnTo>
                  <a:lnTo>
                    <a:pt x="5259462" y="1932868"/>
                  </a:lnTo>
                  <a:lnTo>
                    <a:pt x="0" y="1932868"/>
                  </a:lnTo>
                  <a:close/>
                </a:path>
              </a:pathLst>
            </a:custGeom>
            <a:solidFill>
              <a:srgbClr val="F4CEE4"/>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66" name="Group 66"/>
          <p:cNvGrpSpPr/>
          <p:nvPr/>
        </p:nvGrpSpPr>
        <p:grpSpPr>
          <a:xfrm>
            <a:off x="-27757" y="3309069"/>
            <a:ext cx="18315757" cy="213123"/>
            <a:chOff x="0" y="0"/>
            <a:chExt cx="4884111" cy="53989"/>
          </a:xfrm>
        </p:grpSpPr>
        <p:sp>
          <p:nvSpPr>
            <p:cNvPr id="67" name="Freeform 67"/>
            <p:cNvSpPr/>
            <p:nvPr/>
          </p:nvSpPr>
          <p:spPr>
            <a:xfrm>
              <a:off x="0" y="0"/>
              <a:ext cx="4884110" cy="53989"/>
            </a:xfrm>
            <a:custGeom>
              <a:avLst/>
              <a:gdLst/>
              <a:ahLst/>
              <a:cxnLst/>
              <a:rect l="l" t="t" r="r" b="b"/>
              <a:pathLst>
                <a:path w="4884110" h="53989">
                  <a:moveTo>
                    <a:pt x="0" y="0"/>
                  </a:moveTo>
                  <a:lnTo>
                    <a:pt x="4884110" y="0"/>
                  </a:lnTo>
                  <a:lnTo>
                    <a:pt x="4884110" y="53989"/>
                  </a:lnTo>
                  <a:lnTo>
                    <a:pt x="0" y="53989"/>
                  </a:lnTo>
                  <a:close/>
                </a:path>
              </a:pathLst>
            </a:custGeom>
            <a:solidFill>
              <a:srgbClr val="F81B1B"/>
            </a:solidFill>
          </p:spPr>
        </p:sp>
        <p:sp>
          <p:nvSpPr>
            <p:cNvPr id="68" name="TextBox 68"/>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sp>
        <p:nvSpPr>
          <p:cNvPr id="69" name="TextBox 69"/>
          <p:cNvSpPr txBox="1"/>
          <p:nvPr/>
        </p:nvSpPr>
        <p:spPr>
          <a:xfrm>
            <a:off x="1223632" y="876300"/>
            <a:ext cx="15840736" cy="2616165"/>
          </a:xfrm>
          <a:prstGeom prst="rect">
            <a:avLst/>
          </a:prstGeom>
        </p:spPr>
        <p:txBody>
          <a:bodyPr lIns="0" tIns="0" rIns="0" bIns="0" rtlCol="0" anchor="t">
            <a:spAutoFit/>
          </a:bodyPr>
          <a:lstStyle/>
          <a:p>
            <a:pPr marL="0" lvl="0" indent="0" algn="ctr">
              <a:lnSpc>
                <a:spcPts val="10500"/>
              </a:lnSpc>
              <a:spcBef>
                <a:spcPct val="0"/>
              </a:spcBef>
            </a:pPr>
            <a:r>
              <a:rPr lang="en-US" sz="8000" b="1" u="none" dirty="0">
                <a:solidFill>
                  <a:srgbClr val="000000"/>
                </a:solidFill>
                <a:latin typeface="Times New Roman" panose="02020603050405020304" pitchFamily="18" charset="0"/>
                <a:cs typeface="Times New Roman" panose="02020603050405020304" pitchFamily="18" charset="0"/>
              </a:rPr>
              <a:t>HOW TO CARRY OUT THE LIRETAURE REVIEW</a:t>
            </a:r>
            <a:endParaRPr lang="en-US" sz="7500" b="1" u="none" dirty="0">
              <a:solidFill>
                <a:srgbClr val="F81B1B"/>
              </a:solidFill>
              <a:latin typeface="Open Sans Extra Bold" panose="020B0604020202020204" charset="0"/>
            </a:endParaRPr>
          </a:p>
        </p:txBody>
      </p:sp>
      <p:sp>
        <p:nvSpPr>
          <p:cNvPr id="73" name="TextBox 72">
            <a:extLst>
              <a:ext uri="{FF2B5EF4-FFF2-40B4-BE49-F238E27FC236}">
                <a16:creationId xmlns:a16="http://schemas.microsoft.com/office/drawing/2014/main" id="{E575A5CE-6CCB-48F3-8D13-F3F101AA6D35}"/>
              </a:ext>
            </a:extLst>
          </p:cNvPr>
          <p:cNvSpPr txBox="1"/>
          <p:nvPr/>
        </p:nvSpPr>
        <p:spPr>
          <a:xfrm>
            <a:off x="914400" y="4200635"/>
            <a:ext cx="9365672" cy="4401205"/>
          </a:xfrm>
          <a:prstGeom prst="rect">
            <a:avLst/>
          </a:prstGeom>
          <a:noFill/>
        </p:spPr>
        <p:txBody>
          <a:bodyPr wrap="square">
            <a:spAutoFit/>
          </a:bodyPr>
          <a:lstStyle/>
          <a:p>
            <a:pPr algn="l"/>
            <a:r>
              <a:rPr lang="en-US" sz="4000" b="0" i="0" dirty="0">
                <a:solidFill>
                  <a:srgbClr val="0D405F"/>
                </a:solidFill>
                <a:effectLst/>
                <a:latin typeface="Times New Roman" panose="02020603050405020304" pitchFamily="18" charset="0"/>
                <a:cs typeface="Times New Roman" panose="02020603050405020304" pitchFamily="18" charset="0"/>
              </a:rPr>
              <a:t>There are five key steps to writing a literature review:</a:t>
            </a:r>
          </a:p>
          <a:p>
            <a:pPr algn="l">
              <a:buFont typeface="+mj-lt"/>
              <a:buAutoNum type="arabicPeriod"/>
            </a:pPr>
            <a:r>
              <a:rPr lang="en-US" sz="4000" b="1" i="0" u="none" strike="noStrike" dirty="0">
                <a:solidFill>
                  <a:srgbClr val="1F80E8"/>
                </a:solidFill>
                <a:effectLst/>
                <a:latin typeface="Times New Roman" panose="02020603050405020304" pitchFamily="18" charset="0"/>
                <a:cs typeface="Times New Roman" panose="02020603050405020304" pitchFamily="18" charset="0"/>
                <a:hlinkClick r:id="rId2"/>
              </a:rPr>
              <a:t>Search</a:t>
            </a:r>
            <a:r>
              <a:rPr lang="en-US" sz="4000" b="0" i="0" u="none" strike="noStrike" dirty="0">
                <a:solidFill>
                  <a:srgbClr val="1F80E8"/>
                </a:solidFill>
                <a:effectLst/>
                <a:latin typeface="Times New Roman" panose="02020603050405020304" pitchFamily="18" charset="0"/>
                <a:cs typeface="Times New Roman" panose="02020603050405020304" pitchFamily="18" charset="0"/>
                <a:hlinkClick r:id="rId2"/>
              </a:rPr>
              <a:t> for relevant literature</a:t>
            </a:r>
            <a:endParaRPr lang="en-US" sz="4000" b="0" i="0" dirty="0">
              <a:solidFill>
                <a:srgbClr val="0D405F"/>
              </a:solidFill>
              <a:effectLst/>
              <a:latin typeface="Times New Roman" panose="02020603050405020304" pitchFamily="18" charset="0"/>
              <a:cs typeface="Times New Roman" panose="02020603050405020304" pitchFamily="18" charset="0"/>
            </a:endParaRPr>
          </a:p>
          <a:p>
            <a:pPr algn="l">
              <a:buFont typeface="+mj-lt"/>
              <a:buAutoNum type="arabicPeriod"/>
            </a:pPr>
            <a:r>
              <a:rPr lang="en-US" sz="4000" b="1" i="0" u="none" strike="noStrike" dirty="0">
                <a:solidFill>
                  <a:srgbClr val="1F80E8"/>
                </a:solidFill>
                <a:effectLst/>
                <a:latin typeface="Times New Roman" panose="02020603050405020304" pitchFamily="18" charset="0"/>
                <a:cs typeface="Times New Roman" panose="02020603050405020304" pitchFamily="18" charset="0"/>
                <a:hlinkClick r:id="rId3"/>
              </a:rPr>
              <a:t>Evaluate</a:t>
            </a:r>
            <a:r>
              <a:rPr lang="en-US" sz="4000" b="0" i="0" u="none" strike="noStrike" dirty="0">
                <a:solidFill>
                  <a:srgbClr val="1F80E8"/>
                </a:solidFill>
                <a:effectLst/>
                <a:latin typeface="Times New Roman" panose="02020603050405020304" pitchFamily="18" charset="0"/>
                <a:cs typeface="Times New Roman" panose="02020603050405020304" pitchFamily="18" charset="0"/>
                <a:hlinkClick r:id="rId3"/>
              </a:rPr>
              <a:t> sources</a:t>
            </a:r>
            <a:endParaRPr lang="en-US" sz="4000" b="0" i="0" dirty="0">
              <a:solidFill>
                <a:srgbClr val="0D405F"/>
              </a:solidFill>
              <a:effectLst/>
              <a:latin typeface="Times New Roman" panose="02020603050405020304" pitchFamily="18" charset="0"/>
              <a:cs typeface="Times New Roman" panose="02020603050405020304" pitchFamily="18" charset="0"/>
            </a:endParaRPr>
          </a:p>
          <a:p>
            <a:pPr algn="l">
              <a:buFont typeface="+mj-lt"/>
              <a:buAutoNum type="arabicPeriod"/>
            </a:pPr>
            <a:r>
              <a:rPr lang="en-US" sz="4000" b="1" i="0" u="none" strike="noStrike" dirty="0">
                <a:solidFill>
                  <a:srgbClr val="1F80E8"/>
                </a:solidFill>
                <a:effectLst/>
                <a:latin typeface="Times New Roman" panose="02020603050405020304" pitchFamily="18" charset="0"/>
                <a:cs typeface="Times New Roman" panose="02020603050405020304" pitchFamily="18" charset="0"/>
                <a:hlinkClick r:id="rId4"/>
              </a:rPr>
              <a:t>Identify</a:t>
            </a:r>
            <a:r>
              <a:rPr lang="en-US" sz="4000" b="0" i="0" u="none" strike="noStrike" dirty="0">
                <a:solidFill>
                  <a:srgbClr val="1F80E8"/>
                </a:solidFill>
                <a:effectLst/>
                <a:latin typeface="Times New Roman" panose="02020603050405020304" pitchFamily="18" charset="0"/>
                <a:cs typeface="Times New Roman" panose="02020603050405020304" pitchFamily="18" charset="0"/>
                <a:hlinkClick r:id="rId4"/>
              </a:rPr>
              <a:t> themes, debates, and gaps</a:t>
            </a:r>
            <a:endParaRPr lang="en-US" sz="4000" b="0" i="0" dirty="0">
              <a:solidFill>
                <a:srgbClr val="0D405F"/>
              </a:solidFill>
              <a:effectLst/>
              <a:latin typeface="Times New Roman" panose="02020603050405020304" pitchFamily="18" charset="0"/>
              <a:cs typeface="Times New Roman" panose="02020603050405020304" pitchFamily="18" charset="0"/>
            </a:endParaRPr>
          </a:p>
          <a:p>
            <a:pPr algn="l">
              <a:buFont typeface="+mj-lt"/>
              <a:buAutoNum type="arabicPeriod"/>
            </a:pPr>
            <a:r>
              <a:rPr lang="en-US" sz="4000" b="1" i="0" u="none" strike="noStrike" dirty="0">
                <a:solidFill>
                  <a:srgbClr val="1F80E8"/>
                </a:solidFill>
                <a:effectLst/>
                <a:latin typeface="Times New Roman" panose="02020603050405020304" pitchFamily="18" charset="0"/>
                <a:cs typeface="Times New Roman" panose="02020603050405020304" pitchFamily="18" charset="0"/>
                <a:hlinkClick r:id="rId5"/>
              </a:rPr>
              <a:t>Outline</a:t>
            </a:r>
            <a:r>
              <a:rPr lang="en-US" sz="4000" b="0" i="0" u="none" strike="noStrike" dirty="0">
                <a:solidFill>
                  <a:srgbClr val="1F80E8"/>
                </a:solidFill>
                <a:effectLst/>
                <a:latin typeface="Times New Roman" panose="02020603050405020304" pitchFamily="18" charset="0"/>
                <a:cs typeface="Times New Roman" panose="02020603050405020304" pitchFamily="18" charset="0"/>
                <a:hlinkClick r:id="rId5"/>
              </a:rPr>
              <a:t> the structure</a:t>
            </a:r>
            <a:endParaRPr lang="en-US" sz="4000" b="0" i="0" dirty="0">
              <a:solidFill>
                <a:srgbClr val="0D405F"/>
              </a:solidFill>
              <a:effectLst/>
              <a:latin typeface="Times New Roman" panose="02020603050405020304" pitchFamily="18" charset="0"/>
              <a:cs typeface="Times New Roman" panose="02020603050405020304" pitchFamily="18" charset="0"/>
            </a:endParaRPr>
          </a:p>
          <a:p>
            <a:pPr algn="l">
              <a:buFont typeface="+mj-lt"/>
              <a:buAutoNum type="arabicPeriod"/>
            </a:pPr>
            <a:r>
              <a:rPr lang="en-US" sz="4000" b="1" i="0" u="none" strike="noStrike" dirty="0">
                <a:solidFill>
                  <a:srgbClr val="1F80E8"/>
                </a:solidFill>
                <a:effectLst/>
                <a:latin typeface="Times New Roman" panose="02020603050405020304" pitchFamily="18" charset="0"/>
                <a:cs typeface="Times New Roman" panose="02020603050405020304" pitchFamily="18" charset="0"/>
                <a:hlinkClick r:id="rId6"/>
              </a:rPr>
              <a:t>Write</a:t>
            </a:r>
            <a:r>
              <a:rPr lang="en-US" sz="4000" b="0" i="0" u="none" strike="noStrike" dirty="0">
                <a:solidFill>
                  <a:srgbClr val="1F80E8"/>
                </a:solidFill>
                <a:effectLst/>
                <a:latin typeface="Times New Roman" panose="02020603050405020304" pitchFamily="18" charset="0"/>
                <a:cs typeface="Times New Roman" panose="02020603050405020304" pitchFamily="18" charset="0"/>
                <a:hlinkClick r:id="rId6"/>
              </a:rPr>
              <a:t> your literature review</a:t>
            </a:r>
            <a:endParaRPr lang="en-US" sz="4000" b="0" i="0" dirty="0">
              <a:solidFill>
                <a:srgbClr val="0D405F"/>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9FFE8"/>
        </a:solidFill>
        <a:effectLst/>
      </p:bgPr>
    </p:bg>
    <p:spTree>
      <p:nvGrpSpPr>
        <p:cNvPr id="1" name=""/>
        <p:cNvGrpSpPr/>
        <p:nvPr/>
      </p:nvGrpSpPr>
      <p:grpSpPr>
        <a:xfrm>
          <a:off x="0" y="0"/>
          <a:ext cx="0" cy="0"/>
          <a:chOff x="0" y="0"/>
          <a:chExt cx="0" cy="0"/>
        </a:xfrm>
      </p:grpSpPr>
      <p:grpSp>
        <p:nvGrpSpPr>
          <p:cNvPr id="2" name="Group 2"/>
          <p:cNvGrpSpPr/>
          <p:nvPr/>
        </p:nvGrpSpPr>
        <p:grpSpPr>
          <a:xfrm>
            <a:off x="9505117" y="0"/>
            <a:ext cx="8782883" cy="10287000"/>
            <a:chOff x="0" y="0"/>
            <a:chExt cx="4626374" cy="5418667"/>
          </a:xfrm>
        </p:grpSpPr>
        <p:sp>
          <p:nvSpPr>
            <p:cNvPr id="3" name="Freeform 3"/>
            <p:cNvSpPr/>
            <p:nvPr/>
          </p:nvSpPr>
          <p:spPr>
            <a:xfrm>
              <a:off x="0" y="0"/>
              <a:ext cx="4626375" cy="5418667"/>
            </a:xfrm>
            <a:custGeom>
              <a:avLst/>
              <a:gdLst/>
              <a:ahLst/>
              <a:cxnLst/>
              <a:rect l="l" t="t" r="r" b="b"/>
              <a:pathLst>
                <a:path w="4626375" h="5418667">
                  <a:moveTo>
                    <a:pt x="0" y="0"/>
                  </a:moveTo>
                  <a:lnTo>
                    <a:pt x="4626375" y="0"/>
                  </a:lnTo>
                  <a:lnTo>
                    <a:pt x="4626375" y="5418667"/>
                  </a:lnTo>
                  <a:lnTo>
                    <a:pt x="0" y="5418667"/>
                  </a:lnTo>
                  <a:close/>
                </a:path>
              </a:pathLst>
            </a:custGeom>
            <a:solidFill>
              <a:srgbClr val="F81B1B"/>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5" name="Group 5"/>
          <p:cNvGrpSpPr/>
          <p:nvPr/>
        </p:nvGrpSpPr>
        <p:grpSpPr>
          <a:xfrm>
            <a:off x="7962067" y="8743950"/>
            <a:ext cx="1543050" cy="1543050"/>
            <a:chOff x="0" y="0"/>
            <a:chExt cx="812800" cy="812800"/>
          </a:xfrm>
        </p:grpSpPr>
        <p:sp>
          <p:nvSpPr>
            <p:cNvPr id="6" name="Freeform 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81B1B"/>
            </a:solidFill>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8" name="Group 8"/>
          <p:cNvGrpSpPr/>
          <p:nvPr/>
        </p:nvGrpSpPr>
        <p:grpSpPr>
          <a:xfrm>
            <a:off x="6428542" y="8743950"/>
            <a:ext cx="1543050" cy="1543050"/>
            <a:chOff x="0" y="0"/>
            <a:chExt cx="812800" cy="812800"/>
          </a:xfrm>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81B1B"/>
            </a:solidFill>
          </p:spPr>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11" name="Group 11"/>
          <p:cNvGrpSpPr/>
          <p:nvPr/>
        </p:nvGrpSpPr>
        <p:grpSpPr>
          <a:xfrm>
            <a:off x="7962067" y="7200900"/>
            <a:ext cx="1543050" cy="1543050"/>
            <a:chOff x="0" y="0"/>
            <a:chExt cx="812800" cy="812800"/>
          </a:xfrm>
        </p:grpSpPr>
        <p:sp>
          <p:nvSpPr>
            <p:cNvPr id="12" name="Freeform 12"/>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81B1B"/>
            </a:solidFill>
          </p:spPr>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sp>
        <p:nvSpPr>
          <p:cNvPr id="27" name="TextBox 27"/>
          <p:cNvSpPr txBox="1"/>
          <p:nvPr/>
        </p:nvSpPr>
        <p:spPr>
          <a:xfrm>
            <a:off x="10134600" y="642894"/>
            <a:ext cx="7315200" cy="8125301"/>
          </a:xfrm>
          <a:prstGeom prst="rect">
            <a:avLst/>
          </a:prstGeom>
        </p:spPr>
        <p:txBody>
          <a:bodyPr wrap="square" lIns="0" tIns="0" rIns="0" bIns="0" rtlCol="0" anchor="t">
            <a:spAutoFit/>
          </a:bodyPr>
          <a:lstStyle/>
          <a:p>
            <a:pPr algn="l">
              <a:buFont typeface="+mj-lt"/>
              <a:buAutoNum type="arabicPeriod"/>
            </a:pPr>
            <a:r>
              <a:rPr lang="en-US" sz="4400" b="0" i="0" dirty="0">
                <a:solidFill>
                  <a:schemeClr val="bg1"/>
                </a:solidFill>
                <a:effectLst/>
                <a:latin typeface="Times New Roman" panose="02020603050405020304" pitchFamily="18" charset="0"/>
                <a:cs typeface="Times New Roman" panose="02020603050405020304" pitchFamily="18" charset="0"/>
              </a:rPr>
              <a:t>Narrow your topic and select papers accordingly.</a:t>
            </a:r>
          </a:p>
          <a:p>
            <a:pPr algn="l">
              <a:buFont typeface="+mj-lt"/>
              <a:buAutoNum type="arabicPeriod"/>
            </a:pPr>
            <a:r>
              <a:rPr lang="en-US" sz="4400" b="0" i="0" dirty="0">
                <a:solidFill>
                  <a:schemeClr val="bg1"/>
                </a:solidFill>
                <a:effectLst/>
                <a:latin typeface="Times New Roman" panose="02020603050405020304" pitchFamily="18" charset="0"/>
                <a:cs typeface="Times New Roman" panose="02020603050405020304" pitchFamily="18" charset="0"/>
              </a:rPr>
              <a:t>Search for literature.</a:t>
            </a:r>
          </a:p>
          <a:p>
            <a:pPr algn="l">
              <a:buFont typeface="+mj-lt"/>
              <a:buAutoNum type="arabicPeriod"/>
            </a:pPr>
            <a:r>
              <a:rPr lang="en-US" sz="4400" b="0" i="0" dirty="0">
                <a:solidFill>
                  <a:schemeClr val="bg1"/>
                </a:solidFill>
                <a:effectLst/>
                <a:latin typeface="Times New Roman" panose="02020603050405020304" pitchFamily="18" charset="0"/>
                <a:cs typeface="Times New Roman" panose="02020603050405020304" pitchFamily="18" charset="0"/>
              </a:rPr>
              <a:t>Read the selected articles thoroughly and evaluate them.</a:t>
            </a:r>
          </a:p>
          <a:p>
            <a:pPr algn="l">
              <a:buFont typeface="+mj-lt"/>
              <a:buAutoNum type="arabicPeriod"/>
            </a:pPr>
            <a:r>
              <a:rPr lang="en-US" sz="4400" b="0" i="0" dirty="0">
                <a:solidFill>
                  <a:schemeClr val="bg1"/>
                </a:solidFill>
                <a:effectLst/>
                <a:latin typeface="Times New Roman" panose="02020603050405020304" pitchFamily="18" charset="0"/>
                <a:cs typeface="Times New Roman" panose="02020603050405020304" pitchFamily="18" charset="0"/>
              </a:rPr>
              <a:t>Organize the selected papers by looking for patterns and by developing subtopics.</a:t>
            </a:r>
          </a:p>
          <a:p>
            <a:pPr algn="l">
              <a:buFont typeface="+mj-lt"/>
              <a:buAutoNum type="arabicPeriod"/>
            </a:pPr>
            <a:r>
              <a:rPr lang="en-US" sz="4400" b="0" i="0" dirty="0">
                <a:solidFill>
                  <a:schemeClr val="bg1"/>
                </a:solidFill>
                <a:effectLst/>
                <a:latin typeface="Times New Roman" panose="02020603050405020304" pitchFamily="18" charset="0"/>
                <a:cs typeface="Times New Roman" panose="02020603050405020304" pitchFamily="18" charset="0"/>
              </a:rPr>
              <a:t>Develop a thesis or purpose statement.</a:t>
            </a:r>
          </a:p>
          <a:p>
            <a:pPr algn="l">
              <a:buFont typeface="+mj-lt"/>
              <a:buAutoNum type="arabicPeriod"/>
            </a:pPr>
            <a:r>
              <a:rPr lang="en-US" sz="4400" b="0" i="0" dirty="0">
                <a:solidFill>
                  <a:schemeClr val="bg1"/>
                </a:solidFill>
                <a:effectLst/>
                <a:latin typeface="Times New Roman" panose="02020603050405020304" pitchFamily="18" charset="0"/>
                <a:cs typeface="Times New Roman" panose="02020603050405020304" pitchFamily="18" charset="0"/>
              </a:rPr>
              <a:t>Write the paper.</a:t>
            </a:r>
          </a:p>
          <a:p>
            <a:pPr algn="l">
              <a:buFont typeface="+mj-lt"/>
              <a:buAutoNum type="arabicPeriod"/>
            </a:pPr>
            <a:r>
              <a:rPr lang="en-US" sz="4400" b="0" i="0" dirty="0">
                <a:solidFill>
                  <a:schemeClr val="bg1"/>
                </a:solidFill>
                <a:effectLst/>
                <a:latin typeface="Times New Roman" panose="02020603050405020304" pitchFamily="18" charset="0"/>
                <a:cs typeface="Times New Roman" panose="02020603050405020304" pitchFamily="18" charset="0"/>
              </a:rPr>
              <a:t>Review your work.</a:t>
            </a:r>
          </a:p>
        </p:txBody>
      </p:sp>
      <p:sp>
        <p:nvSpPr>
          <p:cNvPr id="30" name="TextBox 29">
            <a:extLst>
              <a:ext uri="{FF2B5EF4-FFF2-40B4-BE49-F238E27FC236}">
                <a16:creationId xmlns:a16="http://schemas.microsoft.com/office/drawing/2014/main" id="{3340B59B-5D1D-4A78-9A63-C2C674F16F74}"/>
              </a:ext>
            </a:extLst>
          </p:cNvPr>
          <p:cNvSpPr txBox="1"/>
          <p:nvPr/>
        </p:nvSpPr>
        <p:spPr>
          <a:xfrm>
            <a:off x="152398" y="619720"/>
            <a:ext cx="9144000" cy="8894743"/>
          </a:xfrm>
          <a:prstGeom prst="rect">
            <a:avLst/>
          </a:prstGeom>
          <a:noFill/>
        </p:spPr>
        <p:txBody>
          <a:bodyPr wrap="square">
            <a:spAutoFit/>
          </a:bodyPr>
          <a:lstStyle/>
          <a:p>
            <a:pPr algn="l"/>
            <a:r>
              <a:rPr lang="en-US" sz="2200" b="1" dirty="0">
                <a:solidFill>
                  <a:srgbClr val="000000"/>
                </a:solidFill>
                <a:effectLst/>
                <a:latin typeface="Times New Roman" panose="02020603050405020304" pitchFamily="18" charset="0"/>
                <a:cs typeface="Times New Roman" panose="02020603050405020304" pitchFamily="18" charset="0"/>
              </a:rPr>
              <a:t>1. Narrow your topic and select papers accordingly</a:t>
            </a:r>
          </a:p>
          <a:p>
            <a:pPr algn="l"/>
            <a:r>
              <a:rPr lang="en-US" sz="2200" b="0" i="0" dirty="0">
                <a:solidFill>
                  <a:srgbClr val="333333"/>
                </a:solidFill>
                <a:effectLst/>
                <a:latin typeface="Times New Roman" panose="02020603050405020304" pitchFamily="18" charset="0"/>
                <a:cs typeface="Times New Roman" panose="02020603050405020304" pitchFamily="18" charset="0"/>
              </a:rPr>
              <a:t>Consider your specific area of study. Think about what interests you and what interests other researchers in your field. Limit your scope to a smaller topic.</a:t>
            </a:r>
          </a:p>
          <a:p>
            <a:pPr algn="l"/>
            <a:r>
              <a:rPr lang="en-US" sz="2200" b="1" dirty="0">
                <a:solidFill>
                  <a:srgbClr val="000000"/>
                </a:solidFill>
                <a:effectLst/>
                <a:latin typeface="Times New Roman" panose="02020603050405020304" pitchFamily="18" charset="0"/>
                <a:cs typeface="Times New Roman" panose="02020603050405020304" pitchFamily="18" charset="0"/>
              </a:rPr>
              <a:t>2. Search for literature</a:t>
            </a:r>
          </a:p>
          <a:p>
            <a:pPr algn="l"/>
            <a:r>
              <a:rPr lang="en-US" sz="2200" b="0" i="0" dirty="0">
                <a:solidFill>
                  <a:srgbClr val="333333"/>
                </a:solidFill>
                <a:effectLst/>
                <a:latin typeface="Times New Roman" panose="02020603050405020304" pitchFamily="18" charset="0"/>
                <a:cs typeface="Times New Roman" panose="02020603050405020304" pitchFamily="18" charset="0"/>
              </a:rPr>
              <a:t>Define your source selection criteria (</a:t>
            </a:r>
            <a:r>
              <a:rPr lang="en-US" sz="2200" b="0" i="0" dirty="0" err="1">
                <a:solidFill>
                  <a:srgbClr val="333333"/>
                </a:solidFill>
                <a:effectLst/>
                <a:latin typeface="Times New Roman" panose="02020603050405020304" pitchFamily="18" charset="0"/>
                <a:cs typeface="Times New Roman" panose="02020603050405020304" pitchFamily="18" charset="0"/>
              </a:rPr>
              <a:t>ie</a:t>
            </a:r>
            <a:r>
              <a:rPr lang="en-US" sz="2200" b="0" i="0" dirty="0">
                <a:solidFill>
                  <a:srgbClr val="333333"/>
                </a:solidFill>
                <a:effectLst/>
                <a:latin typeface="Times New Roman" panose="02020603050405020304" pitchFamily="18" charset="0"/>
                <a:cs typeface="Times New Roman" panose="02020603050405020304" pitchFamily="18" charset="0"/>
              </a:rPr>
              <a:t>. articles published between a specific date range, focusing on a specific geographic region, or using a specific methodology).</a:t>
            </a:r>
          </a:p>
          <a:p>
            <a:pPr algn="l"/>
            <a:r>
              <a:rPr lang="en-US" sz="2200" b="0" i="0" dirty="0">
                <a:solidFill>
                  <a:srgbClr val="333333"/>
                </a:solidFill>
                <a:effectLst/>
                <a:latin typeface="Times New Roman" panose="02020603050405020304" pitchFamily="18" charset="0"/>
                <a:cs typeface="Times New Roman" panose="02020603050405020304" pitchFamily="18" charset="0"/>
              </a:rPr>
              <a:t>Using keywords, search a library database.</a:t>
            </a:r>
          </a:p>
          <a:p>
            <a:pPr algn="l"/>
            <a:r>
              <a:rPr lang="en-US" sz="2200" b="0" i="0" dirty="0">
                <a:solidFill>
                  <a:srgbClr val="333333"/>
                </a:solidFill>
                <a:effectLst/>
                <a:latin typeface="Times New Roman" panose="02020603050405020304" pitchFamily="18" charset="0"/>
                <a:cs typeface="Times New Roman" panose="02020603050405020304" pitchFamily="18" charset="0"/>
              </a:rPr>
              <a:t>Reference lists of recent articles and reviews can lead to other useful papers.</a:t>
            </a:r>
          </a:p>
          <a:p>
            <a:pPr algn="l"/>
            <a:r>
              <a:rPr lang="en-US" sz="2200" b="0" i="0" dirty="0">
                <a:solidFill>
                  <a:srgbClr val="333333"/>
                </a:solidFill>
                <a:effectLst/>
                <a:latin typeface="Times New Roman" panose="02020603050405020304" pitchFamily="18" charset="0"/>
                <a:cs typeface="Times New Roman" panose="02020603050405020304" pitchFamily="18" charset="0"/>
              </a:rPr>
              <a:t>Include any studies contrary to your point of view.</a:t>
            </a:r>
          </a:p>
          <a:p>
            <a:pPr algn="l"/>
            <a:r>
              <a:rPr lang="en-US" sz="2200" b="1" dirty="0">
                <a:solidFill>
                  <a:srgbClr val="000000"/>
                </a:solidFill>
                <a:effectLst/>
                <a:latin typeface="Times New Roman" panose="02020603050405020304" pitchFamily="18" charset="0"/>
                <a:cs typeface="Times New Roman" panose="02020603050405020304" pitchFamily="18" charset="0"/>
              </a:rPr>
              <a:t>3. Read the selected articles thoroughly and evaluate them</a:t>
            </a:r>
          </a:p>
          <a:p>
            <a:pPr algn="l"/>
            <a:r>
              <a:rPr lang="en-US" sz="2200" b="0" i="0" dirty="0">
                <a:solidFill>
                  <a:srgbClr val="333333"/>
                </a:solidFill>
                <a:effectLst/>
                <a:latin typeface="Times New Roman" panose="02020603050405020304" pitchFamily="18" charset="0"/>
                <a:cs typeface="Times New Roman" panose="02020603050405020304" pitchFamily="18" charset="0"/>
              </a:rPr>
              <a:t>Evaluate and synthesize the studies' ﬁndings and conclusions.</a:t>
            </a:r>
          </a:p>
          <a:p>
            <a:pPr algn="l"/>
            <a:r>
              <a:rPr lang="en-US" sz="2200" b="0" i="0" dirty="0">
                <a:solidFill>
                  <a:srgbClr val="333333"/>
                </a:solidFill>
                <a:effectLst/>
                <a:latin typeface="Times New Roman" panose="02020603050405020304" pitchFamily="18" charset="0"/>
                <a:cs typeface="Times New Roman" panose="02020603050405020304" pitchFamily="18" charset="0"/>
              </a:rPr>
              <a:t>Note the following:</a:t>
            </a:r>
          </a:p>
          <a:p>
            <a:pPr algn="l">
              <a:buFont typeface="Arial" panose="020B0604020202020204" pitchFamily="34" charset="0"/>
              <a:buChar char="•"/>
            </a:pPr>
            <a:r>
              <a:rPr lang="en-US" sz="2200" b="0" i="0" dirty="0">
                <a:solidFill>
                  <a:srgbClr val="333333"/>
                </a:solidFill>
                <a:effectLst/>
                <a:latin typeface="Times New Roman" panose="02020603050405020304" pitchFamily="18" charset="0"/>
                <a:cs typeface="Times New Roman" panose="02020603050405020304" pitchFamily="18" charset="0"/>
              </a:rPr>
              <a:t>Assumptions some or most researchers seem to make</a:t>
            </a:r>
          </a:p>
          <a:p>
            <a:pPr algn="l">
              <a:buFont typeface="Arial" panose="020B0604020202020204" pitchFamily="34" charset="0"/>
              <a:buChar char="•"/>
            </a:pPr>
            <a:r>
              <a:rPr lang="en-US" sz="2200" b="0" i="0" dirty="0">
                <a:solidFill>
                  <a:srgbClr val="333333"/>
                </a:solidFill>
                <a:effectLst/>
                <a:latin typeface="Times New Roman" panose="02020603050405020304" pitchFamily="18" charset="0"/>
                <a:cs typeface="Times New Roman" panose="02020603050405020304" pitchFamily="18" charset="0"/>
              </a:rPr>
              <a:t>Methodologies, testing procedures, subjects, material tested researchers use</a:t>
            </a:r>
          </a:p>
          <a:p>
            <a:pPr algn="l">
              <a:buFont typeface="Arial" panose="020B0604020202020204" pitchFamily="34" charset="0"/>
              <a:buChar char="•"/>
            </a:pPr>
            <a:r>
              <a:rPr lang="en-US" sz="2200" b="0" i="0" dirty="0">
                <a:solidFill>
                  <a:srgbClr val="333333"/>
                </a:solidFill>
                <a:effectLst/>
                <a:latin typeface="Times New Roman" panose="02020603050405020304" pitchFamily="18" charset="0"/>
                <a:cs typeface="Times New Roman" panose="02020603050405020304" pitchFamily="18" charset="0"/>
              </a:rPr>
              <a:t>Experts in the ﬁeld: names/labs that are frequently referenced</a:t>
            </a:r>
          </a:p>
          <a:p>
            <a:pPr algn="l">
              <a:buFont typeface="Arial" panose="020B0604020202020204" pitchFamily="34" charset="0"/>
              <a:buChar char="•"/>
            </a:pPr>
            <a:r>
              <a:rPr lang="en-US" sz="2200" b="0" i="0" dirty="0">
                <a:solidFill>
                  <a:srgbClr val="333333"/>
                </a:solidFill>
                <a:effectLst/>
                <a:latin typeface="Times New Roman" panose="02020603050405020304" pitchFamily="18" charset="0"/>
                <a:cs typeface="Times New Roman" panose="02020603050405020304" pitchFamily="18" charset="0"/>
              </a:rPr>
              <a:t>Conflicting theories, results, methodologies</a:t>
            </a:r>
          </a:p>
          <a:p>
            <a:pPr algn="l">
              <a:buFont typeface="Arial" panose="020B0604020202020204" pitchFamily="34" charset="0"/>
              <a:buChar char="•"/>
            </a:pPr>
            <a:r>
              <a:rPr lang="en-US" sz="2200" b="0" i="0" dirty="0">
                <a:solidFill>
                  <a:srgbClr val="333333"/>
                </a:solidFill>
                <a:effectLst/>
                <a:latin typeface="Times New Roman" panose="02020603050405020304" pitchFamily="18" charset="0"/>
                <a:cs typeface="Times New Roman" panose="02020603050405020304" pitchFamily="18" charset="0"/>
              </a:rPr>
              <a:t>Popularity of theories and how this has/has not changed over time</a:t>
            </a:r>
          </a:p>
          <a:p>
            <a:pPr algn="l"/>
            <a:r>
              <a:rPr lang="en-US" sz="2200" b="1" dirty="0">
                <a:solidFill>
                  <a:srgbClr val="000000"/>
                </a:solidFill>
                <a:effectLst/>
                <a:latin typeface="Times New Roman" panose="02020603050405020304" pitchFamily="18" charset="0"/>
                <a:cs typeface="Times New Roman" panose="02020603050405020304" pitchFamily="18" charset="0"/>
              </a:rPr>
              <a:t>4. Organize the selected papers by looking for patterns and by developing subtopics</a:t>
            </a:r>
          </a:p>
          <a:p>
            <a:pPr algn="l"/>
            <a:r>
              <a:rPr lang="en-US" sz="2200" b="0" i="0" dirty="0">
                <a:solidFill>
                  <a:srgbClr val="333333"/>
                </a:solidFill>
                <a:effectLst/>
                <a:latin typeface="Times New Roman" panose="02020603050405020304" pitchFamily="18" charset="0"/>
                <a:cs typeface="Times New Roman" panose="02020603050405020304" pitchFamily="18" charset="0"/>
              </a:rPr>
              <a:t>Note the following:</a:t>
            </a:r>
          </a:p>
          <a:p>
            <a:pPr algn="l">
              <a:buFont typeface="Arial" panose="020B0604020202020204" pitchFamily="34" charset="0"/>
              <a:buChar char="•"/>
            </a:pPr>
            <a:r>
              <a:rPr lang="en-US" sz="2200" b="0" i="0" dirty="0">
                <a:solidFill>
                  <a:srgbClr val="333333"/>
                </a:solidFill>
                <a:effectLst/>
                <a:latin typeface="Times New Roman" panose="02020603050405020304" pitchFamily="18" charset="0"/>
                <a:cs typeface="Times New Roman" panose="02020603050405020304" pitchFamily="18" charset="0"/>
              </a:rPr>
              <a:t>Findings that are common/contested</a:t>
            </a:r>
          </a:p>
          <a:p>
            <a:pPr algn="l">
              <a:buFont typeface="Arial" panose="020B0604020202020204" pitchFamily="34" charset="0"/>
              <a:buChar char="•"/>
            </a:pPr>
            <a:r>
              <a:rPr lang="en-US" sz="2200" b="0" i="0" dirty="0">
                <a:solidFill>
                  <a:srgbClr val="333333"/>
                </a:solidFill>
                <a:effectLst/>
                <a:latin typeface="Times New Roman" panose="02020603050405020304" pitchFamily="18" charset="0"/>
                <a:cs typeface="Times New Roman" panose="02020603050405020304" pitchFamily="18" charset="0"/>
              </a:rPr>
              <a:t>Important trends in the research</a:t>
            </a:r>
          </a:p>
          <a:p>
            <a:pPr algn="l">
              <a:buFont typeface="Arial" panose="020B0604020202020204" pitchFamily="34" charset="0"/>
              <a:buChar char="•"/>
            </a:pPr>
            <a:r>
              <a:rPr lang="en-US" sz="2200" b="0" i="0" dirty="0">
                <a:solidFill>
                  <a:srgbClr val="333333"/>
                </a:solidFill>
                <a:effectLst/>
                <a:latin typeface="Times New Roman" panose="02020603050405020304" pitchFamily="18" charset="0"/>
                <a:cs typeface="Times New Roman" panose="02020603050405020304" pitchFamily="18" charset="0"/>
              </a:rPr>
              <a:t>The most influential theories</a:t>
            </a:r>
          </a:p>
          <a:p>
            <a:pPr algn="l"/>
            <a:endParaRPr lang="en-US" sz="2200" b="0" i="0" dirty="0">
              <a:solidFill>
                <a:srgbClr val="333333"/>
              </a:solidFill>
              <a:effectLst/>
              <a:latin typeface="Times New Roman" panose="02020603050405020304" pitchFamily="18" charset="0"/>
              <a:cs typeface="Times New Roman" panose="02020603050405020304" pitchFamily="18" charset="0"/>
            </a:endParaRPr>
          </a:p>
          <a:p>
            <a:pPr algn="l"/>
            <a:endParaRPr lang="en-US" sz="2200" b="0" i="0" dirty="0">
              <a:solidFill>
                <a:srgbClr val="333333"/>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9FFE8"/>
        </a:solidFill>
        <a:effectLst/>
      </p:bgPr>
    </p:bg>
    <p:spTree>
      <p:nvGrpSpPr>
        <p:cNvPr id="1" name=""/>
        <p:cNvGrpSpPr/>
        <p:nvPr/>
      </p:nvGrpSpPr>
      <p:grpSpPr>
        <a:xfrm>
          <a:off x="0" y="0"/>
          <a:ext cx="0" cy="0"/>
          <a:chOff x="0" y="0"/>
          <a:chExt cx="0" cy="0"/>
        </a:xfrm>
      </p:grpSpPr>
      <p:sp>
        <p:nvSpPr>
          <p:cNvPr id="2" name="TextBox 2"/>
          <p:cNvSpPr txBox="1"/>
          <p:nvPr/>
        </p:nvSpPr>
        <p:spPr>
          <a:xfrm>
            <a:off x="1967940" y="4088757"/>
            <a:ext cx="10605060" cy="4431983"/>
          </a:xfrm>
          <a:prstGeom prst="rect">
            <a:avLst/>
          </a:prstGeom>
        </p:spPr>
        <p:txBody>
          <a:bodyPr wrap="square" lIns="0" tIns="0" rIns="0" bIns="0" rtlCol="0" anchor="t">
            <a:spAutoFit/>
          </a:bodyPr>
          <a:lstStyle/>
          <a:p>
            <a:pPr algn="l"/>
            <a:r>
              <a:rPr lang="en-US" sz="3600" b="1" i="0" dirty="0">
                <a:solidFill>
                  <a:srgbClr val="333333"/>
                </a:solidFill>
                <a:effectLst/>
                <a:latin typeface="Times New Roman" panose="02020603050405020304" pitchFamily="18" charset="0"/>
                <a:cs typeface="Times New Roman" panose="02020603050405020304" pitchFamily="18" charset="0"/>
              </a:rPr>
              <a:t>If your literature review is extensive, ﬁnd a large table surface, and on it place post-it notes or ﬁling cards to organize all your ﬁndings into categories.</a:t>
            </a:r>
          </a:p>
          <a:p>
            <a:pPr algn="just">
              <a:buFont typeface="Arial" panose="020B0604020202020204" pitchFamily="34" charset="0"/>
              <a:buChar char="•"/>
            </a:pPr>
            <a:r>
              <a:rPr lang="en-US" sz="3600" b="1" i="0" dirty="0">
                <a:solidFill>
                  <a:srgbClr val="333333"/>
                </a:solidFill>
                <a:effectLst/>
                <a:latin typeface="Times New Roman" panose="02020603050405020304" pitchFamily="18" charset="0"/>
                <a:cs typeface="Times New Roman" panose="02020603050405020304" pitchFamily="18" charset="0"/>
              </a:rPr>
              <a:t>Move them around if you decide that (a) they ﬁt better under different headings, or (b) you need to establish new topic headings.</a:t>
            </a:r>
          </a:p>
          <a:p>
            <a:pPr algn="l">
              <a:buFont typeface="Arial" panose="020B0604020202020204" pitchFamily="34" charset="0"/>
              <a:buChar char="•"/>
            </a:pPr>
            <a:r>
              <a:rPr lang="en-US" sz="3600" b="1" i="0" dirty="0">
                <a:solidFill>
                  <a:srgbClr val="333333"/>
                </a:solidFill>
                <a:effectLst/>
                <a:latin typeface="Times New Roman" panose="02020603050405020304" pitchFamily="18" charset="0"/>
                <a:cs typeface="Times New Roman" panose="02020603050405020304" pitchFamily="18" charset="0"/>
              </a:rPr>
              <a:t>Develop headings/subheadings that reflect the major themes and patterns you detected</a:t>
            </a:r>
          </a:p>
        </p:txBody>
      </p:sp>
      <p:grpSp>
        <p:nvGrpSpPr>
          <p:cNvPr id="19" name="Group 19"/>
          <p:cNvGrpSpPr/>
          <p:nvPr/>
        </p:nvGrpSpPr>
        <p:grpSpPr>
          <a:xfrm rot="-10800000">
            <a:off x="17076026" y="9067163"/>
            <a:ext cx="1211974" cy="1211974"/>
            <a:chOff x="0" y="0"/>
            <a:chExt cx="812800" cy="812800"/>
          </a:xfrm>
        </p:grpSpPr>
        <p:sp>
          <p:nvSpPr>
            <p:cNvPr id="20" name="Freeform 2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4CEE4"/>
            </a:solidFill>
          </p:spPr>
        </p:sp>
        <p:sp>
          <p:nvSpPr>
            <p:cNvPr id="21" name="TextBox 21"/>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22" name="Group 22"/>
          <p:cNvGrpSpPr/>
          <p:nvPr/>
        </p:nvGrpSpPr>
        <p:grpSpPr>
          <a:xfrm>
            <a:off x="0" y="26510"/>
            <a:ext cx="1211974" cy="1211974"/>
            <a:chOff x="0" y="0"/>
            <a:chExt cx="812800" cy="812800"/>
          </a:xfrm>
        </p:grpSpPr>
        <p:sp>
          <p:nvSpPr>
            <p:cNvPr id="23" name="Freeform 2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4CEE4"/>
            </a:solidFill>
          </p:spPr>
        </p:sp>
        <p:sp>
          <p:nvSpPr>
            <p:cNvPr id="24" name="TextBox 24"/>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25" name="Group 25"/>
          <p:cNvGrpSpPr/>
          <p:nvPr/>
        </p:nvGrpSpPr>
        <p:grpSpPr>
          <a:xfrm rot="-10800000">
            <a:off x="17076026" y="0"/>
            <a:ext cx="1211974" cy="9067163"/>
            <a:chOff x="0" y="0"/>
            <a:chExt cx="812800" cy="6080818"/>
          </a:xfrm>
        </p:grpSpPr>
        <p:sp>
          <p:nvSpPr>
            <p:cNvPr id="26" name="Freeform 26"/>
            <p:cNvSpPr/>
            <p:nvPr/>
          </p:nvSpPr>
          <p:spPr>
            <a:xfrm>
              <a:off x="0" y="0"/>
              <a:ext cx="812800" cy="6080818"/>
            </a:xfrm>
            <a:custGeom>
              <a:avLst/>
              <a:gdLst/>
              <a:ahLst/>
              <a:cxnLst/>
              <a:rect l="l" t="t" r="r" b="b"/>
              <a:pathLst>
                <a:path w="812800" h="6080818">
                  <a:moveTo>
                    <a:pt x="0" y="0"/>
                  </a:moveTo>
                  <a:lnTo>
                    <a:pt x="812800" y="0"/>
                  </a:lnTo>
                  <a:lnTo>
                    <a:pt x="812800" y="6080818"/>
                  </a:lnTo>
                  <a:lnTo>
                    <a:pt x="0" y="6080818"/>
                  </a:lnTo>
                  <a:close/>
                </a:path>
              </a:pathLst>
            </a:custGeom>
            <a:solidFill>
              <a:srgbClr val="F4CEE4"/>
            </a:solidFill>
          </p:spPr>
        </p:sp>
        <p:sp>
          <p:nvSpPr>
            <p:cNvPr id="27" name="TextBox 27"/>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grpSp>
        <p:nvGrpSpPr>
          <p:cNvPr id="28" name="Group 28"/>
          <p:cNvGrpSpPr/>
          <p:nvPr/>
        </p:nvGrpSpPr>
        <p:grpSpPr>
          <a:xfrm>
            <a:off x="0" y="1238483"/>
            <a:ext cx="1211974" cy="9048517"/>
            <a:chOff x="0" y="0"/>
            <a:chExt cx="812800" cy="6068312"/>
          </a:xfrm>
        </p:grpSpPr>
        <p:sp>
          <p:nvSpPr>
            <p:cNvPr id="29" name="Freeform 29"/>
            <p:cNvSpPr/>
            <p:nvPr/>
          </p:nvSpPr>
          <p:spPr>
            <a:xfrm>
              <a:off x="0" y="0"/>
              <a:ext cx="812800" cy="6068313"/>
            </a:xfrm>
            <a:custGeom>
              <a:avLst/>
              <a:gdLst/>
              <a:ahLst/>
              <a:cxnLst/>
              <a:rect l="l" t="t" r="r" b="b"/>
              <a:pathLst>
                <a:path w="812800" h="6068313">
                  <a:moveTo>
                    <a:pt x="0" y="0"/>
                  </a:moveTo>
                  <a:lnTo>
                    <a:pt x="812800" y="0"/>
                  </a:lnTo>
                  <a:lnTo>
                    <a:pt x="812800" y="6068313"/>
                  </a:lnTo>
                  <a:lnTo>
                    <a:pt x="0" y="6068313"/>
                  </a:lnTo>
                  <a:close/>
                </a:path>
              </a:pathLst>
            </a:custGeom>
            <a:solidFill>
              <a:srgbClr val="F4CEE4"/>
            </a:solidFill>
          </p:spPr>
        </p:sp>
        <p:sp>
          <p:nvSpPr>
            <p:cNvPr id="30" name="TextBox 30"/>
            <p:cNvSpPr txBox="1"/>
            <p:nvPr/>
          </p:nvSpPr>
          <p:spPr>
            <a:xfrm>
              <a:off x="0" y="-47625"/>
              <a:ext cx="812800" cy="860425"/>
            </a:xfrm>
            <a:prstGeom prst="rect">
              <a:avLst/>
            </a:prstGeom>
          </p:spPr>
          <p:txBody>
            <a:bodyPr lIns="50800" tIns="50800" rIns="50800" bIns="50800" rtlCol="0" anchor="ctr"/>
            <a:lstStyle/>
            <a:p>
              <a:pPr algn="ctr">
                <a:lnSpc>
                  <a:spcPts val="3262"/>
                </a:lnSpc>
              </a:pPr>
              <a:endParaRPr/>
            </a:p>
          </p:txBody>
        </p:sp>
      </p:grpSp>
      <p:pic>
        <p:nvPicPr>
          <p:cNvPr id="31" name="Picture 30">
            <a:extLst>
              <a:ext uri="{FF2B5EF4-FFF2-40B4-BE49-F238E27FC236}">
                <a16:creationId xmlns:a16="http://schemas.microsoft.com/office/drawing/2014/main" id="{80D6D635-4543-4F2C-A33E-AB20AB94F79C}"/>
              </a:ext>
            </a:extLst>
          </p:cNvPr>
          <p:cNvPicPr>
            <a:picLocks noChangeAspect="1"/>
          </p:cNvPicPr>
          <p:nvPr/>
        </p:nvPicPr>
        <p:blipFill>
          <a:blip r:embed="rId2"/>
          <a:stretch>
            <a:fillRect/>
          </a:stretch>
        </p:blipFill>
        <p:spPr>
          <a:xfrm>
            <a:off x="12657898" y="5372100"/>
            <a:ext cx="4431983" cy="4431983"/>
          </a:xfrm>
          <a:prstGeom prst="rect">
            <a:avLst/>
          </a:prstGeom>
        </p:spPr>
      </p:pic>
      <p:pic>
        <p:nvPicPr>
          <p:cNvPr id="1026" name="Picture 2" descr="5 Must-Know Microsoft Teams Tips and Best Practices - AvePoint Blog">
            <a:extLst>
              <a:ext uri="{FF2B5EF4-FFF2-40B4-BE49-F238E27FC236}">
                <a16:creationId xmlns:a16="http://schemas.microsoft.com/office/drawing/2014/main" id="{32F0E37B-253E-40C9-B4CD-EB4A38537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47700"/>
            <a:ext cx="6248400" cy="26778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1606</Words>
  <Application>Microsoft Office PowerPoint</Application>
  <PresentationFormat>Custom</PresentationFormat>
  <Paragraphs>105</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Times New Roman</vt:lpstr>
      <vt:lpstr>Roboto Condensed Bold</vt:lpstr>
      <vt:lpstr>PannoTextLight</vt:lpstr>
      <vt:lpstr>Calibri</vt:lpstr>
      <vt:lpstr>Arial</vt:lpstr>
      <vt:lpstr>Open Sans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Colourful Playful Infographic Presentation</dc:title>
  <dc:creator>Korisnik</dc:creator>
  <cp:lastModifiedBy>Ғабит Жанар  Ғабитқызы</cp:lastModifiedBy>
  <cp:revision>11</cp:revision>
  <dcterms:created xsi:type="dcterms:W3CDTF">2006-08-16T00:00:00Z</dcterms:created>
  <dcterms:modified xsi:type="dcterms:W3CDTF">2022-09-22T17:09:56Z</dcterms:modified>
  <dc:identifier>DAFJJFQdDxc</dc:identifier>
</cp:coreProperties>
</file>