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57" r:id="rId3"/>
    <p:sldId id="258" r:id="rId4"/>
    <p:sldId id="264" r:id="rId5"/>
    <p:sldId id="259" r:id="rId6"/>
    <p:sldId id="260" r:id="rId7"/>
    <p:sldId id="261" r:id="rId8"/>
    <p:sldId id="262" r:id="rId9"/>
    <p:sldId id="263" r:id="rId10"/>
    <p:sldId id="265" r:id="rId11"/>
    <p:sldId id="266" r:id="rId12"/>
    <p:sldId id="267" r:id="rId13"/>
    <p:sldId id="268" r:id="rId14"/>
    <p:sldId id="269" r:id="rId15"/>
    <p:sldId id="270" r:id="rId16"/>
    <p:sldId id="271" r:id="rId17"/>
    <p:sldId id="272" r:id="rId18"/>
    <p:sldId id="273" r:id="rId19"/>
  </p:sldIdLst>
  <p:sldSz cx="14630400" cy="8229600"/>
  <p:notesSz cx="8229600" cy="146304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6" d="100"/>
          <a:sy n="56" d="100"/>
        </p:scale>
        <p:origin x="96" y="4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4736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864036" y="397898"/>
            <a:ext cx="7415927" cy="3006090"/>
          </a:xfrm>
          <a:prstGeom prst="rect">
            <a:avLst/>
          </a:prstGeom>
          <a:noFill/>
          <a:ln/>
        </p:spPr>
        <p:txBody>
          <a:bodyPr wrap="square" lIns="0" tIns="0" rIns="0" bIns="0" rtlCol="0" anchor="t"/>
          <a:lstStyle/>
          <a:p>
            <a:r>
              <a:rPr lang="ru-RU" sz="3200" b="1" kern="0" spc="-126" dirty="0">
                <a:solidFill>
                  <a:srgbClr val="000000"/>
                </a:solidFill>
                <a:effectLst>
                  <a:outerShdw blurRad="38100" dist="38100" dir="2700000" algn="tl">
                    <a:srgbClr val="000000">
                      <a:alpha val="43137"/>
                    </a:srgbClr>
                  </a:outerShdw>
                </a:effectLst>
                <a:latin typeface="Times New Roman" panose="02020603050405020304" pitchFamily="18" charset="0"/>
                <a:ea typeface="Source Serif Pro Semi Bold" pitchFamily="34" charset="-122"/>
                <a:cs typeface="Times New Roman" panose="02020603050405020304" pitchFamily="18" charset="0"/>
              </a:rPr>
              <a:t>8 </a:t>
            </a:r>
            <a:r>
              <a:rPr lang="ru-RU" sz="3200" b="1" kern="0" spc="-126" dirty="0" err="1">
                <a:solidFill>
                  <a:srgbClr val="000000"/>
                </a:solidFill>
                <a:effectLst>
                  <a:outerShdw blurRad="38100" dist="38100" dir="2700000" algn="tl">
                    <a:srgbClr val="000000">
                      <a:alpha val="43137"/>
                    </a:srgbClr>
                  </a:outerShdw>
                </a:effectLst>
                <a:latin typeface="Times New Roman" panose="02020603050405020304" pitchFamily="18" charset="0"/>
                <a:ea typeface="Source Serif Pro Semi Bold" pitchFamily="34" charset="-122"/>
                <a:cs typeface="Times New Roman" panose="02020603050405020304" pitchFamily="18" charset="0"/>
              </a:rPr>
              <a:t>Дәріс</a:t>
            </a:r>
            <a:r>
              <a:rPr lang="ru-RU" sz="3200" b="1" kern="0" spc="-126" dirty="0">
                <a:solidFill>
                  <a:srgbClr val="000000"/>
                </a:solidFill>
                <a:effectLst>
                  <a:outerShdw blurRad="38100" dist="38100" dir="2700000" algn="tl">
                    <a:srgbClr val="000000">
                      <a:alpha val="43137"/>
                    </a:srgbClr>
                  </a:outerShdw>
                </a:effectLst>
                <a:latin typeface="Times New Roman" panose="02020603050405020304" pitchFamily="18" charset="0"/>
                <a:ea typeface="Source Serif Pro Semi Bold" pitchFamily="34" charset="-122"/>
                <a:cs typeface="Times New Roman" panose="02020603050405020304" pitchFamily="18" charset="0"/>
              </a:rPr>
              <a:t>. </a:t>
            </a:r>
            <a:r>
              <a:rPr lang="en-US" sz="3200" b="1" kern="0" spc="-126" dirty="0">
                <a:solidFill>
                  <a:srgbClr val="000000"/>
                </a:solidFill>
                <a:effectLst>
                  <a:outerShdw blurRad="38100" dist="38100" dir="2700000" algn="tl">
                    <a:srgbClr val="000000">
                      <a:alpha val="43137"/>
                    </a:srgbClr>
                  </a:outerShdw>
                </a:effectLst>
                <a:latin typeface="Times New Roman" panose="02020603050405020304" pitchFamily="18" charset="0"/>
                <a:ea typeface="Source Serif Pro Semi Bold" pitchFamily="34" charset="-122"/>
                <a:cs typeface="Times New Roman" panose="02020603050405020304" pitchFamily="18" charset="0"/>
              </a:rPr>
              <a:t>SMART Lab </a:t>
            </a:r>
            <a:r>
              <a:rPr lang="ru-RU" sz="3200" b="1" kern="0" spc="-126" dirty="0" err="1">
                <a:solidFill>
                  <a:srgbClr val="000000"/>
                </a:solidFill>
                <a:effectLst>
                  <a:outerShdw blurRad="38100" dist="38100" dir="2700000" algn="tl">
                    <a:srgbClr val="000000">
                      <a:alpha val="43137"/>
                    </a:srgbClr>
                  </a:outerShdw>
                </a:effectLst>
                <a:latin typeface="Times New Roman" panose="02020603050405020304" pitchFamily="18" charset="0"/>
                <a:ea typeface="Source Serif Pro Semi Bold" pitchFamily="34" charset="-122"/>
                <a:cs typeface="Times New Roman" panose="02020603050405020304" pitchFamily="18" charset="0"/>
              </a:rPr>
              <a:t>сабақтарының</a:t>
            </a:r>
            <a:r>
              <a:rPr lang="ru-RU" sz="3200" b="1" kern="0" spc="-126" dirty="0">
                <a:solidFill>
                  <a:srgbClr val="000000"/>
                </a:solidFill>
                <a:effectLst>
                  <a:outerShdw blurRad="38100" dist="38100" dir="2700000" algn="tl">
                    <a:srgbClr val="000000">
                      <a:alpha val="43137"/>
                    </a:srgbClr>
                  </a:outerShdw>
                </a:effectLst>
                <a:latin typeface="Times New Roman" panose="02020603050405020304" pitchFamily="18" charset="0"/>
                <a:ea typeface="Source Serif Pro Semi Bold" pitchFamily="34" charset="-122"/>
                <a:cs typeface="Times New Roman" panose="02020603050405020304" pitchFamily="18" charset="0"/>
              </a:rPr>
              <a:t> конструкторы, бар </a:t>
            </a:r>
            <a:r>
              <a:rPr lang="ru-RU" sz="3200" b="1" kern="0" spc="-126" dirty="0" err="1">
                <a:solidFill>
                  <a:srgbClr val="000000"/>
                </a:solidFill>
                <a:effectLst>
                  <a:outerShdw blurRad="38100" dist="38100" dir="2700000" algn="tl">
                    <a:srgbClr val="000000">
                      <a:alpha val="43137"/>
                    </a:srgbClr>
                  </a:outerShdw>
                </a:effectLst>
                <a:latin typeface="Times New Roman" panose="02020603050405020304" pitchFamily="18" charset="0"/>
                <a:ea typeface="Source Serif Pro Semi Bold" pitchFamily="34" charset="-122"/>
                <a:cs typeface="Times New Roman" panose="02020603050405020304" pitchFamily="18" charset="0"/>
              </a:rPr>
              <a:t>шаблондар</a:t>
            </a:r>
            <a:r>
              <a:rPr lang="ru-RU" sz="3200" b="1" kern="0" spc="-126" dirty="0">
                <a:solidFill>
                  <a:srgbClr val="000000"/>
                </a:solidFill>
                <a:effectLst>
                  <a:outerShdw blurRad="38100" dist="38100" dir="2700000" algn="tl">
                    <a:srgbClr val="000000">
                      <a:alpha val="43137"/>
                    </a:srgbClr>
                  </a:outerShdw>
                </a:effectLst>
                <a:latin typeface="Times New Roman" panose="02020603050405020304" pitchFamily="18" charset="0"/>
                <a:ea typeface="Source Serif Pro Semi Bold" pitchFamily="34" charset="-122"/>
                <a:cs typeface="Times New Roman" panose="02020603050405020304" pitchFamily="18" charset="0"/>
              </a:rPr>
              <a:t> </a:t>
            </a:r>
            <a:r>
              <a:rPr lang="ru-RU" sz="3200" b="1" kern="0" spc="-126" dirty="0" err="1">
                <a:solidFill>
                  <a:srgbClr val="000000"/>
                </a:solidFill>
                <a:effectLst>
                  <a:outerShdw blurRad="38100" dist="38100" dir="2700000" algn="tl">
                    <a:srgbClr val="000000">
                      <a:alpha val="43137"/>
                    </a:srgbClr>
                  </a:outerShdw>
                </a:effectLst>
                <a:latin typeface="Times New Roman" panose="02020603050405020304" pitchFamily="18" charset="0"/>
                <a:ea typeface="Source Serif Pro Semi Bold" pitchFamily="34" charset="-122"/>
                <a:cs typeface="Times New Roman" panose="02020603050405020304" pitchFamily="18" charset="0"/>
              </a:rPr>
              <a:t>негізінде</a:t>
            </a:r>
            <a:r>
              <a:rPr lang="ru-RU" sz="3200" b="1" kern="0" spc="-126" dirty="0">
                <a:solidFill>
                  <a:srgbClr val="000000"/>
                </a:solidFill>
                <a:effectLst>
                  <a:outerShdw blurRad="38100" dist="38100" dir="2700000" algn="tl">
                    <a:srgbClr val="000000">
                      <a:alpha val="43137"/>
                    </a:srgbClr>
                  </a:outerShdw>
                </a:effectLst>
                <a:latin typeface="Times New Roman" panose="02020603050405020304" pitchFamily="18" charset="0"/>
                <a:ea typeface="Source Serif Pro Semi Bold" pitchFamily="34" charset="-122"/>
                <a:cs typeface="Times New Roman" panose="02020603050405020304" pitchFamily="18" charset="0"/>
              </a:rPr>
              <a:t> </a:t>
            </a:r>
            <a:r>
              <a:rPr lang="ru-RU" sz="3200" b="1" kern="0" spc="-126" dirty="0" err="1">
                <a:solidFill>
                  <a:srgbClr val="000000"/>
                </a:solidFill>
                <a:effectLst>
                  <a:outerShdw blurRad="38100" dist="38100" dir="2700000" algn="tl">
                    <a:srgbClr val="000000">
                      <a:alpha val="43137"/>
                    </a:srgbClr>
                  </a:outerShdw>
                </a:effectLst>
                <a:latin typeface="Times New Roman" panose="02020603050405020304" pitchFamily="18" charset="0"/>
                <a:ea typeface="Source Serif Pro Semi Bold" pitchFamily="34" charset="-122"/>
                <a:cs typeface="Times New Roman" panose="02020603050405020304" pitchFamily="18" charset="0"/>
              </a:rPr>
              <a:t>сабақтарыңызға</a:t>
            </a:r>
            <a:r>
              <a:rPr lang="ru-RU" sz="3200" b="1" kern="0" spc="-126" dirty="0">
                <a:solidFill>
                  <a:srgbClr val="000000"/>
                </a:solidFill>
                <a:effectLst>
                  <a:outerShdw blurRad="38100" dist="38100" dir="2700000" algn="tl">
                    <a:srgbClr val="000000">
                      <a:alpha val="43137"/>
                    </a:srgbClr>
                  </a:outerShdw>
                </a:effectLst>
                <a:latin typeface="Times New Roman" panose="02020603050405020304" pitchFamily="18" charset="0"/>
                <a:ea typeface="Source Serif Pro Semi Bold" pitchFamily="34" charset="-122"/>
                <a:cs typeface="Times New Roman" panose="02020603050405020304" pitchFamily="18" charset="0"/>
              </a:rPr>
              <a:t> </a:t>
            </a:r>
            <a:r>
              <a:rPr lang="ru-RU" sz="3200" b="1" kern="0" spc="-126" dirty="0" err="1">
                <a:solidFill>
                  <a:srgbClr val="000000"/>
                </a:solidFill>
                <a:effectLst>
                  <a:outerShdw blurRad="38100" dist="38100" dir="2700000" algn="tl">
                    <a:srgbClr val="000000">
                      <a:alpha val="43137"/>
                    </a:srgbClr>
                  </a:outerShdw>
                </a:effectLst>
                <a:latin typeface="Times New Roman" panose="02020603050405020304" pitchFamily="18" charset="0"/>
                <a:ea typeface="Source Serif Pro Semi Bold" pitchFamily="34" charset="-122"/>
                <a:cs typeface="Times New Roman" panose="02020603050405020304" pitchFamily="18" charset="0"/>
              </a:rPr>
              <a:t>интерактивті</a:t>
            </a:r>
            <a:r>
              <a:rPr lang="ru-RU" sz="3200" b="1" kern="0" spc="-126" dirty="0">
                <a:solidFill>
                  <a:srgbClr val="000000"/>
                </a:solidFill>
                <a:effectLst>
                  <a:outerShdw blurRad="38100" dist="38100" dir="2700000" algn="tl">
                    <a:srgbClr val="000000">
                      <a:alpha val="43137"/>
                    </a:srgbClr>
                  </a:outerShdw>
                </a:effectLst>
                <a:latin typeface="Times New Roman" panose="02020603050405020304" pitchFamily="18" charset="0"/>
                <a:ea typeface="Source Serif Pro Semi Bold" pitchFamily="34" charset="-122"/>
                <a:cs typeface="Times New Roman" panose="02020603050405020304" pitchFamily="18" charset="0"/>
              </a:rPr>
              <a:t> </a:t>
            </a:r>
            <a:r>
              <a:rPr lang="ru-RU" sz="3200" b="1" kern="0" spc="-126" dirty="0" err="1">
                <a:solidFill>
                  <a:srgbClr val="000000"/>
                </a:solidFill>
                <a:effectLst>
                  <a:outerShdw blurRad="38100" dist="38100" dir="2700000" algn="tl">
                    <a:srgbClr val="000000">
                      <a:alpha val="43137"/>
                    </a:srgbClr>
                  </a:outerShdw>
                </a:effectLst>
                <a:latin typeface="Times New Roman" panose="02020603050405020304" pitchFamily="18" charset="0"/>
                <a:ea typeface="Source Serif Pro Semi Bold" pitchFamily="34" charset="-122"/>
                <a:cs typeface="Times New Roman" panose="02020603050405020304" pitchFamily="18" charset="0"/>
              </a:rPr>
              <a:t>ойындар</a:t>
            </a:r>
            <a:r>
              <a:rPr lang="ru-RU" sz="3200" b="1" kern="0" spc="-126" dirty="0">
                <a:solidFill>
                  <a:srgbClr val="000000"/>
                </a:solidFill>
                <a:effectLst>
                  <a:outerShdw blurRad="38100" dist="38100" dir="2700000" algn="tl">
                    <a:srgbClr val="000000">
                      <a:alpha val="43137"/>
                    </a:srgbClr>
                  </a:outerShdw>
                </a:effectLst>
                <a:latin typeface="Times New Roman" panose="02020603050405020304" pitchFamily="18" charset="0"/>
                <a:ea typeface="Source Serif Pro Semi Bold" pitchFamily="34" charset="-122"/>
                <a:cs typeface="Times New Roman" panose="02020603050405020304" pitchFamily="18" charset="0"/>
              </a:rPr>
              <a:t> </a:t>
            </a:r>
            <a:r>
              <a:rPr lang="ru-RU" sz="3200" b="1" kern="0" spc="-126" dirty="0" err="1">
                <a:solidFill>
                  <a:srgbClr val="000000"/>
                </a:solidFill>
                <a:effectLst>
                  <a:outerShdw blurRad="38100" dist="38100" dir="2700000" algn="tl">
                    <a:srgbClr val="000000">
                      <a:alpha val="43137"/>
                    </a:srgbClr>
                  </a:outerShdw>
                </a:effectLst>
                <a:latin typeface="Times New Roman" panose="02020603050405020304" pitchFamily="18" charset="0"/>
                <a:ea typeface="Source Serif Pro Semi Bold" pitchFamily="34" charset="-122"/>
                <a:cs typeface="Times New Roman" panose="02020603050405020304" pitchFamily="18" charset="0"/>
              </a:rPr>
              <a:t>жасау</a:t>
            </a:r>
            <a:endParaRPr lang="en-US"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 1"/>
          <p:cNvSpPr/>
          <p:nvPr/>
        </p:nvSpPr>
        <p:spPr>
          <a:xfrm>
            <a:off x="657003" y="2929652"/>
            <a:ext cx="7415927" cy="1185148"/>
          </a:xfrm>
          <a:prstGeom prst="rect">
            <a:avLst/>
          </a:prstGeom>
          <a:noFill/>
          <a:ln/>
        </p:spPr>
        <p:txBody>
          <a:bodyPr wrap="square" lIns="0" tIns="0" rIns="0" bIns="0" rtlCol="0" anchor="t"/>
          <a:lstStyle/>
          <a:p>
            <a:pPr marL="0" indent="0" algn="just">
              <a:buNone/>
            </a:pPr>
            <a:r>
              <a:rPr lang="en-US" sz="44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SMART Lab - білім беру саласында қолданылатын интерактивті ойындар мен тапсырмалар жасаудың тиімді құралы. Ол оқушылардың қызығушылығын арттырып, материалды терең меңгеруге көмектеседі.</a:t>
            </a:r>
            <a:endParaRPr lang="en-US" sz="4400" dirty="0">
              <a:latin typeface="Times New Roman" panose="02020603050405020304" pitchFamily="18" charset="0"/>
              <a:cs typeface="Times New Roman" panose="02020603050405020304" pitchFamily="18" charset="0"/>
            </a:endParaRPr>
          </a:p>
        </p:txBody>
      </p:sp>
      <p:sp>
        <p:nvSpPr>
          <p:cNvPr id="5" name="Shape 2"/>
          <p:cNvSpPr/>
          <p:nvPr/>
        </p:nvSpPr>
        <p:spPr>
          <a:xfrm>
            <a:off x="864037" y="6336863"/>
            <a:ext cx="394930" cy="394930"/>
          </a:xfrm>
          <a:prstGeom prst="roundRect">
            <a:avLst>
              <a:gd name="adj" fmla="val 23151155"/>
            </a:avLst>
          </a:prstGeom>
          <a:noFill/>
          <a:ln w="7620">
            <a:solidFill>
              <a:srgbClr val="FFFFFF"/>
            </a:solidFill>
            <a:prstDash val="solid"/>
          </a:ln>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7A10874-C8DC-4674-9294-8038B67B5865}"/>
              </a:ext>
            </a:extLst>
          </p:cNvPr>
          <p:cNvSpPr/>
          <p:nvPr/>
        </p:nvSpPr>
        <p:spPr>
          <a:xfrm>
            <a:off x="603849" y="333114"/>
            <a:ext cx="12922370" cy="7443513"/>
          </a:xfrm>
          <a:prstGeom prst="rect">
            <a:avLst/>
          </a:prstGeom>
        </p:spPr>
        <p:txBody>
          <a:bodyPr wrap="square">
            <a:spAutoFit/>
          </a:bodyPr>
          <a:lstStyle/>
          <a:p>
            <a:pPr indent="450215" algn="just">
              <a:lnSpc>
                <a:spcPct val="107000"/>
              </a:lnSpc>
              <a:spcAft>
                <a:spcPts val="0"/>
              </a:spcAft>
              <a:tabLst>
                <a:tab pos="630555" algn="l"/>
              </a:tabLst>
            </a:pPr>
            <a:r>
              <a:rPr lang="kk-KZ" sz="3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Интерактивті ойындарды құрастыру алгоритмі:</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1.	Тақырыпты таңдау: Сабақтың негізгі тақырыбын анықтап алыңыз (мысалы, “Ньютонның заңдары”).</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	Ойын түрін таңдау: Дайын шаблондар арасынан сабақ материалына сәйкес келетін ойын түрін таңдаңыз (мысалы, сәйкестендіру немесе пазл).</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3.	Мазмұнды енгізу: Тақырыпқа байланысты сұрақтарды, жауаптарды, анықтамаларды, формулаларды енгізіңіз.</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4.	Дизайнды реттеу: Ойынның сыртқы түрін, яғни түстерді, фонды және мультимедиялық элементтерді қосыңыз.</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5.	Оқушыларды қатыстыру: Оқушылар ойынға қатыса отырып, сұрақтарға жауап беріп, тапсырмаларды орындайды.</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6.	Нәтижелерді талдау: Оқушылардың жауаптары мен нәтижелерін талдау арқылы білім деңгейін бағалауға болады.</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08436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7BB5BAA-4823-4D4E-BAAD-416089C28BFE}"/>
              </a:ext>
            </a:extLst>
          </p:cNvPr>
          <p:cNvSpPr/>
          <p:nvPr/>
        </p:nvSpPr>
        <p:spPr>
          <a:xfrm>
            <a:off x="327804" y="258943"/>
            <a:ext cx="13250174" cy="7970452"/>
          </a:xfrm>
          <a:prstGeom prst="rect">
            <a:avLst/>
          </a:prstGeom>
        </p:spPr>
        <p:txBody>
          <a:bodyPr wrap="square">
            <a:spAutoFit/>
          </a:bodyPr>
          <a:lstStyle/>
          <a:p>
            <a:pPr indent="450215" algn="just">
              <a:lnSpc>
                <a:spcPct val="107000"/>
              </a:lnSpc>
              <a:spcAft>
                <a:spcPts val="0"/>
              </a:spcAft>
              <a:tabLst>
                <a:tab pos="630555" algn="l"/>
              </a:tabLst>
            </a:pPr>
            <a:r>
              <a:rPr lang="kk-KZ"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SMART Lab оқушыларға жаңа материалды меңгеру және оны практикалық тұрғыда қолдану үшін өте қолайлы құрал. Интерактивті ойындар арқылы оқушылар материалды жеңіл әрі жылдам түсінеді. Мұндай әдістер оқытушыға сабақты қызықты, жандандыра түседі, ал оқушыларға – күрделі физикалық ұғымдарды тәжірибе арқылы меңгеруге мүмкіндік береді.</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Физика сабағында SMART Lab қолдану – білім беру үрдісінің тиімділігін арттыруға арналған тамаша әдіс. Интерактивті тапсырмалар мен ойындар арқылы оқушылар материалды жақсырақ түсініп, оны өмірлік жағдайларда қолдануды үйренеді. SMART Lab-тың қолжетімділігі мен қарапайымдылығы мұғалімдерге сабақты қызықты әрі тиімді етіп өткізуге мүмкіндік береді.</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Сол сияқты тағы бір платформа SMART Lesson Active Builder (LAB) мұғалімдерге бірнеше минут ішінде қызықты, ойын әрекеттерін құруға қажетті құралдарды ұсынады.</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49408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2854BD3-BC6D-458B-A087-E894DE62F5B0}"/>
              </a:ext>
            </a:extLst>
          </p:cNvPr>
          <p:cNvSpPr/>
          <p:nvPr/>
        </p:nvSpPr>
        <p:spPr>
          <a:xfrm>
            <a:off x="224287" y="189879"/>
            <a:ext cx="13888528" cy="3698577"/>
          </a:xfrm>
          <a:prstGeom prst="rect">
            <a:avLst/>
          </a:prstGeom>
        </p:spPr>
        <p:txBody>
          <a:bodyPr wrap="square">
            <a:spAutoFit/>
          </a:bodyPr>
          <a:lstStyle/>
          <a:p>
            <a:pPr indent="450215" algn="just">
              <a:lnSpc>
                <a:spcPct val="107000"/>
              </a:lnSpc>
              <a:spcAft>
                <a:spcPts val="0"/>
              </a:spcAft>
              <a:tabLst>
                <a:tab pos="630555" algn="l"/>
              </a:tabLst>
            </a:pPr>
            <a:r>
              <a:rPr lang="kk-KZ"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SMART Lesson Activity Builder (LAB) мұғалімдерге бірнеше минут ішінде қызықты, ойын әрекеттерін құруға қажетті құралдарды ұсынады.</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Мұны қалай жасау керек</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 Тапсырманы таңдаңыз</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Әр түрлі жастағы және тапсырмалар үшін бірнеше түрлі қызықты шаблондар бар.</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 Жұмысты орнатыңыз</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Жұмыс түріне байланысты қажетті деректерді енгізіңіз:</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ru-RU"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кеңестер</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жауап</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нұсқалары</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түстер</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 </a:t>
            </a:r>
            <a:r>
              <a:rPr lang="ru-RU"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Ойнай</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бастаңыз</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ru-RU"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Ойнауды</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бастаңыз</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a:t>
            </a:r>
            <a:r>
              <a:rPr lang="ru-RU"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және</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үйреніңіз</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ru-RU" sz="2000" dirty="0">
                <a:latin typeface="Times New Roman" panose="02020603050405020304" pitchFamily="18" charset="0"/>
                <a:ea typeface="Calibri" panose="020F0502020204030204" pitchFamily="34" charset="0"/>
                <a:cs typeface="Times New Roman" panose="02020603050405020304" pitchFamily="18" charset="0"/>
              </a:rPr>
              <a:t> </a:t>
            </a:r>
          </a:p>
        </p:txBody>
      </p:sp>
      <p:pic>
        <p:nvPicPr>
          <p:cNvPr id="3" name="Рисунок 2">
            <a:extLst>
              <a:ext uri="{FF2B5EF4-FFF2-40B4-BE49-F238E27FC236}">
                <a16:creationId xmlns:a16="http://schemas.microsoft.com/office/drawing/2014/main" id="{9005D6C4-1771-4305-BF13-4DD26D094F3F}"/>
              </a:ext>
            </a:extLst>
          </p:cNvPr>
          <p:cNvPicPr/>
          <p:nvPr/>
        </p:nvPicPr>
        <p:blipFill>
          <a:blip r:embed="rId2">
            <a:extLst>
              <a:ext uri="{28A0092B-C50C-407E-A947-70E740481C1C}">
                <a14:useLocalDpi xmlns:a14="http://schemas.microsoft.com/office/drawing/2010/main" val="0"/>
              </a:ext>
            </a:extLst>
          </a:blip>
          <a:srcRect/>
          <a:stretch>
            <a:fillRect/>
          </a:stretch>
        </p:blipFill>
        <p:spPr>
          <a:xfrm>
            <a:off x="2403625" y="4341145"/>
            <a:ext cx="9293794" cy="3604943"/>
          </a:xfrm>
          <a:prstGeom prst="rect">
            <a:avLst/>
          </a:prstGeom>
          <a:noFill/>
          <a:ln cap="flat">
            <a:noFill/>
          </a:ln>
        </p:spPr>
      </p:pic>
    </p:spTree>
    <p:extLst>
      <p:ext uri="{BB962C8B-B14F-4D97-AF65-F5344CB8AC3E}">
        <p14:creationId xmlns:p14="http://schemas.microsoft.com/office/powerpoint/2010/main" val="33785274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EF51842-0FF4-4DA2-A631-D593BA12C971}"/>
              </a:ext>
            </a:extLst>
          </p:cNvPr>
          <p:cNvSpPr/>
          <p:nvPr/>
        </p:nvSpPr>
        <p:spPr>
          <a:xfrm>
            <a:off x="0" y="3071"/>
            <a:ext cx="14475125" cy="7928837"/>
          </a:xfrm>
          <a:prstGeom prst="rect">
            <a:avLst/>
          </a:prstGeom>
        </p:spPr>
        <p:txBody>
          <a:bodyPr wrap="square">
            <a:spAutoFit/>
          </a:bodyPr>
          <a:lstStyle/>
          <a:p>
            <a:pPr indent="450215" algn="just">
              <a:lnSpc>
                <a:spcPct val="107000"/>
              </a:lnSpc>
              <a:spcBef>
                <a:spcPts val="375"/>
              </a:spcBef>
              <a:spcAft>
                <a:spcPts val="0"/>
              </a:spcAft>
              <a:tabLst>
                <a:tab pos="630555" algn="l"/>
              </a:tabLst>
            </a:pPr>
            <a:r>
              <a:rPr lang="kk-KZ"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SMART Lab платформасын физика сабағында тиімді қолдану арқылы күрделі тақырыптарды жеңілдетуге және оқушылардың пәнге деген қызығушылығын арттыруға болады. Төменде SMART Lab арқылы әртүрлі физикалық тақырыптар бойынша интерактивті ойындар құрудың нақты мысалдары берілген.</a:t>
            </a:r>
            <a:endParaRPr lang="ru-RU" sz="23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Bef>
                <a:spcPts val="375"/>
              </a:spcBef>
              <a:spcAft>
                <a:spcPts val="0"/>
              </a:spcAft>
              <a:tabLst>
                <a:tab pos="630555" algn="l"/>
              </a:tabLst>
            </a:pPr>
            <a:r>
              <a:rPr lang="kk-KZ"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Тақырып: Ньютонның екінші заңы</a:t>
            </a:r>
            <a:endParaRPr lang="ru-RU" sz="23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Bef>
                <a:spcPts val="375"/>
              </a:spcBef>
              <a:spcAft>
                <a:spcPts val="0"/>
              </a:spcAft>
              <a:tabLst>
                <a:tab pos="630555" algn="l"/>
              </a:tabLst>
            </a:pPr>
            <a:r>
              <a:rPr lang="kk-KZ"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Интерактивті ойын: Сәйкестендіру ойыны</a:t>
            </a:r>
            <a:endParaRPr lang="ru-RU" sz="23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Bef>
                <a:spcPts val="375"/>
              </a:spcBef>
              <a:spcAft>
                <a:spcPts val="0"/>
              </a:spcAft>
              <a:tabLst>
                <a:tab pos="630555" algn="l"/>
              </a:tabLst>
            </a:pPr>
            <a:r>
              <a:rPr lang="kk-KZ"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Ойынның мақсаты: Оқушыларға Ньютонның екінші заңын және оның қолданылуын түсіндіру.</a:t>
            </a:r>
            <a:endParaRPr lang="ru-RU" sz="23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Bef>
                <a:spcPts val="375"/>
              </a:spcBef>
              <a:spcAft>
                <a:spcPts val="0"/>
              </a:spcAft>
              <a:tabLst>
                <a:tab pos="630555" algn="l"/>
              </a:tabLst>
            </a:pPr>
            <a:r>
              <a:rPr lang="kk-KZ"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Ойын түрі: Сәйкестендіру шаблонын қолдану</a:t>
            </a:r>
            <a:endParaRPr lang="ru-RU" sz="23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Bef>
                <a:spcPts val="375"/>
              </a:spcBef>
              <a:spcAft>
                <a:spcPts val="0"/>
              </a:spcAft>
              <a:tabLst>
                <a:tab pos="630555" algn="l"/>
              </a:tabLst>
            </a:pPr>
            <a:r>
              <a:rPr lang="kk-KZ"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Құру қадамдары:</a:t>
            </a:r>
            <a:endParaRPr lang="ru-RU" sz="23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Bef>
                <a:spcPts val="375"/>
              </a:spcBef>
              <a:spcAft>
                <a:spcPts val="0"/>
              </a:spcAft>
              <a:tabLst>
                <a:tab pos="630555" algn="l"/>
              </a:tabLst>
            </a:pPr>
            <a:r>
              <a:rPr lang="kk-KZ"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Сұрақ: «Массасы белгілі денеге әсер ететін күш пен оның үдеуі арасындағы байланыс қандай?»</a:t>
            </a:r>
            <a:endParaRPr lang="ru-RU" sz="23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Bef>
                <a:spcPts val="375"/>
              </a:spcBef>
              <a:spcAft>
                <a:spcPts val="0"/>
              </a:spcAft>
              <a:tabLst>
                <a:tab pos="630555" algn="l"/>
              </a:tabLst>
            </a:pPr>
            <a:r>
              <a:rPr lang="kk-KZ"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Тапсырма: Оқушыларға әртүрлі денелердің массасы (мысалы, 2 кг, 5 кг) және оларға әсер ететін күштер (мысалы, 10 Н, 20 Н) берілген. Оқушылар дененің массасы мен күшін сәйкестендіріп, үдеуін есептеулері керек.</a:t>
            </a:r>
            <a:endParaRPr lang="ru-RU" sz="23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Bef>
                <a:spcPts val="375"/>
              </a:spcBef>
              <a:spcAft>
                <a:spcPts val="0"/>
              </a:spcAft>
              <a:tabLst>
                <a:tab pos="630555" algn="l"/>
              </a:tabLst>
            </a:pPr>
            <a:r>
              <a:rPr lang="kk-KZ"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Сәйкестендіру: Оқушылар масса, күш және үдеу шамаларын дұрыс сәйкестендіруі керек (a = F/m формуласы бойынша).</a:t>
            </a:r>
            <a:endParaRPr lang="ru-RU" sz="23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Bef>
                <a:spcPts val="375"/>
              </a:spcBef>
              <a:spcAft>
                <a:spcPts val="0"/>
              </a:spcAft>
              <a:tabLst>
                <a:tab pos="630555" algn="l"/>
              </a:tabLst>
            </a:pPr>
            <a:r>
              <a:rPr lang="kk-KZ" sz="23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23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Bef>
                <a:spcPts val="375"/>
              </a:spcBef>
              <a:spcAft>
                <a:spcPts val="0"/>
              </a:spcAft>
              <a:tabLst>
                <a:tab pos="630555" algn="l"/>
              </a:tabLst>
            </a:pPr>
            <a:r>
              <a:rPr lang="ru-RU" sz="23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Мысал</a:t>
            </a:r>
            <a:r>
              <a:rPr lang="ru-RU"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3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Bef>
                <a:spcPts val="375"/>
              </a:spcBef>
              <a:spcAft>
                <a:spcPts val="0"/>
              </a:spcAft>
              <a:tabLst>
                <a:tab pos="630555" algn="l"/>
              </a:tabLst>
            </a:pPr>
            <a:r>
              <a:rPr lang="ru-RU"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Дененің</a:t>
            </a:r>
            <a:r>
              <a:rPr lang="ru-RU"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массасы</a:t>
            </a:r>
            <a:r>
              <a:rPr lang="ru-RU"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5 кг, </a:t>
            </a:r>
            <a:r>
              <a:rPr lang="ru-RU" sz="23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күш</a:t>
            </a:r>
            <a:r>
              <a:rPr lang="ru-RU"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15 Н → </a:t>
            </a:r>
            <a:r>
              <a:rPr lang="ru-RU" sz="23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Үдеу</a:t>
            </a:r>
            <a:r>
              <a:rPr lang="ru-RU"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3 м/с²</a:t>
            </a:r>
            <a:endParaRPr lang="ru-RU" sz="23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Bef>
                <a:spcPts val="375"/>
              </a:spcBef>
              <a:spcAft>
                <a:spcPts val="0"/>
              </a:spcAft>
              <a:tabLst>
                <a:tab pos="630555" algn="l"/>
              </a:tabLst>
            </a:pPr>
            <a:r>
              <a:rPr lang="ru-RU"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Дененің</a:t>
            </a:r>
            <a:r>
              <a:rPr lang="ru-RU"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массасы</a:t>
            </a:r>
            <a:r>
              <a:rPr lang="ru-RU"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 кг, </a:t>
            </a:r>
            <a:r>
              <a:rPr lang="ru-RU" sz="23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күш</a:t>
            </a:r>
            <a:r>
              <a:rPr lang="ru-RU"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4 Н → </a:t>
            </a:r>
            <a:r>
              <a:rPr lang="ru-RU" sz="23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Үдеу</a:t>
            </a:r>
            <a:r>
              <a:rPr lang="ru-RU"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 м/с²</a:t>
            </a:r>
            <a:endParaRPr lang="ru-RU" sz="23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Bef>
                <a:spcPts val="375"/>
              </a:spcBef>
              <a:spcAft>
                <a:spcPts val="0"/>
              </a:spcAft>
              <a:tabLst>
                <a:tab pos="630555" algn="l"/>
              </a:tabLst>
            </a:pPr>
            <a:r>
              <a:rPr lang="ru-RU" sz="23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Бұл</a:t>
            </a:r>
            <a:r>
              <a:rPr lang="ru-RU"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ойында</a:t>
            </a:r>
            <a:r>
              <a:rPr lang="ru-RU"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оқушылар</a:t>
            </a:r>
            <a:r>
              <a:rPr lang="ru-RU"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Ньютонның</a:t>
            </a:r>
            <a:r>
              <a:rPr lang="ru-RU"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екінші</a:t>
            </a:r>
            <a:r>
              <a:rPr lang="ru-RU"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заңын</a:t>
            </a:r>
            <a:r>
              <a:rPr lang="ru-RU"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есептер</a:t>
            </a:r>
            <a:r>
              <a:rPr lang="ru-RU"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арқылы</a:t>
            </a:r>
            <a:r>
              <a:rPr lang="ru-RU"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түсінеді</a:t>
            </a:r>
            <a:r>
              <a:rPr lang="ru-RU"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және</a:t>
            </a:r>
            <a:r>
              <a:rPr lang="ru-RU"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оның</a:t>
            </a:r>
            <a:r>
              <a:rPr lang="ru-RU"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күнделікті</a:t>
            </a:r>
            <a:r>
              <a:rPr lang="ru-RU"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өмірде</a:t>
            </a:r>
            <a:r>
              <a:rPr lang="ru-RU"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қалай</a:t>
            </a:r>
            <a:r>
              <a:rPr lang="ru-RU"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қолданылатынын</a:t>
            </a:r>
            <a:r>
              <a:rPr lang="ru-RU"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үйренеді</a:t>
            </a:r>
            <a:r>
              <a:rPr lang="ru-RU"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3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333489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6D8C544-05D1-47F6-A815-990925F22D9D}"/>
              </a:ext>
            </a:extLst>
          </p:cNvPr>
          <p:cNvSpPr/>
          <p:nvPr/>
        </p:nvSpPr>
        <p:spPr>
          <a:xfrm>
            <a:off x="172528" y="41416"/>
            <a:ext cx="13992046" cy="7950574"/>
          </a:xfrm>
          <a:prstGeom prst="rect">
            <a:avLst/>
          </a:prstGeom>
        </p:spPr>
        <p:txBody>
          <a:bodyPr wrap="square">
            <a:spAutoFit/>
          </a:bodyPr>
          <a:lstStyle/>
          <a:p>
            <a:pPr indent="450215" algn="just">
              <a:lnSpc>
                <a:spcPct val="107000"/>
              </a:lnSpc>
              <a:spcBef>
                <a:spcPts val="375"/>
              </a:spcBef>
              <a:spcAft>
                <a:spcPts val="0"/>
              </a:spcAft>
              <a:tabLst>
                <a:tab pos="630555" algn="l"/>
              </a:tabLst>
            </a:pP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Тақырып</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Архимед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күші</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Bef>
                <a:spcPts val="375"/>
              </a:spcBef>
              <a:spcAft>
                <a:spcPts val="0"/>
              </a:spcAft>
              <a:tabLst>
                <a:tab pos="630555" algn="l"/>
              </a:tabLst>
            </a:pP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Интерактивті</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ойын</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Монеталарды</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жинау</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ойыны</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Bef>
                <a:spcPts val="375"/>
              </a:spcBef>
              <a:spcAft>
                <a:spcPts val="0"/>
              </a:spcAft>
              <a:tabLst>
                <a:tab pos="630555" algn="l"/>
              </a:tabLst>
            </a:pP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Ойынның</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мақсаты</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Оқушыларға</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Архимед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заңын</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түсіндіру</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және</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денелердің</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судағы</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қалқып</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шығу</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шарттарын</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үйрету</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Bef>
                <a:spcPts val="375"/>
              </a:spcBef>
              <a:spcAft>
                <a:spcPts val="0"/>
              </a:spcAft>
              <a:tabLst>
                <a:tab pos="630555" algn="l"/>
              </a:tabLst>
            </a:pP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Ойын</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түрі</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Монеталарды</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жинау</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шаблоны</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Bef>
                <a:spcPts val="375"/>
              </a:spcBef>
              <a:spcAft>
                <a:spcPts val="0"/>
              </a:spcAft>
              <a:tabLst>
                <a:tab pos="630555" algn="l"/>
              </a:tabLst>
            </a:pP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Құру</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қадамдары</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Bef>
                <a:spcPts val="375"/>
              </a:spcBef>
              <a:spcAft>
                <a:spcPts val="0"/>
              </a:spcAft>
              <a:tabLst>
                <a:tab pos="630555" algn="l"/>
              </a:tabLst>
            </a:pP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Сұрақ</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Судың</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тығыздығы</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1000 кг/м³.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Тығыздығы</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500 кг/м³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және</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көлемі</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0.1 м³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болатын</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денеге</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әсер</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ететін</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Архимед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күшін</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есептеңіз</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Bef>
                <a:spcPts val="375"/>
              </a:spcBef>
              <a:spcAft>
                <a:spcPts val="0"/>
              </a:spcAft>
              <a:tabLst>
                <a:tab pos="630555" algn="l"/>
              </a:tabLst>
            </a:pP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Тапсырма</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Оқушылар</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дұрыс</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есептеу</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арқылы</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монеталарды</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жинайды</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Bef>
                <a:spcPts val="375"/>
              </a:spcBef>
              <a:spcAft>
                <a:spcPts val="0"/>
              </a:spcAft>
              <a:tabLst>
                <a:tab pos="630555" algn="l"/>
              </a:tabLst>
            </a:pP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Жауабы</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Оқушылар</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Архимед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күшін</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анықтап</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судың</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тығыздығы</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мен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дененің</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көлемін</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қолданып</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F_Арх</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ρ_су</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V_дене</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g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формуласымен</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есептеу</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жүргізеді</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Егер</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дұрыс</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жауап</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берсе, монета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алады</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Bef>
                <a:spcPts val="375"/>
              </a:spcBef>
              <a:spcAft>
                <a:spcPts val="0"/>
              </a:spcAft>
              <a:tabLst>
                <a:tab pos="630555" algn="l"/>
              </a:tabLst>
            </a:pP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Мысал</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Bef>
                <a:spcPts val="375"/>
              </a:spcBef>
              <a:spcAft>
                <a:spcPts val="0"/>
              </a:spcAft>
              <a:tabLst>
                <a:tab pos="630555" algn="l"/>
              </a:tabLst>
            </a:pP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Дененің</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көлемі</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0.1 м³,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судағы</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тығыздық</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1000 кг/м³. Архимед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күші</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1000 × 0.1 × 9.8 = 980 Н.</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Bef>
                <a:spcPts val="375"/>
              </a:spcBef>
              <a:spcAft>
                <a:spcPts val="0"/>
              </a:spcAft>
              <a:tabLst>
                <a:tab pos="630555" algn="l"/>
              </a:tabLst>
            </a:pP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Оқушылар</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дұрыс</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есептеулерді</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жүргізіп</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монеталарды</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жинайды</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225946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98B46BF-C991-4745-AE6B-75376391AD5F}"/>
              </a:ext>
            </a:extLst>
          </p:cNvPr>
          <p:cNvSpPr/>
          <p:nvPr/>
        </p:nvSpPr>
        <p:spPr>
          <a:xfrm>
            <a:off x="483079" y="209230"/>
            <a:ext cx="13664242" cy="6492226"/>
          </a:xfrm>
          <a:prstGeom prst="rect">
            <a:avLst/>
          </a:prstGeom>
        </p:spPr>
        <p:txBody>
          <a:bodyPr wrap="square">
            <a:spAutoFit/>
          </a:bodyPr>
          <a:lstStyle/>
          <a:p>
            <a:pPr indent="450215" algn="just">
              <a:lnSpc>
                <a:spcPct val="107000"/>
              </a:lnSpc>
              <a:spcBef>
                <a:spcPts val="375"/>
              </a:spcBef>
              <a:spcAft>
                <a:spcPts val="0"/>
              </a:spcAft>
              <a:tabLst>
                <a:tab pos="630555" algn="l"/>
              </a:tabLst>
            </a:pP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SMART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Lab</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және</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интерактивті</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физика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сабақтарына</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арналған</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пайдалы</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ресурстар</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мен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платформалардың</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қазақша</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нұсқасы</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32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375"/>
              </a:spcBef>
              <a:spcAft>
                <a:spcPts val="0"/>
              </a:spcAft>
              <a:tabLst>
                <a:tab pos="630555" algn="l"/>
              </a:tabLst>
            </a:pP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Smart</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Physics</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Lab</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Бұл</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сайтта</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смартфондар</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мен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Arduino</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тақталарын</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қолданып</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қарапайым</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құралдар</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арқылы</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физикалық</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эксперименттер</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жасауға</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арналған</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идеялар</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мен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құралдар</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ұсынылған</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Оқушыларды</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тәжірибе</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арқылы</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үйрету</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және</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қолдан</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жасауға</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бағытталған</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тапсырмаларға</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арналған</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шаблондар</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бар.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Сайтқа</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осы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жерде</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кіре</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аласыз</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32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375"/>
              </a:spcBef>
              <a:spcAft>
                <a:spcPts val="0"/>
              </a:spcAft>
              <a:tabLst>
                <a:tab pos="630555" algn="l"/>
              </a:tabLst>
            </a:pP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PhET</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интерактивті</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симуляциялары</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Бұл</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платформа физика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бойынша</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тегін</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симуляцияларды</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ұсынады</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оларды</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сабаққа</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енгізу</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арқылы</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оқушылардың</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қызығушылығын</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арттыруға</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болады</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Платформада</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кинематика, энергия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және</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электромагнетизм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секілді</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тақырыптарға</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арналған</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симуляциялар</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бар.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Оларды</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мына</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сілтеме</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арқылы</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көре</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аласыз</a:t>
            </a:r>
            <a:r>
              <a:rPr lang="kk-KZ"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3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5040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A26F200-9046-4952-B4A1-A7226255E3BD}"/>
              </a:ext>
            </a:extLst>
          </p:cNvPr>
          <p:cNvSpPr/>
          <p:nvPr/>
        </p:nvSpPr>
        <p:spPr>
          <a:xfrm>
            <a:off x="534838" y="205833"/>
            <a:ext cx="13560724" cy="7458773"/>
          </a:xfrm>
          <a:prstGeom prst="rect">
            <a:avLst/>
          </a:prstGeom>
        </p:spPr>
        <p:txBody>
          <a:bodyPr wrap="square">
            <a:spAutoFit/>
          </a:bodyPr>
          <a:lstStyle/>
          <a:p>
            <a:pPr indent="450215" algn="just">
              <a:lnSpc>
                <a:spcPct val="107000"/>
              </a:lnSpc>
              <a:spcBef>
                <a:spcPts val="375"/>
              </a:spcBef>
              <a:spcAft>
                <a:spcPts val="0"/>
              </a:spcAft>
              <a:tabLst>
                <a:tab pos="630555" algn="l"/>
              </a:tabLst>
            </a:pPr>
            <a:r>
              <a:rPr lang="kk-KZ" sz="4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Smart Physics Lab ұсынатын мүмкіндіктер:</a:t>
            </a:r>
            <a:endParaRPr lang="ru-RU" sz="40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375"/>
              </a:spcBef>
              <a:spcAft>
                <a:spcPts val="0"/>
              </a:spcAft>
              <a:tabLst>
                <a:tab pos="630555" algn="l"/>
              </a:tabLst>
            </a:pPr>
            <a:r>
              <a:rPr lang="kk-KZ" sz="4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Құралдар мен материалдар: Платформа тәжірибелер үшін қолжетімді құрылғылар мен қосымша материалдар тізімін ұсынады.</a:t>
            </a:r>
            <a:endParaRPr lang="ru-RU" sz="40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375"/>
              </a:spcBef>
              <a:spcAft>
                <a:spcPts val="0"/>
              </a:spcAft>
              <a:tabLst>
                <a:tab pos="630555" algn="l"/>
              </a:tabLst>
            </a:pPr>
            <a:r>
              <a:rPr lang="kk-KZ" sz="4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Эксперимент шаблондары: Эксперименттер жасау үшін шаблондарды тегін жүктеп алып, өз сабағыңызға бейімдей аласыз.</a:t>
            </a:r>
            <a:endParaRPr lang="ru-RU" sz="40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375"/>
              </a:spcBef>
              <a:spcAft>
                <a:spcPts val="0"/>
              </a:spcAft>
              <a:tabLst>
                <a:tab pos="630555" algn="l"/>
              </a:tabLst>
            </a:pPr>
            <a:r>
              <a:rPr lang="kk-KZ" sz="4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Arduino және смартфонды пайдалану: Оқушыларға Arduino тақталары мен смартфон сенсорлары арқылы өлшеулер жүргізіп, нақты уақыттағы нәтижелер алуға мүмкіндік береді.</a:t>
            </a:r>
            <a:endParaRPr lang="ru-RU" sz="4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074068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7095DC7-5C84-4CAD-B583-88B7BB6BA314}"/>
              </a:ext>
            </a:extLst>
          </p:cNvPr>
          <p:cNvSpPr/>
          <p:nvPr/>
        </p:nvSpPr>
        <p:spPr>
          <a:xfrm>
            <a:off x="448573" y="200604"/>
            <a:ext cx="13163909" cy="7437613"/>
          </a:xfrm>
          <a:prstGeom prst="rect">
            <a:avLst/>
          </a:prstGeom>
        </p:spPr>
        <p:txBody>
          <a:bodyPr wrap="square">
            <a:spAutoFit/>
          </a:bodyPr>
          <a:lstStyle/>
          <a:p>
            <a:pPr marL="457200" indent="450215" algn="just">
              <a:lnSpc>
                <a:spcPct val="107000"/>
              </a:lnSpc>
              <a:spcAft>
                <a:spcPts val="0"/>
              </a:spcAft>
              <a:tabLst>
                <a:tab pos="630555" algn="l"/>
              </a:tabLst>
            </a:pPr>
            <a:r>
              <a:rPr lang="kk-KZ"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Дәрісті бекіту сұрақтары </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marL="457200" indent="450215" algn="just">
              <a:lnSpc>
                <a:spcPct val="107000"/>
              </a:lnSpc>
              <a:spcAft>
                <a:spcPts val="0"/>
              </a:spcAft>
              <a:tabLst>
                <a:tab pos="630555" algn="l"/>
              </a:tabLst>
            </a:pPr>
            <a:r>
              <a:rPr lang="kk-KZ" sz="2800" dirty="0">
                <a:latin typeface="Times New Roman" panose="02020603050405020304" pitchFamily="18" charset="0"/>
                <a:ea typeface="Calibri" panose="020F0502020204030204" pitchFamily="34" charset="0"/>
                <a:cs typeface="Times New Roman" panose="02020603050405020304" pitchFamily="18" charset="0"/>
              </a:rPr>
              <a:t> </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kk-KZ"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Smart Physics Lab платформасының басты мақсаты қандай?</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kk-KZ"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PhET симуляцияларын физика сабағында қолданудың қандай артықшылықтары бар?</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kk-KZ"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Smart Physics Lab арқылы Arduino мен смартфондарды қолдану қалай жүзеге асырылады?</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kk-KZ"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Ньютонның екінші заңын интерактивті ойын арқылы қалай түсіндіруге болады?</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kk-KZ"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PhET платформасындағы симуляциялар қандай тақырыптарды қамтиды және оларды қай кезде қолдануға болады?</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kk-KZ"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Архимед заңын түсіндіру үшін SMART Lab-та қандай интерактивті ойын құрастыруға болады?</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kk-KZ"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SMART Lab-та интерактивті физика сабақтарын құрудың қандай артықшылықтары бар?</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kk-KZ"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SMART Lesson Active Builder (LAB) ортасында ойындарды қалай жасау керек?</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marL="457200" indent="450215" algn="just">
              <a:lnSpc>
                <a:spcPct val="107000"/>
              </a:lnSpc>
              <a:spcAft>
                <a:spcPts val="0"/>
              </a:spcAft>
              <a:tabLst>
                <a:tab pos="630555" algn="l"/>
              </a:tabLst>
            </a:pPr>
            <a:r>
              <a:rPr lang="kk-KZ" sz="2800" b="1" dirty="0">
                <a:latin typeface="Times New Roman" panose="02020603050405020304" pitchFamily="18" charset="0"/>
                <a:ea typeface="Calibri" panose="020F0502020204030204" pitchFamily="34" charset="0"/>
                <a:cs typeface="Times New Roman" panose="02020603050405020304" pitchFamily="18" charset="0"/>
              </a:rPr>
              <a:t> </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397263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533FDDF-F850-4FC8-A098-5238B5D8A67A}"/>
              </a:ext>
            </a:extLst>
          </p:cNvPr>
          <p:cNvSpPr/>
          <p:nvPr/>
        </p:nvSpPr>
        <p:spPr>
          <a:xfrm>
            <a:off x="3551017" y="3288052"/>
            <a:ext cx="8080545" cy="1015663"/>
          </a:xfrm>
          <a:prstGeom prst="rect">
            <a:avLst/>
          </a:prstGeom>
        </p:spPr>
        <p:txBody>
          <a:bodyPr wrap="none">
            <a:spAutoFit/>
          </a:bodyPr>
          <a:lstStyle/>
          <a:p>
            <a:r>
              <a:rPr lang="kk-KZ" sz="6000" dirty="0">
                <a:solidFill>
                  <a:srgbClr val="000000"/>
                </a:solidFill>
                <a:latin typeface="Times New Roman" panose="02020603050405020304" pitchFamily="18" charset="0"/>
              </a:rPr>
              <a:t>Назарларыңызға рақмет</a:t>
            </a:r>
            <a:endParaRPr lang="ru-RU" sz="6000" dirty="0"/>
          </a:p>
        </p:txBody>
      </p:sp>
    </p:spTree>
    <p:extLst>
      <p:ext uri="{BB962C8B-B14F-4D97-AF65-F5344CB8AC3E}">
        <p14:creationId xmlns:p14="http://schemas.microsoft.com/office/powerpoint/2010/main" val="33695408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31625" y="664964"/>
            <a:ext cx="7453551" cy="1420654"/>
          </a:xfrm>
          <a:prstGeom prst="rect">
            <a:avLst/>
          </a:prstGeom>
          <a:noFill/>
          <a:ln/>
        </p:spPr>
        <p:txBody>
          <a:bodyPr wrap="square" lIns="0" tIns="0" rIns="0" bIns="0" rtlCol="0" anchor="t"/>
          <a:lstStyle/>
          <a:p>
            <a:pPr marL="0" indent="0">
              <a:lnSpc>
                <a:spcPts val="5550"/>
              </a:lnSpc>
              <a:buNone/>
            </a:pPr>
            <a:r>
              <a:rPr lang="en-US" sz="4450" kern="0" spc="-89" dirty="0">
                <a:solidFill>
                  <a:srgbClr val="000000"/>
                </a:solidFill>
                <a:latin typeface="Source Serif Pro Semi Bold" pitchFamily="34" charset="0"/>
                <a:ea typeface="Source Serif Pro Semi Bold" pitchFamily="34" charset="-122"/>
                <a:cs typeface="Source Serif Pro Semi Bold" pitchFamily="34" charset="-120"/>
              </a:rPr>
              <a:t>SMART Lab артықшылықтары</a:t>
            </a:r>
            <a:endParaRPr lang="en-US" sz="4450" dirty="0"/>
          </a:p>
        </p:txBody>
      </p:sp>
      <p:sp>
        <p:nvSpPr>
          <p:cNvPr id="4" name="Shape 1"/>
          <p:cNvSpPr/>
          <p:nvPr/>
        </p:nvSpPr>
        <p:spPr>
          <a:xfrm>
            <a:off x="6331625" y="2719507"/>
            <a:ext cx="543401" cy="543401"/>
          </a:xfrm>
          <a:prstGeom prst="roundRect">
            <a:avLst>
              <a:gd name="adj" fmla="val 18667"/>
            </a:avLst>
          </a:prstGeom>
          <a:solidFill>
            <a:srgbClr val="F0D4F7"/>
          </a:solidFill>
          <a:ln w="7620">
            <a:solidFill>
              <a:srgbClr val="D6BADD"/>
            </a:solidFill>
            <a:prstDash val="solid"/>
          </a:ln>
        </p:spPr>
      </p:sp>
      <p:sp>
        <p:nvSpPr>
          <p:cNvPr id="5" name="Text 2"/>
          <p:cNvSpPr/>
          <p:nvPr/>
        </p:nvSpPr>
        <p:spPr>
          <a:xfrm>
            <a:off x="6518077" y="2820710"/>
            <a:ext cx="170497" cy="340995"/>
          </a:xfrm>
          <a:prstGeom prst="rect">
            <a:avLst/>
          </a:prstGeom>
          <a:noFill/>
          <a:ln/>
        </p:spPr>
        <p:txBody>
          <a:bodyPr wrap="none" lIns="0" tIns="0" rIns="0" bIns="0" rtlCol="0" anchor="t"/>
          <a:lstStyle/>
          <a:p>
            <a:pPr marL="0" indent="0" algn="ctr">
              <a:lnSpc>
                <a:spcPts val="2650"/>
              </a:lnSpc>
              <a:buNone/>
            </a:pPr>
            <a:r>
              <a:rPr lang="en-US" sz="2650" kern="0" spc="-54" dirty="0">
                <a:solidFill>
                  <a:srgbClr val="272525"/>
                </a:solidFill>
                <a:latin typeface="Source Serif Pro Semi Bold" pitchFamily="34" charset="0"/>
                <a:ea typeface="Source Serif Pro Semi Bold" pitchFamily="34" charset="-122"/>
                <a:cs typeface="Source Serif Pro Semi Bold" pitchFamily="34" charset="-120"/>
              </a:rPr>
              <a:t>1</a:t>
            </a:r>
            <a:endParaRPr lang="en-US" sz="2650" dirty="0"/>
          </a:p>
        </p:txBody>
      </p:sp>
      <p:sp>
        <p:nvSpPr>
          <p:cNvPr id="6" name="Text 3"/>
          <p:cNvSpPr/>
          <p:nvPr/>
        </p:nvSpPr>
        <p:spPr>
          <a:xfrm>
            <a:off x="7116485" y="2719507"/>
            <a:ext cx="2841308" cy="355044"/>
          </a:xfrm>
          <a:prstGeom prst="rect">
            <a:avLst/>
          </a:prstGeom>
          <a:noFill/>
          <a:ln/>
        </p:spPr>
        <p:txBody>
          <a:bodyPr wrap="none" lIns="0" tIns="0" rIns="0" bIns="0" rtlCol="0" anchor="t"/>
          <a:lstStyle/>
          <a:p>
            <a:pPr marL="0" indent="0">
              <a:lnSpc>
                <a:spcPts val="2750"/>
              </a:lnSpc>
              <a:buNone/>
            </a:pPr>
            <a:r>
              <a:rPr lang="en-US" sz="2200" kern="0" spc="-45" dirty="0">
                <a:solidFill>
                  <a:srgbClr val="272525"/>
                </a:solidFill>
                <a:latin typeface="Source Serif Pro Semi Bold" pitchFamily="34" charset="0"/>
                <a:ea typeface="Source Serif Pro Semi Bold" pitchFamily="34" charset="-122"/>
                <a:cs typeface="Source Serif Pro Semi Bold" pitchFamily="34" charset="-120"/>
              </a:rPr>
              <a:t>Жеңіл қолдану</a:t>
            </a:r>
            <a:endParaRPr lang="en-US" sz="2200" dirty="0"/>
          </a:p>
        </p:txBody>
      </p:sp>
      <p:sp>
        <p:nvSpPr>
          <p:cNvPr id="7" name="Text 4"/>
          <p:cNvSpPr/>
          <p:nvPr/>
        </p:nvSpPr>
        <p:spPr>
          <a:xfrm>
            <a:off x="7116485" y="3219450"/>
            <a:ext cx="6668691" cy="772954"/>
          </a:xfrm>
          <a:prstGeom prst="rect">
            <a:avLst/>
          </a:prstGeom>
          <a:noFill/>
          <a:ln/>
        </p:spPr>
        <p:txBody>
          <a:bodyPr wrap="square" lIns="0" tIns="0" rIns="0" bIns="0" rtlCol="0" anchor="t"/>
          <a:lstStyle/>
          <a:p>
            <a:pPr marL="0" indent="0">
              <a:lnSpc>
                <a:spcPts val="3000"/>
              </a:lnSpc>
              <a:buNone/>
            </a:pPr>
            <a:r>
              <a:rPr lang="en-US" sz="1900" kern="0" spc="-38" dirty="0">
                <a:solidFill>
                  <a:srgbClr val="272525"/>
                </a:solidFill>
                <a:latin typeface="Source Sans Pro" pitchFamily="34" charset="0"/>
                <a:ea typeface="Source Sans Pro" pitchFamily="34" charset="-122"/>
                <a:cs typeface="Source Sans Pro" pitchFamily="34" charset="-120"/>
              </a:rPr>
              <a:t>Программалау дағдылары қажет емес. Барлық құралдар қолдануға ыңғайлы интерфейспен жабдықталған.</a:t>
            </a:r>
            <a:endParaRPr lang="en-US" sz="1900" dirty="0"/>
          </a:p>
        </p:txBody>
      </p:sp>
      <p:sp>
        <p:nvSpPr>
          <p:cNvPr id="8" name="Shape 5"/>
          <p:cNvSpPr/>
          <p:nvPr/>
        </p:nvSpPr>
        <p:spPr>
          <a:xfrm>
            <a:off x="6331625" y="4505563"/>
            <a:ext cx="543401" cy="543401"/>
          </a:xfrm>
          <a:prstGeom prst="roundRect">
            <a:avLst>
              <a:gd name="adj" fmla="val 18667"/>
            </a:avLst>
          </a:prstGeom>
          <a:solidFill>
            <a:srgbClr val="F0D4F7"/>
          </a:solidFill>
          <a:ln w="7620">
            <a:solidFill>
              <a:srgbClr val="D6BADD"/>
            </a:solidFill>
            <a:prstDash val="solid"/>
          </a:ln>
        </p:spPr>
      </p:sp>
      <p:sp>
        <p:nvSpPr>
          <p:cNvPr id="9" name="Text 6"/>
          <p:cNvSpPr/>
          <p:nvPr/>
        </p:nvSpPr>
        <p:spPr>
          <a:xfrm>
            <a:off x="6518077" y="4606766"/>
            <a:ext cx="170497" cy="340995"/>
          </a:xfrm>
          <a:prstGeom prst="rect">
            <a:avLst/>
          </a:prstGeom>
          <a:noFill/>
          <a:ln/>
        </p:spPr>
        <p:txBody>
          <a:bodyPr wrap="none" lIns="0" tIns="0" rIns="0" bIns="0" rtlCol="0" anchor="t"/>
          <a:lstStyle/>
          <a:p>
            <a:pPr marL="0" indent="0" algn="ctr">
              <a:lnSpc>
                <a:spcPts val="2650"/>
              </a:lnSpc>
              <a:buNone/>
            </a:pPr>
            <a:r>
              <a:rPr lang="en-US" sz="2650" kern="0" spc="-54" dirty="0">
                <a:solidFill>
                  <a:srgbClr val="272525"/>
                </a:solidFill>
                <a:latin typeface="Source Serif Pro Semi Bold" pitchFamily="34" charset="0"/>
                <a:ea typeface="Source Serif Pro Semi Bold" pitchFamily="34" charset="-122"/>
                <a:cs typeface="Source Serif Pro Semi Bold" pitchFamily="34" charset="-120"/>
              </a:rPr>
              <a:t>2</a:t>
            </a:r>
            <a:endParaRPr lang="en-US" sz="2650" dirty="0"/>
          </a:p>
        </p:txBody>
      </p:sp>
      <p:sp>
        <p:nvSpPr>
          <p:cNvPr id="10" name="Text 7"/>
          <p:cNvSpPr/>
          <p:nvPr/>
        </p:nvSpPr>
        <p:spPr>
          <a:xfrm>
            <a:off x="7116485" y="4505563"/>
            <a:ext cx="2841308" cy="355044"/>
          </a:xfrm>
          <a:prstGeom prst="rect">
            <a:avLst/>
          </a:prstGeom>
          <a:noFill/>
          <a:ln/>
        </p:spPr>
        <p:txBody>
          <a:bodyPr wrap="none" lIns="0" tIns="0" rIns="0" bIns="0" rtlCol="0" anchor="t"/>
          <a:lstStyle/>
          <a:p>
            <a:pPr marL="0" indent="0">
              <a:lnSpc>
                <a:spcPts val="2750"/>
              </a:lnSpc>
              <a:buNone/>
            </a:pPr>
            <a:r>
              <a:rPr lang="en-US" sz="2200" kern="0" spc="-45" dirty="0">
                <a:solidFill>
                  <a:srgbClr val="272525"/>
                </a:solidFill>
                <a:latin typeface="Source Serif Pro Semi Bold" pitchFamily="34" charset="0"/>
                <a:ea typeface="Source Serif Pro Semi Bold" pitchFamily="34" charset="-122"/>
                <a:cs typeface="Source Serif Pro Semi Bold" pitchFamily="34" charset="-120"/>
              </a:rPr>
              <a:t>Дайын шаблондар</a:t>
            </a:r>
            <a:endParaRPr lang="en-US" sz="2200" dirty="0"/>
          </a:p>
        </p:txBody>
      </p:sp>
      <p:sp>
        <p:nvSpPr>
          <p:cNvPr id="11" name="Text 8"/>
          <p:cNvSpPr/>
          <p:nvPr/>
        </p:nvSpPr>
        <p:spPr>
          <a:xfrm>
            <a:off x="7116485" y="5005507"/>
            <a:ext cx="6668691" cy="772954"/>
          </a:xfrm>
          <a:prstGeom prst="rect">
            <a:avLst/>
          </a:prstGeom>
          <a:noFill/>
          <a:ln/>
        </p:spPr>
        <p:txBody>
          <a:bodyPr wrap="square" lIns="0" tIns="0" rIns="0" bIns="0" rtlCol="0" anchor="t"/>
          <a:lstStyle/>
          <a:p>
            <a:pPr marL="0" indent="0">
              <a:lnSpc>
                <a:spcPts val="3000"/>
              </a:lnSpc>
              <a:buNone/>
            </a:pPr>
            <a:r>
              <a:rPr lang="en-US" sz="1900" kern="0" spc="-38" dirty="0">
                <a:solidFill>
                  <a:srgbClr val="272525"/>
                </a:solidFill>
                <a:latin typeface="Source Sans Pro" pitchFamily="34" charset="0"/>
                <a:ea typeface="Source Sans Pro" pitchFamily="34" charset="-122"/>
                <a:cs typeface="Source Sans Pro" pitchFamily="34" charset="-120"/>
              </a:rPr>
              <a:t>Уақытты үнемдеуге көмектесетін түрлі тапсырмалар мен ойындар үшін көптеген дайын шаблондар бар.</a:t>
            </a:r>
            <a:endParaRPr lang="en-US" sz="1900" dirty="0"/>
          </a:p>
        </p:txBody>
      </p:sp>
      <p:sp>
        <p:nvSpPr>
          <p:cNvPr id="12" name="Shape 9"/>
          <p:cNvSpPr/>
          <p:nvPr/>
        </p:nvSpPr>
        <p:spPr>
          <a:xfrm>
            <a:off x="6331625" y="6291620"/>
            <a:ext cx="543401" cy="543401"/>
          </a:xfrm>
          <a:prstGeom prst="roundRect">
            <a:avLst>
              <a:gd name="adj" fmla="val 18667"/>
            </a:avLst>
          </a:prstGeom>
          <a:solidFill>
            <a:srgbClr val="F0D4F7"/>
          </a:solidFill>
          <a:ln w="7620">
            <a:solidFill>
              <a:srgbClr val="D6BADD"/>
            </a:solidFill>
            <a:prstDash val="solid"/>
          </a:ln>
        </p:spPr>
      </p:sp>
      <p:sp>
        <p:nvSpPr>
          <p:cNvPr id="13" name="Text 10"/>
          <p:cNvSpPr/>
          <p:nvPr/>
        </p:nvSpPr>
        <p:spPr>
          <a:xfrm>
            <a:off x="6518077" y="6392823"/>
            <a:ext cx="170497" cy="340995"/>
          </a:xfrm>
          <a:prstGeom prst="rect">
            <a:avLst/>
          </a:prstGeom>
          <a:noFill/>
          <a:ln/>
        </p:spPr>
        <p:txBody>
          <a:bodyPr wrap="none" lIns="0" tIns="0" rIns="0" bIns="0" rtlCol="0" anchor="t"/>
          <a:lstStyle/>
          <a:p>
            <a:pPr marL="0" indent="0" algn="ctr">
              <a:lnSpc>
                <a:spcPts val="2650"/>
              </a:lnSpc>
              <a:buNone/>
            </a:pPr>
            <a:r>
              <a:rPr lang="en-US" sz="2650" kern="0" spc="-54" dirty="0">
                <a:solidFill>
                  <a:srgbClr val="272525"/>
                </a:solidFill>
                <a:latin typeface="Source Serif Pro Semi Bold" pitchFamily="34" charset="0"/>
                <a:ea typeface="Source Serif Pro Semi Bold" pitchFamily="34" charset="-122"/>
                <a:cs typeface="Source Serif Pro Semi Bold" pitchFamily="34" charset="-120"/>
              </a:rPr>
              <a:t>3</a:t>
            </a:r>
            <a:endParaRPr lang="en-US" sz="2650" dirty="0"/>
          </a:p>
        </p:txBody>
      </p:sp>
      <p:sp>
        <p:nvSpPr>
          <p:cNvPr id="14" name="Text 11"/>
          <p:cNvSpPr/>
          <p:nvPr/>
        </p:nvSpPr>
        <p:spPr>
          <a:xfrm>
            <a:off x="7116485" y="6291620"/>
            <a:ext cx="2841308" cy="355044"/>
          </a:xfrm>
          <a:prstGeom prst="rect">
            <a:avLst/>
          </a:prstGeom>
          <a:noFill/>
          <a:ln/>
        </p:spPr>
        <p:txBody>
          <a:bodyPr wrap="none" lIns="0" tIns="0" rIns="0" bIns="0" rtlCol="0" anchor="t"/>
          <a:lstStyle/>
          <a:p>
            <a:pPr marL="0" indent="0">
              <a:lnSpc>
                <a:spcPts val="2750"/>
              </a:lnSpc>
              <a:buNone/>
            </a:pPr>
            <a:r>
              <a:rPr lang="en-US" sz="2200" kern="0" spc="-45" dirty="0">
                <a:solidFill>
                  <a:srgbClr val="272525"/>
                </a:solidFill>
                <a:latin typeface="Source Serif Pro Semi Bold" pitchFamily="34" charset="0"/>
                <a:ea typeface="Source Serif Pro Semi Bold" pitchFamily="34" charset="-122"/>
                <a:cs typeface="Source Serif Pro Semi Bold" pitchFamily="34" charset="-120"/>
              </a:rPr>
              <a:t>Интерактивтілік</a:t>
            </a:r>
            <a:endParaRPr lang="en-US" sz="2200" dirty="0"/>
          </a:p>
        </p:txBody>
      </p:sp>
      <p:sp>
        <p:nvSpPr>
          <p:cNvPr id="15" name="Text 12"/>
          <p:cNvSpPr/>
          <p:nvPr/>
        </p:nvSpPr>
        <p:spPr>
          <a:xfrm>
            <a:off x="7116485" y="6791563"/>
            <a:ext cx="6668691" cy="772954"/>
          </a:xfrm>
          <a:prstGeom prst="rect">
            <a:avLst/>
          </a:prstGeom>
          <a:noFill/>
          <a:ln/>
        </p:spPr>
        <p:txBody>
          <a:bodyPr wrap="square" lIns="0" tIns="0" rIns="0" bIns="0" rtlCol="0" anchor="t"/>
          <a:lstStyle/>
          <a:p>
            <a:pPr marL="0" indent="0">
              <a:lnSpc>
                <a:spcPts val="3000"/>
              </a:lnSpc>
              <a:buNone/>
            </a:pPr>
            <a:r>
              <a:rPr lang="en-US" sz="1900" kern="0" spc="-38" dirty="0">
                <a:solidFill>
                  <a:srgbClr val="272525"/>
                </a:solidFill>
                <a:latin typeface="Source Sans Pro" pitchFamily="34" charset="0"/>
                <a:ea typeface="Source Sans Pro" pitchFamily="34" charset="-122"/>
                <a:cs typeface="Source Sans Pro" pitchFamily="34" charset="-120"/>
              </a:rPr>
              <a:t>Ойындар арқылы оқушылар материалды түсініп қана қоймай, оны қолдану тәсілдерін меңгереді.</a:t>
            </a:r>
            <a:endParaRPr lang="en-US" sz="1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84979" y="617101"/>
            <a:ext cx="7574042" cy="1319213"/>
          </a:xfrm>
          <a:prstGeom prst="rect">
            <a:avLst/>
          </a:prstGeom>
          <a:noFill/>
          <a:ln/>
        </p:spPr>
        <p:txBody>
          <a:bodyPr wrap="square" lIns="0" tIns="0" rIns="0" bIns="0" rtlCol="0" anchor="t"/>
          <a:lstStyle/>
          <a:p>
            <a:pPr marL="0" indent="0">
              <a:lnSpc>
                <a:spcPts val="5150"/>
              </a:lnSpc>
              <a:buNone/>
            </a:pPr>
            <a:r>
              <a:rPr lang="en-US" sz="4150" kern="0" spc="-83" dirty="0">
                <a:solidFill>
                  <a:srgbClr val="000000"/>
                </a:solidFill>
                <a:latin typeface="Source Serif Pro Semi Bold" pitchFamily="34" charset="0"/>
                <a:ea typeface="Source Serif Pro Semi Bold" pitchFamily="34" charset="-122"/>
                <a:cs typeface="Source Serif Pro Semi Bold" pitchFamily="34" charset="-120"/>
              </a:rPr>
              <a:t>Физика сабағында SMART Lab қолдану</a:t>
            </a:r>
            <a:endParaRPr lang="en-US" sz="4150" dirty="0"/>
          </a:p>
        </p:txBody>
      </p:sp>
      <p:sp>
        <p:nvSpPr>
          <p:cNvPr id="4" name="Shape 1"/>
          <p:cNvSpPr/>
          <p:nvPr/>
        </p:nvSpPr>
        <p:spPr>
          <a:xfrm>
            <a:off x="1106091" y="2272665"/>
            <a:ext cx="30480" cy="5339715"/>
          </a:xfrm>
          <a:prstGeom prst="roundRect">
            <a:avLst>
              <a:gd name="adj" fmla="val 309060"/>
            </a:avLst>
          </a:prstGeom>
          <a:solidFill>
            <a:srgbClr val="D6BADD"/>
          </a:solidFill>
          <a:ln/>
        </p:spPr>
      </p:sp>
      <p:sp>
        <p:nvSpPr>
          <p:cNvPr id="5" name="Shape 2"/>
          <p:cNvSpPr/>
          <p:nvPr/>
        </p:nvSpPr>
        <p:spPr>
          <a:xfrm>
            <a:off x="1343144" y="2762012"/>
            <a:ext cx="784979" cy="30480"/>
          </a:xfrm>
          <a:prstGeom prst="roundRect">
            <a:avLst>
              <a:gd name="adj" fmla="val 309060"/>
            </a:avLst>
          </a:prstGeom>
          <a:solidFill>
            <a:srgbClr val="D6BADD"/>
          </a:solidFill>
          <a:ln/>
        </p:spPr>
      </p:sp>
      <p:sp>
        <p:nvSpPr>
          <p:cNvPr id="6" name="Shape 3"/>
          <p:cNvSpPr/>
          <p:nvPr/>
        </p:nvSpPr>
        <p:spPr>
          <a:xfrm>
            <a:off x="869037" y="2524958"/>
            <a:ext cx="504587" cy="504587"/>
          </a:xfrm>
          <a:prstGeom prst="roundRect">
            <a:avLst>
              <a:gd name="adj" fmla="val 18669"/>
            </a:avLst>
          </a:prstGeom>
          <a:solidFill>
            <a:srgbClr val="F0D4F7"/>
          </a:solidFill>
          <a:ln w="7620">
            <a:solidFill>
              <a:srgbClr val="D6BADD"/>
            </a:solidFill>
            <a:prstDash val="solid"/>
          </a:ln>
        </p:spPr>
      </p:sp>
      <p:sp>
        <p:nvSpPr>
          <p:cNvPr id="7" name="Text 4"/>
          <p:cNvSpPr/>
          <p:nvPr/>
        </p:nvSpPr>
        <p:spPr>
          <a:xfrm>
            <a:off x="1042154" y="2618899"/>
            <a:ext cx="158353" cy="316587"/>
          </a:xfrm>
          <a:prstGeom prst="rect">
            <a:avLst/>
          </a:prstGeom>
          <a:noFill/>
          <a:ln/>
        </p:spPr>
        <p:txBody>
          <a:bodyPr wrap="none" lIns="0" tIns="0" rIns="0" bIns="0" rtlCol="0" anchor="t"/>
          <a:lstStyle/>
          <a:p>
            <a:pPr marL="0" indent="0" algn="ctr">
              <a:lnSpc>
                <a:spcPts val="2450"/>
              </a:lnSpc>
              <a:buNone/>
            </a:pPr>
            <a:r>
              <a:rPr lang="en-US" sz="2450" kern="0" spc="-50" dirty="0">
                <a:solidFill>
                  <a:srgbClr val="272525"/>
                </a:solidFill>
                <a:latin typeface="Source Serif Pro Semi Bold" pitchFamily="34" charset="0"/>
                <a:ea typeface="Source Serif Pro Semi Bold" pitchFamily="34" charset="-122"/>
                <a:cs typeface="Source Serif Pro Semi Bold" pitchFamily="34" charset="-120"/>
              </a:rPr>
              <a:t>1</a:t>
            </a:r>
            <a:endParaRPr lang="en-US" sz="2450" dirty="0"/>
          </a:p>
        </p:txBody>
      </p:sp>
      <p:sp>
        <p:nvSpPr>
          <p:cNvPr id="8" name="Text 5"/>
          <p:cNvSpPr/>
          <p:nvPr/>
        </p:nvSpPr>
        <p:spPr>
          <a:xfrm>
            <a:off x="2354818" y="2496860"/>
            <a:ext cx="2638663" cy="329803"/>
          </a:xfrm>
          <a:prstGeom prst="rect">
            <a:avLst/>
          </a:prstGeom>
          <a:noFill/>
          <a:ln/>
        </p:spPr>
        <p:txBody>
          <a:bodyPr wrap="none" lIns="0" tIns="0" rIns="0" bIns="0" rtlCol="0" anchor="t"/>
          <a:lstStyle/>
          <a:p>
            <a:pPr marL="0" indent="0" algn="l">
              <a:lnSpc>
                <a:spcPts val="2550"/>
              </a:lnSpc>
              <a:buNone/>
            </a:pPr>
            <a:r>
              <a:rPr lang="en-US" sz="2050" kern="0" spc="-42" dirty="0">
                <a:solidFill>
                  <a:srgbClr val="272525"/>
                </a:solidFill>
                <a:latin typeface="Source Serif Pro Semi Bold" pitchFamily="34" charset="0"/>
                <a:ea typeface="Source Serif Pro Semi Bold" pitchFamily="34" charset="-122"/>
                <a:cs typeface="Source Serif Pro Semi Bold" pitchFamily="34" charset="-120"/>
              </a:rPr>
              <a:t>Тесттік тапсырмалар</a:t>
            </a:r>
            <a:endParaRPr lang="en-US" sz="2050" dirty="0"/>
          </a:p>
        </p:txBody>
      </p:sp>
      <p:sp>
        <p:nvSpPr>
          <p:cNvPr id="9" name="Text 6"/>
          <p:cNvSpPr/>
          <p:nvPr/>
        </p:nvSpPr>
        <p:spPr>
          <a:xfrm>
            <a:off x="2354818" y="2961203"/>
            <a:ext cx="6004203" cy="717709"/>
          </a:xfrm>
          <a:prstGeom prst="rect">
            <a:avLst/>
          </a:prstGeom>
          <a:noFill/>
          <a:ln/>
        </p:spPr>
        <p:txBody>
          <a:bodyPr wrap="square" lIns="0" tIns="0" rIns="0" bIns="0" rtlCol="0" anchor="t"/>
          <a:lstStyle/>
          <a:p>
            <a:pPr marL="0" indent="0" algn="l">
              <a:lnSpc>
                <a:spcPts val="2800"/>
              </a:lnSpc>
              <a:buNone/>
            </a:pPr>
            <a:r>
              <a:rPr lang="en-US" sz="1750" kern="0" spc="-35" dirty="0">
                <a:solidFill>
                  <a:srgbClr val="272525"/>
                </a:solidFill>
                <a:latin typeface="Source Sans Pro" pitchFamily="34" charset="0"/>
                <a:ea typeface="Source Sans Pro" pitchFamily="34" charset="-122"/>
                <a:cs typeface="Source Sans Pro" pitchFamily="34" charset="-120"/>
              </a:rPr>
              <a:t>Энергияның сақталу заңы тақырыбын тексеру үшін көп жауапты сұрақтар арқылы интерактивті тест жасау.</a:t>
            </a:r>
            <a:endParaRPr lang="en-US" sz="1750" dirty="0"/>
          </a:p>
        </p:txBody>
      </p:sp>
      <p:sp>
        <p:nvSpPr>
          <p:cNvPr id="10" name="Shape 7"/>
          <p:cNvSpPr/>
          <p:nvPr/>
        </p:nvSpPr>
        <p:spPr>
          <a:xfrm>
            <a:off x="1343144" y="4616648"/>
            <a:ext cx="784979" cy="30480"/>
          </a:xfrm>
          <a:prstGeom prst="roundRect">
            <a:avLst>
              <a:gd name="adj" fmla="val 309060"/>
            </a:avLst>
          </a:prstGeom>
          <a:solidFill>
            <a:srgbClr val="D6BADD"/>
          </a:solidFill>
          <a:ln/>
        </p:spPr>
      </p:sp>
      <p:sp>
        <p:nvSpPr>
          <p:cNvPr id="11" name="Shape 8"/>
          <p:cNvSpPr/>
          <p:nvPr/>
        </p:nvSpPr>
        <p:spPr>
          <a:xfrm>
            <a:off x="869037" y="4379595"/>
            <a:ext cx="504587" cy="504587"/>
          </a:xfrm>
          <a:prstGeom prst="roundRect">
            <a:avLst>
              <a:gd name="adj" fmla="val 18669"/>
            </a:avLst>
          </a:prstGeom>
          <a:solidFill>
            <a:srgbClr val="F0D4F7"/>
          </a:solidFill>
          <a:ln w="7620">
            <a:solidFill>
              <a:srgbClr val="D6BADD"/>
            </a:solidFill>
            <a:prstDash val="solid"/>
          </a:ln>
        </p:spPr>
      </p:sp>
      <p:sp>
        <p:nvSpPr>
          <p:cNvPr id="12" name="Text 9"/>
          <p:cNvSpPr/>
          <p:nvPr/>
        </p:nvSpPr>
        <p:spPr>
          <a:xfrm>
            <a:off x="1042154" y="4473535"/>
            <a:ext cx="158353" cy="316587"/>
          </a:xfrm>
          <a:prstGeom prst="rect">
            <a:avLst/>
          </a:prstGeom>
          <a:noFill/>
          <a:ln/>
        </p:spPr>
        <p:txBody>
          <a:bodyPr wrap="none" lIns="0" tIns="0" rIns="0" bIns="0" rtlCol="0" anchor="t"/>
          <a:lstStyle/>
          <a:p>
            <a:pPr marL="0" indent="0" algn="ctr">
              <a:lnSpc>
                <a:spcPts val="2450"/>
              </a:lnSpc>
              <a:buNone/>
            </a:pPr>
            <a:r>
              <a:rPr lang="en-US" sz="2450" kern="0" spc="-50" dirty="0">
                <a:solidFill>
                  <a:srgbClr val="272525"/>
                </a:solidFill>
                <a:latin typeface="Source Serif Pro Semi Bold" pitchFamily="34" charset="0"/>
                <a:ea typeface="Source Serif Pro Semi Bold" pitchFamily="34" charset="-122"/>
                <a:cs typeface="Source Serif Pro Semi Bold" pitchFamily="34" charset="-120"/>
              </a:rPr>
              <a:t>2</a:t>
            </a:r>
            <a:endParaRPr lang="en-US" sz="2450" dirty="0"/>
          </a:p>
        </p:txBody>
      </p:sp>
      <p:sp>
        <p:nvSpPr>
          <p:cNvPr id="13" name="Text 10"/>
          <p:cNvSpPr/>
          <p:nvPr/>
        </p:nvSpPr>
        <p:spPr>
          <a:xfrm>
            <a:off x="2354818" y="4351496"/>
            <a:ext cx="2638663" cy="329803"/>
          </a:xfrm>
          <a:prstGeom prst="rect">
            <a:avLst/>
          </a:prstGeom>
          <a:noFill/>
          <a:ln/>
        </p:spPr>
        <p:txBody>
          <a:bodyPr wrap="none" lIns="0" tIns="0" rIns="0" bIns="0" rtlCol="0" anchor="t"/>
          <a:lstStyle/>
          <a:p>
            <a:pPr marL="0" indent="0" algn="l">
              <a:lnSpc>
                <a:spcPts val="2550"/>
              </a:lnSpc>
              <a:buNone/>
            </a:pPr>
            <a:r>
              <a:rPr lang="en-US" sz="2050" kern="0" spc="-42" dirty="0">
                <a:solidFill>
                  <a:srgbClr val="272525"/>
                </a:solidFill>
                <a:latin typeface="Source Serif Pro Semi Bold" pitchFamily="34" charset="0"/>
                <a:ea typeface="Source Serif Pro Semi Bold" pitchFamily="34" charset="-122"/>
                <a:cs typeface="Source Serif Pro Semi Bold" pitchFamily="34" charset="-120"/>
              </a:rPr>
              <a:t>Пазлдар</a:t>
            </a:r>
            <a:endParaRPr lang="en-US" sz="2050" dirty="0"/>
          </a:p>
        </p:txBody>
      </p:sp>
      <p:sp>
        <p:nvSpPr>
          <p:cNvPr id="14" name="Text 11"/>
          <p:cNvSpPr/>
          <p:nvPr/>
        </p:nvSpPr>
        <p:spPr>
          <a:xfrm>
            <a:off x="2354818" y="4815840"/>
            <a:ext cx="6004203" cy="717709"/>
          </a:xfrm>
          <a:prstGeom prst="rect">
            <a:avLst/>
          </a:prstGeom>
          <a:noFill/>
          <a:ln/>
        </p:spPr>
        <p:txBody>
          <a:bodyPr wrap="square" lIns="0" tIns="0" rIns="0" bIns="0" rtlCol="0" anchor="t"/>
          <a:lstStyle/>
          <a:p>
            <a:pPr marL="0" indent="0" algn="l">
              <a:lnSpc>
                <a:spcPts val="2800"/>
              </a:lnSpc>
              <a:buNone/>
            </a:pPr>
            <a:r>
              <a:rPr lang="en-US" sz="1750" kern="0" spc="-35" dirty="0">
                <a:solidFill>
                  <a:srgbClr val="272525"/>
                </a:solidFill>
                <a:latin typeface="Source Sans Pro" pitchFamily="34" charset="0"/>
                <a:ea typeface="Source Sans Pro" pitchFamily="34" charset="-122"/>
                <a:cs typeface="Source Sans Pro" pitchFamily="34" charset="-120"/>
              </a:rPr>
              <a:t>Оқушыларға электр тізбегінің схемасын дұрыс жинау үшін пазлдар құрастыру.</a:t>
            </a:r>
            <a:endParaRPr lang="en-US" sz="1750" dirty="0"/>
          </a:p>
        </p:txBody>
      </p:sp>
      <p:sp>
        <p:nvSpPr>
          <p:cNvPr id="15" name="Shape 12"/>
          <p:cNvSpPr/>
          <p:nvPr/>
        </p:nvSpPr>
        <p:spPr>
          <a:xfrm>
            <a:off x="1343144" y="6471285"/>
            <a:ext cx="784979" cy="30480"/>
          </a:xfrm>
          <a:prstGeom prst="roundRect">
            <a:avLst>
              <a:gd name="adj" fmla="val 309060"/>
            </a:avLst>
          </a:prstGeom>
          <a:solidFill>
            <a:srgbClr val="D6BADD"/>
          </a:solidFill>
          <a:ln/>
        </p:spPr>
      </p:sp>
      <p:sp>
        <p:nvSpPr>
          <p:cNvPr id="16" name="Shape 13"/>
          <p:cNvSpPr/>
          <p:nvPr/>
        </p:nvSpPr>
        <p:spPr>
          <a:xfrm>
            <a:off x="869037" y="6234232"/>
            <a:ext cx="504587" cy="504587"/>
          </a:xfrm>
          <a:prstGeom prst="roundRect">
            <a:avLst>
              <a:gd name="adj" fmla="val 18669"/>
            </a:avLst>
          </a:prstGeom>
          <a:solidFill>
            <a:srgbClr val="F0D4F7"/>
          </a:solidFill>
          <a:ln w="7620">
            <a:solidFill>
              <a:srgbClr val="D6BADD"/>
            </a:solidFill>
            <a:prstDash val="solid"/>
          </a:ln>
        </p:spPr>
      </p:sp>
      <p:sp>
        <p:nvSpPr>
          <p:cNvPr id="17" name="Text 14"/>
          <p:cNvSpPr/>
          <p:nvPr/>
        </p:nvSpPr>
        <p:spPr>
          <a:xfrm>
            <a:off x="1042154" y="6328172"/>
            <a:ext cx="158353" cy="316587"/>
          </a:xfrm>
          <a:prstGeom prst="rect">
            <a:avLst/>
          </a:prstGeom>
          <a:noFill/>
          <a:ln/>
        </p:spPr>
        <p:txBody>
          <a:bodyPr wrap="none" lIns="0" tIns="0" rIns="0" bIns="0" rtlCol="0" anchor="t"/>
          <a:lstStyle/>
          <a:p>
            <a:pPr marL="0" indent="0" algn="ctr">
              <a:lnSpc>
                <a:spcPts val="2450"/>
              </a:lnSpc>
              <a:buNone/>
            </a:pPr>
            <a:r>
              <a:rPr lang="en-US" sz="2450" kern="0" spc="-50" dirty="0">
                <a:solidFill>
                  <a:srgbClr val="272525"/>
                </a:solidFill>
                <a:latin typeface="Source Serif Pro Semi Bold" pitchFamily="34" charset="0"/>
                <a:ea typeface="Source Serif Pro Semi Bold" pitchFamily="34" charset="-122"/>
                <a:cs typeface="Source Serif Pro Semi Bold" pitchFamily="34" charset="-120"/>
              </a:rPr>
              <a:t>3</a:t>
            </a:r>
            <a:endParaRPr lang="en-US" sz="2450" dirty="0"/>
          </a:p>
        </p:txBody>
      </p:sp>
      <p:sp>
        <p:nvSpPr>
          <p:cNvPr id="18" name="Text 15"/>
          <p:cNvSpPr/>
          <p:nvPr/>
        </p:nvSpPr>
        <p:spPr>
          <a:xfrm>
            <a:off x="2354818" y="6206133"/>
            <a:ext cx="2638663" cy="329803"/>
          </a:xfrm>
          <a:prstGeom prst="rect">
            <a:avLst/>
          </a:prstGeom>
          <a:noFill/>
          <a:ln/>
        </p:spPr>
        <p:txBody>
          <a:bodyPr wrap="none" lIns="0" tIns="0" rIns="0" bIns="0" rtlCol="0" anchor="t"/>
          <a:lstStyle/>
          <a:p>
            <a:pPr marL="0" indent="0" algn="l">
              <a:lnSpc>
                <a:spcPts val="2550"/>
              </a:lnSpc>
              <a:buNone/>
            </a:pPr>
            <a:r>
              <a:rPr lang="en-US" sz="2050" kern="0" spc="-42" dirty="0">
                <a:solidFill>
                  <a:srgbClr val="272525"/>
                </a:solidFill>
                <a:latin typeface="Source Serif Pro Semi Bold" pitchFamily="34" charset="0"/>
                <a:ea typeface="Source Serif Pro Semi Bold" pitchFamily="34" charset="-122"/>
                <a:cs typeface="Source Serif Pro Semi Bold" pitchFamily="34" charset="-120"/>
              </a:rPr>
              <a:t>Кластерлер</a:t>
            </a:r>
            <a:endParaRPr lang="en-US" sz="2050" dirty="0"/>
          </a:p>
        </p:txBody>
      </p:sp>
      <p:sp>
        <p:nvSpPr>
          <p:cNvPr id="19" name="Text 16"/>
          <p:cNvSpPr/>
          <p:nvPr/>
        </p:nvSpPr>
        <p:spPr>
          <a:xfrm>
            <a:off x="2354818" y="6670477"/>
            <a:ext cx="6004203" cy="717709"/>
          </a:xfrm>
          <a:prstGeom prst="rect">
            <a:avLst/>
          </a:prstGeom>
          <a:noFill/>
          <a:ln/>
        </p:spPr>
        <p:txBody>
          <a:bodyPr wrap="square" lIns="0" tIns="0" rIns="0" bIns="0" rtlCol="0" anchor="t"/>
          <a:lstStyle/>
          <a:p>
            <a:pPr marL="0" indent="0" algn="l">
              <a:lnSpc>
                <a:spcPts val="2800"/>
              </a:lnSpc>
              <a:buNone/>
            </a:pPr>
            <a:r>
              <a:rPr lang="en-US" sz="1750" kern="0" spc="-35" dirty="0">
                <a:solidFill>
                  <a:srgbClr val="272525"/>
                </a:solidFill>
                <a:latin typeface="Source Sans Pro" pitchFamily="34" charset="0"/>
                <a:ea typeface="Source Sans Pro" pitchFamily="34" charset="-122"/>
                <a:cs typeface="Source Sans Pro" pitchFamily="34" charset="-120"/>
              </a:rPr>
              <a:t>Физикалық ұғымдар мен заңдарды дұрыс біріктіру тапсырмаларын қолдану.</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BAD3665-C28D-4656-87AF-FD885F9D3F77}"/>
              </a:ext>
            </a:extLst>
          </p:cNvPr>
          <p:cNvSpPr/>
          <p:nvPr/>
        </p:nvSpPr>
        <p:spPr>
          <a:xfrm>
            <a:off x="258792" y="369041"/>
            <a:ext cx="13543471" cy="7288470"/>
          </a:xfrm>
          <a:prstGeom prst="rect">
            <a:avLst/>
          </a:prstGeom>
        </p:spPr>
        <p:txBody>
          <a:bodyPr wrap="square">
            <a:spAutoFit/>
          </a:bodyPr>
          <a:lstStyle/>
          <a:p>
            <a:pPr indent="450215" algn="just">
              <a:lnSpc>
                <a:spcPct val="107000"/>
              </a:lnSpc>
              <a:spcAft>
                <a:spcPts val="0"/>
              </a:spcAft>
              <a:tabLst>
                <a:tab pos="630555" algn="l"/>
              </a:tabLst>
            </a:pPr>
            <a:r>
              <a:rPr lang="kk-KZ" sz="4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SMART Lab конструкторында бірнеше дайын ойын шаблондары бар. Оларды қолдану барысында сабақ жоспарына сай келетіндей өзгертуге болады.</a:t>
            </a:r>
            <a:endParaRPr lang="ru-RU" sz="4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4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Шаблон түрлері:</a:t>
            </a:r>
            <a:endParaRPr lang="ru-RU" sz="4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4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“Қосылу/Сәйкестендіру” – физикалық шамаларды анықтамаларымен сәйкестендіру.</a:t>
            </a:r>
            <a:endParaRPr lang="ru-RU" sz="4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4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“Монеталарды жинау” – дұрыс жауаптар беру арқылы виртуалды монеталарды жинау ойыны.</a:t>
            </a:r>
            <a:endParaRPr lang="ru-RU" sz="4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4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“Түрлендіру” – физикалық шамаларды түрлендіруді үйрену.</a:t>
            </a:r>
            <a:endParaRPr lang="ru-RU" sz="44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6946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33886"/>
          </a:xfrm>
          <a:prstGeom prst="rect">
            <a:avLst/>
          </a:prstGeom>
        </p:spPr>
      </p:pic>
      <p:sp>
        <p:nvSpPr>
          <p:cNvPr id="3" name="Text 0"/>
          <p:cNvSpPr/>
          <p:nvPr/>
        </p:nvSpPr>
        <p:spPr>
          <a:xfrm>
            <a:off x="741878" y="582811"/>
            <a:ext cx="7660243" cy="1246823"/>
          </a:xfrm>
          <a:prstGeom prst="rect">
            <a:avLst/>
          </a:prstGeom>
          <a:noFill/>
          <a:ln/>
        </p:spPr>
        <p:txBody>
          <a:bodyPr wrap="square" lIns="0" tIns="0" rIns="0" bIns="0" rtlCol="0" anchor="t"/>
          <a:lstStyle/>
          <a:p>
            <a:pPr marL="0" indent="0">
              <a:lnSpc>
                <a:spcPts val="4900"/>
              </a:lnSpc>
              <a:buNone/>
            </a:pPr>
            <a:r>
              <a:rPr lang="en-US" sz="3900" kern="0" spc="-79" dirty="0">
                <a:solidFill>
                  <a:srgbClr val="000000"/>
                </a:solidFill>
                <a:latin typeface="Source Serif Pro Semi Bold" pitchFamily="34" charset="0"/>
                <a:ea typeface="Source Serif Pro Semi Bold" pitchFamily="34" charset="-122"/>
                <a:cs typeface="Source Serif Pro Semi Bold" pitchFamily="34" charset="-120"/>
              </a:rPr>
              <a:t>SMART технологиясының критерийлері</a:t>
            </a:r>
            <a:endParaRPr lang="en-US" sz="3900" dirty="0"/>
          </a:p>
        </p:txBody>
      </p:sp>
      <p:sp>
        <p:nvSpPr>
          <p:cNvPr id="4" name="Shape 1"/>
          <p:cNvSpPr/>
          <p:nvPr/>
        </p:nvSpPr>
        <p:spPr>
          <a:xfrm>
            <a:off x="741878" y="2147530"/>
            <a:ext cx="7660243" cy="1216938"/>
          </a:xfrm>
          <a:prstGeom prst="roundRect">
            <a:avLst>
              <a:gd name="adj" fmla="val 7316"/>
            </a:avLst>
          </a:prstGeom>
          <a:solidFill>
            <a:srgbClr val="F0D4F7"/>
          </a:solidFill>
          <a:ln w="7620">
            <a:solidFill>
              <a:srgbClr val="D6BADD"/>
            </a:solidFill>
            <a:prstDash val="solid"/>
          </a:ln>
        </p:spPr>
      </p:sp>
      <p:sp>
        <p:nvSpPr>
          <p:cNvPr id="5" name="Text 2"/>
          <p:cNvSpPr/>
          <p:nvPr/>
        </p:nvSpPr>
        <p:spPr>
          <a:xfrm>
            <a:off x="961430" y="2367082"/>
            <a:ext cx="2493645" cy="311587"/>
          </a:xfrm>
          <a:prstGeom prst="rect">
            <a:avLst/>
          </a:prstGeom>
          <a:noFill/>
          <a:ln/>
        </p:spPr>
        <p:txBody>
          <a:bodyPr wrap="none" lIns="0" tIns="0" rIns="0" bIns="0" rtlCol="0" anchor="t"/>
          <a:lstStyle/>
          <a:p>
            <a:pPr marL="0" indent="0">
              <a:lnSpc>
                <a:spcPts val="2450"/>
              </a:lnSpc>
              <a:buNone/>
            </a:pPr>
            <a:r>
              <a:rPr lang="en-US" sz="1950" kern="0" spc="-39" dirty="0">
                <a:solidFill>
                  <a:srgbClr val="272525"/>
                </a:solidFill>
                <a:latin typeface="Source Serif Pro Semi Bold" pitchFamily="34" charset="0"/>
                <a:ea typeface="Source Serif Pro Semi Bold" pitchFamily="34" charset="-122"/>
                <a:cs typeface="Source Serif Pro Semi Bold" pitchFamily="34" charset="-120"/>
              </a:rPr>
              <a:t>Specific</a:t>
            </a:r>
            <a:endParaRPr lang="en-US" sz="1950" dirty="0"/>
          </a:p>
        </p:txBody>
      </p:sp>
      <p:sp>
        <p:nvSpPr>
          <p:cNvPr id="6" name="Text 3"/>
          <p:cNvSpPr/>
          <p:nvPr/>
        </p:nvSpPr>
        <p:spPr>
          <a:xfrm>
            <a:off x="961430" y="2805827"/>
            <a:ext cx="7221141" cy="339090"/>
          </a:xfrm>
          <a:prstGeom prst="rect">
            <a:avLst/>
          </a:prstGeom>
          <a:noFill/>
          <a:ln/>
        </p:spPr>
        <p:txBody>
          <a:bodyPr wrap="none" lIns="0" tIns="0" rIns="0" bIns="0" rtlCol="0" anchor="t"/>
          <a:lstStyle/>
          <a:p>
            <a:pPr marL="0" indent="0">
              <a:lnSpc>
                <a:spcPts val="2650"/>
              </a:lnSpc>
              <a:buNone/>
            </a:pPr>
            <a:r>
              <a:rPr lang="en-US" sz="1650" kern="0" spc="-33" dirty="0">
                <a:solidFill>
                  <a:srgbClr val="272525"/>
                </a:solidFill>
                <a:latin typeface="Source Sans Pro" pitchFamily="34" charset="0"/>
                <a:ea typeface="Source Sans Pro" pitchFamily="34" charset="-122"/>
                <a:cs typeface="Source Sans Pro" pitchFamily="34" charset="-120"/>
              </a:rPr>
              <a:t>Мақсаттар нақты, күтілетін нәтижелер түрінде сипатталған.</a:t>
            </a:r>
            <a:endParaRPr lang="en-US" sz="1650" dirty="0"/>
          </a:p>
        </p:txBody>
      </p:sp>
      <p:sp>
        <p:nvSpPr>
          <p:cNvPr id="7" name="Shape 4"/>
          <p:cNvSpPr/>
          <p:nvPr/>
        </p:nvSpPr>
        <p:spPr>
          <a:xfrm>
            <a:off x="741878" y="3576399"/>
            <a:ext cx="7660243" cy="1216938"/>
          </a:xfrm>
          <a:prstGeom prst="roundRect">
            <a:avLst>
              <a:gd name="adj" fmla="val 7316"/>
            </a:avLst>
          </a:prstGeom>
          <a:solidFill>
            <a:srgbClr val="F0D4F7"/>
          </a:solidFill>
          <a:ln w="7620">
            <a:solidFill>
              <a:srgbClr val="D6BADD"/>
            </a:solidFill>
            <a:prstDash val="solid"/>
          </a:ln>
        </p:spPr>
      </p:sp>
      <p:sp>
        <p:nvSpPr>
          <p:cNvPr id="8" name="Text 5"/>
          <p:cNvSpPr/>
          <p:nvPr/>
        </p:nvSpPr>
        <p:spPr>
          <a:xfrm>
            <a:off x="961430" y="3795951"/>
            <a:ext cx="2493645" cy="311587"/>
          </a:xfrm>
          <a:prstGeom prst="rect">
            <a:avLst/>
          </a:prstGeom>
          <a:noFill/>
          <a:ln/>
        </p:spPr>
        <p:txBody>
          <a:bodyPr wrap="none" lIns="0" tIns="0" rIns="0" bIns="0" rtlCol="0" anchor="t"/>
          <a:lstStyle/>
          <a:p>
            <a:pPr marL="0" indent="0">
              <a:lnSpc>
                <a:spcPts val="2450"/>
              </a:lnSpc>
              <a:buNone/>
            </a:pPr>
            <a:r>
              <a:rPr lang="en-US" sz="1950" kern="0" spc="-39" dirty="0">
                <a:solidFill>
                  <a:srgbClr val="272525"/>
                </a:solidFill>
                <a:latin typeface="Source Serif Pro Semi Bold" pitchFamily="34" charset="0"/>
                <a:ea typeface="Source Serif Pro Semi Bold" pitchFamily="34" charset="-122"/>
                <a:cs typeface="Source Serif Pro Semi Bold" pitchFamily="34" charset="-120"/>
              </a:rPr>
              <a:t>Measurable</a:t>
            </a:r>
            <a:endParaRPr lang="en-US" sz="1950" dirty="0"/>
          </a:p>
        </p:txBody>
      </p:sp>
      <p:sp>
        <p:nvSpPr>
          <p:cNvPr id="9" name="Text 6"/>
          <p:cNvSpPr/>
          <p:nvPr/>
        </p:nvSpPr>
        <p:spPr>
          <a:xfrm>
            <a:off x="961430" y="4234696"/>
            <a:ext cx="7221141" cy="339090"/>
          </a:xfrm>
          <a:prstGeom prst="rect">
            <a:avLst/>
          </a:prstGeom>
          <a:noFill/>
          <a:ln/>
        </p:spPr>
        <p:txBody>
          <a:bodyPr wrap="none" lIns="0" tIns="0" rIns="0" bIns="0" rtlCol="0" anchor="t"/>
          <a:lstStyle/>
          <a:p>
            <a:pPr marL="0" indent="0">
              <a:lnSpc>
                <a:spcPts val="2650"/>
              </a:lnSpc>
              <a:buNone/>
            </a:pPr>
            <a:r>
              <a:rPr lang="en-US" sz="1650" kern="0" spc="-33" dirty="0">
                <a:solidFill>
                  <a:srgbClr val="272525"/>
                </a:solidFill>
                <a:latin typeface="Source Sans Pro" pitchFamily="34" charset="0"/>
                <a:ea typeface="Source Sans Pro" pitchFamily="34" charset="-122"/>
                <a:cs typeface="Source Sans Pro" pitchFamily="34" charset="-120"/>
              </a:rPr>
              <a:t>Қалыптастырушы бағалауға арналған тапсырмалар орындалады.</a:t>
            </a:r>
            <a:endParaRPr lang="en-US" sz="1650" dirty="0"/>
          </a:p>
        </p:txBody>
      </p:sp>
      <p:sp>
        <p:nvSpPr>
          <p:cNvPr id="10" name="Shape 7"/>
          <p:cNvSpPr/>
          <p:nvPr/>
        </p:nvSpPr>
        <p:spPr>
          <a:xfrm>
            <a:off x="741878" y="5005268"/>
            <a:ext cx="7660243" cy="1216938"/>
          </a:xfrm>
          <a:prstGeom prst="roundRect">
            <a:avLst>
              <a:gd name="adj" fmla="val 7316"/>
            </a:avLst>
          </a:prstGeom>
          <a:solidFill>
            <a:srgbClr val="F0D4F7"/>
          </a:solidFill>
          <a:ln w="7620">
            <a:solidFill>
              <a:srgbClr val="D6BADD"/>
            </a:solidFill>
            <a:prstDash val="solid"/>
          </a:ln>
        </p:spPr>
      </p:sp>
      <p:sp>
        <p:nvSpPr>
          <p:cNvPr id="11" name="Text 8"/>
          <p:cNvSpPr/>
          <p:nvPr/>
        </p:nvSpPr>
        <p:spPr>
          <a:xfrm>
            <a:off x="961430" y="5224820"/>
            <a:ext cx="2493645" cy="311587"/>
          </a:xfrm>
          <a:prstGeom prst="rect">
            <a:avLst/>
          </a:prstGeom>
          <a:noFill/>
          <a:ln/>
        </p:spPr>
        <p:txBody>
          <a:bodyPr wrap="none" lIns="0" tIns="0" rIns="0" bIns="0" rtlCol="0" anchor="t"/>
          <a:lstStyle/>
          <a:p>
            <a:pPr marL="0" indent="0">
              <a:lnSpc>
                <a:spcPts val="2450"/>
              </a:lnSpc>
              <a:buNone/>
            </a:pPr>
            <a:r>
              <a:rPr lang="en-US" sz="1950" kern="0" spc="-39" dirty="0">
                <a:solidFill>
                  <a:srgbClr val="272525"/>
                </a:solidFill>
                <a:latin typeface="Source Serif Pro Semi Bold" pitchFamily="34" charset="0"/>
                <a:ea typeface="Source Serif Pro Semi Bold" pitchFamily="34" charset="-122"/>
                <a:cs typeface="Source Serif Pro Semi Bold" pitchFamily="34" charset="-120"/>
              </a:rPr>
              <a:t>Attainable</a:t>
            </a:r>
            <a:endParaRPr lang="en-US" sz="1950" dirty="0"/>
          </a:p>
        </p:txBody>
      </p:sp>
      <p:sp>
        <p:nvSpPr>
          <p:cNvPr id="12" name="Text 9"/>
          <p:cNvSpPr/>
          <p:nvPr/>
        </p:nvSpPr>
        <p:spPr>
          <a:xfrm>
            <a:off x="961430" y="5663565"/>
            <a:ext cx="7221141" cy="339090"/>
          </a:xfrm>
          <a:prstGeom prst="rect">
            <a:avLst/>
          </a:prstGeom>
          <a:noFill/>
          <a:ln/>
        </p:spPr>
        <p:txBody>
          <a:bodyPr wrap="none" lIns="0" tIns="0" rIns="0" bIns="0" rtlCol="0" anchor="t"/>
          <a:lstStyle/>
          <a:p>
            <a:pPr marL="0" indent="0">
              <a:lnSpc>
                <a:spcPts val="2650"/>
              </a:lnSpc>
              <a:buNone/>
            </a:pPr>
            <a:r>
              <a:rPr lang="en-US" sz="1650" kern="0" spc="-33" dirty="0">
                <a:solidFill>
                  <a:srgbClr val="272525"/>
                </a:solidFill>
                <a:latin typeface="Source Sans Pro" pitchFamily="34" charset="0"/>
                <a:ea typeface="Source Sans Pro" pitchFamily="34" charset="-122"/>
                <a:cs typeface="Source Sans Pro" pitchFamily="34" charset="-120"/>
              </a:rPr>
              <a:t>Педагогикалық әдіс-тәсілдер мен құрал-жабдықтар қамтамасыз етеді.</a:t>
            </a:r>
            <a:endParaRPr lang="en-US" sz="1650" dirty="0"/>
          </a:p>
        </p:txBody>
      </p:sp>
      <p:sp>
        <p:nvSpPr>
          <p:cNvPr id="13" name="Shape 10"/>
          <p:cNvSpPr/>
          <p:nvPr/>
        </p:nvSpPr>
        <p:spPr>
          <a:xfrm>
            <a:off x="741878" y="6434138"/>
            <a:ext cx="7660243" cy="1216938"/>
          </a:xfrm>
          <a:prstGeom prst="roundRect">
            <a:avLst>
              <a:gd name="adj" fmla="val 7316"/>
            </a:avLst>
          </a:prstGeom>
          <a:solidFill>
            <a:srgbClr val="F0D4F7"/>
          </a:solidFill>
          <a:ln w="7620">
            <a:solidFill>
              <a:srgbClr val="D6BADD"/>
            </a:solidFill>
            <a:prstDash val="solid"/>
          </a:ln>
        </p:spPr>
      </p:sp>
      <p:sp>
        <p:nvSpPr>
          <p:cNvPr id="14" name="Text 11"/>
          <p:cNvSpPr/>
          <p:nvPr/>
        </p:nvSpPr>
        <p:spPr>
          <a:xfrm>
            <a:off x="961430" y="6653689"/>
            <a:ext cx="2493645" cy="311587"/>
          </a:xfrm>
          <a:prstGeom prst="rect">
            <a:avLst/>
          </a:prstGeom>
          <a:noFill/>
          <a:ln/>
        </p:spPr>
        <p:txBody>
          <a:bodyPr wrap="none" lIns="0" tIns="0" rIns="0" bIns="0" rtlCol="0" anchor="t"/>
          <a:lstStyle/>
          <a:p>
            <a:pPr marL="0" indent="0">
              <a:lnSpc>
                <a:spcPts val="2450"/>
              </a:lnSpc>
              <a:buNone/>
            </a:pPr>
            <a:r>
              <a:rPr lang="en-US" sz="1950" kern="0" spc="-39" dirty="0">
                <a:solidFill>
                  <a:srgbClr val="272525"/>
                </a:solidFill>
                <a:latin typeface="Source Serif Pro Semi Bold" pitchFamily="34" charset="0"/>
                <a:ea typeface="Source Serif Pro Semi Bold" pitchFamily="34" charset="-122"/>
                <a:cs typeface="Source Serif Pro Semi Bold" pitchFamily="34" charset="-120"/>
              </a:rPr>
              <a:t>Realistic</a:t>
            </a:r>
            <a:endParaRPr lang="en-US" sz="1950" dirty="0"/>
          </a:p>
        </p:txBody>
      </p:sp>
      <p:sp>
        <p:nvSpPr>
          <p:cNvPr id="15" name="Text 12"/>
          <p:cNvSpPr/>
          <p:nvPr/>
        </p:nvSpPr>
        <p:spPr>
          <a:xfrm>
            <a:off x="961430" y="7092434"/>
            <a:ext cx="7221141" cy="339090"/>
          </a:xfrm>
          <a:prstGeom prst="rect">
            <a:avLst/>
          </a:prstGeom>
          <a:noFill/>
          <a:ln/>
        </p:spPr>
        <p:txBody>
          <a:bodyPr wrap="none" lIns="0" tIns="0" rIns="0" bIns="0" rtlCol="0" anchor="t"/>
          <a:lstStyle/>
          <a:p>
            <a:pPr marL="0" indent="0">
              <a:lnSpc>
                <a:spcPts val="2650"/>
              </a:lnSpc>
              <a:buNone/>
            </a:pPr>
            <a:r>
              <a:rPr lang="en-US" sz="1650" kern="0" spc="-33" dirty="0">
                <a:solidFill>
                  <a:srgbClr val="272525"/>
                </a:solidFill>
                <a:latin typeface="Source Sans Pro" pitchFamily="34" charset="0"/>
                <a:ea typeface="Source Sans Pro" pitchFamily="34" charset="-122"/>
                <a:cs typeface="Source Sans Pro" pitchFamily="34" charset="-120"/>
              </a:rPr>
              <a:t>Шынайы проблемаларды анықтап зерттей білуді талап етеді.</a:t>
            </a:r>
            <a:endParaRPr lang="en-US" sz="1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41628" y="504944"/>
            <a:ext cx="7860744" cy="1078230"/>
          </a:xfrm>
          <a:prstGeom prst="rect">
            <a:avLst/>
          </a:prstGeom>
          <a:noFill/>
          <a:ln/>
        </p:spPr>
        <p:txBody>
          <a:bodyPr wrap="square" lIns="0" tIns="0" rIns="0" bIns="0" rtlCol="0" anchor="t"/>
          <a:lstStyle/>
          <a:p>
            <a:pPr marL="0" indent="0">
              <a:lnSpc>
                <a:spcPts val="4200"/>
              </a:lnSpc>
              <a:buNone/>
            </a:pPr>
            <a:r>
              <a:rPr lang="en-US" sz="3350" kern="0" spc="-68" dirty="0">
                <a:solidFill>
                  <a:srgbClr val="000000"/>
                </a:solidFill>
                <a:latin typeface="Source Serif Pro Semi Bold" pitchFamily="34" charset="0"/>
                <a:ea typeface="Source Serif Pro Semi Bold" pitchFamily="34" charset="-122"/>
                <a:cs typeface="Source Serif Pro Semi Bold" pitchFamily="34" charset="-120"/>
              </a:rPr>
              <a:t>Интерактивті ойындарды құрастыру алгоритмі</a:t>
            </a:r>
            <a:endParaRPr lang="en-US" sz="3350" dirty="0"/>
          </a:p>
        </p:txBody>
      </p:sp>
      <p:pic>
        <p:nvPicPr>
          <p:cNvPr id="4" name="Image 1" descr="preencoded.png"/>
          <p:cNvPicPr>
            <a:picLocks noChangeAspect="1"/>
          </p:cNvPicPr>
          <p:nvPr/>
        </p:nvPicPr>
        <p:blipFill>
          <a:blip r:embed="rId4"/>
          <a:stretch>
            <a:fillRect/>
          </a:stretch>
        </p:blipFill>
        <p:spPr>
          <a:xfrm>
            <a:off x="641628" y="1858089"/>
            <a:ext cx="916543" cy="1466612"/>
          </a:xfrm>
          <a:prstGeom prst="rect">
            <a:avLst/>
          </a:prstGeom>
        </p:spPr>
      </p:pic>
      <p:sp>
        <p:nvSpPr>
          <p:cNvPr id="5" name="Text 1"/>
          <p:cNvSpPr/>
          <p:nvPr/>
        </p:nvSpPr>
        <p:spPr>
          <a:xfrm>
            <a:off x="1833086" y="2041327"/>
            <a:ext cx="2156817" cy="269677"/>
          </a:xfrm>
          <a:prstGeom prst="rect">
            <a:avLst/>
          </a:prstGeom>
          <a:noFill/>
          <a:ln/>
        </p:spPr>
        <p:txBody>
          <a:bodyPr wrap="none" lIns="0" tIns="0" rIns="0" bIns="0" rtlCol="0" anchor="t"/>
          <a:lstStyle/>
          <a:p>
            <a:pPr marL="0" indent="0" algn="l">
              <a:lnSpc>
                <a:spcPts val="2100"/>
              </a:lnSpc>
              <a:buNone/>
            </a:pPr>
            <a:r>
              <a:rPr lang="en-US" sz="1650" kern="0" spc="-34" dirty="0">
                <a:solidFill>
                  <a:srgbClr val="272525"/>
                </a:solidFill>
                <a:latin typeface="Source Serif Pro Semi Bold" pitchFamily="34" charset="0"/>
                <a:ea typeface="Source Serif Pro Semi Bold" pitchFamily="34" charset="-122"/>
                <a:cs typeface="Source Serif Pro Semi Bold" pitchFamily="34" charset="-120"/>
              </a:rPr>
              <a:t>Тақырыпты таңдау</a:t>
            </a:r>
            <a:endParaRPr lang="en-US" sz="1650" dirty="0"/>
          </a:p>
        </p:txBody>
      </p:sp>
      <p:sp>
        <p:nvSpPr>
          <p:cNvPr id="6" name="Text 2"/>
          <p:cNvSpPr/>
          <p:nvPr/>
        </p:nvSpPr>
        <p:spPr>
          <a:xfrm>
            <a:off x="1833086" y="2420898"/>
            <a:ext cx="6669286" cy="293370"/>
          </a:xfrm>
          <a:prstGeom prst="rect">
            <a:avLst/>
          </a:prstGeom>
          <a:noFill/>
          <a:ln/>
        </p:spPr>
        <p:txBody>
          <a:bodyPr wrap="none" lIns="0" tIns="0" rIns="0" bIns="0" rtlCol="0" anchor="t"/>
          <a:lstStyle/>
          <a:p>
            <a:pPr marL="0" indent="0" algn="l">
              <a:lnSpc>
                <a:spcPts val="2300"/>
              </a:lnSpc>
              <a:buNone/>
            </a:pPr>
            <a:r>
              <a:rPr lang="en-US" sz="1400" kern="0" spc="-29" dirty="0">
                <a:solidFill>
                  <a:srgbClr val="272525"/>
                </a:solidFill>
                <a:latin typeface="Source Sans Pro" pitchFamily="34" charset="0"/>
                <a:ea typeface="Source Sans Pro" pitchFamily="34" charset="-122"/>
                <a:cs typeface="Source Sans Pro" pitchFamily="34" charset="-120"/>
              </a:rPr>
              <a:t>Сабақтың негізгі тақырыбын анықтап алу.</a:t>
            </a:r>
            <a:endParaRPr lang="en-US" sz="1400" dirty="0"/>
          </a:p>
        </p:txBody>
      </p:sp>
      <p:pic>
        <p:nvPicPr>
          <p:cNvPr id="7" name="Image 2" descr="preencoded.png"/>
          <p:cNvPicPr>
            <a:picLocks noChangeAspect="1"/>
          </p:cNvPicPr>
          <p:nvPr/>
        </p:nvPicPr>
        <p:blipFill>
          <a:blip r:embed="rId5"/>
          <a:stretch>
            <a:fillRect/>
          </a:stretch>
        </p:blipFill>
        <p:spPr>
          <a:xfrm>
            <a:off x="641628" y="3324701"/>
            <a:ext cx="916543" cy="1466612"/>
          </a:xfrm>
          <a:prstGeom prst="rect">
            <a:avLst/>
          </a:prstGeom>
        </p:spPr>
      </p:pic>
      <p:sp>
        <p:nvSpPr>
          <p:cNvPr id="8" name="Text 3"/>
          <p:cNvSpPr/>
          <p:nvPr/>
        </p:nvSpPr>
        <p:spPr>
          <a:xfrm>
            <a:off x="1833086" y="3507938"/>
            <a:ext cx="2156817" cy="269677"/>
          </a:xfrm>
          <a:prstGeom prst="rect">
            <a:avLst/>
          </a:prstGeom>
          <a:noFill/>
          <a:ln/>
        </p:spPr>
        <p:txBody>
          <a:bodyPr wrap="none" lIns="0" tIns="0" rIns="0" bIns="0" rtlCol="0" anchor="t"/>
          <a:lstStyle/>
          <a:p>
            <a:pPr marL="0" indent="0" algn="l">
              <a:lnSpc>
                <a:spcPts val="2100"/>
              </a:lnSpc>
              <a:buNone/>
            </a:pPr>
            <a:r>
              <a:rPr lang="en-US" sz="1650" kern="0" spc="-34" dirty="0">
                <a:solidFill>
                  <a:srgbClr val="272525"/>
                </a:solidFill>
                <a:latin typeface="Source Serif Pro Semi Bold" pitchFamily="34" charset="0"/>
                <a:ea typeface="Source Serif Pro Semi Bold" pitchFamily="34" charset="-122"/>
                <a:cs typeface="Source Serif Pro Semi Bold" pitchFamily="34" charset="-120"/>
              </a:rPr>
              <a:t>Ойын түрін таңдау</a:t>
            </a:r>
            <a:endParaRPr lang="en-US" sz="1650" dirty="0"/>
          </a:p>
        </p:txBody>
      </p:sp>
      <p:sp>
        <p:nvSpPr>
          <p:cNvPr id="9" name="Text 4"/>
          <p:cNvSpPr/>
          <p:nvPr/>
        </p:nvSpPr>
        <p:spPr>
          <a:xfrm>
            <a:off x="1833086" y="3887510"/>
            <a:ext cx="6669286" cy="293370"/>
          </a:xfrm>
          <a:prstGeom prst="rect">
            <a:avLst/>
          </a:prstGeom>
          <a:noFill/>
          <a:ln/>
        </p:spPr>
        <p:txBody>
          <a:bodyPr wrap="none" lIns="0" tIns="0" rIns="0" bIns="0" rtlCol="0" anchor="t"/>
          <a:lstStyle/>
          <a:p>
            <a:pPr marL="0" indent="0" algn="l">
              <a:lnSpc>
                <a:spcPts val="2300"/>
              </a:lnSpc>
              <a:buNone/>
            </a:pPr>
            <a:r>
              <a:rPr lang="en-US" sz="1400" kern="0" spc="-29" dirty="0">
                <a:solidFill>
                  <a:srgbClr val="272525"/>
                </a:solidFill>
                <a:latin typeface="Source Sans Pro" pitchFamily="34" charset="0"/>
                <a:ea typeface="Source Sans Pro" pitchFamily="34" charset="-122"/>
                <a:cs typeface="Source Sans Pro" pitchFamily="34" charset="-120"/>
              </a:rPr>
              <a:t>Дайын шаблондар арасынан сабақ материалына сәйкес келетін ойын түрін таңдау.</a:t>
            </a:r>
            <a:endParaRPr lang="en-US" sz="1400" dirty="0"/>
          </a:p>
        </p:txBody>
      </p:sp>
      <p:pic>
        <p:nvPicPr>
          <p:cNvPr id="10" name="Image 3" descr="preencoded.png"/>
          <p:cNvPicPr>
            <a:picLocks noChangeAspect="1"/>
          </p:cNvPicPr>
          <p:nvPr/>
        </p:nvPicPr>
        <p:blipFill>
          <a:blip r:embed="rId6"/>
          <a:stretch>
            <a:fillRect/>
          </a:stretch>
        </p:blipFill>
        <p:spPr>
          <a:xfrm>
            <a:off x="641628" y="4791313"/>
            <a:ext cx="916543" cy="1466612"/>
          </a:xfrm>
          <a:prstGeom prst="rect">
            <a:avLst/>
          </a:prstGeom>
        </p:spPr>
      </p:pic>
      <p:sp>
        <p:nvSpPr>
          <p:cNvPr id="11" name="Text 5"/>
          <p:cNvSpPr/>
          <p:nvPr/>
        </p:nvSpPr>
        <p:spPr>
          <a:xfrm>
            <a:off x="1833086" y="4974550"/>
            <a:ext cx="2156817" cy="269677"/>
          </a:xfrm>
          <a:prstGeom prst="rect">
            <a:avLst/>
          </a:prstGeom>
          <a:noFill/>
          <a:ln/>
        </p:spPr>
        <p:txBody>
          <a:bodyPr wrap="none" lIns="0" tIns="0" rIns="0" bIns="0" rtlCol="0" anchor="t"/>
          <a:lstStyle/>
          <a:p>
            <a:pPr marL="0" indent="0" algn="l">
              <a:lnSpc>
                <a:spcPts val="2100"/>
              </a:lnSpc>
              <a:buNone/>
            </a:pPr>
            <a:r>
              <a:rPr lang="en-US" sz="1650" kern="0" spc="-34" dirty="0">
                <a:solidFill>
                  <a:srgbClr val="272525"/>
                </a:solidFill>
                <a:latin typeface="Source Serif Pro Semi Bold" pitchFamily="34" charset="0"/>
                <a:ea typeface="Source Serif Pro Semi Bold" pitchFamily="34" charset="-122"/>
                <a:cs typeface="Source Serif Pro Semi Bold" pitchFamily="34" charset="-120"/>
              </a:rPr>
              <a:t>Мазмұнды енгізу</a:t>
            </a:r>
            <a:endParaRPr lang="en-US" sz="1650" dirty="0"/>
          </a:p>
        </p:txBody>
      </p:sp>
      <p:sp>
        <p:nvSpPr>
          <p:cNvPr id="12" name="Text 6"/>
          <p:cNvSpPr/>
          <p:nvPr/>
        </p:nvSpPr>
        <p:spPr>
          <a:xfrm>
            <a:off x="1833086" y="5354122"/>
            <a:ext cx="6669286" cy="586740"/>
          </a:xfrm>
          <a:prstGeom prst="rect">
            <a:avLst/>
          </a:prstGeom>
          <a:noFill/>
          <a:ln/>
        </p:spPr>
        <p:txBody>
          <a:bodyPr wrap="square" lIns="0" tIns="0" rIns="0" bIns="0" rtlCol="0" anchor="t"/>
          <a:lstStyle/>
          <a:p>
            <a:pPr marL="0" indent="0" algn="l">
              <a:lnSpc>
                <a:spcPts val="2300"/>
              </a:lnSpc>
              <a:buNone/>
            </a:pPr>
            <a:r>
              <a:rPr lang="en-US" sz="1400" kern="0" spc="-29" dirty="0">
                <a:solidFill>
                  <a:srgbClr val="272525"/>
                </a:solidFill>
                <a:latin typeface="Source Sans Pro" pitchFamily="34" charset="0"/>
                <a:ea typeface="Source Sans Pro" pitchFamily="34" charset="-122"/>
                <a:cs typeface="Source Sans Pro" pitchFamily="34" charset="-120"/>
              </a:rPr>
              <a:t>Тақырыпқа байланысты сұрақтарды, жауаптарды, анықтамаларды, формулаларды енгізу.</a:t>
            </a:r>
            <a:endParaRPr lang="en-US" sz="1400" dirty="0"/>
          </a:p>
        </p:txBody>
      </p:sp>
      <p:pic>
        <p:nvPicPr>
          <p:cNvPr id="13" name="Image 4" descr="preencoded.png"/>
          <p:cNvPicPr>
            <a:picLocks noChangeAspect="1"/>
          </p:cNvPicPr>
          <p:nvPr/>
        </p:nvPicPr>
        <p:blipFill>
          <a:blip r:embed="rId7"/>
          <a:stretch>
            <a:fillRect/>
          </a:stretch>
        </p:blipFill>
        <p:spPr>
          <a:xfrm>
            <a:off x="641628" y="6257925"/>
            <a:ext cx="916543" cy="1466612"/>
          </a:xfrm>
          <a:prstGeom prst="rect">
            <a:avLst/>
          </a:prstGeom>
        </p:spPr>
      </p:pic>
      <p:sp>
        <p:nvSpPr>
          <p:cNvPr id="14" name="Text 7"/>
          <p:cNvSpPr/>
          <p:nvPr/>
        </p:nvSpPr>
        <p:spPr>
          <a:xfrm>
            <a:off x="1833086" y="6441162"/>
            <a:ext cx="2156817" cy="269677"/>
          </a:xfrm>
          <a:prstGeom prst="rect">
            <a:avLst/>
          </a:prstGeom>
          <a:noFill/>
          <a:ln/>
        </p:spPr>
        <p:txBody>
          <a:bodyPr wrap="none" lIns="0" tIns="0" rIns="0" bIns="0" rtlCol="0" anchor="t"/>
          <a:lstStyle/>
          <a:p>
            <a:pPr marL="0" indent="0" algn="l">
              <a:lnSpc>
                <a:spcPts val="2100"/>
              </a:lnSpc>
              <a:buNone/>
            </a:pPr>
            <a:r>
              <a:rPr lang="en-US" sz="1650" kern="0" spc="-34" dirty="0">
                <a:solidFill>
                  <a:srgbClr val="272525"/>
                </a:solidFill>
                <a:latin typeface="Source Serif Pro Semi Bold" pitchFamily="34" charset="0"/>
                <a:ea typeface="Source Serif Pro Semi Bold" pitchFamily="34" charset="-122"/>
                <a:cs typeface="Source Serif Pro Semi Bold" pitchFamily="34" charset="-120"/>
              </a:rPr>
              <a:t>Дизайнды реттеу</a:t>
            </a:r>
            <a:endParaRPr lang="en-US" sz="1650" dirty="0"/>
          </a:p>
        </p:txBody>
      </p:sp>
      <p:sp>
        <p:nvSpPr>
          <p:cNvPr id="15" name="Text 8"/>
          <p:cNvSpPr/>
          <p:nvPr/>
        </p:nvSpPr>
        <p:spPr>
          <a:xfrm>
            <a:off x="1833086" y="6820733"/>
            <a:ext cx="6669286" cy="293370"/>
          </a:xfrm>
          <a:prstGeom prst="rect">
            <a:avLst/>
          </a:prstGeom>
          <a:noFill/>
          <a:ln/>
        </p:spPr>
        <p:txBody>
          <a:bodyPr wrap="none" lIns="0" tIns="0" rIns="0" bIns="0" rtlCol="0" anchor="t"/>
          <a:lstStyle/>
          <a:p>
            <a:pPr marL="0" indent="0" algn="l">
              <a:lnSpc>
                <a:spcPts val="2300"/>
              </a:lnSpc>
              <a:buNone/>
            </a:pPr>
            <a:r>
              <a:rPr lang="en-US" sz="1400" kern="0" spc="-29" dirty="0">
                <a:solidFill>
                  <a:srgbClr val="272525"/>
                </a:solidFill>
                <a:latin typeface="Source Sans Pro" pitchFamily="34" charset="0"/>
                <a:ea typeface="Source Sans Pro" pitchFamily="34" charset="-122"/>
                <a:cs typeface="Source Sans Pro" pitchFamily="34" charset="-120"/>
              </a:rPr>
              <a:t>Ойынның сыртқы түрін, түстерді, фонды және мультимедиялық элементтерді қосу.</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968693" y="1271230"/>
            <a:ext cx="11694676" cy="726043"/>
          </a:xfrm>
          <a:prstGeom prst="rect">
            <a:avLst/>
          </a:prstGeom>
          <a:noFill/>
          <a:ln/>
        </p:spPr>
        <p:txBody>
          <a:bodyPr wrap="none" lIns="0" tIns="0" rIns="0" bIns="0" rtlCol="0" anchor="t"/>
          <a:lstStyle/>
          <a:p>
            <a:pPr marL="0" indent="0">
              <a:lnSpc>
                <a:spcPts val="5700"/>
              </a:lnSpc>
              <a:buNone/>
            </a:pPr>
            <a:r>
              <a:rPr lang="en-US" sz="4550" kern="0" spc="-91" dirty="0">
                <a:solidFill>
                  <a:srgbClr val="000000"/>
                </a:solidFill>
                <a:latin typeface="Source Serif Pro Semi Bold" pitchFamily="34" charset="0"/>
                <a:ea typeface="Source Serif Pro Semi Bold" pitchFamily="34" charset="-122"/>
                <a:cs typeface="Source Serif Pro Semi Bold" pitchFamily="34" charset="-120"/>
              </a:rPr>
              <a:t>Физика сабағындағы SMART Lab ойындары</a:t>
            </a:r>
            <a:endParaRPr lang="en-US" sz="4550" dirty="0"/>
          </a:p>
        </p:txBody>
      </p:sp>
      <p:pic>
        <p:nvPicPr>
          <p:cNvPr id="3" name="Image 0" descr="preencoded.png"/>
          <p:cNvPicPr>
            <a:picLocks noChangeAspect="1"/>
          </p:cNvPicPr>
          <p:nvPr/>
        </p:nvPicPr>
        <p:blipFill>
          <a:blip r:embed="rId3"/>
          <a:stretch>
            <a:fillRect/>
          </a:stretch>
        </p:blipFill>
        <p:spPr>
          <a:xfrm>
            <a:off x="968693" y="2491026"/>
            <a:ext cx="3984069" cy="2462332"/>
          </a:xfrm>
          <a:prstGeom prst="rect">
            <a:avLst/>
          </a:prstGeom>
        </p:spPr>
      </p:pic>
      <p:sp>
        <p:nvSpPr>
          <p:cNvPr id="4" name="Text 1"/>
          <p:cNvSpPr/>
          <p:nvPr/>
        </p:nvSpPr>
        <p:spPr>
          <a:xfrm>
            <a:off x="968693" y="5261967"/>
            <a:ext cx="2993350" cy="363141"/>
          </a:xfrm>
          <a:prstGeom prst="rect">
            <a:avLst/>
          </a:prstGeom>
          <a:noFill/>
          <a:ln/>
        </p:spPr>
        <p:txBody>
          <a:bodyPr wrap="none" lIns="0" tIns="0" rIns="0" bIns="0" rtlCol="0" anchor="t"/>
          <a:lstStyle/>
          <a:p>
            <a:pPr marL="0" indent="0" algn="l">
              <a:lnSpc>
                <a:spcPts val="2850"/>
              </a:lnSpc>
              <a:buNone/>
            </a:pPr>
            <a:r>
              <a:rPr lang="en-US" sz="2250" kern="0" spc="-46" dirty="0">
                <a:solidFill>
                  <a:srgbClr val="272525"/>
                </a:solidFill>
                <a:latin typeface="Source Serif Pro Semi Bold" pitchFamily="34" charset="0"/>
                <a:ea typeface="Source Serif Pro Semi Bold" pitchFamily="34" charset="-122"/>
                <a:cs typeface="Source Serif Pro Semi Bold" pitchFamily="34" charset="-120"/>
              </a:rPr>
              <a:t>Сәйкестендіру ойыны</a:t>
            </a:r>
            <a:endParaRPr lang="en-US" sz="2250" dirty="0"/>
          </a:p>
        </p:txBody>
      </p:sp>
      <p:sp>
        <p:nvSpPr>
          <p:cNvPr id="5" name="Text 2"/>
          <p:cNvSpPr/>
          <p:nvPr/>
        </p:nvSpPr>
        <p:spPr>
          <a:xfrm>
            <a:off x="968693" y="5773222"/>
            <a:ext cx="3984069" cy="790099"/>
          </a:xfrm>
          <a:prstGeom prst="rect">
            <a:avLst/>
          </a:prstGeom>
          <a:noFill/>
          <a:ln/>
        </p:spPr>
        <p:txBody>
          <a:bodyPr wrap="square" lIns="0" tIns="0" rIns="0" bIns="0" rtlCol="0" anchor="t"/>
          <a:lstStyle/>
          <a:p>
            <a:pPr marL="0" indent="0" algn="l">
              <a:lnSpc>
                <a:spcPts val="3100"/>
              </a:lnSpc>
              <a:buNone/>
            </a:pPr>
            <a:r>
              <a:rPr lang="en-US" sz="1900" kern="0" spc="-39" dirty="0">
                <a:solidFill>
                  <a:srgbClr val="272525"/>
                </a:solidFill>
                <a:latin typeface="Source Sans Pro" pitchFamily="34" charset="0"/>
                <a:ea typeface="Source Sans Pro" pitchFamily="34" charset="-122"/>
                <a:cs typeface="Source Sans Pro" pitchFamily="34" charset="-120"/>
              </a:rPr>
              <a:t>Ньютонның екінші заңын және оның қолданылуын түсіндіру.</a:t>
            </a:r>
            <a:endParaRPr lang="en-US" sz="1900" dirty="0"/>
          </a:p>
        </p:txBody>
      </p:sp>
      <p:pic>
        <p:nvPicPr>
          <p:cNvPr id="6" name="Image 1" descr="preencoded.png"/>
          <p:cNvPicPr>
            <a:picLocks noChangeAspect="1"/>
          </p:cNvPicPr>
          <p:nvPr/>
        </p:nvPicPr>
        <p:blipFill>
          <a:blip r:embed="rId4"/>
          <a:stretch>
            <a:fillRect/>
          </a:stretch>
        </p:blipFill>
        <p:spPr>
          <a:xfrm>
            <a:off x="5323046" y="2491026"/>
            <a:ext cx="3984069" cy="2462332"/>
          </a:xfrm>
          <a:prstGeom prst="rect">
            <a:avLst/>
          </a:prstGeom>
        </p:spPr>
      </p:pic>
      <p:sp>
        <p:nvSpPr>
          <p:cNvPr id="7" name="Text 3"/>
          <p:cNvSpPr/>
          <p:nvPr/>
        </p:nvSpPr>
        <p:spPr>
          <a:xfrm>
            <a:off x="5323046" y="5261967"/>
            <a:ext cx="2904530" cy="363141"/>
          </a:xfrm>
          <a:prstGeom prst="rect">
            <a:avLst/>
          </a:prstGeom>
          <a:noFill/>
          <a:ln/>
        </p:spPr>
        <p:txBody>
          <a:bodyPr wrap="none" lIns="0" tIns="0" rIns="0" bIns="0" rtlCol="0" anchor="t"/>
          <a:lstStyle/>
          <a:p>
            <a:pPr marL="0" indent="0" algn="l">
              <a:lnSpc>
                <a:spcPts val="2850"/>
              </a:lnSpc>
              <a:buNone/>
            </a:pPr>
            <a:r>
              <a:rPr lang="en-US" sz="2250" kern="0" spc="-46" dirty="0">
                <a:solidFill>
                  <a:srgbClr val="272525"/>
                </a:solidFill>
                <a:latin typeface="Source Serif Pro Semi Bold" pitchFamily="34" charset="0"/>
                <a:ea typeface="Source Serif Pro Semi Bold" pitchFamily="34" charset="-122"/>
                <a:cs typeface="Source Serif Pro Semi Bold" pitchFamily="34" charset="-120"/>
              </a:rPr>
              <a:t>Монеталарды жинау</a:t>
            </a:r>
            <a:endParaRPr lang="en-US" sz="2250" dirty="0"/>
          </a:p>
        </p:txBody>
      </p:sp>
      <p:sp>
        <p:nvSpPr>
          <p:cNvPr id="8" name="Text 4"/>
          <p:cNvSpPr/>
          <p:nvPr/>
        </p:nvSpPr>
        <p:spPr>
          <a:xfrm>
            <a:off x="5323046" y="5773222"/>
            <a:ext cx="3984069" cy="1185148"/>
          </a:xfrm>
          <a:prstGeom prst="rect">
            <a:avLst/>
          </a:prstGeom>
          <a:noFill/>
          <a:ln/>
        </p:spPr>
        <p:txBody>
          <a:bodyPr wrap="square" lIns="0" tIns="0" rIns="0" bIns="0" rtlCol="0" anchor="t"/>
          <a:lstStyle/>
          <a:p>
            <a:pPr marL="0" indent="0" algn="l">
              <a:lnSpc>
                <a:spcPts val="3100"/>
              </a:lnSpc>
              <a:buNone/>
            </a:pPr>
            <a:r>
              <a:rPr lang="en-US" sz="1900" kern="0" spc="-39" dirty="0">
                <a:solidFill>
                  <a:srgbClr val="272525"/>
                </a:solidFill>
                <a:latin typeface="Source Sans Pro" pitchFamily="34" charset="0"/>
                <a:ea typeface="Source Sans Pro" pitchFamily="34" charset="-122"/>
                <a:cs typeface="Source Sans Pro" pitchFamily="34" charset="-120"/>
              </a:rPr>
              <a:t>Архимед заңын түсіндіру және денелердің судағы қалқып шығу шарттарын үйрету.</a:t>
            </a:r>
            <a:endParaRPr lang="en-US" sz="1900" dirty="0"/>
          </a:p>
        </p:txBody>
      </p:sp>
      <p:pic>
        <p:nvPicPr>
          <p:cNvPr id="9" name="Image 2" descr="preencoded.png"/>
          <p:cNvPicPr>
            <a:picLocks noChangeAspect="1"/>
          </p:cNvPicPr>
          <p:nvPr/>
        </p:nvPicPr>
        <p:blipFill>
          <a:blip r:embed="rId5"/>
          <a:stretch>
            <a:fillRect/>
          </a:stretch>
        </p:blipFill>
        <p:spPr>
          <a:xfrm>
            <a:off x="9677400" y="2491026"/>
            <a:ext cx="3984188" cy="2462332"/>
          </a:xfrm>
          <a:prstGeom prst="rect">
            <a:avLst/>
          </a:prstGeom>
        </p:spPr>
      </p:pic>
      <p:sp>
        <p:nvSpPr>
          <p:cNvPr id="10" name="Text 5"/>
          <p:cNvSpPr/>
          <p:nvPr/>
        </p:nvSpPr>
        <p:spPr>
          <a:xfrm>
            <a:off x="9677400" y="5261967"/>
            <a:ext cx="2904530" cy="363141"/>
          </a:xfrm>
          <a:prstGeom prst="rect">
            <a:avLst/>
          </a:prstGeom>
          <a:noFill/>
          <a:ln/>
        </p:spPr>
        <p:txBody>
          <a:bodyPr wrap="none" lIns="0" tIns="0" rIns="0" bIns="0" rtlCol="0" anchor="t"/>
          <a:lstStyle/>
          <a:p>
            <a:pPr marL="0" indent="0" algn="l">
              <a:lnSpc>
                <a:spcPts val="2850"/>
              </a:lnSpc>
              <a:buNone/>
            </a:pPr>
            <a:r>
              <a:rPr lang="en-US" sz="2250" kern="0" spc="-46" dirty="0">
                <a:solidFill>
                  <a:srgbClr val="272525"/>
                </a:solidFill>
                <a:latin typeface="Source Serif Pro Semi Bold" pitchFamily="34" charset="0"/>
                <a:ea typeface="Source Serif Pro Semi Bold" pitchFamily="34" charset="-122"/>
                <a:cs typeface="Source Serif Pro Semi Bold" pitchFamily="34" charset="-120"/>
              </a:rPr>
              <a:t>Пазлды құрастыру</a:t>
            </a:r>
            <a:endParaRPr lang="en-US" sz="2250" dirty="0"/>
          </a:p>
        </p:txBody>
      </p:sp>
      <p:sp>
        <p:nvSpPr>
          <p:cNvPr id="11" name="Text 6"/>
          <p:cNvSpPr/>
          <p:nvPr/>
        </p:nvSpPr>
        <p:spPr>
          <a:xfrm>
            <a:off x="9677400" y="5773222"/>
            <a:ext cx="3984188" cy="790099"/>
          </a:xfrm>
          <a:prstGeom prst="rect">
            <a:avLst/>
          </a:prstGeom>
          <a:noFill/>
          <a:ln/>
        </p:spPr>
        <p:txBody>
          <a:bodyPr wrap="square" lIns="0" tIns="0" rIns="0" bIns="0" rtlCol="0" anchor="t"/>
          <a:lstStyle/>
          <a:p>
            <a:pPr marL="0" indent="0" algn="l">
              <a:lnSpc>
                <a:spcPts val="3100"/>
              </a:lnSpc>
              <a:buNone/>
            </a:pPr>
            <a:r>
              <a:rPr lang="en-US" sz="1900" kern="0" spc="-39" dirty="0">
                <a:solidFill>
                  <a:srgbClr val="272525"/>
                </a:solidFill>
                <a:latin typeface="Source Sans Pro" pitchFamily="34" charset="0"/>
                <a:ea typeface="Source Sans Pro" pitchFamily="34" charset="-122"/>
                <a:cs typeface="Source Sans Pro" pitchFamily="34" charset="-120"/>
              </a:rPr>
              <a:t>Оқушыларға электр тізбегін дұрыс құрастыруды үйрету.</a:t>
            </a:r>
            <a:endParaRPr lang="en-US" sz="1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968693" y="2055495"/>
            <a:ext cx="8484751" cy="726043"/>
          </a:xfrm>
          <a:prstGeom prst="rect">
            <a:avLst/>
          </a:prstGeom>
          <a:noFill/>
          <a:ln/>
        </p:spPr>
        <p:txBody>
          <a:bodyPr wrap="none" lIns="0" tIns="0" rIns="0" bIns="0" rtlCol="0" anchor="t"/>
          <a:lstStyle/>
          <a:p>
            <a:pPr marL="0" indent="0">
              <a:lnSpc>
                <a:spcPts val="5700"/>
              </a:lnSpc>
              <a:buNone/>
            </a:pPr>
            <a:r>
              <a:rPr lang="en-US" sz="4550" kern="0" spc="-91" dirty="0">
                <a:solidFill>
                  <a:srgbClr val="000000"/>
                </a:solidFill>
                <a:latin typeface="Source Serif Pro Semi Bold" pitchFamily="34" charset="0"/>
                <a:ea typeface="Source Serif Pro Semi Bold" pitchFamily="34" charset="-122"/>
                <a:cs typeface="Source Serif Pro Semi Bold" pitchFamily="34" charset="-120"/>
              </a:rPr>
              <a:t>Smart Physics Lab платформасы</a:t>
            </a:r>
            <a:endParaRPr lang="en-US" sz="4550" dirty="0"/>
          </a:p>
        </p:txBody>
      </p:sp>
      <p:sp>
        <p:nvSpPr>
          <p:cNvPr id="3" name="Text 1"/>
          <p:cNvSpPr/>
          <p:nvPr/>
        </p:nvSpPr>
        <p:spPr>
          <a:xfrm>
            <a:off x="968693" y="3398639"/>
            <a:ext cx="3699391" cy="363141"/>
          </a:xfrm>
          <a:prstGeom prst="rect">
            <a:avLst/>
          </a:prstGeom>
          <a:noFill/>
          <a:ln/>
        </p:spPr>
        <p:txBody>
          <a:bodyPr wrap="none" lIns="0" tIns="0" rIns="0" bIns="0" rtlCol="0" anchor="t"/>
          <a:lstStyle/>
          <a:p>
            <a:pPr marL="0" indent="0">
              <a:lnSpc>
                <a:spcPts val="2850"/>
              </a:lnSpc>
              <a:buNone/>
            </a:pPr>
            <a:r>
              <a:rPr lang="en-US" sz="2250" kern="0" spc="-46" dirty="0">
                <a:solidFill>
                  <a:srgbClr val="000000"/>
                </a:solidFill>
                <a:latin typeface="Source Serif Pro Semi Bold" pitchFamily="34" charset="0"/>
                <a:ea typeface="Source Serif Pro Semi Bold" pitchFamily="34" charset="-122"/>
                <a:cs typeface="Source Serif Pro Semi Bold" pitchFamily="34" charset="-120"/>
              </a:rPr>
              <a:t>Құралдар мен материалдар</a:t>
            </a:r>
            <a:endParaRPr lang="en-US" sz="2250" dirty="0"/>
          </a:p>
        </p:txBody>
      </p:sp>
      <p:sp>
        <p:nvSpPr>
          <p:cNvPr id="4" name="Text 2"/>
          <p:cNvSpPr/>
          <p:nvPr/>
        </p:nvSpPr>
        <p:spPr>
          <a:xfrm>
            <a:off x="968693" y="4008596"/>
            <a:ext cx="3828931" cy="1185148"/>
          </a:xfrm>
          <a:prstGeom prst="rect">
            <a:avLst/>
          </a:prstGeom>
          <a:noFill/>
          <a:ln/>
        </p:spPr>
        <p:txBody>
          <a:bodyPr wrap="square" lIns="0" tIns="0" rIns="0" bIns="0" rtlCol="0" anchor="t"/>
          <a:lstStyle/>
          <a:p>
            <a:pPr marL="0" indent="0">
              <a:lnSpc>
                <a:spcPts val="3100"/>
              </a:lnSpc>
              <a:buNone/>
            </a:pPr>
            <a:r>
              <a:rPr lang="en-US" sz="1900" kern="0" spc="-39" dirty="0">
                <a:solidFill>
                  <a:srgbClr val="272525"/>
                </a:solidFill>
                <a:latin typeface="Source Sans Pro" pitchFamily="34" charset="0"/>
                <a:ea typeface="Source Sans Pro" pitchFamily="34" charset="-122"/>
                <a:cs typeface="Source Sans Pro" pitchFamily="34" charset="-120"/>
              </a:rPr>
              <a:t>Тәжірибелер үшін қолжетімді құрылғылар мен қосымша материалдар тізімін ұсынады.</a:t>
            </a:r>
            <a:endParaRPr lang="en-US" sz="1900" dirty="0"/>
          </a:p>
        </p:txBody>
      </p:sp>
      <p:sp>
        <p:nvSpPr>
          <p:cNvPr id="5" name="Text 3"/>
          <p:cNvSpPr/>
          <p:nvPr/>
        </p:nvSpPr>
        <p:spPr>
          <a:xfrm>
            <a:off x="5407462" y="3398639"/>
            <a:ext cx="3599140" cy="363141"/>
          </a:xfrm>
          <a:prstGeom prst="rect">
            <a:avLst/>
          </a:prstGeom>
          <a:noFill/>
          <a:ln/>
        </p:spPr>
        <p:txBody>
          <a:bodyPr wrap="none" lIns="0" tIns="0" rIns="0" bIns="0" rtlCol="0" anchor="t"/>
          <a:lstStyle/>
          <a:p>
            <a:pPr marL="0" indent="0">
              <a:lnSpc>
                <a:spcPts val="2850"/>
              </a:lnSpc>
              <a:buNone/>
            </a:pPr>
            <a:r>
              <a:rPr lang="en-US" sz="2250" kern="0" spc="-46" dirty="0">
                <a:solidFill>
                  <a:srgbClr val="000000"/>
                </a:solidFill>
                <a:latin typeface="Source Serif Pro Semi Bold" pitchFamily="34" charset="0"/>
                <a:ea typeface="Source Serif Pro Semi Bold" pitchFamily="34" charset="-122"/>
                <a:cs typeface="Source Serif Pro Semi Bold" pitchFamily="34" charset="-120"/>
              </a:rPr>
              <a:t>Эксперимент шаблондары</a:t>
            </a:r>
            <a:endParaRPr lang="en-US" sz="2250" dirty="0"/>
          </a:p>
        </p:txBody>
      </p:sp>
      <p:sp>
        <p:nvSpPr>
          <p:cNvPr id="6" name="Text 4"/>
          <p:cNvSpPr/>
          <p:nvPr/>
        </p:nvSpPr>
        <p:spPr>
          <a:xfrm>
            <a:off x="5407462" y="4008596"/>
            <a:ext cx="3828931" cy="1185148"/>
          </a:xfrm>
          <a:prstGeom prst="rect">
            <a:avLst/>
          </a:prstGeom>
          <a:noFill/>
          <a:ln/>
        </p:spPr>
        <p:txBody>
          <a:bodyPr wrap="square" lIns="0" tIns="0" rIns="0" bIns="0" rtlCol="0" anchor="t"/>
          <a:lstStyle/>
          <a:p>
            <a:pPr marL="0" indent="0">
              <a:lnSpc>
                <a:spcPts val="3100"/>
              </a:lnSpc>
              <a:buNone/>
            </a:pPr>
            <a:r>
              <a:rPr lang="en-US" sz="1900" kern="0" spc="-39" dirty="0">
                <a:solidFill>
                  <a:srgbClr val="272525"/>
                </a:solidFill>
                <a:latin typeface="Source Sans Pro" pitchFamily="34" charset="0"/>
                <a:ea typeface="Source Sans Pro" pitchFamily="34" charset="-122"/>
                <a:cs typeface="Source Sans Pro" pitchFamily="34" charset="-120"/>
              </a:rPr>
              <a:t>Эксперименттер жасау үшін шаблондарды тегін жүктеп алып, өз сабағыңызға бейімдей аласыз.</a:t>
            </a:r>
            <a:endParaRPr lang="en-US" sz="1900" dirty="0"/>
          </a:p>
        </p:txBody>
      </p:sp>
      <p:sp>
        <p:nvSpPr>
          <p:cNvPr id="7" name="Text 5"/>
          <p:cNvSpPr/>
          <p:nvPr/>
        </p:nvSpPr>
        <p:spPr>
          <a:xfrm>
            <a:off x="9846231" y="3398639"/>
            <a:ext cx="3828931" cy="726281"/>
          </a:xfrm>
          <a:prstGeom prst="rect">
            <a:avLst/>
          </a:prstGeom>
          <a:noFill/>
          <a:ln/>
        </p:spPr>
        <p:txBody>
          <a:bodyPr wrap="square" lIns="0" tIns="0" rIns="0" bIns="0" rtlCol="0" anchor="t"/>
          <a:lstStyle/>
          <a:p>
            <a:pPr marL="0" indent="0">
              <a:lnSpc>
                <a:spcPts val="2850"/>
              </a:lnSpc>
              <a:buNone/>
            </a:pPr>
            <a:r>
              <a:rPr lang="en-US" sz="2250" kern="0" spc="-46" dirty="0">
                <a:solidFill>
                  <a:srgbClr val="000000"/>
                </a:solidFill>
                <a:latin typeface="Source Serif Pro Semi Bold" pitchFamily="34" charset="0"/>
                <a:ea typeface="Source Serif Pro Semi Bold" pitchFamily="34" charset="-122"/>
                <a:cs typeface="Source Serif Pro Semi Bold" pitchFamily="34" charset="-120"/>
              </a:rPr>
              <a:t>Arduino және смартфонды пайдалану</a:t>
            </a:r>
            <a:endParaRPr lang="en-US" sz="2250" dirty="0"/>
          </a:p>
        </p:txBody>
      </p:sp>
      <p:sp>
        <p:nvSpPr>
          <p:cNvPr id="8" name="Text 6"/>
          <p:cNvSpPr/>
          <p:nvPr/>
        </p:nvSpPr>
        <p:spPr>
          <a:xfrm>
            <a:off x="9846231" y="4371737"/>
            <a:ext cx="3828931" cy="1580198"/>
          </a:xfrm>
          <a:prstGeom prst="rect">
            <a:avLst/>
          </a:prstGeom>
          <a:noFill/>
          <a:ln/>
        </p:spPr>
        <p:txBody>
          <a:bodyPr wrap="square" lIns="0" tIns="0" rIns="0" bIns="0" rtlCol="0" anchor="t"/>
          <a:lstStyle/>
          <a:p>
            <a:pPr marL="0" indent="0">
              <a:lnSpc>
                <a:spcPts val="3100"/>
              </a:lnSpc>
              <a:buNone/>
            </a:pPr>
            <a:r>
              <a:rPr lang="en-US" sz="1900" kern="0" spc="-39" dirty="0">
                <a:solidFill>
                  <a:srgbClr val="272525"/>
                </a:solidFill>
                <a:latin typeface="Source Sans Pro" pitchFamily="34" charset="0"/>
                <a:ea typeface="Source Sans Pro" pitchFamily="34" charset="-122"/>
                <a:cs typeface="Source Sans Pro" pitchFamily="34" charset="-120"/>
              </a:rPr>
              <a:t>Оқушыларға Arduino тақталары мен смартфон сенсорлары арқылы өлшеулер жүргізуге мүмкіндік береді.</a:t>
            </a:r>
            <a:endParaRPr lang="en-US" sz="1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3068955"/>
          </a:xfrm>
          <a:prstGeom prst="rect">
            <a:avLst/>
          </a:prstGeom>
        </p:spPr>
      </p:pic>
      <p:sp>
        <p:nvSpPr>
          <p:cNvPr id="3" name="Text 0"/>
          <p:cNvSpPr/>
          <p:nvPr/>
        </p:nvSpPr>
        <p:spPr>
          <a:xfrm>
            <a:off x="968693" y="3745825"/>
            <a:ext cx="9563338" cy="722114"/>
          </a:xfrm>
          <a:prstGeom prst="rect">
            <a:avLst/>
          </a:prstGeom>
          <a:noFill/>
          <a:ln/>
        </p:spPr>
        <p:txBody>
          <a:bodyPr wrap="none" lIns="0" tIns="0" rIns="0" bIns="0" rtlCol="0" anchor="t"/>
          <a:lstStyle/>
          <a:p>
            <a:pPr marL="0" indent="0">
              <a:lnSpc>
                <a:spcPts val="5650"/>
              </a:lnSpc>
              <a:buNone/>
            </a:pPr>
            <a:r>
              <a:rPr lang="en-US" sz="4500" kern="0" spc="-91" dirty="0">
                <a:solidFill>
                  <a:srgbClr val="000000"/>
                </a:solidFill>
                <a:latin typeface="Source Serif Pro Semi Bold" pitchFamily="34" charset="0"/>
                <a:ea typeface="Source Serif Pro Semi Bold" pitchFamily="34" charset="-122"/>
                <a:cs typeface="Source Serif Pro Semi Bold" pitchFamily="34" charset="-120"/>
              </a:rPr>
              <a:t>PhET интерактивті симуляциялары</a:t>
            </a:r>
            <a:endParaRPr lang="en-US" sz="4500" dirty="0"/>
          </a:p>
        </p:txBody>
      </p:sp>
      <p:sp>
        <p:nvSpPr>
          <p:cNvPr id="4" name="Shape 1"/>
          <p:cNvSpPr/>
          <p:nvPr/>
        </p:nvSpPr>
        <p:spPr>
          <a:xfrm>
            <a:off x="968693" y="5112306"/>
            <a:ext cx="552331" cy="552331"/>
          </a:xfrm>
          <a:prstGeom prst="roundRect">
            <a:avLst>
              <a:gd name="adj" fmla="val 18670"/>
            </a:avLst>
          </a:prstGeom>
          <a:solidFill>
            <a:srgbClr val="F0D4F7"/>
          </a:solidFill>
          <a:ln w="15240">
            <a:solidFill>
              <a:srgbClr val="D6BADD"/>
            </a:solidFill>
            <a:prstDash val="solid"/>
          </a:ln>
        </p:spPr>
      </p:sp>
      <p:sp>
        <p:nvSpPr>
          <p:cNvPr id="5" name="Text 2"/>
          <p:cNvSpPr/>
          <p:nvPr/>
        </p:nvSpPr>
        <p:spPr>
          <a:xfrm>
            <a:off x="1158240" y="5215176"/>
            <a:ext cx="173236" cy="346591"/>
          </a:xfrm>
          <a:prstGeom prst="rect">
            <a:avLst/>
          </a:prstGeom>
          <a:noFill/>
          <a:ln/>
        </p:spPr>
        <p:txBody>
          <a:bodyPr wrap="none" lIns="0" tIns="0" rIns="0" bIns="0" rtlCol="0" anchor="t"/>
          <a:lstStyle/>
          <a:p>
            <a:pPr marL="0" indent="0" algn="ctr">
              <a:lnSpc>
                <a:spcPts val="2700"/>
              </a:lnSpc>
              <a:buNone/>
            </a:pPr>
            <a:r>
              <a:rPr lang="en-US" sz="2700" kern="0" spc="-55" dirty="0">
                <a:solidFill>
                  <a:srgbClr val="272525"/>
                </a:solidFill>
                <a:latin typeface="Source Serif Pro Semi Bold" pitchFamily="34" charset="0"/>
                <a:ea typeface="Source Serif Pro Semi Bold" pitchFamily="34" charset="-122"/>
                <a:cs typeface="Source Serif Pro Semi Bold" pitchFamily="34" charset="-120"/>
              </a:rPr>
              <a:t>1</a:t>
            </a:r>
            <a:endParaRPr lang="en-US" sz="2700" dirty="0"/>
          </a:p>
        </p:txBody>
      </p:sp>
      <p:sp>
        <p:nvSpPr>
          <p:cNvPr id="6" name="Text 3"/>
          <p:cNvSpPr/>
          <p:nvPr/>
        </p:nvSpPr>
        <p:spPr>
          <a:xfrm>
            <a:off x="1766530" y="5112306"/>
            <a:ext cx="3269456" cy="721995"/>
          </a:xfrm>
          <a:prstGeom prst="rect">
            <a:avLst/>
          </a:prstGeom>
          <a:noFill/>
          <a:ln/>
        </p:spPr>
        <p:txBody>
          <a:bodyPr wrap="square" lIns="0" tIns="0" rIns="0" bIns="0" rtlCol="0" anchor="t"/>
          <a:lstStyle/>
          <a:p>
            <a:pPr marL="0" indent="0">
              <a:lnSpc>
                <a:spcPts val="2800"/>
              </a:lnSpc>
              <a:buNone/>
            </a:pPr>
            <a:r>
              <a:rPr lang="en-US" sz="2250" kern="0" spc="-45" dirty="0">
                <a:solidFill>
                  <a:srgbClr val="272525"/>
                </a:solidFill>
                <a:latin typeface="Source Serif Pro Semi Bold" pitchFamily="34" charset="0"/>
                <a:ea typeface="Source Serif Pro Semi Bold" pitchFamily="34" charset="-122"/>
                <a:cs typeface="Source Serif Pro Semi Bold" pitchFamily="34" charset="-120"/>
              </a:rPr>
              <a:t>Кең тақырыптар жинағы</a:t>
            </a:r>
            <a:endParaRPr lang="en-US" sz="2250" dirty="0"/>
          </a:p>
        </p:txBody>
      </p:sp>
      <p:sp>
        <p:nvSpPr>
          <p:cNvPr id="7" name="Text 4"/>
          <p:cNvSpPr/>
          <p:nvPr/>
        </p:nvSpPr>
        <p:spPr>
          <a:xfrm>
            <a:off x="1766530" y="5981581"/>
            <a:ext cx="3269456" cy="1571149"/>
          </a:xfrm>
          <a:prstGeom prst="rect">
            <a:avLst/>
          </a:prstGeom>
          <a:noFill/>
          <a:ln/>
        </p:spPr>
        <p:txBody>
          <a:bodyPr wrap="square" lIns="0" tIns="0" rIns="0" bIns="0" rtlCol="0" anchor="t"/>
          <a:lstStyle/>
          <a:p>
            <a:pPr marL="0" indent="0">
              <a:lnSpc>
                <a:spcPts val="3050"/>
              </a:lnSpc>
              <a:buNone/>
            </a:pPr>
            <a:r>
              <a:rPr lang="en-US" sz="1900" kern="0" spc="-39" dirty="0">
                <a:solidFill>
                  <a:srgbClr val="272525"/>
                </a:solidFill>
                <a:latin typeface="Source Sans Pro" pitchFamily="34" charset="0"/>
                <a:ea typeface="Source Sans Pro" pitchFamily="34" charset="-122"/>
                <a:cs typeface="Source Sans Pro" pitchFamily="34" charset="-120"/>
              </a:rPr>
              <a:t>Кинематика, энергия, электр және магнетизм, оптика және т.б. тақырыптар бойынша симуляциялар ұсынады.</a:t>
            </a:r>
            <a:endParaRPr lang="en-US" sz="1900" dirty="0"/>
          </a:p>
        </p:txBody>
      </p:sp>
      <p:sp>
        <p:nvSpPr>
          <p:cNvPr id="8" name="Shape 5"/>
          <p:cNvSpPr/>
          <p:nvPr/>
        </p:nvSpPr>
        <p:spPr>
          <a:xfrm>
            <a:off x="5281493" y="5112306"/>
            <a:ext cx="552331" cy="552331"/>
          </a:xfrm>
          <a:prstGeom prst="roundRect">
            <a:avLst>
              <a:gd name="adj" fmla="val 18670"/>
            </a:avLst>
          </a:prstGeom>
          <a:solidFill>
            <a:srgbClr val="F0D4F7"/>
          </a:solidFill>
          <a:ln w="15240">
            <a:solidFill>
              <a:srgbClr val="D6BADD"/>
            </a:solidFill>
            <a:prstDash val="solid"/>
          </a:ln>
        </p:spPr>
      </p:sp>
      <p:sp>
        <p:nvSpPr>
          <p:cNvPr id="9" name="Text 6"/>
          <p:cNvSpPr/>
          <p:nvPr/>
        </p:nvSpPr>
        <p:spPr>
          <a:xfrm>
            <a:off x="5471041" y="5215176"/>
            <a:ext cx="173236" cy="346591"/>
          </a:xfrm>
          <a:prstGeom prst="rect">
            <a:avLst/>
          </a:prstGeom>
          <a:noFill/>
          <a:ln/>
        </p:spPr>
        <p:txBody>
          <a:bodyPr wrap="none" lIns="0" tIns="0" rIns="0" bIns="0" rtlCol="0" anchor="t"/>
          <a:lstStyle/>
          <a:p>
            <a:pPr marL="0" indent="0" algn="ctr">
              <a:lnSpc>
                <a:spcPts val="2700"/>
              </a:lnSpc>
              <a:buNone/>
            </a:pPr>
            <a:r>
              <a:rPr lang="en-US" sz="2700" kern="0" spc="-55" dirty="0">
                <a:solidFill>
                  <a:srgbClr val="272525"/>
                </a:solidFill>
                <a:latin typeface="Source Serif Pro Semi Bold" pitchFamily="34" charset="0"/>
                <a:ea typeface="Source Serif Pro Semi Bold" pitchFamily="34" charset="-122"/>
                <a:cs typeface="Source Serif Pro Semi Bold" pitchFamily="34" charset="-120"/>
              </a:rPr>
              <a:t>2</a:t>
            </a:r>
            <a:endParaRPr lang="en-US" sz="2700" dirty="0"/>
          </a:p>
        </p:txBody>
      </p:sp>
      <p:sp>
        <p:nvSpPr>
          <p:cNvPr id="10" name="Text 7"/>
          <p:cNvSpPr/>
          <p:nvPr/>
        </p:nvSpPr>
        <p:spPr>
          <a:xfrm>
            <a:off x="6079331" y="5112306"/>
            <a:ext cx="2888456" cy="360998"/>
          </a:xfrm>
          <a:prstGeom prst="rect">
            <a:avLst/>
          </a:prstGeom>
          <a:noFill/>
          <a:ln/>
        </p:spPr>
        <p:txBody>
          <a:bodyPr wrap="none" lIns="0" tIns="0" rIns="0" bIns="0" rtlCol="0" anchor="t"/>
          <a:lstStyle/>
          <a:p>
            <a:pPr marL="0" indent="0">
              <a:lnSpc>
                <a:spcPts val="2800"/>
              </a:lnSpc>
              <a:buNone/>
            </a:pPr>
            <a:r>
              <a:rPr lang="en-US" sz="2250" kern="0" spc="-45" dirty="0">
                <a:solidFill>
                  <a:srgbClr val="272525"/>
                </a:solidFill>
                <a:latin typeface="Source Serif Pro Semi Bold" pitchFamily="34" charset="0"/>
                <a:ea typeface="Source Serif Pro Semi Bold" pitchFamily="34" charset="-122"/>
                <a:cs typeface="Source Serif Pro Semi Bold" pitchFamily="34" charset="-120"/>
              </a:rPr>
              <a:t>Интерактивтілік</a:t>
            </a:r>
            <a:endParaRPr lang="en-US" sz="2250" dirty="0"/>
          </a:p>
        </p:txBody>
      </p:sp>
      <p:sp>
        <p:nvSpPr>
          <p:cNvPr id="11" name="Text 8"/>
          <p:cNvSpPr/>
          <p:nvPr/>
        </p:nvSpPr>
        <p:spPr>
          <a:xfrm>
            <a:off x="6079331" y="5620583"/>
            <a:ext cx="3269456" cy="1571149"/>
          </a:xfrm>
          <a:prstGeom prst="rect">
            <a:avLst/>
          </a:prstGeom>
          <a:noFill/>
          <a:ln/>
        </p:spPr>
        <p:txBody>
          <a:bodyPr wrap="square" lIns="0" tIns="0" rIns="0" bIns="0" rtlCol="0" anchor="t"/>
          <a:lstStyle/>
          <a:p>
            <a:pPr marL="0" indent="0">
              <a:lnSpc>
                <a:spcPts val="3050"/>
              </a:lnSpc>
              <a:buNone/>
            </a:pPr>
            <a:r>
              <a:rPr lang="en-US" sz="1900" kern="0" spc="-39" dirty="0">
                <a:solidFill>
                  <a:srgbClr val="272525"/>
                </a:solidFill>
                <a:latin typeface="Source Sans Pro" pitchFamily="34" charset="0"/>
                <a:ea typeface="Source Sans Pro" pitchFamily="34" charset="-122"/>
                <a:cs typeface="Source Sans Pro" pitchFamily="34" charset="-120"/>
              </a:rPr>
              <a:t>Оқушылар параметрлерді өзгертіп, нақты уақыт режимінде нәтижелерді бақылай алады.</a:t>
            </a:r>
            <a:endParaRPr lang="en-US" sz="1900" dirty="0"/>
          </a:p>
        </p:txBody>
      </p:sp>
      <p:sp>
        <p:nvSpPr>
          <p:cNvPr id="12" name="Shape 9"/>
          <p:cNvSpPr/>
          <p:nvPr/>
        </p:nvSpPr>
        <p:spPr>
          <a:xfrm>
            <a:off x="9594294" y="5112306"/>
            <a:ext cx="552331" cy="552331"/>
          </a:xfrm>
          <a:prstGeom prst="roundRect">
            <a:avLst>
              <a:gd name="adj" fmla="val 18670"/>
            </a:avLst>
          </a:prstGeom>
          <a:solidFill>
            <a:srgbClr val="F0D4F7"/>
          </a:solidFill>
          <a:ln w="15240">
            <a:solidFill>
              <a:srgbClr val="D6BADD"/>
            </a:solidFill>
            <a:prstDash val="solid"/>
          </a:ln>
        </p:spPr>
      </p:sp>
      <p:sp>
        <p:nvSpPr>
          <p:cNvPr id="13" name="Text 10"/>
          <p:cNvSpPr/>
          <p:nvPr/>
        </p:nvSpPr>
        <p:spPr>
          <a:xfrm>
            <a:off x="9783842" y="5215176"/>
            <a:ext cx="173236" cy="346591"/>
          </a:xfrm>
          <a:prstGeom prst="rect">
            <a:avLst/>
          </a:prstGeom>
          <a:noFill/>
          <a:ln/>
        </p:spPr>
        <p:txBody>
          <a:bodyPr wrap="none" lIns="0" tIns="0" rIns="0" bIns="0" rtlCol="0" anchor="t"/>
          <a:lstStyle/>
          <a:p>
            <a:pPr marL="0" indent="0" algn="ctr">
              <a:lnSpc>
                <a:spcPts val="2700"/>
              </a:lnSpc>
              <a:buNone/>
            </a:pPr>
            <a:r>
              <a:rPr lang="en-US" sz="2700" kern="0" spc="-55" dirty="0">
                <a:solidFill>
                  <a:srgbClr val="272525"/>
                </a:solidFill>
                <a:latin typeface="Source Serif Pro Semi Bold" pitchFamily="34" charset="0"/>
                <a:ea typeface="Source Serif Pro Semi Bold" pitchFamily="34" charset="-122"/>
                <a:cs typeface="Source Serif Pro Semi Bold" pitchFamily="34" charset="-120"/>
              </a:rPr>
              <a:t>3</a:t>
            </a:r>
            <a:endParaRPr lang="en-US" sz="2700" dirty="0"/>
          </a:p>
        </p:txBody>
      </p:sp>
      <p:sp>
        <p:nvSpPr>
          <p:cNvPr id="14" name="Text 11"/>
          <p:cNvSpPr/>
          <p:nvPr/>
        </p:nvSpPr>
        <p:spPr>
          <a:xfrm>
            <a:off x="10392132" y="5112306"/>
            <a:ext cx="2888456" cy="360998"/>
          </a:xfrm>
          <a:prstGeom prst="rect">
            <a:avLst/>
          </a:prstGeom>
          <a:noFill/>
          <a:ln/>
        </p:spPr>
        <p:txBody>
          <a:bodyPr wrap="none" lIns="0" tIns="0" rIns="0" bIns="0" rtlCol="0" anchor="t"/>
          <a:lstStyle/>
          <a:p>
            <a:pPr marL="0" indent="0">
              <a:lnSpc>
                <a:spcPts val="2800"/>
              </a:lnSpc>
              <a:buNone/>
            </a:pPr>
            <a:r>
              <a:rPr lang="en-US" sz="2250" kern="0" spc="-45" dirty="0">
                <a:solidFill>
                  <a:srgbClr val="272525"/>
                </a:solidFill>
                <a:latin typeface="Source Serif Pro Semi Bold" pitchFamily="34" charset="0"/>
                <a:ea typeface="Source Serif Pro Semi Bold" pitchFamily="34" charset="-122"/>
                <a:cs typeface="Source Serif Pro Semi Bold" pitchFamily="34" charset="-120"/>
              </a:rPr>
              <a:t>Тегін қолжетімділік</a:t>
            </a:r>
            <a:endParaRPr lang="en-US" sz="2250" dirty="0"/>
          </a:p>
        </p:txBody>
      </p:sp>
      <p:sp>
        <p:nvSpPr>
          <p:cNvPr id="15" name="Text 12"/>
          <p:cNvSpPr/>
          <p:nvPr/>
        </p:nvSpPr>
        <p:spPr>
          <a:xfrm>
            <a:off x="10392132" y="5620583"/>
            <a:ext cx="3269456" cy="1178362"/>
          </a:xfrm>
          <a:prstGeom prst="rect">
            <a:avLst/>
          </a:prstGeom>
          <a:noFill/>
          <a:ln/>
        </p:spPr>
        <p:txBody>
          <a:bodyPr wrap="square" lIns="0" tIns="0" rIns="0" bIns="0" rtlCol="0" anchor="t"/>
          <a:lstStyle/>
          <a:p>
            <a:pPr marL="0" indent="0">
              <a:lnSpc>
                <a:spcPts val="3050"/>
              </a:lnSpc>
              <a:buNone/>
            </a:pPr>
            <a:r>
              <a:rPr lang="en-US" sz="1900" kern="0" spc="-39" dirty="0">
                <a:solidFill>
                  <a:srgbClr val="272525"/>
                </a:solidFill>
                <a:latin typeface="Source Sans Pro" pitchFamily="34" charset="0"/>
                <a:ea typeface="Source Sans Pro" pitchFamily="34" charset="-122"/>
                <a:cs typeface="Source Sans Pro" pitchFamily="34" charset="-120"/>
              </a:rPr>
              <a:t>Симуляцияларды жүктеп алып немесе интернет арқылы тікелей қолдануға болады.</a:t>
            </a:r>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1377</Words>
  <Application>Microsoft Office PowerPoint</Application>
  <PresentationFormat>Произвольный</PresentationFormat>
  <Paragraphs>141</Paragraphs>
  <Slides>18</Slides>
  <Notes>8</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18</vt:i4>
      </vt:variant>
    </vt:vector>
  </HeadingPairs>
  <TitlesOfParts>
    <vt:vector size="24" baseType="lpstr">
      <vt:lpstr>Arial</vt:lpstr>
      <vt:lpstr>Calibri</vt:lpstr>
      <vt:lpstr>Source Sans Pro</vt:lpstr>
      <vt:lpstr>Source Serif Pro Semi Bold</vt:lpstr>
      <vt:lpstr>Times New Roman</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Аралбаева Гульнара Мырзахановна</cp:lastModifiedBy>
  <cp:revision>5</cp:revision>
  <dcterms:created xsi:type="dcterms:W3CDTF">2024-10-16T11:13:59Z</dcterms:created>
  <dcterms:modified xsi:type="dcterms:W3CDTF">2024-10-16T11:24:31Z</dcterms:modified>
</cp:coreProperties>
</file>