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73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6" y="397898"/>
            <a:ext cx="7415927" cy="3006090"/>
          </a:xfrm>
          <a:prstGeom prst="rect">
            <a:avLst/>
          </a:prstGeom>
          <a:noFill/>
          <a:ln/>
        </p:spPr>
        <p:txBody>
          <a:bodyPr wrap="square" lIns="0" tIns="0" rIns="0" bIns="0" rtlCol="0" anchor="t"/>
          <a:lstStyle/>
          <a:p>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8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Дәріс</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a:t>
            </a:r>
            <a:r>
              <a:rPr lang="en-US"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SMART Lab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сабақтарының</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конструкторы, бар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шаблондар</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негізінде</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сабақтарыңызға</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интерактивті</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ойындар</a:t>
            </a:r>
            <a:r>
              <a:rPr lang="ru-RU" sz="3200" b="1" kern="0" spc="-126" dirty="0">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 </a:t>
            </a:r>
            <a:r>
              <a:rPr lang="ru-RU" sz="3200" b="1" kern="0" spc="-126" dirty="0" err="1">
                <a:solidFill>
                  <a:srgbClr val="000000"/>
                </a:solidFill>
                <a:effectLst>
                  <a:outerShdw blurRad="38100" dist="38100" dir="2700000" algn="tl">
                    <a:srgbClr val="000000">
                      <a:alpha val="43137"/>
                    </a:srgbClr>
                  </a:outerShdw>
                </a:effectLst>
                <a:latin typeface="Times New Roman" panose="02020603050405020304" pitchFamily="18" charset="0"/>
                <a:ea typeface="Source Serif Pro Semi Bold" pitchFamily="34" charset="-122"/>
                <a:cs typeface="Times New Roman" panose="02020603050405020304" pitchFamily="18" charset="0"/>
              </a:rPr>
              <a:t>жасау</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1"/>
          <p:cNvSpPr/>
          <p:nvPr/>
        </p:nvSpPr>
        <p:spPr>
          <a:xfrm>
            <a:off x="657003" y="2929652"/>
            <a:ext cx="7415927" cy="1185148"/>
          </a:xfrm>
          <a:prstGeom prst="rect">
            <a:avLst/>
          </a:prstGeom>
          <a:noFill/>
          <a:ln/>
        </p:spPr>
        <p:txBody>
          <a:bodyPr wrap="square" lIns="0" tIns="0" rIns="0" bIns="0" rtlCol="0" anchor="t"/>
          <a:lstStyle/>
          <a:p>
            <a:pPr marL="0" indent="0" algn="just">
              <a:buNone/>
            </a:pPr>
            <a:r>
              <a:rPr lang="en-US" sz="44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SMART Lab - білім беру саласында қолданылатын интерактивті ойындар мен тапсырмалар жасаудың тиімді құралы. Ол оқушылардың қызығушылығын арттырып, материалды терең меңгеруге көмектеседі.</a:t>
            </a:r>
            <a:endParaRPr lang="en-US" sz="4400" dirty="0">
              <a:latin typeface="Times New Roman" panose="02020603050405020304" pitchFamily="18" charset="0"/>
              <a:cs typeface="Times New Roman" panose="02020603050405020304" pitchFamily="18" charset="0"/>
            </a:endParaRPr>
          </a:p>
        </p:txBody>
      </p:sp>
      <p:sp>
        <p:nvSpPr>
          <p:cNvPr id="5" name="Shape 2"/>
          <p:cNvSpPr/>
          <p:nvPr/>
        </p:nvSpPr>
        <p:spPr>
          <a:xfrm>
            <a:off x="864037" y="6336863"/>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7A10874-C8DC-4674-9294-8038B67B5865}"/>
              </a:ext>
            </a:extLst>
          </p:cNvPr>
          <p:cNvSpPr/>
          <p:nvPr/>
        </p:nvSpPr>
        <p:spPr>
          <a:xfrm>
            <a:off x="603849" y="333114"/>
            <a:ext cx="12922370" cy="7443513"/>
          </a:xfrm>
          <a:prstGeom prst="rect">
            <a:avLst/>
          </a:prstGeom>
        </p:spPr>
        <p:txBody>
          <a:bodyPr wrap="square">
            <a:spAutoFit/>
          </a:bodyPr>
          <a:lstStyle/>
          <a:p>
            <a:pPr indent="450215" algn="just">
              <a:lnSpc>
                <a:spcPct val="107000"/>
              </a:lnSpc>
              <a:spcAft>
                <a:spcPts val="0"/>
              </a:spcAft>
              <a:tabLst>
                <a:tab pos="630555" algn="l"/>
              </a:tabLst>
            </a:pPr>
            <a:r>
              <a:rPr lang="kk-KZ"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Интерактивті ойындарды құрастыру алгоритмі:</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Тақырыпты таңдау: Сабақтың негізгі тақырыбын анықтап алыңыз (мысалы, “Ньютонның заңдары”).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Ойын түрін таңдау: Дайын шаблондар арасынан сабақ материалына сәйкес келетін ойын түрін таңдаңыз (мысалы, сәйкестендіру немесе пазл).</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Мазмұнды енгізу: Тақырыпқа байланысты сұрақтарды, жауаптарды, анықтамаларды, формулаларды енгізіңіз.</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Дизайнды реттеу: Ойынның сыртқы түрін, яғни түстерді, фонды және мультимедиялық элементтерді қосыңыз.</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Оқушыларды қатыстыру: Оқушылар ойынға қатыса отырып, сұрақтарға жауап беріп, тапсырмаларды орындайды.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	Нәтижелерді талдау: Оқушылардың жауаптары мен нәтижелерін талдау арқылы білім деңгейін бағалауға болады.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84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BB5BAA-4823-4D4E-BAAD-416089C28BFE}"/>
              </a:ext>
            </a:extLst>
          </p:cNvPr>
          <p:cNvSpPr/>
          <p:nvPr/>
        </p:nvSpPr>
        <p:spPr>
          <a:xfrm>
            <a:off x="327804" y="258943"/>
            <a:ext cx="13250174" cy="7970452"/>
          </a:xfrm>
          <a:prstGeom prst="rect">
            <a:avLst/>
          </a:prstGeom>
        </p:spPr>
        <p:txBody>
          <a:bodyPr wrap="square">
            <a:spAutoFit/>
          </a:bodyPr>
          <a:lstStyle/>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Lab оқушыларға жаңа материалды меңгеру және оны практикалық тұрғыда қолдану үшін өте қолайлы құрал. Интерактивті ойындар арқылы оқушылар материалды жеңіл әрі жылдам түсінеді. Мұндай әдістер оқытушыға сабақты қызықты, жандандыра түседі, ал оқушыларға – күрделі физикалық ұғымдарды тәжірибе арқылы меңгеруге мүмкіндік береді.</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Физика сабағында SMART Lab қолдану – білім беру үрдісінің тиімділігін арттыруға арналған тамаша әдіс. Интерактивті тапсырмалар мен ойындар арқылы оқушылар материалды жақсырақ түсініп, оны өмірлік жағдайларда қолдануды үйренеді. SMART Lab-тың қолжетімділігі мен қарапайымдылығы мұғалімдерге сабақты қызықты әрі тиімді етіп өткізуге мүмкіндік береді.</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Сол сияқты тағы бір платформа SMART Lesson Active Builder (LAB) мұғалімдерге бірнеше минут ішінде қызықты, ойын әрекеттерін құруға қажетті құралдарды ұсынады.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40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2854BD3-BC6D-458B-A087-E894DE62F5B0}"/>
              </a:ext>
            </a:extLst>
          </p:cNvPr>
          <p:cNvSpPr/>
          <p:nvPr/>
        </p:nvSpPr>
        <p:spPr>
          <a:xfrm>
            <a:off x="224287" y="189879"/>
            <a:ext cx="13888528" cy="3698577"/>
          </a:xfrm>
          <a:prstGeom prst="rect">
            <a:avLst/>
          </a:prstGeom>
        </p:spPr>
        <p:txBody>
          <a:bodyPr wrap="square">
            <a:spAutoFit/>
          </a:bodyPr>
          <a:lstStyle/>
          <a:p>
            <a:pPr indent="450215" algn="just">
              <a:lnSpc>
                <a:spcPct val="107000"/>
              </a:lnSpc>
              <a:spcAft>
                <a:spcPts val="0"/>
              </a:spcAft>
              <a:tabLst>
                <a:tab pos="630555" algn="l"/>
              </a:tabLs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Lesson Activity Builder (LAB) мұғалімдерге бірнеше минут ішінде қызықты, ойын әрекеттерін құруға қажетті құралдарды ұсынады.</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Мұны қалай жасау керек</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Тапсырманы таңдаңыз</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Әр түрлі жастағы және тапсырмалар үшін бірнеше түрлі қызықты шаблондар бар.</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Жұмысты орнатыңыз</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Жұмыс түріне байланысты қажетті деректерді енгізіңіз:</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кеңестер</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жауап</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нұсқалары</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түстер</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Ойнай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бастаңыз</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Ойнауды</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бастаңыз</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үйреніңіз</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Рисунок 2">
            <a:extLst>
              <a:ext uri="{FF2B5EF4-FFF2-40B4-BE49-F238E27FC236}">
                <a16:creationId xmlns:a16="http://schemas.microsoft.com/office/drawing/2014/main" id="{9005D6C4-1771-4305-BF13-4DD26D094F3F}"/>
              </a:ext>
            </a:extLst>
          </p:cNvPr>
          <p:cNvPicPr/>
          <p:nvPr/>
        </p:nvPicPr>
        <p:blipFill>
          <a:blip r:embed="rId2">
            <a:extLst>
              <a:ext uri="{28A0092B-C50C-407E-A947-70E740481C1C}">
                <a14:useLocalDpi xmlns:a14="http://schemas.microsoft.com/office/drawing/2010/main" val="0"/>
              </a:ext>
            </a:extLst>
          </a:blip>
          <a:srcRect/>
          <a:stretch>
            <a:fillRect/>
          </a:stretch>
        </p:blipFill>
        <p:spPr>
          <a:xfrm>
            <a:off x="2403625" y="4341145"/>
            <a:ext cx="9293794" cy="3604943"/>
          </a:xfrm>
          <a:prstGeom prst="rect">
            <a:avLst/>
          </a:prstGeom>
          <a:noFill/>
          <a:ln cap="flat">
            <a:noFill/>
          </a:ln>
        </p:spPr>
      </p:pic>
    </p:spTree>
    <p:extLst>
      <p:ext uri="{BB962C8B-B14F-4D97-AF65-F5344CB8AC3E}">
        <p14:creationId xmlns:p14="http://schemas.microsoft.com/office/powerpoint/2010/main" val="337852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EF51842-0FF4-4DA2-A631-D593BA12C971}"/>
              </a:ext>
            </a:extLst>
          </p:cNvPr>
          <p:cNvSpPr/>
          <p:nvPr/>
        </p:nvSpPr>
        <p:spPr>
          <a:xfrm>
            <a:off x="0" y="3071"/>
            <a:ext cx="14475125" cy="7928837"/>
          </a:xfrm>
          <a:prstGeom prst="rect">
            <a:avLst/>
          </a:prstGeom>
        </p:spPr>
        <p:txBody>
          <a:bodyPr wrap="square">
            <a:spAutoFit/>
          </a:bodyPr>
          <a:lstStyle/>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Lab платформасын физика сабағында тиімді қолдану арқылы күрделі тақырыптарды жеңілдетуге және оқушылардың пәнге деген қызығушылығын арттыруға болады. Төменде SMART Lab арқылы әртүрлі физикалық тақырыптар бойынша интерактивті ойындар құрудың нақты мысалдары берілген.</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Тақырып: Ньютонның екінші заңы</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Интерактивті ойын: Сәйкестендіру ойыны</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Ойынның мақсаты: Оқушыларға Ньютонның екінші заңын және оның қолданылуын түсіндіру.</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Ойын түрі: Сәйкестендіру шаблонын қолдану</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Құру қадамдары:</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Сұрақ: «Массасы белгілі денеге әсер ететін күш пен оның үдеуі арасындағы байланыс қандай?»</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Тапсырма: Оқушыларға әртүрлі денелердің массасы (мысалы, 2 кг, 5 кг) және оларға әсер ететін күштер (мысалы, 10 Н, 20 Н) берілген. Оқушылар дененің массасы мен күшін сәйкестендіріп, үдеуін есептеулері керек.</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Сәйкестендіру: Оқушылар масса, күш және үдеу шамаларын дұрыс сәйкестендіруі керек (a = F/m формуласы бойынша).</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23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Дененің</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массасы</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кг,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Н →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Үдеу</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м/с²</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Дененің</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массасы</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кг,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Н →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Үдеу</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м/с²</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ойында</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Ньютонның</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екінші</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заңын</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есептер</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түсінеді</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оның</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күнделікті</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өмірде</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қалай</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қолданылатынын</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үйренеді</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34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6D8C544-05D1-47F6-A815-990925F22D9D}"/>
              </a:ext>
            </a:extLst>
          </p:cNvPr>
          <p:cNvSpPr/>
          <p:nvPr/>
        </p:nvSpPr>
        <p:spPr>
          <a:xfrm>
            <a:off x="172528" y="41416"/>
            <a:ext cx="13992046" cy="7950574"/>
          </a:xfrm>
          <a:prstGeom prst="rect">
            <a:avLst/>
          </a:prstGeom>
        </p:spPr>
        <p:txBody>
          <a:bodyPr wrap="square">
            <a:spAutoFit/>
          </a:bodyPr>
          <a:lstStyle/>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Архимед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күші</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Интерактивті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Монеталарды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жинау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Ойынның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Оқушыларға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Архимед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заңын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түсіндіру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денелердің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судағы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қалқып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шығу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шарттарын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үйрету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Монеталарды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жинау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шаблоны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қадамдары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Сұрақ</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тығыздығы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1000 кг/м³.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Тығыздығы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500 кг/м³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көлемі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0.1 м³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болатын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денеге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әсер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ететін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Архимед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есептеңіз</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Тапсырма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есептеу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монеталарды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жинайды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Жауабы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Архимед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анықтап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тығыздығы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дененің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көлемін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қолданып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F_Арх</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ρ_су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V_дене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g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формуласымен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есептеу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жүргізеді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Егер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жауап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берсе, монета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Дененің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көлемі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0.1 м³,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судағы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тығыздық</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1000 кг/м³. Архимед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1000 × 0.1 × 9.8 = 980 Н.</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есептеулерді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жүргізіп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монеталарды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жинайды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59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98B46BF-C991-4745-AE6B-75376391AD5F}"/>
              </a:ext>
            </a:extLst>
          </p:cNvPr>
          <p:cNvSpPr/>
          <p:nvPr/>
        </p:nvSpPr>
        <p:spPr>
          <a:xfrm>
            <a:off x="483079" y="209230"/>
            <a:ext cx="13664242" cy="6492226"/>
          </a:xfrm>
          <a:prstGeom prst="rect">
            <a:avLst/>
          </a:prstGeom>
        </p:spPr>
        <p:txBody>
          <a:bodyPr wrap="square">
            <a:spAutoFit/>
          </a:bodyPr>
          <a:lstStyle/>
          <a:p>
            <a:pPr indent="450215" algn="just">
              <a:lnSpc>
                <a:spcPct val="107000"/>
              </a:lnSpc>
              <a:spcBef>
                <a:spcPts val="375"/>
              </a:spcBef>
              <a:spcAft>
                <a:spcPts val="0"/>
              </a:spcAft>
              <a:tabLst>
                <a:tab pos="630555"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интерактивті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физика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сабақтарына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пайдалы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ресурстар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платформалардың</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қазақша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нұсқасы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Physics</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сайтта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смартфондар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Arduino</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тақталарын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қолданып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қарапайым</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құралдар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физикалық</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эксперименттер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жасауға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идеялар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құралдар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ұсынылған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тәжірибе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үйрету</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жасауға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бағытталған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тапсырмаларға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шаблондар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Сайтқа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осы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жерде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кіре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аласыз</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PhET</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интерактивті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симуляциялары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платформа физика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тегін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симуляцияларды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ұсынады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сабаққа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енгізу</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оқушылардың</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қызығушылығын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арттыруға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Платформада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кинематика, энергия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электромагнетизм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секілді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тақырыптарға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симуляциялар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мына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сілтеме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көре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аласыз</a:t>
            </a:r>
            <a:r>
              <a:rPr lang="kk-KZ"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04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A26F200-9046-4952-B4A1-A7226255E3BD}"/>
              </a:ext>
            </a:extLst>
          </p:cNvPr>
          <p:cNvSpPr/>
          <p:nvPr/>
        </p:nvSpPr>
        <p:spPr>
          <a:xfrm>
            <a:off x="534838" y="205833"/>
            <a:ext cx="13560724" cy="7458773"/>
          </a:xfrm>
          <a:prstGeom prst="rect">
            <a:avLst/>
          </a:prstGeom>
        </p:spPr>
        <p:txBody>
          <a:bodyPr wrap="square">
            <a:spAutoFit/>
          </a:bodyPr>
          <a:lstStyle/>
          <a:p>
            <a:pPr indent="450215" algn="just">
              <a:lnSpc>
                <a:spcPct val="107000"/>
              </a:lnSpc>
              <a:spcBef>
                <a:spcPts val="375"/>
              </a:spcBef>
              <a:spcAft>
                <a:spcPts val="0"/>
              </a:spcAft>
              <a:tabLst>
                <a:tab pos="630555" algn="l"/>
              </a:tabLst>
            </a:pPr>
            <a:r>
              <a:rPr lang="kk-KZ"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Physics Lab ұсынатын мүмкіндіктер:</a:t>
            </a:r>
            <a:endParaRPr lang="ru-RU" sz="4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Құралдар мен материалдар: Платформа тәжірибелер үшін қолжетімді құрылғылар мен қосымша материалдар тізімін ұсынады.</a:t>
            </a:r>
            <a:endParaRPr lang="ru-RU" sz="4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Эксперимент шаблондары: Эксперименттер жасау үшін шаблондарды тегін жүктеп алып, өз сабағыңызға бейімдей аласыз.</a:t>
            </a:r>
            <a:endParaRPr lang="ru-RU" sz="4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375"/>
              </a:spcBef>
              <a:spcAft>
                <a:spcPts val="0"/>
              </a:spcAft>
              <a:tabLst>
                <a:tab pos="630555" algn="l"/>
              </a:tabLst>
            </a:pPr>
            <a:r>
              <a:rPr lang="kk-KZ"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Arduino және смартфонды пайдалану: Оқушыларға Arduino тақталары мен смартфон сенсорлары арқылы өлшеулер жүргізіп, нақты уақыттағы нәтижелер алуға мүмкіндік береді.</a:t>
            </a:r>
            <a:endParaRPr lang="ru-RU"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40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095DC7-5C84-4CAD-B583-88B7BB6BA314}"/>
              </a:ext>
            </a:extLst>
          </p:cNvPr>
          <p:cNvSpPr/>
          <p:nvPr/>
        </p:nvSpPr>
        <p:spPr>
          <a:xfrm>
            <a:off x="448573" y="200604"/>
            <a:ext cx="13163909" cy="7437613"/>
          </a:xfrm>
          <a:prstGeom prst="rect">
            <a:avLst/>
          </a:prstGeom>
        </p:spPr>
        <p:txBody>
          <a:bodyPr wrap="square">
            <a:spAutoFit/>
          </a:bodyPr>
          <a:lstStyle/>
          <a:p>
            <a:pPr marL="457200" indent="450215" algn="just">
              <a:lnSpc>
                <a:spcPct val="107000"/>
              </a:lnSpc>
              <a:spcAft>
                <a:spcPts val="0"/>
              </a:spcAft>
              <a:tabLst>
                <a:tab pos="630555" algn="l"/>
              </a:tabLst>
            </a:pPr>
            <a:r>
              <a:rPr lang="kk-KZ"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Дәрісті бекіту сұрақтары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0215" algn="just">
              <a:lnSpc>
                <a:spcPct val="107000"/>
              </a:lnSpc>
              <a:spcAft>
                <a:spcPts val="0"/>
              </a:spcAft>
              <a:tabLst>
                <a:tab pos="630555" algn="l"/>
              </a:tabLst>
            </a:pPr>
            <a:r>
              <a:rPr lang="kk-KZ"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Physics Lab платформасының басты мақсаты қандай?</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PhET симуляцияларын физика сабағында қолданудың қандай артықшылықтары бар?</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Physics Lab арқылы Arduino мен смартфондарды қолдану қалай жүзеге асырылады?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Ньютонның екінші заңын интерактивті ойын арқылы қалай түсіндіруге болады?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PhET платформасындағы симуляциялар қандай тақырыптарды қамтиды және оларды қай кезде қолдануға болады?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Архимед заңын түсіндіру үшін SMART Lab-та қандай интерактивті ойын құрастыруға болады?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Lab-та интерактивті физика сабақтарын құрудың қандай артықшылықтары бар?</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Lesson Active Builder (LAB) ортасында ойындарды қалай жасау керек?</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0215" algn="just">
              <a:lnSpc>
                <a:spcPct val="107000"/>
              </a:lnSpc>
              <a:spcAft>
                <a:spcPts val="0"/>
              </a:spcAft>
              <a:tabLst>
                <a:tab pos="630555" algn="l"/>
              </a:tabLst>
            </a:pPr>
            <a:r>
              <a:rPr lang="kk-KZ" sz="28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72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33FDDF-F850-4FC8-A098-5238B5D8A67A}"/>
              </a:ext>
            </a:extLst>
          </p:cNvPr>
          <p:cNvSpPr/>
          <p:nvPr/>
        </p:nvSpPr>
        <p:spPr>
          <a:xfrm>
            <a:off x="3551017" y="3288052"/>
            <a:ext cx="8080545" cy="1015663"/>
          </a:xfrm>
          <a:prstGeom prst="rect">
            <a:avLst/>
          </a:prstGeom>
        </p:spPr>
        <p:txBody>
          <a:bodyPr wrap="none">
            <a:spAutoFit/>
          </a:bodyPr>
          <a:lstStyle/>
          <a:p>
            <a:r>
              <a:rPr lang="kk-KZ" sz="6000" dirty="0">
                <a:solidFill>
                  <a:srgbClr val="000000"/>
                </a:solidFill>
                <a:latin typeface="Times New Roman" panose="02020603050405020304" pitchFamily="18" charset="0"/>
              </a:rPr>
              <a:t>Назарларыңызға рақмет</a:t>
            </a:r>
            <a:endParaRPr lang="ru-RU" sz="6000" dirty="0"/>
          </a:p>
        </p:txBody>
      </p:sp>
    </p:spTree>
    <p:extLst>
      <p:ext uri="{BB962C8B-B14F-4D97-AF65-F5344CB8AC3E}">
        <p14:creationId xmlns:p14="http://schemas.microsoft.com/office/powerpoint/2010/main" val="336954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31625" y="664964"/>
            <a:ext cx="7453551" cy="1420654"/>
          </a:xfrm>
          <a:prstGeom prst="rect">
            <a:avLst/>
          </a:prstGeom>
          <a:noFill/>
          <a:ln/>
        </p:spPr>
        <p:txBody>
          <a:bodyPr wrap="square" lIns="0" tIns="0" rIns="0" bIns="0" rtlCol="0" anchor="t"/>
          <a:lstStyle/>
          <a:p>
            <a:pPr marL="0" indent="0">
              <a:lnSpc>
                <a:spcPts val="5550"/>
              </a:lnSpc>
              <a:buNone/>
            </a:pPr>
            <a:r>
              <a:rPr lang="en-US" sz="4450" kern="0" spc="-89" dirty="0">
                <a:solidFill>
                  <a:srgbClr val="000000"/>
                </a:solidFill>
                <a:latin typeface="Source Serif Pro Semi Bold" pitchFamily="34" charset="0"/>
                <a:ea typeface="Source Serif Pro Semi Bold" pitchFamily="34" charset="-122"/>
                <a:cs typeface="Source Serif Pro Semi Bold" pitchFamily="34" charset="-120"/>
              </a:rPr>
              <a:t>SMART Lab артықшылықтары</a:t>
            </a:r>
            <a:endParaRPr lang="en-US" sz="4450" dirty="0"/>
          </a:p>
        </p:txBody>
      </p:sp>
      <p:sp>
        <p:nvSpPr>
          <p:cNvPr id="4" name="Shape 1"/>
          <p:cNvSpPr/>
          <p:nvPr/>
        </p:nvSpPr>
        <p:spPr>
          <a:xfrm>
            <a:off x="6331625" y="2719507"/>
            <a:ext cx="543401" cy="543401"/>
          </a:xfrm>
          <a:prstGeom prst="roundRect">
            <a:avLst>
              <a:gd name="adj" fmla="val 18667"/>
            </a:avLst>
          </a:prstGeom>
          <a:solidFill>
            <a:srgbClr val="F0D4F7"/>
          </a:solidFill>
          <a:ln w="7620">
            <a:solidFill>
              <a:srgbClr val="D6BADD"/>
            </a:solidFill>
            <a:prstDash val="solid"/>
          </a:ln>
        </p:spPr>
      </p:sp>
      <p:sp>
        <p:nvSpPr>
          <p:cNvPr id="5" name="Text 2"/>
          <p:cNvSpPr/>
          <p:nvPr/>
        </p:nvSpPr>
        <p:spPr>
          <a:xfrm>
            <a:off x="6518077" y="2820710"/>
            <a:ext cx="170497" cy="340995"/>
          </a:xfrm>
          <a:prstGeom prst="rect">
            <a:avLst/>
          </a:prstGeom>
          <a:noFill/>
          <a:ln/>
        </p:spPr>
        <p:txBody>
          <a:bodyPr wrap="none" lIns="0" tIns="0" rIns="0" bIns="0" rtlCol="0" anchor="t"/>
          <a:lstStyle/>
          <a:p>
            <a:pPr marL="0" indent="0" algn="ctr">
              <a:lnSpc>
                <a:spcPts val="2650"/>
              </a:lnSpc>
              <a:buNone/>
            </a:pPr>
            <a:r>
              <a:rPr lang="en-US" sz="2650" kern="0" spc="-54"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6" name="Text 3"/>
          <p:cNvSpPr/>
          <p:nvPr/>
        </p:nvSpPr>
        <p:spPr>
          <a:xfrm>
            <a:off x="7116485" y="2719507"/>
            <a:ext cx="2841308" cy="355044"/>
          </a:xfrm>
          <a:prstGeom prst="rect">
            <a:avLst/>
          </a:prstGeom>
          <a:noFill/>
          <a:ln/>
        </p:spPr>
        <p:txBody>
          <a:bodyPr wrap="none" lIns="0" tIns="0" rIns="0" bIns="0" rtlCol="0" anchor="t"/>
          <a:lstStyle/>
          <a:p>
            <a:pPr marL="0" indent="0">
              <a:lnSpc>
                <a:spcPts val="2750"/>
              </a:lnSpc>
              <a:buNone/>
            </a:pPr>
            <a:r>
              <a:rPr lang="en-US" sz="2200" kern="0" spc="-45" dirty="0">
                <a:solidFill>
                  <a:srgbClr val="272525"/>
                </a:solidFill>
                <a:latin typeface="Source Serif Pro Semi Bold" pitchFamily="34" charset="0"/>
                <a:ea typeface="Source Serif Pro Semi Bold" pitchFamily="34" charset="-122"/>
                <a:cs typeface="Source Serif Pro Semi Bold" pitchFamily="34" charset="-120"/>
              </a:rPr>
              <a:t>Жеңіл қолдану</a:t>
            </a:r>
            <a:endParaRPr lang="en-US" sz="2200" dirty="0"/>
          </a:p>
        </p:txBody>
      </p:sp>
      <p:sp>
        <p:nvSpPr>
          <p:cNvPr id="7" name="Text 4"/>
          <p:cNvSpPr/>
          <p:nvPr/>
        </p:nvSpPr>
        <p:spPr>
          <a:xfrm>
            <a:off x="7116485" y="3219450"/>
            <a:ext cx="6668691" cy="772954"/>
          </a:xfrm>
          <a:prstGeom prst="rect">
            <a:avLst/>
          </a:prstGeom>
          <a:noFill/>
          <a:ln/>
        </p:spPr>
        <p:txBody>
          <a:bodyPr wrap="square" lIns="0" tIns="0" rIns="0" bIns="0" rtlCol="0" anchor="t"/>
          <a:lstStyle/>
          <a:p>
            <a:pPr marL="0" indent="0">
              <a:lnSpc>
                <a:spcPts val="3000"/>
              </a:lnSpc>
              <a:buNone/>
            </a:pPr>
            <a:r>
              <a:rPr lang="en-US" sz="1900" kern="0" spc="-38" dirty="0">
                <a:solidFill>
                  <a:srgbClr val="272525"/>
                </a:solidFill>
                <a:latin typeface="Source Sans Pro" pitchFamily="34" charset="0"/>
                <a:ea typeface="Source Sans Pro" pitchFamily="34" charset="-122"/>
                <a:cs typeface="Source Sans Pro" pitchFamily="34" charset="-120"/>
              </a:rPr>
              <a:t>Программалау дағдылары қажет емес. Барлық құралдар қолдануға ыңғайлы интерфейспен жабдықталған.</a:t>
            </a:r>
            <a:endParaRPr lang="en-US" sz="1900" dirty="0"/>
          </a:p>
        </p:txBody>
      </p:sp>
      <p:sp>
        <p:nvSpPr>
          <p:cNvPr id="8" name="Shape 5"/>
          <p:cNvSpPr/>
          <p:nvPr/>
        </p:nvSpPr>
        <p:spPr>
          <a:xfrm>
            <a:off x="6331625" y="4505563"/>
            <a:ext cx="543401" cy="543401"/>
          </a:xfrm>
          <a:prstGeom prst="roundRect">
            <a:avLst>
              <a:gd name="adj" fmla="val 18667"/>
            </a:avLst>
          </a:prstGeom>
          <a:solidFill>
            <a:srgbClr val="F0D4F7"/>
          </a:solidFill>
          <a:ln w="7620">
            <a:solidFill>
              <a:srgbClr val="D6BADD"/>
            </a:solidFill>
            <a:prstDash val="solid"/>
          </a:ln>
        </p:spPr>
      </p:sp>
      <p:sp>
        <p:nvSpPr>
          <p:cNvPr id="9" name="Text 6"/>
          <p:cNvSpPr/>
          <p:nvPr/>
        </p:nvSpPr>
        <p:spPr>
          <a:xfrm>
            <a:off x="6518077" y="4606766"/>
            <a:ext cx="170497" cy="340995"/>
          </a:xfrm>
          <a:prstGeom prst="rect">
            <a:avLst/>
          </a:prstGeom>
          <a:noFill/>
          <a:ln/>
        </p:spPr>
        <p:txBody>
          <a:bodyPr wrap="none" lIns="0" tIns="0" rIns="0" bIns="0" rtlCol="0" anchor="t"/>
          <a:lstStyle/>
          <a:p>
            <a:pPr marL="0" indent="0" algn="ctr">
              <a:lnSpc>
                <a:spcPts val="2650"/>
              </a:lnSpc>
              <a:buNone/>
            </a:pPr>
            <a:r>
              <a:rPr lang="en-US" sz="2650" kern="0" spc="-54"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10" name="Text 7"/>
          <p:cNvSpPr/>
          <p:nvPr/>
        </p:nvSpPr>
        <p:spPr>
          <a:xfrm>
            <a:off x="7116485" y="4505563"/>
            <a:ext cx="2841308" cy="355044"/>
          </a:xfrm>
          <a:prstGeom prst="rect">
            <a:avLst/>
          </a:prstGeom>
          <a:noFill/>
          <a:ln/>
        </p:spPr>
        <p:txBody>
          <a:bodyPr wrap="none" lIns="0" tIns="0" rIns="0" bIns="0" rtlCol="0" anchor="t"/>
          <a:lstStyle/>
          <a:p>
            <a:pPr marL="0" indent="0">
              <a:lnSpc>
                <a:spcPts val="2750"/>
              </a:lnSpc>
              <a:buNone/>
            </a:pPr>
            <a:r>
              <a:rPr lang="en-US" sz="2200" kern="0" spc="-45" dirty="0">
                <a:solidFill>
                  <a:srgbClr val="272525"/>
                </a:solidFill>
                <a:latin typeface="Source Serif Pro Semi Bold" pitchFamily="34" charset="0"/>
                <a:ea typeface="Source Serif Pro Semi Bold" pitchFamily="34" charset="-122"/>
                <a:cs typeface="Source Serif Pro Semi Bold" pitchFamily="34" charset="-120"/>
              </a:rPr>
              <a:t>Дайын шаблондар</a:t>
            </a:r>
            <a:endParaRPr lang="en-US" sz="2200" dirty="0"/>
          </a:p>
        </p:txBody>
      </p:sp>
      <p:sp>
        <p:nvSpPr>
          <p:cNvPr id="11" name="Text 8"/>
          <p:cNvSpPr/>
          <p:nvPr/>
        </p:nvSpPr>
        <p:spPr>
          <a:xfrm>
            <a:off x="7116485" y="5005507"/>
            <a:ext cx="6668691" cy="772954"/>
          </a:xfrm>
          <a:prstGeom prst="rect">
            <a:avLst/>
          </a:prstGeom>
          <a:noFill/>
          <a:ln/>
        </p:spPr>
        <p:txBody>
          <a:bodyPr wrap="square" lIns="0" tIns="0" rIns="0" bIns="0" rtlCol="0" anchor="t"/>
          <a:lstStyle/>
          <a:p>
            <a:pPr marL="0" indent="0">
              <a:lnSpc>
                <a:spcPts val="3000"/>
              </a:lnSpc>
              <a:buNone/>
            </a:pPr>
            <a:r>
              <a:rPr lang="en-US" sz="1900" kern="0" spc="-38" dirty="0">
                <a:solidFill>
                  <a:srgbClr val="272525"/>
                </a:solidFill>
                <a:latin typeface="Source Sans Pro" pitchFamily="34" charset="0"/>
                <a:ea typeface="Source Sans Pro" pitchFamily="34" charset="-122"/>
                <a:cs typeface="Source Sans Pro" pitchFamily="34" charset="-120"/>
              </a:rPr>
              <a:t>Уақытты үнемдеуге көмектесетін түрлі тапсырмалар мен ойындар үшін көптеген дайын шаблондар бар.</a:t>
            </a:r>
            <a:endParaRPr lang="en-US" sz="1900" dirty="0"/>
          </a:p>
        </p:txBody>
      </p:sp>
      <p:sp>
        <p:nvSpPr>
          <p:cNvPr id="12" name="Shape 9"/>
          <p:cNvSpPr/>
          <p:nvPr/>
        </p:nvSpPr>
        <p:spPr>
          <a:xfrm>
            <a:off x="6331625" y="6291620"/>
            <a:ext cx="543401" cy="543401"/>
          </a:xfrm>
          <a:prstGeom prst="roundRect">
            <a:avLst>
              <a:gd name="adj" fmla="val 18667"/>
            </a:avLst>
          </a:prstGeom>
          <a:solidFill>
            <a:srgbClr val="F0D4F7"/>
          </a:solidFill>
          <a:ln w="7620">
            <a:solidFill>
              <a:srgbClr val="D6BADD"/>
            </a:solidFill>
            <a:prstDash val="solid"/>
          </a:ln>
        </p:spPr>
      </p:sp>
      <p:sp>
        <p:nvSpPr>
          <p:cNvPr id="13" name="Text 10"/>
          <p:cNvSpPr/>
          <p:nvPr/>
        </p:nvSpPr>
        <p:spPr>
          <a:xfrm>
            <a:off x="6518077" y="6392823"/>
            <a:ext cx="170497" cy="340995"/>
          </a:xfrm>
          <a:prstGeom prst="rect">
            <a:avLst/>
          </a:prstGeom>
          <a:noFill/>
          <a:ln/>
        </p:spPr>
        <p:txBody>
          <a:bodyPr wrap="none" lIns="0" tIns="0" rIns="0" bIns="0" rtlCol="0" anchor="t"/>
          <a:lstStyle/>
          <a:p>
            <a:pPr marL="0" indent="0" algn="ctr">
              <a:lnSpc>
                <a:spcPts val="2650"/>
              </a:lnSpc>
              <a:buNone/>
            </a:pPr>
            <a:r>
              <a:rPr lang="en-US" sz="2650" kern="0" spc="-54"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4" name="Text 11"/>
          <p:cNvSpPr/>
          <p:nvPr/>
        </p:nvSpPr>
        <p:spPr>
          <a:xfrm>
            <a:off x="7116485" y="6291620"/>
            <a:ext cx="2841308" cy="355044"/>
          </a:xfrm>
          <a:prstGeom prst="rect">
            <a:avLst/>
          </a:prstGeom>
          <a:noFill/>
          <a:ln/>
        </p:spPr>
        <p:txBody>
          <a:bodyPr wrap="none" lIns="0" tIns="0" rIns="0" bIns="0" rtlCol="0" anchor="t"/>
          <a:lstStyle/>
          <a:p>
            <a:pPr marL="0" indent="0">
              <a:lnSpc>
                <a:spcPts val="2750"/>
              </a:lnSpc>
              <a:buNone/>
            </a:pPr>
            <a:r>
              <a:rPr lang="en-US" sz="2200" kern="0" spc="-45" dirty="0">
                <a:solidFill>
                  <a:srgbClr val="272525"/>
                </a:solidFill>
                <a:latin typeface="Source Serif Pro Semi Bold" pitchFamily="34" charset="0"/>
                <a:ea typeface="Source Serif Pro Semi Bold" pitchFamily="34" charset="-122"/>
                <a:cs typeface="Source Serif Pro Semi Bold" pitchFamily="34" charset="-120"/>
              </a:rPr>
              <a:t>Интерактивтілік</a:t>
            </a:r>
            <a:endParaRPr lang="en-US" sz="2200" dirty="0"/>
          </a:p>
        </p:txBody>
      </p:sp>
      <p:sp>
        <p:nvSpPr>
          <p:cNvPr id="15" name="Text 12"/>
          <p:cNvSpPr/>
          <p:nvPr/>
        </p:nvSpPr>
        <p:spPr>
          <a:xfrm>
            <a:off x="7116485" y="6791563"/>
            <a:ext cx="6668691" cy="772954"/>
          </a:xfrm>
          <a:prstGeom prst="rect">
            <a:avLst/>
          </a:prstGeom>
          <a:noFill/>
          <a:ln/>
        </p:spPr>
        <p:txBody>
          <a:bodyPr wrap="square" lIns="0" tIns="0" rIns="0" bIns="0" rtlCol="0" anchor="t"/>
          <a:lstStyle/>
          <a:p>
            <a:pPr marL="0" indent="0">
              <a:lnSpc>
                <a:spcPts val="3000"/>
              </a:lnSpc>
              <a:buNone/>
            </a:pPr>
            <a:r>
              <a:rPr lang="en-US" sz="1900" kern="0" spc="-38" dirty="0">
                <a:solidFill>
                  <a:srgbClr val="272525"/>
                </a:solidFill>
                <a:latin typeface="Source Sans Pro" pitchFamily="34" charset="0"/>
                <a:ea typeface="Source Sans Pro" pitchFamily="34" charset="-122"/>
                <a:cs typeface="Source Sans Pro" pitchFamily="34" charset="-120"/>
              </a:rPr>
              <a:t>Ойындар арқылы оқушылар материалды түсініп қана қоймай, оны қолдану тәсілдерін меңгереді.</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4979" y="617101"/>
            <a:ext cx="7574042" cy="1319213"/>
          </a:xfrm>
          <a:prstGeom prst="rect">
            <a:avLst/>
          </a:prstGeom>
          <a:noFill/>
          <a:ln/>
        </p:spPr>
        <p:txBody>
          <a:bodyPr wrap="square" lIns="0" tIns="0" rIns="0" bIns="0" rtlCol="0" anchor="t"/>
          <a:lstStyle/>
          <a:p>
            <a:pPr marL="0" indent="0">
              <a:lnSpc>
                <a:spcPts val="5150"/>
              </a:lnSpc>
              <a:buNone/>
            </a:pPr>
            <a:r>
              <a:rPr lang="en-US" sz="4150" kern="0" spc="-83" dirty="0">
                <a:solidFill>
                  <a:srgbClr val="000000"/>
                </a:solidFill>
                <a:latin typeface="Source Serif Pro Semi Bold" pitchFamily="34" charset="0"/>
                <a:ea typeface="Source Serif Pro Semi Bold" pitchFamily="34" charset="-122"/>
                <a:cs typeface="Source Serif Pro Semi Bold" pitchFamily="34" charset="-120"/>
              </a:rPr>
              <a:t>Физика сабағында SMART Lab қолдану</a:t>
            </a:r>
            <a:endParaRPr lang="en-US" sz="4150" dirty="0"/>
          </a:p>
        </p:txBody>
      </p:sp>
      <p:sp>
        <p:nvSpPr>
          <p:cNvPr id="4" name="Shape 1"/>
          <p:cNvSpPr/>
          <p:nvPr/>
        </p:nvSpPr>
        <p:spPr>
          <a:xfrm>
            <a:off x="1106091" y="2272665"/>
            <a:ext cx="30480" cy="5339715"/>
          </a:xfrm>
          <a:prstGeom prst="roundRect">
            <a:avLst>
              <a:gd name="adj" fmla="val 309060"/>
            </a:avLst>
          </a:prstGeom>
          <a:solidFill>
            <a:srgbClr val="D6BADD"/>
          </a:solidFill>
          <a:ln/>
        </p:spPr>
      </p:sp>
      <p:sp>
        <p:nvSpPr>
          <p:cNvPr id="5" name="Shape 2"/>
          <p:cNvSpPr/>
          <p:nvPr/>
        </p:nvSpPr>
        <p:spPr>
          <a:xfrm>
            <a:off x="1343144" y="2762012"/>
            <a:ext cx="784979" cy="30480"/>
          </a:xfrm>
          <a:prstGeom prst="roundRect">
            <a:avLst>
              <a:gd name="adj" fmla="val 309060"/>
            </a:avLst>
          </a:prstGeom>
          <a:solidFill>
            <a:srgbClr val="D6BADD"/>
          </a:solidFill>
          <a:ln/>
        </p:spPr>
      </p:sp>
      <p:sp>
        <p:nvSpPr>
          <p:cNvPr id="6" name="Shape 3"/>
          <p:cNvSpPr/>
          <p:nvPr/>
        </p:nvSpPr>
        <p:spPr>
          <a:xfrm>
            <a:off x="869037" y="2524958"/>
            <a:ext cx="504587" cy="504587"/>
          </a:xfrm>
          <a:prstGeom prst="roundRect">
            <a:avLst>
              <a:gd name="adj" fmla="val 18669"/>
            </a:avLst>
          </a:prstGeom>
          <a:solidFill>
            <a:srgbClr val="F0D4F7"/>
          </a:solidFill>
          <a:ln w="7620">
            <a:solidFill>
              <a:srgbClr val="D6BADD"/>
            </a:solidFill>
            <a:prstDash val="solid"/>
          </a:ln>
        </p:spPr>
      </p:sp>
      <p:sp>
        <p:nvSpPr>
          <p:cNvPr id="7" name="Text 4"/>
          <p:cNvSpPr/>
          <p:nvPr/>
        </p:nvSpPr>
        <p:spPr>
          <a:xfrm>
            <a:off x="1042154" y="2618899"/>
            <a:ext cx="158353" cy="316587"/>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50" dirty="0"/>
          </a:p>
        </p:txBody>
      </p:sp>
      <p:sp>
        <p:nvSpPr>
          <p:cNvPr id="8" name="Text 5"/>
          <p:cNvSpPr/>
          <p:nvPr/>
        </p:nvSpPr>
        <p:spPr>
          <a:xfrm>
            <a:off x="2354818" y="2496860"/>
            <a:ext cx="2638663" cy="329803"/>
          </a:xfrm>
          <a:prstGeom prst="rect">
            <a:avLst/>
          </a:prstGeom>
          <a:noFill/>
          <a:ln/>
        </p:spPr>
        <p:txBody>
          <a:bodyPr wrap="none" lIns="0" tIns="0" rIns="0" bIns="0" rtlCol="0" anchor="t"/>
          <a:lstStyle/>
          <a:p>
            <a:pPr marL="0" indent="0" algn="l">
              <a:lnSpc>
                <a:spcPts val="255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Тесттік тапсырмалар</a:t>
            </a:r>
            <a:endParaRPr lang="en-US" sz="2050" dirty="0"/>
          </a:p>
        </p:txBody>
      </p:sp>
      <p:sp>
        <p:nvSpPr>
          <p:cNvPr id="9" name="Text 6"/>
          <p:cNvSpPr/>
          <p:nvPr/>
        </p:nvSpPr>
        <p:spPr>
          <a:xfrm>
            <a:off x="2354818" y="2961203"/>
            <a:ext cx="6004203" cy="717709"/>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Энергияның сақталу заңы тақырыбын тексеру үшін көп жауапты сұрақтар арқылы интерактивті тест жасау.</a:t>
            </a:r>
            <a:endParaRPr lang="en-US" sz="1750" dirty="0"/>
          </a:p>
        </p:txBody>
      </p:sp>
      <p:sp>
        <p:nvSpPr>
          <p:cNvPr id="10" name="Shape 7"/>
          <p:cNvSpPr/>
          <p:nvPr/>
        </p:nvSpPr>
        <p:spPr>
          <a:xfrm>
            <a:off x="1343144" y="4616648"/>
            <a:ext cx="784979" cy="30480"/>
          </a:xfrm>
          <a:prstGeom prst="roundRect">
            <a:avLst>
              <a:gd name="adj" fmla="val 309060"/>
            </a:avLst>
          </a:prstGeom>
          <a:solidFill>
            <a:srgbClr val="D6BADD"/>
          </a:solidFill>
          <a:ln/>
        </p:spPr>
      </p:sp>
      <p:sp>
        <p:nvSpPr>
          <p:cNvPr id="11" name="Shape 8"/>
          <p:cNvSpPr/>
          <p:nvPr/>
        </p:nvSpPr>
        <p:spPr>
          <a:xfrm>
            <a:off x="869037" y="4379595"/>
            <a:ext cx="504587" cy="504587"/>
          </a:xfrm>
          <a:prstGeom prst="roundRect">
            <a:avLst>
              <a:gd name="adj" fmla="val 18669"/>
            </a:avLst>
          </a:prstGeom>
          <a:solidFill>
            <a:srgbClr val="F0D4F7"/>
          </a:solidFill>
          <a:ln w="7620">
            <a:solidFill>
              <a:srgbClr val="D6BADD"/>
            </a:solidFill>
            <a:prstDash val="solid"/>
          </a:ln>
        </p:spPr>
      </p:sp>
      <p:sp>
        <p:nvSpPr>
          <p:cNvPr id="12" name="Text 9"/>
          <p:cNvSpPr/>
          <p:nvPr/>
        </p:nvSpPr>
        <p:spPr>
          <a:xfrm>
            <a:off x="1042154" y="4473535"/>
            <a:ext cx="158353" cy="316587"/>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50" dirty="0"/>
          </a:p>
        </p:txBody>
      </p:sp>
      <p:sp>
        <p:nvSpPr>
          <p:cNvPr id="13" name="Text 10"/>
          <p:cNvSpPr/>
          <p:nvPr/>
        </p:nvSpPr>
        <p:spPr>
          <a:xfrm>
            <a:off x="2354818" y="4351496"/>
            <a:ext cx="2638663" cy="329803"/>
          </a:xfrm>
          <a:prstGeom prst="rect">
            <a:avLst/>
          </a:prstGeom>
          <a:noFill/>
          <a:ln/>
        </p:spPr>
        <p:txBody>
          <a:bodyPr wrap="none" lIns="0" tIns="0" rIns="0" bIns="0" rtlCol="0" anchor="t"/>
          <a:lstStyle/>
          <a:p>
            <a:pPr marL="0" indent="0" algn="l">
              <a:lnSpc>
                <a:spcPts val="255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Пазлдар</a:t>
            </a:r>
            <a:endParaRPr lang="en-US" sz="2050" dirty="0"/>
          </a:p>
        </p:txBody>
      </p:sp>
      <p:sp>
        <p:nvSpPr>
          <p:cNvPr id="14" name="Text 11"/>
          <p:cNvSpPr/>
          <p:nvPr/>
        </p:nvSpPr>
        <p:spPr>
          <a:xfrm>
            <a:off x="2354818" y="4815840"/>
            <a:ext cx="6004203" cy="717709"/>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Оқушыларға электр тізбегінің схемасын дұрыс жинау үшін пазлдар құрастыру.</a:t>
            </a:r>
            <a:endParaRPr lang="en-US" sz="1750" dirty="0"/>
          </a:p>
        </p:txBody>
      </p:sp>
      <p:sp>
        <p:nvSpPr>
          <p:cNvPr id="15" name="Shape 12"/>
          <p:cNvSpPr/>
          <p:nvPr/>
        </p:nvSpPr>
        <p:spPr>
          <a:xfrm>
            <a:off x="1343144" y="6471285"/>
            <a:ext cx="784979" cy="30480"/>
          </a:xfrm>
          <a:prstGeom prst="roundRect">
            <a:avLst>
              <a:gd name="adj" fmla="val 309060"/>
            </a:avLst>
          </a:prstGeom>
          <a:solidFill>
            <a:srgbClr val="D6BADD"/>
          </a:solidFill>
          <a:ln/>
        </p:spPr>
      </p:sp>
      <p:sp>
        <p:nvSpPr>
          <p:cNvPr id="16" name="Shape 13"/>
          <p:cNvSpPr/>
          <p:nvPr/>
        </p:nvSpPr>
        <p:spPr>
          <a:xfrm>
            <a:off x="869037" y="6234232"/>
            <a:ext cx="504587" cy="504587"/>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1042154" y="6328172"/>
            <a:ext cx="158353" cy="316587"/>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50" dirty="0"/>
          </a:p>
        </p:txBody>
      </p:sp>
      <p:sp>
        <p:nvSpPr>
          <p:cNvPr id="18" name="Text 15"/>
          <p:cNvSpPr/>
          <p:nvPr/>
        </p:nvSpPr>
        <p:spPr>
          <a:xfrm>
            <a:off x="2354818" y="6206133"/>
            <a:ext cx="2638663" cy="329803"/>
          </a:xfrm>
          <a:prstGeom prst="rect">
            <a:avLst/>
          </a:prstGeom>
          <a:noFill/>
          <a:ln/>
        </p:spPr>
        <p:txBody>
          <a:bodyPr wrap="none" lIns="0" tIns="0" rIns="0" bIns="0" rtlCol="0" anchor="t"/>
          <a:lstStyle/>
          <a:p>
            <a:pPr marL="0" indent="0" algn="l">
              <a:lnSpc>
                <a:spcPts val="255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Кластерлер</a:t>
            </a:r>
            <a:endParaRPr lang="en-US" sz="2050" dirty="0"/>
          </a:p>
        </p:txBody>
      </p:sp>
      <p:sp>
        <p:nvSpPr>
          <p:cNvPr id="19" name="Text 16"/>
          <p:cNvSpPr/>
          <p:nvPr/>
        </p:nvSpPr>
        <p:spPr>
          <a:xfrm>
            <a:off x="2354818" y="6670477"/>
            <a:ext cx="6004203" cy="717709"/>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Физикалық ұғымдар мен заңдарды дұрыс біріктіру тапсырмаларын қолдану.</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BAD3665-C28D-4656-87AF-FD885F9D3F77}"/>
              </a:ext>
            </a:extLst>
          </p:cNvPr>
          <p:cNvSpPr/>
          <p:nvPr/>
        </p:nvSpPr>
        <p:spPr>
          <a:xfrm>
            <a:off x="258792" y="369041"/>
            <a:ext cx="13543471" cy="7288470"/>
          </a:xfrm>
          <a:prstGeom prst="rect">
            <a:avLst/>
          </a:prstGeom>
        </p:spPr>
        <p:txBody>
          <a:bodyPr wrap="square">
            <a:spAutoFit/>
          </a:bodyPr>
          <a:lstStyle/>
          <a:p>
            <a:pPr indent="450215" algn="just">
              <a:lnSpc>
                <a:spcPct val="107000"/>
              </a:lnSpc>
              <a:spcAft>
                <a:spcPts val="0"/>
              </a:spcAft>
              <a:tabLst>
                <a:tab pos="630555" algn="l"/>
              </a:tabLst>
            </a:pPr>
            <a:r>
              <a:rPr lang="kk-KZ"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SMART Lab конструкторында бірнеше дайын ойын шаблондары бар. Оларды қолдану барысында сабақ жоспарына сай келетіндей өзгертуге болады.</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Шаблон түрлері:</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“Қосылу/Сәйкестендіру” – физикалық шамаларды анықтамаларымен сәйкестендіру.</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“Монеталарды жинау” – дұрыс жауаптар беру арқылы виртуалды монеталарды жинау ойыны.</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“Түрлендіру” – физикалық шамаларды түрлендіруді үйрену.</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694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886"/>
          </a:xfrm>
          <a:prstGeom prst="rect">
            <a:avLst/>
          </a:prstGeom>
        </p:spPr>
      </p:pic>
      <p:sp>
        <p:nvSpPr>
          <p:cNvPr id="3" name="Text 0"/>
          <p:cNvSpPr/>
          <p:nvPr/>
        </p:nvSpPr>
        <p:spPr>
          <a:xfrm>
            <a:off x="741878" y="582811"/>
            <a:ext cx="7660243" cy="1246823"/>
          </a:xfrm>
          <a:prstGeom prst="rect">
            <a:avLst/>
          </a:prstGeom>
          <a:noFill/>
          <a:ln/>
        </p:spPr>
        <p:txBody>
          <a:bodyPr wrap="square" lIns="0" tIns="0" rIns="0" bIns="0" rtlCol="0" anchor="t"/>
          <a:lstStyle/>
          <a:p>
            <a:pPr marL="0" indent="0">
              <a:lnSpc>
                <a:spcPts val="4900"/>
              </a:lnSpc>
              <a:buNone/>
            </a:pPr>
            <a:r>
              <a:rPr lang="en-US" sz="3900" kern="0" spc="-79" dirty="0">
                <a:solidFill>
                  <a:srgbClr val="000000"/>
                </a:solidFill>
                <a:latin typeface="Source Serif Pro Semi Bold" pitchFamily="34" charset="0"/>
                <a:ea typeface="Source Serif Pro Semi Bold" pitchFamily="34" charset="-122"/>
                <a:cs typeface="Source Serif Pro Semi Bold" pitchFamily="34" charset="-120"/>
              </a:rPr>
              <a:t>SMART технологиясының критерийлері</a:t>
            </a:r>
            <a:endParaRPr lang="en-US" sz="3900" dirty="0"/>
          </a:p>
        </p:txBody>
      </p:sp>
      <p:sp>
        <p:nvSpPr>
          <p:cNvPr id="4" name="Shape 1"/>
          <p:cNvSpPr/>
          <p:nvPr/>
        </p:nvSpPr>
        <p:spPr>
          <a:xfrm>
            <a:off x="741878" y="2147530"/>
            <a:ext cx="7660243" cy="1216938"/>
          </a:xfrm>
          <a:prstGeom prst="roundRect">
            <a:avLst>
              <a:gd name="adj" fmla="val 7316"/>
            </a:avLst>
          </a:prstGeom>
          <a:solidFill>
            <a:srgbClr val="F0D4F7"/>
          </a:solidFill>
          <a:ln w="7620">
            <a:solidFill>
              <a:srgbClr val="D6BADD"/>
            </a:solidFill>
            <a:prstDash val="solid"/>
          </a:ln>
        </p:spPr>
      </p:sp>
      <p:sp>
        <p:nvSpPr>
          <p:cNvPr id="5" name="Text 2"/>
          <p:cNvSpPr/>
          <p:nvPr/>
        </p:nvSpPr>
        <p:spPr>
          <a:xfrm>
            <a:off x="961430" y="2367082"/>
            <a:ext cx="2493645" cy="311587"/>
          </a:xfrm>
          <a:prstGeom prst="rect">
            <a:avLst/>
          </a:prstGeom>
          <a:noFill/>
          <a:ln/>
        </p:spPr>
        <p:txBody>
          <a:bodyPr wrap="none" lIns="0" tIns="0" rIns="0" bIns="0" rtlCol="0" anchor="t"/>
          <a:lstStyle/>
          <a:p>
            <a:pPr marL="0" indent="0">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Specific</a:t>
            </a:r>
            <a:endParaRPr lang="en-US" sz="1950" dirty="0"/>
          </a:p>
        </p:txBody>
      </p:sp>
      <p:sp>
        <p:nvSpPr>
          <p:cNvPr id="6" name="Text 3"/>
          <p:cNvSpPr/>
          <p:nvPr/>
        </p:nvSpPr>
        <p:spPr>
          <a:xfrm>
            <a:off x="961430" y="2805827"/>
            <a:ext cx="7221141" cy="339090"/>
          </a:xfrm>
          <a:prstGeom prst="rect">
            <a:avLst/>
          </a:prstGeom>
          <a:noFill/>
          <a:ln/>
        </p:spPr>
        <p:txBody>
          <a:bodyPr wrap="non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Мақсаттар нақты, күтілетін нәтижелер түрінде сипатталған.</a:t>
            </a:r>
            <a:endParaRPr lang="en-US" sz="1650" dirty="0"/>
          </a:p>
        </p:txBody>
      </p:sp>
      <p:sp>
        <p:nvSpPr>
          <p:cNvPr id="7" name="Shape 4"/>
          <p:cNvSpPr/>
          <p:nvPr/>
        </p:nvSpPr>
        <p:spPr>
          <a:xfrm>
            <a:off x="741878" y="3576399"/>
            <a:ext cx="7660243" cy="1216938"/>
          </a:xfrm>
          <a:prstGeom prst="roundRect">
            <a:avLst>
              <a:gd name="adj" fmla="val 7316"/>
            </a:avLst>
          </a:prstGeom>
          <a:solidFill>
            <a:srgbClr val="F0D4F7"/>
          </a:solidFill>
          <a:ln w="7620">
            <a:solidFill>
              <a:srgbClr val="D6BADD"/>
            </a:solidFill>
            <a:prstDash val="solid"/>
          </a:ln>
        </p:spPr>
      </p:sp>
      <p:sp>
        <p:nvSpPr>
          <p:cNvPr id="8" name="Text 5"/>
          <p:cNvSpPr/>
          <p:nvPr/>
        </p:nvSpPr>
        <p:spPr>
          <a:xfrm>
            <a:off x="961430" y="3795951"/>
            <a:ext cx="2493645" cy="311587"/>
          </a:xfrm>
          <a:prstGeom prst="rect">
            <a:avLst/>
          </a:prstGeom>
          <a:noFill/>
          <a:ln/>
        </p:spPr>
        <p:txBody>
          <a:bodyPr wrap="none" lIns="0" tIns="0" rIns="0" bIns="0" rtlCol="0" anchor="t"/>
          <a:lstStyle/>
          <a:p>
            <a:pPr marL="0" indent="0">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Measurable</a:t>
            </a:r>
            <a:endParaRPr lang="en-US" sz="1950" dirty="0"/>
          </a:p>
        </p:txBody>
      </p:sp>
      <p:sp>
        <p:nvSpPr>
          <p:cNvPr id="9" name="Text 6"/>
          <p:cNvSpPr/>
          <p:nvPr/>
        </p:nvSpPr>
        <p:spPr>
          <a:xfrm>
            <a:off x="961430" y="4234696"/>
            <a:ext cx="7221141" cy="339090"/>
          </a:xfrm>
          <a:prstGeom prst="rect">
            <a:avLst/>
          </a:prstGeom>
          <a:noFill/>
          <a:ln/>
        </p:spPr>
        <p:txBody>
          <a:bodyPr wrap="non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Қалыптастырушы бағалауға арналған тапсырмалар орындалады.</a:t>
            </a:r>
            <a:endParaRPr lang="en-US" sz="1650" dirty="0"/>
          </a:p>
        </p:txBody>
      </p:sp>
      <p:sp>
        <p:nvSpPr>
          <p:cNvPr id="10" name="Shape 7"/>
          <p:cNvSpPr/>
          <p:nvPr/>
        </p:nvSpPr>
        <p:spPr>
          <a:xfrm>
            <a:off x="741878" y="5005268"/>
            <a:ext cx="7660243" cy="1216938"/>
          </a:xfrm>
          <a:prstGeom prst="roundRect">
            <a:avLst>
              <a:gd name="adj" fmla="val 7316"/>
            </a:avLst>
          </a:prstGeom>
          <a:solidFill>
            <a:srgbClr val="F0D4F7"/>
          </a:solidFill>
          <a:ln w="7620">
            <a:solidFill>
              <a:srgbClr val="D6BADD"/>
            </a:solidFill>
            <a:prstDash val="solid"/>
          </a:ln>
        </p:spPr>
      </p:sp>
      <p:sp>
        <p:nvSpPr>
          <p:cNvPr id="11" name="Text 8"/>
          <p:cNvSpPr/>
          <p:nvPr/>
        </p:nvSpPr>
        <p:spPr>
          <a:xfrm>
            <a:off x="961430" y="5224820"/>
            <a:ext cx="2493645" cy="311587"/>
          </a:xfrm>
          <a:prstGeom prst="rect">
            <a:avLst/>
          </a:prstGeom>
          <a:noFill/>
          <a:ln/>
        </p:spPr>
        <p:txBody>
          <a:bodyPr wrap="none" lIns="0" tIns="0" rIns="0" bIns="0" rtlCol="0" anchor="t"/>
          <a:lstStyle/>
          <a:p>
            <a:pPr marL="0" indent="0">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Attainable</a:t>
            </a:r>
            <a:endParaRPr lang="en-US" sz="1950" dirty="0"/>
          </a:p>
        </p:txBody>
      </p:sp>
      <p:sp>
        <p:nvSpPr>
          <p:cNvPr id="12" name="Text 9"/>
          <p:cNvSpPr/>
          <p:nvPr/>
        </p:nvSpPr>
        <p:spPr>
          <a:xfrm>
            <a:off x="961430" y="5663565"/>
            <a:ext cx="7221141" cy="339090"/>
          </a:xfrm>
          <a:prstGeom prst="rect">
            <a:avLst/>
          </a:prstGeom>
          <a:noFill/>
          <a:ln/>
        </p:spPr>
        <p:txBody>
          <a:bodyPr wrap="non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Педагогикалық әдіс-тәсілдер мен құрал-жабдықтар қамтамасыз етеді.</a:t>
            </a:r>
            <a:endParaRPr lang="en-US" sz="1650" dirty="0"/>
          </a:p>
        </p:txBody>
      </p:sp>
      <p:sp>
        <p:nvSpPr>
          <p:cNvPr id="13" name="Shape 10"/>
          <p:cNvSpPr/>
          <p:nvPr/>
        </p:nvSpPr>
        <p:spPr>
          <a:xfrm>
            <a:off x="741878" y="6434138"/>
            <a:ext cx="7660243" cy="1216938"/>
          </a:xfrm>
          <a:prstGeom prst="roundRect">
            <a:avLst>
              <a:gd name="adj" fmla="val 7316"/>
            </a:avLst>
          </a:prstGeom>
          <a:solidFill>
            <a:srgbClr val="F0D4F7"/>
          </a:solidFill>
          <a:ln w="7620">
            <a:solidFill>
              <a:srgbClr val="D6BADD"/>
            </a:solidFill>
            <a:prstDash val="solid"/>
          </a:ln>
        </p:spPr>
      </p:sp>
      <p:sp>
        <p:nvSpPr>
          <p:cNvPr id="14" name="Text 11"/>
          <p:cNvSpPr/>
          <p:nvPr/>
        </p:nvSpPr>
        <p:spPr>
          <a:xfrm>
            <a:off x="961430" y="6653689"/>
            <a:ext cx="2493645" cy="311587"/>
          </a:xfrm>
          <a:prstGeom prst="rect">
            <a:avLst/>
          </a:prstGeom>
          <a:noFill/>
          <a:ln/>
        </p:spPr>
        <p:txBody>
          <a:bodyPr wrap="none" lIns="0" tIns="0" rIns="0" bIns="0" rtlCol="0" anchor="t"/>
          <a:lstStyle/>
          <a:p>
            <a:pPr marL="0" indent="0">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Realistic</a:t>
            </a:r>
            <a:endParaRPr lang="en-US" sz="1950" dirty="0"/>
          </a:p>
        </p:txBody>
      </p:sp>
      <p:sp>
        <p:nvSpPr>
          <p:cNvPr id="15" name="Text 12"/>
          <p:cNvSpPr/>
          <p:nvPr/>
        </p:nvSpPr>
        <p:spPr>
          <a:xfrm>
            <a:off x="961430" y="7092434"/>
            <a:ext cx="7221141" cy="339090"/>
          </a:xfrm>
          <a:prstGeom prst="rect">
            <a:avLst/>
          </a:prstGeom>
          <a:noFill/>
          <a:ln/>
        </p:spPr>
        <p:txBody>
          <a:bodyPr wrap="non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Шынайы проблемаларды анықтап зерттей білуді талап етеді.</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1628" y="504944"/>
            <a:ext cx="7860744" cy="1078230"/>
          </a:xfrm>
          <a:prstGeom prst="rect">
            <a:avLst/>
          </a:prstGeom>
          <a:noFill/>
          <a:ln/>
        </p:spPr>
        <p:txBody>
          <a:bodyPr wrap="square" lIns="0" tIns="0" rIns="0" bIns="0" rtlCol="0" anchor="t"/>
          <a:lstStyle/>
          <a:p>
            <a:pPr marL="0" indent="0">
              <a:lnSpc>
                <a:spcPts val="4200"/>
              </a:lnSpc>
              <a:buNone/>
            </a:pPr>
            <a:r>
              <a:rPr lang="en-US" sz="3350" kern="0" spc="-68" dirty="0">
                <a:solidFill>
                  <a:srgbClr val="000000"/>
                </a:solidFill>
                <a:latin typeface="Source Serif Pro Semi Bold" pitchFamily="34" charset="0"/>
                <a:ea typeface="Source Serif Pro Semi Bold" pitchFamily="34" charset="-122"/>
                <a:cs typeface="Source Serif Pro Semi Bold" pitchFamily="34" charset="-120"/>
              </a:rPr>
              <a:t>Интерактивті ойындарды құрастыру алгоритмі</a:t>
            </a:r>
            <a:endParaRPr lang="en-US" sz="3350" dirty="0"/>
          </a:p>
        </p:txBody>
      </p:sp>
      <p:pic>
        <p:nvPicPr>
          <p:cNvPr id="4" name="Image 1" descr="preencoded.png"/>
          <p:cNvPicPr>
            <a:picLocks noChangeAspect="1"/>
          </p:cNvPicPr>
          <p:nvPr/>
        </p:nvPicPr>
        <p:blipFill>
          <a:blip r:embed="rId4"/>
          <a:stretch>
            <a:fillRect/>
          </a:stretch>
        </p:blipFill>
        <p:spPr>
          <a:xfrm>
            <a:off x="641628" y="1858089"/>
            <a:ext cx="916543" cy="1466612"/>
          </a:xfrm>
          <a:prstGeom prst="rect">
            <a:avLst/>
          </a:prstGeom>
        </p:spPr>
      </p:pic>
      <p:sp>
        <p:nvSpPr>
          <p:cNvPr id="5" name="Text 1"/>
          <p:cNvSpPr/>
          <p:nvPr/>
        </p:nvSpPr>
        <p:spPr>
          <a:xfrm>
            <a:off x="1833086" y="2041327"/>
            <a:ext cx="2156817" cy="269677"/>
          </a:xfrm>
          <a:prstGeom prst="rect">
            <a:avLst/>
          </a:prstGeom>
          <a:noFill/>
          <a:ln/>
        </p:spPr>
        <p:txBody>
          <a:bodyPr wrap="none" lIns="0" tIns="0" rIns="0" bIns="0" rtlCol="0" anchor="t"/>
          <a:lstStyle/>
          <a:p>
            <a:pPr marL="0" indent="0" algn="l">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Тақырыпты таңдау</a:t>
            </a:r>
            <a:endParaRPr lang="en-US" sz="1650" dirty="0"/>
          </a:p>
        </p:txBody>
      </p:sp>
      <p:sp>
        <p:nvSpPr>
          <p:cNvPr id="6" name="Text 2"/>
          <p:cNvSpPr/>
          <p:nvPr/>
        </p:nvSpPr>
        <p:spPr>
          <a:xfrm>
            <a:off x="1833086" y="2420898"/>
            <a:ext cx="6669286" cy="293370"/>
          </a:xfrm>
          <a:prstGeom prst="rect">
            <a:avLst/>
          </a:prstGeom>
          <a:noFill/>
          <a:ln/>
        </p:spPr>
        <p:txBody>
          <a:bodyPr wrap="none" lIns="0" tIns="0" rIns="0" bIns="0" rtlCol="0" anchor="t"/>
          <a:lstStyle/>
          <a:p>
            <a:pPr marL="0" indent="0" algn="l">
              <a:lnSpc>
                <a:spcPts val="2300"/>
              </a:lnSpc>
              <a:buNone/>
            </a:pPr>
            <a:r>
              <a:rPr lang="en-US" sz="1400" kern="0" spc="-29" dirty="0">
                <a:solidFill>
                  <a:srgbClr val="272525"/>
                </a:solidFill>
                <a:latin typeface="Source Sans Pro" pitchFamily="34" charset="0"/>
                <a:ea typeface="Source Sans Pro" pitchFamily="34" charset="-122"/>
                <a:cs typeface="Source Sans Pro" pitchFamily="34" charset="-120"/>
              </a:rPr>
              <a:t>Сабақтың негізгі тақырыбын анықтап алу.</a:t>
            </a:r>
            <a:endParaRPr lang="en-US" sz="1400" dirty="0"/>
          </a:p>
        </p:txBody>
      </p:sp>
      <p:pic>
        <p:nvPicPr>
          <p:cNvPr id="7" name="Image 2" descr="preencoded.png"/>
          <p:cNvPicPr>
            <a:picLocks noChangeAspect="1"/>
          </p:cNvPicPr>
          <p:nvPr/>
        </p:nvPicPr>
        <p:blipFill>
          <a:blip r:embed="rId5"/>
          <a:stretch>
            <a:fillRect/>
          </a:stretch>
        </p:blipFill>
        <p:spPr>
          <a:xfrm>
            <a:off x="641628" y="3324701"/>
            <a:ext cx="916543" cy="1466612"/>
          </a:xfrm>
          <a:prstGeom prst="rect">
            <a:avLst/>
          </a:prstGeom>
        </p:spPr>
      </p:pic>
      <p:sp>
        <p:nvSpPr>
          <p:cNvPr id="8" name="Text 3"/>
          <p:cNvSpPr/>
          <p:nvPr/>
        </p:nvSpPr>
        <p:spPr>
          <a:xfrm>
            <a:off x="1833086" y="3507938"/>
            <a:ext cx="2156817" cy="269677"/>
          </a:xfrm>
          <a:prstGeom prst="rect">
            <a:avLst/>
          </a:prstGeom>
          <a:noFill/>
          <a:ln/>
        </p:spPr>
        <p:txBody>
          <a:bodyPr wrap="none" lIns="0" tIns="0" rIns="0" bIns="0" rtlCol="0" anchor="t"/>
          <a:lstStyle/>
          <a:p>
            <a:pPr marL="0" indent="0" algn="l">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Ойын түрін таңдау</a:t>
            </a:r>
            <a:endParaRPr lang="en-US" sz="1650" dirty="0"/>
          </a:p>
        </p:txBody>
      </p:sp>
      <p:sp>
        <p:nvSpPr>
          <p:cNvPr id="9" name="Text 4"/>
          <p:cNvSpPr/>
          <p:nvPr/>
        </p:nvSpPr>
        <p:spPr>
          <a:xfrm>
            <a:off x="1833086" y="3887510"/>
            <a:ext cx="6669286" cy="293370"/>
          </a:xfrm>
          <a:prstGeom prst="rect">
            <a:avLst/>
          </a:prstGeom>
          <a:noFill/>
          <a:ln/>
        </p:spPr>
        <p:txBody>
          <a:bodyPr wrap="none" lIns="0" tIns="0" rIns="0" bIns="0" rtlCol="0" anchor="t"/>
          <a:lstStyle/>
          <a:p>
            <a:pPr marL="0" indent="0" algn="l">
              <a:lnSpc>
                <a:spcPts val="2300"/>
              </a:lnSpc>
              <a:buNone/>
            </a:pPr>
            <a:r>
              <a:rPr lang="en-US" sz="1400" kern="0" spc="-29" dirty="0">
                <a:solidFill>
                  <a:srgbClr val="272525"/>
                </a:solidFill>
                <a:latin typeface="Source Sans Pro" pitchFamily="34" charset="0"/>
                <a:ea typeface="Source Sans Pro" pitchFamily="34" charset="-122"/>
                <a:cs typeface="Source Sans Pro" pitchFamily="34" charset="-120"/>
              </a:rPr>
              <a:t>Дайын шаблондар арасынан сабақ материалына сәйкес келетін ойын түрін таңдау.</a:t>
            </a:r>
            <a:endParaRPr lang="en-US" sz="1400" dirty="0"/>
          </a:p>
        </p:txBody>
      </p:sp>
      <p:pic>
        <p:nvPicPr>
          <p:cNvPr id="10" name="Image 3" descr="preencoded.png"/>
          <p:cNvPicPr>
            <a:picLocks noChangeAspect="1"/>
          </p:cNvPicPr>
          <p:nvPr/>
        </p:nvPicPr>
        <p:blipFill>
          <a:blip r:embed="rId6"/>
          <a:stretch>
            <a:fillRect/>
          </a:stretch>
        </p:blipFill>
        <p:spPr>
          <a:xfrm>
            <a:off x="641628" y="4791313"/>
            <a:ext cx="916543" cy="1466612"/>
          </a:xfrm>
          <a:prstGeom prst="rect">
            <a:avLst/>
          </a:prstGeom>
        </p:spPr>
      </p:pic>
      <p:sp>
        <p:nvSpPr>
          <p:cNvPr id="11" name="Text 5"/>
          <p:cNvSpPr/>
          <p:nvPr/>
        </p:nvSpPr>
        <p:spPr>
          <a:xfrm>
            <a:off x="1833086" y="4974550"/>
            <a:ext cx="2156817" cy="269677"/>
          </a:xfrm>
          <a:prstGeom prst="rect">
            <a:avLst/>
          </a:prstGeom>
          <a:noFill/>
          <a:ln/>
        </p:spPr>
        <p:txBody>
          <a:bodyPr wrap="none" lIns="0" tIns="0" rIns="0" bIns="0" rtlCol="0" anchor="t"/>
          <a:lstStyle/>
          <a:p>
            <a:pPr marL="0" indent="0" algn="l">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Мазмұнды енгізу</a:t>
            </a:r>
            <a:endParaRPr lang="en-US" sz="1650" dirty="0"/>
          </a:p>
        </p:txBody>
      </p:sp>
      <p:sp>
        <p:nvSpPr>
          <p:cNvPr id="12" name="Text 6"/>
          <p:cNvSpPr/>
          <p:nvPr/>
        </p:nvSpPr>
        <p:spPr>
          <a:xfrm>
            <a:off x="1833086" y="5354122"/>
            <a:ext cx="6669286" cy="586740"/>
          </a:xfrm>
          <a:prstGeom prst="rect">
            <a:avLst/>
          </a:prstGeom>
          <a:noFill/>
          <a:ln/>
        </p:spPr>
        <p:txBody>
          <a:bodyPr wrap="square" lIns="0" tIns="0" rIns="0" bIns="0" rtlCol="0" anchor="t"/>
          <a:lstStyle/>
          <a:p>
            <a:pPr marL="0" indent="0" algn="l">
              <a:lnSpc>
                <a:spcPts val="2300"/>
              </a:lnSpc>
              <a:buNone/>
            </a:pPr>
            <a:r>
              <a:rPr lang="en-US" sz="1400" kern="0" spc="-29" dirty="0">
                <a:solidFill>
                  <a:srgbClr val="272525"/>
                </a:solidFill>
                <a:latin typeface="Source Sans Pro" pitchFamily="34" charset="0"/>
                <a:ea typeface="Source Sans Pro" pitchFamily="34" charset="-122"/>
                <a:cs typeface="Source Sans Pro" pitchFamily="34" charset="-120"/>
              </a:rPr>
              <a:t>Тақырыпқа байланысты сұрақтарды, жауаптарды, анықтамаларды, формулаларды енгізу.</a:t>
            </a:r>
            <a:endParaRPr lang="en-US" sz="1400" dirty="0"/>
          </a:p>
        </p:txBody>
      </p:sp>
      <p:pic>
        <p:nvPicPr>
          <p:cNvPr id="13" name="Image 4" descr="preencoded.png"/>
          <p:cNvPicPr>
            <a:picLocks noChangeAspect="1"/>
          </p:cNvPicPr>
          <p:nvPr/>
        </p:nvPicPr>
        <p:blipFill>
          <a:blip r:embed="rId7"/>
          <a:stretch>
            <a:fillRect/>
          </a:stretch>
        </p:blipFill>
        <p:spPr>
          <a:xfrm>
            <a:off x="641628" y="6257925"/>
            <a:ext cx="916543" cy="1466612"/>
          </a:xfrm>
          <a:prstGeom prst="rect">
            <a:avLst/>
          </a:prstGeom>
        </p:spPr>
      </p:pic>
      <p:sp>
        <p:nvSpPr>
          <p:cNvPr id="14" name="Text 7"/>
          <p:cNvSpPr/>
          <p:nvPr/>
        </p:nvSpPr>
        <p:spPr>
          <a:xfrm>
            <a:off x="1833086" y="6441162"/>
            <a:ext cx="2156817" cy="269677"/>
          </a:xfrm>
          <a:prstGeom prst="rect">
            <a:avLst/>
          </a:prstGeom>
          <a:noFill/>
          <a:ln/>
        </p:spPr>
        <p:txBody>
          <a:bodyPr wrap="none" lIns="0" tIns="0" rIns="0" bIns="0" rtlCol="0" anchor="t"/>
          <a:lstStyle/>
          <a:p>
            <a:pPr marL="0" indent="0" algn="l">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Дизайнды реттеу</a:t>
            </a:r>
            <a:endParaRPr lang="en-US" sz="1650" dirty="0"/>
          </a:p>
        </p:txBody>
      </p:sp>
      <p:sp>
        <p:nvSpPr>
          <p:cNvPr id="15" name="Text 8"/>
          <p:cNvSpPr/>
          <p:nvPr/>
        </p:nvSpPr>
        <p:spPr>
          <a:xfrm>
            <a:off x="1833086" y="6820733"/>
            <a:ext cx="6669286" cy="293370"/>
          </a:xfrm>
          <a:prstGeom prst="rect">
            <a:avLst/>
          </a:prstGeom>
          <a:noFill/>
          <a:ln/>
        </p:spPr>
        <p:txBody>
          <a:bodyPr wrap="none" lIns="0" tIns="0" rIns="0" bIns="0" rtlCol="0" anchor="t"/>
          <a:lstStyle/>
          <a:p>
            <a:pPr marL="0" indent="0" algn="l">
              <a:lnSpc>
                <a:spcPts val="2300"/>
              </a:lnSpc>
              <a:buNone/>
            </a:pPr>
            <a:r>
              <a:rPr lang="en-US" sz="1400" kern="0" spc="-29" dirty="0">
                <a:solidFill>
                  <a:srgbClr val="272525"/>
                </a:solidFill>
                <a:latin typeface="Source Sans Pro" pitchFamily="34" charset="0"/>
                <a:ea typeface="Source Sans Pro" pitchFamily="34" charset="-122"/>
                <a:cs typeface="Source Sans Pro" pitchFamily="34" charset="-120"/>
              </a:rPr>
              <a:t>Ойынның сыртқы түрін, түстерді, фонды және мультимедиялық элементтерді қосу.</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1271230"/>
            <a:ext cx="11694676" cy="726043"/>
          </a:xfrm>
          <a:prstGeom prst="rect">
            <a:avLst/>
          </a:prstGeom>
          <a:noFill/>
          <a:ln/>
        </p:spPr>
        <p:txBody>
          <a:bodyPr wrap="none" lIns="0" tIns="0" rIns="0" bIns="0" rtlCol="0" anchor="t"/>
          <a:lstStyle/>
          <a:p>
            <a:pPr marL="0" indent="0">
              <a:lnSpc>
                <a:spcPts val="5700"/>
              </a:lnSpc>
              <a:buNone/>
            </a:pPr>
            <a:r>
              <a:rPr lang="en-US" sz="4550" kern="0" spc="-91" dirty="0">
                <a:solidFill>
                  <a:srgbClr val="000000"/>
                </a:solidFill>
                <a:latin typeface="Source Serif Pro Semi Bold" pitchFamily="34" charset="0"/>
                <a:ea typeface="Source Serif Pro Semi Bold" pitchFamily="34" charset="-122"/>
                <a:cs typeface="Source Serif Pro Semi Bold" pitchFamily="34" charset="-120"/>
              </a:rPr>
              <a:t>Физика сабағындағы SMART Lab ойындары</a:t>
            </a:r>
            <a:endParaRPr lang="en-US" sz="4550" dirty="0"/>
          </a:p>
        </p:txBody>
      </p:sp>
      <p:pic>
        <p:nvPicPr>
          <p:cNvPr id="3" name="Image 0" descr="preencoded.png"/>
          <p:cNvPicPr>
            <a:picLocks noChangeAspect="1"/>
          </p:cNvPicPr>
          <p:nvPr/>
        </p:nvPicPr>
        <p:blipFill>
          <a:blip r:embed="rId3"/>
          <a:stretch>
            <a:fillRect/>
          </a:stretch>
        </p:blipFill>
        <p:spPr>
          <a:xfrm>
            <a:off x="968693" y="2491026"/>
            <a:ext cx="3984069" cy="2462332"/>
          </a:xfrm>
          <a:prstGeom prst="rect">
            <a:avLst/>
          </a:prstGeom>
        </p:spPr>
      </p:pic>
      <p:sp>
        <p:nvSpPr>
          <p:cNvPr id="4" name="Text 1"/>
          <p:cNvSpPr/>
          <p:nvPr/>
        </p:nvSpPr>
        <p:spPr>
          <a:xfrm>
            <a:off x="968693" y="5261967"/>
            <a:ext cx="2993350"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Сәйкестендіру ойыны</a:t>
            </a:r>
            <a:endParaRPr lang="en-US" sz="2250" dirty="0"/>
          </a:p>
        </p:txBody>
      </p:sp>
      <p:sp>
        <p:nvSpPr>
          <p:cNvPr id="5" name="Text 2"/>
          <p:cNvSpPr/>
          <p:nvPr/>
        </p:nvSpPr>
        <p:spPr>
          <a:xfrm>
            <a:off x="968693" y="5773222"/>
            <a:ext cx="3984069"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Ньютонның екінші заңын және оның қолданылуын түсіндіру.</a:t>
            </a:r>
            <a:endParaRPr lang="en-US" sz="1900" dirty="0"/>
          </a:p>
        </p:txBody>
      </p:sp>
      <p:pic>
        <p:nvPicPr>
          <p:cNvPr id="6" name="Image 1" descr="preencoded.png"/>
          <p:cNvPicPr>
            <a:picLocks noChangeAspect="1"/>
          </p:cNvPicPr>
          <p:nvPr/>
        </p:nvPicPr>
        <p:blipFill>
          <a:blip r:embed="rId4"/>
          <a:stretch>
            <a:fillRect/>
          </a:stretch>
        </p:blipFill>
        <p:spPr>
          <a:xfrm>
            <a:off x="5323046" y="2491026"/>
            <a:ext cx="3984069" cy="2462332"/>
          </a:xfrm>
          <a:prstGeom prst="rect">
            <a:avLst/>
          </a:prstGeom>
        </p:spPr>
      </p:pic>
      <p:sp>
        <p:nvSpPr>
          <p:cNvPr id="7" name="Text 3"/>
          <p:cNvSpPr/>
          <p:nvPr/>
        </p:nvSpPr>
        <p:spPr>
          <a:xfrm>
            <a:off x="5323046" y="5261967"/>
            <a:ext cx="2904530"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Монеталарды жинау</a:t>
            </a:r>
            <a:endParaRPr lang="en-US" sz="2250" dirty="0"/>
          </a:p>
        </p:txBody>
      </p:sp>
      <p:sp>
        <p:nvSpPr>
          <p:cNvPr id="8" name="Text 4"/>
          <p:cNvSpPr/>
          <p:nvPr/>
        </p:nvSpPr>
        <p:spPr>
          <a:xfrm>
            <a:off x="5323046" y="5773222"/>
            <a:ext cx="3984069" cy="1185148"/>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Архимед заңын түсіндіру және денелердің судағы қалқып шығу шарттарын үйрету.</a:t>
            </a:r>
            <a:endParaRPr lang="en-US" sz="1900" dirty="0"/>
          </a:p>
        </p:txBody>
      </p:sp>
      <p:pic>
        <p:nvPicPr>
          <p:cNvPr id="9" name="Image 2" descr="preencoded.png"/>
          <p:cNvPicPr>
            <a:picLocks noChangeAspect="1"/>
          </p:cNvPicPr>
          <p:nvPr/>
        </p:nvPicPr>
        <p:blipFill>
          <a:blip r:embed="rId5"/>
          <a:stretch>
            <a:fillRect/>
          </a:stretch>
        </p:blipFill>
        <p:spPr>
          <a:xfrm>
            <a:off x="9677400" y="2491026"/>
            <a:ext cx="3984188" cy="2462332"/>
          </a:xfrm>
          <a:prstGeom prst="rect">
            <a:avLst/>
          </a:prstGeom>
        </p:spPr>
      </p:pic>
      <p:sp>
        <p:nvSpPr>
          <p:cNvPr id="10" name="Text 5"/>
          <p:cNvSpPr/>
          <p:nvPr/>
        </p:nvSpPr>
        <p:spPr>
          <a:xfrm>
            <a:off x="9677400" y="5261967"/>
            <a:ext cx="2904530"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Пазлды құрастыру</a:t>
            </a:r>
            <a:endParaRPr lang="en-US" sz="2250" dirty="0"/>
          </a:p>
        </p:txBody>
      </p:sp>
      <p:sp>
        <p:nvSpPr>
          <p:cNvPr id="11" name="Text 6"/>
          <p:cNvSpPr/>
          <p:nvPr/>
        </p:nvSpPr>
        <p:spPr>
          <a:xfrm>
            <a:off x="9677400" y="5773222"/>
            <a:ext cx="3984188"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Оқушыларға электр тізбегін дұрыс құрастыруды үйрету.</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8693" y="2055495"/>
            <a:ext cx="8484751" cy="726043"/>
          </a:xfrm>
          <a:prstGeom prst="rect">
            <a:avLst/>
          </a:prstGeom>
          <a:noFill/>
          <a:ln/>
        </p:spPr>
        <p:txBody>
          <a:bodyPr wrap="none" lIns="0" tIns="0" rIns="0" bIns="0" rtlCol="0" anchor="t"/>
          <a:lstStyle/>
          <a:p>
            <a:pPr marL="0" indent="0">
              <a:lnSpc>
                <a:spcPts val="5700"/>
              </a:lnSpc>
              <a:buNone/>
            </a:pPr>
            <a:r>
              <a:rPr lang="en-US" sz="4550" kern="0" spc="-91" dirty="0">
                <a:solidFill>
                  <a:srgbClr val="000000"/>
                </a:solidFill>
                <a:latin typeface="Source Serif Pro Semi Bold" pitchFamily="34" charset="0"/>
                <a:ea typeface="Source Serif Pro Semi Bold" pitchFamily="34" charset="-122"/>
                <a:cs typeface="Source Serif Pro Semi Bold" pitchFamily="34" charset="-120"/>
              </a:rPr>
              <a:t>Smart Physics Lab платформасы</a:t>
            </a:r>
            <a:endParaRPr lang="en-US" sz="4550" dirty="0"/>
          </a:p>
        </p:txBody>
      </p:sp>
      <p:sp>
        <p:nvSpPr>
          <p:cNvPr id="3" name="Text 1"/>
          <p:cNvSpPr/>
          <p:nvPr/>
        </p:nvSpPr>
        <p:spPr>
          <a:xfrm>
            <a:off x="968693" y="3398639"/>
            <a:ext cx="3699391" cy="363141"/>
          </a:xfrm>
          <a:prstGeom prst="rect">
            <a:avLst/>
          </a:prstGeom>
          <a:noFill/>
          <a:ln/>
        </p:spPr>
        <p:txBody>
          <a:bodyPr wrap="none" lIns="0" tIns="0" rIns="0" bIns="0" rtlCol="0" anchor="t"/>
          <a:lstStyle/>
          <a:p>
            <a:pPr marL="0" indent="0">
              <a:lnSpc>
                <a:spcPts val="2850"/>
              </a:lnSpc>
              <a:buNone/>
            </a:pPr>
            <a:r>
              <a:rPr lang="en-US" sz="2250" kern="0" spc="-46" dirty="0">
                <a:solidFill>
                  <a:srgbClr val="000000"/>
                </a:solidFill>
                <a:latin typeface="Source Serif Pro Semi Bold" pitchFamily="34" charset="0"/>
                <a:ea typeface="Source Serif Pro Semi Bold" pitchFamily="34" charset="-122"/>
                <a:cs typeface="Source Serif Pro Semi Bold" pitchFamily="34" charset="-120"/>
              </a:rPr>
              <a:t>Құралдар мен материалдар</a:t>
            </a:r>
            <a:endParaRPr lang="en-US" sz="2250" dirty="0"/>
          </a:p>
        </p:txBody>
      </p:sp>
      <p:sp>
        <p:nvSpPr>
          <p:cNvPr id="4" name="Text 2"/>
          <p:cNvSpPr/>
          <p:nvPr/>
        </p:nvSpPr>
        <p:spPr>
          <a:xfrm>
            <a:off x="968693" y="4008596"/>
            <a:ext cx="3828931"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Тәжірибелер үшін қолжетімді құрылғылар мен қосымша материалдар тізімін ұсынады.</a:t>
            </a:r>
            <a:endParaRPr lang="en-US" sz="1900" dirty="0"/>
          </a:p>
        </p:txBody>
      </p:sp>
      <p:sp>
        <p:nvSpPr>
          <p:cNvPr id="5" name="Text 3"/>
          <p:cNvSpPr/>
          <p:nvPr/>
        </p:nvSpPr>
        <p:spPr>
          <a:xfrm>
            <a:off x="5407462" y="3398639"/>
            <a:ext cx="3599140" cy="363141"/>
          </a:xfrm>
          <a:prstGeom prst="rect">
            <a:avLst/>
          </a:prstGeom>
          <a:noFill/>
          <a:ln/>
        </p:spPr>
        <p:txBody>
          <a:bodyPr wrap="none" lIns="0" tIns="0" rIns="0" bIns="0" rtlCol="0" anchor="t"/>
          <a:lstStyle/>
          <a:p>
            <a:pPr marL="0" indent="0">
              <a:lnSpc>
                <a:spcPts val="2850"/>
              </a:lnSpc>
              <a:buNone/>
            </a:pPr>
            <a:r>
              <a:rPr lang="en-US" sz="2250" kern="0" spc="-46" dirty="0">
                <a:solidFill>
                  <a:srgbClr val="000000"/>
                </a:solidFill>
                <a:latin typeface="Source Serif Pro Semi Bold" pitchFamily="34" charset="0"/>
                <a:ea typeface="Source Serif Pro Semi Bold" pitchFamily="34" charset="-122"/>
                <a:cs typeface="Source Serif Pro Semi Bold" pitchFamily="34" charset="-120"/>
              </a:rPr>
              <a:t>Эксперимент шаблондары</a:t>
            </a:r>
            <a:endParaRPr lang="en-US" sz="2250" dirty="0"/>
          </a:p>
        </p:txBody>
      </p:sp>
      <p:sp>
        <p:nvSpPr>
          <p:cNvPr id="6" name="Text 4"/>
          <p:cNvSpPr/>
          <p:nvPr/>
        </p:nvSpPr>
        <p:spPr>
          <a:xfrm>
            <a:off x="5407462" y="4008596"/>
            <a:ext cx="3828931"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Эксперименттер жасау үшін шаблондарды тегін жүктеп алып, өз сабағыңызға бейімдей аласыз.</a:t>
            </a:r>
            <a:endParaRPr lang="en-US" sz="1900" dirty="0"/>
          </a:p>
        </p:txBody>
      </p:sp>
      <p:sp>
        <p:nvSpPr>
          <p:cNvPr id="7" name="Text 5"/>
          <p:cNvSpPr/>
          <p:nvPr/>
        </p:nvSpPr>
        <p:spPr>
          <a:xfrm>
            <a:off x="9846231" y="3398639"/>
            <a:ext cx="3828931" cy="726281"/>
          </a:xfrm>
          <a:prstGeom prst="rect">
            <a:avLst/>
          </a:prstGeom>
          <a:noFill/>
          <a:ln/>
        </p:spPr>
        <p:txBody>
          <a:bodyPr wrap="square" lIns="0" tIns="0" rIns="0" bIns="0" rtlCol="0" anchor="t"/>
          <a:lstStyle/>
          <a:p>
            <a:pPr marL="0" indent="0">
              <a:lnSpc>
                <a:spcPts val="2850"/>
              </a:lnSpc>
              <a:buNone/>
            </a:pPr>
            <a:r>
              <a:rPr lang="en-US" sz="2250" kern="0" spc="-46" dirty="0">
                <a:solidFill>
                  <a:srgbClr val="000000"/>
                </a:solidFill>
                <a:latin typeface="Source Serif Pro Semi Bold" pitchFamily="34" charset="0"/>
                <a:ea typeface="Source Serif Pro Semi Bold" pitchFamily="34" charset="-122"/>
                <a:cs typeface="Source Serif Pro Semi Bold" pitchFamily="34" charset="-120"/>
              </a:rPr>
              <a:t>Arduino және смартфонды пайдалану</a:t>
            </a:r>
            <a:endParaRPr lang="en-US" sz="2250" dirty="0"/>
          </a:p>
        </p:txBody>
      </p:sp>
      <p:sp>
        <p:nvSpPr>
          <p:cNvPr id="8" name="Text 6"/>
          <p:cNvSpPr/>
          <p:nvPr/>
        </p:nvSpPr>
        <p:spPr>
          <a:xfrm>
            <a:off x="9846231" y="4371737"/>
            <a:ext cx="3828931" cy="158019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Оқушыларға Arduino тақталары мен смартфон сенсорлары арқылы өлшеулер жүргізуге мүмкіндік береді.</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68955"/>
          </a:xfrm>
          <a:prstGeom prst="rect">
            <a:avLst/>
          </a:prstGeom>
        </p:spPr>
      </p:pic>
      <p:sp>
        <p:nvSpPr>
          <p:cNvPr id="3" name="Text 0"/>
          <p:cNvSpPr/>
          <p:nvPr/>
        </p:nvSpPr>
        <p:spPr>
          <a:xfrm>
            <a:off x="968693" y="3745825"/>
            <a:ext cx="9563338" cy="722114"/>
          </a:xfrm>
          <a:prstGeom prst="rect">
            <a:avLst/>
          </a:prstGeom>
          <a:noFill/>
          <a:ln/>
        </p:spPr>
        <p:txBody>
          <a:bodyPr wrap="none" lIns="0" tIns="0" rIns="0" bIns="0" rtlCol="0" anchor="t"/>
          <a:lstStyle/>
          <a:p>
            <a:pPr marL="0" indent="0">
              <a:lnSpc>
                <a:spcPts val="5650"/>
              </a:lnSpc>
              <a:buNone/>
            </a:pPr>
            <a:r>
              <a:rPr lang="en-US" sz="4500" kern="0" spc="-91" dirty="0">
                <a:solidFill>
                  <a:srgbClr val="000000"/>
                </a:solidFill>
                <a:latin typeface="Source Serif Pro Semi Bold" pitchFamily="34" charset="0"/>
                <a:ea typeface="Source Serif Pro Semi Bold" pitchFamily="34" charset="-122"/>
                <a:cs typeface="Source Serif Pro Semi Bold" pitchFamily="34" charset="-120"/>
              </a:rPr>
              <a:t>PhET интерактивті симуляциялары</a:t>
            </a:r>
            <a:endParaRPr lang="en-US" sz="4500" dirty="0"/>
          </a:p>
        </p:txBody>
      </p:sp>
      <p:sp>
        <p:nvSpPr>
          <p:cNvPr id="4" name="Shape 1"/>
          <p:cNvSpPr/>
          <p:nvPr/>
        </p:nvSpPr>
        <p:spPr>
          <a:xfrm>
            <a:off x="968693" y="5112306"/>
            <a:ext cx="552331" cy="552331"/>
          </a:xfrm>
          <a:prstGeom prst="roundRect">
            <a:avLst>
              <a:gd name="adj" fmla="val 18670"/>
            </a:avLst>
          </a:prstGeom>
          <a:solidFill>
            <a:srgbClr val="F0D4F7"/>
          </a:solidFill>
          <a:ln w="15240">
            <a:solidFill>
              <a:srgbClr val="D6BADD"/>
            </a:solidFill>
            <a:prstDash val="solid"/>
          </a:ln>
        </p:spPr>
      </p:sp>
      <p:sp>
        <p:nvSpPr>
          <p:cNvPr id="5" name="Text 2"/>
          <p:cNvSpPr/>
          <p:nvPr/>
        </p:nvSpPr>
        <p:spPr>
          <a:xfrm>
            <a:off x="1158240" y="5215176"/>
            <a:ext cx="173236" cy="346591"/>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700" dirty="0"/>
          </a:p>
        </p:txBody>
      </p:sp>
      <p:sp>
        <p:nvSpPr>
          <p:cNvPr id="6" name="Text 3"/>
          <p:cNvSpPr/>
          <p:nvPr/>
        </p:nvSpPr>
        <p:spPr>
          <a:xfrm>
            <a:off x="1766530" y="5112306"/>
            <a:ext cx="3269456" cy="721995"/>
          </a:xfrm>
          <a:prstGeom prst="rect">
            <a:avLst/>
          </a:prstGeom>
          <a:noFill/>
          <a:ln/>
        </p:spPr>
        <p:txBody>
          <a:bodyPr wrap="square" lIns="0" tIns="0" rIns="0" bIns="0" rtlCol="0" anchor="t"/>
          <a:lstStyle/>
          <a:p>
            <a:pPr marL="0" indent="0">
              <a:lnSpc>
                <a:spcPts val="2800"/>
              </a:lnSpc>
              <a:buNone/>
            </a:pPr>
            <a:r>
              <a:rPr lang="en-US" sz="2250" kern="0" spc="-45" dirty="0">
                <a:solidFill>
                  <a:srgbClr val="272525"/>
                </a:solidFill>
                <a:latin typeface="Source Serif Pro Semi Bold" pitchFamily="34" charset="0"/>
                <a:ea typeface="Source Serif Pro Semi Bold" pitchFamily="34" charset="-122"/>
                <a:cs typeface="Source Serif Pro Semi Bold" pitchFamily="34" charset="-120"/>
              </a:rPr>
              <a:t>Кең тақырыптар жинағы</a:t>
            </a:r>
            <a:endParaRPr lang="en-US" sz="2250" dirty="0"/>
          </a:p>
        </p:txBody>
      </p:sp>
      <p:sp>
        <p:nvSpPr>
          <p:cNvPr id="7" name="Text 4"/>
          <p:cNvSpPr/>
          <p:nvPr/>
        </p:nvSpPr>
        <p:spPr>
          <a:xfrm>
            <a:off x="1766530" y="5981581"/>
            <a:ext cx="3269456" cy="1571149"/>
          </a:xfrm>
          <a:prstGeom prst="rect">
            <a:avLst/>
          </a:prstGeom>
          <a:noFill/>
          <a:ln/>
        </p:spPr>
        <p:txBody>
          <a:bodyPr wrap="squar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Кинематика, энергия, электр және магнетизм, оптика және т.б. тақырыптар бойынша симуляциялар ұсынады.</a:t>
            </a:r>
            <a:endParaRPr lang="en-US" sz="1900" dirty="0"/>
          </a:p>
        </p:txBody>
      </p:sp>
      <p:sp>
        <p:nvSpPr>
          <p:cNvPr id="8" name="Shape 5"/>
          <p:cNvSpPr/>
          <p:nvPr/>
        </p:nvSpPr>
        <p:spPr>
          <a:xfrm>
            <a:off x="5281493" y="5112306"/>
            <a:ext cx="552331" cy="552331"/>
          </a:xfrm>
          <a:prstGeom prst="roundRect">
            <a:avLst>
              <a:gd name="adj" fmla="val 18670"/>
            </a:avLst>
          </a:prstGeom>
          <a:solidFill>
            <a:srgbClr val="F0D4F7"/>
          </a:solidFill>
          <a:ln w="15240">
            <a:solidFill>
              <a:srgbClr val="D6BADD"/>
            </a:solidFill>
            <a:prstDash val="solid"/>
          </a:ln>
        </p:spPr>
      </p:sp>
      <p:sp>
        <p:nvSpPr>
          <p:cNvPr id="9" name="Text 6"/>
          <p:cNvSpPr/>
          <p:nvPr/>
        </p:nvSpPr>
        <p:spPr>
          <a:xfrm>
            <a:off x="5471041" y="5215176"/>
            <a:ext cx="173236" cy="346591"/>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700" dirty="0"/>
          </a:p>
        </p:txBody>
      </p:sp>
      <p:sp>
        <p:nvSpPr>
          <p:cNvPr id="10" name="Text 7"/>
          <p:cNvSpPr/>
          <p:nvPr/>
        </p:nvSpPr>
        <p:spPr>
          <a:xfrm>
            <a:off x="6079331" y="5112306"/>
            <a:ext cx="2888456" cy="360998"/>
          </a:xfrm>
          <a:prstGeom prst="rect">
            <a:avLst/>
          </a:prstGeom>
          <a:noFill/>
          <a:ln/>
        </p:spPr>
        <p:txBody>
          <a:bodyPr wrap="none" lIns="0" tIns="0" rIns="0" bIns="0" rtlCol="0" anchor="t"/>
          <a:lstStyle/>
          <a:p>
            <a:pPr marL="0" indent="0">
              <a:lnSpc>
                <a:spcPts val="2800"/>
              </a:lnSpc>
              <a:buNone/>
            </a:pPr>
            <a:r>
              <a:rPr lang="en-US" sz="2250" kern="0" spc="-45" dirty="0">
                <a:solidFill>
                  <a:srgbClr val="272525"/>
                </a:solidFill>
                <a:latin typeface="Source Serif Pro Semi Bold" pitchFamily="34" charset="0"/>
                <a:ea typeface="Source Serif Pro Semi Bold" pitchFamily="34" charset="-122"/>
                <a:cs typeface="Source Serif Pro Semi Bold" pitchFamily="34" charset="-120"/>
              </a:rPr>
              <a:t>Интерактивтілік</a:t>
            </a:r>
            <a:endParaRPr lang="en-US" sz="2250" dirty="0"/>
          </a:p>
        </p:txBody>
      </p:sp>
      <p:sp>
        <p:nvSpPr>
          <p:cNvPr id="11" name="Text 8"/>
          <p:cNvSpPr/>
          <p:nvPr/>
        </p:nvSpPr>
        <p:spPr>
          <a:xfrm>
            <a:off x="6079331" y="5620583"/>
            <a:ext cx="3269456" cy="1571149"/>
          </a:xfrm>
          <a:prstGeom prst="rect">
            <a:avLst/>
          </a:prstGeom>
          <a:noFill/>
          <a:ln/>
        </p:spPr>
        <p:txBody>
          <a:bodyPr wrap="squar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 параметрлерді өзгертіп, нақты уақыт режимінде нәтижелерді бақылай алады.</a:t>
            </a:r>
            <a:endParaRPr lang="en-US" sz="1900" dirty="0"/>
          </a:p>
        </p:txBody>
      </p:sp>
      <p:sp>
        <p:nvSpPr>
          <p:cNvPr id="12" name="Shape 9"/>
          <p:cNvSpPr/>
          <p:nvPr/>
        </p:nvSpPr>
        <p:spPr>
          <a:xfrm>
            <a:off x="9594294" y="5112306"/>
            <a:ext cx="552331" cy="552331"/>
          </a:xfrm>
          <a:prstGeom prst="roundRect">
            <a:avLst>
              <a:gd name="adj" fmla="val 18670"/>
            </a:avLst>
          </a:prstGeom>
          <a:solidFill>
            <a:srgbClr val="F0D4F7"/>
          </a:solidFill>
          <a:ln w="15240">
            <a:solidFill>
              <a:srgbClr val="D6BADD"/>
            </a:solidFill>
            <a:prstDash val="solid"/>
          </a:ln>
        </p:spPr>
      </p:sp>
      <p:sp>
        <p:nvSpPr>
          <p:cNvPr id="13" name="Text 10"/>
          <p:cNvSpPr/>
          <p:nvPr/>
        </p:nvSpPr>
        <p:spPr>
          <a:xfrm>
            <a:off x="9783842" y="5215176"/>
            <a:ext cx="173236" cy="346591"/>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700" dirty="0"/>
          </a:p>
        </p:txBody>
      </p:sp>
      <p:sp>
        <p:nvSpPr>
          <p:cNvPr id="14" name="Text 11"/>
          <p:cNvSpPr/>
          <p:nvPr/>
        </p:nvSpPr>
        <p:spPr>
          <a:xfrm>
            <a:off x="10392132" y="5112306"/>
            <a:ext cx="2888456" cy="360998"/>
          </a:xfrm>
          <a:prstGeom prst="rect">
            <a:avLst/>
          </a:prstGeom>
          <a:noFill/>
          <a:ln/>
        </p:spPr>
        <p:txBody>
          <a:bodyPr wrap="none" lIns="0" tIns="0" rIns="0" bIns="0" rtlCol="0" anchor="t"/>
          <a:lstStyle/>
          <a:p>
            <a:pPr marL="0" indent="0">
              <a:lnSpc>
                <a:spcPts val="2800"/>
              </a:lnSpc>
              <a:buNone/>
            </a:pPr>
            <a:r>
              <a:rPr lang="en-US" sz="2250" kern="0" spc="-45" dirty="0">
                <a:solidFill>
                  <a:srgbClr val="272525"/>
                </a:solidFill>
                <a:latin typeface="Source Serif Pro Semi Bold" pitchFamily="34" charset="0"/>
                <a:ea typeface="Source Serif Pro Semi Bold" pitchFamily="34" charset="-122"/>
                <a:cs typeface="Source Serif Pro Semi Bold" pitchFamily="34" charset="-120"/>
              </a:rPr>
              <a:t>Тегін қолжетімділік</a:t>
            </a:r>
            <a:endParaRPr lang="en-US" sz="2250" dirty="0"/>
          </a:p>
        </p:txBody>
      </p:sp>
      <p:sp>
        <p:nvSpPr>
          <p:cNvPr id="15" name="Text 12"/>
          <p:cNvSpPr/>
          <p:nvPr/>
        </p:nvSpPr>
        <p:spPr>
          <a:xfrm>
            <a:off x="10392132" y="5620583"/>
            <a:ext cx="3269456" cy="1178362"/>
          </a:xfrm>
          <a:prstGeom prst="rect">
            <a:avLst/>
          </a:prstGeom>
          <a:noFill/>
          <a:ln/>
        </p:spPr>
        <p:txBody>
          <a:bodyPr wrap="squar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Симуляцияларды жүктеп алып немесе интернет арқылы тікелей қолдануға болады.</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1377</Words>
  <Application>Microsoft Office PowerPoint</Application>
  <PresentationFormat>Произвольный</PresentationFormat>
  <Paragraphs>141</Paragraphs>
  <Slides>18</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Source Sans Pro</vt:lpstr>
      <vt:lpstr>Source Serif Pro Semi Bold</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5</cp:revision>
  <dcterms:created xsi:type="dcterms:W3CDTF">2024-10-16T11:13:59Z</dcterms:created>
  <dcterms:modified xsi:type="dcterms:W3CDTF">2024-10-16T11:24:31Z</dcterms:modified>
</cp:coreProperties>
</file>