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3" r:id="rId4"/>
  </p:sldMasterIdLst>
  <p:notesMasterIdLst>
    <p:notesMasterId r:id="rId29"/>
  </p:notesMasterIdLst>
  <p:handoutMasterIdLst>
    <p:handoutMasterId r:id="rId30"/>
  </p:handoutMasterIdLst>
  <p:sldIdLst>
    <p:sldId id="256" r:id="rId5"/>
    <p:sldId id="269" r:id="rId6"/>
    <p:sldId id="281" r:id="rId7"/>
    <p:sldId id="270" r:id="rId8"/>
    <p:sldId id="272" r:id="rId9"/>
    <p:sldId id="280" r:id="rId10"/>
    <p:sldId id="293" r:id="rId11"/>
    <p:sldId id="294" r:id="rId12"/>
    <p:sldId id="295" r:id="rId13"/>
    <p:sldId id="296" r:id="rId14"/>
    <p:sldId id="274" r:id="rId15"/>
    <p:sldId id="282" r:id="rId16"/>
    <p:sldId id="283" r:id="rId17"/>
    <p:sldId id="284" r:id="rId18"/>
    <p:sldId id="285" r:id="rId19"/>
    <p:sldId id="286" r:id="rId20"/>
    <p:sldId id="287" r:id="rId21"/>
    <p:sldId id="288" r:id="rId22"/>
    <p:sldId id="275" r:id="rId23"/>
    <p:sldId id="290" r:id="rId24"/>
    <p:sldId id="291" r:id="rId25"/>
    <p:sldId id="279" r:id="rId26"/>
    <p:sldId id="266" r:id="rId27"/>
    <p:sldId id="297" r:id="rId28"/>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1" autoAdjust="0"/>
  </p:normalViewPr>
  <p:slideViewPr>
    <p:cSldViewPr snapToGrid="0" showGuides="1">
      <p:cViewPr varScale="1">
        <p:scale>
          <a:sx n="76" d="100"/>
          <a:sy n="76" d="100"/>
        </p:scale>
        <p:origin x="-296" y="-80"/>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097377B-7A80-4695-9311-7480A96BA5C2}" type="datetime1">
              <a:rPr lang="ru-RU" smtClean="0"/>
              <a:pPr algn="r" rtl="0"/>
              <a:t>01.11.2022</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ru-RU" smtClean="0"/>
              <a:pPr algn="r" rtl="0"/>
              <a:t>‹#›</a:t>
            </a:fld>
            <a:endParaRPr lang="ru-R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AA1E4E1-DF6A-45D0-AB14-6A9A0B144578}" type="datetime1">
              <a:rPr lang="ru-RU" smtClean="0"/>
              <a:pPr/>
              <a:t>01.11.2022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ru-RU" smtClean="0"/>
              <a:pPr/>
              <a:t>‹#›</a:t>
            </a:fld>
            <a:endParaRPr lang="ru-R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3C522B8D-815E-429C-9EC2-505CEC215084}" type="datetime1">
              <a:rPr lang="ru-RU" smtClean="0"/>
              <a:pPr/>
              <a:t>01.11.2022</a:t>
            </a:fld>
            <a:endParaRPr lang="ru-RU" dirty="0"/>
          </a:p>
        </p:txBody>
      </p:sp>
      <p:sp>
        <p:nvSpPr>
          <p:cNvPr id="5" name="Footer Placeholder 4"/>
          <p:cNvSpPr>
            <a:spLocks noGrp="1"/>
          </p:cNvSpPr>
          <p:nvPr>
            <p:ph type="ftr" sz="quarter" idx="11"/>
          </p:nvPr>
        </p:nvSpPr>
        <p:spPr>
          <a:xfrm>
            <a:off x="1565393" y="5357593"/>
            <a:ext cx="6713127" cy="365125"/>
          </a:xfrm>
        </p:spPr>
        <p:txBody>
          <a:bodyPr/>
          <a:lstStyle/>
          <a:p>
            <a:pPr rtl="0"/>
            <a:endParaRPr lang="ru-RU" dirty="0"/>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6D72474-459C-42C4-A0ED-A9AD89867D22}" type="datetime1">
              <a:rPr lang="ru-RU" smtClean="0"/>
              <a:pPr/>
              <a:t>01.11.2022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rtl="0"/>
            <a:r>
              <a:rPr lang="ru-RU" smtClean="0"/>
              <a:t>09.10.2016</a:t>
            </a:r>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Титульный слайд с рисунком">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4900" y="2292098"/>
            <a:ext cx="5734051" cy="2219691"/>
          </a:xfrm>
        </p:spPr>
        <p:txBody>
          <a:bodyPr rtlCol="0" anchor="ctr">
            <a:normAutofit/>
          </a:bodyPr>
          <a:lstStyle>
            <a:lvl1pPr algn="l" rtl="0">
              <a:defRPr sz="4400" cap="all" baseline="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1104900" y="4511788"/>
            <a:ext cx="573405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a:t>Образец подзаголовка</a:t>
            </a:r>
            <a:endParaRPr lang="ru-RU" dirty="0"/>
          </a:p>
        </p:txBody>
      </p:sp>
      <p:sp>
        <p:nvSpPr>
          <p:cNvPr id="11" name="Рисунок 10"/>
          <p:cNvSpPr>
            <a:spLocks noGrp="1"/>
          </p:cNvSpPr>
          <p:nvPr>
            <p:ph type="pic" sz="quarter" idx="13"/>
          </p:nvPr>
        </p:nvSpPr>
        <p:spPr>
          <a:xfrm>
            <a:off x="6981066" y="1310656"/>
            <a:ext cx="5210937" cy="4208604"/>
          </a:xfrm>
          <a:solidFill>
            <a:schemeClr val="tx1">
              <a:lumMod val="20000"/>
              <a:lumOff val="80000"/>
            </a:schemeClr>
          </a:solidFill>
        </p:spPr>
        <p:txBody>
          <a:bodyPr tIns="1005840" rtlCol="0"/>
          <a:lstStyle>
            <a:lvl1pPr marL="0" indent="0" algn="ctr" rtl="0">
              <a:buNone/>
              <a:defRPr/>
            </a:lvl1pPr>
          </a:lstStyle>
          <a:p>
            <a:pPr rtl="0"/>
            <a:r>
              <a:rPr lang="ru-RU"/>
              <a:t>Вставка рисунка</a:t>
            </a:r>
            <a:endParaRPr lang="ru-RU"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08D2BC5-0E5D-4645-A815-DFCA1A04B5A6}" type="datetime1">
              <a:rPr lang="ru-RU" smtClean="0"/>
              <a:pPr/>
              <a:t>01.11.2022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3049B1-F681-4AF5-B948-A3B940E9215A}" type="datetime1">
              <a:rPr lang="ru-RU" smtClean="0"/>
              <a:pPr/>
              <a:t>01.11.2022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89071334-89C1-48F8-8089-E3D6AA3BB79C}" type="datetime1">
              <a:rPr lang="ru-RU" smtClean="0"/>
              <a:pPr/>
              <a:t>01.11.2022</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7" name="Slide Number Placeholder 6"/>
          <p:cNvSpPr>
            <a:spLocks noGrp="1"/>
          </p:cNvSpPr>
          <p:nvPr>
            <p:ph type="sldNum" sz="quarter" idx="12"/>
          </p:nvPr>
        </p:nvSpPr>
        <p:spPr/>
        <p:txBody>
          <a:bodyPr/>
          <a:lstStyle/>
          <a:p>
            <a:pPr rtl="0"/>
            <a:fld id="{0FF54DE5-C571-48E8-A5BC-B369434E2F44}" type="slidenum">
              <a:rPr lang="ru-RU" smtClean="0"/>
              <a:pPr rtl="0"/>
              <a:t>‹#›</a:t>
            </a:fld>
            <a:endParaRPr lang="ru-RU" dirty="0"/>
          </a:p>
        </p:txBody>
      </p:sp>
      <p:sp>
        <p:nvSpPr>
          <p:cNvPr id="9" name="Content Placeholder 8"/>
          <p:cNvSpPr>
            <a:spLocks noGrp="1"/>
          </p:cNvSpPr>
          <p:nvPr>
            <p:ph sz="quarter" idx="13"/>
          </p:nvPr>
        </p:nvSpPr>
        <p:spPr>
          <a:xfrm>
            <a:off x="1731264" y="2121407"/>
            <a:ext cx="42672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3FDCDF3F-3D72-4F56-93A1-9DDD55AB6452}" type="datetime1">
              <a:rPr lang="ru-RU" smtClean="0"/>
              <a:pPr/>
              <a:t>01.11.2022</a:t>
            </a:fld>
            <a:endParaRPr lang="ru-RU" dirty="0"/>
          </a:p>
        </p:txBody>
      </p:sp>
      <p:sp>
        <p:nvSpPr>
          <p:cNvPr id="8" name="Footer Placeholder 7"/>
          <p:cNvSpPr>
            <a:spLocks noGrp="1"/>
          </p:cNvSpPr>
          <p:nvPr>
            <p:ph type="ftr" sz="quarter" idx="11"/>
          </p:nvPr>
        </p:nvSpPr>
        <p:spPr/>
        <p:txBody>
          <a:bodyPr/>
          <a:lstStyle/>
          <a:p>
            <a:pPr rtl="0"/>
            <a:endParaRPr lang="ru-RU" dirty="0"/>
          </a:p>
        </p:txBody>
      </p:sp>
      <p:sp>
        <p:nvSpPr>
          <p:cNvPr id="9" name="Slide Number Placeholder 8"/>
          <p:cNvSpPr>
            <a:spLocks noGrp="1"/>
          </p:cNvSpPr>
          <p:nvPr>
            <p:ph type="sldNum" sz="quarter" idx="12"/>
          </p:nvPr>
        </p:nvSpPr>
        <p:spPr/>
        <p:txBody>
          <a:bodyPr/>
          <a:lstStyle/>
          <a:p>
            <a:pPr rtl="0"/>
            <a:fld id="{0FF54DE5-C571-48E8-A5BC-B369434E2F44}" type="slidenum">
              <a:rPr lang="ru-RU" smtClean="0"/>
              <a:pPr rtl="0"/>
              <a:t>‹#›</a:t>
            </a:fld>
            <a:endParaRPr lang="ru-RU" dirty="0"/>
          </a:p>
        </p:txBody>
      </p:sp>
      <p:sp>
        <p:nvSpPr>
          <p:cNvPr id="11" name="Content Placeholder 10"/>
          <p:cNvSpPr>
            <a:spLocks noGrp="1"/>
          </p:cNvSpPr>
          <p:nvPr>
            <p:ph sz="quarter" idx="13"/>
          </p:nvPr>
        </p:nvSpPr>
        <p:spPr>
          <a:xfrm>
            <a:off x="1731264" y="2944368"/>
            <a:ext cx="4303776"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5C11A32-C44A-4E32-8FFB-D057369B4F61}" type="datetime1">
              <a:rPr lang="ru-RU" smtClean="0"/>
              <a:pPr/>
              <a:t>01.11.2022</a:t>
            </a:fld>
            <a:endParaRPr lang="ru-RU" dirty="0"/>
          </a:p>
        </p:txBody>
      </p:sp>
      <p:sp>
        <p:nvSpPr>
          <p:cNvPr id="4" name="Footer Placeholder 3"/>
          <p:cNvSpPr>
            <a:spLocks noGrp="1"/>
          </p:cNvSpPr>
          <p:nvPr>
            <p:ph type="ftr" sz="quarter" idx="11"/>
          </p:nvPr>
        </p:nvSpPr>
        <p:spPr/>
        <p:txBody>
          <a:bodyPr/>
          <a:lstStyle/>
          <a:p>
            <a:pPr rtl="0"/>
            <a:endParaRPr lang="ru-RU" dirty="0"/>
          </a:p>
        </p:txBody>
      </p:sp>
      <p:sp>
        <p:nvSpPr>
          <p:cNvPr id="5" name="Slide Number Placeholder 4"/>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ECC2E-6DAB-4717-9C53-38589639C202}" type="datetime1">
              <a:rPr lang="ru-RU" smtClean="0"/>
              <a:pPr/>
              <a:t>01.11.2022</a:t>
            </a:fld>
            <a:endParaRPr lang="ru-RU" dirty="0"/>
          </a:p>
        </p:txBody>
      </p:sp>
      <p:sp>
        <p:nvSpPr>
          <p:cNvPr id="3" name="Footer Placeholder 2"/>
          <p:cNvSpPr>
            <a:spLocks noGrp="1"/>
          </p:cNvSpPr>
          <p:nvPr>
            <p:ph type="ftr" sz="quarter" idx="11"/>
          </p:nvPr>
        </p:nvSpPr>
        <p:spPr/>
        <p:txBody>
          <a:bodyPr/>
          <a:lstStyle/>
          <a:p>
            <a:pPr rtl="0"/>
            <a:endParaRPr lang="ru-RU" dirty="0"/>
          </a:p>
        </p:txBody>
      </p:sp>
      <p:sp>
        <p:nvSpPr>
          <p:cNvPr id="4" name="Slide Number Placeholder 3"/>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8455598" y="5885673"/>
            <a:ext cx="1618428" cy="365125"/>
          </a:xfrm>
        </p:spPr>
        <p:txBody>
          <a:bodyPr/>
          <a:lstStyle/>
          <a:p>
            <a:fld id="{2DC0002A-E6EF-4378-B5A3-22E20EA855B1}" type="datetime1">
              <a:rPr lang="ru-RU" smtClean="0"/>
              <a:pPr/>
              <a:t>01.11.2022</a:t>
            </a:fld>
            <a:endParaRPr lang="ru-RU" dirty="0"/>
          </a:p>
        </p:txBody>
      </p:sp>
      <p:sp>
        <p:nvSpPr>
          <p:cNvPr id="6" name="Footer Placeholder 5"/>
          <p:cNvSpPr>
            <a:spLocks noGrp="1"/>
          </p:cNvSpPr>
          <p:nvPr>
            <p:ph type="ftr" sz="quarter" idx="11"/>
          </p:nvPr>
        </p:nvSpPr>
        <p:spPr>
          <a:xfrm rot="-60000">
            <a:off x="1219406" y="5829262"/>
            <a:ext cx="4696809" cy="365125"/>
          </a:xfrm>
        </p:spPr>
        <p:txBody>
          <a:bodyPr/>
          <a:lstStyle/>
          <a:p>
            <a:pPr rtl="0"/>
            <a:endParaRPr lang="ru-RU" dirty="0"/>
          </a:p>
        </p:txBody>
      </p:sp>
      <p:sp>
        <p:nvSpPr>
          <p:cNvPr id="7" name="Slide Number Placeholder 6"/>
          <p:cNvSpPr>
            <a:spLocks noGrp="1"/>
          </p:cNvSpPr>
          <p:nvPr>
            <p:ph type="sldNum" sz="quarter" idx="12"/>
          </p:nvPr>
        </p:nvSpPr>
        <p:spPr>
          <a:xfrm rot="60000">
            <a:off x="10076418" y="5896962"/>
            <a:ext cx="738697" cy="365125"/>
          </a:xfrm>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8461249" y="5888738"/>
            <a:ext cx="1618428" cy="365125"/>
          </a:xfrm>
        </p:spPr>
        <p:txBody>
          <a:bodyPr/>
          <a:lstStyle/>
          <a:p>
            <a:fld id="{E80E4BC3-C763-48AA-8280-ACE59646066A}" type="datetime1">
              <a:rPr lang="ru-RU" smtClean="0"/>
              <a:pPr/>
              <a:t>01.11.2022</a:t>
            </a:fld>
            <a:endParaRPr lang="ru-RU" dirty="0"/>
          </a:p>
        </p:txBody>
      </p:sp>
      <p:sp>
        <p:nvSpPr>
          <p:cNvPr id="6" name="Footer Placeholder 5"/>
          <p:cNvSpPr>
            <a:spLocks noGrp="1"/>
          </p:cNvSpPr>
          <p:nvPr>
            <p:ph type="ftr" sz="quarter" idx="11"/>
          </p:nvPr>
        </p:nvSpPr>
        <p:spPr>
          <a:xfrm rot="-60000">
            <a:off x="1219426" y="5831038"/>
            <a:ext cx="4425391" cy="365125"/>
          </a:xfrm>
        </p:spPr>
        <p:txBody>
          <a:bodyPr/>
          <a:lstStyle/>
          <a:p>
            <a:pPr rtl="0"/>
            <a:endParaRPr lang="ru-RU" dirty="0"/>
          </a:p>
        </p:txBody>
      </p:sp>
      <p:sp>
        <p:nvSpPr>
          <p:cNvPr id="7" name="Slide Number Placeholder 6"/>
          <p:cNvSpPr>
            <a:spLocks noGrp="1"/>
          </p:cNvSpPr>
          <p:nvPr>
            <p:ph type="sldNum" sz="quarter" idx="12"/>
          </p:nvPr>
        </p:nvSpPr>
        <p:spPr>
          <a:xfrm rot="60000">
            <a:off x="10082786" y="5900027"/>
            <a:ext cx="738697" cy="365125"/>
          </a:xfrm>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42E0B6C-3F58-4527-A133-F91FB65EBC2F}" type="datetime1">
              <a:rPr lang="ru-RU" smtClean="0"/>
              <a:pPr/>
              <a:t>01.11.2022</a:t>
            </a:fld>
            <a:endParaRPr lang="ru-RU" dirty="0"/>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rtl="0"/>
            <a:endParaRPr lang="ru-RU" dirty="0"/>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FF54DE5-C571-48E8-A5BC-B369434E2F44}"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92505" y="1030149"/>
            <a:ext cx="6312467" cy="2986268"/>
          </a:xfrm>
        </p:spPr>
        <p:txBody>
          <a:bodyPr rtlCol="0" anchor="ctr">
            <a:normAutofit fontScale="90000"/>
          </a:bodyPr>
          <a:lstStyle/>
          <a:p>
            <a:pPr algn="ctr"/>
            <a:r>
              <a:rPr lang="ru-RU" b="1" smtClean="0"/>
              <a:t>Алгоритмизация </a:t>
            </a:r>
            <a:br>
              <a:rPr lang="ru-RU" b="1" smtClean="0"/>
            </a:br>
            <a:r>
              <a:rPr lang="ru-RU" b="1" smtClean="0"/>
              <a:t>и </a:t>
            </a:r>
            <a:r>
              <a:rPr lang="ru-RU" b="1" dirty="0" smtClean="0"/>
              <a:t>программирование</a:t>
            </a:r>
            <a:br>
              <a:rPr lang="ru-RU" b="1" dirty="0" smtClean="0"/>
            </a:br>
            <a:r>
              <a:rPr lang="ru-RU" sz="1800" b="1" i="1" cap="none" dirty="0" err="1" smtClean="0"/>
              <a:t>и.о.доцент</a:t>
            </a:r>
            <a:r>
              <a:rPr lang="ru-RU" sz="1800" b="1" i="1" cap="none" dirty="0" smtClean="0"/>
              <a:t> </a:t>
            </a:r>
            <a:r>
              <a:rPr lang="ru-RU" sz="1800" b="1" i="1" cap="none" dirty="0" err="1" smtClean="0"/>
              <a:t>Муханова</a:t>
            </a:r>
            <a:r>
              <a:rPr lang="ru-RU" sz="1800" b="1" i="1" cap="none" dirty="0" smtClean="0"/>
              <a:t> А.А.</a:t>
            </a:r>
            <a:br>
              <a:rPr lang="ru-RU" sz="1800" b="1" i="1" cap="none" dirty="0" smtClean="0"/>
            </a:br>
            <a:endParaRPr lang="ru-RU" sz="1800" b="1" i="1" dirty="0">
              <a:latin typeface="Times New Roman" panose="02020603050405020304" pitchFamily="18" charset="0"/>
              <a:cs typeface="Times New Roman" panose="02020603050405020304" pitchFamily="18" charset="0"/>
            </a:endParaRPr>
          </a:p>
        </p:txBody>
      </p:sp>
      <p:sp>
        <p:nvSpPr>
          <p:cNvPr id="7" name="Подзаголовок 6"/>
          <p:cNvSpPr>
            <a:spLocks noGrp="1"/>
          </p:cNvSpPr>
          <p:nvPr>
            <p:ph type="subTitle" idx="1"/>
          </p:nvPr>
        </p:nvSpPr>
        <p:spPr>
          <a:xfrm>
            <a:off x="513500" y="5004589"/>
            <a:ext cx="11095908" cy="955565"/>
          </a:xfrm>
        </p:spPr>
        <p:txBody>
          <a:bodyPr rtlCol="0">
            <a:normAutofit/>
          </a:bodyPr>
          <a:lstStyle/>
          <a:p>
            <a:endParaRPr lang="ru-RU" sz="2100" b="1" i="1" dirty="0" smtClean="0"/>
          </a:p>
          <a:p>
            <a:endParaRPr lang="ru-RU" sz="2800" dirty="0"/>
          </a:p>
        </p:txBody>
      </p:sp>
      <p:pic>
        <p:nvPicPr>
          <p:cNvPr id="1026" name="Picture 2" descr="https://www.tempoautomation.com/wp-content/uploads/2018/05/shutterstock_175375409-673x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972" y="983848"/>
            <a:ext cx="5177742" cy="422475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07348" y="5492421"/>
            <a:ext cx="8439324" cy="707886"/>
          </a:xfrm>
          <a:prstGeom prst="rect">
            <a:avLst/>
          </a:prstGeom>
        </p:spPr>
        <p:txBody>
          <a:bodyPr wrap="square">
            <a:spAutoFit/>
          </a:bodyPr>
          <a:lstStyle/>
          <a:p>
            <a:pPr algn="ctr"/>
            <a:r>
              <a:rPr lang="kk-KZ" sz="2000" b="1" dirty="0"/>
              <a:t>Лекция 4. </a:t>
            </a:r>
            <a:r>
              <a:rPr lang="ru-RU" sz="2000" b="1" dirty="0"/>
              <a:t>Алгоритмы решения задач с использованием операторов цикла. Структура операторов цикла.</a:t>
            </a:r>
            <a:endParaRPr lang="ru-RU" sz="2000" dirty="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968" y="686955"/>
            <a:ext cx="9286993" cy="371137"/>
          </a:xfrm>
        </p:spPr>
        <p:txBody>
          <a:bodyPr>
            <a:normAutofit fontScale="90000"/>
          </a:bodyPr>
          <a:lstStyle/>
          <a:p>
            <a:r>
              <a:rPr lang="ru-RU" dirty="0" smtClean="0"/>
              <a:t>Пример. Функция </a:t>
            </a:r>
            <a:r>
              <a:rPr lang="en-US" dirty="0" smtClean="0"/>
              <a:t>range()</a:t>
            </a:r>
            <a:endParaRPr lang="ru-RU" dirty="0"/>
          </a:p>
        </p:txBody>
      </p:sp>
      <p:sp>
        <p:nvSpPr>
          <p:cNvPr id="3" name="Содержимое 2"/>
          <p:cNvSpPr>
            <a:spLocks noGrp="1"/>
          </p:cNvSpPr>
          <p:nvPr>
            <p:ph idx="1"/>
          </p:nvPr>
        </p:nvSpPr>
        <p:spPr>
          <a:xfrm>
            <a:off x="1950721" y="1254034"/>
            <a:ext cx="8261873" cy="4469035"/>
          </a:xfrm>
        </p:spPr>
        <p:txBody>
          <a:bodyPr>
            <a:noAutofit/>
          </a:bodyPr>
          <a:lstStyle/>
          <a:p>
            <a:pPr>
              <a:buNone/>
            </a:pPr>
            <a:r>
              <a:rPr lang="ru-RU" sz="1300" dirty="0" smtClean="0"/>
              <a:t>Теперь с помощью диапазона найдем сумму чисел на интервале от 1 до 100:</a:t>
            </a:r>
          </a:p>
          <a:p>
            <a:pPr>
              <a:buNone/>
            </a:pPr>
            <a:endParaRPr lang="ru-RU" sz="1300" dirty="0" smtClean="0"/>
          </a:p>
          <a:p>
            <a:pPr>
              <a:buNone/>
            </a:pPr>
            <a:r>
              <a:rPr lang="ru-RU" sz="1300" b="1" dirty="0" smtClean="0"/>
              <a:t>&gt;&gt;&gt; total=0</a:t>
            </a:r>
          </a:p>
          <a:p>
            <a:pPr>
              <a:buNone/>
            </a:pPr>
            <a:r>
              <a:rPr lang="ru-RU" sz="1300" b="1" dirty="0" smtClean="0"/>
              <a:t>&gt;&gt;&gt; </a:t>
            </a:r>
            <a:r>
              <a:rPr lang="ru-RU" sz="1300" b="1" dirty="0" err="1" smtClean="0"/>
              <a:t>for</a:t>
            </a:r>
            <a:r>
              <a:rPr lang="ru-RU" sz="1300" b="1" dirty="0" smtClean="0"/>
              <a:t> </a:t>
            </a:r>
            <a:r>
              <a:rPr lang="ru-RU" sz="1300" b="1" dirty="0" err="1" smtClean="0"/>
              <a:t>i</a:t>
            </a:r>
            <a:r>
              <a:rPr lang="ru-RU" sz="1300" b="1" dirty="0" smtClean="0"/>
              <a:t> </a:t>
            </a:r>
            <a:r>
              <a:rPr lang="ru-RU" sz="1300" b="1" dirty="0" err="1" smtClean="0"/>
              <a:t>in</a:t>
            </a:r>
            <a:r>
              <a:rPr lang="ru-RU" sz="1300" b="1" dirty="0" smtClean="0"/>
              <a:t> </a:t>
            </a:r>
            <a:r>
              <a:rPr lang="ru-RU" sz="1300" b="1" dirty="0" err="1" smtClean="0"/>
              <a:t>range</a:t>
            </a:r>
            <a:r>
              <a:rPr lang="ru-RU" sz="1300" b="1" dirty="0" smtClean="0"/>
              <a:t>(1, 101):</a:t>
            </a:r>
          </a:p>
          <a:p>
            <a:pPr>
              <a:buNone/>
            </a:pPr>
            <a:r>
              <a:rPr lang="ru-RU" sz="1300" b="1" dirty="0" smtClean="0"/>
              <a:t>		</a:t>
            </a:r>
            <a:r>
              <a:rPr lang="ru-RU" sz="1300" b="1" dirty="0" err="1" smtClean="0"/>
              <a:t>total=total+i</a:t>
            </a:r>
            <a:endParaRPr lang="ru-RU" sz="1300" b="1" dirty="0" smtClean="0"/>
          </a:p>
          <a:p>
            <a:pPr>
              <a:buNone/>
            </a:pPr>
            <a:r>
              <a:rPr lang="ru-RU" sz="1300" b="1" dirty="0" smtClean="0"/>
              <a:t>&gt;&gt;&gt; </a:t>
            </a:r>
            <a:r>
              <a:rPr lang="ru-RU" sz="1300" b="1" dirty="0" err="1" smtClean="0"/>
              <a:t>total</a:t>
            </a:r>
            <a:endParaRPr lang="ru-RU" sz="1300" b="1" dirty="0" smtClean="0"/>
          </a:p>
          <a:p>
            <a:pPr>
              <a:buNone/>
            </a:pPr>
            <a:r>
              <a:rPr lang="ru-RU" sz="1300" b="1" dirty="0" smtClean="0"/>
              <a:t>5050</a:t>
            </a:r>
          </a:p>
          <a:p>
            <a:pPr>
              <a:buNone/>
            </a:pPr>
            <a:r>
              <a:rPr lang="ru-RU" sz="1300" b="1" dirty="0" smtClean="0"/>
              <a:t>&gt;&gt;&gt;</a:t>
            </a:r>
          </a:p>
          <a:p>
            <a:pPr>
              <a:buNone/>
            </a:pPr>
            <a:endParaRPr lang="ru-RU" sz="1300" dirty="0" smtClean="0"/>
          </a:p>
          <a:p>
            <a:pPr algn="just">
              <a:buNone/>
            </a:pPr>
            <a:r>
              <a:rPr lang="ru-RU" sz="1300" dirty="0" smtClean="0"/>
              <a:t>		Переменной  </a:t>
            </a:r>
            <a:r>
              <a:rPr lang="ru-RU" sz="1300" dirty="0" err="1" smtClean="0"/>
              <a:t>i</a:t>
            </a:r>
            <a:r>
              <a:rPr lang="ru-RU" sz="1300" dirty="0" smtClean="0"/>
              <a:t>  на каждом шаге цикла будет присваиваться значение из диапазона от 1 до 100 (крайнее  значение не включаем). В цикле мы накапливаем счетчик. Что это означает? </a:t>
            </a:r>
          </a:p>
          <a:p>
            <a:pPr algn="just">
              <a:buNone/>
            </a:pPr>
            <a:r>
              <a:rPr lang="ru-RU" sz="1300" dirty="0" smtClean="0"/>
              <a:t>		На  первом  шаге  цикла  сначала  вычисляется  правая  часть  выражения,  т.е.  </a:t>
            </a:r>
            <a:r>
              <a:rPr lang="ru-RU" sz="1300" dirty="0" err="1" smtClean="0"/>
              <a:t>total+i</a:t>
            </a:r>
            <a:r>
              <a:rPr lang="ru-RU" sz="1300" dirty="0" smtClean="0"/>
              <a:t>. </a:t>
            </a:r>
          </a:p>
          <a:p>
            <a:pPr algn="just">
              <a:buNone/>
            </a:pPr>
            <a:r>
              <a:rPr lang="ru-RU" sz="1300" dirty="0" smtClean="0"/>
              <a:t>Переменная  </a:t>
            </a:r>
            <a:r>
              <a:rPr lang="ru-RU" sz="1300" dirty="0" err="1" smtClean="0"/>
              <a:t>total</a:t>
            </a:r>
            <a:r>
              <a:rPr lang="ru-RU" sz="1300" dirty="0" smtClean="0"/>
              <a:t>  на  первом  шаге  равна  0  (присвоили  ей  значение  0  перед  началом цикла),  переменная  </a:t>
            </a:r>
            <a:r>
              <a:rPr lang="ru-RU" sz="1300" dirty="0" err="1" smtClean="0"/>
              <a:t>i</a:t>
            </a:r>
            <a:r>
              <a:rPr lang="ru-RU" sz="1300" dirty="0" smtClean="0"/>
              <a:t>  на  первом  шаге  содержит  значение  1  (первое  значение  из диапазона),  таким  образом,  правая  часть  будет  равна  значению  1  и  это  значение присвоится левой части выражения, т.е. переменной </a:t>
            </a:r>
            <a:r>
              <a:rPr lang="ru-RU" sz="1300" dirty="0" err="1" smtClean="0"/>
              <a:t>total</a:t>
            </a:r>
            <a:r>
              <a:rPr lang="ru-RU" sz="1300" dirty="0" smtClean="0"/>
              <a:t>. </a:t>
            </a:r>
          </a:p>
          <a:p>
            <a:pPr algn="just">
              <a:buNone/>
            </a:pPr>
            <a:r>
              <a:rPr lang="ru-RU" sz="1300" dirty="0" smtClean="0"/>
              <a:t>		На втором шаге </a:t>
            </a:r>
            <a:r>
              <a:rPr lang="ru-RU" sz="1300" dirty="0" err="1" smtClean="0"/>
              <a:t>total</a:t>
            </a:r>
            <a:r>
              <a:rPr lang="ru-RU" sz="1300" dirty="0" smtClean="0"/>
              <a:t>  уже будет равна значению 1, </a:t>
            </a:r>
            <a:r>
              <a:rPr lang="ru-RU" sz="1300" dirty="0" err="1" smtClean="0"/>
              <a:t>i</a:t>
            </a:r>
            <a:r>
              <a:rPr lang="ru-RU" sz="1300" dirty="0" smtClean="0"/>
              <a:t> – содержать значение 2, т.е. правая </a:t>
            </a:r>
          </a:p>
          <a:p>
            <a:pPr algn="just">
              <a:buNone/>
            </a:pPr>
            <a:r>
              <a:rPr lang="ru-RU" sz="1300" dirty="0" smtClean="0"/>
              <a:t>часть  выражения  будет  равна  3,  это  значение  присвоится  снова  </a:t>
            </a:r>
            <a:r>
              <a:rPr lang="ru-RU" sz="1300" dirty="0" err="1" smtClean="0"/>
              <a:t>total</a:t>
            </a:r>
            <a:r>
              <a:rPr lang="ru-RU" sz="1300" dirty="0" smtClean="0"/>
              <a:t>  и  т.д.  пока  не дойдем до конца диапазона.  В итоге в  </a:t>
            </a:r>
            <a:r>
              <a:rPr lang="ru-RU" sz="1300" dirty="0" err="1" smtClean="0"/>
              <a:t>total</a:t>
            </a:r>
            <a:r>
              <a:rPr lang="ru-RU" sz="1300" dirty="0" smtClean="0"/>
              <a:t>  после выхода из цикла будет содержаться искомая сумма!</a:t>
            </a:r>
            <a:endParaRPr lang="ru-RU" sz="13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69CAF9D-0218-4BEA-A763-358C89414390}"/>
              </a:ext>
            </a:extLst>
          </p:cNvPr>
          <p:cNvSpPr>
            <a:spLocks noGrp="1"/>
          </p:cNvSpPr>
          <p:nvPr>
            <p:ph idx="1"/>
          </p:nvPr>
        </p:nvSpPr>
        <p:spPr>
          <a:xfrm>
            <a:off x="542652" y="3745503"/>
            <a:ext cx="10094482" cy="5167003"/>
          </a:xfrm>
        </p:spPr>
        <p:txBody>
          <a:bodyPr/>
          <a:lstStyle/>
          <a:p>
            <a:pPr marL="0" indent="0">
              <a:buNone/>
            </a:pPr>
            <a:endParaRPr lang="kk-KZ" dirty="0"/>
          </a:p>
          <a:p>
            <a:pPr marL="0" indent="0">
              <a:buNone/>
            </a:pPr>
            <a:endParaRPr lang="kk-KZ" dirty="0"/>
          </a:p>
          <a:p>
            <a:pPr marL="0" indent="0">
              <a:buNone/>
            </a:pPr>
            <a:endParaRPr lang="ru-RU" dirty="0"/>
          </a:p>
        </p:txBody>
      </p:sp>
      <p:sp>
        <p:nvSpPr>
          <p:cNvPr id="6" name="TextBox 5"/>
          <p:cNvSpPr txBox="1"/>
          <p:nvPr/>
        </p:nvSpPr>
        <p:spPr>
          <a:xfrm>
            <a:off x="1178793" y="1515291"/>
            <a:ext cx="9699585" cy="4524315"/>
          </a:xfrm>
          <a:prstGeom prst="rect">
            <a:avLst/>
          </a:prstGeom>
          <a:noFill/>
        </p:spPr>
        <p:txBody>
          <a:bodyPr wrap="square" rtlCol="0">
            <a:spAutoFit/>
          </a:bodyPr>
          <a:lstStyle/>
          <a:p>
            <a:pPr algn="just"/>
            <a:r>
              <a:rPr lang="ru-RU" dirty="0" smtClean="0"/>
              <a:t>Ц</a:t>
            </a:r>
            <a:r>
              <a:rPr lang="kk-KZ" dirty="0" smtClean="0"/>
              <a:t>икл  </a:t>
            </a:r>
            <a:r>
              <a:rPr lang="kk-KZ" dirty="0"/>
              <a:t>for  используется,  если  заранее  известно,  сколько </a:t>
            </a:r>
            <a:r>
              <a:rPr lang="kk-KZ" dirty="0" smtClean="0"/>
              <a:t>повторений </a:t>
            </a:r>
            <a:r>
              <a:rPr lang="kk-KZ" dirty="0"/>
              <a:t>необходимо выполнить  (указывается через аргумент функции  range()  или </a:t>
            </a:r>
            <a:r>
              <a:rPr lang="kk-KZ" dirty="0" smtClean="0"/>
              <a:t>пока </a:t>
            </a:r>
            <a:r>
              <a:rPr lang="kk-KZ" dirty="0"/>
              <a:t>не закончится список/строка). </a:t>
            </a:r>
            <a:endParaRPr lang="ru-RU" dirty="0"/>
          </a:p>
          <a:p>
            <a:pPr algn="just"/>
            <a:r>
              <a:rPr lang="kk-KZ" dirty="0"/>
              <a:t>Если  заранее  количество  повторений  цикла  неизвестно,  то  применяется  другая конструкция, которая называется циклом </a:t>
            </a:r>
            <a:r>
              <a:rPr lang="kk-KZ" b="1" dirty="0"/>
              <a:t>while:</a:t>
            </a:r>
            <a:endParaRPr lang="ru-RU" b="1" dirty="0"/>
          </a:p>
          <a:p>
            <a:pPr algn="just"/>
            <a:endParaRPr lang="kk-KZ" dirty="0" smtClean="0"/>
          </a:p>
          <a:p>
            <a:pPr algn="just"/>
            <a:r>
              <a:rPr lang="kk-KZ" dirty="0" smtClean="0"/>
              <a:t>Определим </a:t>
            </a:r>
            <a:r>
              <a:rPr lang="kk-KZ" dirty="0"/>
              <a:t>количество кроликов:</a:t>
            </a:r>
            <a:endParaRPr lang="ru-RU" dirty="0"/>
          </a:p>
          <a:p>
            <a:pPr algn="just"/>
            <a:r>
              <a:rPr lang="kk-KZ" dirty="0"/>
              <a:t>rabbits = 3</a:t>
            </a:r>
            <a:endParaRPr lang="ru-RU" dirty="0"/>
          </a:p>
          <a:p>
            <a:pPr algn="just"/>
            <a:r>
              <a:rPr lang="kk-KZ" dirty="0"/>
              <a:t>while rabbits &gt; 0:</a:t>
            </a:r>
            <a:endParaRPr lang="ru-RU" dirty="0"/>
          </a:p>
          <a:p>
            <a:pPr algn="just"/>
            <a:r>
              <a:rPr lang="kk-KZ" dirty="0" smtClean="0"/>
              <a:t>	print(rabbits</a:t>
            </a:r>
            <a:r>
              <a:rPr lang="kk-KZ" dirty="0"/>
              <a:t>)</a:t>
            </a:r>
            <a:endParaRPr lang="ru-RU" dirty="0"/>
          </a:p>
          <a:p>
            <a:pPr algn="just"/>
            <a:r>
              <a:rPr lang="kk-KZ" dirty="0" smtClean="0"/>
              <a:t>	rabbits </a:t>
            </a:r>
            <a:r>
              <a:rPr lang="kk-KZ" dirty="0"/>
              <a:t>= rabbits – 1</a:t>
            </a:r>
            <a:endParaRPr lang="ru-RU" dirty="0"/>
          </a:p>
          <a:p>
            <a:pPr algn="just"/>
            <a:endParaRPr lang="kk-KZ" dirty="0" smtClean="0"/>
          </a:p>
          <a:p>
            <a:pPr algn="just"/>
            <a:r>
              <a:rPr lang="kk-KZ" dirty="0" smtClean="0"/>
              <a:t>В </a:t>
            </a:r>
            <a:r>
              <a:rPr lang="kk-KZ" dirty="0"/>
              <a:t>результате выполнения программы:</a:t>
            </a:r>
            <a:endParaRPr lang="ru-RU" dirty="0"/>
          </a:p>
          <a:p>
            <a:pPr algn="just"/>
            <a:r>
              <a:rPr lang="kk-KZ" dirty="0"/>
              <a:t>В  примере  цикл  while  выполняется  до  тех  пор,  ПОКА  число  кроликов  в  условии  положительное. На каждом шаге цикла мы переменную  rabbits  уменьшаем на 1, чтобы не уйти в бесконечный цикл, когда условие всегда будет являться истинным. </a:t>
            </a:r>
            <a:endParaRPr lang="ru-RU" dirty="0"/>
          </a:p>
        </p:txBody>
      </p:sp>
      <p:sp>
        <p:nvSpPr>
          <p:cNvPr id="4" name="Прямоугольник 3"/>
          <p:cNvSpPr/>
          <p:nvPr/>
        </p:nvSpPr>
        <p:spPr>
          <a:xfrm>
            <a:off x="4232255" y="749329"/>
            <a:ext cx="3821624" cy="461665"/>
          </a:xfrm>
          <a:prstGeom prst="rect">
            <a:avLst/>
          </a:prstGeom>
        </p:spPr>
        <p:txBody>
          <a:bodyPr wrap="none">
            <a:spAutoFit/>
          </a:bodyPr>
          <a:lstStyle/>
          <a:p>
            <a:r>
              <a:rPr lang="kk-KZ" sz="2400" b="1" dirty="0" smtClean="0"/>
              <a:t>Инструкция цикла while</a:t>
            </a:r>
            <a:endParaRPr lang="ru-RU" sz="2400" dirty="0"/>
          </a:p>
        </p:txBody>
      </p:sp>
    </p:spTree>
    <p:extLst>
      <p:ext uri="{BB962C8B-B14F-4D97-AF65-F5344CB8AC3E}">
        <p14:creationId xmlns:p14="http://schemas.microsoft.com/office/powerpoint/2010/main" val="223393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030" y="843708"/>
            <a:ext cx="9286993" cy="554017"/>
          </a:xfrm>
        </p:spPr>
        <p:txBody>
          <a:bodyPr>
            <a:noAutofit/>
          </a:bodyPr>
          <a:lstStyle/>
          <a:p>
            <a:r>
              <a:rPr lang="kk-KZ" sz="2800" b="1" dirty="0" smtClean="0"/>
              <a:t>Инструкция цикла while</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1833156" y="1296297"/>
            <a:ext cx="8682444" cy="2766252"/>
          </a:xfrm>
        </p:spPr>
        <p:txBody>
          <a:bodyPr/>
          <a:lstStyle/>
          <a:p>
            <a:pPr algn="just"/>
            <a:r>
              <a:rPr lang="ru-RU" dirty="0" smtClean="0"/>
              <a:t>Универсальным организатором цикла в языке программирования </a:t>
            </a:r>
            <a:r>
              <a:rPr lang="ru-RU" dirty="0" err="1" smtClean="0"/>
              <a:t>Python</a:t>
            </a:r>
            <a:r>
              <a:rPr lang="ru-RU" dirty="0" smtClean="0"/>
              <a:t> (как и во многих других языках) является конструкция </a:t>
            </a:r>
            <a:r>
              <a:rPr lang="ru-RU" b="1" dirty="0" err="1" smtClean="0"/>
              <a:t>while</a:t>
            </a:r>
            <a:r>
              <a:rPr lang="ru-RU" dirty="0" smtClean="0"/>
              <a:t>. Слово "</a:t>
            </a:r>
            <a:r>
              <a:rPr lang="ru-RU" dirty="0" err="1" smtClean="0"/>
              <a:t>while</a:t>
            </a:r>
            <a:r>
              <a:rPr lang="ru-RU" dirty="0" smtClean="0"/>
              <a:t>" с английского языка переводится как "пока" ("</a:t>
            </a:r>
            <a:r>
              <a:rPr lang="ru-RU" dirty="0" err="1" smtClean="0"/>
              <a:t>пока</a:t>
            </a:r>
            <a:r>
              <a:rPr lang="ru-RU" dirty="0" smtClean="0"/>
              <a:t> логическое выражение возвращает истину, выполнять определенные операции"). Конструкцию </a:t>
            </a:r>
            <a:r>
              <a:rPr lang="ru-RU" b="1" dirty="0" err="1" smtClean="0"/>
              <a:t>while</a:t>
            </a:r>
            <a:r>
              <a:rPr lang="ru-RU" dirty="0" smtClean="0"/>
              <a:t> на языке </a:t>
            </a:r>
            <a:r>
              <a:rPr lang="ru-RU" dirty="0" err="1" smtClean="0"/>
              <a:t>Python</a:t>
            </a:r>
            <a:r>
              <a:rPr lang="ru-RU" dirty="0" smtClean="0"/>
              <a:t> можно описать следующей схемой:</a:t>
            </a:r>
          </a:p>
          <a:p>
            <a:endParaRPr lang="ru-RU" dirty="0"/>
          </a:p>
        </p:txBody>
      </p:sp>
      <p:pic>
        <p:nvPicPr>
          <p:cNvPr id="1026" name="Picture 11"/>
          <p:cNvPicPr>
            <a:picLocks noChangeAspect="1" noChangeArrowheads="1"/>
          </p:cNvPicPr>
          <p:nvPr/>
        </p:nvPicPr>
        <p:blipFill>
          <a:blip r:embed="rId2"/>
          <a:srcRect/>
          <a:stretch>
            <a:fillRect/>
          </a:stretch>
        </p:blipFill>
        <p:spPr bwMode="auto">
          <a:xfrm>
            <a:off x="3724593" y="4136325"/>
            <a:ext cx="4883830" cy="171379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031" y="817584"/>
            <a:ext cx="9286993" cy="397262"/>
          </a:xfrm>
        </p:spPr>
        <p:txBody>
          <a:bodyPr>
            <a:noAutofit/>
          </a:bodyPr>
          <a:lstStyle/>
          <a:p>
            <a:r>
              <a:rPr lang="kk-KZ" sz="2800" b="1" dirty="0" smtClean="0"/>
              <a:t>Инструкция цикла while</a:t>
            </a:r>
            <a:endParaRPr lang="ru-RU" sz="2800" dirty="0"/>
          </a:p>
        </p:txBody>
      </p:sp>
      <p:sp>
        <p:nvSpPr>
          <p:cNvPr id="3" name="Содержимое 2"/>
          <p:cNvSpPr>
            <a:spLocks noGrp="1"/>
          </p:cNvSpPr>
          <p:nvPr>
            <p:ph idx="1"/>
          </p:nvPr>
        </p:nvSpPr>
        <p:spPr>
          <a:xfrm>
            <a:off x="1950721" y="1449977"/>
            <a:ext cx="8617130" cy="4273092"/>
          </a:xfrm>
        </p:spPr>
        <p:txBody>
          <a:bodyPr>
            <a:normAutofit fontScale="85000" lnSpcReduction="20000"/>
          </a:bodyPr>
          <a:lstStyle/>
          <a:p>
            <a:pPr algn="just">
              <a:buNone/>
            </a:pPr>
            <a:r>
              <a:rPr lang="ru-RU" dirty="0" smtClean="0"/>
              <a:t>		Эта схема приблизительна, т.к. логическое выражение в заголовке цикла </a:t>
            </a:r>
            <a:r>
              <a:rPr lang="ru-RU" b="1" dirty="0" err="1" smtClean="0"/>
              <a:t>while</a:t>
            </a:r>
            <a:r>
              <a:rPr lang="ru-RU" dirty="0" smtClean="0"/>
              <a:t> может быть более сложным, а изменяться может переменная (или выражение) </a:t>
            </a:r>
            <a:r>
              <a:rPr lang="ru-RU" dirty="0" err="1" smtClean="0"/>
              <a:t>b</a:t>
            </a:r>
            <a:r>
              <a:rPr lang="ru-RU" dirty="0" smtClean="0"/>
              <a:t>.</a:t>
            </a:r>
          </a:p>
          <a:p>
            <a:pPr algn="just">
              <a:buNone/>
            </a:pPr>
            <a:endParaRPr lang="ru-RU" dirty="0" smtClean="0"/>
          </a:p>
          <a:p>
            <a:pPr algn="just">
              <a:buNone/>
            </a:pPr>
            <a:r>
              <a:rPr lang="ru-RU" dirty="0" smtClean="0"/>
              <a:t>		Может возникнуть вопрос: "Зачем изменять </a:t>
            </a:r>
            <a:r>
              <a:rPr lang="ru-RU" dirty="0" err="1" smtClean="0"/>
              <a:t>a</a:t>
            </a:r>
            <a:r>
              <a:rPr lang="ru-RU" dirty="0" smtClean="0"/>
              <a:t> или </a:t>
            </a:r>
            <a:r>
              <a:rPr lang="ru-RU" dirty="0" err="1" smtClean="0"/>
              <a:t>b</a:t>
            </a:r>
            <a:r>
              <a:rPr lang="ru-RU" dirty="0" smtClean="0"/>
              <a:t>?". Когда выполнение программного кода доходит до цикла </a:t>
            </a:r>
            <a:r>
              <a:rPr lang="ru-RU" b="1" dirty="0" err="1" smtClean="0"/>
              <a:t>while</a:t>
            </a:r>
            <a:r>
              <a:rPr lang="ru-RU" dirty="0" smtClean="0"/>
              <a:t>, выполняется логическое выражение в заголовке, и, если было получено </a:t>
            </a:r>
            <a:r>
              <a:rPr lang="ru-RU" b="1" dirty="0" err="1" smtClean="0"/>
              <a:t>True</a:t>
            </a:r>
            <a:r>
              <a:rPr lang="ru-RU" dirty="0" smtClean="0"/>
              <a:t> (истина), выполняются вложенные выражения. После поток выполнения программы снова возвращается в заголовок цикла </a:t>
            </a:r>
            <a:r>
              <a:rPr lang="ru-RU" b="1" dirty="0" err="1" smtClean="0"/>
              <a:t>while</a:t>
            </a:r>
            <a:r>
              <a:rPr lang="ru-RU" dirty="0" smtClean="0"/>
              <a:t>, и снова проверяется условие. Если условие никогда не будет ложным, то не будет причин остановки цикла и программа </a:t>
            </a:r>
            <a:r>
              <a:rPr lang="ru-RU" i="1" dirty="0" smtClean="0"/>
              <a:t>зациклится</a:t>
            </a:r>
            <a:r>
              <a:rPr lang="ru-RU" dirty="0" smtClean="0"/>
              <a:t>. Чтобы этого не произошло, необходимо предусмотреть возможность выхода из цикла — ложность выражения в заголовке. Таким образом, изменяя значение переменной в теле цикла, можно довести логическое выражение до ложности.</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84961" y="1162594"/>
            <a:ext cx="3809999" cy="4560475"/>
          </a:xfrm>
        </p:spPr>
        <p:txBody>
          <a:bodyPr/>
          <a:lstStyle/>
          <a:p>
            <a:pPr algn="just">
              <a:buNone/>
            </a:pPr>
            <a:r>
              <a:rPr lang="ru-RU" dirty="0" smtClean="0"/>
              <a:t>		Эту изменяемую переменную, которая используется в заголовке цикла </a:t>
            </a:r>
            <a:r>
              <a:rPr lang="ru-RU" b="1" dirty="0" err="1" smtClean="0"/>
              <a:t>while</a:t>
            </a:r>
            <a:r>
              <a:rPr lang="ru-RU" dirty="0" smtClean="0"/>
              <a:t>, обычно называют </a:t>
            </a:r>
            <a:r>
              <a:rPr lang="ru-RU" i="1" dirty="0" smtClean="0"/>
              <a:t>счетчиком</a:t>
            </a:r>
            <a:r>
              <a:rPr lang="ru-RU" dirty="0" smtClean="0"/>
              <a:t>. Как и всякой переменной ей можно давать произвольные имена, однако очень часто используют буквы </a:t>
            </a:r>
            <a:r>
              <a:rPr lang="ru-RU" dirty="0" err="1" smtClean="0"/>
              <a:t>i</a:t>
            </a:r>
            <a:r>
              <a:rPr lang="ru-RU" dirty="0" smtClean="0"/>
              <a:t> и </a:t>
            </a:r>
            <a:r>
              <a:rPr lang="ru-RU" dirty="0" err="1" smtClean="0"/>
              <a:t>j</a:t>
            </a:r>
            <a:r>
              <a:rPr lang="ru-RU" dirty="0" smtClean="0"/>
              <a:t>.</a:t>
            </a:r>
            <a:endParaRPr lang="ru-RU" dirty="0"/>
          </a:p>
        </p:txBody>
      </p:sp>
      <p:pic>
        <p:nvPicPr>
          <p:cNvPr id="2050" name="Picture 12"/>
          <p:cNvPicPr>
            <a:picLocks noChangeAspect="1" noChangeArrowheads="1"/>
          </p:cNvPicPr>
          <p:nvPr/>
        </p:nvPicPr>
        <p:blipFill>
          <a:blip r:embed="rId2"/>
          <a:srcRect/>
          <a:stretch>
            <a:fillRect/>
          </a:stretch>
        </p:blipFill>
        <p:spPr bwMode="auto">
          <a:xfrm>
            <a:off x="5538651" y="1691639"/>
            <a:ext cx="5237502" cy="366572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45921" y="849086"/>
            <a:ext cx="9026434" cy="4873983"/>
          </a:xfrm>
        </p:spPr>
        <p:txBody>
          <a:bodyPr>
            <a:normAutofit fontScale="77500" lnSpcReduction="20000"/>
          </a:bodyPr>
          <a:lstStyle/>
          <a:p>
            <a:pPr>
              <a:buNone/>
            </a:pPr>
            <a:r>
              <a:rPr lang="ru-RU" dirty="0" smtClean="0"/>
              <a:t>Простейший цикл на языке программирования </a:t>
            </a:r>
            <a:r>
              <a:rPr lang="ru-RU" dirty="0" err="1" smtClean="0"/>
              <a:t>Python</a:t>
            </a:r>
            <a:r>
              <a:rPr lang="ru-RU" dirty="0" smtClean="0"/>
              <a:t> может выглядеть так:</a:t>
            </a:r>
          </a:p>
          <a:p>
            <a:pPr>
              <a:buNone/>
            </a:pPr>
            <a:r>
              <a:rPr lang="ru-RU" dirty="0" smtClean="0"/>
              <a:t> </a:t>
            </a:r>
          </a:p>
          <a:p>
            <a:pPr>
              <a:buNone/>
            </a:pPr>
            <a:r>
              <a:rPr lang="ru-RU" dirty="0" smtClean="0"/>
              <a:t>str1 = "+"</a:t>
            </a:r>
          </a:p>
          <a:p>
            <a:pPr>
              <a:buNone/>
            </a:pPr>
            <a:r>
              <a:rPr lang="ru-RU" dirty="0" err="1" smtClean="0"/>
              <a:t>i</a:t>
            </a:r>
            <a:r>
              <a:rPr lang="ru-RU" dirty="0" smtClean="0"/>
              <a:t> = 0</a:t>
            </a:r>
          </a:p>
          <a:p>
            <a:pPr>
              <a:buNone/>
            </a:pPr>
            <a:r>
              <a:rPr lang="ru-RU" dirty="0" err="1" smtClean="0"/>
              <a:t>while</a:t>
            </a:r>
            <a:r>
              <a:rPr lang="ru-RU" dirty="0" smtClean="0"/>
              <a:t> </a:t>
            </a:r>
            <a:r>
              <a:rPr lang="ru-RU" dirty="0" err="1" smtClean="0"/>
              <a:t>i</a:t>
            </a:r>
            <a:r>
              <a:rPr lang="ru-RU" dirty="0" smtClean="0"/>
              <a:t> &lt; 10:</a:t>
            </a:r>
          </a:p>
          <a:p>
            <a:pPr>
              <a:buNone/>
            </a:pPr>
            <a:r>
              <a:rPr lang="ru-RU" dirty="0" smtClean="0"/>
              <a:t>	</a:t>
            </a:r>
            <a:r>
              <a:rPr lang="ru-RU" dirty="0" err="1" smtClean="0"/>
              <a:t>print</a:t>
            </a:r>
            <a:r>
              <a:rPr lang="ru-RU" dirty="0" smtClean="0"/>
              <a:t> (str1)</a:t>
            </a:r>
          </a:p>
          <a:p>
            <a:pPr>
              <a:buNone/>
            </a:pPr>
            <a:r>
              <a:rPr lang="ru-RU" dirty="0" smtClean="0"/>
              <a:t>	</a:t>
            </a:r>
            <a:r>
              <a:rPr lang="ru-RU" dirty="0" err="1" smtClean="0"/>
              <a:t>i</a:t>
            </a:r>
            <a:r>
              <a:rPr lang="ru-RU" dirty="0" smtClean="0"/>
              <a:t> = </a:t>
            </a:r>
            <a:r>
              <a:rPr lang="ru-RU" dirty="0" err="1" smtClean="0"/>
              <a:t>i</a:t>
            </a:r>
            <a:r>
              <a:rPr lang="ru-RU" dirty="0" smtClean="0"/>
              <a:t> + 1</a:t>
            </a:r>
          </a:p>
          <a:p>
            <a:pPr>
              <a:buNone/>
            </a:pPr>
            <a:r>
              <a:rPr lang="ru-RU" dirty="0" smtClean="0"/>
              <a:t> </a:t>
            </a:r>
          </a:p>
          <a:p>
            <a:pPr lvl="0" algn="just">
              <a:buNone/>
            </a:pPr>
            <a:r>
              <a:rPr lang="ru-RU" dirty="0" smtClean="0"/>
              <a:t>		В последней строчке кода происходит увеличение значения переменной </a:t>
            </a:r>
            <a:r>
              <a:rPr lang="ru-RU" dirty="0" err="1" smtClean="0"/>
              <a:t>i</a:t>
            </a:r>
            <a:r>
              <a:rPr lang="ru-RU" dirty="0" smtClean="0"/>
              <a:t> на единицу, поэтому с каждым оборотом цикла ее значение увеличивается. Когда будет достигнуто число 10, логическое выражение </a:t>
            </a:r>
          </a:p>
          <a:p>
            <a:pPr lvl="0" algn="just">
              <a:buNone/>
            </a:pPr>
            <a:r>
              <a:rPr lang="ru-RU" dirty="0" smtClean="0"/>
              <a:t>    </a:t>
            </a:r>
            <a:r>
              <a:rPr lang="ru-RU" b="1" dirty="0" err="1" smtClean="0"/>
              <a:t>i</a:t>
            </a:r>
            <a:r>
              <a:rPr lang="ru-RU" b="1" dirty="0" smtClean="0"/>
              <a:t> &lt; 10 </a:t>
            </a:r>
            <a:r>
              <a:rPr lang="ru-RU" dirty="0" smtClean="0"/>
              <a:t>даст ложный результат, выполнение тела цикла будет прекращено, а поток выполнения программы перейдет на команды следующие за всей конструкцией цикла. Результатом выполнения </a:t>
            </a:r>
            <a:r>
              <a:rPr lang="ru-RU" dirty="0" err="1" smtClean="0"/>
              <a:t>скрипта</a:t>
            </a:r>
            <a:r>
              <a:rPr lang="ru-RU" dirty="0" smtClean="0"/>
              <a:t> приведенного выше является вывод на экран десяти знаков + в столбик. Если увеличивать счетчик в теле цикла не на единицу, а на 2, то будет выведено только пять знаков, т.к цикл сделает лишь пять оборотов.</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67097" y="770708"/>
            <a:ext cx="9548949" cy="5290457"/>
          </a:xfrm>
        </p:spPr>
        <p:txBody>
          <a:bodyPr>
            <a:normAutofit/>
          </a:bodyPr>
          <a:lstStyle/>
          <a:p>
            <a:pPr>
              <a:buNone/>
            </a:pPr>
            <a:r>
              <a:rPr lang="ru-RU" b="1" dirty="0" smtClean="0"/>
              <a:t>Более сложный пример с использованием цикла:</a:t>
            </a:r>
          </a:p>
          <a:p>
            <a:pPr>
              <a:buNone/>
            </a:pPr>
            <a:r>
              <a:rPr lang="ru-RU" sz="1600" dirty="0" smtClean="0"/>
              <a:t>fib1 = 0</a:t>
            </a:r>
          </a:p>
          <a:p>
            <a:pPr>
              <a:buNone/>
            </a:pPr>
            <a:r>
              <a:rPr lang="ru-RU" sz="1600" dirty="0" smtClean="0"/>
              <a:t>fib2 = 1</a:t>
            </a:r>
          </a:p>
          <a:p>
            <a:pPr>
              <a:buNone/>
            </a:pPr>
            <a:r>
              <a:rPr lang="ru-RU" sz="1600" dirty="0" err="1" smtClean="0"/>
              <a:t>print</a:t>
            </a:r>
            <a:r>
              <a:rPr lang="ru-RU" sz="1600" dirty="0" smtClean="0"/>
              <a:t> (fib1)</a:t>
            </a:r>
          </a:p>
          <a:p>
            <a:pPr>
              <a:buNone/>
            </a:pPr>
            <a:r>
              <a:rPr lang="ru-RU" sz="1600" dirty="0" err="1" smtClean="0"/>
              <a:t>print</a:t>
            </a:r>
            <a:r>
              <a:rPr lang="ru-RU" sz="1600" dirty="0" smtClean="0"/>
              <a:t> (fib2)</a:t>
            </a:r>
          </a:p>
          <a:p>
            <a:pPr>
              <a:buNone/>
            </a:pPr>
            <a:r>
              <a:rPr lang="ru-RU" sz="1600" dirty="0" err="1" smtClean="0"/>
              <a:t>n</a:t>
            </a:r>
            <a:r>
              <a:rPr lang="ru-RU" sz="1600" dirty="0" smtClean="0"/>
              <a:t> = 10</a:t>
            </a:r>
          </a:p>
          <a:p>
            <a:pPr>
              <a:buNone/>
            </a:pPr>
            <a:r>
              <a:rPr lang="ru-RU" sz="1600" dirty="0" err="1" smtClean="0"/>
              <a:t>i</a:t>
            </a:r>
            <a:r>
              <a:rPr lang="ru-RU" sz="1600" dirty="0" smtClean="0"/>
              <a:t> = 0</a:t>
            </a:r>
          </a:p>
          <a:p>
            <a:pPr>
              <a:buNone/>
            </a:pPr>
            <a:r>
              <a:rPr lang="ru-RU" sz="1600" dirty="0" err="1" smtClean="0"/>
              <a:t>while</a:t>
            </a:r>
            <a:r>
              <a:rPr lang="ru-RU" sz="1600" dirty="0" smtClean="0"/>
              <a:t> </a:t>
            </a:r>
            <a:r>
              <a:rPr lang="ru-RU" sz="1600" dirty="0" err="1" smtClean="0"/>
              <a:t>i</a:t>
            </a:r>
            <a:r>
              <a:rPr lang="ru-RU" sz="1600" dirty="0" smtClean="0"/>
              <a:t> &lt; n:</a:t>
            </a:r>
          </a:p>
          <a:p>
            <a:pPr>
              <a:buNone/>
            </a:pPr>
            <a:r>
              <a:rPr lang="ru-RU" sz="1600" dirty="0" smtClean="0"/>
              <a:t>	</a:t>
            </a:r>
            <a:r>
              <a:rPr lang="ru-RU" sz="1600" dirty="0" err="1" smtClean="0"/>
              <a:t>fib</a:t>
            </a:r>
            <a:r>
              <a:rPr lang="ru-RU" sz="1600" dirty="0" smtClean="0"/>
              <a:t> </a:t>
            </a:r>
            <a:r>
              <a:rPr lang="ru-RU" sz="1600" dirty="0" err="1" smtClean="0"/>
              <a:t>_sum</a:t>
            </a:r>
            <a:r>
              <a:rPr lang="ru-RU" sz="1600" dirty="0" smtClean="0"/>
              <a:t> = fib1 + fib2</a:t>
            </a:r>
          </a:p>
          <a:p>
            <a:pPr>
              <a:buNone/>
            </a:pPr>
            <a:r>
              <a:rPr lang="ru-RU" sz="1600" dirty="0" smtClean="0"/>
              <a:t>	</a:t>
            </a:r>
            <a:r>
              <a:rPr lang="ru-RU" sz="1600" dirty="0" err="1" smtClean="0"/>
              <a:t>print</a:t>
            </a:r>
            <a:r>
              <a:rPr lang="ru-RU" sz="1600" dirty="0" smtClean="0"/>
              <a:t> (</a:t>
            </a:r>
            <a:r>
              <a:rPr lang="ru-RU" sz="1600" dirty="0" err="1" smtClean="0"/>
              <a:t>fib_sum</a:t>
            </a:r>
            <a:r>
              <a:rPr lang="ru-RU" sz="1600" dirty="0" smtClean="0"/>
              <a:t>)</a:t>
            </a:r>
          </a:p>
          <a:p>
            <a:pPr>
              <a:buNone/>
            </a:pPr>
            <a:r>
              <a:rPr lang="ru-RU" sz="1600" dirty="0" smtClean="0"/>
              <a:t>	fib1 = fib2</a:t>
            </a:r>
          </a:p>
          <a:p>
            <a:pPr>
              <a:buNone/>
            </a:pPr>
            <a:r>
              <a:rPr lang="ru-RU" sz="1600" dirty="0" smtClean="0"/>
              <a:t>	fib2 = </a:t>
            </a:r>
            <a:r>
              <a:rPr lang="ru-RU" sz="1600" dirty="0" err="1" smtClean="0"/>
              <a:t>fib_sum</a:t>
            </a:r>
            <a:endParaRPr lang="ru-RU" sz="1600" dirty="0" smtClean="0"/>
          </a:p>
          <a:p>
            <a:pPr>
              <a:buNone/>
            </a:pPr>
            <a:r>
              <a:rPr lang="ru-RU" sz="1600" dirty="0" smtClean="0"/>
              <a:t>	</a:t>
            </a:r>
            <a:r>
              <a:rPr lang="ru-RU" sz="1600" dirty="0" err="1" smtClean="0"/>
              <a:t>i</a:t>
            </a:r>
            <a:r>
              <a:rPr lang="ru-RU" sz="1600" dirty="0" smtClean="0"/>
              <a:t> = </a:t>
            </a:r>
            <a:r>
              <a:rPr lang="ru-RU" sz="1600" dirty="0" err="1" smtClean="0"/>
              <a:t>i</a:t>
            </a:r>
            <a:r>
              <a:rPr lang="ru-RU" sz="1600" dirty="0" smtClean="0"/>
              <a:t> + 1</a:t>
            </a:r>
          </a:p>
          <a:p>
            <a:pPr>
              <a:buNone/>
            </a:pPr>
            <a:r>
              <a:rPr lang="ru-RU" dirty="0" smtClean="0"/>
              <a:t>		</a:t>
            </a:r>
            <a:r>
              <a:rPr lang="ru-RU" sz="1700" dirty="0" smtClean="0"/>
              <a:t>Этот пример выводит </a:t>
            </a:r>
            <a:r>
              <a:rPr lang="ru-RU" sz="1700" i="1" dirty="0" smtClean="0"/>
              <a:t>числа Фибоначчи</a:t>
            </a:r>
            <a:r>
              <a:rPr lang="ru-RU" sz="1700" dirty="0" smtClean="0"/>
              <a:t> — ряд чисел, в котором каждое последующее число равно сумме двух предыдущих: 0, 1, 1, 2, 3, 5, 8, 13 и т.д. </a:t>
            </a:r>
            <a:r>
              <a:rPr lang="ru-RU" sz="1700" dirty="0" err="1" smtClean="0"/>
              <a:t>Скрипт</a:t>
            </a:r>
            <a:r>
              <a:rPr lang="ru-RU" sz="1700" dirty="0" smtClean="0"/>
              <a:t> выводит двенадцать членов ряда: два (0 и 1) выводятся вне цикла и десять выводятся в результате выполнения цикла.</a:t>
            </a:r>
          </a:p>
          <a:p>
            <a:pPr>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90948" y="3065318"/>
            <a:ext cx="8261873" cy="4102087"/>
          </a:xfrm>
        </p:spPr>
        <p:txBody>
          <a:bodyPr>
            <a:normAutofit/>
          </a:bodyPr>
          <a:lstStyle/>
          <a:p>
            <a:pPr algn="just"/>
            <a:r>
              <a:rPr lang="ru-RU" sz="1800" dirty="0" smtClean="0"/>
              <a:t>Как это происходит? Вводятся две переменные (fib1 и fib2), которым присваиваются начальные значения. Присваиваются значения переменной n и счетчику i, между которыми те или иные математические отношения формируют желаемое число витков цикла. Внутри цикла создается переменная </a:t>
            </a:r>
            <a:r>
              <a:rPr lang="ru-RU" sz="1800" dirty="0" err="1" smtClean="0"/>
              <a:t>fib_sum</a:t>
            </a:r>
            <a:r>
              <a:rPr lang="ru-RU" sz="1800" dirty="0" smtClean="0"/>
              <a:t>, которой присваивается сумма двух предыдущих членов ряда, и ее же значение выводится на экран. Далее изменяются значения fib1 и fib2 (первому присваивается второе, а второму - сумма), а также увеличивается значение счетчика.</a:t>
            </a:r>
          </a:p>
          <a:p>
            <a:endParaRPr lang="ru-RU" sz="1800" dirty="0"/>
          </a:p>
        </p:txBody>
      </p:sp>
      <p:sp>
        <p:nvSpPr>
          <p:cNvPr id="5" name="Прямоугольник 4"/>
          <p:cNvSpPr/>
          <p:nvPr/>
        </p:nvSpPr>
        <p:spPr>
          <a:xfrm>
            <a:off x="2310245" y="837124"/>
            <a:ext cx="7800110" cy="1754326"/>
          </a:xfrm>
          <a:prstGeom prst="rect">
            <a:avLst/>
          </a:prstGeom>
        </p:spPr>
        <p:txBody>
          <a:bodyPr wrap="square">
            <a:spAutoFit/>
          </a:bodyPr>
          <a:lstStyle/>
          <a:p>
            <a:pPr>
              <a:buNone/>
            </a:pPr>
            <a:r>
              <a:rPr lang="ru-RU" dirty="0"/>
              <a:t>fib1 = 0</a:t>
            </a:r>
          </a:p>
          <a:p>
            <a:pPr>
              <a:buNone/>
            </a:pPr>
            <a:r>
              <a:rPr lang="ru-RU" dirty="0"/>
              <a:t>fib2 = 1</a:t>
            </a:r>
          </a:p>
          <a:p>
            <a:pPr>
              <a:buNone/>
            </a:pPr>
            <a:r>
              <a:rPr lang="ru-RU" dirty="0" err="1"/>
              <a:t>print</a:t>
            </a:r>
            <a:r>
              <a:rPr lang="ru-RU" dirty="0"/>
              <a:t> (fib1)</a:t>
            </a:r>
          </a:p>
          <a:p>
            <a:pPr>
              <a:buNone/>
            </a:pPr>
            <a:r>
              <a:rPr lang="ru-RU" dirty="0" err="1"/>
              <a:t>print</a:t>
            </a:r>
            <a:r>
              <a:rPr lang="ru-RU" dirty="0"/>
              <a:t> (fib2)</a:t>
            </a:r>
          </a:p>
          <a:p>
            <a:pPr>
              <a:buNone/>
            </a:pPr>
            <a:r>
              <a:rPr lang="ru-RU" dirty="0"/>
              <a:t>n = 10</a:t>
            </a:r>
          </a:p>
          <a:p>
            <a:pPr>
              <a:buNone/>
            </a:pPr>
            <a:r>
              <a:rPr lang="ru-RU" dirty="0"/>
              <a:t>i = </a:t>
            </a:r>
            <a:r>
              <a:rPr lang="ru-RU" dirty="0" smtClean="0"/>
              <a:t>0</a:t>
            </a:r>
            <a:endParaRPr lang="ru-RU" dirty="0"/>
          </a:p>
        </p:txBody>
      </p:sp>
      <p:sp>
        <p:nvSpPr>
          <p:cNvPr id="6" name="Прямоугольник 5"/>
          <p:cNvSpPr/>
          <p:nvPr/>
        </p:nvSpPr>
        <p:spPr>
          <a:xfrm>
            <a:off x="4835237" y="893192"/>
            <a:ext cx="6096000" cy="1754326"/>
          </a:xfrm>
          <a:prstGeom prst="rect">
            <a:avLst/>
          </a:prstGeom>
        </p:spPr>
        <p:txBody>
          <a:bodyPr>
            <a:spAutoFit/>
          </a:bodyPr>
          <a:lstStyle/>
          <a:p>
            <a:pPr>
              <a:buNone/>
            </a:pPr>
            <a:r>
              <a:rPr lang="ru-RU" dirty="0" err="1"/>
              <a:t>while</a:t>
            </a:r>
            <a:r>
              <a:rPr lang="ru-RU" dirty="0"/>
              <a:t> i &lt; n:</a:t>
            </a:r>
          </a:p>
          <a:p>
            <a:pPr>
              <a:buNone/>
            </a:pPr>
            <a:r>
              <a:rPr lang="ru-RU" dirty="0"/>
              <a:t>	</a:t>
            </a:r>
            <a:r>
              <a:rPr lang="ru-RU" dirty="0" err="1"/>
              <a:t>fib</a:t>
            </a:r>
            <a:r>
              <a:rPr lang="ru-RU" dirty="0"/>
              <a:t> _</a:t>
            </a:r>
            <a:r>
              <a:rPr lang="ru-RU" dirty="0" err="1"/>
              <a:t>sum</a:t>
            </a:r>
            <a:r>
              <a:rPr lang="ru-RU" dirty="0"/>
              <a:t> = fib1 + fib2</a:t>
            </a:r>
          </a:p>
          <a:p>
            <a:pPr>
              <a:buNone/>
            </a:pPr>
            <a:r>
              <a:rPr lang="ru-RU" dirty="0"/>
              <a:t>	</a:t>
            </a:r>
            <a:r>
              <a:rPr lang="ru-RU" dirty="0" err="1"/>
              <a:t>print</a:t>
            </a:r>
            <a:r>
              <a:rPr lang="ru-RU" dirty="0"/>
              <a:t> (</a:t>
            </a:r>
            <a:r>
              <a:rPr lang="ru-RU" dirty="0" err="1"/>
              <a:t>fib_sum</a:t>
            </a:r>
            <a:r>
              <a:rPr lang="ru-RU" dirty="0"/>
              <a:t>)</a:t>
            </a:r>
          </a:p>
          <a:p>
            <a:pPr>
              <a:buNone/>
            </a:pPr>
            <a:r>
              <a:rPr lang="ru-RU" dirty="0"/>
              <a:t>	fib1 = fib2</a:t>
            </a:r>
          </a:p>
          <a:p>
            <a:pPr>
              <a:buNone/>
            </a:pPr>
            <a:r>
              <a:rPr lang="ru-RU" dirty="0"/>
              <a:t>	fib2 = </a:t>
            </a:r>
            <a:r>
              <a:rPr lang="ru-RU" dirty="0" err="1"/>
              <a:t>fib_sum</a:t>
            </a:r>
            <a:endParaRPr lang="ru-RU" dirty="0"/>
          </a:p>
          <a:p>
            <a:pPr>
              <a:buNone/>
            </a:pPr>
            <a:r>
              <a:rPr lang="ru-RU" dirty="0"/>
              <a:t>	i = i + 1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031" y="817583"/>
            <a:ext cx="9286993" cy="279697"/>
          </a:xfrm>
        </p:spPr>
        <p:txBody>
          <a:bodyPr>
            <a:normAutofit fontScale="90000"/>
          </a:bodyPr>
          <a:lstStyle/>
          <a:p>
            <a:r>
              <a:rPr lang="ru-RU" dirty="0" smtClean="0"/>
              <a:t>Пример</a:t>
            </a:r>
            <a:endParaRPr lang="ru-RU" dirty="0"/>
          </a:p>
        </p:txBody>
      </p:sp>
      <p:sp>
        <p:nvSpPr>
          <p:cNvPr id="3" name="Содержимое 2"/>
          <p:cNvSpPr>
            <a:spLocks noGrp="1"/>
          </p:cNvSpPr>
          <p:nvPr>
            <p:ph idx="1"/>
          </p:nvPr>
        </p:nvSpPr>
        <p:spPr>
          <a:xfrm>
            <a:off x="1950721" y="1306286"/>
            <a:ext cx="8261873" cy="4794068"/>
          </a:xfrm>
        </p:spPr>
        <p:txBody>
          <a:bodyPr>
            <a:normAutofit fontScale="62500" lnSpcReduction="20000"/>
          </a:bodyPr>
          <a:lstStyle/>
          <a:p>
            <a:pPr marL="342265" algn="just">
              <a:spcAft>
                <a:spcPts val="0"/>
              </a:spcAft>
              <a:buNone/>
            </a:pPr>
            <a:r>
              <a:rPr lang="kk-KZ" b="1" dirty="0" smtClean="0">
                <a:latin typeface="Times New Roman"/>
                <a:ea typeface="Times New Roman"/>
              </a:rPr>
              <a:t>					Оператор while</a:t>
            </a:r>
            <a:endParaRPr lang="ru-RU" dirty="0" smtClean="0">
              <a:latin typeface="Times New Roman"/>
              <a:ea typeface="Times New Roman"/>
            </a:endParaRPr>
          </a:p>
          <a:p>
            <a:pPr indent="342265" algn="just">
              <a:spcAft>
                <a:spcPts val="0"/>
              </a:spcAft>
              <a:buNone/>
            </a:pPr>
            <a:r>
              <a:rPr lang="kk-KZ" dirty="0" smtClean="0">
                <a:latin typeface="Times New Roman"/>
                <a:ea typeface="Times New Roman"/>
              </a:rPr>
              <a:t>Оператор while позволяет многократно выполнять блок команд до тех пор, пока выполняется некоторое условие. Это один из так называемых операторов цикла. Он также может иметь необязательный пункт else.</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Пример:</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number = 23</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running = True</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while running:</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guess = int(input('Введите целое число : '))</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if guess == number:</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print('Поздравляю, вы угадали.')</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running = False # это останавливает цикл while</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elif guess &lt; number:</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print('Нет, загаданное число немного больше этого')</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else:</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print('Нет, загаданное число немного меньше этого.')</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else:</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print('Цикл while закончен.')</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 Здесь можете выполнить всё что вам ещё нужно</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print('Завершение.')</a:t>
            </a:r>
            <a:endParaRPr lang="ru-RU" dirty="0" smtClean="0">
              <a:latin typeface="Times New Roman"/>
              <a:ea typeface="Times New Roman"/>
            </a:endParaRPr>
          </a:p>
          <a:p>
            <a:pPr>
              <a:buNone/>
            </a:pPr>
            <a:endParaRPr lang="ru-RU" dirty="0"/>
          </a:p>
        </p:txBody>
      </p:sp>
      <p:sp>
        <p:nvSpPr>
          <p:cNvPr id="4" name="Прямоугольник 3"/>
          <p:cNvSpPr/>
          <p:nvPr/>
        </p:nvSpPr>
        <p:spPr>
          <a:xfrm>
            <a:off x="7328264" y="2228473"/>
            <a:ext cx="3534990" cy="2630910"/>
          </a:xfrm>
          <a:prstGeom prst="rect">
            <a:avLst/>
          </a:prstGeom>
          <a:solidFill>
            <a:schemeClr val="accent2">
              <a:lumMod val="40000"/>
              <a:lumOff val="60000"/>
            </a:schemeClr>
          </a:solidFill>
          <a:ln>
            <a:solidFill>
              <a:srgbClr val="3366FF"/>
            </a:solidFill>
          </a:ln>
        </p:spPr>
        <p:txBody>
          <a:bodyPr wrap="square">
            <a:spAutoFit/>
          </a:bodyPr>
          <a:lstStyle/>
          <a:p>
            <a:pPr marL="342265" algn="just">
              <a:spcAft>
                <a:spcPts val="0"/>
              </a:spcAft>
            </a:pPr>
            <a:r>
              <a:rPr lang="kk-KZ" sz="1600" b="1" dirty="0">
                <a:latin typeface="Times New Roman"/>
                <a:ea typeface="Times New Roman"/>
              </a:rPr>
              <a:t>Вывод:</a:t>
            </a:r>
            <a:endParaRPr lang="ru-RU" sz="1600" dirty="0">
              <a:latin typeface="Times New Roman"/>
              <a:ea typeface="Times New Roman"/>
            </a:endParaRPr>
          </a:p>
          <a:p>
            <a:pPr marL="342265" algn="just">
              <a:spcAft>
                <a:spcPts val="0"/>
              </a:spcAft>
            </a:pPr>
            <a:r>
              <a:rPr lang="kk-KZ" sz="1600" dirty="0">
                <a:latin typeface="Times New Roman"/>
                <a:ea typeface="Times New Roman"/>
              </a:rPr>
              <a:t>$ python while.py</a:t>
            </a:r>
            <a:endParaRPr lang="ru-RU" sz="1600" dirty="0">
              <a:latin typeface="Times New Roman"/>
              <a:ea typeface="Times New Roman"/>
            </a:endParaRPr>
          </a:p>
          <a:p>
            <a:pPr marL="342265" algn="just">
              <a:spcAft>
                <a:spcPts val="0"/>
              </a:spcAft>
            </a:pPr>
            <a:r>
              <a:rPr lang="kk-KZ" sz="1600" dirty="0">
                <a:latin typeface="Times New Roman"/>
                <a:ea typeface="Times New Roman"/>
              </a:rPr>
              <a:t>Введите целое число : 50</a:t>
            </a:r>
            <a:endParaRPr lang="ru-RU" sz="1600" dirty="0">
              <a:latin typeface="Times New Roman"/>
              <a:ea typeface="Times New Roman"/>
            </a:endParaRPr>
          </a:p>
          <a:p>
            <a:pPr marL="342265" algn="just">
              <a:spcAft>
                <a:spcPts val="0"/>
              </a:spcAft>
            </a:pPr>
            <a:r>
              <a:rPr lang="kk-KZ" sz="1600" dirty="0">
                <a:latin typeface="Times New Roman"/>
                <a:ea typeface="Times New Roman"/>
              </a:rPr>
              <a:t>Нет, число несколько меньше.</a:t>
            </a:r>
            <a:endParaRPr lang="ru-RU" sz="1600" dirty="0">
              <a:latin typeface="Times New Roman"/>
              <a:ea typeface="Times New Roman"/>
            </a:endParaRPr>
          </a:p>
          <a:p>
            <a:pPr marL="342265" algn="just">
              <a:spcAft>
                <a:spcPts val="0"/>
              </a:spcAft>
            </a:pPr>
            <a:r>
              <a:rPr lang="kk-KZ" sz="1600" dirty="0">
                <a:latin typeface="Times New Roman"/>
                <a:ea typeface="Times New Roman"/>
              </a:rPr>
              <a:t>Введите целое число : 22</a:t>
            </a:r>
            <a:endParaRPr lang="ru-RU" sz="1600" dirty="0">
              <a:latin typeface="Times New Roman"/>
              <a:ea typeface="Times New Roman"/>
            </a:endParaRPr>
          </a:p>
          <a:p>
            <a:pPr marL="342265" algn="just">
              <a:spcAft>
                <a:spcPts val="0"/>
              </a:spcAft>
            </a:pPr>
            <a:r>
              <a:rPr lang="kk-KZ" sz="1600" dirty="0">
                <a:latin typeface="Times New Roman"/>
                <a:ea typeface="Times New Roman"/>
              </a:rPr>
              <a:t>Нет, число несколько больше.</a:t>
            </a:r>
            <a:endParaRPr lang="ru-RU" sz="1600" dirty="0">
              <a:latin typeface="Times New Roman"/>
              <a:ea typeface="Times New Roman"/>
            </a:endParaRPr>
          </a:p>
          <a:p>
            <a:pPr marL="342265" algn="just">
              <a:spcAft>
                <a:spcPts val="0"/>
              </a:spcAft>
            </a:pPr>
            <a:r>
              <a:rPr lang="kk-KZ" sz="1600" dirty="0">
                <a:latin typeface="Times New Roman"/>
                <a:ea typeface="Times New Roman"/>
              </a:rPr>
              <a:t>Введите целое число : 23</a:t>
            </a:r>
            <a:endParaRPr lang="ru-RU" sz="1600" dirty="0">
              <a:latin typeface="Times New Roman"/>
              <a:ea typeface="Times New Roman"/>
            </a:endParaRPr>
          </a:p>
          <a:p>
            <a:pPr marL="342265" algn="just">
              <a:spcAft>
                <a:spcPts val="0"/>
              </a:spcAft>
            </a:pPr>
            <a:r>
              <a:rPr lang="kk-KZ" sz="1600" dirty="0">
                <a:latin typeface="Times New Roman"/>
                <a:ea typeface="Times New Roman"/>
              </a:rPr>
              <a:t>Поздравляю, вы угадали.</a:t>
            </a:r>
            <a:endParaRPr lang="ru-RU" sz="1600" dirty="0">
              <a:latin typeface="Times New Roman"/>
              <a:ea typeface="Times New Roman"/>
            </a:endParaRPr>
          </a:p>
          <a:p>
            <a:pPr marL="342265" algn="just">
              <a:spcAft>
                <a:spcPts val="0"/>
              </a:spcAft>
            </a:pPr>
            <a:r>
              <a:rPr lang="kk-KZ" sz="1600" dirty="0">
                <a:latin typeface="Times New Roman"/>
                <a:ea typeface="Times New Roman"/>
              </a:rPr>
              <a:t>Цикл while закончен.</a:t>
            </a:r>
            <a:endParaRPr lang="ru-RU" sz="1600" dirty="0">
              <a:latin typeface="Times New Roman"/>
              <a:ea typeface="Times New Roman"/>
            </a:endParaRPr>
          </a:p>
          <a:p>
            <a:pPr marL="342265" algn="just">
              <a:spcAft>
                <a:spcPts val="0"/>
              </a:spcAft>
            </a:pPr>
            <a:r>
              <a:rPr lang="kk-KZ" sz="1600" dirty="0">
                <a:latin typeface="Times New Roman"/>
                <a:ea typeface="Times New Roman"/>
              </a:rPr>
              <a:t>Завершение.</a:t>
            </a:r>
            <a:endParaRPr lang="ru-RU" sz="1600" dirty="0">
              <a:effectLst/>
              <a:latin typeface="Times New Roman"/>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69CAF9D-0218-4BEA-A763-358C89414390}"/>
              </a:ext>
            </a:extLst>
          </p:cNvPr>
          <p:cNvSpPr>
            <a:spLocks noGrp="1"/>
          </p:cNvSpPr>
          <p:nvPr>
            <p:ph idx="1"/>
          </p:nvPr>
        </p:nvSpPr>
        <p:spPr>
          <a:xfrm>
            <a:off x="1121386" y="1083327"/>
            <a:ext cx="9982200" cy="4572000"/>
          </a:xfrm>
        </p:spPr>
        <p:txBody>
          <a:bodyPr/>
          <a:lstStyle/>
          <a:p>
            <a:pPr marL="0" indent="0">
              <a:buNone/>
            </a:pPr>
            <a:endParaRPr lang="kk-KZ" dirty="0"/>
          </a:p>
          <a:p>
            <a:pPr marL="0" indent="0">
              <a:buNone/>
            </a:pPr>
            <a:endParaRPr lang="kk-KZ" dirty="0" smtClean="0"/>
          </a:p>
          <a:p>
            <a:pPr marL="0" indent="0">
              <a:buNone/>
            </a:pPr>
            <a:endParaRPr lang="ru-RU" dirty="0"/>
          </a:p>
        </p:txBody>
      </p:sp>
      <p:sp>
        <p:nvSpPr>
          <p:cNvPr id="2" name="Прямоугольник 1"/>
          <p:cNvSpPr/>
          <p:nvPr/>
        </p:nvSpPr>
        <p:spPr>
          <a:xfrm>
            <a:off x="1487953" y="1252624"/>
            <a:ext cx="7721361" cy="4093428"/>
          </a:xfrm>
          <a:prstGeom prst="rect">
            <a:avLst/>
          </a:prstGeom>
        </p:spPr>
        <p:txBody>
          <a:bodyPr wrap="square">
            <a:spAutoFit/>
          </a:bodyPr>
          <a:lstStyle/>
          <a:p>
            <a:r>
              <a:rPr lang="kk-KZ" sz="2000" dirty="0" smtClean="0"/>
              <a:t>Циклы </a:t>
            </a:r>
            <a:r>
              <a:rPr lang="kk-KZ" sz="2000" dirty="0"/>
              <a:t>можно вкладывать друг в друга. </a:t>
            </a:r>
            <a:endParaRPr lang="ru-RU" sz="2000" dirty="0"/>
          </a:p>
          <a:p>
            <a:r>
              <a:rPr lang="kk-KZ" sz="2000" dirty="0" smtClean="0"/>
              <a:t>outer = [1, 2, 3, 4]  # внешний цикл</a:t>
            </a:r>
            <a:endParaRPr lang="ru-RU" sz="2000" dirty="0" smtClean="0"/>
          </a:p>
          <a:p>
            <a:r>
              <a:rPr lang="kk-KZ" sz="2000" dirty="0" smtClean="0"/>
              <a:t>inner </a:t>
            </a:r>
            <a:r>
              <a:rPr lang="kk-KZ" sz="2000" dirty="0"/>
              <a:t>= [5, 6, 7, 8]  # вложенный (внутренний) цикл</a:t>
            </a:r>
            <a:endParaRPr lang="ru-RU" sz="2000" dirty="0"/>
          </a:p>
          <a:p>
            <a:r>
              <a:rPr lang="kk-KZ" sz="2000" dirty="0"/>
              <a:t>for i in outer:</a:t>
            </a:r>
            <a:endParaRPr lang="ru-RU" sz="2000" dirty="0"/>
          </a:p>
          <a:p>
            <a:r>
              <a:rPr lang="kk-KZ" sz="2000" dirty="0"/>
              <a:t>for j in inner:</a:t>
            </a:r>
            <a:endParaRPr lang="ru-RU" sz="2000" dirty="0"/>
          </a:p>
          <a:p>
            <a:r>
              <a:rPr lang="kk-KZ" sz="2000" dirty="0" smtClean="0"/>
              <a:t>	print </a:t>
            </a:r>
            <a:r>
              <a:rPr lang="kk-KZ" sz="2000" dirty="0"/>
              <a:t>('i=', i, 'j=', j</a:t>
            </a:r>
            <a:r>
              <a:rPr lang="kk-KZ" sz="2000" dirty="0" smtClean="0"/>
              <a:t>)</a:t>
            </a:r>
            <a:endParaRPr lang="en-US" sz="2000" dirty="0" smtClean="0"/>
          </a:p>
          <a:p>
            <a:pPr algn="just"/>
            <a:endParaRPr lang="kk-KZ" sz="2000" dirty="0" smtClean="0"/>
          </a:p>
          <a:p>
            <a:pPr algn="just"/>
            <a:r>
              <a:rPr lang="kk-KZ" sz="2000" dirty="0" smtClean="0"/>
              <a:t>В  </a:t>
            </a:r>
            <a:r>
              <a:rPr lang="kk-KZ" sz="2000" dirty="0"/>
              <a:t>примере  цикл  for  сначала  продвигается  по  всем  элементам  внешнего  цикла </a:t>
            </a:r>
            <a:r>
              <a:rPr lang="kk-KZ" sz="2000" dirty="0" smtClean="0"/>
              <a:t>(</a:t>
            </a:r>
            <a:r>
              <a:rPr lang="kk-KZ" sz="2000" dirty="0"/>
              <a:t>фиксируем  i=1),  затем  переходит  к  вложенному  циклу  (переменная  j)  и  проходим  по </a:t>
            </a:r>
            <a:r>
              <a:rPr lang="kk-KZ" sz="2000" dirty="0" smtClean="0"/>
              <a:t>всем </a:t>
            </a:r>
            <a:r>
              <a:rPr lang="kk-KZ" sz="2000" dirty="0"/>
              <a:t>элементам  вложенного списка. Далее возвращаемся к внешнему  циклу (фиксируем </a:t>
            </a:r>
            <a:r>
              <a:rPr lang="kk-KZ" sz="2000" dirty="0" smtClean="0"/>
              <a:t>следующее </a:t>
            </a:r>
            <a:r>
              <a:rPr lang="kk-KZ" sz="2000" dirty="0"/>
              <a:t>значение  i=2)  и снова проходим по всем элементам вложенного списка.</a:t>
            </a:r>
            <a:endParaRPr lang="ru-RU" sz="2000" dirty="0"/>
          </a:p>
        </p:txBody>
      </p:sp>
      <p:sp>
        <p:nvSpPr>
          <p:cNvPr id="4" name="Прямоугольник 3"/>
          <p:cNvSpPr/>
          <p:nvPr/>
        </p:nvSpPr>
        <p:spPr>
          <a:xfrm>
            <a:off x="4653635" y="684014"/>
            <a:ext cx="3053721" cy="461665"/>
          </a:xfrm>
          <a:prstGeom prst="rect">
            <a:avLst/>
          </a:prstGeom>
        </p:spPr>
        <p:txBody>
          <a:bodyPr wrap="none">
            <a:spAutoFit/>
          </a:bodyPr>
          <a:lstStyle/>
          <a:p>
            <a:r>
              <a:rPr lang="kk-KZ" sz="2400" b="1" dirty="0" smtClean="0"/>
              <a:t>Вложенные циклы</a:t>
            </a:r>
            <a:endParaRPr lang="ru-RU" sz="2400" dirty="0"/>
          </a:p>
        </p:txBody>
      </p:sp>
      <p:sp>
        <p:nvSpPr>
          <p:cNvPr id="5" name="Прямоугольник 4"/>
          <p:cNvSpPr/>
          <p:nvPr/>
        </p:nvSpPr>
        <p:spPr>
          <a:xfrm>
            <a:off x="9422674" y="1187611"/>
            <a:ext cx="1419497" cy="5078313"/>
          </a:xfrm>
          <a:prstGeom prst="rect">
            <a:avLst/>
          </a:prstGeom>
          <a:solidFill>
            <a:schemeClr val="accent2">
              <a:lumMod val="20000"/>
              <a:lumOff val="80000"/>
            </a:schemeClr>
          </a:solidFill>
          <a:ln>
            <a:solidFill>
              <a:schemeClr val="tx2"/>
            </a:solidFill>
          </a:ln>
        </p:spPr>
        <p:txBody>
          <a:bodyPr wrap="square">
            <a:spAutoFit/>
          </a:bodyPr>
          <a:lstStyle/>
          <a:p>
            <a:r>
              <a:rPr lang="ru-RU" dirty="0" smtClean="0"/>
              <a:t>&gt;&gt;&gt;</a:t>
            </a:r>
          </a:p>
          <a:p>
            <a:r>
              <a:rPr lang="en-US" dirty="0" err="1" smtClean="0"/>
              <a:t>i</a:t>
            </a:r>
            <a:r>
              <a:rPr lang="en-US" dirty="0" smtClean="0"/>
              <a:t>= 1 j= 5</a:t>
            </a:r>
          </a:p>
          <a:p>
            <a:r>
              <a:rPr lang="en-US" dirty="0" err="1" smtClean="0"/>
              <a:t>i</a:t>
            </a:r>
            <a:r>
              <a:rPr lang="en-US" dirty="0" smtClean="0"/>
              <a:t>= 1 j= 6</a:t>
            </a:r>
          </a:p>
          <a:p>
            <a:r>
              <a:rPr lang="en-US" dirty="0" err="1" smtClean="0"/>
              <a:t>i</a:t>
            </a:r>
            <a:r>
              <a:rPr lang="en-US" dirty="0" smtClean="0"/>
              <a:t>= 1 j= 7</a:t>
            </a:r>
          </a:p>
          <a:p>
            <a:r>
              <a:rPr lang="en-US" dirty="0" err="1" smtClean="0"/>
              <a:t>i</a:t>
            </a:r>
            <a:r>
              <a:rPr lang="en-US" dirty="0" smtClean="0"/>
              <a:t>= 1 j= 8</a:t>
            </a:r>
          </a:p>
          <a:p>
            <a:r>
              <a:rPr lang="en-US" dirty="0" err="1" smtClean="0"/>
              <a:t>i</a:t>
            </a:r>
            <a:r>
              <a:rPr lang="en-US" dirty="0" smtClean="0"/>
              <a:t>= 2 j= 5</a:t>
            </a:r>
          </a:p>
          <a:p>
            <a:r>
              <a:rPr lang="en-US" dirty="0" err="1" smtClean="0"/>
              <a:t>i</a:t>
            </a:r>
            <a:r>
              <a:rPr lang="en-US" dirty="0" smtClean="0"/>
              <a:t>= 2 j= 6</a:t>
            </a:r>
          </a:p>
          <a:p>
            <a:r>
              <a:rPr lang="en-US" dirty="0" err="1" smtClean="0"/>
              <a:t>i</a:t>
            </a:r>
            <a:r>
              <a:rPr lang="en-US" dirty="0" smtClean="0"/>
              <a:t>= 2 j= 7</a:t>
            </a:r>
          </a:p>
          <a:p>
            <a:r>
              <a:rPr lang="en-US" dirty="0" err="1" smtClean="0"/>
              <a:t>i</a:t>
            </a:r>
            <a:r>
              <a:rPr lang="en-US" dirty="0" smtClean="0"/>
              <a:t>= 2 j= 8</a:t>
            </a:r>
          </a:p>
          <a:p>
            <a:r>
              <a:rPr lang="en-US" dirty="0" err="1" smtClean="0"/>
              <a:t>i</a:t>
            </a:r>
            <a:r>
              <a:rPr lang="en-US" dirty="0" smtClean="0"/>
              <a:t>= 3 j= 5</a:t>
            </a:r>
          </a:p>
          <a:p>
            <a:r>
              <a:rPr lang="en-US" dirty="0" err="1" smtClean="0"/>
              <a:t>i</a:t>
            </a:r>
            <a:r>
              <a:rPr lang="en-US" dirty="0" smtClean="0"/>
              <a:t>= 3 j= 6</a:t>
            </a:r>
          </a:p>
          <a:p>
            <a:r>
              <a:rPr lang="en-US" dirty="0" err="1" smtClean="0"/>
              <a:t>i</a:t>
            </a:r>
            <a:r>
              <a:rPr lang="en-US" dirty="0" smtClean="0"/>
              <a:t>= 3 j= 7</a:t>
            </a:r>
          </a:p>
          <a:p>
            <a:r>
              <a:rPr lang="en-US" dirty="0" err="1" smtClean="0"/>
              <a:t>i</a:t>
            </a:r>
            <a:r>
              <a:rPr lang="en-US" dirty="0" smtClean="0"/>
              <a:t>= 3 j= 8</a:t>
            </a:r>
          </a:p>
          <a:p>
            <a:r>
              <a:rPr lang="en-US" dirty="0" err="1" smtClean="0"/>
              <a:t>i</a:t>
            </a:r>
            <a:r>
              <a:rPr lang="en-US" dirty="0" smtClean="0"/>
              <a:t>= 4 j= 5</a:t>
            </a:r>
          </a:p>
          <a:p>
            <a:r>
              <a:rPr lang="en-US" dirty="0" err="1" smtClean="0"/>
              <a:t>i</a:t>
            </a:r>
            <a:r>
              <a:rPr lang="en-US" dirty="0" smtClean="0"/>
              <a:t>= 4 j= 6</a:t>
            </a:r>
          </a:p>
          <a:p>
            <a:r>
              <a:rPr lang="en-US" dirty="0" err="1" smtClean="0"/>
              <a:t>i</a:t>
            </a:r>
            <a:r>
              <a:rPr lang="en-US" dirty="0" smtClean="0"/>
              <a:t>= 4 j= 7</a:t>
            </a:r>
          </a:p>
          <a:p>
            <a:r>
              <a:rPr lang="en-US" dirty="0" err="1" smtClean="0"/>
              <a:t>i</a:t>
            </a:r>
            <a:r>
              <a:rPr lang="en-US" dirty="0" smtClean="0"/>
              <a:t>= 4 j= 8</a:t>
            </a:r>
          </a:p>
          <a:p>
            <a:r>
              <a:rPr lang="en-US" dirty="0" smtClean="0"/>
              <a:t>&gt;&gt;&gt;</a:t>
            </a:r>
            <a:endParaRPr lang="ru-RU" dirty="0"/>
          </a:p>
        </p:txBody>
      </p:sp>
    </p:spTree>
    <p:extLst>
      <p:ext uri="{BB962C8B-B14F-4D97-AF65-F5344CB8AC3E}">
        <p14:creationId xmlns:p14="http://schemas.microsoft.com/office/powerpoint/2010/main" val="222505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69CAF9D-0218-4BEA-A763-358C89414390}"/>
              </a:ext>
            </a:extLst>
          </p:cNvPr>
          <p:cNvSpPr>
            <a:spLocks noGrp="1"/>
          </p:cNvSpPr>
          <p:nvPr>
            <p:ph idx="1"/>
          </p:nvPr>
        </p:nvSpPr>
        <p:spPr>
          <a:xfrm>
            <a:off x="1121386" y="1083327"/>
            <a:ext cx="9982200" cy="4572000"/>
          </a:xfrm>
        </p:spPr>
        <p:txBody>
          <a:bodyPr/>
          <a:lstStyle/>
          <a:p>
            <a:pPr marL="0" indent="0">
              <a:buNone/>
            </a:pPr>
            <a:endParaRPr lang="kk-KZ" dirty="0"/>
          </a:p>
          <a:p>
            <a:pPr marL="0" indent="0">
              <a:buNone/>
            </a:pPr>
            <a:endParaRPr lang="kk-KZ" dirty="0"/>
          </a:p>
          <a:p>
            <a:pPr marL="0" indent="0">
              <a:buNone/>
            </a:pPr>
            <a:endParaRPr lang="ru-RU" dirty="0"/>
          </a:p>
        </p:txBody>
      </p:sp>
      <p:sp>
        <p:nvSpPr>
          <p:cNvPr id="5" name="Заголовок 4"/>
          <p:cNvSpPr>
            <a:spLocks noGrp="1"/>
          </p:cNvSpPr>
          <p:nvPr>
            <p:ph type="title"/>
          </p:nvPr>
        </p:nvSpPr>
        <p:spPr>
          <a:xfrm>
            <a:off x="1460031" y="1423685"/>
            <a:ext cx="9286993" cy="4514127"/>
          </a:xfrm>
        </p:spPr>
        <p:txBody>
          <a:bodyPr>
            <a:normAutofit/>
          </a:bodyPr>
          <a:lstStyle/>
          <a:p>
            <a:pPr algn="l"/>
            <a:r>
              <a:rPr lang="kk-KZ" sz="2400" b="1" dirty="0"/>
              <a:t>План </a:t>
            </a:r>
            <a:r>
              <a:rPr lang="kk-KZ" sz="2400" b="1" dirty="0" smtClean="0"/>
              <a:t>лекции</a:t>
            </a:r>
            <a:br>
              <a:rPr lang="kk-KZ" sz="2400" b="1" dirty="0" smtClean="0"/>
            </a:br>
            <a:r>
              <a:rPr lang="ru-RU" sz="2400" dirty="0"/>
              <a:t/>
            </a:r>
            <a:br>
              <a:rPr lang="ru-RU" sz="2400" dirty="0"/>
            </a:br>
            <a:r>
              <a:rPr lang="kk-KZ" sz="2400" b="1" dirty="0">
                <a:latin typeface="Times New Roman" pitchFamily="18" charset="0"/>
                <a:cs typeface="Times New Roman" pitchFamily="18" charset="0"/>
              </a:rPr>
              <a:t>Инструкция for</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kk-KZ" sz="2400" b="1" dirty="0">
                <a:latin typeface="Times New Roman" pitchFamily="18" charset="0"/>
                <a:cs typeface="Times New Roman" pitchFamily="18" charset="0"/>
              </a:rPr>
              <a:t>Инструкция цикла while</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kk-KZ" sz="2400" b="1" dirty="0" smtClean="0">
                <a:latin typeface="Times New Roman" pitchFamily="18" charset="0"/>
                <a:cs typeface="Times New Roman" pitchFamily="18" charset="0"/>
              </a:rPr>
              <a:t>Вложенные </a:t>
            </a:r>
            <a:r>
              <a:rPr lang="kk-KZ" sz="2400" b="1" dirty="0">
                <a:latin typeface="Times New Roman" pitchFamily="18" charset="0"/>
                <a:cs typeface="Times New Roman" pitchFamily="18" charset="0"/>
              </a:rPr>
              <a:t>циклы</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kk-KZ" sz="2400" b="1" dirty="0" smtClean="0">
                <a:latin typeface="Times New Roman" pitchFamily="18" charset="0"/>
                <a:ea typeface="Times New Roman"/>
                <a:cs typeface="Times New Roman" pitchFamily="18" charset="0"/>
              </a:rPr>
              <a:t>Оператор</a:t>
            </a:r>
            <a:r>
              <a:rPr lang="kk-KZ" sz="2400" b="1" dirty="0" smtClean="0">
                <a:latin typeface="Times New Roman" pitchFamily="18" charset="0"/>
                <a:cs typeface="Times New Roman" pitchFamily="18" charset="0"/>
              </a:rPr>
              <a:t> break.</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kk-KZ" sz="2400" b="1" dirty="0" smtClean="0">
                <a:latin typeface="Times New Roman" pitchFamily="18" charset="0"/>
                <a:ea typeface="Times New Roman"/>
                <a:cs typeface="Times New Roman" pitchFamily="18" charset="0"/>
              </a:rPr>
              <a:t>Оператор continue </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2" name="Прямоугольник 1"/>
          <p:cNvSpPr/>
          <p:nvPr/>
        </p:nvSpPr>
        <p:spPr>
          <a:xfrm>
            <a:off x="2055304" y="1071423"/>
            <a:ext cx="8439324" cy="707886"/>
          </a:xfrm>
          <a:prstGeom prst="rect">
            <a:avLst/>
          </a:prstGeom>
        </p:spPr>
        <p:txBody>
          <a:bodyPr wrap="square">
            <a:spAutoFit/>
          </a:bodyPr>
          <a:lstStyle/>
          <a:p>
            <a:pPr algn="ctr"/>
            <a:r>
              <a:rPr lang="kk-KZ" sz="2000" b="1" dirty="0"/>
              <a:t>Лекция 4. </a:t>
            </a:r>
            <a:r>
              <a:rPr lang="ru-RU" sz="2000" b="1" dirty="0"/>
              <a:t>Алгоритмы решения задач с использованием операторов цикла. Структура операторов цикла.</a:t>
            </a:r>
            <a:endParaRPr lang="ru-RU" sz="2000" dirty="0"/>
          </a:p>
        </p:txBody>
      </p:sp>
    </p:spTree>
    <p:extLst>
      <p:ext uri="{BB962C8B-B14F-4D97-AF65-F5344CB8AC3E}">
        <p14:creationId xmlns:p14="http://schemas.microsoft.com/office/powerpoint/2010/main" val="101075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0843" y="713081"/>
            <a:ext cx="9286993" cy="449513"/>
          </a:xfrm>
        </p:spPr>
        <p:txBody>
          <a:bodyPr>
            <a:normAutofit fontScale="90000"/>
          </a:bodyPr>
          <a:lstStyle/>
          <a:p>
            <a:r>
              <a:rPr lang="kk-KZ" sz="2800" b="1" dirty="0" smtClean="0">
                <a:latin typeface="Times New Roman"/>
                <a:ea typeface="Times New Roman"/>
              </a:rPr>
              <a:t>Оператор break</a:t>
            </a:r>
            <a:r>
              <a:rPr lang="ru-RU" sz="2800" dirty="0" smtClean="0">
                <a:latin typeface="Times New Roman"/>
                <a:ea typeface="Times New Roman"/>
              </a:rPr>
              <a:t/>
            </a:r>
            <a:br>
              <a:rPr lang="ru-RU" sz="2800" dirty="0" smtClean="0">
                <a:latin typeface="Times New Roman"/>
                <a:ea typeface="Times New Roman"/>
              </a:rPr>
            </a:br>
            <a:endParaRPr lang="ru-RU" sz="2800" dirty="0"/>
          </a:p>
        </p:txBody>
      </p:sp>
      <p:sp>
        <p:nvSpPr>
          <p:cNvPr id="3" name="Содержимое 2"/>
          <p:cNvSpPr>
            <a:spLocks noGrp="1"/>
          </p:cNvSpPr>
          <p:nvPr>
            <p:ph idx="1"/>
          </p:nvPr>
        </p:nvSpPr>
        <p:spPr>
          <a:xfrm>
            <a:off x="1820092" y="927463"/>
            <a:ext cx="8917576" cy="5055325"/>
          </a:xfrm>
        </p:spPr>
        <p:txBody>
          <a:bodyPr>
            <a:noAutofit/>
          </a:bodyPr>
          <a:lstStyle/>
          <a:p>
            <a:pPr indent="342265" algn="just">
              <a:spcAft>
                <a:spcPts val="0"/>
              </a:spcAft>
              <a:buNone/>
            </a:pPr>
            <a:r>
              <a:rPr lang="kk-KZ" sz="1800" dirty="0" smtClean="0">
                <a:latin typeface="Times New Roman"/>
                <a:ea typeface="Times New Roman"/>
              </a:rPr>
              <a:t>Оператор break служит для прерывания цикла, т.е. остановки выполнения команд даже если условие выполнения цикла ещё не приняло значения False или последовательность элементов не закончилась. Важно отметить, что если циклы for или while прервать оператором break, соответствующие им блоки else выполняться не будут.</a:t>
            </a:r>
            <a:endParaRPr lang="ru-RU" sz="1800" dirty="0" smtClean="0">
              <a:latin typeface="Times New Roman"/>
              <a:ea typeface="Times New Roman"/>
            </a:endParaRPr>
          </a:p>
          <a:p>
            <a:pPr marL="342265" algn="just">
              <a:spcAft>
                <a:spcPts val="0"/>
              </a:spcAft>
              <a:buNone/>
            </a:pPr>
            <a:r>
              <a:rPr lang="kk-KZ" sz="1800" b="1" dirty="0" smtClean="0">
                <a:latin typeface="Times New Roman"/>
                <a:ea typeface="Times New Roman"/>
              </a:rPr>
              <a:t>Пример:</a:t>
            </a:r>
            <a:endParaRPr lang="ru-RU" sz="1800" dirty="0" smtClean="0">
              <a:latin typeface="Times New Roman"/>
              <a:ea typeface="Times New Roman"/>
            </a:endParaRPr>
          </a:p>
          <a:p>
            <a:pPr marL="342265" algn="just">
              <a:spcAft>
                <a:spcPts val="0"/>
              </a:spcAft>
              <a:buNone/>
            </a:pPr>
            <a:r>
              <a:rPr lang="kk-KZ" sz="1800" dirty="0" smtClean="0">
                <a:latin typeface="Times New Roman"/>
                <a:ea typeface="Times New Roman"/>
              </a:rPr>
              <a:t>while True:</a:t>
            </a:r>
            <a:endParaRPr lang="ru-RU" sz="1800" dirty="0" smtClean="0">
              <a:latin typeface="Times New Roman"/>
              <a:ea typeface="Times New Roman"/>
            </a:endParaRPr>
          </a:p>
          <a:p>
            <a:pPr marL="342265" indent="107315" algn="just">
              <a:spcAft>
                <a:spcPts val="0"/>
              </a:spcAft>
              <a:buNone/>
            </a:pPr>
            <a:r>
              <a:rPr lang="kk-KZ" sz="1800" dirty="0" smtClean="0">
                <a:latin typeface="Times New Roman"/>
                <a:ea typeface="Times New Roman"/>
              </a:rPr>
              <a:t>s = input('Введите что-нибудь : ')</a:t>
            </a:r>
            <a:endParaRPr lang="ru-RU" sz="1800" dirty="0" smtClean="0">
              <a:latin typeface="Times New Roman"/>
              <a:ea typeface="Times New Roman"/>
            </a:endParaRPr>
          </a:p>
          <a:p>
            <a:pPr marL="342265" indent="107315" algn="just">
              <a:spcAft>
                <a:spcPts val="0"/>
              </a:spcAft>
              <a:buNone/>
            </a:pPr>
            <a:r>
              <a:rPr lang="kk-KZ" sz="1800" dirty="0" smtClean="0">
                <a:latin typeface="Times New Roman"/>
                <a:ea typeface="Times New Roman"/>
              </a:rPr>
              <a:t>if s == 'выход':</a:t>
            </a:r>
            <a:endParaRPr lang="ru-RU" sz="1800" dirty="0" smtClean="0">
              <a:latin typeface="Times New Roman"/>
              <a:ea typeface="Times New Roman"/>
            </a:endParaRPr>
          </a:p>
          <a:p>
            <a:pPr marL="342265" indent="107315" algn="just">
              <a:spcAft>
                <a:spcPts val="0"/>
              </a:spcAft>
              <a:buNone/>
            </a:pPr>
            <a:r>
              <a:rPr lang="kk-KZ" sz="1800" dirty="0" smtClean="0">
                <a:latin typeface="Times New Roman"/>
                <a:ea typeface="Times New Roman"/>
              </a:rPr>
              <a:t>break</a:t>
            </a:r>
            <a:endParaRPr lang="ru-RU" sz="1800" dirty="0" smtClean="0">
              <a:latin typeface="Times New Roman"/>
              <a:ea typeface="Times New Roman"/>
            </a:endParaRPr>
          </a:p>
          <a:p>
            <a:pPr marL="342265" indent="107315" algn="just">
              <a:spcAft>
                <a:spcPts val="0"/>
              </a:spcAft>
              <a:buNone/>
            </a:pPr>
            <a:r>
              <a:rPr lang="kk-KZ" sz="1800" dirty="0" smtClean="0">
                <a:latin typeface="Times New Roman"/>
                <a:ea typeface="Times New Roman"/>
              </a:rPr>
              <a:t>print('Длина строки: ', len(s))</a:t>
            </a:r>
            <a:endParaRPr lang="ru-RU" sz="1800" dirty="0" smtClean="0">
              <a:latin typeface="Times New Roman"/>
              <a:ea typeface="Times New Roman"/>
            </a:endParaRPr>
          </a:p>
          <a:p>
            <a:pPr marL="342265" algn="just">
              <a:spcAft>
                <a:spcPts val="0"/>
              </a:spcAft>
              <a:buNone/>
            </a:pPr>
            <a:r>
              <a:rPr lang="kk-KZ" sz="1800" dirty="0" smtClean="0">
                <a:latin typeface="Times New Roman"/>
                <a:ea typeface="Times New Roman"/>
              </a:rPr>
              <a:t>print('Завершение')</a:t>
            </a:r>
            <a:endParaRPr lang="ru-RU" sz="1800" dirty="0" smtClean="0">
              <a:latin typeface="Times New Roman"/>
              <a:ea typeface="Times New Roman"/>
            </a:endParaRPr>
          </a:p>
          <a:p>
            <a:pPr marL="342265" algn="just">
              <a:spcAft>
                <a:spcPts val="0"/>
              </a:spcAft>
              <a:buNone/>
            </a:pPr>
            <a:endParaRPr lang="ru-RU" sz="1400" dirty="0"/>
          </a:p>
        </p:txBody>
      </p:sp>
      <p:sp>
        <p:nvSpPr>
          <p:cNvPr id="4" name="Прямоугольник 3"/>
          <p:cNvSpPr/>
          <p:nvPr/>
        </p:nvSpPr>
        <p:spPr>
          <a:xfrm>
            <a:off x="5617029" y="2217228"/>
            <a:ext cx="5290458" cy="3139321"/>
          </a:xfrm>
          <a:prstGeom prst="rect">
            <a:avLst/>
          </a:prstGeom>
          <a:solidFill>
            <a:schemeClr val="accent2">
              <a:lumMod val="40000"/>
              <a:lumOff val="60000"/>
            </a:schemeClr>
          </a:solidFill>
          <a:ln>
            <a:solidFill>
              <a:srgbClr val="3366FF"/>
            </a:solidFill>
          </a:ln>
        </p:spPr>
        <p:txBody>
          <a:bodyPr wrap="square">
            <a:spAutoFit/>
          </a:bodyPr>
          <a:lstStyle/>
          <a:p>
            <a:pPr algn="just">
              <a:spcAft>
                <a:spcPts val="0"/>
              </a:spcAft>
              <a:buNone/>
            </a:pPr>
            <a:r>
              <a:rPr lang="kk-KZ" b="1" dirty="0" smtClean="0">
                <a:latin typeface="Times New Roman"/>
                <a:ea typeface="Times New Roman"/>
              </a:rPr>
              <a:t>Вывод:</a:t>
            </a:r>
            <a:endParaRPr lang="ru-RU" dirty="0" smtClean="0">
              <a:latin typeface="Times New Roman"/>
              <a:ea typeface="Times New Roman"/>
            </a:endParaRPr>
          </a:p>
          <a:p>
            <a:pPr algn="just">
              <a:spcAft>
                <a:spcPts val="0"/>
              </a:spcAft>
              <a:buNone/>
            </a:pPr>
            <a:r>
              <a:rPr lang="kk-KZ" dirty="0" smtClean="0">
                <a:latin typeface="Times New Roman"/>
                <a:ea typeface="Times New Roman"/>
              </a:rPr>
              <a:t>Введите что-нибудь : Программировать весело.</a:t>
            </a:r>
            <a:endParaRPr lang="ru-RU" dirty="0" smtClean="0">
              <a:latin typeface="Times New Roman"/>
              <a:ea typeface="Times New Roman"/>
            </a:endParaRPr>
          </a:p>
          <a:p>
            <a:pPr algn="just">
              <a:spcAft>
                <a:spcPts val="0"/>
              </a:spcAft>
              <a:buNone/>
            </a:pPr>
            <a:r>
              <a:rPr lang="kk-KZ" dirty="0" smtClean="0">
                <a:latin typeface="Times New Roman"/>
                <a:ea typeface="Times New Roman"/>
              </a:rPr>
              <a:t>Длина строки: 23</a:t>
            </a:r>
            <a:endParaRPr lang="ru-RU" dirty="0" smtClean="0">
              <a:latin typeface="Times New Roman"/>
              <a:ea typeface="Times New Roman"/>
            </a:endParaRPr>
          </a:p>
          <a:p>
            <a:pPr algn="just">
              <a:spcAft>
                <a:spcPts val="0"/>
              </a:spcAft>
              <a:buNone/>
            </a:pPr>
            <a:r>
              <a:rPr lang="kk-KZ" dirty="0" smtClean="0">
                <a:latin typeface="Times New Roman"/>
                <a:ea typeface="Times New Roman"/>
              </a:rPr>
              <a:t>Введите что-нибудь : Если работа скучна,</a:t>
            </a:r>
            <a:endParaRPr lang="ru-RU" dirty="0" smtClean="0">
              <a:latin typeface="Times New Roman"/>
              <a:ea typeface="Times New Roman"/>
            </a:endParaRPr>
          </a:p>
          <a:p>
            <a:pPr algn="just">
              <a:spcAft>
                <a:spcPts val="0"/>
              </a:spcAft>
              <a:buNone/>
            </a:pPr>
            <a:r>
              <a:rPr lang="kk-KZ" dirty="0" smtClean="0">
                <a:latin typeface="Times New Roman"/>
                <a:ea typeface="Times New Roman"/>
              </a:rPr>
              <a:t>Длина строки: 19</a:t>
            </a:r>
            <a:endParaRPr lang="ru-RU" dirty="0" smtClean="0">
              <a:latin typeface="Times New Roman"/>
              <a:ea typeface="Times New Roman"/>
            </a:endParaRPr>
          </a:p>
          <a:p>
            <a:pPr algn="just">
              <a:spcAft>
                <a:spcPts val="0"/>
              </a:spcAft>
              <a:buNone/>
            </a:pPr>
            <a:r>
              <a:rPr lang="kk-KZ" dirty="0" smtClean="0">
                <a:latin typeface="Times New Roman"/>
                <a:ea typeface="Times New Roman"/>
              </a:rPr>
              <a:t>Введите что-нибудь : Чтобы придать ей весёлый тон -Длина строки: 30</a:t>
            </a:r>
            <a:endParaRPr lang="ru-RU" dirty="0" smtClean="0">
              <a:latin typeface="Times New Roman"/>
              <a:ea typeface="Times New Roman"/>
            </a:endParaRPr>
          </a:p>
          <a:p>
            <a:pPr algn="just">
              <a:spcAft>
                <a:spcPts val="0"/>
              </a:spcAft>
              <a:buNone/>
            </a:pPr>
            <a:r>
              <a:rPr lang="kk-KZ" dirty="0" smtClean="0">
                <a:latin typeface="Times New Roman"/>
                <a:ea typeface="Times New Roman"/>
              </a:rPr>
              <a:t>Введите что-нибудь : используй Python!</a:t>
            </a:r>
            <a:endParaRPr lang="ru-RU" dirty="0" smtClean="0">
              <a:latin typeface="Times New Roman"/>
              <a:ea typeface="Times New Roman"/>
            </a:endParaRPr>
          </a:p>
          <a:p>
            <a:pPr algn="just">
              <a:spcAft>
                <a:spcPts val="0"/>
              </a:spcAft>
              <a:buNone/>
            </a:pPr>
            <a:r>
              <a:rPr lang="kk-KZ" dirty="0" smtClean="0">
                <a:latin typeface="Times New Roman"/>
                <a:ea typeface="Times New Roman"/>
              </a:rPr>
              <a:t>Длина строки: 23</a:t>
            </a:r>
            <a:endParaRPr lang="ru-RU" dirty="0" smtClean="0">
              <a:latin typeface="Times New Roman"/>
              <a:ea typeface="Times New Roman"/>
            </a:endParaRPr>
          </a:p>
          <a:p>
            <a:pPr algn="just">
              <a:spcAft>
                <a:spcPts val="0"/>
              </a:spcAft>
              <a:buNone/>
            </a:pPr>
            <a:r>
              <a:rPr lang="kk-KZ" dirty="0" smtClean="0">
                <a:latin typeface="Times New Roman"/>
                <a:ea typeface="Times New Roman"/>
              </a:rPr>
              <a:t>Введите что-нибудь : выход</a:t>
            </a:r>
            <a:endParaRPr lang="ru-RU" dirty="0" smtClean="0">
              <a:latin typeface="Times New Roman"/>
              <a:ea typeface="Times New Roman"/>
            </a:endParaRPr>
          </a:p>
          <a:p>
            <a:pPr algn="just">
              <a:spcAft>
                <a:spcPts val="0"/>
              </a:spcAft>
              <a:buNone/>
            </a:pPr>
            <a:r>
              <a:rPr lang="kk-KZ" dirty="0" smtClean="0">
                <a:latin typeface="Times New Roman"/>
                <a:ea typeface="Times New Roman"/>
              </a:rPr>
              <a:t>Завершение</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031" y="817583"/>
            <a:ext cx="9286993" cy="436451"/>
          </a:xfrm>
        </p:spPr>
        <p:txBody>
          <a:bodyPr>
            <a:noAutofit/>
          </a:bodyPr>
          <a:lstStyle/>
          <a:p>
            <a:r>
              <a:rPr lang="kk-KZ" sz="2800" b="1" dirty="0" smtClean="0">
                <a:latin typeface="Times New Roman"/>
                <a:ea typeface="Times New Roman"/>
              </a:rPr>
              <a:t>Оператор continue</a:t>
            </a:r>
            <a:r>
              <a:rPr lang="ru-RU" sz="2800" dirty="0" smtClean="0">
                <a:latin typeface="Times New Roman"/>
                <a:ea typeface="Times New Roman"/>
              </a:rPr>
              <a:t/>
            </a:r>
            <a:br>
              <a:rPr lang="ru-RU" sz="2800" dirty="0" smtClean="0">
                <a:latin typeface="Times New Roman"/>
                <a:ea typeface="Times New Roman"/>
              </a:rPr>
            </a:br>
            <a:endParaRPr lang="ru-RU" sz="2800" dirty="0"/>
          </a:p>
        </p:txBody>
      </p:sp>
      <p:sp>
        <p:nvSpPr>
          <p:cNvPr id="3" name="Содержимое 2"/>
          <p:cNvSpPr>
            <a:spLocks noGrp="1"/>
          </p:cNvSpPr>
          <p:nvPr>
            <p:ph idx="1"/>
          </p:nvPr>
        </p:nvSpPr>
        <p:spPr>
          <a:xfrm>
            <a:off x="1476103" y="1162595"/>
            <a:ext cx="9535886" cy="4101736"/>
          </a:xfrm>
        </p:spPr>
        <p:txBody>
          <a:bodyPr>
            <a:normAutofit fontScale="85000" lnSpcReduction="20000"/>
          </a:bodyPr>
          <a:lstStyle/>
          <a:p>
            <a:pPr marL="342265" algn="just">
              <a:spcAft>
                <a:spcPts val="0"/>
              </a:spcAft>
              <a:buNone/>
            </a:pPr>
            <a:r>
              <a:rPr lang="kk-KZ" dirty="0" smtClean="0">
                <a:latin typeface="Times New Roman"/>
                <a:ea typeface="Times New Roman"/>
              </a:rPr>
              <a:t>		Оператор continue используется для указания Python, что необходимо пропустить все оставшиеся команды в текущем блоке цикла и продолжить со следующей итерации цикла.</a:t>
            </a:r>
            <a:endParaRPr lang="ru-RU" dirty="0" smtClean="0">
              <a:latin typeface="Times New Roman"/>
              <a:ea typeface="Times New Roman"/>
            </a:endParaRPr>
          </a:p>
          <a:p>
            <a:pPr marL="342265" algn="just">
              <a:spcAft>
                <a:spcPts val="0"/>
              </a:spcAft>
              <a:buNone/>
            </a:pPr>
            <a:r>
              <a:rPr lang="kk-KZ" b="1" dirty="0" smtClean="0">
                <a:latin typeface="Times New Roman"/>
                <a:ea typeface="Times New Roman"/>
              </a:rPr>
              <a:t>Пример:</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while True:</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s = input('Введите что-нибудь : ')</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if s == 'выход':</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break</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if len(s) &lt; 3:</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print('Слишком мало')</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continue</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print('Введённая строка достаточной длины')</a:t>
            </a:r>
            <a:endParaRPr lang="ru-RU" dirty="0" smtClean="0">
              <a:latin typeface="Times New Roman"/>
              <a:ea typeface="Times New Roman"/>
            </a:endParaRPr>
          </a:p>
          <a:p>
            <a:pPr marL="342265" indent="107315" algn="just">
              <a:spcAft>
                <a:spcPts val="0"/>
              </a:spcAft>
              <a:buNone/>
            </a:pPr>
            <a:r>
              <a:rPr lang="kk-KZ" dirty="0" smtClean="0">
                <a:latin typeface="Times New Roman"/>
                <a:ea typeface="Times New Roman"/>
              </a:rPr>
              <a:t># Разные другие действия здесь...</a:t>
            </a:r>
            <a:endParaRPr lang="ru-RU" dirty="0" smtClean="0">
              <a:latin typeface="Times New Roman"/>
              <a:ea typeface="Times New Roman"/>
            </a:endParaRPr>
          </a:p>
          <a:p>
            <a:pPr>
              <a:buNone/>
            </a:pPr>
            <a:endParaRPr lang="ru-RU" dirty="0"/>
          </a:p>
        </p:txBody>
      </p:sp>
      <p:sp>
        <p:nvSpPr>
          <p:cNvPr id="4" name="Прямоугольник 3"/>
          <p:cNvSpPr/>
          <p:nvPr/>
        </p:nvSpPr>
        <p:spPr>
          <a:xfrm>
            <a:off x="7306491" y="2384534"/>
            <a:ext cx="3587931" cy="2585323"/>
          </a:xfrm>
          <a:prstGeom prst="rect">
            <a:avLst/>
          </a:prstGeom>
          <a:solidFill>
            <a:schemeClr val="accent2">
              <a:lumMod val="40000"/>
              <a:lumOff val="60000"/>
            </a:schemeClr>
          </a:solidFill>
          <a:ln>
            <a:solidFill>
              <a:srgbClr val="3366FF"/>
            </a:solidFill>
          </a:ln>
        </p:spPr>
        <p:txBody>
          <a:bodyPr wrap="square">
            <a:spAutoFit/>
          </a:bodyPr>
          <a:lstStyle/>
          <a:p>
            <a:pPr marL="342265" algn="just">
              <a:spcAft>
                <a:spcPts val="0"/>
              </a:spcAft>
              <a:buNone/>
            </a:pPr>
            <a:r>
              <a:rPr lang="kk-KZ" b="1" dirty="0" smtClean="0">
                <a:latin typeface="Times New Roman"/>
                <a:ea typeface="Times New Roman"/>
              </a:rPr>
              <a:t>Вывод:</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Введите что-нибудь : a</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Слишком мало</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Введите что-нибудь : 12</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Слишком мало</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Введите что-нибудь : абв</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Введённая строка достаточной длины</a:t>
            </a:r>
            <a:endParaRPr lang="ru-RU" dirty="0" smtClean="0">
              <a:latin typeface="Times New Roman"/>
              <a:ea typeface="Times New Roman"/>
            </a:endParaRPr>
          </a:p>
          <a:p>
            <a:pPr marL="342265" algn="just">
              <a:spcAft>
                <a:spcPts val="0"/>
              </a:spcAft>
              <a:buNone/>
            </a:pPr>
            <a:r>
              <a:rPr lang="kk-KZ" dirty="0" smtClean="0">
                <a:latin typeface="Times New Roman"/>
                <a:ea typeface="Times New Roman"/>
              </a:rPr>
              <a:t>Введите что-нибудь : выход</a:t>
            </a:r>
            <a:endParaRPr lang="ru-RU" dirty="0" smtClean="0">
              <a:latin typeface="Times New Roman"/>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43605" y="1632029"/>
            <a:ext cx="9051403" cy="4305783"/>
          </a:xfrm>
        </p:spPr>
        <p:txBody>
          <a:bodyPr>
            <a:normAutofit/>
          </a:bodyPr>
          <a:lstStyle/>
          <a:p>
            <a:pPr algn="ctr">
              <a:buNone/>
            </a:pPr>
            <a:r>
              <a:rPr lang="kk-KZ" sz="2000" b="1" dirty="0" smtClean="0"/>
              <a:t>Контрольные вопросы</a:t>
            </a:r>
            <a:endParaRPr lang="ru-RU" sz="2000" dirty="0"/>
          </a:p>
          <a:p>
            <a:pPr>
              <a:buNone/>
            </a:pPr>
            <a:r>
              <a:rPr lang="kk-KZ" sz="2000" dirty="0"/>
              <a:t>1.  Что такое «цикл»?</a:t>
            </a:r>
            <a:endParaRPr lang="ru-RU" sz="2000" dirty="0"/>
          </a:p>
          <a:p>
            <a:pPr>
              <a:buNone/>
            </a:pPr>
            <a:r>
              <a:rPr lang="kk-KZ" sz="2000" dirty="0"/>
              <a:t>2.  В  каких  случаях  используют  инструкцию for?  Каков  ее  общий вид? </a:t>
            </a:r>
            <a:endParaRPr lang="ru-RU" sz="2000" dirty="0"/>
          </a:p>
          <a:p>
            <a:pPr>
              <a:buNone/>
            </a:pPr>
            <a:r>
              <a:rPr lang="kk-KZ" sz="2000" dirty="0"/>
              <a:t>3.  Что такое «параметр инструкции for»? Что такое «тело инструкции»? Что может быть использовано в качестве параметра инструкции for?</a:t>
            </a:r>
            <a:endParaRPr lang="ru-RU" sz="2000" dirty="0"/>
          </a:p>
          <a:p>
            <a:pPr>
              <a:buNone/>
            </a:pPr>
            <a:r>
              <a:rPr lang="kk-KZ" sz="2000" dirty="0"/>
              <a:t>4. Почему инструкцию </a:t>
            </a:r>
            <a:r>
              <a:rPr lang="kk-KZ" sz="2000" dirty="0" smtClean="0"/>
              <a:t>while называют </a:t>
            </a:r>
            <a:r>
              <a:rPr lang="kk-KZ" sz="2000" dirty="0"/>
              <a:t>«циклом с предусловием»?</a:t>
            </a:r>
            <a:endParaRPr lang="ru-RU" sz="2000" dirty="0"/>
          </a:p>
          <a:p>
            <a:pPr>
              <a:buNone/>
            </a:pPr>
            <a:r>
              <a:rPr lang="kk-KZ" sz="2000" dirty="0" smtClean="0"/>
              <a:t>5. </a:t>
            </a:r>
            <a:r>
              <a:rPr lang="kk-KZ" sz="2000" dirty="0"/>
              <a:t>Для чего используется инструкция break</a:t>
            </a:r>
            <a:r>
              <a:rPr lang="kk-KZ" sz="2000" dirty="0" smtClean="0"/>
              <a:t>?</a:t>
            </a:r>
          </a:p>
          <a:p>
            <a:pPr>
              <a:buNone/>
            </a:pPr>
            <a:r>
              <a:rPr lang="kk-KZ" sz="2000" dirty="0" smtClean="0"/>
              <a:t>6. Для чего используется инструкция </a:t>
            </a:r>
            <a:r>
              <a:rPr lang="kk-KZ" dirty="0" smtClean="0">
                <a:latin typeface="Times New Roman" pitchFamily="18" charset="0"/>
                <a:ea typeface="Times New Roman"/>
                <a:cs typeface="Times New Roman" pitchFamily="18" charset="0"/>
              </a:rPr>
              <a:t>continue</a:t>
            </a:r>
            <a:r>
              <a:rPr lang="kk-KZ" sz="2000" dirty="0" smtClean="0"/>
              <a:t>?</a:t>
            </a:r>
          </a:p>
          <a:p>
            <a:pPr>
              <a:buNone/>
            </a:pPr>
            <a:r>
              <a:rPr lang="kk-KZ" sz="2000" dirty="0" smtClean="0"/>
              <a:t>7. Для чего используется функция </a:t>
            </a:r>
            <a:r>
              <a:rPr lang="en-US" sz="2000" b="1" dirty="0" smtClean="0"/>
              <a:t>range()</a:t>
            </a:r>
            <a:endParaRPr lang="ru-RU" sz="2000" b="1" dirty="0" smtClean="0"/>
          </a:p>
          <a:p>
            <a:pPr>
              <a:buNone/>
            </a:pPr>
            <a:r>
              <a:rPr lang="ru-RU" sz="2000" b="1" dirty="0" smtClean="0"/>
              <a:t>8. </a:t>
            </a:r>
            <a:r>
              <a:rPr lang="kk-KZ" sz="2000" dirty="0" smtClean="0"/>
              <a:t>Можно ли вкладывать циклы друг в друга? Как это работает?</a:t>
            </a:r>
            <a:endParaRPr lang="ru-RU" sz="2000" b="1" dirty="0" smtClean="0"/>
          </a:p>
          <a:p>
            <a:pPr>
              <a:buNone/>
            </a:pPr>
            <a:endParaRPr lang="ru-RU" sz="2000" dirty="0"/>
          </a:p>
        </p:txBody>
      </p:sp>
    </p:spTree>
    <p:extLst>
      <p:ext uri="{BB962C8B-B14F-4D97-AF65-F5344CB8AC3E}">
        <p14:creationId xmlns:p14="http://schemas.microsoft.com/office/powerpoint/2010/main" val="32080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02934" y="1794935"/>
            <a:ext cx="7631291" cy="543316"/>
          </a:xfrm>
        </p:spPr>
        <p:txBody>
          <a:bodyPr>
            <a:normAutofit fontScale="90000"/>
          </a:bodyPr>
          <a:lstStyle/>
          <a:p>
            <a:r>
              <a:rPr lang="ru-RU" sz="2800" b="1" i="1" dirty="0" smtClean="0"/>
              <a:t>Практическая работа 1</a:t>
            </a:r>
            <a:br>
              <a:rPr lang="ru-RU" sz="2800" b="1" i="1" dirty="0" smtClean="0"/>
            </a:br>
            <a:r>
              <a:rPr lang="ru-RU" sz="2800" dirty="0" smtClean="0"/>
              <a:t/>
            </a:r>
            <a:br>
              <a:rPr lang="ru-RU" sz="2800" dirty="0" smtClean="0"/>
            </a:br>
            <a:endParaRPr lang="ru-RU" sz="2800" dirty="0"/>
          </a:p>
        </p:txBody>
      </p:sp>
      <p:sp>
        <p:nvSpPr>
          <p:cNvPr id="5" name="Прямоугольник 4"/>
          <p:cNvSpPr/>
          <p:nvPr/>
        </p:nvSpPr>
        <p:spPr>
          <a:xfrm>
            <a:off x="1815737" y="1859340"/>
            <a:ext cx="8739052" cy="2862322"/>
          </a:xfrm>
          <a:prstGeom prst="rect">
            <a:avLst/>
          </a:prstGeom>
        </p:spPr>
        <p:txBody>
          <a:bodyPr wrap="square">
            <a:spAutoFit/>
          </a:bodyPr>
          <a:lstStyle/>
          <a:p>
            <a:pPr marL="342900" lvl="0" indent="-342900" algn="just">
              <a:buFont typeface="+mj-lt"/>
              <a:buAutoNum type="arabicPeriod"/>
            </a:pPr>
            <a:r>
              <a:rPr lang="ru-RU" dirty="0" smtClean="0"/>
              <a:t>Напишите </a:t>
            </a:r>
            <a:r>
              <a:rPr lang="ru-RU" dirty="0" err="1" smtClean="0"/>
              <a:t>скрипт</a:t>
            </a:r>
            <a:r>
              <a:rPr lang="ru-RU" dirty="0" smtClean="0"/>
              <a:t> на языке программирования </a:t>
            </a:r>
            <a:r>
              <a:rPr lang="ru-RU" dirty="0" err="1" smtClean="0"/>
              <a:t>Python</a:t>
            </a:r>
            <a:r>
              <a:rPr lang="ru-RU" dirty="0" smtClean="0"/>
              <a:t>, выводящий ряд чисел Фибоначчи (см. пример выше). Запустите его на выполнение. Затем измените код так, чтобы выводился ряд чисел Фибоначчи, начиная с пятого члена ряда и заканчивая двадцатым.</a:t>
            </a:r>
          </a:p>
          <a:p>
            <a:pPr marL="342900" indent="-342900" algn="just">
              <a:buFont typeface="+mj-lt"/>
              <a:buAutoNum type="arabicPeriod"/>
            </a:pPr>
            <a:endParaRPr lang="ru-RU" dirty="0" smtClean="0"/>
          </a:p>
          <a:p>
            <a:pPr marL="342900" lvl="0" indent="-342900" algn="just">
              <a:buFont typeface="+mj-lt"/>
              <a:buAutoNum type="arabicPeriod"/>
            </a:pPr>
            <a:r>
              <a:rPr lang="ru-RU" dirty="0" smtClean="0"/>
              <a:t>Напишите цикл, выводящий ряд четных чисел от 0 до 20. Затем, каждое третье число в ряде от -1 до -21.</a:t>
            </a:r>
          </a:p>
          <a:p>
            <a:pPr marL="342900" indent="-342900" algn="just">
              <a:buFont typeface="+mj-lt"/>
              <a:buAutoNum type="arabicPeriod"/>
            </a:pPr>
            <a:endParaRPr lang="ru-RU" dirty="0" smtClean="0"/>
          </a:p>
          <a:p>
            <a:pPr marL="342900" lvl="0" indent="-342900" algn="just">
              <a:buFont typeface="+mj-lt"/>
              <a:buAutoNum type="arabicPeriod"/>
            </a:pPr>
            <a:r>
              <a:rPr lang="ru-RU" dirty="0" smtClean="0"/>
              <a:t>Самостоятельно придумайте программу на </a:t>
            </a:r>
            <a:r>
              <a:rPr lang="ru-RU" dirty="0" err="1" smtClean="0"/>
              <a:t>Python</a:t>
            </a:r>
            <a:r>
              <a:rPr lang="ru-RU" dirty="0" smtClean="0"/>
              <a:t>, в которой бы использовался цикл </a:t>
            </a:r>
            <a:r>
              <a:rPr lang="ru-RU" b="1" dirty="0" err="1" smtClean="0"/>
              <a:t>while</a:t>
            </a:r>
            <a:r>
              <a:rPr lang="ru-RU" dirty="0" smtClean="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Практическая работа 2</a:t>
            </a:r>
            <a:br>
              <a:rPr lang="ru-RU" b="1" i="1" dirty="0" smtClean="0"/>
            </a:br>
            <a:endParaRPr lang="ru-RU" dirty="0"/>
          </a:p>
        </p:txBody>
      </p:sp>
      <p:sp>
        <p:nvSpPr>
          <p:cNvPr id="3" name="Содержимое 2"/>
          <p:cNvSpPr>
            <a:spLocks noGrp="1"/>
          </p:cNvSpPr>
          <p:nvPr>
            <p:ph idx="1"/>
          </p:nvPr>
        </p:nvSpPr>
        <p:spPr/>
        <p:txBody>
          <a:bodyPr>
            <a:normAutofit fontScale="92500"/>
          </a:bodyPr>
          <a:lstStyle/>
          <a:p>
            <a:pPr marL="457200" indent="-457200" algn="just">
              <a:buFont typeface="+mj-lt"/>
              <a:buAutoNum type="arabicPeriod"/>
            </a:pPr>
            <a:r>
              <a:rPr lang="ru-RU" dirty="0" smtClean="0"/>
              <a:t>Найдите все значения функции </a:t>
            </a:r>
            <a:r>
              <a:rPr lang="ru-RU" dirty="0" err="1" smtClean="0"/>
              <a:t>y</a:t>
            </a:r>
            <a:r>
              <a:rPr lang="ru-RU" dirty="0" smtClean="0"/>
              <a:t> (</a:t>
            </a:r>
            <a:r>
              <a:rPr lang="ru-RU" dirty="0" err="1" smtClean="0"/>
              <a:t>x</a:t>
            </a:r>
            <a:r>
              <a:rPr lang="ru-RU" dirty="0" smtClean="0"/>
              <a:t>) = </a:t>
            </a:r>
            <a:r>
              <a:rPr lang="ru-RU" dirty="0" err="1" smtClean="0"/>
              <a:t>x</a:t>
            </a:r>
            <a:r>
              <a:rPr lang="ru-RU" dirty="0" smtClean="0"/>
              <a:t> степень 2+ 3 на интервале от 10 до 30 с шагом 2.</a:t>
            </a:r>
          </a:p>
          <a:p>
            <a:pPr marL="457200" indent="-457200" algn="just">
              <a:buFont typeface="+mj-lt"/>
              <a:buAutoNum type="arabicPeriod"/>
            </a:pPr>
            <a:r>
              <a:rPr lang="ru-RU" dirty="0" smtClean="0"/>
              <a:t>Дано число, введенное с клавиатуры. Определите сумму квадратов нечетных цифр в числе</a:t>
            </a:r>
          </a:p>
          <a:p>
            <a:pPr marL="457200" indent="-457200" algn="just">
              <a:buFont typeface="+mj-lt"/>
              <a:buAutoNum type="arabicPeriod"/>
            </a:pPr>
            <a:r>
              <a:rPr lang="ru-RU" dirty="0" smtClean="0"/>
              <a:t>Напишите программу-игру. Компьютер загадывает случайное число, пользователь пытается  его  угадать.   Пользователь  вводит  число  до  тех  пор,  пока  не  угадает  или  не введет  слово  «Выход».  Компьютер  сравнивает  число  с  введенным  и  сообщает пользователю больше оно или меньше загаданного.</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r>
              <a:rPr lang="ru-RU" i="1" dirty="0" smtClean="0"/>
              <a:t>Циклы </a:t>
            </a:r>
            <a:r>
              <a:rPr lang="ru-RU" dirty="0" smtClean="0"/>
              <a:t>— это инструкции, выполняющие одну и ту же последовательность действий,</a:t>
            </a:r>
            <a:r>
              <a:rPr lang="ru-RU" i="1" dirty="0" smtClean="0"/>
              <a:t> </a:t>
            </a:r>
            <a:r>
              <a:rPr lang="ru-RU" dirty="0" smtClean="0"/>
              <a:t>пока действует заданное условие.</a:t>
            </a:r>
          </a:p>
          <a:p>
            <a:endParaRPr lang="ru-RU" dirty="0"/>
          </a:p>
        </p:txBody>
      </p:sp>
      <p:sp>
        <p:nvSpPr>
          <p:cNvPr id="4" name="Заголовок 3"/>
          <p:cNvSpPr>
            <a:spLocks noGrp="1"/>
          </p:cNvSpPr>
          <p:nvPr>
            <p:ph type="title"/>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69CAF9D-0218-4BEA-A763-358C89414390}"/>
              </a:ext>
            </a:extLst>
          </p:cNvPr>
          <p:cNvSpPr>
            <a:spLocks noGrp="1"/>
          </p:cNvSpPr>
          <p:nvPr>
            <p:ph idx="1"/>
          </p:nvPr>
        </p:nvSpPr>
        <p:spPr>
          <a:xfrm>
            <a:off x="1121386" y="1083327"/>
            <a:ext cx="9982200" cy="4572000"/>
          </a:xfrm>
        </p:spPr>
        <p:txBody>
          <a:bodyPr/>
          <a:lstStyle/>
          <a:p>
            <a:pPr marL="0" indent="0">
              <a:buNone/>
            </a:pPr>
            <a:endParaRPr lang="kk-KZ" dirty="0"/>
          </a:p>
          <a:p>
            <a:pPr marL="0" indent="0">
              <a:buNone/>
            </a:pPr>
            <a:endParaRPr lang="kk-KZ" dirty="0"/>
          </a:p>
          <a:p>
            <a:pPr marL="0" indent="0">
              <a:buNone/>
            </a:pPr>
            <a:endParaRPr lang="ru-RU" dirty="0"/>
          </a:p>
        </p:txBody>
      </p:sp>
      <p:sp>
        <p:nvSpPr>
          <p:cNvPr id="6" name="Rectangle 3"/>
          <p:cNvSpPr>
            <a:spLocks noChangeArrowheads="1"/>
          </p:cNvSpPr>
          <p:nvPr/>
        </p:nvSpPr>
        <p:spPr bwMode="auto">
          <a:xfrm>
            <a:off x="0" y="1866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1596189" y="729916"/>
            <a:ext cx="8661620" cy="5601533"/>
          </a:xfrm>
          <a:prstGeom prst="rect">
            <a:avLst/>
          </a:prstGeom>
          <a:noFill/>
        </p:spPr>
        <p:txBody>
          <a:bodyPr wrap="square" rtlCol="0">
            <a:spAutoFit/>
          </a:bodyPr>
          <a:lstStyle/>
          <a:p>
            <a:pPr algn="just"/>
            <a:r>
              <a:rPr lang="en-US" sz="2000" b="1" dirty="0" smtClean="0"/>
              <a:t>	</a:t>
            </a:r>
            <a:r>
              <a:rPr lang="kk-KZ" sz="2000" b="1" dirty="0" smtClean="0"/>
              <a:t>Циклом</a:t>
            </a:r>
            <a:r>
              <a:rPr lang="kk-KZ" sz="2000" dirty="0" smtClean="0"/>
              <a:t> </a:t>
            </a:r>
            <a:r>
              <a:rPr lang="kk-KZ" sz="2000" dirty="0"/>
              <a:t>называется фрагмент алгоритма или программы, который может повторяться несколько раз (в том числе и нуль раз). Каждая циклическая конструкция начинается заголовком цикла и заканчивается конечным оператором. Между ними располагаются операторы, называемые «телом цикла». </a:t>
            </a:r>
            <a:endParaRPr lang="kk-KZ" sz="2000" dirty="0" smtClean="0"/>
          </a:p>
          <a:p>
            <a:pPr algn="just"/>
            <a:endParaRPr lang="kk-KZ" sz="2000" dirty="0"/>
          </a:p>
          <a:p>
            <a:pPr algn="just"/>
            <a:r>
              <a:rPr lang="kk-KZ" sz="2000" dirty="0" smtClean="0"/>
              <a:t>Количество </a:t>
            </a:r>
            <a:r>
              <a:rPr lang="kk-KZ" sz="2000" dirty="0"/>
              <a:t>повторений выполнения команд (операторов), составляющих тело цикла, </a:t>
            </a:r>
            <a:r>
              <a:rPr lang="kk-KZ" sz="2000" dirty="0" smtClean="0"/>
              <a:t>определяется </a:t>
            </a:r>
            <a:r>
              <a:rPr lang="kk-KZ" sz="2000" dirty="0"/>
              <a:t>условием окончания цикла. Условием окончания может быть достижение некоторого значения специальной переменной, называемой параметром цикла (переменной цикла), или выполнение (прекращение выполнения) некоторого условия.</a:t>
            </a:r>
            <a:endParaRPr lang="ru-RU" sz="2000" dirty="0"/>
          </a:p>
          <a:p>
            <a:pPr algn="just"/>
            <a:r>
              <a:rPr lang="en-US" sz="2000" dirty="0" smtClean="0"/>
              <a:t>	</a:t>
            </a:r>
            <a:r>
              <a:rPr lang="kk-KZ" sz="2000" dirty="0" smtClean="0"/>
              <a:t>Для </a:t>
            </a:r>
            <a:r>
              <a:rPr lang="kk-KZ" sz="2000" dirty="0"/>
              <a:t>организации циклов с параметром в языках программирования используется составной оператор FOR («для»), а в циклах с условием чаще всего </a:t>
            </a:r>
            <a:r>
              <a:rPr lang="kk-KZ" sz="2000" dirty="0" smtClean="0"/>
              <a:t>используется </a:t>
            </a:r>
            <a:r>
              <a:rPr lang="kk-KZ" sz="2000" dirty="0"/>
              <a:t>составной оператор </a:t>
            </a:r>
            <a:r>
              <a:rPr lang="kk-KZ" sz="2000" dirty="0" smtClean="0"/>
              <a:t>WHILE </a:t>
            </a:r>
            <a:r>
              <a:rPr lang="ru-RU" sz="2000" dirty="0" smtClean="0"/>
              <a:t> ("пока логическое выражение возвращает истину, выполнять определенные операции").</a:t>
            </a:r>
            <a:endParaRPr lang="ru-RU" sz="2000" dirty="0"/>
          </a:p>
          <a:p>
            <a:endParaRPr lang="ru-RU" dirty="0"/>
          </a:p>
        </p:txBody>
      </p:sp>
    </p:spTree>
    <p:extLst>
      <p:ext uri="{BB962C8B-B14F-4D97-AF65-F5344CB8AC3E}">
        <p14:creationId xmlns:p14="http://schemas.microsoft.com/office/powerpoint/2010/main" val="279821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69CAF9D-0218-4BEA-A763-358C89414390}"/>
              </a:ext>
            </a:extLst>
          </p:cNvPr>
          <p:cNvSpPr>
            <a:spLocks noGrp="1"/>
          </p:cNvSpPr>
          <p:nvPr>
            <p:ph idx="1"/>
          </p:nvPr>
        </p:nvSpPr>
        <p:spPr>
          <a:xfrm>
            <a:off x="1121386" y="1083327"/>
            <a:ext cx="9982200" cy="4572000"/>
          </a:xfrm>
        </p:spPr>
        <p:txBody>
          <a:bodyPr/>
          <a:lstStyle/>
          <a:p>
            <a:pPr marL="0" indent="0">
              <a:buNone/>
            </a:pPr>
            <a:endParaRPr lang="kk-KZ" dirty="0"/>
          </a:p>
          <a:p>
            <a:pPr marL="0" indent="0">
              <a:buNone/>
            </a:pPr>
            <a:endParaRPr lang="kk-KZ" dirty="0"/>
          </a:p>
          <a:p>
            <a:pPr marL="0" indent="0">
              <a:buNone/>
            </a:pPr>
            <a:endParaRPr lang="ru-RU" dirty="0"/>
          </a:p>
        </p:txBody>
      </p:sp>
      <p:sp>
        <p:nvSpPr>
          <p:cNvPr id="5" name="Заголовок 4"/>
          <p:cNvSpPr>
            <a:spLocks noGrp="1"/>
          </p:cNvSpPr>
          <p:nvPr>
            <p:ph type="title"/>
          </p:nvPr>
        </p:nvSpPr>
        <p:spPr>
          <a:xfrm>
            <a:off x="1606731" y="1423851"/>
            <a:ext cx="9021077" cy="4784444"/>
          </a:xfrm>
        </p:spPr>
        <p:txBody>
          <a:bodyPr>
            <a:normAutofit fontScale="90000"/>
          </a:bodyPr>
          <a:lstStyle/>
          <a:p>
            <a:pPr algn="just"/>
            <a:r>
              <a:rPr lang="kk-KZ" sz="2000" dirty="0" smtClean="0"/>
              <a:t>Она </a:t>
            </a:r>
            <a:r>
              <a:rPr lang="kk-KZ" sz="2000" dirty="0"/>
              <a:t>применяется в тех случаях, когда в программе какие-то действия (инструкции) повторяются и при этом некоторая величина меняется с постоянным шагом</a:t>
            </a:r>
            <a:r>
              <a:rPr lang="kk-KZ" sz="2000" dirty="0" smtClean="0"/>
              <a:t>.</a:t>
            </a:r>
            <a:r>
              <a:rPr lang="en-US" sz="2000" dirty="0" smtClean="0"/>
              <a:t/>
            </a:r>
            <a:br>
              <a:rPr lang="en-US" sz="2000" dirty="0" smtClean="0"/>
            </a:br>
            <a:r>
              <a:rPr lang="kk-KZ" sz="2000" dirty="0" smtClean="0"/>
              <a:t/>
            </a:r>
            <a:br>
              <a:rPr lang="kk-KZ" sz="2000" dirty="0" smtClean="0"/>
            </a:br>
            <a:r>
              <a:rPr lang="kk-KZ" sz="2000" dirty="0" smtClean="0"/>
              <a:t> </a:t>
            </a:r>
            <a:r>
              <a:rPr lang="ru-RU" sz="2000" dirty="0"/>
              <a:t/>
            </a:r>
            <a:br>
              <a:rPr lang="ru-RU" sz="2000" dirty="0"/>
            </a:br>
            <a:r>
              <a:rPr lang="kk-KZ" sz="2000" b="1" dirty="0"/>
              <a:t>Пример 1</a:t>
            </a:r>
            <a:r>
              <a:rPr lang="kk-KZ" sz="2000" dirty="0"/>
              <a:t>. Для вывода «столбиком» всех целых чисел от 10 до 20 </a:t>
            </a:r>
            <a:r>
              <a:rPr lang="ru-RU" sz="2000" dirty="0"/>
              <a:t/>
            </a:r>
            <a:br>
              <a:rPr lang="ru-RU" sz="2000" dirty="0"/>
            </a:br>
            <a:r>
              <a:rPr lang="kk-KZ" sz="2000" dirty="0"/>
              <a:t>без  использования  инструкции for в  программе  потребовалось  бы записать:</a:t>
            </a:r>
            <a:r>
              <a:rPr lang="ru-RU" sz="2000" dirty="0"/>
              <a:t/>
            </a:r>
            <a:br>
              <a:rPr lang="ru-RU" sz="2000" dirty="0"/>
            </a:br>
            <a:r>
              <a:rPr lang="kk-KZ" sz="2000" dirty="0"/>
              <a:t>print(10)</a:t>
            </a:r>
            <a:r>
              <a:rPr lang="ru-RU" sz="2000" dirty="0"/>
              <a:t/>
            </a:r>
            <a:br>
              <a:rPr lang="ru-RU" sz="2000" dirty="0"/>
            </a:br>
            <a:r>
              <a:rPr lang="kk-KZ" sz="2000" dirty="0"/>
              <a:t>print(11)</a:t>
            </a:r>
            <a:r>
              <a:rPr lang="ru-RU" sz="2000" dirty="0"/>
              <a:t/>
            </a:r>
            <a:br>
              <a:rPr lang="ru-RU" sz="2000" dirty="0"/>
            </a:br>
            <a:r>
              <a:rPr lang="kk-KZ" sz="2000" dirty="0"/>
              <a:t>...</a:t>
            </a:r>
            <a:r>
              <a:rPr lang="ru-RU" sz="2000" dirty="0"/>
              <a:t/>
            </a:r>
            <a:br>
              <a:rPr lang="ru-RU" sz="2000" dirty="0"/>
            </a:br>
            <a:r>
              <a:rPr lang="kk-KZ" sz="2000" dirty="0"/>
              <a:t>print(20)</a:t>
            </a:r>
            <a:r>
              <a:rPr lang="ru-RU" sz="2000" dirty="0"/>
              <a:t/>
            </a:r>
            <a:br>
              <a:rPr lang="ru-RU" sz="2000" dirty="0"/>
            </a:br>
            <a:r>
              <a:rPr lang="kk-KZ" sz="2000" dirty="0"/>
              <a:t>Видно, что есть повторяющиеся действия (вывод на экран числа) и что при этом выводимое число меняется с шагом, равным 1. Можно применить инструкцию for.</a:t>
            </a:r>
            <a:r>
              <a:rPr lang="ru-RU" sz="2000" dirty="0"/>
              <a:t/>
            </a:r>
            <a:br>
              <a:rPr lang="ru-RU" sz="2000" dirty="0"/>
            </a:br>
            <a:r>
              <a:rPr lang="en-US" sz="2000" dirty="0" smtClean="0"/>
              <a:t>	</a:t>
            </a:r>
            <a:endParaRPr lang="ru-RU" sz="1600" dirty="0"/>
          </a:p>
        </p:txBody>
      </p:sp>
      <p:sp>
        <p:nvSpPr>
          <p:cNvPr id="4" name="Прямоугольник 3"/>
          <p:cNvSpPr/>
          <p:nvPr/>
        </p:nvSpPr>
        <p:spPr>
          <a:xfrm>
            <a:off x="2956560" y="689207"/>
            <a:ext cx="6096000" cy="954107"/>
          </a:xfrm>
          <a:prstGeom prst="rect">
            <a:avLst/>
          </a:prstGeom>
        </p:spPr>
        <p:txBody>
          <a:bodyPr>
            <a:spAutoFit/>
          </a:bodyPr>
          <a:lstStyle/>
          <a:p>
            <a:pPr algn="ctr"/>
            <a:r>
              <a:rPr lang="kk-KZ" sz="2800" b="1" dirty="0" smtClean="0"/>
              <a:t>Инструкция</a:t>
            </a:r>
            <a:r>
              <a:rPr lang="en-US" sz="2800" b="1" dirty="0" smtClean="0"/>
              <a:t> </a:t>
            </a:r>
            <a:r>
              <a:rPr lang="kk-KZ" sz="2800" b="1" dirty="0" smtClean="0"/>
              <a:t>for</a:t>
            </a:r>
            <a:r>
              <a:rPr lang="ru-RU" sz="2800" dirty="0" smtClean="0"/>
              <a:t/>
            </a:r>
            <a:br>
              <a:rPr lang="ru-RU" sz="2800" dirty="0" smtClean="0"/>
            </a:br>
            <a:endParaRPr lang="ru-RU" sz="2800" dirty="0"/>
          </a:p>
        </p:txBody>
      </p:sp>
    </p:spTree>
    <p:extLst>
      <p:ext uri="{BB962C8B-B14F-4D97-AF65-F5344CB8AC3E}">
        <p14:creationId xmlns:p14="http://schemas.microsoft.com/office/powerpoint/2010/main" val="47515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031" y="817583"/>
            <a:ext cx="9286993" cy="371137"/>
          </a:xfrm>
        </p:spPr>
        <p:txBody>
          <a:bodyPr>
            <a:normAutofit fontScale="90000"/>
          </a:bodyPr>
          <a:lstStyle/>
          <a:p>
            <a:r>
              <a:rPr lang="kk-KZ" b="1" dirty="0" smtClean="0"/>
              <a:t>Инструкция</a:t>
            </a:r>
            <a:r>
              <a:rPr lang="en-US" b="1" dirty="0" smtClean="0"/>
              <a:t> </a:t>
            </a:r>
            <a:r>
              <a:rPr lang="kk-KZ" b="1" dirty="0" smtClean="0"/>
              <a:t>for</a:t>
            </a:r>
            <a:endParaRPr lang="ru-RU" dirty="0"/>
          </a:p>
        </p:txBody>
      </p:sp>
      <p:sp>
        <p:nvSpPr>
          <p:cNvPr id="3" name="Содержимое 2"/>
          <p:cNvSpPr>
            <a:spLocks noGrp="1"/>
          </p:cNvSpPr>
          <p:nvPr>
            <p:ph idx="1"/>
          </p:nvPr>
        </p:nvSpPr>
        <p:spPr>
          <a:xfrm>
            <a:off x="1436915" y="1397726"/>
            <a:ext cx="8736491" cy="4715691"/>
          </a:xfrm>
        </p:spPr>
        <p:txBody>
          <a:bodyPr>
            <a:noAutofit/>
          </a:bodyPr>
          <a:lstStyle/>
          <a:p>
            <a:pPr>
              <a:buNone/>
            </a:pPr>
            <a:r>
              <a:rPr lang="kk-KZ" sz="1400" b="1" dirty="0" smtClean="0"/>
              <a:t>Общий вид этой инструкции: </a:t>
            </a:r>
            <a:endParaRPr lang="ru-RU" sz="1400" dirty="0" smtClean="0"/>
          </a:p>
          <a:p>
            <a:pPr>
              <a:buNone/>
            </a:pPr>
            <a:r>
              <a:rPr lang="kk-KZ" sz="1400" b="1" dirty="0" smtClean="0"/>
              <a:t>for &lt;параметр инструкции&gt; in &lt;набор значений&gt;:</a:t>
            </a:r>
            <a:endParaRPr lang="ru-RU" sz="1400" dirty="0" smtClean="0"/>
          </a:p>
          <a:p>
            <a:pPr>
              <a:buNone/>
            </a:pPr>
            <a:r>
              <a:rPr lang="en-US" sz="1400" b="1" dirty="0" smtClean="0"/>
              <a:t>   		 </a:t>
            </a:r>
            <a:r>
              <a:rPr lang="kk-KZ" sz="1400" b="1" dirty="0" smtClean="0"/>
              <a:t>&lt;тело инструкции&gt; #Записывается с отступом</a:t>
            </a:r>
            <a:endParaRPr lang="ru-RU" sz="1400" dirty="0" smtClean="0"/>
          </a:p>
          <a:p>
            <a:pPr algn="just"/>
            <a:r>
              <a:rPr lang="kk-KZ" sz="1400" dirty="0" smtClean="0"/>
              <a:t>где  &lt;тело  инструкции&gt;– действия, повторяющиеся при работе инструкции (это могут быть любые инструкции Python); </a:t>
            </a:r>
            <a:endParaRPr lang="ru-RU" sz="1400" dirty="0" smtClean="0"/>
          </a:p>
          <a:p>
            <a:pPr algn="just"/>
            <a:r>
              <a:rPr lang="kk-KZ" sz="1400" dirty="0" smtClean="0"/>
              <a:t>&lt;параметр  инструкции&gt; – имя величины, меняющейся при повторении действий; </a:t>
            </a:r>
            <a:endParaRPr lang="ru-RU" sz="1400" dirty="0" smtClean="0"/>
          </a:p>
          <a:p>
            <a:pPr algn="just"/>
            <a:r>
              <a:rPr lang="kk-KZ" sz="1400" dirty="0" smtClean="0"/>
              <a:t>&lt;набор значений&gt;– набор значений параметра инструкции, для которых проводится повторение.</a:t>
            </a:r>
            <a:endParaRPr lang="en-US" sz="1400" dirty="0" smtClean="0"/>
          </a:p>
          <a:p>
            <a:pPr algn="just"/>
            <a:endParaRPr lang="en-US" sz="1400" dirty="0" smtClean="0"/>
          </a:p>
          <a:p>
            <a:pPr algn="just">
              <a:buNone/>
            </a:pPr>
            <a:r>
              <a:rPr lang="ru-RU" sz="1400" b="1" dirty="0" smtClean="0"/>
              <a:t>Пример:</a:t>
            </a:r>
            <a:endParaRPr lang="en-US" sz="1400" b="1" dirty="0" smtClean="0"/>
          </a:p>
          <a:p>
            <a:pPr algn="just">
              <a:buNone/>
            </a:pPr>
            <a:r>
              <a:rPr lang="en-US" sz="1400" dirty="0" smtClean="0"/>
              <a:t>&gt;&gt;&gt; num=[0.8, 7.0, 6.8, -6]</a:t>
            </a:r>
          </a:p>
          <a:p>
            <a:pPr algn="just">
              <a:buNone/>
            </a:pPr>
            <a:r>
              <a:rPr lang="en-US" sz="1400" dirty="0" smtClean="0"/>
              <a:t>&gt;&gt;&gt; for </a:t>
            </a:r>
            <a:r>
              <a:rPr lang="en-US" sz="1400" dirty="0" err="1" smtClean="0"/>
              <a:t>i</a:t>
            </a:r>
            <a:r>
              <a:rPr lang="en-US" sz="1400" dirty="0" smtClean="0"/>
              <a:t> in num:</a:t>
            </a:r>
          </a:p>
          <a:p>
            <a:pPr algn="just">
              <a:buNone/>
            </a:pPr>
            <a:r>
              <a:rPr lang="ru-RU" sz="1400" dirty="0" smtClean="0"/>
              <a:t>		</a:t>
            </a:r>
            <a:r>
              <a:rPr lang="en-US" sz="1400" dirty="0" smtClean="0"/>
              <a:t>print(</a:t>
            </a:r>
            <a:r>
              <a:rPr lang="en-US" sz="1400" dirty="0" err="1" smtClean="0"/>
              <a:t>i</a:t>
            </a:r>
            <a:r>
              <a:rPr lang="en-US" sz="1400" dirty="0" smtClean="0"/>
              <a:t>, '- number')</a:t>
            </a:r>
          </a:p>
          <a:p>
            <a:pPr algn="just">
              <a:buNone/>
            </a:pPr>
            <a:r>
              <a:rPr lang="en-US" sz="1400" dirty="0" smtClean="0"/>
              <a:t>0.8 - number</a:t>
            </a:r>
          </a:p>
          <a:p>
            <a:pPr algn="just">
              <a:buNone/>
            </a:pPr>
            <a:r>
              <a:rPr lang="en-US" sz="1400" dirty="0" smtClean="0"/>
              <a:t>7.0 - number</a:t>
            </a:r>
          </a:p>
          <a:p>
            <a:pPr algn="just">
              <a:buNone/>
            </a:pPr>
            <a:r>
              <a:rPr lang="en-US" sz="1400" dirty="0" smtClean="0"/>
              <a:t>6.8 - number</a:t>
            </a:r>
          </a:p>
          <a:p>
            <a:pPr algn="just">
              <a:buNone/>
            </a:pPr>
            <a:r>
              <a:rPr lang="en-US" sz="1400" dirty="0" smtClean="0"/>
              <a:t>-6 - number</a:t>
            </a:r>
          </a:p>
          <a:p>
            <a:pPr algn="just">
              <a:buNone/>
            </a:pPr>
            <a:r>
              <a:rPr lang="en-US" sz="1400" dirty="0" smtClean="0"/>
              <a:t>&gt;&gt;&gt;</a:t>
            </a:r>
            <a:endParaRPr lang="ru-RU" sz="1400" dirty="0" smtClean="0"/>
          </a:p>
          <a:p>
            <a:endParaRPr lang="ru-RU" sz="1400" dirty="0"/>
          </a:p>
        </p:txBody>
      </p:sp>
      <p:pic>
        <p:nvPicPr>
          <p:cNvPr id="6" name="Picture 2"/>
          <p:cNvPicPr>
            <a:picLocks noChangeAspect="1" noChangeArrowheads="1"/>
          </p:cNvPicPr>
          <p:nvPr/>
        </p:nvPicPr>
        <p:blipFill>
          <a:blip r:embed="rId2"/>
          <a:srcRect l="41324" t="30000" r="20361" b="53688"/>
          <a:stretch>
            <a:fillRect/>
          </a:stretch>
        </p:blipFill>
        <p:spPr bwMode="auto">
          <a:xfrm>
            <a:off x="4611188" y="3762101"/>
            <a:ext cx="4857060" cy="116259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031" y="817584"/>
            <a:ext cx="9286993" cy="410326"/>
          </a:xfrm>
        </p:spPr>
        <p:txBody>
          <a:bodyPr>
            <a:normAutofit fontScale="90000"/>
          </a:bodyPr>
          <a:lstStyle/>
          <a:p>
            <a:r>
              <a:rPr lang="ru-RU" dirty="0" smtClean="0"/>
              <a:t>Примеры</a:t>
            </a:r>
            <a:endParaRPr lang="ru-RU" dirty="0"/>
          </a:p>
        </p:txBody>
      </p:sp>
      <p:sp>
        <p:nvSpPr>
          <p:cNvPr id="5" name="Содержимое 4"/>
          <p:cNvSpPr>
            <a:spLocks noGrp="1"/>
          </p:cNvSpPr>
          <p:nvPr>
            <p:ph idx="1"/>
          </p:nvPr>
        </p:nvSpPr>
        <p:spPr>
          <a:xfrm>
            <a:off x="1724297" y="1489166"/>
            <a:ext cx="8488297" cy="4233903"/>
          </a:xfrm>
        </p:spPr>
        <p:txBody>
          <a:bodyPr>
            <a:normAutofit fontScale="70000" lnSpcReduction="20000"/>
          </a:bodyPr>
          <a:lstStyle/>
          <a:p>
            <a:pPr>
              <a:buNone/>
            </a:pPr>
            <a:r>
              <a:rPr lang="ru-RU" dirty="0" smtClean="0"/>
              <a:t>&gt;&gt;&gt; </a:t>
            </a:r>
            <a:r>
              <a:rPr lang="en-US" dirty="0" smtClean="0"/>
              <a:t>for </a:t>
            </a:r>
            <a:r>
              <a:rPr lang="en-US" dirty="0" err="1" smtClean="0"/>
              <a:t>i</a:t>
            </a:r>
            <a:r>
              <a:rPr lang="en-US" dirty="0" smtClean="0"/>
              <a:t> in [1, 2, 'hi']:</a:t>
            </a:r>
          </a:p>
          <a:p>
            <a:pPr>
              <a:buNone/>
            </a:pPr>
            <a:r>
              <a:rPr lang="en-US" dirty="0" smtClean="0"/>
              <a:t>print(</a:t>
            </a:r>
            <a:r>
              <a:rPr lang="en-US" dirty="0" err="1" smtClean="0"/>
              <a:t>i</a:t>
            </a:r>
            <a:r>
              <a:rPr lang="en-US" dirty="0" smtClean="0"/>
              <a:t>)</a:t>
            </a:r>
          </a:p>
          <a:p>
            <a:pPr>
              <a:buNone/>
            </a:pPr>
            <a:r>
              <a:rPr lang="en-US" dirty="0" smtClean="0"/>
              <a:t>1</a:t>
            </a:r>
          </a:p>
          <a:p>
            <a:pPr>
              <a:buNone/>
            </a:pPr>
            <a:r>
              <a:rPr lang="en-US" dirty="0" smtClean="0"/>
              <a:t>2</a:t>
            </a:r>
          </a:p>
          <a:p>
            <a:pPr>
              <a:buNone/>
            </a:pPr>
            <a:r>
              <a:rPr lang="en-US" dirty="0" smtClean="0"/>
              <a:t>hi</a:t>
            </a:r>
          </a:p>
          <a:p>
            <a:pPr>
              <a:buNone/>
            </a:pPr>
            <a:r>
              <a:rPr lang="en-US" dirty="0" smtClean="0"/>
              <a:t>&gt;&gt;&gt;</a:t>
            </a:r>
            <a:endParaRPr lang="ru-RU" dirty="0" smtClean="0"/>
          </a:p>
          <a:p>
            <a:pPr>
              <a:buNone/>
            </a:pPr>
            <a:endParaRPr lang="en-US" dirty="0" smtClean="0"/>
          </a:p>
          <a:p>
            <a:pPr>
              <a:buNone/>
            </a:pPr>
            <a:r>
              <a:rPr lang="ru-RU" dirty="0" smtClean="0"/>
              <a:t>На самом деле, цикл </a:t>
            </a:r>
            <a:r>
              <a:rPr lang="en-US" dirty="0" smtClean="0"/>
              <a:t>for </a:t>
            </a:r>
            <a:r>
              <a:rPr lang="ru-RU" dirty="0" smtClean="0"/>
              <a:t>работает и для строк! </a:t>
            </a:r>
          </a:p>
          <a:p>
            <a:pPr>
              <a:buNone/>
            </a:pPr>
            <a:r>
              <a:rPr lang="ru-RU" dirty="0" smtClean="0"/>
              <a:t>&gt;&gt;&gt; </a:t>
            </a:r>
            <a:r>
              <a:rPr lang="en-US" dirty="0" smtClean="0"/>
              <a:t>for </a:t>
            </a:r>
            <a:r>
              <a:rPr lang="en-US" dirty="0" err="1" smtClean="0"/>
              <a:t>i</a:t>
            </a:r>
            <a:r>
              <a:rPr lang="en-US" dirty="0" smtClean="0"/>
              <a:t> in 'hello':</a:t>
            </a:r>
          </a:p>
          <a:p>
            <a:pPr>
              <a:buNone/>
            </a:pPr>
            <a:r>
              <a:rPr lang="en-US" dirty="0" smtClean="0"/>
              <a:t>print(</a:t>
            </a:r>
            <a:r>
              <a:rPr lang="en-US" dirty="0" err="1" smtClean="0"/>
              <a:t>i</a:t>
            </a:r>
            <a:r>
              <a:rPr lang="en-US" dirty="0" smtClean="0"/>
              <a:t>)</a:t>
            </a:r>
          </a:p>
          <a:p>
            <a:pPr>
              <a:buNone/>
            </a:pPr>
            <a:r>
              <a:rPr lang="en-US" dirty="0" smtClean="0"/>
              <a:t>h</a:t>
            </a:r>
          </a:p>
          <a:p>
            <a:pPr>
              <a:buNone/>
            </a:pPr>
            <a:r>
              <a:rPr lang="en-US" dirty="0" smtClean="0"/>
              <a:t>e</a:t>
            </a:r>
          </a:p>
          <a:p>
            <a:pPr>
              <a:buNone/>
            </a:pPr>
            <a:r>
              <a:rPr lang="en-US" dirty="0" smtClean="0"/>
              <a:t>l</a:t>
            </a:r>
          </a:p>
          <a:p>
            <a:pPr>
              <a:buNone/>
            </a:pPr>
            <a:r>
              <a:rPr lang="en-US" dirty="0" smtClean="0"/>
              <a:t>l</a:t>
            </a:r>
          </a:p>
          <a:p>
            <a:pPr>
              <a:buNone/>
            </a:pPr>
            <a:r>
              <a:rPr lang="en-US" dirty="0" smtClean="0"/>
              <a:t>o</a:t>
            </a:r>
          </a:p>
          <a:p>
            <a:pPr>
              <a:buNone/>
            </a:pPr>
            <a:r>
              <a:rPr lang="en-US" dirty="0" smtClean="0"/>
              <a:t>&gt;&gt;&gt;</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Функция </a:t>
            </a:r>
            <a:r>
              <a:rPr lang="en-US" dirty="0" smtClean="0"/>
              <a:t>range()</a:t>
            </a:r>
            <a:endParaRPr lang="ru-RU" dirty="0"/>
          </a:p>
        </p:txBody>
      </p:sp>
      <p:sp>
        <p:nvSpPr>
          <p:cNvPr id="3" name="Содержимое 2"/>
          <p:cNvSpPr>
            <a:spLocks noGrp="1"/>
          </p:cNvSpPr>
          <p:nvPr>
            <p:ph idx="1"/>
          </p:nvPr>
        </p:nvSpPr>
        <p:spPr/>
        <p:txBody>
          <a:bodyPr/>
          <a:lstStyle/>
          <a:p>
            <a:pPr algn="just"/>
            <a:r>
              <a:rPr lang="ru-RU" dirty="0" smtClean="0"/>
              <a:t>Достаточно  часто  при  разработке  программ  необходимо  получить последовательность (диапазон) целых чисел</a:t>
            </a:r>
            <a:endParaRPr lang="ru-RU" dirty="0"/>
          </a:p>
        </p:txBody>
      </p:sp>
      <p:pic>
        <p:nvPicPr>
          <p:cNvPr id="3074" name="Picture 2"/>
          <p:cNvPicPr>
            <a:picLocks noChangeAspect="1" noChangeArrowheads="1"/>
          </p:cNvPicPr>
          <p:nvPr/>
        </p:nvPicPr>
        <p:blipFill>
          <a:blip r:embed="rId2"/>
          <a:srcRect l="37348" t="41964" r="16168" b="42384"/>
          <a:stretch>
            <a:fillRect/>
          </a:stretch>
        </p:blipFill>
        <p:spPr bwMode="auto">
          <a:xfrm>
            <a:off x="3500846" y="3383280"/>
            <a:ext cx="6048103" cy="1097280"/>
          </a:xfrm>
          <a:prstGeom prst="rect">
            <a:avLst/>
          </a:prstGeom>
          <a:noFill/>
          <a:ln w="9525">
            <a:noFill/>
            <a:miter lim="800000"/>
            <a:headEnd/>
            <a:tailEnd/>
          </a:ln>
          <a:effectLst/>
        </p:spPr>
      </p:pic>
      <p:sp>
        <p:nvSpPr>
          <p:cNvPr id="5" name="Прямоугольник 4"/>
          <p:cNvSpPr/>
          <p:nvPr/>
        </p:nvSpPr>
        <p:spPr>
          <a:xfrm>
            <a:off x="2063932" y="4775202"/>
            <a:ext cx="8399417" cy="923330"/>
          </a:xfrm>
          <a:prstGeom prst="rect">
            <a:avLst/>
          </a:prstGeom>
        </p:spPr>
        <p:txBody>
          <a:bodyPr wrap="square">
            <a:spAutoFit/>
          </a:bodyPr>
          <a:lstStyle/>
          <a:p>
            <a:r>
              <a:rPr lang="ru-RU" dirty="0" smtClean="0"/>
              <a:t>В  качестве  аргументов  функция  принимает: </a:t>
            </a:r>
          </a:p>
          <a:p>
            <a:r>
              <a:rPr lang="ru-RU" dirty="0" smtClean="0"/>
              <a:t>начальное значение диапазона  (по умолчанию 0), конечное значение (не включительно) и шаг (по умолчанию 1).</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3906" y="673893"/>
            <a:ext cx="9286993" cy="305822"/>
          </a:xfrm>
        </p:spPr>
        <p:txBody>
          <a:bodyPr>
            <a:normAutofit fontScale="90000"/>
          </a:bodyPr>
          <a:lstStyle/>
          <a:p>
            <a:r>
              <a:rPr lang="ru-RU" dirty="0" smtClean="0"/>
              <a:t>Функция </a:t>
            </a:r>
            <a:r>
              <a:rPr lang="en-US" dirty="0" smtClean="0"/>
              <a:t>range()</a:t>
            </a:r>
            <a:endParaRPr lang="ru-RU" dirty="0"/>
          </a:p>
        </p:txBody>
      </p:sp>
      <p:sp>
        <p:nvSpPr>
          <p:cNvPr id="3" name="Содержимое 2"/>
          <p:cNvSpPr>
            <a:spLocks noGrp="1"/>
          </p:cNvSpPr>
          <p:nvPr>
            <p:ph idx="1"/>
          </p:nvPr>
        </p:nvSpPr>
        <p:spPr>
          <a:xfrm>
            <a:off x="1872343" y="1204857"/>
            <a:ext cx="8261873" cy="4960812"/>
          </a:xfrm>
        </p:spPr>
        <p:txBody>
          <a:bodyPr>
            <a:normAutofit fontScale="55000" lnSpcReduction="20000"/>
          </a:bodyPr>
          <a:lstStyle/>
          <a:p>
            <a:pPr>
              <a:buNone/>
            </a:pPr>
            <a:r>
              <a:rPr lang="en-US" dirty="0" smtClean="0">
                <a:latin typeface="Arial" pitchFamily="34" charset="0"/>
                <a:cs typeface="Arial" pitchFamily="34" charset="0"/>
              </a:rPr>
              <a:t>&gt;&gt;&gt; for </a:t>
            </a:r>
            <a:r>
              <a:rPr lang="en-US" dirty="0" err="1" smtClean="0">
                <a:latin typeface="Arial" pitchFamily="34" charset="0"/>
                <a:cs typeface="Arial" pitchFamily="34" charset="0"/>
              </a:rPr>
              <a:t>i</a:t>
            </a:r>
            <a:r>
              <a:rPr lang="en-US" dirty="0" smtClean="0">
                <a:latin typeface="Arial" pitchFamily="34" charset="0"/>
                <a:cs typeface="Arial" pitchFamily="34" charset="0"/>
              </a:rPr>
              <a:t> in range(0, 10, 1):</a:t>
            </a:r>
          </a:p>
          <a:p>
            <a:pPr>
              <a:buNone/>
            </a:pPr>
            <a:r>
              <a:rPr lang="ru-RU" dirty="0" smtClean="0">
                <a:latin typeface="Arial" pitchFamily="34" charset="0"/>
                <a:cs typeface="Arial" pitchFamily="34" charset="0"/>
              </a:rPr>
              <a:t>		</a:t>
            </a:r>
            <a:r>
              <a:rPr lang="en-US" dirty="0" smtClean="0">
                <a:latin typeface="Arial" pitchFamily="34" charset="0"/>
                <a:cs typeface="Arial" pitchFamily="34" charset="0"/>
              </a:rPr>
              <a:t>print(</a:t>
            </a:r>
            <a:r>
              <a:rPr lang="en-US" dirty="0" err="1" smtClean="0">
                <a:latin typeface="Arial" pitchFamily="34" charset="0"/>
                <a:cs typeface="Arial" pitchFamily="34" charset="0"/>
              </a:rPr>
              <a:t>i</a:t>
            </a:r>
            <a:r>
              <a:rPr lang="en-US" dirty="0" smtClean="0">
                <a:latin typeface="Arial" pitchFamily="34" charset="0"/>
                <a:cs typeface="Arial" pitchFamily="34" charset="0"/>
              </a:rPr>
              <a:t>, end=' ')</a:t>
            </a:r>
          </a:p>
          <a:p>
            <a:pPr>
              <a:buNone/>
            </a:pPr>
            <a:r>
              <a:rPr lang="en-US" dirty="0" smtClean="0">
                <a:latin typeface="Arial" pitchFamily="34" charset="0"/>
                <a:cs typeface="Arial" pitchFamily="34" charset="0"/>
              </a:rPr>
              <a:t>0 1 2 3 4 5 6 7 8 9 </a:t>
            </a:r>
          </a:p>
          <a:p>
            <a:pPr>
              <a:buNone/>
            </a:pPr>
            <a:endParaRPr lang="ru-RU" dirty="0" smtClean="0">
              <a:latin typeface="Arial" pitchFamily="34" charset="0"/>
              <a:cs typeface="Arial" pitchFamily="34" charset="0"/>
            </a:endParaRPr>
          </a:p>
          <a:p>
            <a:pPr>
              <a:buNone/>
            </a:pPr>
            <a:r>
              <a:rPr lang="en-US" dirty="0" smtClean="0">
                <a:latin typeface="Arial" pitchFamily="34" charset="0"/>
                <a:cs typeface="Arial" pitchFamily="34" charset="0"/>
              </a:rPr>
              <a:t>&gt;&gt;&gt; for </a:t>
            </a:r>
            <a:r>
              <a:rPr lang="en-US" dirty="0" err="1" smtClean="0">
                <a:latin typeface="Arial" pitchFamily="34" charset="0"/>
                <a:cs typeface="Arial" pitchFamily="34" charset="0"/>
              </a:rPr>
              <a:t>i</a:t>
            </a:r>
            <a:r>
              <a:rPr lang="en-US" dirty="0" smtClean="0">
                <a:latin typeface="Arial" pitchFamily="34" charset="0"/>
                <a:cs typeface="Arial" pitchFamily="34" charset="0"/>
              </a:rPr>
              <a:t> in range(10):</a:t>
            </a:r>
          </a:p>
          <a:p>
            <a:pPr>
              <a:buNone/>
            </a:pPr>
            <a:r>
              <a:rPr lang="ru-RU" dirty="0" smtClean="0">
                <a:latin typeface="Arial" pitchFamily="34" charset="0"/>
                <a:cs typeface="Arial" pitchFamily="34" charset="0"/>
              </a:rPr>
              <a:t>		</a:t>
            </a:r>
            <a:r>
              <a:rPr lang="en-US" dirty="0" smtClean="0">
                <a:latin typeface="Arial" pitchFamily="34" charset="0"/>
                <a:cs typeface="Arial" pitchFamily="34" charset="0"/>
              </a:rPr>
              <a:t>print(</a:t>
            </a:r>
            <a:r>
              <a:rPr lang="en-US" dirty="0" err="1" smtClean="0">
                <a:latin typeface="Arial" pitchFamily="34" charset="0"/>
                <a:cs typeface="Arial" pitchFamily="34" charset="0"/>
              </a:rPr>
              <a:t>i</a:t>
            </a:r>
            <a:r>
              <a:rPr lang="en-US" dirty="0" smtClean="0">
                <a:latin typeface="Arial" pitchFamily="34" charset="0"/>
                <a:cs typeface="Arial" pitchFamily="34" charset="0"/>
              </a:rPr>
              <a:t>, end=' ')</a:t>
            </a:r>
          </a:p>
          <a:p>
            <a:pPr>
              <a:buNone/>
            </a:pPr>
            <a:r>
              <a:rPr lang="en-US" dirty="0" smtClean="0">
                <a:latin typeface="Arial" pitchFamily="34" charset="0"/>
                <a:cs typeface="Arial" pitchFamily="34" charset="0"/>
              </a:rPr>
              <a:t>0 1 2 3 4 5 6 7 8 9 </a:t>
            </a:r>
          </a:p>
          <a:p>
            <a:pPr>
              <a:buNone/>
            </a:pPr>
            <a:endParaRPr lang="ru-RU" dirty="0" smtClean="0">
              <a:latin typeface="Arial" pitchFamily="34" charset="0"/>
              <a:cs typeface="Arial" pitchFamily="34" charset="0"/>
            </a:endParaRPr>
          </a:p>
          <a:p>
            <a:pPr>
              <a:buNone/>
            </a:pPr>
            <a:r>
              <a:rPr lang="en-US" dirty="0" smtClean="0">
                <a:latin typeface="Arial" pitchFamily="34" charset="0"/>
                <a:cs typeface="Arial" pitchFamily="34" charset="0"/>
              </a:rPr>
              <a:t>&gt;&gt;&gt; for </a:t>
            </a:r>
            <a:r>
              <a:rPr lang="en-US" dirty="0" err="1" smtClean="0">
                <a:latin typeface="Arial" pitchFamily="34" charset="0"/>
                <a:cs typeface="Arial" pitchFamily="34" charset="0"/>
              </a:rPr>
              <a:t>i</a:t>
            </a:r>
            <a:r>
              <a:rPr lang="en-US" dirty="0" smtClean="0">
                <a:latin typeface="Arial" pitchFamily="34" charset="0"/>
                <a:cs typeface="Arial" pitchFamily="34" charset="0"/>
              </a:rPr>
              <a:t> in range(2, 20, 2):</a:t>
            </a:r>
          </a:p>
          <a:p>
            <a:pPr>
              <a:buNone/>
            </a:pPr>
            <a:r>
              <a:rPr lang="ru-RU" dirty="0" smtClean="0">
                <a:latin typeface="Arial" pitchFamily="34" charset="0"/>
                <a:cs typeface="Arial" pitchFamily="34" charset="0"/>
              </a:rPr>
              <a:t>		</a:t>
            </a:r>
            <a:r>
              <a:rPr lang="en-US" dirty="0" smtClean="0">
                <a:latin typeface="Arial" pitchFamily="34" charset="0"/>
                <a:cs typeface="Arial" pitchFamily="34" charset="0"/>
              </a:rPr>
              <a:t>print(</a:t>
            </a:r>
            <a:r>
              <a:rPr lang="en-US" dirty="0" err="1" smtClean="0">
                <a:latin typeface="Arial" pitchFamily="34" charset="0"/>
                <a:cs typeface="Arial" pitchFamily="34" charset="0"/>
              </a:rPr>
              <a:t>i</a:t>
            </a:r>
            <a:r>
              <a:rPr lang="en-US" dirty="0" smtClean="0">
                <a:latin typeface="Arial" pitchFamily="34" charset="0"/>
                <a:cs typeface="Arial" pitchFamily="34" charset="0"/>
              </a:rPr>
              <a:t>, end=' ')</a:t>
            </a:r>
          </a:p>
          <a:p>
            <a:pPr>
              <a:buNone/>
            </a:pPr>
            <a:r>
              <a:rPr lang="en-US" dirty="0" smtClean="0">
                <a:latin typeface="Arial" pitchFamily="34" charset="0"/>
                <a:cs typeface="Arial" pitchFamily="34" charset="0"/>
              </a:rPr>
              <a:t>2 4 6 8 10 12 14 16 18 </a:t>
            </a:r>
          </a:p>
          <a:p>
            <a:pPr>
              <a:buNone/>
            </a:pPr>
            <a:r>
              <a:rPr lang="en-US" dirty="0" smtClean="0">
                <a:latin typeface="Arial" pitchFamily="34" charset="0"/>
                <a:cs typeface="Arial" pitchFamily="34" charset="0"/>
              </a:rPr>
              <a:t>&gt;&gt;&gt;</a:t>
            </a:r>
            <a:endParaRPr lang="ru-RU" dirty="0" smtClean="0">
              <a:latin typeface="Arial" pitchFamily="34" charset="0"/>
              <a:cs typeface="Arial" pitchFamily="34" charset="0"/>
            </a:endParaRPr>
          </a:p>
          <a:p>
            <a:pPr>
              <a:buNone/>
            </a:pPr>
            <a:endParaRPr lang="ru-RU" dirty="0" smtClean="0">
              <a:latin typeface="Arial" pitchFamily="34" charset="0"/>
              <a:cs typeface="Arial" pitchFamily="34" charset="0"/>
            </a:endParaRPr>
          </a:p>
          <a:p>
            <a:pPr>
              <a:buNone/>
            </a:pPr>
            <a:r>
              <a:rPr lang="ru-RU" dirty="0" smtClean="0">
                <a:latin typeface="Arial" pitchFamily="34" charset="0"/>
                <a:cs typeface="Arial" pitchFamily="34" charset="0"/>
              </a:rPr>
              <a:t>Таким образом, в переменную  </a:t>
            </a:r>
            <a:r>
              <a:rPr lang="ru-RU" dirty="0" err="1" smtClean="0">
                <a:latin typeface="Arial" pitchFamily="34" charset="0"/>
                <a:cs typeface="Arial" pitchFamily="34" charset="0"/>
              </a:rPr>
              <a:t>i</a:t>
            </a:r>
            <a:r>
              <a:rPr lang="ru-RU" dirty="0" smtClean="0">
                <a:latin typeface="Arial" pitchFamily="34" charset="0"/>
                <a:cs typeface="Arial" pitchFamily="34" charset="0"/>
              </a:rPr>
              <a:t>  на каждом  шаге цикла будет записываться значение из </a:t>
            </a:r>
          </a:p>
          <a:p>
            <a:pPr>
              <a:buNone/>
            </a:pPr>
            <a:r>
              <a:rPr lang="ru-RU" dirty="0" smtClean="0">
                <a:latin typeface="Arial" pitchFamily="34" charset="0"/>
                <a:cs typeface="Arial" pitchFamily="34" charset="0"/>
              </a:rPr>
              <a:t>диапазона, который создается функцией </a:t>
            </a:r>
            <a:r>
              <a:rPr lang="ru-RU" dirty="0" err="1" smtClean="0">
                <a:latin typeface="Arial" pitchFamily="34" charset="0"/>
                <a:cs typeface="Arial" pitchFamily="34" charset="0"/>
              </a:rPr>
              <a:t>range</a:t>
            </a:r>
            <a:r>
              <a:rPr lang="ru-RU" dirty="0" smtClean="0">
                <a:latin typeface="Arial" pitchFamily="34" charset="0"/>
                <a:cs typeface="Arial" pitchFamily="34" charset="0"/>
              </a:rPr>
              <a:t>().</a:t>
            </a:r>
          </a:p>
          <a:p>
            <a:pPr>
              <a:buNone/>
            </a:pPr>
            <a:endParaRPr lang="ru-RU" dirty="0" smtClean="0">
              <a:latin typeface="Arial" pitchFamily="34" charset="0"/>
              <a:cs typeface="Arial" pitchFamily="34" charset="0"/>
            </a:endParaRPr>
          </a:p>
          <a:p>
            <a:pPr>
              <a:buNone/>
            </a:pPr>
            <a:r>
              <a:rPr lang="ru-RU" dirty="0" smtClean="0">
                <a:latin typeface="Arial" pitchFamily="34" charset="0"/>
                <a:cs typeface="Arial" pitchFamily="34" charset="0"/>
              </a:rPr>
              <a:t>При  желании  можно  получить  диапазон  в  обратном  порядке  следования  (обратите </a:t>
            </a:r>
          </a:p>
          <a:p>
            <a:pPr>
              <a:buNone/>
            </a:pPr>
            <a:r>
              <a:rPr lang="ru-RU" dirty="0" smtClean="0">
                <a:latin typeface="Arial" pitchFamily="34" charset="0"/>
                <a:cs typeface="Arial" pitchFamily="34" charset="0"/>
              </a:rPr>
              <a:t>внимание на аргументы функции </a:t>
            </a:r>
            <a:r>
              <a:rPr lang="ru-RU" dirty="0" err="1" smtClean="0">
                <a:latin typeface="Arial" pitchFamily="34" charset="0"/>
                <a:cs typeface="Arial" pitchFamily="34" charset="0"/>
              </a:rPr>
              <a:t>range</a:t>
            </a:r>
            <a:r>
              <a:rPr lang="ru-RU" dirty="0" smtClean="0">
                <a:latin typeface="Arial" pitchFamily="34" charset="0"/>
                <a:cs typeface="Arial" pitchFamily="34" charset="0"/>
              </a:rPr>
              <a:t>()):</a:t>
            </a:r>
          </a:p>
          <a:p>
            <a:pPr>
              <a:buNone/>
            </a:pPr>
            <a:endParaRPr lang="ru-RU" dirty="0" smtClean="0">
              <a:latin typeface="Arial" pitchFamily="34" charset="0"/>
              <a:cs typeface="Arial" pitchFamily="34" charset="0"/>
            </a:endParaRPr>
          </a:p>
          <a:p>
            <a:pPr>
              <a:buNone/>
            </a:pPr>
            <a:r>
              <a:rPr lang="ru-RU" dirty="0" smtClean="0">
                <a:latin typeface="Arial" pitchFamily="34" charset="0"/>
                <a:cs typeface="Arial" pitchFamily="34" charset="0"/>
              </a:rPr>
              <a:t>&gt;&gt;&gt; </a:t>
            </a:r>
            <a:r>
              <a:rPr lang="ru-RU" dirty="0" err="1" smtClean="0">
                <a:latin typeface="Arial" pitchFamily="34" charset="0"/>
                <a:cs typeface="Arial" pitchFamily="34" charset="0"/>
              </a:rPr>
              <a:t>for</a:t>
            </a:r>
            <a:r>
              <a:rPr lang="ru-RU" dirty="0" smtClean="0">
                <a:latin typeface="Arial" pitchFamily="34" charset="0"/>
                <a:cs typeface="Arial" pitchFamily="34" charset="0"/>
              </a:rPr>
              <a:t> </a:t>
            </a:r>
            <a:r>
              <a:rPr lang="ru-RU" dirty="0" err="1" smtClean="0">
                <a:latin typeface="Arial" pitchFamily="34" charset="0"/>
                <a:cs typeface="Arial" pitchFamily="34" charset="0"/>
              </a:rPr>
              <a:t>i</a:t>
            </a:r>
            <a:r>
              <a:rPr lang="ru-RU" dirty="0" smtClean="0">
                <a:latin typeface="Arial" pitchFamily="34" charset="0"/>
                <a:cs typeface="Arial" pitchFamily="34" charset="0"/>
              </a:rPr>
              <a:t> </a:t>
            </a:r>
            <a:r>
              <a:rPr lang="ru-RU" dirty="0" err="1" smtClean="0">
                <a:latin typeface="Arial" pitchFamily="34" charset="0"/>
                <a:cs typeface="Arial" pitchFamily="34" charset="0"/>
              </a:rPr>
              <a:t>in</a:t>
            </a:r>
            <a:r>
              <a:rPr lang="ru-RU" dirty="0" smtClean="0">
                <a:latin typeface="Arial" pitchFamily="34" charset="0"/>
                <a:cs typeface="Arial" pitchFamily="34" charset="0"/>
              </a:rPr>
              <a:t> </a:t>
            </a:r>
            <a:r>
              <a:rPr lang="ru-RU" dirty="0" err="1" smtClean="0">
                <a:latin typeface="Arial" pitchFamily="34" charset="0"/>
                <a:cs typeface="Arial" pitchFamily="34" charset="0"/>
              </a:rPr>
              <a:t>range</a:t>
            </a:r>
            <a:r>
              <a:rPr lang="ru-RU" dirty="0" smtClean="0">
                <a:latin typeface="Arial" pitchFamily="34" charset="0"/>
                <a:cs typeface="Arial" pitchFamily="34" charset="0"/>
              </a:rPr>
              <a:t>(20, 2, -2):</a:t>
            </a:r>
          </a:p>
          <a:p>
            <a:pPr>
              <a:buNone/>
            </a:pPr>
            <a:r>
              <a:rPr lang="ru-RU" dirty="0" smtClean="0">
                <a:latin typeface="Arial" pitchFamily="34" charset="0"/>
                <a:cs typeface="Arial" pitchFamily="34" charset="0"/>
              </a:rPr>
              <a:t>		</a:t>
            </a:r>
            <a:r>
              <a:rPr lang="ru-RU" dirty="0" err="1" smtClean="0">
                <a:latin typeface="Arial" pitchFamily="34" charset="0"/>
                <a:cs typeface="Arial" pitchFamily="34" charset="0"/>
              </a:rPr>
              <a:t>print</a:t>
            </a:r>
            <a:r>
              <a:rPr lang="ru-RU" dirty="0" smtClean="0">
                <a:latin typeface="Arial" pitchFamily="34" charset="0"/>
                <a:cs typeface="Arial" pitchFamily="34" charset="0"/>
              </a:rPr>
              <a:t>(</a:t>
            </a:r>
            <a:r>
              <a:rPr lang="ru-RU" dirty="0" err="1" smtClean="0">
                <a:latin typeface="Arial" pitchFamily="34" charset="0"/>
                <a:cs typeface="Arial" pitchFamily="34" charset="0"/>
              </a:rPr>
              <a:t>i</a:t>
            </a:r>
            <a:r>
              <a:rPr lang="ru-RU" dirty="0" smtClean="0">
                <a:latin typeface="Arial" pitchFamily="34" charset="0"/>
                <a:cs typeface="Arial" pitchFamily="34" charset="0"/>
              </a:rPr>
              <a:t>, </a:t>
            </a:r>
            <a:r>
              <a:rPr lang="ru-RU" dirty="0" err="1" smtClean="0">
                <a:latin typeface="Arial" pitchFamily="34" charset="0"/>
                <a:cs typeface="Arial" pitchFamily="34" charset="0"/>
              </a:rPr>
              <a:t>end=</a:t>
            </a:r>
            <a:r>
              <a:rPr lang="ru-RU" dirty="0" smtClean="0">
                <a:latin typeface="Arial" pitchFamily="34" charset="0"/>
                <a:cs typeface="Arial" pitchFamily="34" charset="0"/>
              </a:rPr>
              <a:t>' ')</a:t>
            </a:r>
          </a:p>
          <a:p>
            <a:pPr>
              <a:buNone/>
            </a:pPr>
            <a:r>
              <a:rPr lang="ru-RU" dirty="0" smtClean="0">
                <a:latin typeface="Arial" pitchFamily="34" charset="0"/>
                <a:cs typeface="Arial" pitchFamily="34" charset="0"/>
              </a:rPr>
              <a:t>20 18 16 14 12 10 8 6 4</a:t>
            </a:r>
          </a:p>
          <a:p>
            <a:pPr>
              <a:buNone/>
            </a:pPr>
            <a:r>
              <a:rPr lang="ru-RU" dirty="0" smtClean="0">
                <a:latin typeface="Arial" pitchFamily="34" charset="0"/>
                <a:cs typeface="Arial" pitchFamily="34" charset="0"/>
              </a:rPr>
              <a:t>&gt;&gt;&gt;</a:t>
            </a:r>
          </a:p>
          <a:p>
            <a:pPr>
              <a:buNone/>
            </a:pPr>
            <a:endParaRPr lang="ru-RU" dirty="0" smtClean="0"/>
          </a:p>
          <a:p>
            <a:pPr>
              <a:buNone/>
            </a:pPr>
            <a:endParaRPr lang="ru-RU" dirty="0" smtClean="0"/>
          </a:p>
          <a:p>
            <a:pPr>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openxmlformats.org/package/2006/metadata/core-properties"/>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4873beb7-5857-4685-be1f-d57550cc96cc"/>
    <ds:schemaRef ds:uri="http://www.w3.org/XML/1998/namespace"/>
    <ds:schemaRef ds:uri="http://purl.org/dc/terms/"/>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Pushpin</Template>
  <TotalTime>0</TotalTime>
  <Words>1108</Words>
  <Application>Microsoft Office PowerPoint</Application>
  <PresentationFormat>Произвольный</PresentationFormat>
  <Paragraphs>264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Кнопка</vt:lpstr>
      <vt:lpstr>Алгоритмизация  и программирование и.о.доцент Муханова А.А. </vt:lpstr>
      <vt:lpstr>План лекции  Инструкция for Инструкция цикла while Вложенные циклы Оператор break. Оператор continue  </vt:lpstr>
      <vt:lpstr>Презентация PowerPoint</vt:lpstr>
      <vt:lpstr>Презентация PowerPoint</vt:lpstr>
      <vt:lpstr>Она применяется в тех случаях, когда в программе какие-то действия (инструкции) повторяются и при этом некоторая величина меняется с постоянным шагом.    Пример 1. Для вывода «столбиком» всех целых чисел от 10 до 20  без  использования  инструкции for в  программе  потребовалось  бы записать: print(10) print(11) ... print(20) Видно, что есть повторяющиеся действия (вывод на экран числа) и что при этом выводимое число меняется с шагом, равным 1. Можно применить инструкцию for.  </vt:lpstr>
      <vt:lpstr>Инструкция for</vt:lpstr>
      <vt:lpstr>Примеры</vt:lpstr>
      <vt:lpstr>Функция range()</vt:lpstr>
      <vt:lpstr>Функция range()</vt:lpstr>
      <vt:lpstr>Пример. Функция range()</vt:lpstr>
      <vt:lpstr>Презентация PowerPoint</vt:lpstr>
      <vt:lpstr>Инструкция цикла while </vt:lpstr>
      <vt:lpstr>Инструкция цикла while</vt:lpstr>
      <vt:lpstr>Презентация PowerPoint</vt:lpstr>
      <vt:lpstr>Презентация PowerPoint</vt:lpstr>
      <vt:lpstr>Презентация PowerPoint</vt:lpstr>
      <vt:lpstr>Презентация PowerPoint</vt:lpstr>
      <vt:lpstr>Пример</vt:lpstr>
      <vt:lpstr>Презентация PowerPoint</vt:lpstr>
      <vt:lpstr>Оператор break </vt:lpstr>
      <vt:lpstr>Оператор continue </vt:lpstr>
      <vt:lpstr>Презентация PowerPoint</vt:lpstr>
      <vt:lpstr>Практическая работа 1  </vt:lpstr>
      <vt:lpstr>Практическая работа 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2018-03-13T06:49:44Z</dcterms:created>
  <dcterms:modified xsi:type="dcterms:W3CDTF">2022-11-01T08:59:12Z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