
<file path=[Content_Types].xml><?xml version="1.0" encoding="utf-8"?>
<Types xmlns="http://schemas.openxmlformats.org/package/2006/content-types">
  <Default ContentType="application/x-fontdata" Extension="fntdata"/>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slide+xml" PartName="/ppt/slides/slide26.xml"/>
  <Override ContentType="application/vnd.openxmlformats-officedocument.presentationml.slide+xml" PartName="/ppt/slides/slide27.xml"/>
  <Override ContentType="application/vnd.openxmlformats-officedocument.presentationml.slide+xml" PartName="/ppt/slides/slide28.xml"/>
  <Override ContentType="application/vnd.openxmlformats-officedocument.presentationml.slide+xml" PartName="/ppt/slides/slide29.xml"/>
  <Override ContentType="application/vnd.openxmlformats-officedocument.presentationml.slide+xml" PartName="/ppt/slides/slide30.xml"/>
  <Override ContentType="application/vnd.openxmlformats-officedocument.presentationml.slide+xml" PartName="/ppt/slides/slide31.xml"/>
  <Override ContentType="application/vnd.openxmlformats-officedocument.presentationml.slide+xml" PartName="/ppt/slides/slide3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Lst>
  <p:sldSz cx="18288000" cy="10287000"/>
  <p:notesSz cx="6858000" cy="9144000"/>
  <p:embeddedFontLst>
    <p:embeddedFont>
      <p:font typeface="Evolventa" charset="1" panose="020B0502020202020204"/>
      <p:regular r:id="rId38"/>
    </p:embeddedFont>
    <p:embeddedFont>
      <p:font typeface="Evolventa Bold" charset="1" panose="020B0702020202020204"/>
      <p:regular r:id="rId39"/>
    </p:embeddedFont>
    <p:embeddedFont>
      <p:font typeface="Evolventa Bold Italics" charset="1" panose="020B0702020202020204"/>
      <p:regular r:id="rId40"/>
    </p:embeddedFont>
    <p:embeddedFont>
      <p:font typeface="Evolventa Italics" charset="1" panose="020B0502020202020204"/>
      <p:regular r:id="rId41"/>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5.xml" Type="http://schemas.openxmlformats.org/officeDocument/2006/relationships/slide"/><Relationship Id="rId11" Target="slides/slide6.xml" Type="http://schemas.openxmlformats.org/officeDocument/2006/relationships/slide"/><Relationship Id="rId12" Target="slides/slide7.xml" Type="http://schemas.openxmlformats.org/officeDocument/2006/relationships/slide"/><Relationship Id="rId13" Target="slides/slide8.xml" Type="http://schemas.openxmlformats.org/officeDocument/2006/relationships/slide"/><Relationship Id="rId14" Target="slides/slide9.xml" Type="http://schemas.openxmlformats.org/officeDocument/2006/relationships/slide"/><Relationship Id="rId15" Target="slides/slide10.xml" Type="http://schemas.openxmlformats.org/officeDocument/2006/relationships/slide"/><Relationship Id="rId16" Target="slides/slide11.xml" Type="http://schemas.openxmlformats.org/officeDocument/2006/relationships/slide"/><Relationship Id="rId17" Target="slides/slide12.xml" Type="http://schemas.openxmlformats.org/officeDocument/2006/relationships/slide"/><Relationship Id="rId18" Target="slides/slide13.xml" Type="http://schemas.openxmlformats.org/officeDocument/2006/relationships/slide"/><Relationship Id="rId19" Target="slides/slide14.xml" Type="http://schemas.openxmlformats.org/officeDocument/2006/relationships/slide"/><Relationship Id="rId2" Target="presProps.xml" Type="http://schemas.openxmlformats.org/officeDocument/2006/relationships/presProps"/><Relationship Id="rId20" Target="slides/slide15.xml" Type="http://schemas.openxmlformats.org/officeDocument/2006/relationships/slide"/><Relationship Id="rId21" Target="slides/slide16.xml" Type="http://schemas.openxmlformats.org/officeDocument/2006/relationships/slide"/><Relationship Id="rId22" Target="slides/slide17.xml" Type="http://schemas.openxmlformats.org/officeDocument/2006/relationships/slide"/><Relationship Id="rId23" Target="slides/slide18.xml" Type="http://schemas.openxmlformats.org/officeDocument/2006/relationships/slide"/><Relationship Id="rId24" Target="slides/slide19.xml" Type="http://schemas.openxmlformats.org/officeDocument/2006/relationships/slide"/><Relationship Id="rId25" Target="slides/slide20.xml" Type="http://schemas.openxmlformats.org/officeDocument/2006/relationships/slide"/><Relationship Id="rId26" Target="slides/slide21.xml" Type="http://schemas.openxmlformats.org/officeDocument/2006/relationships/slide"/><Relationship Id="rId27" Target="slides/slide22.xml" Type="http://schemas.openxmlformats.org/officeDocument/2006/relationships/slide"/><Relationship Id="rId28" Target="slides/slide23.xml" Type="http://schemas.openxmlformats.org/officeDocument/2006/relationships/slide"/><Relationship Id="rId29" Target="slides/slide24.xml" Type="http://schemas.openxmlformats.org/officeDocument/2006/relationships/slide"/><Relationship Id="rId3" Target="viewProps.xml" Type="http://schemas.openxmlformats.org/officeDocument/2006/relationships/viewProps"/><Relationship Id="rId30" Target="slides/slide25.xml" Type="http://schemas.openxmlformats.org/officeDocument/2006/relationships/slide"/><Relationship Id="rId31" Target="slides/slide26.xml" Type="http://schemas.openxmlformats.org/officeDocument/2006/relationships/slide"/><Relationship Id="rId32" Target="slides/slide27.xml" Type="http://schemas.openxmlformats.org/officeDocument/2006/relationships/slide"/><Relationship Id="rId33" Target="slides/slide28.xml" Type="http://schemas.openxmlformats.org/officeDocument/2006/relationships/slide"/><Relationship Id="rId34" Target="slides/slide29.xml" Type="http://schemas.openxmlformats.org/officeDocument/2006/relationships/slide"/><Relationship Id="rId35" Target="slides/slide30.xml" Type="http://schemas.openxmlformats.org/officeDocument/2006/relationships/slide"/><Relationship Id="rId36" Target="slides/slide31.xml" Type="http://schemas.openxmlformats.org/officeDocument/2006/relationships/slide"/><Relationship Id="rId37" Target="slides/slide32.xml" Type="http://schemas.openxmlformats.org/officeDocument/2006/relationships/slide"/><Relationship Id="rId38" Target="fonts/font38.fntdata" Type="http://schemas.openxmlformats.org/officeDocument/2006/relationships/font"/><Relationship Id="rId39" Target="fonts/font39.fntdata" Type="http://schemas.openxmlformats.org/officeDocument/2006/relationships/font"/><Relationship Id="rId4" Target="theme/theme1.xml" Type="http://schemas.openxmlformats.org/officeDocument/2006/relationships/theme"/><Relationship Id="rId40" Target="fonts/font40.fntdata" Type="http://schemas.openxmlformats.org/officeDocument/2006/relationships/font"/><Relationship Id="rId41" Target="fonts/font41.fntdata" Type="http://schemas.openxmlformats.org/officeDocument/2006/relationships/font"/><Relationship Id="rId5" Target="tableStyles.xml" Type="http://schemas.openxmlformats.org/officeDocument/2006/relationships/tableStyles"/><Relationship Id="rId6" Target="slides/slide1.xml" Type="http://schemas.openxmlformats.org/officeDocument/2006/relationships/slide"/><Relationship Id="rId7" Target="slides/slide2.xml" Type="http://schemas.openxmlformats.org/officeDocument/2006/relationships/slide"/><Relationship Id="rId8" Target="slides/slide3.xml" Type="http://schemas.openxmlformats.org/officeDocument/2006/relationships/slide"/><Relationship Id="rId9" Target="slides/slide4.xml" Type="http://schemas.openxmlformats.org/officeDocument/2006/relationships/slid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0.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5.png" Type="http://schemas.openxmlformats.org/officeDocument/2006/relationships/image"/></Relationships>
</file>

<file path=ppt/slides/_rels/slide11.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2.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6.png" Type="http://schemas.openxmlformats.org/officeDocument/2006/relationships/image"/></Relationships>
</file>

<file path=ppt/slides/_rels/slide14.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7.png" Type="http://schemas.openxmlformats.org/officeDocument/2006/relationships/image"/></Relationships>
</file>

<file path=ppt/slides/_rels/slide15.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6.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7.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8.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8.png" Type="http://schemas.openxmlformats.org/officeDocument/2006/relationships/image"/></Relationships>
</file>

<file path=ppt/slides/_rels/slide19.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9.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20.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0.png" Type="http://schemas.openxmlformats.org/officeDocument/2006/relationships/image"/><Relationship Id="rId3" Target="../media/image11.png" Type="http://schemas.openxmlformats.org/officeDocument/2006/relationships/image"/></Relationships>
</file>

<file path=ppt/slides/_rels/slide2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2.png" Type="http://schemas.openxmlformats.org/officeDocument/2006/relationships/image"/></Relationships>
</file>

<file path=ppt/slides/_rels/slide22.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23.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24.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3.png" Type="http://schemas.openxmlformats.org/officeDocument/2006/relationships/image"/></Relationships>
</file>

<file path=ppt/slides/_rels/slide25.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26.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4.png" Type="http://schemas.openxmlformats.org/officeDocument/2006/relationships/image"/></Relationships>
</file>

<file path=ppt/slides/_rels/slide27.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28.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29.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5.pn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s>
</file>

<file path=ppt/slides/_rels/slide30.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6.png" Type="http://schemas.openxmlformats.org/officeDocument/2006/relationships/image"/><Relationship Id="rId3" Target="../media/image17.png" Type="http://schemas.openxmlformats.org/officeDocument/2006/relationships/image"/></Relationships>
</file>

<file path=ppt/slides/_rels/slide31.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32.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2.pn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7.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8.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png" Type="http://schemas.openxmlformats.org/officeDocument/2006/relationships/image"/></Relationships>
</file>

<file path=ppt/slides/_rels/slide9.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4.png" Type="http://schemas.openxmlformats.org/officeDocument/2006/relationships/image"/></Relationships>
</file>

<file path=ppt/slides/slide1.xml><?xml version="1.0" encoding="utf-8"?>
<p:sld xmlns:p="http://schemas.openxmlformats.org/presentationml/2006/main" xmlns:a="http://schemas.openxmlformats.org/drawingml/2006/main">
  <p:cSld>
    <p:bg>
      <p:bgPr>
        <a:gradFill rotWithShape="true">
          <a:gsLst>
            <a:gs pos="0">
              <a:srgbClr val="5B9BD5">
                <a:alpha val="100000"/>
              </a:srgbClr>
            </a:gs>
            <a:gs pos="100000">
              <a:srgbClr val="473C78">
                <a:alpha val="100000"/>
              </a:srgbClr>
            </a:gs>
          </a:gsLst>
          <a:lin ang="5400000"/>
        </a:gradFill>
      </p:bgPr>
    </p:bg>
    <p:spTree>
      <p:nvGrpSpPr>
        <p:cNvPr id="1" name=""/>
        <p:cNvGrpSpPr/>
        <p:nvPr/>
      </p:nvGrpSpPr>
      <p:grpSpPr>
        <a:xfrm>
          <a:off x="0" y="0"/>
          <a:ext cx="0" cy="0"/>
          <a:chOff x="0" y="0"/>
          <a:chExt cx="0" cy="0"/>
        </a:xfrm>
      </p:grpSpPr>
      <p:grpSp>
        <p:nvGrpSpPr>
          <p:cNvPr name="Group 2" id="2"/>
          <p:cNvGrpSpPr/>
          <p:nvPr/>
        </p:nvGrpSpPr>
        <p:grpSpPr>
          <a:xfrm rot="0">
            <a:off x="2991805" y="2613361"/>
            <a:ext cx="12304390" cy="5060277"/>
            <a:chOff x="0" y="0"/>
            <a:chExt cx="19010552" cy="7818239"/>
          </a:xfrm>
        </p:grpSpPr>
        <p:sp>
          <p:nvSpPr>
            <p:cNvPr name="Freeform 3" id="3"/>
            <p:cNvSpPr/>
            <p:nvPr/>
          </p:nvSpPr>
          <p:spPr>
            <a:xfrm flipH="false" flipV="false" rot="0">
              <a:off x="0" y="0"/>
              <a:ext cx="19010551" cy="7818239"/>
            </a:xfrm>
            <a:custGeom>
              <a:avLst/>
              <a:gdLst/>
              <a:ahLst/>
              <a:cxnLst/>
              <a:rect r="r" b="b" t="t" l="l"/>
              <a:pathLst>
                <a:path h="7818239" w="19010551">
                  <a:moveTo>
                    <a:pt x="0" y="0"/>
                  </a:moveTo>
                  <a:lnTo>
                    <a:pt x="19010551" y="0"/>
                  </a:lnTo>
                  <a:lnTo>
                    <a:pt x="19010551" y="7818239"/>
                  </a:lnTo>
                  <a:lnTo>
                    <a:pt x="0" y="7818239"/>
                  </a:lnTo>
                  <a:close/>
                </a:path>
              </a:pathLst>
            </a:custGeom>
            <a:solidFill>
              <a:srgbClr val="000000">
                <a:alpha val="0"/>
              </a:srgbClr>
            </a:solidFill>
          </p:spPr>
        </p:sp>
        <p:sp>
          <p:nvSpPr>
            <p:cNvPr name="TextBox 4" id="4"/>
            <p:cNvSpPr txBox="true"/>
            <p:nvPr/>
          </p:nvSpPr>
          <p:spPr>
            <a:xfrm>
              <a:off x="0" y="-238125"/>
              <a:ext cx="19010552" cy="8056364"/>
            </a:xfrm>
            <a:prstGeom prst="rect">
              <a:avLst/>
            </a:prstGeom>
          </p:spPr>
          <p:txBody>
            <a:bodyPr anchor="t" rtlCol="false" tIns="0" lIns="0" bIns="0" rIns="0"/>
            <a:lstStyle/>
            <a:p>
              <a:pPr algn="ctr">
                <a:lnSpc>
                  <a:spcPts val="9000"/>
                </a:lnSpc>
              </a:pPr>
              <a:r>
                <a:rPr lang="en-US" sz="7500">
                  <a:solidFill>
                    <a:srgbClr val="FFFFFF"/>
                  </a:solidFill>
                  <a:latin typeface="Evolventa"/>
                  <a:ea typeface="Evolventa"/>
                  <a:cs typeface="Evolventa"/>
                  <a:sym typeface="Evolventa"/>
                </a:rPr>
                <a:t>11-дәріс</a:t>
              </a:r>
            </a:p>
            <a:p>
              <a:pPr algn="ctr">
                <a:lnSpc>
                  <a:spcPts val="9000"/>
                </a:lnSpc>
              </a:pPr>
              <a:r>
                <a:rPr lang="en-US" sz="7500">
                  <a:solidFill>
                    <a:srgbClr val="FFFFFF"/>
                  </a:solidFill>
                  <a:latin typeface="Evolventa"/>
                  <a:ea typeface="Evolventa"/>
                  <a:cs typeface="Evolventa"/>
                  <a:sym typeface="Evolventa"/>
                </a:rPr>
                <a:t>Сульфаттау және сульфирлеу процестері </a:t>
              </a:r>
            </a:p>
            <a:p>
              <a:pPr algn="l">
                <a:lnSpc>
                  <a:spcPts val="9000"/>
                </a:lnSpc>
              </a:pPr>
            </a:p>
          </p:txBody>
        </p:sp>
      </p:grpSp>
    </p:spTree>
  </p:cSld>
  <p:clrMapOvr>
    <a:masterClrMapping/>
  </p:clrMapOvr>
</p:sld>
</file>

<file path=ppt/slides/slide10.xml><?xml version="1.0" encoding="utf-8"?>
<p:sld xmlns:p="http://schemas.openxmlformats.org/presentationml/2006/main" xmlns:a="http://schemas.openxmlformats.org/drawingml/2006/main" xmlns:r="http://schemas.openxmlformats.org/officeDocument/2006/relationships">
  <p:cSld>
    <p:bg>
      <p:bgPr>
        <a:gradFill rotWithShape="true">
          <a:gsLst>
            <a:gs pos="0">
              <a:srgbClr val="5B9BD5">
                <a:alpha val="100000"/>
              </a:srgbClr>
            </a:gs>
            <a:gs pos="100000">
              <a:srgbClr val="473C78">
                <a:alpha val="100000"/>
              </a:srgbClr>
            </a:gs>
          </a:gsLst>
          <a:lin ang="5400000"/>
        </a:gradFill>
      </p:bgPr>
    </p:bg>
    <p:spTree>
      <p:nvGrpSpPr>
        <p:cNvPr id="1" name=""/>
        <p:cNvGrpSpPr/>
        <p:nvPr/>
      </p:nvGrpSpPr>
      <p:grpSpPr>
        <a:xfrm>
          <a:off x="0" y="0"/>
          <a:ext cx="0" cy="0"/>
          <a:chOff x="0" y="0"/>
          <a:chExt cx="0" cy="0"/>
        </a:xfrm>
      </p:grpSpPr>
      <p:sp>
        <p:nvSpPr>
          <p:cNvPr name="Freeform 2" id="2"/>
          <p:cNvSpPr/>
          <p:nvPr/>
        </p:nvSpPr>
        <p:spPr>
          <a:xfrm flipH="false" flipV="false" rot="0">
            <a:off x="2408408" y="4860186"/>
            <a:ext cx="11328857" cy="1882822"/>
          </a:xfrm>
          <a:custGeom>
            <a:avLst/>
            <a:gdLst/>
            <a:ahLst/>
            <a:cxnLst/>
            <a:rect r="r" b="b" t="t" l="l"/>
            <a:pathLst>
              <a:path h="1882822" w="11328857">
                <a:moveTo>
                  <a:pt x="0" y="0"/>
                </a:moveTo>
                <a:lnTo>
                  <a:pt x="11328856" y="0"/>
                </a:lnTo>
                <a:lnTo>
                  <a:pt x="11328856" y="1882822"/>
                </a:lnTo>
                <a:lnTo>
                  <a:pt x="0" y="1882822"/>
                </a:lnTo>
                <a:lnTo>
                  <a:pt x="0" y="0"/>
                </a:lnTo>
                <a:close/>
              </a:path>
            </a:pathLst>
          </a:custGeom>
          <a:blipFill>
            <a:blip r:embed="rId2"/>
            <a:stretch>
              <a:fillRect l="0" t="0" r="0" b="0"/>
            </a:stretch>
          </a:blipFill>
        </p:spPr>
      </p:sp>
      <p:grpSp>
        <p:nvGrpSpPr>
          <p:cNvPr name="Group 3" id="3"/>
          <p:cNvGrpSpPr/>
          <p:nvPr/>
        </p:nvGrpSpPr>
        <p:grpSpPr>
          <a:xfrm rot="0">
            <a:off x="1048041" y="1397809"/>
            <a:ext cx="16930468" cy="2723823"/>
            <a:chOff x="0" y="0"/>
            <a:chExt cx="22573958" cy="3631764"/>
          </a:xfrm>
        </p:grpSpPr>
        <p:sp>
          <p:nvSpPr>
            <p:cNvPr name="Freeform 4" id="4"/>
            <p:cNvSpPr/>
            <p:nvPr/>
          </p:nvSpPr>
          <p:spPr>
            <a:xfrm flipH="false" flipV="false" rot="0">
              <a:off x="0" y="0"/>
              <a:ext cx="22573959" cy="3631764"/>
            </a:xfrm>
            <a:custGeom>
              <a:avLst/>
              <a:gdLst/>
              <a:ahLst/>
              <a:cxnLst/>
              <a:rect r="r" b="b" t="t" l="l"/>
              <a:pathLst>
                <a:path h="3631764" w="22573959">
                  <a:moveTo>
                    <a:pt x="0" y="0"/>
                  </a:moveTo>
                  <a:lnTo>
                    <a:pt x="22573959" y="0"/>
                  </a:lnTo>
                  <a:lnTo>
                    <a:pt x="22573959" y="3631764"/>
                  </a:lnTo>
                  <a:lnTo>
                    <a:pt x="0" y="3631764"/>
                  </a:lnTo>
                  <a:close/>
                </a:path>
              </a:pathLst>
            </a:custGeom>
            <a:solidFill>
              <a:srgbClr val="000000">
                <a:alpha val="0"/>
              </a:srgbClr>
            </a:solidFill>
          </p:spPr>
        </p:sp>
        <p:sp>
          <p:nvSpPr>
            <p:cNvPr name="TextBox 5" id="5"/>
            <p:cNvSpPr txBox="true"/>
            <p:nvPr/>
          </p:nvSpPr>
          <p:spPr>
            <a:xfrm>
              <a:off x="0" y="-114300"/>
              <a:ext cx="22573958" cy="3746064"/>
            </a:xfrm>
            <a:prstGeom prst="rect">
              <a:avLst/>
            </a:prstGeom>
          </p:spPr>
          <p:txBody>
            <a:bodyPr anchor="t" rtlCol="false" tIns="0" lIns="0" bIns="0" rIns="0"/>
            <a:lstStyle/>
            <a:p>
              <a:pPr algn="l">
                <a:lnSpc>
                  <a:spcPts val="4200"/>
                </a:lnSpc>
              </a:pPr>
              <a:r>
                <a:rPr lang="en-US" b="true" sz="3500" u="sng">
                  <a:solidFill>
                    <a:srgbClr val="FFFFFF"/>
                  </a:solidFill>
                  <a:latin typeface="Evolventa Bold"/>
                  <a:ea typeface="Evolventa Bold"/>
                  <a:cs typeface="Evolventa Bold"/>
                  <a:sym typeface="Evolventa Bold"/>
                </a:rPr>
                <a:t>Күкірт триоксиді </a:t>
              </a:r>
              <a:r>
                <a:rPr lang="en-US" sz="3500">
                  <a:solidFill>
                    <a:srgbClr val="FFFFFF"/>
                  </a:solidFill>
                  <a:latin typeface="Evolventa"/>
                  <a:ea typeface="Evolventa"/>
                  <a:cs typeface="Evolventa"/>
                  <a:sym typeface="Evolventa"/>
                </a:rPr>
                <a:t>сульфат агенті ретінде қолданыла алады.</a:t>
              </a:r>
            </a:p>
            <a:p>
              <a:pPr algn="l">
                <a:lnSpc>
                  <a:spcPts val="4200"/>
                </a:lnSpc>
              </a:pPr>
              <a:r>
                <a:rPr lang="en-US" sz="3500">
                  <a:solidFill>
                    <a:srgbClr val="FFFFFF"/>
                  </a:solidFill>
                  <a:latin typeface="Evolventa"/>
                  <a:ea typeface="Evolventa"/>
                  <a:cs typeface="Evolventa"/>
                  <a:sym typeface="Evolventa"/>
                </a:rPr>
                <a:t>Оның электрофильді қасиеттері бос орбитальдардың болуына байланысты; олардың есебінен ол спирттің оттегі атомымен байланысып, кешен түзе алады, ол алкилкүкірт қышқылына айналады:</a:t>
              </a:r>
            </a:p>
          </p:txBody>
        </p:sp>
      </p:grpSp>
      <p:grpSp>
        <p:nvGrpSpPr>
          <p:cNvPr name="Group 6" id="6"/>
          <p:cNvGrpSpPr/>
          <p:nvPr/>
        </p:nvGrpSpPr>
        <p:grpSpPr>
          <a:xfrm rot="0">
            <a:off x="1223890" y="7250031"/>
            <a:ext cx="16754619" cy="692498"/>
            <a:chOff x="0" y="0"/>
            <a:chExt cx="22339492" cy="923330"/>
          </a:xfrm>
        </p:grpSpPr>
        <p:sp>
          <p:nvSpPr>
            <p:cNvPr name="Freeform 7" id="7"/>
            <p:cNvSpPr/>
            <p:nvPr/>
          </p:nvSpPr>
          <p:spPr>
            <a:xfrm flipH="false" flipV="false" rot="0">
              <a:off x="0" y="0"/>
              <a:ext cx="22339492" cy="923330"/>
            </a:xfrm>
            <a:custGeom>
              <a:avLst/>
              <a:gdLst/>
              <a:ahLst/>
              <a:cxnLst/>
              <a:rect r="r" b="b" t="t" l="l"/>
              <a:pathLst>
                <a:path h="923330" w="22339492">
                  <a:moveTo>
                    <a:pt x="0" y="0"/>
                  </a:moveTo>
                  <a:lnTo>
                    <a:pt x="22339492" y="0"/>
                  </a:lnTo>
                  <a:lnTo>
                    <a:pt x="22339492" y="923330"/>
                  </a:lnTo>
                  <a:lnTo>
                    <a:pt x="0" y="923330"/>
                  </a:lnTo>
                  <a:close/>
                </a:path>
              </a:pathLst>
            </a:custGeom>
            <a:solidFill>
              <a:srgbClr val="000000">
                <a:alpha val="0"/>
              </a:srgbClr>
            </a:solidFill>
          </p:spPr>
        </p:sp>
        <p:sp>
          <p:nvSpPr>
            <p:cNvPr name="TextBox 8" id="8"/>
            <p:cNvSpPr txBox="true"/>
            <p:nvPr/>
          </p:nvSpPr>
          <p:spPr>
            <a:xfrm>
              <a:off x="0" y="-114300"/>
              <a:ext cx="22339492" cy="1037630"/>
            </a:xfrm>
            <a:prstGeom prst="rect">
              <a:avLst/>
            </a:prstGeom>
          </p:spPr>
          <p:txBody>
            <a:bodyPr anchor="t" rtlCol="false" tIns="0" lIns="0" bIns="0" rIns="0"/>
            <a:lstStyle/>
            <a:p>
              <a:pPr algn="l">
                <a:lnSpc>
                  <a:spcPts val="4200"/>
                </a:lnSpc>
              </a:pPr>
              <a:r>
                <a:rPr lang="en-US" sz="3500">
                  <a:solidFill>
                    <a:srgbClr val="FFFFFF"/>
                  </a:solidFill>
                  <a:latin typeface="Evolventa"/>
                  <a:ea typeface="Evolventa"/>
                  <a:cs typeface="Evolventa"/>
                  <a:sym typeface="Evolventa"/>
                </a:rPr>
                <a:t>SO₃-ті инертті газбен сұйылту, қарқынды араластыру</a:t>
              </a:r>
            </a:p>
          </p:txBody>
        </p:sp>
      </p:grpSp>
    </p:spTree>
  </p:cSld>
  <p:clrMapOvr>
    <a:masterClrMapping/>
  </p:clrMapOvr>
</p:sld>
</file>

<file path=ppt/slides/slide11.xml><?xml version="1.0" encoding="utf-8"?>
<p:sld xmlns:p="http://schemas.openxmlformats.org/presentationml/2006/main" xmlns:a="http://schemas.openxmlformats.org/drawingml/2006/main">
  <p:cSld>
    <p:bg>
      <p:bgPr>
        <a:gradFill rotWithShape="true">
          <a:gsLst>
            <a:gs pos="0">
              <a:srgbClr val="5B9BD5">
                <a:alpha val="100000"/>
              </a:srgbClr>
            </a:gs>
            <a:gs pos="100000">
              <a:srgbClr val="473C78">
                <a:alpha val="100000"/>
              </a:srgbClr>
            </a:gs>
          </a:gsLst>
          <a:lin ang="5400000"/>
        </a:gradFill>
      </p:bgPr>
    </p:bg>
    <p:spTree>
      <p:nvGrpSpPr>
        <p:cNvPr id="1" name=""/>
        <p:cNvGrpSpPr/>
        <p:nvPr/>
      </p:nvGrpSpPr>
      <p:grpSpPr>
        <a:xfrm>
          <a:off x="0" y="0"/>
          <a:ext cx="0" cy="0"/>
          <a:chOff x="0" y="0"/>
          <a:chExt cx="0" cy="0"/>
        </a:xfrm>
      </p:grpSpPr>
      <p:grpSp>
        <p:nvGrpSpPr>
          <p:cNvPr name="Group 2" id="2"/>
          <p:cNvGrpSpPr/>
          <p:nvPr/>
        </p:nvGrpSpPr>
        <p:grpSpPr>
          <a:xfrm rot="0">
            <a:off x="541605" y="1644717"/>
            <a:ext cx="12844113" cy="3462486"/>
            <a:chOff x="0" y="0"/>
            <a:chExt cx="17125484" cy="4616648"/>
          </a:xfrm>
        </p:grpSpPr>
        <p:sp>
          <p:nvSpPr>
            <p:cNvPr name="Freeform 3" id="3"/>
            <p:cNvSpPr/>
            <p:nvPr/>
          </p:nvSpPr>
          <p:spPr>
            <a:xfrm flipH="false" flipV="false" rot="0">
              <a:off x="0" y="0"/>
              <a:ext cx="17125483" cy="4616648"/>
            </a:xfrm>
            <a:custGeom>
              <a:avLst/>
              <a:gdLst/>
              <a:ahLst/>
              <a:cxnLst/>
              <a:rect r="r" b="b" t="t" l="l"/>
              <a:pathLst>
                <a:path h="4616648" w="17125483">
                  <a:moveTo>
                    <a:pt x="0" y="0"/>
                  </a:moveTo>
                  <a:lnTo>
                    <a:pt x="17125483" y="0"/>
                  </a:lnTo>
                  <a:lnTo>
                    <a:pt x="17125483" y="4616648"/>
                  </a:lnTo>
                  <a:lnTo>
                    <a:pt x="0" y="4616648"/>
                  </a:lnTo>
                  <a:close/>
                </a:path>
              </a:pathLst>
            </a:custGeom>
            <a:solidFill>
              <a:srgbClr val="000000">
                <a:alpha val="0"/>
              </a:srgbClr>
            </a:solidFill>
          </p:spPr>
        </p:sp>
        <p:sp>
          <p:nvSpPr>
            <p:cNvPr name="TextBox 4" id="4"/>
            <p:cNvSpPr txBox="true"/>
            <p:nvPr/>
          </p:nvSpPr>
          <p:spPr>
            <a:xfrm>
              <a:off x="0" y="-114300"/>
              <a:ext cx="17125484" cy="4730948"/>
            </a:xfrm>
            <a:prstGeom prst="rect">
              <a:avLst/>
            </a:prstGeom>
          </p:spPr>
          <p:txBody>
            <a:bodyPr anchor="t" rtlCol="false" tIns="0" lIns="0" bIns="0" rIns="0"/>
            <a:lstStyle/>
            <a:p>
              <a:pPr algn="l">
                <a:lnSpc>
                  <a:spcPts val="4200"/>
                </a:lnSpc>
              </a:pPr>
              <a:r>
                <a:rPr lang="en-US" sz="3500">
                  <a:solidFill>
                    <a:srgbClr val="FFFFFF"/>
                  </a:solidFill>
                  <a:latin typeface="Evolventa"/>
                  <a:ea typeface="Evolventa"/>
                  <a:cs typeface="Evolventa"/>
                  <a:sym typeface="Evolventa"/>
                </a:rPr>
                <a:t>Бұл реакцияны жүзеге асыру үшін тек </a:t>
              </a:r>
              <a:r>
                <a:rPr lang="en-US" b="true" sz="3500" u="sng">
                  <a:solidFill>
                    <a:srgbClr val="FFFFFF"/>
                  </a:solidFill>
                  <a:latin typeface="Evolventa Bold"/>
                  <a:ea typeface="Evolventa Bold"/>
                  <a:cs typeface="Evolventa Bold"/>
                  <a:sym typeface="Evolventa Bold"/>
                </a:rPr>
                <a:t>күкірт қышқылы </a:t>
              </a:r>
              <a:r>
                <a:rPr lang="en-US" sz="3500">
                  <a:solidFill>
                    <a:srgbClr val="FFFFFF"/>
                  </a:solidFill>
                  <a:latin typeface="Evolventa"/>
                  <a:ea typeface="Evolventa"/>
                  <a:cs typeface="Evolventa"/>
                  <a:sym typeface="Evolventa"/>
                </a:rPr>
                <a:t>қолданылады, өйткені басқа агенттер белсенді емес немесе сульфаттар емес, басқа өнімдер береді.</a:t>
              </a:r>
            </a:p>
          </p:txBody>
        </p:sp>
      </p:grpSp>
      <p:grpSp>
        <p:nvGrpSpPr>
          <p:cNvPr name="Group 5" id="5"/>
          <p:cNvGrpSpPr/>
          <p:nvPr/>
        </p:nvGrpSpPr>
        <p:grpSpPr>
          <a:xfrm rot="0">
            <a:off x="5125405" y="546691"/>
            <a:ext cx="8037189" cy="964018"/>
            <a:chOff x="0" y="0"/>
            <a:chExt cx="16935534" cy="2031326"/>
          </a:xfrm>
        </p:grpSpPr>
        <p:sp>
          <p:nvSpPr>
            <p:cNvPr name="Freeform 6" id="6"/>
            <p:cNvSpPr/>
            <p:nvPr/>
          </p:nvSpPr>
          <p:spPr>
            <a:xfrm flipH="false" flipV="false" rot="0">
              <a:off x="0" y="0"/>
              <a:ext cx="16935534" cy="2031326"/>
            </a:xfrm>
            <a:custGeom>
              <a:avLst/>
              <a:gdLst/>
              <a:ahLst/>
              <a:cxnLst/>
              <a:rect r="r" b="b" t="t" l="l"/>
              <a:pathLst>
                <a:path h="2031326" w="16935534">
                  <a:moveTo>
                    <a:pt x="0" y="0"/>
                  </a:moveTo>
                  <a:lnTo>
                    <a:pt x="16935534" y="0"/>
                  </a:lnTo>
                  <a:lnTo>
                    <a:pt x="16935534" y="2031326"/>
                  </a:lnTo>
                  <a:lnTo>
                    <a:pt x="0" y="2031326"/>
                  </a:lnTo>
                  <a:close/>
                </a:path>
              </a:pathLst>
            </a:custGeom>
            <a:solidFill>
              <a:srgbClr val="000000">
                <a:alpha val="0"/>
              </a:srgbClr>
            </a:solidFill>
          </p:spPr>
        </p:sp>
        <p:sp>
          <p:nvSpPr>
            <p:cNvPr name="TextBox 7" id="7"/>
            <p:cNvSpPr txBox="true"/>
            <p:nvPr/>
          </p:nvSpPr>
          <p:spPr>
            <a:xfrm>
              <a:off x="0" y="-152400"/>
              <a:ext cx="16935534" cy="2183726"/>
            </a:xfrm>
            <a:prstGeom prst="rect">
              <a:avLst/>
            </a:prstGeom>
          </p:spPr>
          <p:txBody>
            <a:bodyPr anchor="t" rtlCol="false" tIns="0" lIns="0" bIns="0" rIns="0"/>
            <a:lstStyle/>
            <a:p>
              <a:pPr algn="l">
                <a:lnSpc>
                  <a:spcPts val="5639"/>
                </a:lnSpc>
              </a:pPr>
              <a:r>
                <a:rPr lang="en-US" sz="4699" b="true">
                  <a:solidFill>
                    <a:srgbClr val="FFFFFF"/>
                  </a:solidFill>
                  <a:latin typeface="Evolventa Bold"/>
                  <a:ea typeface="Evolventa Bold"/>
                  <a:cs typeface="Evolventa Bold"/>
                  <a:sym typeface="Evolventa Bold"/>
                </a:rPr>
                <a:t>Олефиндерді сульфаттау </a:t>
              </a:r>
            </a:p>
          </p:txBody>
        </p:sp>
      </p:grpSp>
      <p:grpSp>
        <p:nvGrpSpPr>
          <p:cNvPr name="Group 8" id="8"/>
          <p:cNvGrpSpPr/>
          <p:nvPr/>
        </p:nvGrpSpPr>
        <p:grpSpPr>
          <a:xfrm rot="0">
            <a:off x="541605" y="4021443"/>
            <a:ext cx="14334978" cy="3093154"/>
            <a:chOff x="0" y="0"/>
            <a:chExt cx="19113304" cy="4124206"/>
          </a:xfrm>
        </p:grpSpPr>
        <p:sp>
          <p:nvSpPr>
            <p:cNvPr name="Freeform 9" id="9"/>
            <p:cNvSpPr/>
            <p:nvPr/>
          </p:nvSpPr>
          <p:spPr>
            <a:xfrm flipH="false" flipV="false" rot="0">
              <a:off x="0" y="0"/>
              <a:ext cx="19113305" cy="4124206"/>
            </a:xfrm>
            <a:custGeom>
              <a:avLst/>
              <a:gdLst/>
              <a:ahLst/>
              <a:cxnLst/>
              <a:rect r="r" b="b" t="t" l="l"/>
              <a:pathLst>
                <a:path h="4124206" w="19113305">
                  <a:moveTo>
                    <a:pt x="0" y="0"/>
                  </a:moveTo>
                  <a:lnTo>
                    <a:pt x="19113305" y="0"/>
                  </a:lnTo>
                  <a:lnTo>
                    <a:pt x="19113305" y="4124206"/>
                  </a:lnTo>
                  <a:lnTo>
                    <a:pt x="0" y="4124206"/>
                  </a:lnTo>
                  <a:close/>
                </a:path>
              </a:pathLst>
            </a:custGeom>
            <a:solidFill>
              <a:srgbClr val="000000">
                <a:alpha val="0"/>
              </a:srgbClr>
            </a:solidFill>
          </p:spPr>
        </p:sp>
        <p:sp>
          <p:nvSpPr>
            <p:cNvPr name="TextBox 10" id="10"/>
            <p:cNvSpPr txBox="true"/>
            <p:nvPr/>
          </p:nvSpPr>
          <p:spPr>
            <a:xfrm>
              <a:off x="0" y="-114300"/>
              <a:ext cx="19113304" cy="4238506"/>
            </a:xfrm>
            <a:prstGeom prst="rect">
              <a:avLst/>
            </a:prstGeom>
          </p:spPr>
          <p:txBody>
            <a:bodyPr anchor="t" rtlCol="false" tIns="0" lIns="0" bIns="0" rIns="0"/>
            <a:lstStyle/>
            <a:p>
              <a:pPr algn="l">
                <a:lnSpc>
                  <a:spcPts val="4200"/>
                </a:lnSpc>
              </a:pPr>
              <a:r>
                <a:rPr lang="en-US" sz="3500">
                  <a:solidFill>
                    <a:srgbClr val="FFFFFF"/>
                  </a:solidFill>
                  <a:latin typeface="Evolventa"/>
                  <a:ea typeface="Evolventa"/>
                  <a:cs typeface="Evolventa"/>
                  <a:sym typeface="Evolventa"/>
                </a:rPr>
                <a:t>Олефиндердің H₂SO₄-пен өзара әрекеттесуі олефин полимерлерінің моно - және диалкилсульфаттарын түзу үшін дәйекті түрде жүреді, ал егер күкірт қышқылында су болса — алкоголь мен эфир түзеді. </a:t>
              </a:r>
            </a:p>
          </p:txBody>
        </p:sp>
      </p:grpSp>
      <p:grpSp>
        <p:nvGrpSpPr>
          <p:cNvPr name="Group 11" id="11"/>
          <p:cNvGrpSpPr/>
          <p:nvPr/>
        </p:nvGrpSpPr>
        <p:grpSpPr>
          <a:xfrm rot="0">
            <a:off x="4625996" y="7247948"/>
            <a:ext cx="9036008" cy="1922268"/>
            <a:chOff x="0" y="0"/>
            <a:chExt cx="10335372" cy="2198688"/>
          </a:xfrm>
        </p:grpSpPr>
        <p:sp>
          <p:nvSpPr>
            <p:cNvPr name="Freeform 12" id="12"/>
            <p:cNvSpPr/>
            <p:nvPr/>
          </p:nvSpPr>
          <p:spPr>
            <a:xfrm flipH="false" flipV="false" rot="0">
              <a:off x="0" y="0"/>
              <a:ext cx="10335372" cy="2198688"/>
            </a:xfrm>
            <a:custGeom>
              <a:avLst/>
              <a:gdLst/>
              <a:ahLst/>
              <a:cxnLst/>
              <a:rect r="r" b="b" t="t" l="l"/>
              <a:pathLst>
                <a:path h="2198688" w="10335372">
                  <a:moveTo>
                    <a:pt x="0" y="0"/>
                  </a:moveTo>
                  <a:lnTo>
                    <a:pt x="10335372" y="0"/>
                  </a:lnTo>
                  <a:lnTo>
                    <a:pt x="10335372" y="2198688"/>
                  </a:lnTo>
                  <a:lnTo>
                    <a:pt x="0" y="2198688"/>
                  </a:lnTo>
                  <a:close/>
                </a:path>
              </a:pathLst>
            </a:custGeom>
            <a:solidFill>
              <a:srgbClr val="000000">
                <a:alpha val="0"/>
              </a:srgbClr>
            </a:solidFill>
          </p:spPr>
        </p:sp>
        <p:sp>
          <p:nvSpPr>
            <p:cNvPr name="TextBox 13" id="13"/>
            <p:cNvSpPr txBox="true"/>
            <p:nvPr/>
          </p:nvSpPr>
          <p:spPr>
            <a:xfrm>
              <a:off x="0" y="-152400"/>
              <a:ext cx="10335372" cy="2351088"/>
            </a:xfrm>
            <a:prstGeom prst="rect">
              <a:avLst/>
            </a:prstGeom>
          </p:spPr>
          <p:txBody>
            <a:bodyPr anchor="t" rtlCol="false" tIns="0" lIns="0" bIns="0" rIns="0"/>
            <a:lstStyle/>
            <a:p>
              <a:pPr algn="l">
                <a:lnSpc>
                  <a:spcPts val="5759"/>
                </a:lnSpc>
              </a:pPr>
              <a:r>
                <a:rPr lang="en-US" sz="4800" b="true">
                  <a:solidFill>
                    <a:srgbClr val="FFFFFF"/>
                  </a:solidFill>
                  <a:latin typeface="Evolventa Bold"/>
                  <a:ea typeface="Evolventa Bold"/>
                  <a:cs typeface="Evolventa Bold"/>
                  <a:sym typeface="Evolventa Bold"/>
                </a:rPr>
                <a:t>CН₂=С​H₂​+H₂​SO₄​→C₂​H₅​OSO₃​H</a:t>
              </a:r>
            </a:p>
          </p:txBody>
        </p:sp>
      </p:grpSp>
    </p:spTree>
  </p:cSld>
  <p:clrMapOvr>
    <a:masterClrMapping/>
  </p:clrMapOvr>
</p:sld>
</file>

<file path=ppt/slides/slide12.xml><?xml version="1.0" encoding="utf-8"?>
<p:sld xmlns:p="http://schemas.openxmlformats.org/presentationml/2006/main" xmlns:a="http://schemas.openxmlformats.org/drawingml/2006/main">
  <p:cSld>
    <p:bg>
      <p:bgPr>
        <a:gradFill rotWithShape="true">
          <a:gsLst>
            <a:gs pos="0">
              <a:srgbClr val="5B9BD5">
                <a:alpha val="100000"/>
              </a:srgbClr>
            </a:gs>
            <a:gs pos="100000">
              <a:srgbClr val="473C78">
                <a:alpha val="100000"/>
              </a:srgbClr>
            </a:gs>
          </a:gsLst>
          <a:lin ang="5400000"/>
        </a:gradFill>
      </p:bgPr>
    </p:bg>
    <p:spTree>
      <p:nvGrpSpPr>
        <p:cNvPr id="1" name=""/>
        <p:cNvGrpSpPr/>
        <p:nvPr/>
      </p:nvGrpSpPr>
      <p:grpSpPr>
        <a:xfrm>
          <a:off x="0" y="0"/>
          <a:ext cx="0" cy="0"/>
          <a:chOff x="0" y="0"/>
          <a:chExt cx="0" cy="0"/>
        </a:xfrm>
      </p:grpSpPr>
      <p:grpSp>
        <p:nvGrpSpPr>
          <p:cNvPr name="Group 2" id="2"/>
          <p:cNvGrpSpPr/>
          <p:nvPr/>
        </p:nvGrpSpPr>
        <p:grpSpPr>
          <a:xfrm rot="0">
            <a:off x="1161108" y="647677"/>
            <a:ext cx="16213015" cy="6014120"/>
            <a:chOff x="0" y="0"/>
            <a:chExt cx="21617354" cy="8018826"/>
          </a:xfrm>
        </p:grpSpPr>
        <p:sp>
          <p:nvSpPr>
            <p:cNvPr name="Freeform 3" id="3"/>
            <p:cNvSpPr/>
            <p:nvPr/>
          </p:nvSpPr>
          <p:spPr>
            <a:xfrm flipH="false" flipV="false" rot="0">
              <a:off x="0" y="0"/>
              <a:ext cx="21617353" cy="8018827"/>
            </a:xfrm>
            <a:custGeom>
              <a:avLst/>
              <a:gdLst/>
              <a:ahLst/>
              <a:cxnLst/>
              <a:rect r="r" b="b" t="t" l="l"/>
              <a:pathLst>
                <a:path h="8018827" w="21617353">
                  <a:moveTo>
                    <a:pt x="0" y="0"/>
                  </a:moveTo>
                  <a:lnTo>
                    <a:pt x="21617353" y="0"/>
                  </a:lnTo>
                  <a:lnTo>
                    <a:pt x="21617353" y="8018827"/>
                  </a:lnTo>
                  <a:lnTo>
                    <a:pt x="0" y="8018827"/>
                  </a:lnTo>
                  <a:close/>
                </a:path>
              </a:pathLst>
            </a:custGeom>
            <a:solidFill>
              <a:srgbClr val="000000">
                <a:alpha val="0"/>
              </a:srgbClr>
            </a:solidFill>
          </p:spPr>
        </p:sp>
        <p:sp>
          <p:nvSpPr>
            <p:cNvPr name="TextBox 4" id="4"/>
            <p:cNvSpPr txBox="true"/>
            <p:nvPr/>
          </p:nvSpPr>
          <p:spPr>
            <a:xfrm>
              <a:off x="0" y="-114300"/>
              <a:ext cx="21617354" cy="8133126"/>
            </a:xfrm>
            <a:prstGeom prst="rect">
              <a:avLst/>
            </a:prstGeom>
          </p:spPr>
          <p:txBody>
            <a:bodyPr anchor="t" rtlCol="false" tIns="0" lIns="0" bIns="0" rIns="0"/>
            <a:lstStyle/>
            <a:p>
              <a:pPr algn="l">
                <a:lnSpc>
                  <a:spcPts val="4200"/>
                </a:lnSpc>
              </a:pPr>
              <a:r>
                <a:rPr lang="en-US" sz="3500">
                  <a:solidFill>
                    <a:srgbClr val="FFFFFF"/>
                  </a:solidFill>
                  <a:latin typeface="Evolventa"/>
                  <a:ea typeface="Evolventa"/>
                  <a:cs typeface="Evolventa"/>
                  <a:sym typeface="Evolventa"/>
                </a:rPr>
                <a:t>Олефиндерге күкірт қышқылының қосылуы Марковников ережесі бойынша жүреді, ал қалыпты олефиндерден екіншілік алкилсульфаттар түзіледі. </a:t>
              </a:r>
            </a:p>
            <a:p>
              <a:pPr algn="l">
                <a:lnSpc>
                  <a:spcPts val="4200"/>
                </a:lnSpc>
              </a:pPr>
            </a:p>
            <a:p>
              <a:pPr algn="l">
                <a:lnSpc>
                  <a:spcPts val="4200"/>
                </a:lnSpc>
              </a:pPr>
              <a:r>
                <a:rPr lang="en-US" sz="3500">
                  <a:solidFill>
                    <a:srgbClr val="FFFFFF"/>
                  </a:solidFill>
                  <a:latin typeface="Evolventa"/>
                  <a:ea typeface="Evolventa"/>
                  <a:cs typeface="Evolventa"/>
                  <a:sym typeface="Evolventa"/>
                </a:rPr>
                <a:t>Карбокатиондар гидрид иондарының тасымалдануымен тез изомерленуге қабілетті, бірақ молекуланың көміртегі қаңқасының сақталуымен (қалыпты реакция жағдайында). </a:t>
              </a:r>
            </a:p>
            <a:p>
              <a:pPr algn="l">
                <a:lnSpc>
                  <a:spcPts val="4200"/>
                </a:lnSpc>
              </a:pPr>
            </a:p>
            <a:p>
              <a:pPr algn="l">
                <a:lnSpc>
                  <a:spcPts val="4200"/>
                </a:lnSpc>
              </a:pPr>
              <a:r>
                <a:rPr lang="en-US" sz="3500">
                  <a:solidFill>
                    <a:srgbClr val="FFFFFF"/>
                  </a:solidFill>
                  <a:latin typeface="Evolventa"/>
                  <a:ea typeface="Evolventa"/>
                  <a:cs typeface="Evolventa"/>
                  <a:sym typeface="Evolventa"/>
                </a:rPr>
                <a:t>Сондықтан жоғары қ-олефиндер сульфоэфир тобының әртүрлі позициялары бар қайталама алкил сульфаттарының қоспасын береді.</a:t>
              </a:r>
            </a:p>
            <a:p>
              <a:pPr algn="l">
                <a:lnSpc>
                  <a:spcPts val="4200"/>
                </a:lnSpc>
              </a:pPr>
            </a:p>
          </p:txBody>
        </p:sp>
      </p:grpSp>
      <p:grpSp>
        <p:nvGrpSpPr>
          <p:cNvPr name="Group 5" id="5"/>
          <p:cNvGrpSpPr/>
          <p:nvPr/>
        </p:nvGrpSpPr>
        <p:grpSpPr>
          <a:xfrm rot="0">
            <a:off x="1161108" y="6359543"/>
            <a:ext cx="15200140" cy="1779687"/>
            <a:chOff x="0" y="0"/>
            <a:chExt cx="20266854" cy="2372916"/>
          </a:xfrm>
        </p:grpSpPr>
        <p:sp>
          <p:nvSpPr>
            <p:cNvPr name="Freeform 6" id="6"/>
            <p:cNvSpPr/>
            <p:nvPr/>
          </p:nvSpPr>
          <p:spPr>
            <a:xfrm flipH="false" flipV="false" rot="0">
              <a:off x="0" y="0"/>
              <a:ext cx="20266854" cy="2372916"/>
            </a:xfrm>
            <a:custGeom>
              <a:avLst/>
              <a:gdLst/>
              <a:ahLst/>
              <a:cxnLst/>
              <a:rect r="r" b="b" t="t" l="l"/>
              <a:pathLst>
                <a:path h="2372916" w="20266854">
                  <a:moveTo>
                    <a:pt x="0" y="0"/>
                  </a:moveTo>
                  <a:lnTo>
                    <a:pt x="20266854" y="0"/>
                  </a:lnTo>
                  <a:lnTo>
                    <a:pt x="20266854" y="2372916"/>
                  </a:lnTo>
                  <a:lnTo>
                    <a:pt x="0" y="2372916"/>
                  </a:lnTo>
                  <a:close/>
                </a:path>
              </a:pathLst>
            </a:custGeom>
            <a:solidFill>
              <a:srgbClr val="000000">
                <a:alpha val="0"/>
              </a:srgbClr>
            </a:solidFill>
          </p:spPr>
        </p:sp>
        <p:sp>
          <p:nvSpPr>
            <p:cNvPr name="TextBox 7" id="7"/>
            <p:cNvSpPr txBox="true"/>
            <p:nvPr/>
          </p:nvSpPr>
          <p:spPr>
            <a:xfrm>
              <a:off x="0" y="-114300"/>
              <a:ext cx="20266854" cy="2487216"/>
            </a:xfrm>
            <a:prstGeom prst="rect">
              <a:avLst/>
            </a:prstGeom>
          </p:spPr>
          <p:txBody>
            <a:bodyPr anchor="t" rtlCol="false" tIns="0" lIns="0" bIns="0" rIns="0"/>
            <a:lstStyle/>
            <a:p>
              <a:pPr algn="l">
                <a:lnSpc>
                  <a:spcPts val="4320"/>
                </a:lnSpc>
              </a:pPr>
              <a:r>
                <a:rPr lang="en-US" sz="3600">
                  <a:solidFill>
                    <a:srgbClr val="FFFFFF"/>
                  </a:solidFill>
                  <a:latin typeface="Evolventa"/>
                  <a:ea typeface="Evolventa"/>
                  <a:cs typeface="Evolventa"/>
                  <a:sym typeface="Evolventa"/>
                </a:rPr>
                <a:t>Реакция жылдамдығы күкірт қышқылының концентрациясына қатты тәуелді болатын ортаның қышқылдығының жоғарылауымен артады.</a:t>
              </a:r>
            </a:p>
          </p:txBody>
        </p:sp>
      </p:grpSp>
      <p:grpSp>
        <p:nvGrpSpPr>
          <p:cNvPr name="Group 8" id="8"/>
          <p:cNvGrpSpPr/>
          <p:nvPr/>
        </p:nvGrpSpPr>
        <p:grpSpPr>
          <a:xfrm rot="0">
            <a:off x="1161108" y="8075328"/>
            <a:ext cx="14412350" cy="1746920"/>
            <a:chOff x="0" y="0"/>
            <a:chExt cx="19216466" cy="2329226"/>
          </a:xfrm>
        </p:grpSpPr>
        <p:sp>
          <p:nvSpPr>
            <p:cNvPr name="Freeform 9" id="9"/>
            <p:cNvSpPr/>
            <p:nvPr/>
          </p:nvSpPr>
          <p:spPr>
            <a:xfrm flipH="false" flipV="false" rot="0">
              <a:off x="0" y="0"/>
              <a:ext cx="19216466" cy="2329227"/>
            </a:xfrm>
            <a:custGeom>
              <a:avLst/>
              <a:gdLst/>
              <a:ahLst/>
              <a:cxnLst/>
              <a:rect r="r" b="b" t="t" l="l"/>
              <a:pathLst>
                <a:path h="2329227" w="19216466">
                  <a:moveTo>
                    <a:pt x="0" y="0"/>
                  </a:moveTo>
                  <a:lnTo>
                    <a:pt x="19216466" y="0"/>
                  </a:lnTo>
                  <a:lnTo>
                    <a:pt x="19216466" y="2329227"/>
                  </a:lnTo>
                  <a:lnTo>
                    <a:pt x="0" y="2329227"/>
                  </a:lnTo>
                  <a:close/>
                </a:path>
              </a:pathLst>
            </a:custGeom>
            <a:solidFill>
              <a:srgbClr val="000000">
                <a:alpha val="0"/>
              </a:srgbClr>
            </a:solidFill>
          </p:spPr>
        </p:sp>
        <p:sp>
          <p:nvSpPr>
            <p:cNvPr name="TextBox 10" id="10"/>
            <p:cNvSpPr txBox="true"/>
            <p:nvPr/>
          </p:nvSpPr>
          <p:spPr>
            <a:xfrm>
              <a:off x="0" y="-114300"/>
              <a:ext cx="19216466" cy="2443526"/>
            </a:xfrm>
            <a:prstGeom prst="rect">
              <a:avLst/>
            </a:prstGeom>
          </p:spPr>
          <p:txBody>
            <a:bodyPr anchor="t" rtlCol="false" tIns="0" lIns="0" bIns="0" rIns="0"/>
            <a:lstStyle/>
            <a:p>
              <a:pPr algn="l">
                <a:lnSpc>
                  <a:spcPts val="4200"/>
                </a:lnSpc>
              </a:pPr>
              <a:r>
                <a:rPr lang="en-US" sz="3500">
                  <a:solidFill>
                    <a:srgbClr val="FFFFFF"/>
                  </a:solidFill>
                  <a:latin typeface="Evolventa"/>
                  <a:ea typeface="Evolventa"/>
                  <a:cs typeface="Evolventa"/>
                  <a:sym typeface="Evolventa"/>
                </a:rPr>
                <a:t>Олефиндер қышқылда ерімейді, сондықтанда қатты араластыру </a:t>
              </a:r>
            </a:p>
            <a:p>
              <a:pPr algn="l">
                <a:lnSpc>
                  <a:spcPts val="4200"/>
                </a:lnSpc>
              </a:pPr>
              <a:r>
                <a:rPr lang="en-US" sz="3500">
                  <a:solidFill>
                    <a:srgbClr val="FFFFFF"/>
                  </a:solidFill>
                  <a:latin typeface="Evolventa"/>
                  <a:ea typeface="Evolventa"/>
                  <a:cs typeface="Evolventa"/>
                  <a:sym typeface="Evolventa"/>
                </a:rPr>
                <a:t>арқылы жүргізіледі</a:t>
              </a:r>
            </a:p>
          </p:txBody>
        </p:sp>
      </p:grpSp>
    </p:spTree>
  </p:cSld>
  <p:clrMapOvr>
    <a:masterClrMapping/>
  </p:clrMapOvr>
</p:sld>
</file>

<file path=ppt/slides/slide13.xml><?xml version="1.0" encoding="utf-8"?>
<p:sld xmlns:p="http://schemas.openxmlformats.org/presentationml/2006/main" xmlns:a="http://schemas.openxmlformats.org/drawingml/2006/main" xmlns:r="http://schemas.openxmlformats.org/officeDocument/2006/relationships">
  <p:cSld>
    <p:bg>
      <p:bgPr>
        <a:gradFill rotWithShape="true">
          <a:gsLst>
            <a:gs pos="0">
              <a:srgbClr val="5B9BD5">
                <a:alpha val="100000"/>
              </a:srgbClr>
            </a:gs>
            <a:gs pos="100000">
              <a:srgbClr val="473C78">
                <a:alpha val="100000"/>
              </a:srgbClr>
            </a:gs>
          </a:gsLst>
          <a:lin ang="5400000"/>
        </a:gradFill>
      </p:bgPr>
    </p:bg>
    <p:spTree>
      <p:nvGrpSpPr>
        <p:cNvPr id="1" name=""/>
        <p:cNvGrpSpPr/>
        <p:nvPr/>
      </p:nvGrpSpPr>
      <p:grpSpPr>
        <a:xfrm>
          <a:off x="0" y="0"/>
          <a:ext cx="0" cy="0"/>
          <a:chOff x="0" y="0"/>
          <a:chExt cx="0" cy="0"/>
        </a:xfrm>
      </p:grpSpPr>
      <p:grpSp>
        <p:nvGrpSpPr>
          <p:cNvPr name="Group 2" id="2"/>
          <p:cNvGrpSpPr/>
          <p:nvPr/>
        </p:nvGrpSpPr>
        <p:grpSpPr>
          <a:xfrm rot="0">
            <a:off x="3949185" y="181959"/>
            <a:ext cx="11321593" cy="2738129"/>
            <a:chOff x="0" y="0"/>
            <a:chExt cx="12552796" cy="3035895"/>
          </a:xfrm>
        </p:grpSpPr>
        <p:sp>
          <p:nvSpPr>
            <p:cNvPr name="Freeform 3" id="3"/>
            <p:cNvSpPr/>
            <p:nvPr/>
          </p:nvSpPr>
          <p:spPr>
            <a:xfrm flipH="false" flipV="false" rot="0">
              <a:off x="0" y="0"/>
              <a:ext cx="12552796" cy="3035895"/>
            </a:xfrm>
            <a:custGeom>
              <a:avLst/>
              <a:gdLst/>
              <a:ahLst/>
              <a:cxnLst/>
              <a:rect r="r" b="b" t="t" l="l"/>
              <a:pathLst>
                <a:path h="3035895" w="12552796">
                  <a:moveTo>
                    <a:pt x="0" y="0"/>
                  </a:moveTo>
                  <a:lnTo>
                    <a:pt x="12552796" y="0"/>
                  </a:lnTo>
                  <a:lnTo>
                    <a:pt x="12552796" y="3035895"/>
                  </a:lnTo>
                  <a:lnTo>
                    <a:pt x="0" y="3035895"/>
                  </a:lnTo>
                  <a:close/>
                </a:path>
              </a:pathLst>
            </a:custGeom>
            <a:solidFill>
              <a:srgbClr val="000000">
                <a:alpha val="0"/>
              </a:srgbClr>
            </a:solidFill>
          </p:spPr>
        </p:sp>
        <p:sp>
          <p:nvSpPr>
            <p:cNvPr name="TextBox 4" id="4"/>
            <p:cNvSpPr txBox="true"/>
            <p:nvPr/>
          </p:nvSpPr>
          <p:spPr>
            <a:xfrm>
              <a:off x="0" y="-200025"/>
              <a:ext cx="12552796" cy="3235920"/>
            </a:xfrm>
            <a:prstGeom prst="rect">
              <a:avLst/>
            </a:prstGeom>
          </p:spPr>
          <p:txBody>
            <a:bodyPr anchor="t" rtlCol="false" tIns="0" lIns="0" bIns="0" rIns="0"/>
            <a:lstStyle/>
            <a:p>
              <a:pPr algn="l">
                <a:lnSpc>
                  <a:spcPts val="7440"/>
                </a:lnSpc>
              </a:pPr>
              <a:r>
                <a:rPr lang="en-US" sz="6200" b="true">
                  <a:solidFill>
                    <a:srgbClr val="FFFFFF"/>
                  </a:solidFill>
                  <a:latin typeface="Evolventa Bold"/>
                  <a:ea typeface="Evolventa Bold"/>
                  <a:cs typeface="Evolventa Bold"/>
                  <a:sym typeface="Evolventa Bold"/>
                </a:rPr>
                <a:t>Сульфаттау технологиясы</a:t>
              </a:r>
            </a:p>
          </p:txBody>
        </p:sp>
      </p:grpSp>
      <p:grpSp>
        <p:nvGrpSpPr>
          <p:cNvPr name="Group 5" id="5"/>
          <p:cNvGrpSpPr/>
          <p:nvPr/>
        </p:nvGrpSpPr>
        <p:grpSpPr>
          <a:xfrm rot="0">
            <a:off x="650180" y="1188845"/>
            <a:ext cx="16987640" cy="3462486"/>
            <a:chOff x="0" y="0"/>
            <a:chExt cx="22650186" cy="4616648"/>
          </a:xfrm>
        </p:grpSpPr>
        <p:sp>
          <p:nvSpPr>
            <p:cNvPr name="Freeform 6" id="6"/>
            <p:cNvSpPr/>
            <p:nvPr/>
          </p:nvSpPr>
          <p:spPr>
            <a:xfrm flipH="false" flipV="false" rot="0">
              <a:off x="0" y="0"/>
              <a:ext cx="22650186" cy="4616648"/>
            </a:xfrm>
            <a:custGeom>
              <a:avLst/>
              <a:gdLst/>
              <a:ahLst/>
              <a:cxnLst/>
              <a:rect r="r" b="b" t="t" l="l"/>
              <a:pathLst>
                <a:path h="4616648" w="22650186">
                  <a:moveTo>
                    <a:pt x="0" y="0"/>
                  </a:moveTo>
                  <a:lnTo>
                    <a:pt x="22650186" y="0"/>
                  </a:lnTo>
                  <a:lnTo>
                    <a:pt x="22650186" y="4616648"/>
                  </a:lnTo>
                  <a:lnTo>
                    <a:pt x="0" y="4616648"/>
                  </a:lnTo>
                  <a:close/>
                </a:path>
              </a:pathLst>
            </a:custGeom>
            <a:solidFill>
              <a:srgbClr val="000000">
                <a:alpha val="0"/>
              </a:srgbClr>
            </a:solidFill>
          </p:spPr>
        </p:sp>
        <p:sp>
          <p:nvSpPr>
            <p:cNvPr name="TextBox 7" id="7"/>
            <p:cNvSpPr txBox="true"/>
            <p:nvPr/>
          </p:nvSpPr>
          <p:spPr>
            <a:xfrm>
              <a:off x="0" y="-85725"/>
              <a:ext cx="22650186" cy="4702373"/>
            </a:xfrm>
            <a:prstGeom prst="rect">
              <a:avLst/>
            </a:prstGeom>
          </p:spPr>
          <p:txBody>
            <a:bodyPr anchor="t" rtlCol="false" tIns="0" lIns="0" bIns="0" rIns="0"/>
            <a:lstStyle/>
            <a:p>
              <a:pPr algn="ctr">
                <a:lnSpc>
                  <a:spcPts val="3480"/>
                </a:lnSpc>
              </a:pPr>
              <a:r>
                <a:rPr lang="en-US" sz="2900">
                  <a:solidFill>
                    <a:srgbClr val="FFFFFF"/>
                  </a:solidFill>
                  <a:latin typeface="Evolventa"/>
                  <a:ea typeface="Evolventa"/>
                  <a:cs typeface="Evolventa"/>
                  <a:sym typeface="Evolventa"/>
                </a:rPr>
                <a:t>Күкірт қышқылымен спирттер мен олефиндерді СУЛЬФАТТАУДЫҢ беттік белсенді заттарды алу үшін көптеген ұқсастықтары бар. Екі реакция да төмен температурада (0...40 °C), тұзды ерітіндімен қарқынды салқындату және диффузиялық тежеуді жеңілдету және жылу беруді күшейту үшін қажет араластыру кезінде жүзеге асырылады. </a:t>
              </a:r>
            </a:p>
            <a:p>
              <a:pPr algn="ctr">
                <a:lnSpc>
                  <a:spcPts val="3480"/>
                </a:lnSpc>
              </a:pPr>
            </a:p>
          </p:txBody>
        </p:sp>
      </p:grpSp>
      <p:sp>
        <p:nvSpPr>
          <p:cNvPr name="Freeform 8" id="8"/>
          <p:cNvSpPr/>
          <p:nvPr/>
        </p:nvSpPr>
        <p:spPr>
          <a:xfrm flipH="false" flipV="false" rot="0">
            <a:off x="3940724" y="3535440"/>
            <a:ext cx="10406552" cy="4502684"/>
          </a:xfrm>
          <a:custGeom>
            <a:avLst/>
            <a:gdLst/>
            <a:ahLst/>
            <a:cxnLst/>
            <a:rect r="r" b="b" t="t" l="l"/>
            <a:pathLst>
              <a:path h="4502684" w="10406552">
                <a:moveTo>
                  <a:pt x="0" y="0"/>
                </a:moveTo>
                <a:lnTo>
                  <a:pt x="10406552" y="0"/>
                </a:lnTo>
                <a:lnTo>
                  <a:pt x="10406552" y="4502684"/>
                </a:lnTo>
                <a:lnTo>
                  <a:pt x="0" y="4502684"/>
                </a:lnTo>
                <a:lnTo>
                  <a:pt x="0" y="0"/>
                </a:lnTo>
                <a:close/>
              </a:path>
            </a:pathLst>
          </a:custGeom>
          <a:blipFill>
            <a:blip r:embed="rId2"/>
            <a:stretch>
              <a:fillRect l="0" t="0" r="0" b="0"/>
            </a:stretch>
          </a:blipFill>
        </p:spPr>
      </p:sp>
      <p:grpSp>
        <p:nvGrpSpPr>
          <p:cNvPr name="Group 9" id="9"/>
          <p:cNvGrpSpPr/>
          <p:nvPr/>
        </p:nvGrpSpPr>
        <p:grpSpPr>
          <a:xfrm rot="0">
            <a:off x="1343463" y="8653476"/>
            <a:ext cx="16508438" cy="1374676"/>
            <a:chOff x="0" y="0"/>
            <a:chExt cx="22011250" cy="1832901"/>
          </a:xfrm>
        </p:grpSpPr>
        <p:sp>
          <p:nvSpPr>
            <p:cNvPr name="Freeform 10" id="10"/>
            <p:cNvSpPr/>
            <p:nvPr/>
          </p:nvSpPr>
          <p:spPr>
            <a:xfrm flipH="false" flipV="false" rot="0">
              <a:off x="0" y="0"/>
              <a:ext cx="22011250" cy="1832901"/>
            </a:xfrm>
            <a:custGeom>
              <a:avLst/>
              <a:gdLst/>
              <a:ahLst/>
              <a:cxnLst/>
              <a:rect r="r" b="b" t="t" l="l"/>
              <a:pathLst>
                <a:path h="1832901" w="22011250">
                  <a:moveTo>
                    <a:pt x="0" y="0"/>
                  </a:moveTo>
                  <a:lnTo>
                    <a:pt x="22011250" y="0"/>
                  </a:lnTo>
                  <a:lnTo>
                    <a:pt x="22011250" y="1832901"/>
                  </a:lnTo>
                  <a:lnTo>
                    <a:pt x="0" y="1832901"/>
                  </a:lnTo>
                  <a:close/>
                </a:path>
              </a:pathLst>
            </a:custGeom>
            <a:solidFill>
              <a:srgbClr val="000000">
                <a:alpha val="0"/>
              </a:srgbClr>
            </a:solidFill>
          </p:spPr>
        </p:sp>
        <p:sp>
          <p:nvSpPr>
            <p:cNvPr name="TextBox 11" id="11"/>
            <p:cNvSpPr txBox="true"/>
            <p:nvPr/>
          </p:nvSpPr>
          <p:spPr>
            <a:xfrm>
              <a:off x="0" y="-85725"/>
              <a:ext cx="22011250" cy="1918626"/>
            </a:xfrm>
            <a:prstGeom prst="rect">
              <a:avLst/>
            </a:prstGeom>
          </p:spPr>
          <p:txBody>
            <a:bodyPr anchor="t" rtlCol="false" tIns="0" lIns="0" bIns="0" rIns="0"/>
            <a:lstStyle/>
            <a:p>
              <a:pPr algn="ctr">
                <a:lnSpc>
                  <a:spcPts val="3359"/>
                </a:lnSpc>
              </a:pPr>
              <a:r>
                <a:rPr lang="en-US" sz="2799">
                  <a:solidFill>
                    <a:srgbClr val="FFFFFF"/>
                  </a:solidFill>
                  <a:latin typeface="Evolventa"/>
                  <a:ea typeface="Evolventa"/>
                  <a:cs typeface="Evolventa"/>
                  <a:sym typeface="Evolventa"/>
                </a:rPr>
                <a:t>Сульфаттау процесіне арналған реакторлар: а-реакциялық табақшасы бар аппарат (стақан); Б-турбиналық араластырғышы бар реактор; в-айналмалы ішкі барабаны бар аппарат; г-пленкалы реактор</a:t>
              </a:r>
            </a:p>
          </p:txBody>
        </p:sp>
      </p:grpSp>
    </p:spTree>
  </p:cSld>
  <p:clrMapOvr>
    <a:masterClrMapping/>
  </p:clrMapOvr>
</p:sld>
</file>

<file path=ppt/slides/slide14.xml><?xml version="1.0" encoding="utf-8"?>
<p:sld xmlns:p="http://schemas.openxmlformats.org/presentationml/2006/main" xmlns:a="http://schemas.openxmlformats.org/drawingml/2006/main" xmlns:r="http://schemas.openxmlformats.org/officeDocument/2006/relationships">
  <p:cSld>
    <p:bg>
      <p:bgPr>
        <a:gradFill rotWithShape="true">
          <a:gsLst>
            <a:gs pos="0">
              <a:srgbClr val="5B9BD5">
                <a:alpha val="100000"/>
              </a:srgbClr>
            </a:gs>
            <a:gs pos="100000">
              <a:srgbClr val="473C78">
                <a:alpha val="100000"/>
              </a:srgbClr>
            </a:gs>
          </a:gsLst>
          <a:lin ang="5400000"/>
        </a:gradFill>
      </p:bgPr>
    </p:bg>
    <p:spTree>
      <p:nvGrpSpPr>
        <p:cNvPr id="1" name=""/>
        <p:cNvGrpSpPr/>
        <p:nvPr/>
      </p:nvGrpSpPr>
      <p:grpSpPr>
        <a:xfrm>
          <a:off x="0" y="0"/>
          <a:ext cx="0" cy="0"/>
          <a:chOff x="0" y="0"/>
          <a:chExt cx="0" cy="0"/>
        </a:xfrm>
      </p:grpSpPr>
      <p:grpSp>
        <p:nvGrpSpPr>
          <p:cNvPr name="Group 2" id="2"/>
          <p:cNvGrpSpPr/>
          <p:nvPr/>
        </p:nvGrpSpPr>
        <p:grpSpPr>
          <a:xfrm rot="0">
            <a:off x="1426112" y="302493"/>
            <a:ext cx="15833188" cy="1452414"/>
            <a:chOff x="0" y="0"/>
            <a:chExt cx="21110918" cy="1936552"/>
          </a:xfrm>
        </p:grpSpPr>
        <p:sp>
          <p:nvSpPr>
            <p:cNvPr name="Freeform 3" id="3"/>
            <p:cNvSpPr/>
            <p:nvPr/>
          </p:nvSpPr>
          <p:spPr>
            <a:xfrm flipH="false" flipV="false" rot="0">
              <a:off x="0" y="0"/>
              <a:ext cx="21110918" cy="1936552"/>
            </a:xfrm>
            <a:custGeom>
              <a:avLst/>
              <a:gdLst/>
              <a:ahLst/>
              <a:cxnLst/>
              <a:rect r="r" b="b" t="t" l="l"/>
              <a:pathLst>
                <a:path h="1936552" w="21110918">
                  <a:moveTo>
                    <a:pt x="0" y="0"/>
                  </a:moveTo>
                  <a:lnTo>
                    <a:pt x="21110918" y="0"/>
                  </a:lnTo>
                  <a:lnTo>
                    <a:pt x="21110918" y="1936552"/>
                  </a:lnTo>
                  <a:lnTo>
                    <a:pt x="0" y="1936552"/>
                  </a:lnTo>
                  <a:close/>
                </a:path>
              </a:pathLst>
            </a:custGeom>
            <a:solidFill>
              <a:srgbClr val="000000">
                <a:alpha val="0"/>
              </a:srgbClr>
            </a:solidFill>
          </p:spPr>
        </p:sp>
        <p:sp>
          <p:nvSpPr>
            <p:cNvPr name="TextBox 4" id="4"/>
            <p:cNvSpPr txBox="true"/>
            <p:nvPr/>
          </p:nvSpPr>
          <p:spPr>
            <a:xfrm>
              <a:off x="0" y="-133350"/>
              <a:ext cx="21110918" cy="2069902"/>
            </a:xfrm>
            <a:prstGeom prst="rect">
              <a:avLst/>
            </a:prstGeom>
          </p:spPr>
          <p:txBody>
            <a:bodyPr anchor="t" rtlCol="false" tIns="0" lIns="0" bIns="0" rIns="0"/>
            <a:lstStyle/>
            <a:p>
              <a:pPr algn="ctr">
                <a:lnSpc>
                  <a:spcPts val="5040"/>
                </a:lnSpc>
              </a:pPr>
              <a:r>
                <a:rPr lang="en-US" sz="4200" b="true">
                  <a:solidFill>
                    <a:srgbClr val="FFFFFF"/>
                  </a:solidFill>
                  <a:latin typeface="Evolventa Bold"/>
                  <a:ea typeface="Evolventa Bold"/>
                  <a:cs typeface="Evolventa Bold"/>
                  <a:sym typeface="Evolventa Bold"/>
                </a:rPr>
                <a:t>Алкилсульфат негізіндегі жуғыш затты өндірудің технологиялық схемасы суретте көрсетілген</a:t>
              </a:r>
            </a:p>
          </p:txBody>
        </p:sp>
      </p:grpSp>
      <p:sp>
        <p:nvSpPr>
          <p:cNvPr name="Freeform 5" id="5"/>
          <p:cNvSpPr/>
          <p:nvPr/>
        </p:nvSpPr>
        <p:spPr>
          <a:xfrm flipH="false" flipV="false" rot="0">
            <a:off x="3488457" y="1865726"/>
            <a:ext cx="10839488" cy="5990736"/>
          </a:xfrm>
          <a:custGeom>
            <a:avLst/>
            <a:gdLst/>
            <a:ahLst/>
            <a:cxnLst/>
            <a:rect r="r" b="b" t="t" l="l"/>
            <a:pathLst>
              <a:path h="5990736" w="10839488">
                <a:moveTo>
                  <a:pt x="0" y="0"/>
                </a:moveTo>
                <a:lnTo>
                  <a:pt x="10839487" y="0"/>
                </a:lnTo>
                <a:lnTo>
                  <a:pt x="10839487" y="5990735"/>
                </a:lnTo>
                <a:lnTo>
                  <a:pt x="0" y="5990735"/>
                </a:lnTo>
                <a:lnTo>
                  <a:pt x="0" y="0"/>
                </a:lnTo>
                <a:close/>
              </a:path>
            </a:pathLst>
          </a:custGeom>
          <a:blipFill>
            <a:blip r:embed="rId2"/>
            <a:stretch>
              <a:fillRect l="0" t="0" r="0" b="0"/>
            </a:stretch>
          </a:blipFill>
        </p:spPr>
      </p:sp>
      <p:grpSp>
        <p:nvGrpSpPr>
          <p:cNvPr name="Group 6" id="6"/>
          <p:cNvGrpSpPr/>
          <p:nvPr/>
        </p:nvGrpSpPr>
        <p:grpSpPr>
          <a:xfrm rot="0">
            <a:off x="794821" y="8109681"/>
            <a:ext cx="17183686" cy="1384995"/>
            <a:chOff x="0" y="0"/>
            <a:chExt cx="22911582" cy="1846660"/>
          </a:xfrm>
        </p:grpSpPr>
        <p:sp>
          <p:nvSpPr>
            <p:cNvPr name="Freeform 7" id="7"/>
            <p:cNvSpPr/>
            <p:nvPr/>
          </p:nvSpPr>
          <p:spPr>
            <a:xfrm flipH="false" flipV="false" rot="0">
              <a:off x="0" y="0"/>
              <a:ext cx="22911581" cy="1846660"/>
            </a:xfrm>
            <a:custGeom>
              <a:avLst/>
              <a:gdLst/>
              <a:ahLst/>
              <a:cxnLst/>
              <a:rect r="r" b="b" t="t" l="l"/>
              <a:pathLst>
                <a:path h="1846660" w="22911581">
                  <a:moveTo>
                    <a:pt x="0" y="0"/>
                  </a:moveTo>
                  <a:lnTo>
                    <a:pt x="22911581" y="0"/>
                  </a:lnTo>
                  <a:lnTo>
                    <a:pt x="22911581" y="1846660"/>
                  </a:lnTo>
                  <a:lnTo>
                    <a:pt x="0" y="1846660"/>
                  </a:lnTo>
                  <a:close/>
                </a:path>
              </a:pathLst>
            </a:custGeom>
            <a:solidFill>
              <a:srgbClr val="000000">
                <a:alpha val="0"/>
              </a:srgbClr>
            </a:solidFill>
          </p:spPr>
        </p:sp>
        <p:sp>
          <p:nvSpPr>
            <p:cNvPr name="TextBox 8" id="8"/>
            <p:cNvSpPr txBox="true"/>
            <p:nvPr/>
          </p:nvSpPr>
          <p:spPr>
            <a:xfrm>
              <a:off x="0" y="-85725"/>
              <a:ext cx="22911582" cy="1932385"/>
            </a:xfrm>
            <a:prstGeom prst="rect">
              <a:avLst/>
            </a:prstGeom>
          </p:spPr>
          <p:txBody>
            <a:bodyPr anchor="t" rtlCol="false" tIns="0" lIns="0" bIns="0" rIns="0"/>
            <a:lstStyle/>
            <a:p>
              <a:pPr algn="l">
                <a:lnSpc>
                  <a:spcPts val="3240"/>
                </a:lnSpc>
              </a:pPr>
              <a:r>
                <a:rPr lang="en-US" sz="2700">
                  <a:solidFill>
                    <a:srgbClr val="FFFFFF"/>
                  </a:solidFill>
                  <a:latin typeface="Evolventa"/>
                  <a:ea typeface="Evolventa"/>
                  <a:cs typeface="Evolventa"/>
                  <a:sym typeface="Evolventa"/>
                </a:rPr>
                <a:t>Сурет. Алкилсульфат негізіндегі жуғыш затты өндірудің технологиялық схемасы: 1-реактор; 2-сепаратор; 3-абсорбер; 4, 6 —бейтараптандырғыштар; 5-суытқыш; 7-араластырғыш; 8 - бүріккіш кептіргіш; 9-циклон; 10-шнек; 11-сорғы</a:t>
              </a:r>
            </a:p>
          </p:txBody>
        </p:sp>
      </p:grpSp>
    </p:spTree>
  </p:cSld>
  <p:clrMapOvr>
    <a:masterClrMapping/>
  </p:clrMapOvr>
</p:sld>
</file>

<file path=ppt/slides/slide15.xml><?xml version="1.0" encoding="utf-8"?>
<p:sld xmlns:p="http://schemas.openxmlformats.org/presentationml/2006/main" xmlns:a="http://schemas.openxmlformats.org/drawingml/2006/main">
  <p:cSld>
    <p:bg>
      <p:bgPr>
        <a:gradFill rotWithShape="true">
          <a:gsLst>
            <a:gs pos="0">
              <a:srgbClr val="5B9BD5">
                <a:alpha val="100000"/>
              </a:srgbClr>
            </a:gs>
            <a:gs pos="100000">
              <a:srgbClr val="473C78">
                <a:alpha val="100000"/>
              </a:srgbClr>
            </a:gs>
          </a:gsLst>
          <a:lin ang="5400000"/>
        </a:gradFill>
      </p:bgPr>
    </p:bg>
    <p:spTree>
      <p:nvGrpSpPr>
        <p:cNvPr id="1" name=""/>
        <p:cNvGrpSpPr/>
        <p:nvPr/>
      </p:nvGrpSpPr>
      <p:grpSpPr>
        <a:xfrm>
          <a:off x="0" y="0"/>
          <a:ext cx="0" cy="0"/>
          <a:chOff x="0" y="0"/>
          <a:chExt cx="0" cy="0"/>
        </a:xfrm>
      </p:grpSpPr>
      <p:grpSp>
        <p:nvGrpSpPr>
          <p:cNvPr name="Group 2" id="2"/>
          <p:cNvGrpSpPr/>
          <p:nvPr/>
        </p:nvGrpSpPr>
        <p:grpSpPr>
          <a:xfrm rot="0">
            <a:off x="1005840" y="971010"/>
            <a:ext cx="16170813" cy="7525137"/>
            <a:chOff x="0" y="0"/>
            <a:chExt cx="21561084" cy="10033516"/>
          </a:xfrm>
        </p:grpSpPr>
        <p:sp>
          <p:nvSpPr>
            <p:cNvPr name="Freeform 3" id="3"/>
            <p:cNvSpPr/>
            <p:nvPr/>
          </p:nvSpPr>
          <p:spPr>
            <a:xfrm flipH="false" flipV="false" rot="0">
              <a:off x="0" y="0"/>
              <a:ext cx="21561084" cy="10033516"/>
            </a:xfrm>
            <a:custGeom>
              <a:avLst/>
              <a:gdLst/>
              <a:ahLst/>
              <a:cxnLst/>
              <a:rect r="r" b="b" t="t" l="l"/>
              <a:pathLst>
                <a:path h="10033516" w="21561084">
                  <a:moveTo>
                    <a:pt x="0" y="0"/>
                  </a:moveTo>
                  <a:lnTo>
                    <a:pt x="21561084" y="0"/>
                  </a:lnTo>
                  <a:lnTo>
                    <a:pt x="21561084" y="10033516"/>
                  </a:lnTo>
                  <a:lnTo>
                    <a:pt x="0" y="10033516"/>
                  </a:lnTo>
                  <a:close/>
                </a:path>
              </a:pathLst>
            </a:custGeom>
            <a:solidFill>
              <a:srgbClr val="000000">
                <a:alpha val="0"/>
              </a:srgbClr>
            </a:solidFill>
          </p:spPr>
        </p:sp>
        <p:sp>
          <p:nvSpPr>
            <p:cNvPr name="TextBox 4" id="4"/>
            <p:cNvSpPr txBox="true"/>
            <p:nvPr/>
          </p:nvSpPr>
          <p:spPr>
            <a:xfrm>
              <a:off x="0" y="-114300"/>
              <a:ext cx="21561084" cy="10147816"/>
            </a:xfrm>
            <a:prstGeom prst="rect">
              <a:avLst/>
            </a:prstGeom>
          </p:spPr>
          <p:txBody>
            <a:bodyPr anchor="t" rtlCol="false" tIns="0" lIns="0" bIns="0" rIns="0"/>
            <a:lstStyle/>
            <a:p>
              <a:pPr algn="l">
                <a:lnSpc>
                  <a:spcPts val="4200"/>
                </a:lnSpc>
              </a:pPr>
              <a:r>
                <a:rPr lang="en-US" sz="3500">
                  <a:solidFill>
                    <a:srgbClr val="FFFFFF"/>
                  </a:solidFill>
                  <a:latin typeface="Evolventa"/>
                  <a:ea typeface="Evolventa"/>
                  <a:cs typeface="Evolventa"/>
                  <a:sym typeface="Evolventa"/>
                </a:rPr>
                <a:t>Концентрацияланған күкірт қышқылымен әр түрлі құрылымдағы бастапқы алифатты монатомды RCH₂OH спирттерін сульфаттау </a:t>
              </a:r>
              <a:r>
                <a:rPr lang="en-US" sz="3500" i="true">
                  <a:solidFill>
                    <a:srgbClr val="FFFFFF"/>
                  </a:solidFill>
                  <a:latin typeface="Evolventa Italics"/>
                  <a:ea typeface="Evolventa Italics"/>
                  <a:cs typeface="Evolventa Italics"/>
                  <a:sym typeface="Evolventa Italics"/>
                </a:rPr>
                <a:t>кинетикасы</a:t>
              </a:r>
              <a:r>
                <a:rPr lang="en-US" sz="3500">
                  <a:solidFill>
                    <a:srgbClr val="FFFFFF"/>
                  </a:solidFill>
                  <a:latin typeface="Evolventa"/>
                  <a:ea typeface="Evolventa"/>
                  <a:cs typeface="Evolventa"/>
                  <a:sym typeface="Evolventa"/>
                </a:rPr>
                <a:t> зерттелген. </a:t>
              </a:r>
            </a:p>
            <a:p>
              <a:pPr algn="l">
                <a:lnSpc>
                  <a:spcPts val="4200"/>
                </a:lnSpc>
              </a:pPr>
            </a:p>
            <a:p>
              <a:pPr algn="l">
                <a:lnSpc>
                  <a:spcPts val="4200"/>
                </a:lnSpc>
              </a:pPr>
              <a:r>
                <a:rPr lang="en-US" sz="3500">
                  <a:solidFill>
                    <a:srgbClr val="FFFFFF"/>
                  </a:solidFill>
                  <a:latin typeface="Evolventa"/>
                  <a:ea typeface="Evolventa"/>
                  <a:cs typeface="Evolventa"/>
                  <a:sym typeface="Evolventa"/>
                </a:rPr>
                <a:t>Реакцияның бастапқы жылдамдықтарының мәндері және олардың сульфатталуының тепе-теңдік дәрежелері алынды. Электронды акцептордың R алмастырғыштары реакцияның бастапқы жылдамдығын арттырады және қышқыл алкоголь сульфатының тепе-теңдік шығымын төмендетеді. </a:t>
              </a:r>
            </a:p>
            <a:p>
              <a:pPr algn="l">
                <a:lnSpc>
                  <a:spcPts val="4200"/>
                </a:lnSpc>
              </a:pPr>
            </a:p>
          </p:txBody>
        </p:sp>
      </p:grpSp>
    </p:spTree>
  </p:cSld>
  <p:clrMapOvr>
    <a:masterClrMapping/>
  </p:clrMapOvr>
</p:sld>
</file>

<file path=ppt/slides/slide16.xml><?xml version="1.0" encoding="utf-8"?>
<p:sld xmlns:p="http://schemas.openxmlformats.org/presentationml/2006/main" xmlns:a="http://schemas.openxmlformats.org/drawingml/2006/main">
  <p:cSld>
    <p:bg>
      <p:bgPr>
        <a:gradFill rotWithShape="true">
          <a:gsLst>
            <a:gs pos="0">
              <a:srgbClr val="5B9BD5">
                <a:alpha val="100000"/>
              </a:srgbClr>
            </a:gs>
            <a:gs pos="100000">
              <a:srgbClr val="473C78">
                <a:alpha val="100000"/>
              </a:srgbClr>
            </a:gs>
          </a:gsLst>
          <a:lin ang="5400000"/>
        </a:gradFill>
      </p:bgPr>
    </p:bg>
    <p:spTree>
      <p:nvGrpSpPr>
        <p:cNvPr id="1" name=""/>
        <p:cNvGrpSpPr/>
        <p:nvPr/>
      </p:nvGrpSpPr>
      <p:grpSpPr>
        <a:xfrm>
          <a:off x="0" y="0"/>
          <a:ext cx="0" cy="0"/>
          <a:chOff x="0" y="0"/>
          <a:chExt cx="0" cy="0"/>
        </a:xfrm>
      </p:grpSpPr>
      <p:grpSp>
        <p:nvGrpSpPr>
          <p:cNvPr name="Group 2" id="2"/>
          <p:cNvGrpSpPr/>
          <p:nvPr/>
        </p:nvGrpSpPr>
        <p:grpSpPr>
          <a:xfrm rot="0">
            <a:off x="572225" y="1009832"/>
            <a:ext cx="17197160" cy="7251986"/>
            <a:chOff x="0" y="0"/>
            <a:chExt cx="22929546" cy="9669314"/>
          </a:xfrm>
        </p:grpSpPr>
        <p:sp>
          <p:nvSpPr>
            <p:cNvPr name="Freeform 3" id="3"/>
            <p:cNvSpPr/>
            <p:nvPr/>
          </p:nvSpPr>
          <p:spPr>
            <a:xfrm flipH="false" flipV="false" rot="0">
              <a:off x="0" y="0"/>
              <a:ext cx="22929546" cy="9669314"/>
            </a:xfrm>
            <a:custGeom>
              <a:avLst/>
              <a:gdLst/>
              <a:ahLst/>
              <a:cxnLst/>
              <a:rect r="r" b="b" t="t" l="l"/>
              <a:pathLst>
                <a:path h="9669314" w="22929546">
                  <a:moveTo>
                    <a:pt x="0" y="0"/>
                  </a:moveTo>
                  <a:lnTo>
                    <a:pt x="22929546" y="0"/>
                  </a:lnTo>
                  <a:lnTo>
                    <a:pt x="22929546" y="9669314"/>
                  </a:lnTo>
                  <a:lnTo>
                    <a:pt x="0" y="9669314"/>
                  </a:lnTo>
                  <a:close/>
                </a:path>
              </a:pathLst>
            </a:custGeom>
            <a:solidFill>
              <a:srgbClr val="000000">
                <a:alpha val="0"/>
              </a:srgbClr>
            </a:solidFill>
          </p:spPr>
        </p:sp>
        <p:sp>
          <p:nvSpPr>
            <p:cNvPr name="TextBox 4" id="4"/>
            <p:cNvSpPr txBox="true"/>
            <p:nvPr/>
          </p:nvSpPr>
          <p:spPr>
            <a:xfrm>
              <a:off x="0" y="-161925"/>
              <a:ext cx="22929546" cy="9831239"/>
            </a:xfrm>
            <a:prstGeom prst="rect">
              <a:avLst/>
            </a:prstGeom>
          </p:spPr>
          <p:txBody>
            <a:bodyPr anchor="t" rtlCol="false" tIns="0" lIns="0" bIns="0" rIns="0"/>
            <a:lstStyle/>
            <a:p>
              <a:pPr algn="l">
                <a:lnSpc>
                  <a:spcPts val="5135"/>
                </a:lnSpc>
              </a:pPr>
              <a:r>
                <a:rPr lang="en-US" sz="3999" b="true">
                  <a:solidFill>
                    <a:srgbClr val="FFFFFF"/>
                  </a:solidFill>
                  <a:latin typeface="Evolventa Bold"/>
                  <a:ea typeface="Evolventa Bold"/>
                  <a:cs typeface="Evolventa Bold"/>
                  <a:sym typeface="Evolventa Bold"/>
                </a:rPr>
                <a:t>Тапсырма 1:</a:t>
              </a:r>
            </a:p>
            <a:p>
              <a:pPr algn="l">
                <a:lnSpc>
                  <a:spcPts val="5135"/>
                </a:lnSpc>
              </a:pPr>
              <a:r>
                <a:rPr lang="en-US" sz="3999">
                  <a:solidFill>
                    <a:srgbClr val="FFFFFF"/>
                  </a:solidFill>
                  <a:latin typeface="Evolventa"/>
                  <a:ea typeface="Evolventa"/>
                  <a:cs typeface="Evolventa"/>
                  <a:sym typeface="Evolventa"/>
                </a:rPr>
                <a:t>Спирттер мен олефиндерді сульфаттау реакцияларының мысалдарын келтіріңіз. Этил спирті мен этиленнің сульфаттауының химиялық теңдеулерін жазыңыз.</a:t>
              </a:r>
            </a:p>
            <a:p>
              <a:pPr algn="l">
                <a:lnSpc>
                  <a:spcPts val="5135"/>
                </a:lnSpc>
              </a:pPr>
              <a:r>
                <a:rPr lang="en-US" sz="3999" b="true">
                  <a:solidFill>
                    <a:srgbClr val="FFFFFF"/>
                  </a:solidFill>
                  <a:latin typeface="Evolventa Bold"/>
                  <a:ea typeface="Evolventa Bold"/>
                  <a:cs typeface="Evolventa Bold"/>
                  <a:sym typeface="Evolventa Bold"/>
                </a:rPr>
                <a:t>Тапсырма 2:</a:t>
              </a:r>
            </a:p>
            <a:p>
              <a:pPr algn="l">
                <a:lnSpc>
                  <a:spcPts val="5135"/>
                </a:lnSpc>
              </a:pPr>
              <a:r>
                <a:rPr lang="en-US" sz="3999">
                  <a:solidFill>
                    <a:srgbClr val="FFFFFF"/>
                  </a:solidFill>
                  <a:latin typeface="Evolventa"/>
                  <a:ea typeface="Evolventa"/>
                  <a:cs typeface="Evolventa"/>
                  <a:sym typeface="Evolventa"/>
                </a:rPr>
                <a:t>Этил спирті мен этилен арасындағы сульфаттау реакцияларының айырмашылығын түсіндіріңіз. Бұл екі қосылыстың сульфаттау өнімдері қандай болады?</a:t>
              </a:r>
            </a:p>
          </p:txBody>
        </p:sp>
      </p:grpSp>
    </p:spTree>
  </p:cSld>
  <p:clrMapOvr>
    <a:masterClrMapping/>
  </p:clrMapOvr>
</p:sld>
</file>

<file path=ppt/slides/slide17.xml><?xml version="1.0" encoding="utf-8"?>
<p:sld xmlns:p="http://schemas.openxmlformats.org/presentationml/2006/main" xmlns:a="http://schemas.openxmlformats.org/drawingml/2006/main">
  <p:cSld>
    <p:bg>
      <p:bgPr>
        <a:gradFill rotWithShape="true">
          <a:gsLst>
            <a:gs pos="0">
              <a:srgbClr val="5B9BD5">
                <a:alpha val="100000"/>
              </a:srgbClr>
            </a:gs>
            <a:gs pos="100000">
              <a:srgbClr val="473C78">
                <a:alpha val="100000"/>
              </a:srgbClr>
            </a:gs>
          </a:gsLst>
          <a:lin ang="5400000"/>
        </a:gradFill>
      </p:bgPr>
    </p:bg>
    <p:spTree>
      <p:nvGrpSpPr>
        <p:cNvPr id="1" name=""/>
        <p:cNvGrpSpPr/>
        <p:nvPr/>
      </p:nvGrpSpPr>
      <p:grpSpPr>
        <a:xfrm>
          <a:off x="0" y="0"/>
          <a:ext cx="0" cy="0"/>
          <a:chOff x="0" y="0"/>
          <a:chExt cx="0" cy="0"/>
        </a:xfrm>
      </p:grpSpPr>
      <p:grpSp>
        <p:nvGrpSpPr>
          <p:cNvPr name="Group 2" id="2"/>
          <p:cNvGrpSpPr/>
          <p:nvPr/>
        </p:nvGrpSpPr>
        <p:grpSpPr>
          <a:xfrm rot="0">
            <a:off x="1004080" y="0"/>
            <a:ext cx="15773400" cy="1988344"/>
            <a:chOff x="0" y="0"/>
            <a:chExt cx="21031200" cy="2651126"/>
          </a:xfrm>
        </p:grpSpPr>
        <p:sp>
          <p:nvSpPr>
            <p:cNvPr name="Freeform 3" id="3"/>
            <p:cNvSpPr/>
            <p:nvPr/>
          </p:nvSpPr>
          <p:spPr>
            <a:xfrm flipH="false" flipV="false" rot="0">
              <a:off x="0" y="0"/>
              <a:ext cx="21031200" cy="2651126"/>
            </a:xfrm>
            <a:custGeom>
              <a:avLst/>
              <a:gdLst/>
              <a:ahLst/>
              <a:cxnLst/>
              <a:rect r="r" b="b" t="t" l="l"/>
              <a:pathLst>
                <a:path h="2651126" w="21031200">
                  <a:moveTo>
                    <a:pt x="0" y="0"/>
                  </a:moveTo>
                  <a:lnTo>
                    <a:pt x="21031200" y="0"/>
                  </a:lnTo>
                  <a:lnTo>
                    <a:pt x="21031200" y="2651126"/>
                  </a:lnTo>
                  <a:lnTo>
                    <a:pt x="0" y="2651126"/>
                  </a:lnTo>
                  <a:close/>
                </a:path>
              </a:pathLst>
            </a:custGeom>
            <a:solidFill>
              <a:srgbClr val="000000">
                <a:alpha val="0"/>
              </a:srgbClr>
            </a:solidFill>
          </p:spPr>
        </p:sp>
        <p:sp>
          <p:nvSpPr>
            <p:cNvPr name="TextBox 4" id="4"/>
            <p:cNvSpPr txBox="true"/>
            <p:nvPr/>
          </p:nvSpPr>
          <p:spPr>
            <a:xfrm>
              <a:off x="0" y="-104775"/>
              <a:ext cx="21031200" cy="2755901"/>
            </a:xfrm>
            <a:prstGeom prst="rect">
              <a:avLst/>
            </a:prstGeom>
          </p:spPr>
          <p:txBody>
            <a:bodyPr anchor="ctr" rtlCol="false" tIns="0" lIns="0" bIns="0" rIns="0"/>
            <a:lstStyle/>
            <a:p>
              <a:pPr algn="ctr">
                <a:lnSpc>
                  <a:spcPts val="5400"/>
                </a:lnSpc>
              </a:pPr>
              <a:r>
                <a:rPr lang="en-US" sz="5000" b="true">
                  <a:solidFill>
                    <a:srgbClr val="FFFFFF"/>
                  </a:solidFill>
                  <a:latin typeface="Evolventa Bold"/>
                  <a:ea typeface="Evolventa Bold"/>
                  <a:cs typeface="Evolventa Bold"/>
                  <a:sym typeface="Evolventa Bold"/>
                </a:rPr>
                <a:t>Сульфирлеу</a:t>
              </a:r>
            </a:p>
          </p:txBody>
        </p:sp>
      </p:grpSp>
      <p:grpSp>
        <p:nvGrpSpPr>
          <p:cNvPr name="Group 5" id="5"/>
          <p:cNvGrpSpPr/>
          <p:nvPr/>
        </p:nvGrpSpPr>
        <p:grpSpPr>
          <a:xfrm rot="0">
            <a:off x="1502960" y="1988345"/>
            <a:ext cx="15773400" cy="7474708"/>
            <a:chOff x="0" y="0"/>
            <a:chExt cx="21031200" cy="9966278"/>
          </a:xfrm>
        </p:grpSpPr>
        <p:sp>
          <p:nvSpPr>
            <p:cNvPr name="Freeform 6" id="6"/>
            <p:cNvSpPr/>
            <p:nvPr/>
          </p:nvSpPr>
          <p:spPr>
            <a:xfrm flipH="false" flipV="false" rot="0">
              <a:off x="0" y="0"/>
              <a:ext cx="21031200" cy="9966278"/>
            </a:xfrm>
            <a:custGeom>
              <a:avLst/>
              <a:gdLst/>
              <a:ahLst/>
              <a:cxnLst/>
              <a:rect r="r" b="b" t="t" l="l"/>
              <a:pathLst>
                <a:path h="9966278" w="21031200">
                  <a:moveTo>
                    <a:pt x="0" y="0"/>
                  </a:moveTo>
                  <a:lnTo>
                    <a:pt x="21031200" y="0"/>
                  </a:lnTo>
                  <a:lnTo>
                    <a:pt x="21031200" y="9966278"/>
                  </a:lnTo>
                  <a:lnTo>
                    <a:pt x="0" y="9966278"/>
                  </a:lnTo>
                  <a:close/>
                </a:path>
              </a:pathLst>
            </a:custGeom>
            <a:solidFill>
              <a:srgbClr val="000000">
                <a:alpha val="0"/>
              </a:srgbClr>
            </a:solidFill>
          </p:spPr>
        </p:sp>
        <p:sp>
          <p:nvSpPr>
            <p:cNvPr name="TextBox 7" id="7"/>
            <p:cNvSpPr txBox="true"/>
            <p:nvPr/>
          </p:nvSpPr>
          <p:spPr>
            <a:xfrm>
              <a:off x="0" y="9525"/>
              <a:ext cx="21031200" cy="9956753"/>
            </a:xfrm>
            <a:prstGeom prst="rect">
              <a:avLst/>
            </a:prstGeom>
          </p:spPr>
          <p:txBody>
            <a:bodyPr anchor="t" rtlCol="false" tIns="0" lIns="0" bIns="0" rIns="0"/>
            <a:lstStyle/>
            <a:p>
              <a:pPr algn="just">
                <a:lnSpc>
                  <a:spcPts val="3270"/>
                </a:lnSpc>
              </a:pPr>
              <a:r>
                <a:rPr lang="en-US" sz="3785" b="true">
                  <a:solidFill>
                    <a:srgbClr val="FFFFFF"/>
                  </a:solidFill>
                  <a:latin typeface="Evolventa Bold"/>
                  <a:ea typeface="Evolventa Bold"/>
                  <a:cs typeface="Evolventa Bold"/>
                  <a:sym typeface="Evolventa Bold"/>
                </a:rPr>
                <a:t>Сульфирлеу</a:t>
              </a:r>
              <a:r>
                <a:rPr lang="en-US" sz="3785">
                  <a:solidFill>
                    <a:srgbClr val="FFFFFF"/>
                  </a:solidFill>
                  <a:latin typeface="Evolventa"/>
                  <a:ea typeface="Evolventa"/>
                  <a:cs typeface="Evolventa"/>
                  <a:sym typeface="Evolventa"/>
                </a:rPr>
                <a:t> - деп сульфотопты (-SO₃H) органикалық қосылыс молекулаларына енгізу </a:t>
              </a:r>
              <a:r>
                <a:rPr lang="en-US" sz="3785" b="true">
                  <a:solidFill>
                    <a:srgbClr val="FFFFFF"/>
                  </a:solidFill>
                  <a:latin typeface="Evolventa Bold"/>
                  <a:ea typeface="Evolventa Bold"/>
                  <a:cs typeface="Evolventa Bold"/>
                  <a:sym typeface="Evolventa Bold"/>
                </a:rPr>
                <a:t>процесін</a:t>
              </a:r>
              <a:r>
                <a:rPr lang="en-US" sz="3785">
                  <a:solidFill>
                    <a:srgbClr val="FFFFFF"/>
                  </a:solidFill>
                  <a:latin typeface="Evolventa"/>
                  <a:ea typeface="Evolventa"/>
                  <a:cs typeface="Evolventa"/>
                  <a:sym typeface="Evolventa"/>
                </a:rPr>
                <a:t> айтамыз.</a:t>
              </a:r>
            </a:p>
            <a:p>
              <a:pPr algn="just">
                <a:lnSpc>
                  <a:spcPts val="3270"/>
                </a:lnSpc>
              </a:pPr>
            </a:p>
            <a:p>
              <a:pPr algn="just">
                <a:lnSpc>
                  <a:spcPts val="3270"/>
                </a:lnSpc>
              </a:pPr>
              <a:r>
                <a:rPr lang="en-US" sz="3785">
                  <a:solidFill>
                    <a:srgbClr val="FFFFFF"/>
                  </a:solidFill>
                  <a:latin typeface="Evolventa"/>
                  <a:ea typeface="Evolventa"/>
                  <a:cs typeface="Evolventa"/>
                  <a:sym typeface="Evolventa"/>
                </a:rPr>
                <a:t>Сульфирлеуді сульфотоптар арқылы органикалық қосылыстағы сутегі атомын ығыстыру деп түсініледі.</a:t>
              </a:r>
            </a:p>
            <a:p>
              <a:pPr algn="just">
                <a:lnSpc>
                  <a:spcPts val="3270"/>
                </a:lnSpc>
              </a:pPr>
            </a:p>
            <a:p>
              <a:pPr algn="just">
                <a:lnSpc>
                  <a:spcPts val="3270"/>
                </a:lnSpc>
              </a:pPr>
              <a:r>
                <a:rPr lang="en-US" sz="3785">
                  <a:solidFill>
                    <a:srgbClr val="FFFFFF"/>
                  </a:solidFill>
                  <a:latin typeface="Evolventa"/>
                  <a:ea typeface="Evolventa"/>
                  <a:cs typeface="Evolventa"/>
                  <a:sym typeface="Evolventa"/>
                </a:rPr>
                <a:t>С-, N- и О-</a:t>
              </a:r>
              <a:r>
                <a:rPr lang="en-US" sz="3785" b="true">
                  <a:solidFill>
                    <a:srgbClr val="FFFFFF"/>
                  </a:solidFill>
                  <a:latin typeface="Evolventa Bold"/>
                  <a:ea typeface="Evolventa Bold"/>
                  <a:cs typeface="Evolventa Bold"/>
                  <a:sym typeface="Evolventa Bold"/>
                </a:rPr>
                <a:t>сульфирлеу</a:t>
              </a:r>
              <a:r>
                <a:rPr lang="en-US" sz="3785">
                  <a:solidFill>
                    <a:srgbClr val="FFFFFF"/>
                  </a:solidFill>
                  <a:latin typeface="Evolventa"/>
                  <a:ea typeface="Evolventa"/>
                  <a:cs typeface="Evolventa"/>
                  <a:sym typeface="Evolventa"/>
                </a:rPr>
                <a:t> болып ажыратылады. </a:t>
              </a:r>
            </a:p>
            <a:p>
              <a:pPr algn="just">
                <a:lnSpc>
                  <a:spcPts val="3270"/>
                </a:lnSpc>
              </a:pPr>
            </a:p>
            <a:p>
              <a:pPr algn="just">
                <a:lnSpc>
                  <a:spcPts val="3270"/>
                </a:lnSpc>
              </a:pPr>
              <a:r>
                <a:rPr lang="en-US" sz="3785" b="true">
                  <a:solidFill>
                    <a:srgbClr val="FFFFFF"/>
                  </a:solidFill>
                  <a:latin typeface="Evolventa Bold"/>
                  <a:ea typeface="Evolventa Bold"/>
                  <a:cs typeface="Evolventa Bold"/>
                  <a:sym typeface="Evolventa Bold"/>
                </a:rPr>
                <a:t>Сульфирлеу</a:t>
              </a:r>
              <a:r>
                <a:rPr lang="en-US" sz="3785">
                  <a:solidFill>
                    <a:srgbClr val="FFFFFF"/>
                  </a:solidFill>
                  <a:latin typeface="Evolventa"/>
                  <a:ea typeface="Evolventa"/>
                  <a:cs typeface="Evolventa"/>
                  <a:sym typeface="Evolventa"/>
                </a:rPr>
                <a:t> үшін субстрат бірінші кезекте хош иісті және гетероатомды қосылыстар және олардың туындылары болып табылады.</a:t>
              </a:r>
            </a:p>
            <a:p>
              <a:pPr algn="just">
                <a:lnSpc>
                  <a:spcPts val="3270"/>
                </a:lnSpc>
              </a:pPr>
            </a:p>
            <a:p>
              <a:pPr algn="just">
                <a:lnSpc>
                  <a:spcPts val="3270"/>
                </a:lnSpc>
              </a:pPr>
              <a:r>
                <a:rPr lang="en-US" sz="3785">
                  <a:solidFill>
                    <a:srgbClr val="FFFFFF"/>
                  </a:solidFill>
                  <a:latin typeface="Evolventa"/>
                  <a:ea typeface="Evolventa"/>
                  <a:cs typeface="Evolventa"/>
                  <a:sym typeface="Evolventa"/>
                </a:rPr>
                <a:t>Сульфирлеу реакциясы хош иісті қосылыстарға тән, бірақ олефиндер үшін де практикалық маңызы бар</a:t>
              </a:r>
            </a:p>
            <a:p>
              <a:pPr algn="just">
                <a:lnSpc>
                  <a:spcPts val="3270"/>
                </a:lnSpc>
              </a:pPr>
            </a:p>
            <a:p>
              <a:pPr algn="just">
                <a:lnSpc>
                  <a:spcPts val="3270"/>
                </a:lnSpc>
              </a:pPr>
            </a:p>
            <a:p>
              <a:pPr algn="just">
                <a:lnSpc>
                  <a:spcPts val="3270"/>
                </a:lnSpc>
              </a:pPr>
            </a:p>
          </p:txBody>
        </p:sp>
      </p:grpSp>
    </p:spTree>
  </p:cSld>
  <p:clrMapOvr>
    <a:masterClrMapping/>
  </p:clrMapOvr>
</p:sld>
</file>

<file path=ppt/slides/slide18.xml><?xml version="1.0" encoding="utf-8"?>
<p:sld xmlns:p="http://schemas.openxmlformats.org/presentationml/2006/main" xmlns:a="http://schemas.openxmlformats.org/drawingml/2006/main" xmlns:r="http://schemas.openxmlformats.org/officeDocument/2006/relationships">
  <p:cSld>
    <p:bg>
      <p:bgPr>
        <a:gradFill rotWithShape="true">
          <a:gsLst>
            <a:gs pos="0">
              <a:srgbClr val="5B9BD5">
                <a:alpha val="100000"/>
              </a:srgbClr>
            </a:gs>
            <a:gs pos="100000">
              <a:srgbClr val="473C78">
                <a:alpha val="100000"/>
              </a:srgbClr>
            </a:gs>
          </a:gsLst>
          <a:lin ang="5400000"/>
        </a:gradFill>
      </p:bgPr>
    </p:bg>
    <p:spTree>
      <p:nvGrpSpPr>
        <p:cNvPr id="1" name=""/>
        <p:cNvGrpSpPr/>
        <p:nvPr/>
      </p:nvGrpSpPr>
      <p:grpSpPr>
        <a:xfrm>
          <a:off x="0" y="0"/>
          <a:ext cx="0" cy="0"/>
          <a:chOff x="0" y="0"/>
          <a:chExt cx="0" cy="0"/>
        </a:xfrm>
      </p:grpSpPr>
      <p:sp>
        <p:nvSpPr>
          <p:cNvPr name="Freeform 2" id="2"/>
          <p:cNvSpPr/>
          <p:nvPr/>
        </p:nvSpPr>
        <p:spPr>
          <a:xfrm flipH="false" flipV="false" rot="0">
            <a:off x="2089419" y="3417850"/>
            <a:ext cx="14075314" cy="4472317"/>
          </a:xfrm>
          <a:custGeom>
            <a:avLst/>
            <a:gdLst/>
            <a:ahLst/>
            <a:cxnLst/>
            <a:rect r="r" b="b" t="t" l="l"/>
            <a:pathLst>
              <a:path h="4472317" w="14075314">
                <a:moveTo>
                  <a:pt x="0" y="0"/>
                </a:moveTo>
                <a:lnTo>
                  <a:pt x="14075314" y="0"/>
                </a:lnTo>
                <a:lnTo>
                  <a:pt x="14075314" y="4472318"/>
                </a:lnTo>
                <a:lnTo>
                  <a:pt x="0" y="4472318"/>
                </a:lnTo>
                <a:lnTo>
                  <a:pt x="0" y="0"/>
                </a:lnTo>
                <a:close/>
              </a:path>
            </a:pathLst>
          </a:custGeom>
          <a:blipFill>
            <a:blip r:embed="rId2"/>
            <a:stretch>
              <a:fillRect l="0" t="0" r="0" b="0"/>
            </a:stretch>
          </a:blipFill>
        </p:spPr>
      </p:sp>
      <p:grpSp>
        <p:nvGrpSpPr>
          <p:cNvPr name="Group 3" id="3"/>
          <p:cNvGrpSpPr/>
          <p:nvPr/>
        </p:nvGrpSpPr>
        <p:grpSpPr>
          <a:xfrm rot="0">
            <a:off x="1205985" y="1517826"/>
            <a:ext cx="16086408" cy="1497360"/>
            <a:chOff x="0" y="0"/>
            <a:chExt cx="21448544" cy="1996480"/>
          </a:xfrm>
        </p:grpSpPr>
        <p:sp>
          <p:nvSpPr>
            <p:cNvPr name="Freeform 4" id="4"/>
            <p:cNvSpPr/>
            <p:nvPr/>
          </p:nvSpPr>
          <p:spPr>
            <a:xfrm flipH="false" flipV="false" rot="0">
              <a:off x="0" y="0"/>
              <a:ext cx="21448544" cy="1996480"/>
            </a:xfrm>
            <a:custGeom>
              <a:avLst/>
              <a:gdLst/>
              <a:ahLst/>
              <a:cxnLst/>
              <a:rect r="r" b="b" t="t" l="l"/>
              <a:pathLst>
                <a:path h="1996480" w="21448544">
                  <a:moveTo>
                    <a:pt x="0" y="0"/>
                  </a:moveTo>
                  <a:lnTo>
                    <a:pt x="21448544" y="0"/>
                  </a:lnTo>
                  <a:lnTo>
                    <a:pt x="21448544" y="1996480"/>
                  </a:lnTo>
                  <a:lnTo>
                    <a:pt x="0" y="1996480"/>
                  </a:lnTo>
                  <a:close/>
                </a:path>
              </a:pathLst>
            </a:custGeom>
            <a:solidFill>
              <a:srgbClr val="000000">
                <a:alpha val="0"/>
              </a:srgbClr>
            </a:solidFill>
          </p:spPr>
        </p:sp>
        <p:sp>
          <p:nvSpPr>
            <p:cNvPr name="TextBox 5" id="5"/>
            <p:cNvSpPr txBox="true"/>
            <p:nvPr/>
          </p:nvSpPr>
          <p:spPr>
            <a:xfrm>
              <a:off x="0" y="-95250"/>
              <a:ext cx="21448544" cy="2091730"/>
            </a:xfrm>
            <a:prstGeom prst="rect">
              <a:avLst/>
            </a:prstGeom>
          </p:spPr>
          <p:txBody>
            <a:bodyPr anchor="t" rtlCol="false" tIns="0" lIns="0" bIns="0" rIns="0"/>
            <a:lstStyle/>
            <a:p>
              <a:pPr algn="ctr">
                <a:lnSpc>
                  <a:spcPts val="3600"/>
                </a:lnSpc>
              </a:pPr>
              <a:r>
                <a:rPr lang="en-US" sz="3000">
                  <a:solidFill>
                    <a:srgbClr val="FFFFFF"/>
                  </a:solidFill>
                  <a:latin typeface="Evolventa"/>
                  <a:ea typeface="Evolventa"/>
                  <a:cs typeface="Evolventa"/>
                  <a:sym typeface="Evolventa"/>
                </a:rPr>
                <a:t>Олефиндердің күкірт қышқылымен жоғарыда қарастырылған сульфаттаудан айырмашылығы, Олеум немесе SO₃ әсерінен сульфирлеу С-S байланысын қалыптастыру үшін жүреді. </a:t>
              </a:r>
            </a:p>
          </p:txBody>
        </p:sp>
      </p:grpSp>
      <p:grpSp>
        <p:nvGrpSpPr>
          <p:cNvPr name="Group 6" id="6"/>
          <p:cNvGrpSpPr/>
          <p:nvPr/>
        </p:nvGrpSpPr>
        <p:grpSpPr>
          <a:xfrm rot="0">
            <a:off x="1028700" y="8292832"/>
            <a:ext cx="16196752" cy="1384995"/>
            <a:chOff x="0" y="0"/>
            <a:chExt cx="21595670" cy="1846660"/>
          </a:xfrm>
        </p:grpSpPr>
        <p:sp>
          <p:nvSpPr>
            <p:cNvPr name="Freeform 7" id="7"/>
            <p:cNvSpPr/>
            <p:nvPr/>
          </p:nvSpPr>
          <p:spPr>
            <a:xfrm flipH="false" flipV="false" rot="0">
              <a:off x="0" y="0"/>
              <a:ext cx="21595669" cy="1846660"/>
            </a:xfrm>
            <a:custGeom>
              <a:avLst/>
              <a:gdLst/>
              <a:ahLst/>
              <a:cxnLst/>
              <a:rect r="r" b="b" t="t" l="l"/>
              <a:pathLst>
                <a:path h="1846660" w="21595669">
                  <a:moveTo>
                    <a:pt x="0" y="0"/>
                  </a:moveTo>
                  <a:lnTo>
                    <a:pt x="21595669" y="0"/>
                  </a:lnTo>
                  <a:lnTo>
                    <a:pt x="21595669" y="1846660"/>
                  </a:lnTo>
                  <a:lnTo>
                    <a:pt x="0" y="1846660"/>
                  </a:lnTo>
                  <a:close/>
                </a:path>
              </a:pathLst>
            </a:custGeom>
            <a:solidFill>
              <a:srgbClr val="000000">
                <a:alpha val="0"/>
              </a:srgbClr>
            </a:solidFill>
          </p:spPr>
        </p:sp>
        <p:sp>
          <p:nvSpPr>
            <p:cNvPr name="TextBox 8" id="8"/>
            <p:cNvSpPr txBox="true"/>
            <p:nvPr/>
          </p:nvSpPr>
          <p:spPr>
            <a:xfrm>
              <a:off x="0" y="-85725"/>
              <a:ext cx="21595670" cy="1932385"/>
            </a:xfrm>
            <a:prstGeom prst="rect">
              <a:avLst/>
            </a:prstGeom>
          </p:spPr>
          <p:txBody>
            <a:bodyPr anchor="t" rtlCol="false" tIns="0" lIns="0" bIns="0" rIns="0"/>
            <a:lstStyle/>
            <a:p>
              <a:pPr algn="l">
                <a:lnSpc>
                  <a:spcPts val="3240"/>
                </a:lnSpc>
              </a:pPr>
              <a:r>
                <a:rPr lang="en-US" sz="2700">
                  <a:solidFill>
                    <a:srgbClr val="FFFFFF"/>
                  </a:solidFill>
                  <a:latin typeface="Evolventa"/>
                  <a:ea typeface="Evolventa"/>
                  <a:cs typeface="Evolventa"/>
                  <a:sym typeface="Evolventa"/>
                </a:rPr>
                <a:t>SO₃ электрофильді қасиеттері гидрид ионының миграциясымен изомерленуге және алкенсульфоқышқылдар мен сультондар қоспасын (гидроксисульфоқышқылдардың ішкі эфирлері) түзуге қабілетті бастапқы биполярлық кешеннің пайда болуын анықтайды.</a:t>
              </a:r>
            </a:p>
          </p:txBody>
        </p:sp>
      </p:grpSp>
      <p:grpSp>
        <p:nvGrpSpPr>
          <p:cNvPr name="Group 9" id="9"/>
          <p:cNvGrpSpPr/>
          <p:nvPr/>
        </p:nvGrpSpPr>
        <p:grpSpPr>
          <a:xfrm rot="0">
            <a:off x="3239220" y="177442"/>
            <a:ext cx="11809559" cy="2840358"/>
            <a:chOff x="0" y="0"/>
            <a:chExt cx="12622560" cy="3035895"/>
          </a:xfrm>
        </p:grpSpPr>
        <p:sp>
          <p:nvSpPr>
            <p:cNvPr name="Freeform 10" id="10"/>
            <p:cNvSpPr/>
            <p:nvPr/>
          </p:nvSpPr>
          <p:spPr>
            <a:xfrm flipH="false" flipV="false" rot="0">
              <a:off x="0" y="0"/>
              <a:ext cx="12622560" cy="3035895"/>
            </a:xfrm>
            <a:custGeom>
              <a:avLst/>
              <a:gdLst/>
              <a:ahLst/>
              <a:cxnLst/>
              <a:rect r="r" b="b" t="t" l="l"/>
              <a:pathLst>
                <a:path h="3035895" w="12622560">
                  <a:moveTo>
                    <a:pt x="0" y="0"/>
                  </a:moveTo>
                  <a:lnTo>
                    <a:pt x="12622560" y="0"/>
                  </a:lnTo>
                  <a:lnTo>
                    <a:pt x="12622560" y="3035895"/>
                  </a:lnTo>
                  <a:lnTo>
                    <a:pt x="0" y="3035895"/>
                  </a:lnTo>
                  <a:close/>
                </a:path>
              </a:pathLst>
            </a:custGeom>
            <a:solidFill>
              <a:srgbClr val="000000">
                <a:alpha val="0"/>
              </a:srgbClr>
            </a:solidFill>
          </p:spPr>
        </p:sp>
        <p:sp>
          <p:nvSpPr>
            <p:cNvPr name="TextBox 11" id="11"/>
            <p:cNvSpPr txBox="true"/>
            <p:nvPr/>
          </p:nvSpPr>
          <p:spPr>
            <a:xfrm>
              <a:off x="0" y="-209550"/>
              <a:ext cx="12622560" cy="3245445"/>
            </a:xfrm>
            <a:prstGeom prst="rect">
              <a:avLst/>
            </a:prstGeom>
          </p:spPr>
          <p:txBody>
            <a:bodyPr anchor="t" rtlCol="false" tIns="0" lIns="0" bIns="0" rIns="0"/>
            <a:lstStyle/>
            <a:p>
              <a:pPr algn="l">
                <a:lnSpc>
                  <a:spcPts val="7920"/>
                </a:lnSpc>
              </a:pPr>
              <a:r>
                <a:rPr lang="en-US" sz="6600" b="true">
                  <a:solidFill>
                    <a:srgbClr val="FFFFFF"/>
                  </a:solidFill>
                  <a:latin typeface="Evolventa Bold"/>
                  <a:ea typeface="Evolventa Bold"/>
                  <a:cs typeface="Evolventa Bold"/>
                  <a:sym typeface="Evolventa Bold"/>
                </a:rPr>
                <a:t>Олефиндерді сульфирлеу</a:t>
              </a:r>
            </a:p>
          </p:txBody>
        </p:sp>
      </p:grpSp>
    </p:spTree>
  </p:cSld>
  <p:clrMapOvr>
    <a:masterClrMapping/>
  </p:clrMapOvr>
</p:sld>
</file>

<file path=ppt/slides/slide19.xml><?xml version="1.0" encoding="utf-8"?>
<p:sld xmlns:p="http://schemas.openxmlformats.org/presentationml/2006/main" xmlns:a="http://schemas.openxmlformats.org/drawingml/2006/main" xmlns:r="http://schemas.openxmlformats.org/officeDocument/2006/relationships">
  <p:cSld>
    <p:bg>
      <p:bgPr>
        <a:gradFill rotWithShape="true">
          <a:gsLst>
            <a:gs pos="0">
              <a:srgbClr val="5B9BD5">
                <a:alpha val="100000"/>
              </a:srgbClr>
            </a:gs>
            <a:gs pos="100000">
              <a:srgbClr val="473C78">
                <a:alpha val="100000"/>
              </a:srgbClr>
            </a:gs>
          </a:gsLst>
          <a:lin ang="5400000"/>
        </a:gradFill>
      </p:bgPr>
    </p:bg>
    <p:spTree>
      <p:nvGrpSpPr>
        <p:cNvPr id="1" name=""/>
        <p:cNvGrpSpPr/>
        <p:nvPr/>
      </p:nvGrpSpPr>
      <p:grpSpPr>
        <a:xfrm>
          <a:off x="0" y="0"/>
          <a:ext cx="0" cy="0"/>
          <a:chOff x="0" y="0"/>
          <a:chExt cx="0" cy="0"/>
        </a:xfrm>
      </p:grpSpPr>
      <p:grpSp>
        <p:nvGrpSpPr>
          <p:cNvPr name="Group 2" id="2"/>
          <p:cNvGrpSpPr/>
          <p:nvPr/>
        </p:nvGrpSpPr>
        <p:grpSpPr>
          <a:xfrm rot="0">
            <a:off x="640080" y="2911317"/>
            <a:ext cx="17007840" cy="1985159"/>
            <a:chOff x="0" y="0"/>
            <a:chExt cx="22677120" cy="2646878"/>
          </a:xfrm>
        </p:grpSpPr>
        <p:sp>
          <p:nvSpPr>
            <p:cNvPr name="Freeform 3" id="3"/>
            <p:cNvSpPr/>
            <p:nvPr/>
          </p:nvSpPr>
          <p:spPr>
            <a:xfrm flipH="false" flipV="false" rot="0">
              <a:off x="0" y="0"/>
              <a:ext cx="22677120" cy="2646878"/>
            </a:xfrm>
            <a:custGeom>
              <a:avLst/>
              <a:gdLst/>
              <a:ahLst/>
              <a:cxnLst/>
              <a:rect r="r" b="b" t="t" l="l"/>
              <a:pathLst>
                <a:path h="2646878" w="22677120">
                  <a:moveTo>
                    <a:pt x="0" y="0"/>
                  </a:moveTo>
                  <a:lnTo>
                    <a:pt x="22677120" y="0"/>
                  </a:lnTo>
                  <a:lnTo>
                    <a:pt x="22677120" y="2646878"/>
                  </a:lnTo>
                  <a:lnTo>
                    <a:pt x="0" y="2646878"/>
                  </a:lnTo>
                  <a:close/>
                </a:path>
              </a:pathLst>
            </a:custGeom>
            <a:solidFill>
              <a:srgbClr val="000000">
                <a:alpha val="0"/>
              </a:srgbClr>
            </a:solidFill>
          </p:spPr>
        </p:sp>
        <p:sp>
          <p:nvSpPr>
            <p:cNvPr name="TextBox 4" id="4"/>
            <p:cNvSpPr txBox="true"/>
            <p:nvPr/>
          </p:nvSpPr>
          <p:spPr>
            <a:xfrm>
              <a:off x="0" y="-114300"/>
              <a:ext cx="22677120" cy="2761178"/>
            </a:xfrm>
            <a:prstGeom prst="rect">
              <a:avLst/>
            </a:prstGeom>
          </p:spPr>
          <p:txBody>
            <a:bodyPr anchor="t" rtlCol="false" tIns="0" lIns="0" bIns="0" rIns="0"/>
            <a:lstStyle/>
            <a:p>
              <a:pPr algn="ctr">
                <a:lnSpc>
                  <a:spcPts val="4439"/>
                </a:lnSpc>
              </a:pPr>
              <a:r>
                <a:rPr lang="en-US" sz="3699">
                  <a:solidFill>
                    <a:srgbClr val="FFFFFF"/>
                  </a:solidFill>
                  <a:latin typeface="Evolventa"/>
                  <a:ea typeface="Evolventa"/>
                  <a:cs typeface="Evolventa"/>
                  <a:sym typeface="Evolventa"/>
                </a:rPr>
                <a:t>Хош иісті қосылыстарды сульфирлеу үшін негізінен күкірт қышқылы, олеум және SO3 қолданылады.</a:t>
              </a:r>
            </a:p>
          </p:txBody>
        </p:sp>
      </p:grpSp>
      <p:sp>
        <p:nvSpPr>
          <p:cNvPr name="Freeform 5" id="5"/>
          <p:cNvSpPr/>
          <p:nvPr/>
        </p:nvSpPr>
        <p:spPr>
          <a:xfrm flipH="false" flipV="false" rot="0">
            <a:off x="3032793" y="5420350"/>
            <a:ext cx="12222414" cy="1506284"/>
          </a:xfrm>
          <a:custGeom>
            <a:avLst/>
            <a:gdLst/>
            <a:ahLst/>
            <a:cxnLst/>
            <a:rect r="r" b="b" t="t" l="l"/>
            <a:pathLst>
              <a:path h="1506284" w="12222414">
                <a:moveTo>
                  <a:pt x="0" y="0"/>
                </a:moveTo>
                <a:lnTo>
                  <a:pt x="12222414" y="0"/>
                </a:lnTo>
                <a:lnTo>
                  <a:pt x="12222414" y="1506284"/>
                </a:lnTo>
                <a:lnTo>
                  <a:pt x="0" y="1506284"/>
                </a:lnTo>
                <a:lnTo>
                  <a:pt x="0" y="0"/>
                </a:lnTo>
                <a:close/>
              </a:path>
            </a:pathLst>
          </a:custGeom>
          <a:blipFill>
            <a:blip r:embed="rId2"/>
            <a:stretch>
              <a:fillRect l="0" t="0" r="0" b="0"/>
            </a:stretch>
          </a:blipFill>
        </p:spPr>
      </p:sp>
      <p:grpSp>
        <p:nvGrpSpPr>
          <p:cNvPr name="Group 6" id="6"/>
          <p:cNvGrpSpPr/>
          <p:nvPr/>
        </p:nvGrpSpPr>
        <p:grpSpPr>
          <a:xfrm rot="0">
            <a:off x="1028700" y="7451504"/>
            <a:ext cx="16605092" cy="2169825"/>
            <a:chOff x="0" y="0"/>
            <a:chExt cx="22140122" cy="2893100"/>
          </a:xfrm>
        </p:grpSpPr>
        <p:sp>
          <p:nvSpPr>
            <p:cNvPr name="Freeform 7" id="7"/>
            <p:cNvSpPr/>
            <p:nvPr/>
          </p:nvSpPr>
          <p:spPr>
            <a:xfrm flipH="false" flipV="false" rot="0">
              <a:off x="0" y="0"/>
              <a:ext cx="22140121" cy="2893100"/>
            </a:xfrm>
            <a:custGeom>
              <a:avLst/>
              <a:gdLst/>
              <a:ahLst/>
              <a:cxnLst/>
              <a:rect r="r" b="b" t="t" l="l"/>
              <a:pathLst>
                <a:path h="2893100" w="22140121">
                  <a:moveTo>
                    <a:pt x="0" y="0"/>
                  </a:moveTo>
                  <a:lnTo>
                    <a:pt x="22140121" y="0"/>
                  </a:lnTo>
                  <a:lnTo>
                    <a:pt x="22140121" y="2893100"/>
                  </a:lnTo>
                  <a:lnTo>
                    <a:pt x="0" y="2893100"/>
                  </a:lnTo>
                  <a:close/>
                </a:path>
              </a:pathLst>
            </a:custGeom>
            <a:solidFill>
              <a:srgbClr val="000000">
                <a:alpha val="0"/>
              </a:srgbClr>
            </a:solidFill>
          </p:spPr>
        </p:sp>
        <p:sp>
          <p:nvSpPr>
            <p:cNvPr name="TextBox 8" id="8"/>
            <p:cNvSpPr txBox="true"/>
            <p:nvPr/>
          </p:nvSpPr>
          <p:spPr>
            <a:xfrm>
              <a:off x="0" y="-114300"/>
              <a:ext cx="22140122" cy="3007400"/>
            </a:xfrm>
            <a:prstGeom prst="rect">
              <a:avLst/>
            </a:prstGeom>
          </p:spPr>
          <p:txBody>
            <a:bodyPr anchor="t" rtlCol="false" tIns="0" lIns="0" bIns="0" rIns="0"/>
            <a:lstStyle/>
            <a:p>
              <a:pPr algn="l">
                <a:lnSpc>
                  <a:spcPts val="4200"/>
                </a:lnSpc>
              </a:pPr>
              <a:r>
                <a:rPr lang="en-US" sz="3500">
                  <a:solidFill>
                    <a:srgbClr val="FFFFFF"/>
                  </a:solidFill>
                  <a:latin typeface="Evolventa"/>
                  <a:ea typeface="Evolventa"/>
                  <a:cs typeface="Evolventa"/>
                  <a:sym typeface="Evolventa"/>
                </a:rPr>
                <a:t>Күкірт қышқылының сульфирлеу қайтымды реакция болып табылады</a:t>
              </a:r>
            </a:p>
          </p:txBody>
        </p:sp>
      </p:grpSp>
      <p:grpSp>
        <p:nvGrpSpPr>
          <p:cNvPr name="Group 9" id="9"/>
          <p:cNvGrpSpPr/>
          <p:nvPr/>
        </p:nvGrpSpPr>
        <p:grpSpPr>
          <a:xfrm rot="0">
            <a:off x="3733198" y="603102"/>
            <a:ext cx="10821604" cy="851197"/>
            <a:chOff x="0" y="0"/>
            <a:chExt cx="21837132" cy="1717647"/>
          </a:xfrm>
        </p:grpSpPr>
        <p:sp>
          <p:nvSpPr>
            <p:cNvPr name="Freeform 10" id="10"/>
            <p:cNvSpPr/>
            <p:nvPr/>
          </p:nvSpPr>
          <p:spPr>
            <a:xfrm flipH="false" flipV="false" rot="0">
              <a:off x="0" y="0"/>
              <a:ext cx="21837132" cy="1717647"/>
            </a:xfrm>
            <a:custGeom>
              <a:avLst/>
              <a:gdLst/>
              <a:ahLst/>
              <a:cxnLst/>
              <a:rect r="r" b="b" t="t" l="l"/>
              <a:pathLst>
                <a:path h="1717647" w="21837132">
                  <a:moveTo>
                    <a:pt x="0" y="0"/>
                  </a:moveTo>
                  <a:lnTo>
                    <a:pt x="21837132" y="0"/>
                  </a:lnTo>
                  <a:lnTo>
                    <a:pt x="21837132" y="1717647"/>
                  </a:lnTo>
                  <a:lnTo>
                    <a:pt x="0" y="1717647"/>
                  </a:lnTo>
                  <a:close/>
                </a:path>
              </a:pathLst>
            </a:custGeom>
            <a:solidFill>
              <a:srgbClr val="000000">
                <a:alpha val="0"/>
              </a:srgbClr>
            </a:solidFill>
          </p:spPr>
        </p:sp>
        <p:sp>
          <p:nvSpPr>
            <p:cNvPr name="TextBox 11" id="11"/>
            <p:cNvSpPr txBox="true"/>
            <p:nvPr/>
          </p:nvSpPr>
          <p:spPr>
            <a:xfrm>
              <a:off x="0" y="-133350"/>
              <a:ext cx="21837132" cy="1850997"/>
            </a:xfrm>
            <a:prstGeom prst="rect">
              <a:avLst/>
            </a:prstGeom>
          </p:spPr>
          <p:txBody>
            <a:bodyPr anchor="t" rtlCol="false" tIns="0" lIns="0" bIns="0" rIns="0"/>
            <a:lstStyle/>
            <a:p>
              <a:pPr algn="l">
                <a:lnSpc>
                  <a:spcPts val="5279"/>
                </a:lnSpc>
              </a:pPr>
              <a:r>
                <a:rPr lang="en-US" sz="4399" b="true">
                  <a:solidFill>
                    <a:srgbClr val="FFFFFF"/>
                  </a:solidFill>
                  <a:latin typeface="Evolventa Bold"/>
                  <a:ea typeface="Evolventa Bold"/>
                  <a:cs typeface="Evolventa Bold"/>
                  <a:sym typeface="Evolventa Bold"/>
                </a:rPr>
                <a:t>Хош иісті қосылыстарды сульфирлеу</a:t>
              </a:r>
            </a:p>
          </p:txBody>
        </p:sp>
      </p:grpSp>
    </p:spTree>
  </p:cSld>
  <p:clrMapOvr>
    <a:masterClrMapping/>
  </p:clrMapOvr>
</p:sld>
</file>

<file path=ppt/slides/slide2.xml><?xml version="1.0" encoding="utf-8"?>
<p:sld xmlns:p="http://schemas.openxmlformats.org/presentationml/2006/main" xmlns:a="http://schemas.openxmlformats.org/drawingml/2006/main">
  <p:cSld>
    <p:bg>
      <p:bgPr>
        <a:gradFill rotWithShape="true">
          <a:gsLst>
            <a:gs pos="0">
              <a:srgbClr val="5B9BD5">
                <a:alpha val="100000"/>
              </a:srgbClr>
            </a:gs>
            <a:gs pos="100000">
              <a:srgbClr val="473C78">
                <a:alpha val="100000"/>
              </a:srgbClr>
            </a:gs>
          </a:gsLst>
          <a:lin ang="5400000"/>
        </a:gradFill>
      </p:bgPr>
    </p:bg>
    <p:spTree>
      <p:nvGrpSpPr>
        <p:cNvPr id="1" name=""/>
        <p:cNvGrpSpPr/>
        <p:nvPr/>
      </p:nvGrpSpPr>
      <p:grpSpPr>
        <a:xfrm>
          <a:off x="0" y="0"/>
          <a:ext cx="0" cy="0"/>
          <a:chOff x="0" y="0"/>
          <a:chExt cx="0" cy="0"/>
        </a:xfrm>
      </p:grpSpPr>
      <p:grpSp>
        <p:nvGrpSpPr>
          <p:cNvPr name="Group 2" id="2"/>
          <p:cNvGrpSpPr/>
          <p:nvPr/>
        </p:nvGrpSpPr>
        <p:grpSpPr>
          <a:xfrm rot="0">
            <a:off x="1691639" y="2110266"/>
            <a:ext cx="16933345" cy="6054068"/>
            <a:chOff x="0" y="0"/>
            <a:chExt cx="22624036" cy="8088624"/>
          </a:xfrm>
        </p:grpSpPr>
        <p:sp>
          <p:nvSpPr>
            <p:cNvPr name="Freeform 3" id="3"/>
            <p:cNvSpPr/>
            <p:nvPr/>
          </p:nvSpPr>
          <p:spPr>
            <a:xfrm flipH="false" flipV="false" rot="0">
              <a:off x="0" y="0"/>
              <a:ext cx="22624036" cy="8088624"/>
            </a:xfrm>
            <a:custGeom>
              <a:avLst/>
              <a:gdLst/>
              <a:ahLst/>
              <a:cxnLst/>
              <a:rect r="r" b="b" t="t" l="l"/>
              <a:pathLst>
                <a:path h="8088624" w="22624036">
                  <a:moveTo>
                    <a:pt x="0" y="0"/>
                  </a:moveTo>
                  <a:lnTo>
                    <a:pt x="22624036" y="0"/>
                  </a:lnTo>
                  <a:lnTo>
                    <a:pt x="22624036" y="8088624"/>
                  </a:lnTo>
                  <a:lnTo>
                    <a:pt x="0" y="8088624"/>
                  </a:lnTo>
                  <a:close/>
                </a:path>
              </a:pathLst>
            </a:custGeom>
            <a:solidFill>
              <a:srgbClr val="000000">
                <a:alpha val="0"/>
              </a:srgbClr>
            </a:solidFill>
          </p:spPr>
        </p:sp>
        <p:sp>
          <p:nvSpPr>
            <p:cNvPr name="TextBox 4" id="4"/>
            <p:cNvSpPr txBox="true"/>
            <p:nvPr/>
          </p:nvSpPr>
          <p:spPr>
            <a:xfrm>
              <a:off x="0" y="-285750"/>
              <a:ext cx="22624036" cy="8374374"/>
            </a:xfrm>
            <a:prstGeom prst="rect">
              <a:avLst/>
            </a:prstGeom>
          </p:spPr>
          <p:txBody>
            <a:bodyPr anchor="t" rtlCol="false" tIns="0" lIns="0" bIns="0" rIns="0"/>
            <a:lstStyle/>
            <a:p>
              <a:pPr algn="l">
                <a:lnSpc>
                  <a:spcPts val="9244"/>
                </a:lnSpc>
              </a:pPr>
              <a:r>
                <a:rPr lang="en-US" sz="7200" b="true">
                  <a:solidFill>
                    <a:srgbClr val="FFFFFF"/>
                  </a:solidFill>
                  <a:latin typeface="Evolventa Bold"/>
                  <a:ea typeface="Evolventa Bold"/>
                  <a:cs typeface="Evolventa Bold"/>
                  <a:sym typeface="Evolventa Bold"/>
                </a:rPr>
                <a:t>Жоспар</a:t>
              </a:r>
              <a:r>
                <a:rPr lang="en-US" sz="7200">
                  <a:solidFill>
                    <a:srgbClr val="FFFFFF"/>
                  </a:solidFill>
                  <a:latin typeface="Evolventa"/>
                  <a:ea typeface="Evolventa"/>
                  <a:cs typeface="Evolventa"/>
                  <a:sym typeface="Evolventa"/>
                </a:rPr>
                <a:t>:</a:t>
              </a:r>
            </a:p>
            <a:p>
              <a:pPr algn="l" marL="868680" indent="-434340" lvl="1">
                <a:lnSpc>
                  <a:spcPts val="6163"/>
                </a:lnSpc>
                <a:buAutoNum type="arabicPeriod" startAt="1"/>
              </a:pPr>
              <a:r>
                <a:rPr lang="en-US" sz="4800">
                  <a:solidFill>
                    <a:srgbClr val="FFFFFF"/>
                  </a:solidFill>
                  <a:latin typeface="Evolventa"/>
                  <a:ea typeface="Evolventa"/>
                  <a:cs typeface="Evolventa"/>
                  <a:sym typeface="Evolventa"/>
                </a:rPr>
                <a:t>Спирттерді және олефиндерді сульфаттау. </a:t>
              </a:r>
            </a:p>
            <a:p>
              <a:pPr algn="l" marL="868680" indent="-434340" lvl="1">
                <a:lnSpc>
                  <a:spcPts val="6163"/>
                </a:lnSpc>
                <a:buAutoNum type="arabicPeriod" startAt="1"/>
              </a:pPr>
              <a:r>
                <a:rPr lang="en-US" sz="4800">
                  <a:solidFill>
                    <a:srgbClr val="FFFFFF"/>
                  </a:solidFill>
                  <a:latin typeface="Evolventa"/>
                  <a:ea typeface="Evolventa"/>
                  <a:cs typeface="Evolventa"/>
                  <a:sym typeface="Evolventa"/>
                </a:rPr>
                <a:t>Сульфирлеу процестері. Олефиндерді, хош иісті қосылыстарды сульфирлеу. </a:t>
              </a:r>
            </a:p>
            <a:p>
              <a:pPr algn="l" marL="868680" indent="-434340" lvl="1">
                <a:lnSpc>
                  <a:spcPts val="6163"/>
                </a:lnSpc>
                <a:buAutoNum type="arabicPeriod" startAt="1"/>
              </a:pPr>
              <a:r>
                <a:rPr lang="en-US" sz="4800">
                  <a:solidFill>
                    <a:srgbClr val="FFFFFF"/>
                  </a:solidFill>
                  <a:latin typeface="Evolventa"/>
                  <a:ea typeface="Evolventa"/>
                  <a:cs typeface="Evolventa"/>
                  <a:sym typeface="Evolventa"/>
                </a:rPr>
                <a:t>Парафиндердің сульфохлорлануы және сульфототығуы.</a:t>
              </a:r>
            </a:p>
            <a:p>
              <a:pPr algn="l" marL="868680" indent="-434340" lvl="1">
                <a:lnSpc>
                  <a:spcPts val="6163"/>
                </a:lnSpc>
              </a:pPr>
              <a:r>
                <a:rPr lang="en-US" b="true" sz="4800">
                  <a:solidFill>
                    <a:srgbClr val="FFFFFF"/>
                  </a:solidFill>
                  <a:latin typeface="Evolventa Bold"/>
                  <a:ea typeface="Evolventa Bold"/>
                  <a:cs typeface="Evolventa Bold"/>
                  <a:sym typeface="Evolventa Bold"/>
                </a:rPr>
                <a:t> </a:t>
              </a:r>
            </a:p>
          </p:txBody>
        </p:sp>
      </p:grpSp>
    </p:spTree>
  </p:cSld>
  <p:clrMapOvr>
    <a:masterClrMapping/>
  </p:clrMapOvr>
</p:sld>
</file>

<file path=ppt/slides/slide20.xml><?xml version="1.0" encoding="utf-8"?>
<p:sld xmlns:p="http://schemas.openxmlformats.org/presentationml/2006/main" xmlns:a="http://schemas.openxmlformats.org/drawingml/2006/main" xmlns:r="http://schemas.openxmlformats.org/officeDocument/2006/relationships">
  <p:cSld>
    <p:bg>
      <p:bgPr>
        <a:gradFill rotWithShape="true">
          <a:gsLst>
            <a:gs pos="0">
              <a:srgbClr val="5B9BD5">
                <a:alpha val="100000"/>
              </a:srgbClr>
            </a:gs>
            <a:gs pos="100000">
              <a:srgbClr val="473C78">
                <a:alpha val="100000"/>
              </a:srgbClr>
            </a:gs>
          </a:gsLst>
          <a:lin ang="5400000"/>
        </a:gradFill>
      </p:bgPr>
    </p:bg>
    <p:spTree>
      <p:nvGrpSpPr>
        <p:cNvPr id="1" name=""/>
        <p:cNvGrpSpPr/>
        <p:nvPr/>
      </p:nvGrpSpPr>
      <p:grpSpPr>
        <a:xfrm>
          <a:off x="0" y="0"/>
          <a:ext cx="0" cy="0"/>
          <a:chOff x="0" y="0"/>
          <a:chExt cx="0" cy="0"/>
        </a:xfrm>
      </p:grpSpPr>
      <p:sp>
        <p:nvSpPr>
          <p:cNvPr name="Freeform 2" id="2"/>
          <p:cNvSpPr/>
          <p:nvPr/>
        </p:nvSpPr>
        <p:spPr>
          <a:xfrm flipH="false" flipV="false" rot="0">
            <a:off x="1157612" y="2722791"/>
            <a:ext cx="8639857" cy="936207"/>
          </a:xfrm>
          <a:custGeom>
            <a:avLst/>
            <a:gdLst/>
            <a:ahLst/>
            <a:cxnLst/>
            <a:rect r="r" b="b" t="t" l="l"/>
            <a:pathLst>
              <a:path h="936207" w="8639857">
                <a:moveTo>
                  <a:pt x="0" y="0"/>
                </a:moveTo>
                <a:lnTo>
                  <a:pt x="8639857" y="0"/>
                </a:lnTo>
                <a:lnTo>
                  <a:pt x="8639857" y="936207"/>
                </a:lnTo>
                <a:lnTo>
                  <a:pt x="0" y="936207"/>
                </a:lnTo>
                <a:lnTo>
                  <a:pt x="0" y="0"/>
                </a:lnTo>
                <a:close/>
              </a:path>
            </a:pathLst>
          </a:custGeom>
          <a:blipFill>
            <a:blip r:embed="rId2"/>
            <a:stretch>
              <a:fillRect l="0" t="0" r="0" b="0"/>
            </a:stretch>
          </a:blipFill>
        </p:spPr>
      </p:sp>
      <p:sp>
        <p:nvSpPr>
          <p:cNvPr name="Freeform 3" id="3"/>
          <p:cNvSpPr/>
          <p:nvPr/>
        </p:nvSpPr>
        <p:spPr>
          <a:xfrm flipH="false" flipV="false" rot="0">
            <a:off x="1157612" y="7669433"/>
            <a:ext cx="6693400" cy="671683"/>
          </a:xfrm>
          <a:custGeom>
            <a:avLst/>
            <a:gdLst/>
            <a:ahLst/>
            <a:cxnLst/>
            <a:rect r="r" b="b" t="t" l="l"/>
            <a:pathLst>
              <a:path h="671683" w="6693400">
                <a:moveTo>
                  <a:pt x="0" y="0"/>
                </a:moveTo>
                <a:lnTo>
                  <a:pt x="6693400" y="0"/>
                </a:lnTo>
                <a:lnTo>
                  <a:pt x="6693400" y="671683"/>
                </a:lnTo>
                <a:lnTo>
                  <a:pt x="0" y="671683"/>
                </a:lnTo>
                <a:lnTo>
                  <a:pt x="0" y="0"/>
                </a:lnTo>
                <a:close/>
              </a:path>
            </a:pathLst>
          </a:custGeom>
          <a:blipFill>
            <a:blip r:embed="rId3"/>
            <a:stretch>
              <a:fillRect l="0" t="0" r="0" b="-18850"/>
            </a:stretch>
          </a:blipFill>
        </p:spPr>
      </p:sp>
      <p:grpSp>
        <p:nvGrpSpPr>
          <p:cNvPr name="Group 4" id="4"/>
          <p:cNvGrpSpPr/>
          <p:nvPr/>
        </p:nvGrpSpPr>
        <p:grpSpPr>
          <a:xfrm rot="0">
            <a:off x="1157612" y="756807"/>
            <a:ext cx="15972776" cy="1685577"/>
            <a:chOff x="0" y="0"/>
            <a:chExt cx="21758032" cy="2296084"/>
          </a:xfrm>
        </p:grpSpPr>
        <p:sp>
          <p:nvSpPr>
            <p:cNvPr name="Freeform 5" id="5"/>
            <p:cNvSpPr/>
            <p:nvPr/>
          </p:nvSpPr>
          <p:spPr>
            <a:xfrm flipH="false" flipV="false" rot="0">
              <a:off x="0" y="0"/>
              <a:ext cx="21758032" cy="2296084"/>
            </a:xfrm>
            <a:custGeom>
              <a:avLst/>
              <a:gdLst/>
              <a:ahLst/>
              <a:cxnLst/>
              <a:rect r="r" b="b" t="t" l="l"/>
              <a:pathLst>
                <a:path h="2296084" w="21758032">
                  <a:moveTo>
                    <a:pt x="0" y="0"/>
                  </a:moveTo>
                  <a:lnTo>
                    <a:pt x="21758032" y="0"/>
                  </a:lnTo>
                  <a:lnTo>
                    <a:pt x="21758032" y="2296084"/>
                  </a:lnTo>
                  <a:lnTo>
                    <a:pt x="0" y="2296084"/>
                  </a:lnTo>
                  <a:close/>
                </a:path>
              </a:pathLst>
            </a:custGeom>
            <a:solidFill>
              <a:srgbClr val="000000">
                <a:alpha val="0"/>
              </a:srgbClr>
            </a:solidFill>
          </p:spPr>
        </p:sp>
        <p:sp>
          <p:nvSpPr>
            <p:cNvPr name="TextBox 6" id="6"/>
            <p:cNvSpPr txBox="true"/>
            <p:nvPr/>
          </p:nvSpPr>
          <p:spPr>
            <a:xfrm>
              <a:off x="0" y="-104775"/>
              <a:ext cx="21758032" cy="2400859"/>
            </a:xfrm>
            <a:prstGeom prst="rect">
              <a:avLst/>
            </a:prstGeom>
          </p:spPr>
          <p:txBody>
            <a:bodyPr anchor="t" rtlCol="false" tIns="0" lIns="0" bIns="0" rIns="0"/>
            <a:lstStyle/>
            <a:p>
              <a:pPr algn="l">
                <a:lnSpc>
                  <a:spcPts val="4079"/>
                </a:lnSpc>
              </a:pPr>
              <a:r>
                <a:rPr lang="en-US" sz="3399" b="true">
                  <a:solidFill>
                    <a:srgbClr val="FFFFFF"/>
                  </a:solidFill>
                  <a:latin typeface="Evolventa Bold"/>
                  <a:ea typeface="Evolventa Bold"/>
                  <a:cs typeface="Evolventa Bold"/>
                  <a:sym typeface="Evolventa Bold"/>
                </a:rPr>
                <a:t>Олеум және SO₃- пен сульфирлеу: </a:t>
              </a:r>
            </a:p>
            <a:p>
              <a:pPr algn="l">
                <a:lnSpc>
                  <a:spcPts val="4079"/>
                </a:lnSpc>
              </a:pPr>
              <a:r>
                <a:rPr lang="en-US" sz="3399">
                  <a:solidFill>
                    <a:srgbClr val="FFFFFF"/>
                  </a:solidFill>
                  <a:latin typeface="Evolventa"/>
                  <a:ea typeface="Evolventa"/>
                  <a:cs typeface="Evolventa"/>
                  <a:sym typeface="Evolventa"/>
                </a:rPr>
                <a:t>Хош иісті қосылыстардың олеуммен реакциясы екі сатыда жүреді. Біріншісі артық күкірт триоксидін түрлендіруден тұрады:</a:t>
              </a:r>
            </a:p>
          </p:txBody>
        </p:sp>
      </p:grpSp>
      <p:grpSp>
        <p:nvGrpSpPr>
          <p:cNvPr name="Group 7" id="7"/>
          <p:cNvGrpSpPr/>
          <p:nvPr/>
        </p:nvGrpSpPr>
        <p:grpSpPr>
          <a:xfrm rot="0">
            <a:off x="1157612" y="4423025"/>
            <a:ext cx="14904718" cy="2714277"/>
            <a:chOff x="0" y="0"/>
            <a:chExt cx="19872958" cy="3619036"/>
          </a:xfrm>
        </p:grpSpPr>
        <p:sp>
          <p:nvSpPr>
            <p:cNvPr name="Freeform 8" id="8"/>
            <p:cNvSpPr/>
            <p:nvPr/>
          </p:nvSpPr>
          <p:spPr>
            <a:xfrm flipH="false" flipV="false" rot="0">
              <a:off x="0" y="0"/>
              <a:ext cx="19872958" cy="3619036"/>
            </a:xfrm>
            <a:custGeom>
              <a:avLst/>
              <a:gdLst/>
              <a:ahLst/>
              <a:cxnLst/>
              <a:rect r="r" b="b" t="t" l="l"/>
              <a:pathLst>
                <a:path h="3619036" w="19872958">
                  <a:moveTo>
                    <a:pt x="0" y="0"/>
                  </a:moveTo>
                  <a:lnTo>
                    <a:pt x="19872958" y="0"/>
                  </a:lnTo>
                  <a:lnTo>
                    <a:pt x="19872958" y="3619036"/>
                  </a:lnTo>
                  <a:lnTo>
                    <a:pt x="0" y="3619036"/>
                  </a:lnTo>
                  <a:close/>
                </a:path>
              </a:pathLst>
            </a:custGeom>
            <a:solidFill>
              <a:srgbClr val="000000">
                <a:alpha val="0"/>
              </a:srgbClr>
            </a:solidFill>
          </p:spPr>
        </p:sp>
        <p:sp>
          <p:nvSpPr>
            <p:cNvPr name="TextBox 9" id="9"/>
            <p:cNvSpPr txBox="true"/>
            <p:nvPr/>
          </p:nvSpPr>
          <p:spPr>
            <a:xfrm>
              <a:off x="0" y="-104775"/>
              <a:ext cx="19872958" cy="3723811"/>
            </a:xfrm>
            <a:prstGeom prst="rect">
              <a:avLst/>
            </a:prstGeom>
          </p:spPr>
          <p:txBody>
            <a:bodyPr anchor="t" rtlCol="false" tIns="0" lIns="0" bIns="0" rIns="0"/>
            <a:lstStyle/>
            <a:p>
              <a:pPr algn="l">
                <a:lnSpc>
                  <a:spcPts val="4079"/>
                </a:lnSpc>
              </a:pPr>
              <a:r>
                <a:rPr lang="en-US" sz="3399">
                  <a:solidFill>
                    <a:srgbClr val="FFFFFF"/>
                  </a:solidFill>
                  <a:latin typeface="Evolventa"/>
                  <a:ea typeface="Evolventa"/>
                  <a:cs typeface="Evolventa"/>
                  <a:sym typeface="Evolventa"/>
                </a:rPr>
                <a:t>Бұл реакция қайтымсыз және жоғары экзотермиялық, оның жылу әсері Олеум концентрациясына байланысты, 20% Олеум үшін 180 кДж/моль. Екінші кезеңде күкірт қышқылы сульфацияға қатыса бастайды. </a:t>
              </a:r>
            </a:p>
            <a:p>
              <a:pPr algn="l">
                <a:lnSpc>
                  <a:spcPts val="4079"/>
                </a:lnSpc>
              </a:pPr>
              <a:r>
                <a:rPr lang="en-US" sz="3399" b="true">
                  <a:solidFill>
                    <a:srgbClr val="FFFFFF"/>
                  </a:solidFill>
                  <a:latin typeface="Evolventa Bold"/>
                  <a:ea typeface="Evolventa Bold"/>
                  <a:cs typeface="Evolventa Bold"/>
                  <a:sym typeface="Evolventa Bold"/>
                </a:rPr>
                <a:t>Бос күкірт триоксидімен сульфирлеу:</a:t>
              </a:r>
            </a:p>
          </p:txBody>
        </p:sp>
      </p:grpSp>
    </p:spTree>
  </p:cSld>
  <p:clrMapOvr>
    <a:masterClrMapping/>
  </p:clrMapOvr>
</p:sld>
</file>

<file path=ppt/slides/slide21.xml><?xml version="1.0" encoding="utf-8"?>
<p:sld xmlns:p="http://schemas.openxmlformats.org/presentationml/2006/main" xmlns:a="http://schemas.openxmlformats.org/drawingml/2006/main" xmlns:r="http://schemas.openxmlformats.org/officeDocument/2006/relationships">
  <p:cSld>
    <p:bg>
      <p:bgPr>
        <a:gradFill rotWithShape="true">
          <a:gsLst>
            <a:gs pos="0">
              <a:srgbClr val="5B9BD5">
                <a:alpha val="100000"/>
              </a:srgbClr>
            </a:gs>
            <a:gs pos="100000">
              <a:srgbClr val="473C78">
                <a:alpha val="100000"/>
              </a:srgbClr>
            </a:gs>
          </a:gsLst>
          <a:lin ang="5400000"/>
        </a:gradFill>
      </p:bgPr>
    </p:bg>
    <p:spTree>
      <p:nvGrpSpPr>
        <p:cNvPr id="1" name=""/>
        <p:cNvGrpSpPr/>
        <p:nvPr/>
      </p:nvGrpSpPr>
      <p:grpSpPr>
        <a:xfrm>
          <a:off x="0" y="0"/>
          <a:ext cx="0" cy="0"/>
          <a:chOff x="0" y="0"/>
          <a:chExt cx="0" cy="0"/>
        </a:xfrm>
      </p:grpSpPr>
      <p:grpSp>
        <p:nvGrpSpPr>
          <p:cNvPr name="Group 2" id="2"/>
          <p:cNvGrpSpPr/>
          <p:nvPr/>
        </p:nvGrpSpPr>
        <p:grpSpPr>
          <a:xfrm rot="0">
            <a:off x="3750166" y="451619"/>
            <a:ext cx="9957271" cy="828828"/>
            <a:chOff x="0" y="0"/>
            <a:chExt cx="18487626" cy="1538882"/>
          </a:xfrm>
        </p:grpSpPr>
        <p:sp>
          <p:nvSpPr>
            <p:cNvPr name="Freeform 3" id="3"/>
            <p:cNvSpPr/>
            <p:nvPr/>
          </p:nvSpPr>
          <p:spPr>
            <a:xfrm flipH="false" flipV="false" rot="0">
              <a:off x="0" y="0"/>
              <a:ext cx="18487627" cy="1538882"/>
            </a:xfrm>
            <a:custGeom>
              <a:avLst/>
              <a:gdLst/>
              <a:ahLst/>
              <a:cxnLst/>
              <a:rect r="r" b="b" t="t" l="l"/>
              <a:pathLst>
                <a:path h="1538882" w="18487627">
                  <a:moveTo>
                    <a:pt x="0" y="0"/>
                  </a:moveTo>
                  <a:lnTo>
                    <a:pt x="18487627" y="0"/>
                  </a:lnTo>
                  <a:lnTo>
                    <a:pt x="18487627" y="1538882"/>
                  </a:lnTo>
                  <a:lnTo>
                    <a:pt x="0" y="1538882"/>
                  </a:lnTo>
                  <a:close/>
                </a:path>
              </a:pathLst>
            </a:custGeom>
            <a:solidFill>
              <a:srgbClr val="000000">
                <a:alpha val="0"/>
              </a:srgbClr>
            </a:solidFill>
          </p:spPr>
        </p:sp>
        <p:sp>
          <p:nvSpPr>
            <p:cNvPr name="TextBox 4" id="4"/>
            <p:cNvSpPr txBox="true"/>
            <p:nvPr/>
          </p:nvSpPr>
          <p:spPr>
            <a:xfrm>
              <a:off x="0" y="-123825"/>
              <a:ext cx="18487626" cy="1662707"/>
            </a:xfrm>
            <a:prstGeom prst="rect">
              <a:avLst/>
            </a:prstGeom>
          </p:spPr>
          <p:txBody>
            <a:bodyPr anchor="t" rtlCol="false" tIns="0" lIns="0" bIns="0" rIns="0"/>
            <a:lstStyle/>
            <a:p>
              <a:pPr algn="l">
                <a:lnSpc>
                  <a:spcPts val="4679"/>
                </a:lnSpc>
              </a:pPr>
              <a:r>
                <a:rPr lang="en-US" sz="3899" b="true">
                  <a:solidFill>
                    <a:srgbClr val="FFFFFF"/>
                  </a:solidFill>
                  <a:latin typeface="Evolventa Bold"/>
                  <a:ea typeface="Evolventa Bold"/>
                  <a:cs typeface="Evolventa Bold"/>
                  <a:sym typeface="Evolventa Bold"/>
                </a:rPr>
                <a:t>Хош иісті қосылыстарды сульфирлеу</a:t>
              </a:r>
            </a:p>
          </p:txBody>
        </p:sp>
      </p:grpSp>
      <p:grpSp>
        <p:nvGrpSpPr>
          <p:cNvPr name="Group 5" id="5"/>
          <p:cNvGrpSpPr/>
          <p:nvPr/>
        </p:nvGrpSpPr>
        <p:grpSpPr>
          <a:xfrm rot="0">
            <a:off x="917535" y="1222443"/>
            <a:ext cx="16698351" cy="2077493"/>
            <a:chOff x="0" y="0"/>
            <a:chExt cx="22264468" cy="2769990"/>
          </a:xfrm>
        </p:grpSpPr>
        <p:sp>
          <p:nvSpPr>
            <p:cNvPr name="Freeform 6" id="6"/>
            <p:cNvSpPr/>
            <p:nvPr/>
          </p:nvSpPr>
          <p:spPr>
            <a:xfrm flipH="false" flipV="false" rot="0">
              <a:off x="0" y="0"/>
              <a:ext cx="22264467" cy="2769990"/>
            </a:xfrm>
            <a:custGeom>
              <a:avLst/>
              <a:gdLst/>
              <a:ahLst/>
              <a:cxnLst/>
              <a:rect r="r" b="b" t="t" l="l"/>
              <a:pathLst>
                <a:path h="2769990" w="22264467">
                  <a:moveTo>
                    <a:pt x="0" y="0"/>
                  </a:moveTo>
                  <a:lnTo>
                    <a:pt x="22264467" y="0"/>
                  </a:lnTo>
                  <a:lnTo>
                    <a:pt x="22264467" y="2769990"/>
                  </a:lnTo>
                  <a:lnTo>
                    <a:pt x="0" y="2769990"/>
                  </a:lnTo>
                  <a:close/>
                </a:path>
              </a:pathLst>
            </a:custGeom>
            <a:solidFill>
              <a:srgbClr val="000000">
                <a:alpha val="0"/>
              </a:srgbClr>
            </a:solidFill>
          </p:spPr>
        </p:sp>
        <p:sp>
          <p:nvSpPr>
            <p:cNvPr name="TextBox 7" id="7"/>
            <p:cNvSpPr txBox="true"/>
            <p:nvPr/>
          </p:nvSpPr>
          <p:spPr>
            <a:xfrm>
              <a:off x="0" y="-104775"/>
              <a:ext cx="22264468" cy="2874765"/>
            </a:xfrm>
            <a:prstGeom prst="rect">
              <a:avLst/>
            </a:prstGeom>
          </p:spPr>
          <p:txBody>
            <a:bodyPr anchor="t" rtlCol="false" tIns="0" lIns="0" bIns="0" rIns="0"/>
            <a:lstStyle/>
            <a:p>
              <a:pPr algn="ctr">
                <a:lnSpc>
                  <a:spcPts val="3720"/>
                </a:lnSpc>
              </a:pPr>
              <a:r>
                <a:rPr lang="en-US" sz="3100">
                  <a:solidFill>
                    <a:srgbClr val="FFFFFF"/>
                  </a:solidFill>
                  <a:latin typeface="Evolventa"/>
                  <a:ea typeface="Evolventa"/>
                  <a:cs typeface="Evolventa"/>
                  <a:sym typeface="Evolventa"/>
                </a:rPr>
                <a:t>Осылайша фенолдар (β-нафтол, резорцин, крезолдар және тіпті фенолдың аз мөлшері де) алынады, ол үшін сульфон қышқылдарының тұздары сілтілік балқытуға ұшырайды:</a:t>
              </a:r>
            </a:p>
          </p:txBody>
        </p:sp>
      </p:grpSp>
      <p:sp>
        <p:nvSpPr>
          <p:cNvPr name="Freeform 8" id="8"/>
          <p:cNvSpPr/>
          <p:nvPr/>
        </p:nvSpPr>
        <p:spPr>
          <a:xfrm flipH="false" flipV="false" rot="0">
            <a:off x="1395889" y="2886997"/>
            <a:ext cx="15496221" cy="2384034"/>
          </a:xfrm>
          <a:custGeom>
            <a:avLst/>
            <a:gdLst/>
            <a:ahLst/>
            <a:cxnLst/>
            <a:rect r="r" b="b" t="t" l="l"/>
            <a:pathLst>
              <a:path h="2384034" w="15496221">
                <a:moveTo>
                  <a:pt x="0" y="0"/>
                </a:moveTo>
                <a:lnTo>
                  <a:pt x="15496221" y="0"/>
                </a:lnTo>
                <a:lnTo>
                  <a:pt x="15496221" y="2384035"/>
                </a:lnTo>
                <a:lnTo>
                  <a:pt x="0" y="2384035"/>
                </a:lnTo>
                <a:lnTo>
                  <a:pt x="0" y="0"/>
                </a:lnTo>
                <a:close/>
              </a:path>
            </a:pathLst>
          </a:custGeom>
          <a:blipFill>
            <a:blip r:embed="rId2"/>
            <a:stretch>
              <a:fillRect l="0" t="0" r="0" b="0"/>
            </a:stretch>
          </a:blipFill>
        </p:spPr>
      </p:sp>
      <p:grpSp>
        <p:nvGrpSpPr>
          <p:cNvPr name="Group 9" id="9"/>
          <p:cNvGrpSpPr/>
          <p:nvPr/>
        </p:nvGrpSpPr>
        <p:grpSpPr>
          <a:xfrm rot="0">
            <a:off x="1028700" y="5828127"/>
            <a:ext cx="16698350" cy="6547520"/>
            <a:chOff x="0" y="0"/>
            <a:chExt cx="22264466" cy="8730026"/>
          </a:xfrm>
        </p:grpSpPr>
        <p:sp>
          <p:nvSpPr>
            <p:cNvPr name="Freeform 10" id="10"/>
            <p:cNvSpPr/>
            <p:nvPr/>
          </p:nvSpPr>
          <p:spPr>
            <a:xfrm flipH="false" flipV="false" rot="0">
              <a:off x="0" y="0"/>
              <a:ext cx="22264466" cy="8730027"/>
            </a:xfrm>
            <a:custGeom>
              <a:avLst/>
              <a:gdLst/>
              <a:ahLst/>
              <a:cxnLst/>
              <a:rect r="r" b="b" t="t" l="l"/>
              <a:pathLst>
                <a:path h="8730027" w="22264466">
                  <a:moveTo>
                    <a:pt x="0" y="0"/>
                  </a:moveTo>
                  <a:lnTo>
                    <a:pt x="22264466" y="0"/>
                  </a:lnTo>
                  <a:lnTo>
                    <a:pt x="22264466" y="8730027"/>
                  </a:lnTo>
                  <a:lnTo>
                    <a:pt x="0" y="8730027"/>
                  </a:lnTo>
                  <a:close/>
                </a:path>
              </a:pathLst>
            </a:custGeom>
            <a:solidFill>
              <a:srgbClr val="000000">
                <a:alpha val="0"/>
              </a:srgbClr>
            </a:solidFill>
          </p:spPr>
        </p:sp>
        <p:sp>
          <p:nvSpPr>
            <p:cNvPr name="TextBox 11" id="11"/>
            <p:cNvSpPr txBox="true"/>
            <p:nvPr/>
          </p:nvSpPr>
          <p:spPr>
            <a:xfrm>
              <a:off x="0" y="-85725"/>
              <a:ext cx="22264466" cy="8815751"/>
            </a:xfrm>
            <a:prstGeom prst="rect">
              <a:avLst/>
            </a:prstGeom>
          </p:spPr>
          <p:txBody>
            <a:bodyPr anchor="t" rtlCol="false" tIns="0" lIns="0" bIns="0" rIns="0"/>
            <a:lstStyle/>
            <a:p>
              <a:pPr algn="ctr">
                <a:lnSpc>
                  <a:spcPts val="3480"/>
                </a:lnSpc>
              </a:pPr>
              <a:r>
                <a:rPr lang="en-US" sz="2900">
                  <a:solidFill>
                    <a:srgbClr val="FFFFFF"/>
                  </a:solidFill>
                  <a:latin typeface="Evolventa"/>
                  <a:ea typeface="Evolventa"/>
                  <a:cs typeface="Evolventa"/>
                  <a:sym typeface="Evolventa"/>
                </a:rPr>
                <a:t>Сульфоқышқылдар сонымен қатар кейбір бояғыштарды синтездеу кезінде аралық заттар болып табылады; олар тотықтырғыштар мен катализаторлар ретінде қолданылады. Өзара байланысқан полимерлер мен сополимерлерді сульфаттау арқылы (әсіресе дивинилбензолмен стирол) сирек металдардың катиондарын, тұзсыздандыру үшін, катализатор ретінде алу үшін қолданылатын ион алмастырғыш шайырлардың (сульфокатиониттер) ең көп таралған түрі алынады.</a:t>
              </a:r>
            </a:p>
            <a:p>
              <a:pPr algn="ctr">
                <a:lnSpc>
                  <a:spcPts val="3480"/>
                </a:lnSpc>
              </a:pPr>
            </a:p>
            <a:p>
              <a:pPr algn="ctr">
                <a:lnSpc>
                  <a:spcPts val="3480"/>
                </a:lnSpc>
              </a:pPr>
              <a:r>
                <a:rPr lang="en-US" sz="2900">
                  <a:solidFill>
                    <a:srgbClr val="FFFFFF"/>
                  </a:solidFill>
                  <a:latin typeface="Evolventa"/>
                  <a:ea typeface="Evolventa"/>
                  <a:cs typeface="Evolventa"/>
                  <a:sym typeface="Evolventa"/>
                </a:rPr>
                <a:t>Алайда, ең </a:t>
              </a:r>
              <a:r>
                <a:rPr lang="en-US" sz="2900" b="true">
                  <a:solidFill>
                    <a:srgbClr val="FFFFFF"/>
                  </a:solidFill>
                  <a:latin typeface="Evolventa Bold"/>
                  <a:ea typeface="Evolventa Bold"/>
                  <a:cs typeface="Evolventa Bold"/>
                  <a:sym typeface="Evolventa Bold"/>
                </a:rPr>
                <a:t>үлкен масштабта </a:t>
              </a:r>
              <a:r>
                <a:rPr lang="en-US" sz="2900">
                  <a:solidFill>
                    <a:srgbClr val="FFFFFF"/>
                  </a:solidFill>
                  <a:latin typeface="Evolventa"/>
                  <a:ea typeface="Evolventa"/>
                  <a:cs typeface="Evolventa"/>
                  <a:sym typeface="Evolventa"/>
                </a:rPr>
                <a:t>сульфирлеу процесі алкиларенсульфонаттарды RArSO₂ОNa типті беттік белсенді заттарды өндіру үшін қолданылады.</a:t>
              </a:r>
            </a:p>
          </p:txBody>
        </p:sp>
      </p:grpSp>
    </p:spTree>
  </p:cSld>
  <p:clrMapOvr>
    <a:masterClrMapping/>
  </p:clrMapOvr>
</p:sld>
</file>

<file path=ppt/slides/slide22.xml><?xml version="1.0" encoding="utf-8"?>
<p:sld xmlns:p="http://schemas.openxmlformats.org/presentationml/2006/main" xmlns:a="http://schemas.openxmlformats.org/drawingml/2006/main">
  <p:cSld>
    <p:bg>
      <p:bgPr>
        <a:gradFill rotWithShape="true">
          <a:gsLst>
            <a:gs pos="0">
              <a:srgbClr val="5B9BD5">
                <a:alpha val="100000"/>
              </a:srgbClr>
            </a:gs>
            <a:gs pos="100000">
              <a:srgbClr val="473C78">
                <a:alpha val="100000"/>
              </a:srgbClr>
            </a:gs>
          </a:gsLst>
          <a:lin ang="5400000"/>
        </a:gradFill>
      </p:bgPr>
    </p:bg>
    <p:spTree>
      <p:nvGrpSpPr>
        <p:cNvPr id="1" name=""/>
        <p:cNvGrpSpPr/>
        <p:nvPr/>
      </p:nvGrpSpPr>
      <p:grpSpPr>
        <a:xfrm>
          <a:off x="0" y="0"/>
          <a:ext cx="0" cy="0"/>
          <a:chOff x="0" y="0"/>
          <a:chExt cx="0" cy="0"/>
        </a:xfrm>
      </p:grpSpPr>
      <p:grpSp>
        <p:nvGrpSpPr>
          <p:cNvPr name="Group 2" id="2"/>
          <p:cNvGrpSpPr/>
          <p:nvPr/>
        </p:nvGrpSpPr>
        <p:grpSpPr>
          <a:xfrm rot="0">
            <a:off x="837025" y="602487"/>
            <a:ext cx="16487337" cy="8263800"/>
            <a:chOff x="0" y="0"/>
            <a:chExt cx="21983116" cy="11018400"/>
          </a:xfrm>
        </p:grpSpPr>
        <p:sp>
          <p:nvSpPr>
            <p:cNvPr name="Freeform 3" id="3"/>
            <p:cNvSpPr/>
            <p:nvPr/>
          </p:nvSpPr>
          <p:spPr>
            <a:xfrm flipH="false" flipV="false" rot="0">
              <a:off x="0" y="0"/>
              <a:ext cx="21983116" cy="11018400"/>
            </a:xfrm>
            <a:custGeom>
              <a:avLst/>
              <a:gdLst/>
              <a:ahLst/>
              <a:cxnLst/>
              <a:rect r="r" b="b" t="t" l="l"/>
              <a:pathLst>
                <a:path h="11018400" w="21983116">
                  <a:moveTo>
                    <a:pt x="0" y="0"/>
                  </a:moveTo>
                  <a:lnTo>
                    <a:pt x="21983116" y="0"/>
                  </a:lnTo>
                  <a:lnTo>
                    <a:pt x="21983116" y="11018400"/>
                  </a:lnTo>
                  <a:lnTo>
                    <a:pt x="0" y="11018400"/>
                  </a:lnTo>
                  <a:close/>
                </a:path>
              </a:pathLst>
            </a:custGeom>
            <a:solidFill>
              <a:srgbClr val="000000">
                <a:alpha val="0"/>
              </a:srgbClr>
            </a:solidFill>
          </p:spPr>
        </p:sp>
        <p:sp>
          <p:nvSpPr>
            <p:cNvPr name="TextBox 4" id="4"/>
            <p:cNvSpPr txBox="true"/>
            <p:nvPr/>
          </p:nvSpPr>
          <p:spPr>
            <a:xfrm>
              <a:off x="0" y="-123825"/>
              <a:ext cx="21983116" cy="11142225"/>
            </a:xfrm>
            <a:prstGeom prst="rect">
              <a:avLst/>
            </a:prstGeom>
          </p:spPr>
          <p:txBody>
            <a:bodyPr anchor="t" rtlCol="false" tIns="0" lIns="0" bIns="0" rIns="0"/>
            <a:lstStyle/>
            <a:p>
              <a:pPr algn="l">
                <a:lnSpc>
                  <a:spcPts val="4799"/>
                </a:lnSpc>
              </a:pPr>
              <a:r>
                <a:rPr lang="en-US" sz="3999" b="true">
                  <a:solidFill>
                    <a:srgbClr val="FFFFFF"/>
                  </a:solidFill>
                  <a:latin typeface="Evolventa Bold"/>
                  <a:ea typeface="Evolventa Bold"/>
                  <a:cs typeface="Evolventa Bold"/>
                  <a:sym typeface="Evolventa Bold"/>
                </a:rPr>
                <a:t>Алкиларенсульфонат</a:t>
              </a:r>
              <a:r>
                <a:rPr lang="en-US" sz="3999">
                  <a:solidFill>
                    <a:srgbClr val="FFFFFF"/>
                  </a:solidFill>
                  <a:latin typeface="Evolventa"/>
                  <a:ea typeface="Evolventa"/>
                  <a:cs typeface="Evolventa"/>
                  <a:sym typeface="Evolventa"/>
                </a:rPr>
                <a:t> типті беттік белсенді заттардың ароматты ядромен байланысқан алкил тобы (гидрофобты бөлігі) және гидрофильді сульфонат тобы (SO₂ONa) болады. </a:t>
              </a:r>
            </a:p>
            <a:p>
              <a:pPr algn="l">
                <a:lnSpc>
                  <a:spcPts val="4799"/>
                </a:lnSpc>
              </a:pPr>
            </a:p>
            <a:p>
              <a:pPr algn="l">
                <a:lnSpc>
                  <a:spcPts val="4799"/>
                </a:lnSpc>
              </a:pPr>
              <a:r>
                <a:rPr lang="en-US" sz="3999">
                  <a:solidFill>
                    <a:srgbClr val="FFFFFF"/>
                  </a:solidFill>
                  <a:latin typeface="Evolventa"/>
                  <a:ea typeface="Evolventa"/>
                  <a:cs typeface="Evolventa"/>
                  <a:sym typeface="Evolventa"/>
                </a:rPr>
                <a:t>Олар екі түрге бөлінеді: </a:t>
              </a:r>
            </a:p>
            <a:p>
              <a:pPr algn="l">
                <a:lnSpc>
                  <a:spcPts val="4799"/>
                </a:lnSpc>
              </a:pPr>
            </a:p>
            <a:p>
              <a:pPr algn="l" marL="723898" indent="-361949" lvl="1">
                <a:lnSpc>
                  <a:spcPts val="4799"/>
                </a:lnSpc>
                <a:buAutoNum type="arabicPeriod" startAt="1"/>
              </a:pPr>
              <a:r>
                <a:rPr lang="en-US" sz="3999">
                  <a:solidFill>
                    <a:srgbClr val="FFFFFF"/>
                  </a:solidFill>
                  <a:latin typeface="Evolventa"/>
                  <a:ea typeface="Evolventa"/>
                  <a:cs typeface="Evolventa"/>
                  <a:sym typeface="Evolventa"/>
                </a:rPr>
                <a:t>Құрамында алкилароматты көмірсутектері бар мұнай фракцияларын сульфаттайтын жартылай мұнай сульфонаттары; </a:t>
              </a:r>
            </a:p>
            <a:p>
              <a:pPr algn="l" marL="723898" indent="-361949" lvl="1">
                <a:lnSpc>
                  <a:spcPts val="4799"/>
                </a:lnSpc>
              </a:pPr>
            </a:p>
            <a:p>
              <a:pPr algn="l" marL="723898" indent="-361949" lvl="1">
                <a:lnSpc>
                  <a:spcPts val="4799"/>
                </a:lnSpc>
                <a:buAutoNum type="arabicPeriod" startAt="1"/>
              </a:pPr>
              <a:r>
                <a:rPr lang="en-US" sz="3999">
                  <a:solidFill>
                    <a:srgbClr val="FFFFFF"/>
                  </a:solidFill>
                  <a:latin typeface="Evolventa"/>
                  <a:ea typeface="Evolventa"/>
                  <a:cs typeface="Evolventa"/>
                  <a:sym typeface="Evolventa"/>
                </a:rPr>
                <a:t>Синтетикалық сульфонаттар.</a:t>
              </a:r>
            </a:p>
          </p:txBody>
        </p:sp>
      </p:grpSp>
    </p:spTree>
  </p:cSld>
  <p:clrMapOvr>
    <a:masterClrMapping/>
  </p:clrMapOvr>
</p:sld>
</file>

<file path=ppt/slides/slide23.xml><?xml version="1.0" encoding="utf-8"?>
<p:sld xmlns:p="http://schemas.openxmlformats.org/presentationml/2006/main" xmlns:a="http://schemas.openxmlformats.org/drawingml/2006/main">
  <p:cSld>
    <p:bg>
      <p:bgPr>
        <a:gradFill rotWithShape="true">
          <a:gsLst>
            <a:gs pos="0">
              <a:srgbClr val="5B9BD5">
                <a:alpha val="100000"/>
              </a:srgbClr>
            </a:gs>
            <a:gs pos="100000">
              <a:srgbClr val="473C78">
                <a:alpha val="100000"/>
              </a:srgbClr>
            </a:gs>
          </a:gsLst>
          <a:lin ang="5400000"/>
        </a:gradFill>
      </p:bgPr>
    </p:bg>
    <p:spTree>
      <p:nvGrpSpPr>
        <p:cNvPr id="1" name=""/>
        <p:cNvGrpSpPr/>
        <p:nvPr/>
      </p:nvGrpSpPr>
      <p:grpSpPr>
        <a:xfrm>
          <a:off x="0" y="0"/>
          <a:ext cx="0" cy="0"/>
          <a:chOff x="0" y="0"/>
          <a:chExt cx="0" cy="0"/>
        </a:xfrm>
      </p:grpSpPr>
      <p:grpSp>
        <p:nvGrpSpPr>
          <p:cNvPr name="Group 2" id="2"/>
          <p:cNvGrpSpPr/>
          <p:nvPr/>
        </p:nvGrpSpPr>
        <p:grpSpPr>
          <a:xfrm rot="0">
            <a:off x="1048041" y="536172"/>
            <a:ext cx="16487337" cy="9556463"/>
            <a:chOff x="0" y="0"/>
            <a:chExt cx="21983116" cy="12741950"/>
          </a:xfrm>
        </p:grpSpPr>
        <p:sp>
          <p:nvSpPr>
            <p:cNvPr name="Freeform 3" id="3"/>
            <p:cNvSpPr/>
            <p:nvPr/>
          </p:nvSpPr>
          <p:spPr>
            <a:xfrm flipH="false" flipV="false" rot="0">
              <a:off x="0" y="0"/>
              <a:ext cx="21983116" cy="12741950"/>
            </a:xfrm>
            <a:custGeom>
              <a:avLst/>
              <a:gdLst/>
              <a:ahLst/>
              <a:cxnLst/>
              <a:rect r="r" b="b" t="t" l="l"/>
              <a:pathLst>
                <a:path h="12741950" w="21983116">
                  <a:moveTo>
                    <a:pt x="0" y="0"/>
                  </a:moveTo>
                  <a:lnTo>
                    <a:pt x="21983116" y="0"/>
                  </a:lnTo>
                  <a:lnTo>
                    <a:pt x="21983116" y="12741950"/>
                  </a:lnTo>
                  <a:lnTo>
                    <a:pt x="0" y="12741950"/>
                  </a:lnTo>
                  <a:close/>
                </a:path>
              </a:pathLst>
            </a:custGeom>
            <a:solidFill>
              <a:srgbClr val="000000">
                <a:alpha val="0"/>
              </a:srgbClr>
            </a:solidFill>
          </p:spPr>
        </p:sp>
        <p:sp>
          <p:nvSpPr>
            <p:cNvPr name="TextBox 4" id="4"/>
            <p:cNvSpPr txBox="true"/>
            <p:nvPr/>
          </p:nvSpPr>
          <p:spPr>
            <a:xfrm>
              <a:off x="0" y="-104775"/>
              <a:ext cx="21983116" cy="12846725"/>
            </a:xfrm>
            <a:prstGeom prst="rect">
              <a:avLst/>
            </a:prstGeom>
          </p:spPr>
          <p:txBody>
            <a:bodyPr anchor="t" rtlCol="false" tIns="0" lIns="0" bIns="0" rIns="0"/>
            <a:lstStyle/>
            <a:p>
              <a:pPr algn="l">
                <a:lnSpc>
                  <a:spcPts val="3960"/>
                </a:lnSpc>
              </a:pPr>
              <a:r>
                <a:rPr lang="en-US" sz="3300" b="true">
                  <a:solidFill>
                    <a:srgbClr val="FFFFFF"/>
                  </a:solidFill>
                  <a:latin typeface="Evolventa Bold"/>
                  <a:ea typeface="Evolventa Bold"/>
                  <a:cs typeface="Evolventa Bold"/>
                  <a:sym typeface="Evolventa Bold"/>
                </a:rPr>
                <a:t>Мұнай алкиларенсульфонаттары </a:t>
              </a:r>
              <a:r>
                <a:rPr lang="en-US" sz="3300">
                  <a:solidFill>
                    <a:srgbClr val="FFFFFF"/>
                  </a:solidFill>
                  <a:latin typeface="Evolventa"/>
                  <a:ea typeface="Evolventa"/>
                  <a:cs typeface="Evolventa"/>
                  <a:sym typeface="Evolventa"/>
                </a:rPr>
                <a:t>әртүрлі мұнай фракцияларын олеуммен өңдеу арқылы алынады. </a:t>
              </a:r>
            </a:p>
            <a:p>
              <a:pPr algn="l">
                <a:lnSpc>
                  <a:spcPts val="3960"/>
                </a:lnSpc>
              </a:pPr>
              <a:r>
                <a:rPr lang="en-US" sz="3300">
                  <a:solidFill>
                    <a:srgbClr val="FFFFFF"/>
                  </a:solidFill>
                  <a:latin typeface="Evolventa"/>
                  <a:ea typeface="Evolventa"/>
                  <a:cs typeface="Evolventa"/>
                  <a:sym typeface="Evolventa"/>
                </a:rPr>
                <a:t>Көбінесе олар майлау майларын олеуммен деароматизациялау кезінде пайда болады. </a:t>
              </a:r>
            </a:p>
            <a:p>
              <a:pPr algn="l">
                <a:lnSpc>
                  <a:spcPts val="3960"/>
                </a:lnSpc>
              </a:pPr>
              <a:r>
                <a:rPr lang="en-US" sz="3300">
                  <a:solidFill>
                    <a:srgbClr val="FFFFFF"/>
                  </a:solidFill>
                  <a:latin typeface="Evolventa"/>
                  <a:ea typeface="Evolventa"/>
                  <a:cs typeface="Evolventa"/>
                  <a:sym typeface="Evolventa"/>
                </a:rPr>
                <a:t>Мұнай майларында кездесетін алкил-хош иісті көмірсутектер құрылымы жағынан әр түрлі (алкил топтарының ұзындығы мен саны және конденсацияланған ядролардың болуы), сондықтан олардан алынған сульфонаттар заттардың күрделі қоспасы болып табылады.</a:t>
              </a:r>
            </a:p>
            <a:p>
              <a:pPr algn="l">
                <a:lnSpc>
                  <a:spcPts val="3960"/>
                </a:lnSpc>
              </a:pPr>
              <a:r>
                <a:rPr lang="en-US" sz="3300">
                  <a:solidFill>
                    <a:srgbClr val="FFFFFF"/>
                  </a:solidFill>
                  <a:latin typeface="Evolventa"/>
                  <a:ea typeface="Evolventa"/>
                  <a:cs typeface="Evolventa"/>
                  <a:sym typeface="Evolventa"/>
                </a:rPr>
                <a:t>Бастапқы майдың орташа молекулалық салмағына байланысты сульфон қышқылдары суда немесе майда еритін болуы мүмкін. </a:t>
              </a:r>
            </a:p>
            <a:p>
              <a:pPr algn="l">
                <a:lnSpc>
                  <a:spcPts val="3960"/>
                </a:lnSpc>
              </a:pPr>
            </a:p>
            <a:p>
              <a:pPr algn="l">
                <a:lnSpc>
                  <a:spcPts val="3960"/>
                </a:lnSpc>
              </a:pPr>
              <a:r>
                <a:rPr lang="en-US" sz="3300">
                  <a:solidFill>
                    <a:srgbClr val="FFFFFF"/>
                  </a:solidFill>
                  <a:latin typeface="Evolventa"/>
                  <a:ea typeface="Evolventa"/>
                  <a:cs typeface="Evolventa"/>
                  <a:sym typeface="Evolventa"/>
                </a:rPr>
                <a:t>Мұнай сульфонаттарының беттік белсенділігі синтетикалыққа қарағанда төмен, бірақ соңғысына қарағанда арзанырақ. Олардың иісі бар (май қоспасынан) және боялған (кейде қара түске дейін). Сондықтан оларды жуғыш заттарды дайындауда қолдану шектеулі, бірақ олар мұнайдағы эмульгаторлар мен деэмульгаторлар сияқты майға тұтқыр қоспалар ретінде кеңінен қолданылады, флотациялық агенттер ретінде және т. б. қолданылады.</a:t>
              </a:r>
            </a:p>
          </p:txBody>
        </p:sp>
      </p:grpSp>
    </p:spTree>
  </p:cSld>
  <p:clrMapOvr>
    <a:masterClrMapping/>
  </p:clrMapOvr>
</p:sld>
</file>

<file path=ppt/slides/slide24.xml><?xml version="1.0" encoding="utf-8"?>
<p:sld xmlns:p="http://schemas.openxmlformats.org/presentationml/2006/main" xmlns:a="http://schemas.openxmlformats.org/drawingml/2006/main" xmlns:r="http://schemas.openxmlformats.org/officeDocument/2006/relationships">
  <p:cSld>
    <p:bg>
      <p:bgPr>
        <a:gradFill rotWithShape="true">
          <a:gsLst>
            <a:gs pos="0">
              <a:srgbClr val="5B9BD5">
                <a:alpha val="100000"/>
              </a:srgbClr>
            </a:gs>
            <a:gs pos="100000">
              <a:srgbClr val="473C78">
                <a:alpha val="100000"/>
              </a:srgbClr>
            </a:gs>
          </a:gsLst>
          <a:lin ang="5400000"/>
        </a:gradFill>
      </p:bgPr>
    </p:bg>
    <p:spTree>
      <p:nvGrpSpPr>
        <p:cNvPr id="1" name=""/>
        <p:cNvGrpSpPr/>
        <p:nvPr/>
      </p:nvGrpSpPr>
      <p:grpSpPr>
        <a:xfrm>
          <a:off x="0" y="0"/>
          <a:ext cx="0" cy="0"/>
          <a:chOff x="0" y="0"/>
          <a:chExt cx="0" cy="0"/>
        </a:xfrm>
      </p:grpSpPr>
      <p:grpSp>
        <p:nvGrpSpPr>
          <p:cNvPr name="Group 2" id="2"/>
          <p:cNvGrpSpPr/>
          <p:nvPr/>
        </p:nvGrpSpPr>
        <p:grpSpPr>
          <a:xfrm rot="0">
            <a:off x="541603" y="714528"/>
            <a:ext cx="17204788" cy="7525137"/>
            <a:chOff x="0" y="0"/>
            <a:chExt cx="22939718" cy="10033516"/>
          </a:xfrm>
        </p:grpSpPr>
        <p:sp>
          <p:nvSpPr>
            <p:cNvPr name="Freeform 3" id="3"/>
            <p:cNvSpPr/>
            <p:nvPr/>
          </p:nvSpPr>
          <p:spPr>
            <a:xfrm flipH="false" flipV="false" rot="0">
              <a:off x="0" y="0"/>
              <a:ext cx="22939718" cy="10033516"/>
            </a:xfrm>
            <a:custGeom>
              <a:avLst/>
              <a:gdLst/>
              <a:ahLst/>
              <a:cxnLst/>
              <a:rect r="r" b="b" t="t" l="l"/>
              <a:pathLst>
                <a:path h="10033516" w="22939718">
                  <a:moveTo>
                    <a:pt x="0" y="0"/>
                  </a:moveTo>
                  <a:lnTo>
                    <a:pt x="22939718" y="0"/>
                  </a:lnTo>
                  <a:lnTo>
                    <a:pt x="22939718" y="10033516"/>
                  </a:lnTo>
                  <a:lnTo>
                    <a:pt x="0" y="10033516"/>
                  </a:lnTo>
                  <a:close/>
                </a:path>
              </a:pathLst>
            </a:custGeom>
            <a:solidFill>
              <a:srgbClr val="000000">
                <a:alpha val="0"/>
              </a:srgbClr>
            </a:solidFill>
          </p:spPr>
        </p:sp>
        <p:sp>
          <p:nvSpPr>
            <p:cNvPr name="TextBox 4" id="4"/>
            <p:cNvSpPr txBox="true"/>
            <p:nvPr/>
          </p:nvSpPr>
          <p:spPr>
            <a:xfrm>
              <a:off x="0" y="-114300"/>
              <a:ext cx="22939718" cy="10147816"/>
            </a:xfrm>
            <a:prstGeom prst="rect">
              <a:avLst/>
            </a:prstGeom>
          </p:spPr>
          <p:txBody>
            <a:bodyPr anchor="t" rtlCol="false" tIns="0" lIns="0" bIns="0" rIns="0"/>
            <a:lstStyle/>
            <a:p>
              <a:pPr algn="l">
                <a:lnSpc>
                  <a:spcPts val="4200"/>
                </a:lnSpc>
              </a:pPr>
              <a:r>
                <a:rPr lang="en-US" sz="3500" b="true">
                  <a:solidFill>
                    <a:srgbClr val="FFFFFF"/>
                  </a:solidFill>
                  <a:latin typeface="Evolventa Bold"/>
                  <a:ea typeface="Evolventa Bold"/>
                  <a:cs typeface="Evolventa Bold"/>
                  <a:sym typeface="Evolventa Bold"/>
                </a:rPr>
                <a:t>Синтетикалық алкиларенсульфонаттар </a:t>
              </a:r>
              <a:r>
                <a:rPr lang="en-US" sz="3500">
                  <a:solidFill>
                    <a:srgbClr val="FFFFFF"/>
                  </a:solidFill>
                  <a:latin typeface="Evolventa"/>
                  <a:ea typeface="Evolventa"/>
                  <a:cs typeface="Evolventa"/>
                  <a:sym typeface="Evolventa"/>
                </a:rPr>
                <a:t>(сульфонолдар) негізгі синтетикалық жуғыш заттар болып табылады, олардың жалпы өнімінің шамамен 50% құрайды. </a:t>
              </a:r>
            </a:p>
            <a:p>
              <a:pPr algn="l">
                <a:lnSpc>
                  <a:spcPts val="4200"/>
                </a:lnSpc>
              </a:pPr>
            </a:p>
            <a:p>
              <a:pPr algn="l">
                <a:lnSpc>
                  <a:spcPts val="4200"/>
                </a:lnSpc>
              </a:pPr>
            </a:p>
            <a:p>
              <a:pPr algn="l">
                <a:lnSpc>
                  <a:spcPts val="4200"/>
                </a:lnSpc>
              </a:pPr>
              <a:r>
                <a:rPr lang="en-US" sz="3500">
                  <a:solidFill>
                    <a:srgbClr val="FFFFFF"/>
                  </a:solidFill>
                  <a:latin typeface="Evolventa"/>
                  <a:ea typeface="Evolventa"/>
                  <a:cs typeface="Evolventa"/>
                  <a:sym typeface="Evolventa"/>
                </a:rPr>
                <a:t>Алғашқы белгілі өнімі – </a:t>
              </a:r>
              <a:r>
                <a:rPr lang="en-US" sz="3500" i="true" u="sng">
                  <a:solidFill>
                    <a:srgbClr val="FFFFFF"/>
                  </a:solidFill>
                  <a:latin typeface="Evolventa Italics"/>
                  <a:ea typeface="Evolventa Italics"/>
                  <a:cs typeface="Evolventa Italics"/>
                  <a:sym typeface="Evolventa Italics"/>
                </a:rPr>
                <a:t>некал</a:t>
              </a:r>
              <a:r>
                <a:rPr lang="en-US" sz="3500">
                  <a:solidFill>
                    <a:srgbClr val="FFFFFF"/>
                  </a:solidFill>
                  <a:latin typeface="Evolventa"/>
                  <a:ea typeface="Evolventa"/>
                  <a:cs typeface="Evolventa"/>
                  <a:sym typeface="Evolventa"/>
                </a:rPr>
                <a:t>, ол нафталинді изопропанолмен (немесе изобутанолмен) және күкірт қышқылымен өңдеу арқылы алынған. </a:t>
              </a:r>
            </a:p>
            <a:p>
              <a:pPr algn="l">
                <a:lnSpc>
                  <a:spcPts val="4200"/>
                </a:lnSpc>
              </a:pPr>
              <a:r>
                <a:rPr lang="en-US" sz="3500">
                  <a:solidFill>
                    <a:srgbClr val="FFFFFF"/>
                  </a:solidFill>
                  <a:latin typeface="Evolventa"/>
                  <a:ea typeface="Evolventa"/>
                  <a:cs typeface="Evolventa"/>
                  <a:sym typeface="Evolventa"/>
                </a:rPr>
                <a:t>Күкірт қышқылы бір уақытта алкилдеу катализаторы мен сульфирлеуші агент рөлін атқарады, ядроға орта есеппен екі алкил топтары енгізіледі:</a:t>
              </a:r>
            </a:p>
            <a:p>
              <a:pPr algn="l">
                <a:lnSpc>
                  <a:spcPts val="4200"/>
                </a:lnSpc>
              </a:pPr>
            </a:p>
          </p:txBody>
        </p:sp>
      </p:grpSp>
      <p:sp>
        <p:nvSpPr>
          <p:cNvPr name="Freeform 5" id="5"/>
          <p:cNvSpPr/>
          <p:nvPr/>
        </p:nvSpPr>
        <p:spPr>
          <a:xfrm flipH="false" flipV="false" rot="0">
            <a:off x="2830354" y="7783768"/>
            <a:ext cx="11687505" cy="911792"/>
          </a:xfrm>
          <a:custGeom>
            <a:avLst/>
            <a:gdLst/>
            <a:ahLst/>
            <a:cxnLst/>
            <a:rect r="r" b="b" t="t" l="l"/>
            <a:pathLst>
              <a:path h="911792" w="11687505">
                <a:moveTo>
                  <a:pt x="0" y="0"/>
                </a:moveTo>
                <a:lnTo>
                  <a:pt x="11687506" y="0"/>
                </a:lnTo>
                <a:lnTo>
                  <a:pt x="11687506" y="911792"/>
                </a:lnTo>
                <a:lnTo>
                  <a:pt x="0" y="911792"/>
                </a:lnTo>
                <a:lnTo>
                  <a:pt x="0" y="0"/>
                </a:lnTo>
                <a:close/>
              </a:path>
            </a:pathLst>
          </a:custGeom>
          <a:blipFill>
            <a:blip r:embed="rId2"/>
            <a:stretch>
              <a:fillRect l="0" t="0" r="0" b="0"/>
            </a:stretch>
          </a:blipFill>
        </p:spPr>
      </p:sp>
    </p:spTree>
  </p:cSld>
  <p:clrMapOvr>
    <a:masterClrMapping/>
  </p:clrMapOvr>
</p:sld>
</file>

<file path=ppt/slides/slide25.xml><?xml version="1.0" encoding="utf-8"?>
<p:sld xmlns:p="http://schemas.openxmlformats.org/presentationml/2006/main" xmlns:a="http://schemas.openxmlformats.org/drawingml/2006/main">
  <p:cSld>
    <p:bg>
      <p:bgPr>
        <a:gradFill rotWithShape="true">
          <a:gsLst>
            <a:gs pos="0">
              <a:srgbClr val="5B9BD5">
                <a:alpha val="100000"/>
              </a:srgbClr>
            </a:gs>
            <a:gs pos="100000">
              <a:srgbClr val="473C78">
                <a:alpha val="100000"/>
              </a:srgbClr>
            </a:gs>
          </a:gsLst>
          <a:lin ang="5400000"/>
        </a:gradFill>
      </p:bgPr>
    </p:bg>
    <p:spTree>
      <p:nvGrpSpPr>
        <p:cNvPr id="1" name=""/>
        <p:cNvGrpSpPr/>
        <p:nvPr/>
      </p:nvGrpSpPr>
      <p:grpSpPr>
        <a:xfrm>
          <a:off x="0" y="0"/>
          <a:ext cx="0" cy="0"/>
          <a:chOff x="0" y="0"/>
          <a:chExt cx="0" cy="0"/>
        </a:xfrm>
      </p:grpSpPr>
      <p:grpSp>
        <p:nvGrpSpPr>
          <p:cNvPr name="Group 2" id="2"/>
          <p:cNvGrpSpPr/>
          <p:nvPr/>
        </p:nvGrpSpPr>
        <p:grpSpPr>
          <a:xfrm rot="0">
            <a:off x="719868" y="-8125"/>
            <a:ext cx="17261058" cy="10295125"/>
            <a:chOff x="0" y="0"/>
            <a:chExt cx="23014744" cy="13726834"/>
          </a:xfrm>
        </p:grpSpPr>
        <p:sp>
          <p:nvSpPr>
            <p:cNvPr name="Freeform 3" id="3"/>
            <p:cNvSpPr/>
            <p:nvPr/>
          </p:nvSpPr>
          <p:spPr>
            <a:xfrm flipH="false" flipV="false" rot="0">
              <a:off x="0" y="0"/>
              <a:ext cx="23014744" cy="13726833"/>
            </a:xfrm>
            <a:custGeom>
              <a:avLst/>
              <a:gdLst/>
              <a:ahLst/>
              <a:cxnLst/>
              <a:rect r="r" b="b" t="t" l="l"/>
              <a:pathLst>
                <a:path h="13726833" w="23014744">
                  <a:moveTo>
                    <a:pt x="0" y="0"/>
                  </a:moveTo>
                  <a:lnTo>
                    <a:pt x="23014744" y="0"/>
                  </a:lnTo>
                  <a:lnTo>
                    <a:pt x="23014744" y="13726833"/>
                  </a:lnTo>
                  <a:lnTo>
                    <a:pt x="0" y="13726833"/>
                  </a:lnTo>
                  <a:close/>
                </a:path>
              </a:pathLst>
            </a:custGeom>
            <a:solidFill>
              <a:srgbClr val="000000">
                <a:alpha val="0"/>
              </a:srgbClr>
            </a:solidFill>
          </p:spPr>
        </p:sp>
        <p:sp>
          <p:nvSpPr>
            <p:cNvPr name="TextBox 4" id="4"/>
            <p:cNvSpPr txBox="true"/>
            <p:nvPr/>
          </p:nvSpPr>
          <p:spPr>
            <a:xfrm>
              <a:off x="0" y="-114300"/>
              <a:ext cx="23014744" cy="13841134"/>
            </a:xfrm>
            <a:prstGeom prst="rect">
              <a:avLst/>
            </a:prstGeom>
          </p:spPr>
          <p:txBody>
            <a:bodyPr anchor="t" rtlCol="false" tIns="0" lIns="0" bIns="0" rIns="0"/>
            <a:lstStyle/>
            <a:p>
              <a:pPr algn="l">
                <a:lnSpc>
                  <a:spcPts val="4200"/>
                </a:lnSpc>
              </a:pPr>
              <a:r>
                <a:rPr lang="en-US" sz="3500" u="sng">
                  <a:solidFill>
                    <a:srgbClr val="FFFFFF"/>
                  </a:solidFill>
                  <a:latin typeface="Evolventa"/>
                  <a:ea typeface="Evolventa"/>
                  <a:cs typeface="Evolventa"/>
                  <a:sym typeface="Evolventa"/>
                </a:rPr>
                <a:t>Алкиларенсульфонаттар</a:t>
              </a:r>
              <a:r>
                <a:rPr lang="en-US" sz="3500">
                  <a:solidFill>
                    <a:srgbClr val="FFFFFF"/>
                  </a:solidFill>
                  <a:latin typeface="Evolventa"/>
                  <a:ea typeface="Evolventa"/>
                  <a:cs typeface="Evolventa"/>
                  <a:sym typeface="Evolventa"/>
                </a:rPr>
                <a:t> - қатты кристалды заттар. </a:t>
              </a:r>
            </a:p>
            <a:p>
              <a:pPr algn="l">
                <a:lnSpc>
                  <a:spcPts val="4200"/>
                </a:lnSpc>
              </a:pPr>
              <a:r>
                <a:rPr lang="en-US" sz="3500">
                  <a:solidFill>
                    <a:srgbClr val="FFFFFF"/>
                  </a:solidFill>
                  <a:latin typeface="Evolventa"/>
                  <a:ea typeface="Evolventa"/>
                  <a:cs typeface="Evolventa"/>
                  <a:sym typeface="Evolventa"/>
                </a:rPr>
                <a:t>Алкил тізбегі тармақталған болса, олар суда жақсы ериді; </a:t>
              </a:r>
            </a:p>
            <a:p>
              <a:pPr algn="l">
                <a:lnSpc>
                  <a:spcPts val="4200"/>
                </a:lnSpc>
              </a:pPr>
              <a:r>
                <a:rPr lang="en-US" sz="3500">
                  <a:solidFill>
                    <a:srgbClr val="FFFFFF"/>
                  </a:solidFill>
                  <a:latin typeface="Evolventa"/>
                  <a:ea typeface="Evolventa"/>
                  <a:cs typeface="Evolventa"/>
                  <a:sym typeface="Evolventa"/>
                </a:rPr>
                <a:t>алкил тізбегін түзету және ұзарту суда және спирттерде ерігіштіктің төмендеуіне әкеледі. Олар дерлік түссіз және иіссіз. </a:t>
              </a:r>
            </a:p>
            <a:p>
              <a:pPr algn="l">
                <a:lnSpc>
                  <a:spcPts val="4200"/>
                </a:lnSpc>
              </a:pPr>
            </a:p>
            <a:p>
              <a:pPr algn="l">
                <a:lnSpc>
                  <a:spcPts val="4200"/>
                </a:lnSpc>
              </a:pPr>
              <a:r>
                <a:rPr lang="en-US" sz="3500">
                  <a:solidFill>
                    <a:srgbClr val="FFFFFF"/>
                  </a:solidFill>
                  <a:latin typeface="Evolventa"/>
                  <a:ea typeface="Evolventa"/>
                  <a:cs typeface="Evolventa"/>
                  <a:sym typeface="Evolventa"/>
                </a:rPr>
                <a:t>Олар киім мен маталарды жууға, ыдыс жууға, әртүрлі ыдыстар мен жүндерге, химиялық талшықтарды ағартуға және т.б. арналған жуу композицияларын жасауда </a:t>
              </a:r>
              <a:r>
                <a:rPr lang="en-US" sz="3500" u="sng">
                  <a:solidFill>
                    <a:srgbClr val="FFFFFF"/>
                  </a:solidFill>
                  <a:latin typeface="Evolventa"/>
                  <a:ea typeface="Evolventa"/>
                  <a:cs typeface="Evolventa"/>
                  <a:sym typeface="Evolventa"/>
                </a:rPr>
                <a:t>қолданылады</a:t>
              </a:r>
              <a:r>
                <a:rPr lang="en-US" sz="3500">
                  <a:solidFill>
                    <a:srgbClr val="FFFFFF"/>
                  </a:solidFill>
                  <a:latin typeface="Evolventa"/>
                  <a:ea typeface="Evolventa"/>
                  <a:cs typeface="Evolventa"/>
                  <a:sym typeface="Evolventa"/>
                </a:rPr>
                <a:t>.</a:t>
              </a:r>
            </a:p>
          </p:txBody>
        </p:sp>
      </p:grpSp>
      <p:grpSp>
        <p:nvGrpSpPr>
          <p:cNvPr name="Group 5" id="5"/>
          <p:cNvGrpSpPr/>
          <p:nvPr/>
        </p:nvGrpSpPr>
        <p:grpSpPr>
          <a:xfrm rot="0">
            <a:off x="719868" y="4830162"/>
            <a:ext cx="15959797" cy="7386638"/>
            <a:chOff x="0" y="0"/>
            <a:chExt cx="21279730" cy="9848850"/>
          </a:xfrm>
        </p:grpSpPr>
        <p:sp>
          <p:nvSpPr>
            <p:cNvPr name="Freeform 6" id="6"/>
            <p:cNvSpPr/>
            <p:nvPr/>
          </p:nvSpPr>
          <p:spPr>
            <a:xfrm flipH="false" flipV="false" rot="0">
              <a:off x="0" y="0"/>
              <a:ext cx="21279731" cy="9848850"/>
            </a:xfrm>
            <a:custGeom>
              <a:avLst/>
              <a:gdLst/>
              <a:ahLst/>
              <a:cxnLst/>
              <a:rect r="r" b="b" t="t" l="l"/>
              <a:pathLst>
                <a:path h="9848850" w="21279731">
                  <a:moveTo>
                    <a:pt x="0" y="0"/>
                  </a:moveTo>
                  <a:lnTo>
                    <a:pt x="21279731" y="0"/>
                  </a:lnTo>
                  <a:lnTo>
                    <a:pt x="21279731" y="9848850"/>
                  </a:lnTo>
                  <a:lnTo>
                    <a:pt x="0" y="9848850"/>
                  </a:lnTo>
                  <a:close/>
                </a:path>
              </a:pathLst>
            </a:custGeom>
            <a:solidFill>
              <a:srgbClr val="000000">
                <a:alpha val="0"/>
              </a:srgbClr>
            </a:solidFill>
          </p:spPr>
        </p:sp>
        <p:sp>
          <p:nvSpPr>
            <p:cNvPr name="TextBox 7" id="7"/>
            <p:cNvSpPr txBox="true"/>
            <p:nvPr/>
          </p:nvSpPr>
          <p:spPr>
            <a:xfrm>
              <a:off x="0" y="-114300"/>
              <a:ext cx="21279730" cy="9963150"/>
            </a:xfrm>
            <a:prstGeom prst="rect">
              <a:avLst/>
            </a:prstGeom>
          </p:spPr>
          <p:txBody>
            <a:bodyPr anchor="t" rtlCol="false" tIns="0" lIns="0" bIns="0" rIns="0"/>
            <a:lstStyle/>
            <a:p>
              <a:pPr algn="l">
                <a:lnSpc>
                  <a:spcPts val="4200"/>
                </a:lnSpc>
              </a:pPr>
              <a:r>
                <a:rPr lang="en-US" sz="3500" b="true">
                  <a:solidFill>
                    <a:srgbClr val="FFFFFF"/>
                  </a:solidFill>
                  <a:latin typeface="Evolventa Bold"/>
                  <a:ea typeface="Evolventa Bold"/>
                  <a:cs typeface="Evolventa Bold"/>
                  <a:sym typeface="Evolventa Bold"/>
                </a:rPr>
                <a:t>Процесс технологиясы </a:t>
              </a:r>
            </a:p>
            <a:p>
              <a:pPr algn="l">
                <a:lnSpc>
                  <a:spcPts val="4200"/>
                </a:lnSpc>
              </a:pPr>
            </a:p>
            <a:p>
              <a:pPr algn="l">
                <a:lnSpc>
                  <a:spcPts val="4200"/>
                </a:lnSpc>
              </a:pPr>
              <a:r>
                <a:rPr lang="en-US" sz="3500">
                  <a:solidFill>
                    <a:srgbClr val="FFFFFF"/>
                  </a:solidFill>
                  <a:latin typeface="Evolventa"/>
                  <a:ea typeface="Evolventa"/>
                  <a:cs typeface="Evolventa"/>
                  <a:sym typeface="Evolventa"/>
                </a:rPr>
                <a:t>Хош иісті қосылыстарды сульфирлеу кезінде негізгі мәселелердің бірі сұйылтылған қышқыл немесе тұз түрінде оның қалдықтарын жоя отырып, сульфирлеуші агентті  толық қолдану болып табылады.</a:t>
              </a:r>
            </a:p>
            <a:p>
              <a:pPr algn="l">
                <a:lnSpc>
                  <a:spcPts val="4200"/>
                </a:lnSpc>
              </a:pPr>
            </a:p>
            <a:p>
              <a:pPr algn="l">
                <a:lnSpc>
                  <a:spcPts val="4200"/>
                </a:lnSpc>
              </a:pPr>
              <a:r>
                <a:rPr lang="en-US" sz="3500">
                  <a:solidFill>
                    <a:srgbClr val="FFFFFF"/>
                  </a:solidFill>
                  <a:latin typeface="Evolventa"/>
                  <a:ea typeface="Evolventa"/>
                  <a:cs typeface="Evolventa"/>
                  <a:sym typeface="Evolventa"/>
                </a:rPr>
                <a:t>Соңғысының сульфомассада болуы, сонымен қатар, мақсатты өнімді бөлуді талап ететін технологияны қиындатады.</a:t>
              </a:r>
            </a:p>
          </p:txBody>
        </p:sp>
      </p:grpSp>
    </p:spTree>
  </p:cSld>
  <p:clrMapOvr>
    <a:masterClrMapping/>
  </p:clrMapOvr>
</p:sld>
</file>

<file path=ppt/slides/slide26.xml><?xml version="1.0" encoding="utf-8"?>
<p:sld xmlns:p="http://schemas.openxmlformats.org/presentationml/2006/main" xmlns:a="http://schemas.openxmlformats.org/drawingml/2006/main" xmlns:r="http://schemas.openxmlformats.org/officeDocument/2006/relationships">
  <p:cSld>
    <p:bg>
      <p:bgPr>
        <a:gradFill rotWithShape="true">
          <a:gsLst>
            <a:gs pos="0">
              <a:srgbClr val="5B9BD5">
                <a:alpha val="100000"/>
              </a:srgbClr>
            </a:gs>
            <a:gs pos="100000">
              <a:srgbClr val="473C78">
                <a:alpha val="100000"/>
              </a:srgbClr>
            </a:gs>
          </a:gsLst>
          <a:lin ang="5400000"/>
        </a:gradFill>
      </p:bgPr>
    </p:bg>
    <p:spTree>
      <p:nvGrpSpPr>
        <p:cNvPr id="1" name=""/>
        <p:cNvGrpSpPr/>
        <p:nvPr/>
      </p:nvGrpSpPr>
      <p:grpSpPr>
        <a:xfrm>
          <a:off x="0" y="0"/>
          <a:ext cx="0" cy="0"/>
          <a:chOff x="0" y="0"/>
          <a:chExt cx="0" cy="0"/>
        </a:xfrm>
      </p:grpSpPr>
      <p:sp>
        <p:nvSpPr>
          <p:cNvPr name="Freeform 2" id="2"/>
          <p:cNvSpPr/>
          <p:nvPr/>
        </p:nvSpPr>
        <p:spPr>
          <a:xfrm flipH="false" flipV="false" rot="0">
            <a:off x="2090389" y="1028700"/>
            <a:ext cx="12887435" cy="5644421"/>
          </a:xfrm>
          <a:custGeom>
            <a:avLst/>
            <a:gdLst/>
            <a:ahLst/>
            <a:cxnLst/>
            <a:rect r="r" b="b" t="t" l="l"/>
            <a:pathLst>
              <a:path h="5644421" w="12887435">
                <a:moveTo>
                  <a:pt x="0" y="0"/>
                </a:moveTo>
                <a:lnTo>
                  <a:pt x="12887435" y="0"/>
                </a:lnTo>
                <a:lnTo>
                  <a:pt x="12887435" y="5644421"/>
                </a:lnTo>
                <a:lnTo>
                  <a:pt x="0" y="5644421"/>
                </a:lnTo>
                <a:lnTo>
                  <a:pt x="0" y="0"/>
                </a:lnTo>
                <a:close/>
              </a:path>
            </a:pathLst>
          </a:custGeom>
          <a:blipFill>
            <a:blip r:embed="rId2"/>
            <a:stretch>
              <a:fillRect l="0" t="0" r="0" b="0"/>
            </a:stretch>
          </a:blipFill>
        </p:spPr>
      </p:sp>
      <p:grpSp>
        <p:nvGrpSpPr>
          <p:cNvPr name="Group 3" id="3"/>
          <p:cNvGrpSpPr/>
          <p:nvPr/>
        </p:nvGrpSpPr>
        <p:grpSpPr>
          <a:xfrm rot="0">
            <a:off x="2584221" y="6808383"/>
            <a:ext cx="6632920" cy="1751484"/>
            <a:chOff x="0" y="0"/>
            <a:chExt cx="8843894" cy="2335312"/>
          </a:xfrm>
        </p:grpSpPr>
        <p:sp>
          <p:nvSpPr>
            <p:cNvPr name="Freeform 4" id="4"/>
            <p:cNvSpPr/>
            <p:nvPr/>
          </p:nvSpPr>
          <p:spPr>
            <a:xfrm flipH="false" flipV="false" rot="0">
              <a:off x="0" y="0"/>
              <a:ext cx="8843894" cy="2335312"/>
            </a:xfrm>
            <a:custGeom>
              <a:avLst/>
              <a:gdLst/>
              <a:ahLst/>
              <a:cxnLst/>
              <a:rect r="r" b="b" t="t" l="l"/>
              <a:pathLst>
                <a:path h="2335312" w="8843894">
                  <a:moveTo>
                    <a:pt x="0" y="0"/>
                  </a:moveTo>
                  <a:lnTo>
                    <a:pt x="8843894" y="0"/>
                  </a:lnTo>
                  <a:lnTo>
                    <a:pt x="8843894" y="2335312"/>
                  </a:lnTo>
                  <a:lnTo>
                    <a:pt x="0" y="2335312"/>
                  </a:lnTo>
                  <a:close/>
                </a:path>
              </a:pathLst>
            </a:custGeom>
            <a:solidFill>
              <a:srgbClr val="000000">
                <a:alpha val="0"/>
              </a:srgbClr>
            </a:solidFill>
          </p:spPr>
        </p:sp>
        <p:sp>
          <p:nvSpPr>
            <p:cNvPr name="TextBox 5" id="5"/>
            <p:cNvSpPr txBox="true"/>
            <p:nvPr/>
          </p:nvSpPr>
          <p:spPr>
            <a:xfrm>
              <a:off x="0" y="-85725"/>
              <a:ext cx="8843894" cy="2421037"/>
            </a:xfrm>
            <a:prstGeom prst="rect">
              <a:avLst/>
            </a:prstGeom>
          </p:spPr>
          <p:txBody>
            <a:bodyPr anchor="t" rtlCol="false" tIns="0" lIns="0" bIns="0" rIns="0"/>
            <a:lstStyle/>
            <a:p>
              <a:pPr algn="l">
                <a:lnSpc>
                  <a:spcPts val="3240"/>
                </a:lnSpc>
              </a:pPr>
              <a:r>
                <a:rPr lang="en-US" sz="2700">
                  <a:solidFill>
                    <a:srgbClr val="FFFFFF"/>
                  </a:solidFill>
                  <a:latin typeface="Evolventa"/>
                  <a:ea typeface="Evolventa"/>
                  <a:cs typeface="Evolventa"/>
                  <a:sym typeface="Evolventa"/>
                </a:rPr>
                <a:t>Сурет. Бензолды сульфирлеу схемасы: 1, 2 — реакторлар; 3 — суытқыш-конденсатор; 4-сепаратор; 5-буландырғыш</a:t>
              </a:r>
            </a:p>
          </p:txBody>
        </p:sp>
      </p:grpSp>
      <p:grpSp>
        <p:nvGrpSpPr>
          <p:cNvPr name="Group 6" id="6"/>
          <p:cNvGrpSpPr/>
          <p:nvPr/>
        </p:nvGrpSpPr>
        <p:grpSpPr>
          <a:xfrm rot="0">
            <a:off x="10200502" y="6762620"/>
            <a:ext cx="6828440" cy="1384995"/>
            <a:chOff x="0" y="0"/>
            <a:chExt cx="9104586" cy="1846660"/>
          </a:xfrm>
        </p:grpSpPr>
        <p:sp>
          <p:nvSpPr>
            <p:cNvPr name="Freeform 7" id="7"/>
            <p:cNvSpPr/>
            <p:nvPr/>
          </p:nvSpPr>
          <p:spPr>
            <a:xfrm flipH="false" flipV="false" rot="0">
              <a:off x="0" y="0"/>
              <a:ext cx="9104586" cy="1846660"/>
            </a:xfrm>
            <a:custGeom>
              <a:avLst/>
              <a:gdLst/>
              <a:ahLst/>
              <a:cxnLst/>
              <a:rect r="r" b="b" t="t" l="l"/>
              <a:pathLst>
                <a:path h="1846660" w="9104586">
                  <a:moveTo>
                    <a:pt x="0" y="0"/>
                  </a:moveTo>
                  <a:lnTo>
                    <a:pt x="9104586" y="0"/>
                  </a:lnTo>
                  <a:lnTo>
                    <a:pt x="9104586" y="1846660"/>
                  </a:lnTo>
                  <a:lnTo>
                    <a:pt x="0" y="1846660"/>
                  </a:lnTo>
                  <a:close/>
                </a:path>
              </a:pathLst>
            </a:custGeom>
            <a:solidFill>
              <a:srgbClr val="000000">
                <a:alpha val="0"/>
              </a:srgbClr>
            </a:solidFill>
          </p:spPr>
        </p:sp>
        <p:sp>
          <p:nvSpPr>
            <p:cNvPr name="TextBox 8" id="8"/>
            <p:cNvSpPr txBox="true"/>
            <p:nvPr/>
          </p:nvSpPr>
          <p:spPr>
            <a:xfrm>
              <a:off x="0" y="-85725"/>
              <a:ext cx="9104586" cy="1932385"/>
            </a:xfrm>
            <a:prstGeom prst="rect">
              <a:avLst/>
            </a:prstGeom>
          </p:spPr>
          <p:txBody>
            <a:bodyPr anchor="t" rtlCol="false" tIns="0" lIns="0" bIns="0" rIns="0"/>
            <a:lstStyle/>
            <a:p>
              <a:pPr algn="l">
                <a:lnSpc>
                  <a:spcPts val="3240"/>
                </a:lnSpc>
              </a:pPr>
              <a:r>
                <a:rPr lang="en-US" sz="2700">
                  <a:solidFill>
                    <a:srgbClr val="FFFFFF"/>
                  </a:solidFill>
                  <a:latin typeface="Evolventa"/>
                  <a:ea typeface="Evolventa"/>
                  <a:cs typeface="Evolventa"/>
                  <a:sym typeface="Evolventa"/>
                </a:rPr>
                <a:t>Сурет. Олеуммен сульфирлеу: </a:t>
              </a:r>
            </a:p>
            <a:p>
              <a:pPr algn="l">
                <a:lnSpc>
                  <a:spcPts val="3240"/>
                </a:lnSpc>
              </a:pPr>
              <a:r>
                <a:rPr lang="en-US" sz="2700">
                  <a:solidFill>
                    <a:srgbClr val="FFFFFF"/>
                  </a:solidFill>
                  <a:latin typeface="Evolventa"/>
                  <a:ea typeface="Evolventa"/>
                  <a:cs typeface="Evolventa"/>
                  <a:sym typeface="Evolventa"/>
                </a:rPr>
                <a:t>1, 4-реакторлар; 2-шығарылатын суытқыш; 3-сорғы</a:t>
              </a:r>
            </a:p>
          </p:txBody>
        </p:sp>
      </p:grpSp>
      <p:grpSp>
        <p:nvGrpSpPr>
          <p:cNvPr name="Group 9" id="9"/>
          <p:cNvGrpSpPr/>
          <p:nvPr/>
        </p:nvGrpSpPr>
        <p:grpSpPr>
          <a:xfrm rot="0">
            <a:off x="4100527" y="0"/>
            <a:ext cx="11267202" cy="1391070"/>
            <a:chOff x="0" y="0"/>
            <a:chExt cx="12192000" cy="1505247"/>
          </a:xfrm>
        </p:grpSpPr>
        <p:sp>
          <p:nvSpPr>
            <p:cNvPr name="Freeform 10" id="10"/>
            <p:cNvSpPr/>
            <p:nvPr/>
          </p:nvSpPr>
          <p:spPr>
            <a:xfrm flipH="false" flipV="false" rot="0">
              <a:off x="0" y="0"/>
              <a:ext cx="12192000" cy="1505247"/>
            </a:xfrm>
            <a:custGeom>
              <a:avLst/>
              <a:gdLst/>
              <a:ahLst/>
              <a:cxnLst/>
              <a:rect r="r" b="b" t="t" l="l"/>
              <a:pathLst>
                <a:path h="1505247" w="12192000">
                  <a:moveTo>
                    <a:pt x="0" y="0"/>
                  </a:moveTo>
                  <a:lnTo>
                    <a:pt x="12192000" y="0"/>
                  </a:lnTo>
                  <a:lnTo>
                    <a:pt x="12192000" y="1505247"/>
                  </a:lnTo>
                  <a:lnTo>
                    <a:pt x="0" y="1505247"/>
                  </a:lnTo>
                  <a:close/>
                </a:path>
              </a:pathLst>
            </a:custGeom>
            <a:solidFill>
              <a:srgbClr val="000000">
                <a:alpha val="0"/>
              </a:srgbClr>
            </a:solidFill>
          </p:spPr>
        </p:sp>
        <p:sp>
          <p:nvSpPr>
            <p:cNvPr name="TextBox 11" id="11"/>
            <p:cNvSpPr txBox="true"/>
            <p:nvPr/>
          </p:nvSpPr>
          <p:spPr>
            <a:xfrm>
              <a:off x="0" y="-104775"/>
              <a:ext cx="12192000" cy="1610022"/>
            </a:xfrm>
            <a:prstGeom prst="rect">
              <a:avLst/>
            </a:prstGeom>
          </p:spPr>
          <p:txBody>
            <a:bodyPr anchor="t" rtlCol="false" tIns="0" lIns="0" bIns="0" rIns="0"/>
            <a:lstStyle/>
            <a:p>
              <a:pPr algn="l">
                <a:lnSpc>
                  <a:spcPts val="3959"/>
                </a:lnSpc>
              </a:pPr>
              <a:r>
                <a:rPr lang="en-US" sz="3299" b="true">
                  <a:solidFill>
                    <a:srgbClr val="FFFFFF"/>
                  </a:solidFill>
                  <a:latin typeface="Evolventa Bold"/>
                  <a:ea typeface="Evolventa Bold"/>
                  <a:cs typeface="Evolventa Bold"/>
                  <a:sym typeface="Evolventa Bold"/>
                </a:rPr>
                <a:t>Бензолды үздіксіз сульфирлеуге арналған схема</a:t>
              </a:r>
            </a:p>
          </p:txBody>
        </p:sp>
      </p:grpSp>
      <p:grpSp>
        <p:nvGrpSpPr>
          <p:cNvPr name="Group 12" id="12"/>
          <p:cNvGrpSpPr/>
          <p:nvPr/>
        </p:nvGrpSpPr>
        <p:grpSpPr>
          <a:xfrm rot="0">
            <a:off x="1553050" y="9025047"/>
            <a:ext cx="15863841" cy="939970"/>
            <a:chOff x="0" y="0"/>
            <a:chExt cx="21816206" cy="1292662"/>
          </a:xfrm>
        </p:grpSpPr>
        <p:sp>
          <p:nvSpPr>
            <p:cNvPr name="Freeform 13" id="13"/>
            <p:cNvSpPr/>
            <p:nvPr/>
          </p:nvSpPr>
          <p:spPr>
            <a:xfrm flipH="false" flipV="false" rot="0">
              <a:off x="0" y="0"/>
              <a:ext cx="21816206" cy="1292662"/>
            </a:xfrm>
            <a:custGeom>
              <a:avLst/>
              <a:gdLst/>
              <a:ahLst/>
              <a:cxnLst/>
              <a:rect r="r" b="b" t="t" l="l"/>
              <a:pathLst>
                <a:path h="1292662" w="21816206">
                  <a:moveTo>
                    <a:pt x="0" y="0"/>
                  </a:moveTo>
                  <a:lnTo>
                    <a:pt x="21816206" y="0"/>
                  </a:lnTo>
                  <a:lnTo>
                    <a:pt x="21816206" y="1292662"/>
                  </a:lnTo>
                  <a:lnTo>
                    <a:pt x="0" y="1292662"/>
                  </a:lnTo>
                  <a:close/>
                </a:path>
              </a:pathLst>
            </a:custGeom>
            <a:solidFill>
              <a:srgbClr val="000000">
                <a:alpha val="0"/>
              </a:srgbClr>
            </a:solidFill>
          </p:spPr>
        </p:sp>
        <p:sp>
          <p:nvSpPr>
            <p:cNvPr name="TextBox 14" id="14"/>
            <p:cNvSpPr txBox="true"/>
            <p:nvPr/>
          </p:nvSpPr>
          <p:spPr>
            <a:xfrm>
              <a:off x="0" y="-85725"/>
              <a:ext cx="21816206" cy="1378387"/>
            </a:xfrm>
            <a:prstGeom prst="rect">
              <a:avLst/>
            </a:prstGeom>
          </p:spPr>
          <p:txBody>
            <a:bodyPr anchor="t" rtlCol="false" tIns="0" lIns="0" bIns="0" rIns="0"/>
            <a:lstStyle/>
            <a:p>
              <a:pPr algn="ctr">
                <a:lnSpc>
                  <a:spcPts val="3240"/>
                </a:lnSpc>
              </a:pPr>
              <a:r>
                <a:rPr lang="en-US" sz="2700">
                  <a:solidFill>
                    <a:srgbClr val="FFFFFF"/>
                  </a:solidFill>
                  <a:latin typeface="Evolventa"/>
                  <a:ea typeface="Evolventa"/>
                  <a:cs typeface="Evolventa"/>
                  <a:sym typeface="Evolventa"/>
                </a:rPr>
                <a:t>Олеум құрамында SO₃ жоғары болады және оның сульфирлеуге кететін шығыны күкірт қышқылын қолданғаннан төмен.</a:t>
              </a:r>
            </a:p>
          </p:txBody>
        </p:sp>
      </p:grpSp>
    </p:spTree>
  </p:cSld>
  <p:clrMapOvr>
    <a:masterClrMapping/>
  </p:clrMapOvr>
</p:sld>
</file>

<file path=ppt/slides/slide27.xml><?xml version="1.0" encoding="utf-8"?>
<p:sld xmlns:p="http://schemas.openxmlformats.org/presentationml/2006/main" xmlns:a="http://schemas.openxmlformats.org/drawingml/2006/main">
  <p:cSld>
    <p:bg>
      <p:bgPr>
        <a:gradFill rotWithShape="true">
          <a:gsLst>
            <a:gs pos="0">
              <a:srgbClr val="5B9BD5">
                <a:alpha val="100000"/>
              </a:srgbClr>
            </a:gs>
            <a:gs pos="100000">
              <a:srgbClr val="473C78">
                <a:alpha val="100000"/>
              </a:srgbClr>
            </a:gs>
          </a:gsLst>
          <a:lin ang="5400000"/>
        </a:gradFill>
      </p:bgPr>
    </p:bg>
    <p:spTree>
      <p:nvGrpSpPr>
        <p:cNvPr id="1" name=""/>
        <p:cNvGrpSpPr/>
        <p:nvPr/>
      </p:nvGrpSpPr>
      <p:grpSpPr>
        <a:xfrm>
          <a:off x="0" y="0"/>
          <a:ext cx="0" cy="0"/>
          <a:chOff x="0" y="0"/>
          <a:chExt cx="0" cy="0"/>
        </a:xfrm>
      </p:grpSpPr>
      <p:grpSp>
        <p:nvGrpSpPr>
          <p:cNvPr name="Group 2" id="2"/>
          <p:cNvGrpSpPr/>
          <p:nvPr/>
        </p:nvGrpSpPr>
        <p:grpSpPr>
          <a:xfrm rot="0">
            <a:off x="1080750" y="1710282"/>
            <a:ext cx="16126501" cy="6866437"/>
            <a:chOff x="0" y="0"/>
            <a:chExt cx="21251596" cy="9048630"/>
          </a:xfrm>
        </p:grpSpPr>
        <p:sp>
          <p:nvSpPr>
            <p:cNvPr name="Freeform 3" id="3"/>
            <p:cNvSpPr/>
            <p:nvPr/>
          </p:nvSpPr>
          <p:spPr>
            <a:xfrm flipH="false" flipV="false" rot="0">
              <a:off x="0" y="0"/>
              <a:ext cx="21251596" cy="9048630"/>
            </a:xfrm>
            <a:custGeom>
              <a:avLst/>
              <a:gdLst/>
              <a:ahLst/>
              <a:cxnLst/>
              <a:rect r="r" b="b" t="t" l="l"/>
              <a:pathLst>
                <a:path h="9048630" w="21251596">
                  <a:moveTo>
                    <a:pt x="0" y="0"/>
                  </a:moveTo>
                  <a:lnTo>
                    <a:pt x="21251596" y="0"/>
                  </a:lnTo>
                  <a:lnTo>
                    <a:pt x="21251596" y="9048630"/>
                  </a:lnTo>
                  <a:lnTo>
                    <a:pt x="0" y="9048630"/>
                  </a:lnTo>
                  <a:close/>
                </a:path>
              </a:pathLst>
            </a:custGeom>
            <a:solidFill>
              <a:srgbClr val="000000">
                <a:alpha val="0"/>
              </a:srgbClr>
            </a:solidFill>
          </p:spPr>
        </p:sp>
        <p:sp>
          <p:nvSpPr>
            <p:cNvPr name="TextBox 4" id="4"/>
            <p:cNvSpPr txBox="true"/>
            <p:nvPr/>
          </p:nvSpPr>
          <p:spPr>
            <a:xfrm>
              <a:off x="0" y="-114300"/>
              <a:ext cx="21251596" cy="9162930"/>
            </a:xfrm>
            <a:prstGeom prst="rect">
              <a:avLst/>
            </a:prstGeom>
          </p:spPr>
          <p:txBody>
            <a:bodyPr anchor="t" rtlCol="false" tIns="0" lIns="0" bIns="0" rIns="0"/>
            <a:lstStyle/>
            <a:p>
              <a:pPr algn="l">
                <a:lnSpc>
                  <a:spcPts val="4559"/>
                </a:lnSpc>
              </a:pPr>
              <a:r>
                <a:rPr lang="en-US" sz="3799">
                  <a:solidFill>
                    <a:srgbClr val="FFFFFF"/>
                  </a:solidFill>
                  <a:latin typeface="Evolventa"/>
                  <a:ea typeface="Evolventa"/>
                  <a:cs typeface="Evolventa"/>
                  <a:sym typeface="Evolventa"/>
                </a:rPr>
                <a:t>Хош иісті қосылыстарын сульфирлеудің </a:t>
              </a:r>
              <a:r>
                <a:rPr lang="en-US" sz="3799" b="true">
                  <a:solidFill>
                    <a:srgbClr val="FFFFFF"/>
                  </a:solidFill>
                  <a:latin typeface="Evolventa Bold"/>
                  <a:ea typeface="Evolventa Bold"/>
                  <a:cs typeface="Evolventa Bold"/>
                  <a:sym typeface="Evolventa Bold"/>
                </a:rPr>
                <a:t>екі жолы </a:t>
              </a:r>
              <a:r>
                <a:rPr lang="en-US" sz="3799">
                  <a:solidFill>
                    <a:srgbClr val="FFFFFF"/>
                  </a:solidFill>
                  <a:latin typeface="Evolventa"/>
                  <a:ea typeface="Evolventa"/>
                  <a:cs typeface="Evolventa"/>
                  <a:sym typeface="Evolventa"/>
                </a:rPr>
                <a:t>бар. </a:t>
              </a:r>
            </a:p>
            <a:p>
              <a:pPr algn="l">
                <a:lnSpc>
                  <a:spcPts val="4559"/>
                </a:lnSpc>
              </a:pPr>
            </a:p>
            <a:p>
              <a:pPr algn="l">
                <a:lnSpc>
                  <a:spcPts val="4559"/>
                </a:lnSpc>
              </a:pPr>
              <a:r>
                <a:rPr lang="en-US" sz="3799" b="true">
                  <a:solidFill>
                    <a:srgbClr val="FFFFFF"/>
                  </a:solidFill>
                  <a:latin typeface="Evolventa Bold"/>
                  <a:ea typeface="Evolventa Bold"/>
                  <a:cs typeface="Evolventa Bold"/>
                  <a:sym typeface="Evolventa Bold"/>
                </a:rPr>
                <a:t>Біріншісі</a:t>
              </a:r>
              <a:r>
                <a:rPr lang="en-US" sz="3799">
                  <a:solidFill>
                    <a:srgbClr val="FFFFFF"/>
                  </a:solidFill>
                  <a:latin typeface="Evolventa"/>
                  <a:ea typeface="Evolventa"/>
                  <a:cs typeface="Evolventa"/>
                  <a:sym typeface="Evolventa"/>
                </a:rPr>
                <a:t> ұшпа заттарға қолданылады және ауамен сұйылтылған SO₃ буларымен сульфирлеуден тұрады. Реакция шарттары мен реакторлардың түріне сәйкес процесс спирттер мен олефиндерді сульфирлеуге ұқсас. </a:t>
              </a:r>
            </a:p>
            <a:p>
              <a:pPr algn="l">
                <a:lnSpc>
                  <a:spcPts val="4559"/>
                </a:lnSpc>
              </a:pPr>
            </a:p>
            <a:p>
              <a:pPr algn="l">
                <a:lnSpc>
                  <a:spcPts val="4559"/>
                </a:lnSpc>
              </a:pPr>
              <a:r>
                <a:rPr lang="en-US" sz="3799" b="true">
                  <a:solidFill>
                    <a:srgbClr val="FFFFFF"/>
                  </a:solidFill>
                  <a:latin typeface="Evolventa Bold"/>
                  <a:ea typeface="Evolventa Bold"/>
                  <a:cs typeface="Evolventa Bold"/>
                  <a:sym typeface="Evolventa Bold"/>
                </a:rPr>
                <a:t>Екінші</a:t>
              </a:r>
              <a:r>
                <a:rPr lang="en-US" sz="3799">
                  <a:solidFill>
                    <a:srgbClr val="FFFFFF"/>
                  </a:solidFill>
                  <a:latin typeface="Evolventa"/>
                  <a:ea typeface="Evolventa"/>
                  <a:cs typeface="Evolventa"/>
                  <a:sym typeface="Evolventa"/>
                </a:rPr>
                <a:t> жолы - </a:t>
              </a:r>
              <a:r>
                <a:rPr lang="en-US" sz="3799" u="sng">
                  <a:solidFill>
                    <a:srgbClr val="FFFFFF"/>
                  </a:solidFill>
                  <a:latin typeface="Evolventa"/>
                  <a:ea typeface="Evolventa"/>
                  <a:cs typeface="Evolventa"/>
                  <a:sym typeface="Evolventa"/>
                </a:rPr>
                <a:t>сұйық</a:t>
              </a:r>
              <a:r>
                <a:rPr lang="en-US" sz="3799">
                  <a:solidFill>
                    <a:srgbClr val="FFFFFF"/>
                  </a:solidFill>
                  <a:latin typeface="Evolventa"/>
                  <a:ea typeface="Evolventa"/>
                  <a:cs typeface="Evolventa"/>
                  <a:sym typeface="Evolventa"/>
                </a:rPr>
                <a:t> диоксидте реакция жүргізу, онда ЅО₃-те және хош иісті көмірсутекте ериді.</a:t>
              </a:r>
            </a:p>
          </p:txBody>
        </p:sp>
      </p:grpSp>
    </p:spTree>
  </p:cSld>
  <p:clrMapOvr>
    <a:masterClrMapping/>
  </p:clrMapOvr>
</p:sld>
</file>

<file path=ppt/slides/slide28.xml><?xml version="1.0" encoding="utf-8"?>
<p:sld xmlns:p="http://schemas.openxmlformats.org/presentationml/2006/main" xmlns:a="http://schemas.openxmlformats.org/drawingml/2006/main">
  <p:cSld>
    <p:bg>
      <p:bgPr>
        <a:gradFill rotWithShape="true">
          <a:gsLst>
            <a:gs pos="0">
              <a:srgbClr val="5B9BD5">
                <a:alpha val="100000"/>
              </a:srgbClr>
            </a:gs>
            <a:gs pos="100000">
              <a:srgbClr val="473C78">
                <a:alpha val="100000"/>
              </a:srgbClr>
            </a:gs>
          </a:gsLst>
          <a:lin ang="5400000"/>
        </a:gradFill>
      </p:bgPr>
    </p:bg>
    <p:spTree>
      <p:nvGrpSpPr>
        <p:cNvPr id="1" name=""/>
        <p:cNvGrpSpPr/>
        <p:nvPr/>
      </p:nvGrpSpPr>
      <p:grpSpPr>
        <a:xfrm>
          <a:off x="0" y="0"/>
          <a:ext cx="0" cy="0"/>
          <a:chOff x="0" y="0"/>
          <a:chExt cx="0" cy="0"/>
        </a:xfrm>
      </p:grpSpPr>
      <p:grpSp>
        <p:nvGrpSpPr>
          <p:cNvPr name="Group 2" id="2"/>
          <p:cNvGrpSpPr/>
          <p:nvPr/>
        </p:nvGrpSpPr>
        <p:grpSpPr>
          <a:xfrm rot="0">
            <a:off x="754039" y="1485210"/>
            <a:ext cx="16779922" cy="8042202"/>
            <a:chOff x="0" y="0"/>
            <a:chExt cx="22373230" cy="10722936"/>
          </a:xfrm>
        </p:grpSpPr>
        <p:sp>
          <p:nvSpPr>
            <p:cNvPr name="Freeform 3" id="3"/>
            <p:cNvSpPr/>
            <p:nvPr/>
          </p:nvSpPr>
          <p:spPr>
            <a:xfrm flipH="false" flipV="false" rot="0">
              <a:off x="0" y="0"/>
              <a:ext cx="22373230" cy="10722936"/>
            </a:xfrm>
            <a:custGeom>
              <a:avLst/>
              <a:gdLst/>
              <a:ahLst/>
              <a:cxnLst/>
              <a:rect r="r" b="b" t="t" l="l"/>
              <a:pathLst>
                <a:path h="10722936" w="22373230">
                  <a:moveTo>
                    <a:pt x="0" y="0"/>
                  </a:moveTo>
                  <a:lnTo>
                    <a:pt x="22373230" y="0"/>
                  </a:lnTo>
                  <a:lnTo>
                    <a:pt x="22373230" y="10722936"/>
                  </a:lnTo>
                  <a:lnTo>
                    <a:pt x="0" y="10722936"/>
                  </a:lnTo>
                  <a:close/>
                </a:path>
              </a:pathLst>
            </a:custGeom>
            <a:solidFill>
              <a:srgbClr val="000000">
                <a:alpha val="0"/>
              </a:srgbClr>
            </a:solidFill>
          </p:spPr>
        </p:sp>
        <p:sp>
          <p:nvSpPr>
            <p:cNvPr name="TextBox 4" id="4"/>
            <p:cNvSpPr txBox="true"/>
            <p:nvPr/>
          </p:nvSpPr>
          <p:spPr>
            <a:xfrm>
              <a:off x="0" y="-171450"/>
              <a:ext cx="22373230" cy="10894386"/>
            </a:xfrm>
            <a:prstGeom prst="rect">
              <a:avLst/>
            </a:prstGeom>
          </p:spPr>
          <p:txBody>
            <a:bodyPr anchor="t" rtlCol="false" tIns="0" lIns="0" bIns="0" rIns="0"/>
            <a:lstStyle/>
            <a:p>
              <a:pPr algn="l">
                <a:lnSpc>
                  <a:spcPts val="5778"/>
                </a:lnSpc>
              </a:pPr>
              <a:r>
                <a:rPr lang="en-US" sz="4500" b="true">
                  <a:solidFill>
                    <a:srgbClr val="FFFFFF"/>
                  </a:solidFill>
                  <a:latin typeface="Evolventa Bold"/>
                  <a:ea typeface="Evolventa Bold"/>
                  <a:cs typeface="Evolventa Bold"/>
                  <a:sym typeface="Evolventa Bold"/>
                </a:rPr>
                <a:t>Тапсырма 3:</a:t>
              </a:r>
            </a:p>
            <a:p>
              <a:pPr algn="l">
                <a:lnSpc>
                  <a:spcPts val="5778"/>
                </a:lnSpc>
              </a:pPr>
              <a:r>
                <a:rPr lang="en-US" sz="4500">
                  <a:solidFill>
                    <a:srgbClr val="FFFFFF"/>
                  </a:solidFill>
                  <a:latin typeface="Evolventa"/>
                  <a:ea typeface="Evolventa"/>
                  <a:cs typeface="Evolventa"/>
                  <a:sym typeface="Evolventa"/>
                </a:rPr>
                <a:t>Бензол мен күкірт қышқылымен сульфирлеу реакциясының теңдеуін жазыңыз.</a:t>
              </a:r>
            </a:p>
            <a:p>
              <a:pPr algn="l">
                <a:lnSpc>
                  <a:spcPts val="5778"/>
                </a:lnSpc>
              </a:pPr>
            </a:p>
            <a:p>
              <a:pPr algn="l">
                <a:lnSpc>
                  <a:spcPts val="5778"/>
                </a:lnSpc>
              </a:pPr>
              <a:r>
                <a:rPr lang="en-US" sz="4500" b="true">
                  <a:solidFill>
                    <a:srgbClr val="FFFFFF"/>
                  </a:solidFill>
                  <a:latin typeface="Evolventa Bold"/>
                  <a:ea typeface="Evolventa Bold"/>
                  <a:cs typeface="Evolventa Bold"/>
                  <a:sym typeface="Evolventa Bold"/>
                </a:rPr>
                <a:t>Тапсырма 4:</a:t>
              </a:r>
            </a:p>
            <a:p>
              <a:pPr algn="l">
                <a:lnSpc>
                  <a:spcPts val="5778"/>
                </a:lnSpc>
              </a:pPr>
              <a:r>
                <a:rPr lang="en-US" sz="4500">
                  <a:solidFill>
                    <a:srgbClr val="FFFFFF"/>
                  </a:solidFill>
                  <a:latin typeface="Evolventa"/>
                  <a:ea typeface="Evolventa"/>
                  <a:cs typeface="Evolventa"/>
                  <a:sym typeface="Evolventa"/>
                </a:rPr>
                <a:t>Толуолдың сульфирлеу реакциясын сипаттаңыз. Толуолды сульфирлеу нәтижесінде қандай өнімдер алынады? Өнімді атаңыз.</a:t>
              </a:r>
            </a:p>
          </p:txBody>
        </p:sp>
      </p:grpSp>
    </p:spTree>
  </p:cSld>
  <p:clrMapOvr>
    <a:masterClrMapping/>
  </p:clrMapOvr>
</p:sld>
</file>

<file path=ppt/slides/slide29.xml><?xml version="1.0" encoding="utf-8"?>
<p:sld xmlns:p="http://schemas.openxmlformats.org/presentationml/2006/main" xmlns:a="http://schemas.openxmlformats.org/drawingml/2006/main" xmlns:r="http://schemas.openxmlformats.org/officeDocument/2006/relationships">
  <p:cSld>
    <p:bg>
      <p:bgPr>
        <a:gradFill rotWithShape="true">
          <a:gsLst>
            <a:gs pos="0">
              <a:srgbClr val="5B9BD5">
                <a:alpha val="100000"/>
              </a:srgbClr>
            </a:gs>
            <a:gs pos="100000">
              <a:srgbClr val="473C78">
                <a:alpha val="100000"/>
              </a:srgbClr>
            </a:gs>
          </a:gsLst>
          <a:lin ang="5400000"/>
        </a:gradFill>
      </p:bgPr>
    </p:bg>
    <p:spTree>
      <p:nvGrpSpPr>
        <p:cNvPr id="1" name=""/>
        <p:cNvGrpSpPr/>
        <p:nvPr/>
      </p:nvGrpSpPr>
      <p:grpSpPr>
        <a:xfrm>
          <a:off x="0" y="0"/>
          <a:ext cx="0" cy="0"/>
          <a:chOff x="0" y="0"/>
          <a:chExt cx="0" cy="0"/>
        </a:xfrm>
      </p:grpSpPr>
      <p:grpSp>
        <p:nvGrpSpPr>
          <p:cNvPr name="Group 2" id="2"/>
          <p:cNvGrpSpPr/>
          <p:nvPr/>
        </p:nvGrpSpPr>
        <p:grpSpPr>
          <a:xfrm rot="0">
            <a:off x="1333414" y="1734371"/>
            <a:ext cx="16455182" cy="4662815"/>
            <a:chOff x="0" y="0"/>
            <a:chExt cx="21940242" cy="6217086"/>
          </a:xfrm>
        </p:grpSpPr>
        <p:sp>
          <p:nvSpPr>
            <p:cNvPr name="Freeform 3" id="3"/>
            <p:cNvSpPr/>
            <p:nvPr/>
          </p:nvSpPr>
          <p:spPr>
            <a:xfrm flipH="false" flipV="false" rot="0">
              <a:off x="0" y="0"/>
              <a:ext cx="21940242" cy="6217086"/>
            </a:xfrm>
            <a:custGeom>
              <a:avLst/>
              <a:gdLst/>
              <a:ahLst/>
              <a:cxnLst/>
              <a:rect r="r" b="b" t="t" l="l"/>
              <a:pathLst>
                <a:path h="6217086" w="21940242">
                  <a:moveTo>
                    <a:pt x="0" y="0"/>
                  </a:moveTo>
                  <a:lnTo>
                    <a:pt x="21940242" y="0"/>
                  </a:lnTo>
                  <a:lnTo>
                    <a:pt x="21940242" y="6217086"/>
                  </a:lnTo>
                  <a:lnTo>
                    <a:pt x="0" y="6217086"/>
                  </a:lnTo>
                  <a:close/>
                </a:path>
              </a:pathLst>
            </a:custGeom>
            <a:solidFill>
              <a:srgbClr val="000000">
                <a:alpha val="0"/>
              </a:srgbClr>
            </a:solidFill>
          </p:spPr>
        </p:sp>
        <p:sp>
          <p:nvSpPr>
            <p:cNvPr name="TextBox 4" id="4"/>
            <p:cNvSpPr txBox="true"/>
            <p:nvPr/>
          </p:nvSpPr>
          <p:spPr>
            <a:xfrm>
              <a:off x="0" y="-114300"/>
              <a:ext cx="21940242" cy="6331386"/>
            </a:xfrm>
            <a:prstGeom prst="rect">
              <a:avLst/>
            </a:prstGeom>
          </p:spPr>
          <p:txBody>
            <a:bodyPr anchor="t" rtlCol="false" tIns="0" lIns="0" bIns="0" rIns="0"/>
            <a:lstStyle/>
            <a:p>
              <a:pPr algn="ctr">
                <a:lnSpc>
                  <a:spcPts val="4200"/>
                </a:lnSpc>
              </a:pPr>
              <a:r>
                <a:rPr lang="en-US" sz="3500">
                  <a:solidFill>
                    <a:srgbClr val="FFFFFF"/>
                  </a:solidFill>
                  <a:latin typeface="Evolventa"/>
                  <a:ea typeface="Evolventa"/>
                  <a:cs typeface="Evolventa"/>
                  <a:sym typeface="Evolventa"/>
                </a:rPr>
                <a:t>Күкірт қышқылы және оның туындылары олефиндер мен хош иісті қосылыстардан айырмашылығы парафиндермен әрекеттеспейді. </a:t>
              </a:r>
            </a:p>
            <a:p>
              <a:pPr algn="ctr">
                <a:lnSpc>
                  <a:spcPts val="4200"/>
                </a:lnSpc>
              </a:pPr>
              <a:r>
                <a:rPr lang="en-US" sz="3500">
                  <a:solidFill>
                    <a:srgbClr val="FFFFFF"/>
                  </a:solidFill>
                  <a:latin typeface="Evolventa"/>
                  <a:ea typeface="Evolventa"/>
                  <a:cs typeface="Evolventa"/>
                  <a:sym typeface="Evolventa"/>
                </a:rPr>
                <a:t>Сондықтан алкансульфоқышқылдар мен олардың тұздарын алу үшін басқа реакциялар қолданылды, </a:t>
              </a:r>
            </a:p>
            <a:p>
              <a:pPr algn="ctr">
                <a:lnSpc>
                  <a:spcPts val="4200"/>
                </a:lnSpc>
              </a:pPr>
              <a:r>
                <a:rPr lang="en-US" sz="3500">
                  <a:solidFill>
                    <a:srgbClr val="FFFFFF"/>
                  </a:solidFill>
                  <a:latin typeface="Evolventa"/>
                  <a:ea typeface="Evolventa"/>
                  <a:cs typeface="Evolventa"/>
                  <a:sym typeface="Evolventa"/>
                </a:rPr>
                <a:t>мысалы, алкилхлоридтердің натрий сульфитімен (Na₂SO₃) әрекеттесуі, натрий гидросульфитінің Na₂HSO₃ олефиндерге радикалды тізбекті қосылуы, меркаптандардың тотығуы және т.б.:</a:t>
              </a:r>
            </a:p>
          </p:txBody>
        </p:sp>
      </p:grpSp>
      <p:grpSp>
        <p:nvGrpSpPr>
          <p:cNvPr name="Group 5" id="5"/>
          <p:cNvGrpSpPr/>
          <p:nvPr/>
        </p:nvGrpSpPr>
        <p:grpSpPr>
          <a:xfrm rot="0">
            <a:off x="1800665" y="809255"/>
            <a:ext cx="14686671" cy="925116"/>
            <a:chOff x="0" y="0"/>
            <a:chExt cx="19582228" cy="1233488"/>
          </a:xfrm>
        </p:grpSpPr>
        <p:sp>
          <p:nvSpPr>
            <p:cNvPr name="Freeform 6" id="6"/>
            <p:cNvSpPr/>
            <p:nvPr/>
          </p:nvSpPr>
          <p:spPr>
            <a:xfrm flipH="false" flipV="false" rot="0">
              <a:off x="0" y="0"/>
              <a:ext cx="19582228" cy="1233488"/>
            </a:xfrm>
            <a:custGeom>
              <a:avLst/>
              <a:gdLst/>
              <a:ahLst/>
              <a:cxnLst/>
              <a:rect r="r" b="b" t="t" l="l"/>
              <a:pathLst>
                <a:path h="1233488" w="19582228">
                  <a:moveTo>
                    <a:pt x="0" y="0"/>
                  </a:moveTo>
                  <a:lnTo>
                    <a:pt x="19582228" y="0"/>
                  </a:lnTo>
                  <a:lnTo>
                    <a:pt x="19582228" y="1233488"/>
                  </a:lnTo>
                  <a:lnTo>
                    <a:pt x="0" y="1233488"/>
                  </a:lnTo>
                  <a:close/>
                </a:path>
              </a:pathLst>
            </a:custGeom>
            <a:solidFill>
              <a:srgbClr val="000000">
                <a:alpha val="0"/>
              </a:srgbClr>
            </a:solidFill>
          </p:spPr>
        </p:sp>
        <p:sp>
          <p:nvSpPr>
            <p:cNvPr name="TextBox 7" id="7"/>
            <p:cNvSpPr txBox="true"/>
            <p:nvPr/>
          </p:nvSpPr>
          <p:spPr>
            <a:xfrm>
              <a:off x="0" y="-152400"/>
              <a:ext cx="19582228" cy="1385888"/>
            </a:xfrm>
            <a:prstGeom prst="rect">
              <a:avLst/>
            </a:prstGeom>
          </p:spPr>
          <p:txBody>
            <a:bodyPr anchor="t" rtlCol="false" tIns="0" lIns="0" bIns="0" rIns="0"/>
            <a:lstStyle/>
            <a:p>
              <a:pPr algn="ctr">
                <a:lnSpc>
                  <a:spcPts val="5759"/>
                </a:lnSpc>
              </a:pPr>
              <a:r>
                <a:rPr lang="en-US" b="true" sz="4800" u="sng">
                  <a:solidFill>
                    <a:srgbClr val="FFFFFF"/>
                  </a:solidFill>
                  <a:latin typeface="Evolventa Bold"/>
                  <a:ea typeface="Evolventa Bold"/>
                  <a:cs typeface="Evolventa Bold"/>
                  <a:sym typeface="Evolventa Bold"/>
                </a:rPr>
                <a:t>Сульфохлорлау және сульфототығу</a:t>
              </a:r>
            </a:p>
          </p:txBody>
        </p:sp>
      </p:grpSp>
      <p:sp>
        <p:nvSpPr>
          <p:cNvPr name="Freeform 8" id="8"/>
          <p:cNvSpPr/>
          <p:nvPr/>
        </p:nvSpPr>
        <p:spPr>
          <a:xfrm flipH="false" flipV="false" rot="0">
            <a:off x="3991518" y="6397185"/>
            <a:ext cx="11138974" cy="2395479"/>
          </a:xfrm>
          <a:custGeom>
            <a:avLst/>
            <a:gdLst/>
            <a:ahLst/>
            <a:cxnLst/>
            <a:rect r="r" b="b" t="t" l="l"/>
            <a:pathLst>
              <a:path h="2395479" w="11138974">
                <a:moveTo>
                  <a:pt x="0" y="0"/>
                </a:moveTo>
                <a:lnTo>
                  <a:pt x="11138974" y="0"/>
                </a:lnTo>
                <a:lnTo>
                  <a:pt x="11138974" y="2395479"/>
                </a:lnTo>
                <a:lnTo>
                  <a:pt x="0" y="2395479"/>
                </a:lnTo>
                <a:lnTo>
                  <a:pt x="0" y="0"/>
                </a:lnTo>
                <a:close/>
              </a:path>
            </a:pathLst>
          </a:custGeom>
          <a:blipFill>
            <a:blip r:embed="rId2"/>
            <a:stretch>
              <a:fillRect l="0" t="0" r="0" b="0"/>
            </a:stretch>
          </a:blipFill>
        </p:spPr>
      </p:sp>
    </p:spTree>
  </p:cSld>
  <p:clrMapOvr>
    <a:masterClrMapping/>
  </p:clrMapOvr>
</p:sld>
</file>

<file path=ppt/slides/slide3.xml><?xml version="1.0" encoding="utf-8"?>
<p:sld xmlns:p="http://schemas.openxmlformats.org/presentationml/2006/main" xmlns:a="http://schemas.openxmlformats.org/drawingml/2006/main" xmlns:r="http://schemas.openxmlformats.org/officeDocument/2006/relationships">
  <p:cSld>
    <p:bg>
      <p:bgPr>
        <a:gradFill rotWithShape="true">
          <a:gsLst>
            <a:gs pos="0">
              <a:srgbClr val="5B9BD5">
                <a:alpha val="100000"/>
              </a:srgbClr>
            </a:gs>
            <a:gs pos="100000">
              <a:srgbClr val="473C78">
                <a:alpha val="100000"/>
              </a:srgbClr>
            </a:gs>
          </a:gsLst>
          <a:lin ang="5400000"/>
        </a:gradFill>
      </p:bgPr>
    </p:bg>
    <p:spTree>
      <p:nvGrpSpPr>
        <p:cNvPr id="1" name=""/>
        <p:cNvGrpSpPr/>
        <p:nvPr/>
      </p:nvGrpSpPr>
      <p:grpSpPr>
        <a:xfrm>
          <a:off x="0" y="0"/>
          <a:ext cx="0" cy="0"/>
          <a:chOff x="0" y="0"/>
          <a:chExt cx="0" cy="0"/>
        </a:xfrm>
      </p:grpSpPr>
      <p:grpSp>
        <p:nvGrpSpPr>
          <p:cNvPr name="Group 2" id="2"/>
          <p:cNvGrpSpPr/>
          <p:nvPr/>
        </p:nvGrpSpPr>
        <p:grpSpPr>
          <a:xfrm rot="0">
            <a:off x="1028700" y="630979"/>
            <a:ext cx="13888440" cy="3200906"/>
            <a:chOff x="0" y="0"/>
            <a:chExt cx="17199808" cy="3964086"/>
          </a:xfrm>
        </p:grpSpPr>
        <p:sp>
          <p:nvSpPr>
            <p:cNvPr name="Freeform 3" id="3"/>
            <p:cNvSpPr/>
            <p:nvPr/>
          </p:nvSpPr>
          <p:spPr>
            <a:xfrm flipH="false" flipV="false" rot="0">
              <a:off x="0" y="0"/>
              <a:ext cx="17199808" cy="3964086"/>
            </a:xfrm>
            <a:custGeom>
              <a:avLst/>
              <a:gdLst/>
              <a:ahLst/>
              <a:cxnLst/>
              <a:rect r="r" b="b" t="t" l="l"/>
              <a:pathLst>
                <a:path h="3964086" w="17199808">
                  <a:moveTo>
                    <a:pt x="0" y="0"/>
                  </a:moveTo>
                  <a:lnTo>
                    <a:pt x="17199808" y="0"/>
                  </a:lnTo>
                  <a:lnTo>
                    <a:pt x="17199808" y="3964086"/>
                  </a:lnTo>
                  <a:lnTo>
                    <a:pt x="0" y="3964086"/>
                  </a:lnTo>
                  <a:close/>
                </a:path>
              </a:pathLst>
            </a:custGeom>
            <a:solidFill>
              <a:srgbClr val="000000">
                <a:alpha val="0"/>
              </a:srgbClr>
            </a:solidFill>
          </p:spPr>
        </p:sp>
        <p:sp>
          <p:nvSpPr>
            <p:cNvPr name="TextBox 4" id="4"/>
            <p:cNvSpPr txBox="true"/>
            <p:nvPr/>
          </p:nvSpPr>
          <p:spPr>
            <a:xfrm>
              <a:off x="0" y="-123825"/>
              <a:ext cx="17199808" cy="4087911"/>
            </a:xfrm>
            <a:prstGeom prst="rect">
              <a:avLst/>
            </a:prstGeom>
          </p:spPr>
          <p:txBody>
            <a:bodyPr anchor="t" rtlCol="false" tIns="0" lIns="0" bIns="0" rIns="0"/>
            <a:lstStyle/>
            <a:p>
              <a:pPr algn="l">
                <a:lnSpc>
                  <a:spcPts val="4680"/>
                </a:lnSpc>
              </a:pPr>
              <a:r>
                <a:rPr lang="en-US" sz="3900">
                  <a:solidFill>
                    <a:srgbClr val="FFFFFF"/>
                  </a:solidFill>
                  <a:latin typeface="Evolventa"/>
                  <a:ea typeface="Evolventa"/>
                  <a:cs typeface="Evolventa"/>
                  <a:sym typeface="Evolventa"/>
                </a:rPr>
                <a:t>Сульфаттау - бұл органикалық молекулаға сульфат тобын (SO₄² ⁻) қосу.</a:t>
              </a:r>
            </a:p>
            <a:p>
              <a:pPr algn="l">
                <a:lnSpc>
                  <a:spcPts val="4680"/>
                </a:lnSpc>
              </a:pPr>
            </a:p>
            <a:p>
              <a:pPr algn="l">
                <a:lnSpc>
                  <a:spcPts val="4680"/>
                </a:lnSpc>
              </a:pPr>
              <a:r>
                <a:rPr lang="en-US" sz="3900">
                  <a:solidFill>
                    <a:srgbClr val="FFFFFF"/>
                  </a:solidFill>
                  <a:latin typeface="Evolventa"/>
                  <a:ea typeface="Evolventa"/>
                  <a:cs typeface="Evolventa"/>
                  <a:sym typeface="Evolventa"/>
                </a:rPr>
                <a:t>Сульфирлеу - бұл органикалық молекуладағы сутегі атомын сульфотопқа (SO₃H) ауыстыру</a:t>
              </a:r>
            </a:p>
          </p:txBody>
        </p:sp>
      </p:grpSp>
      <p:grpSp>
        <p:nvGrpSpPr>
          <p:cNvPr name="Group 5" id="5"/>
          <p:cNvGrpSpPr/>
          <p:nvPr/>
        </p:nvGrpSpPr>
        <p:grpSpPr>
          <a:xfrm rot="0">
            <a:off x="3770120" y="4348058"/>
            <a:ext cx="14724971" cy="4522433"/>
            <a:chOff x="0" y="0"/>
            <a:chExt cx="20059777" cy="6160895"/>
          </a:xfrm>
        </p:grpSpPr>
        <p:sp>
          <p:nvSpPr>
            <p:cNvPr name="Freeform 6" id="6"/>
            <p:cNvSpPr/>
            <p:nvPr/>
          </p:nvSpPr>
          <p:spPr>
            <a:xfrm flipH="false" flipV="false" rot="0">
              <a:off x="0" y="0"/>
              <a:ext cx="20059777" cy="6160895"/>
            </a:xfrm>
            <a:custGeom>
              <a:avLst/>
              <a:gdLst/>
              <a:ahLst/>
              <a:cxnLst/>
              <a:rect r="r" b="b" t="t" l="l"/>
              <a:pathLst>
                <a:path h="6160895" w="20059777">
                  <a:moveTo>
                    <a:pt x="0" y="0"/>
                  </a:moveTo>
                  <a:lnTo>
                    <a:pt x="20059777" y="0"/>
                  </a:lnTo>
                  <a:lnTo>
                    <a:pt x="20059777" y="6160895"/>
                  </a:lnTo>
                  <a:lnTo>
                    <a:pt x="0" y="6160895"/>
                  </a:lnTo>
                  <a:close/>
                </a:path>
              </a:pathLst>
            </a:custGeom>
            <a:solidFill>
              <a:srgbClr val="000000">
                <a:alpha val="0"/>
              </a:srgbClr>
            </a:solidFill>
          </p:spPr>
        </p:sp>
        <p:sp>
          <p:nvSpPr>
            <p:cNvPr name="TextBox 7" id="7"/>
            <p:cNvSpPr txBox="true"/>
            <p:nvPr/>
          </p:nvSpPr>
          <p:spPr>
            <a:xfrm>
              <a:off x="0" y="-161925"/>
              <a:ext cx="20059777" cy="6322820"/>
            </a:xfrm>
            <a:prstGeom prst="rect">
              <a:avLst/>
            </a:prstGeom>
          </p:spPr>
          <p:txBody>
            <a:bodyPr anchor="t" rtlCol="false" tIns="0" lIns="0" bIns="0" rIns="0"/>
            <a:lstStyle/>
            <a:p>
              <a:pPr algn="l">
                <a:lnSpc>
                  <a:spcPts val="5007"/>
                </a:lnSpc>
              </a:pPr>
              <a:r>
                <a:rPr lang="en-US" sz="3900" u="sng">
                  <a:solidFill>
                    <a:srgbClr val="FFFFFF"/>
                  </a:solidFill>
                  <a:latin typeface="Evolventa"/>
                  <a:ea typeface="Evolventa"/>
                  <a:cs typeface="Evolventa"/>
                  <a:sym typeface="Evolventa"/>
                </a:rPr>
                <a:t>Сульфаттау </a:t>
              </a:r>
              <a:r>
                <a:rPr lang="en-US" sz="3900">
                  <a:solidFill>
                    <a:srgbClr val="FFFFFF"/>
                  </a:solidFill>
                  <a:latin typeface="Evolventa"/>
                  <a:ea typeface="Evolventa"/>
                  <a:cs typeface="Evolventa"/>
                  <a:sym typeface="Evolventa"/>
                </a:rPr>
                <a:t>(лат. сульфур) — Марковников ережесі бойынша күкірт қышқылының қос байланысы бойынша күкірт қышқылының күрделі эфирлерін -ROSO₂OH алкилсульфаттарын түзу реакциялары.</a:t>
              </a:r>
            </a:p>
            <a:p>
              <a:pPr algn="l">
                <a:lnSpc>
                  <a:spcPts val="5007"/>
                </a:lnSpc>
              </a:pPr>
            </a:p>
            <a:p>
              <a:pPr algn="l">
                <a:lnSpc>
                  <a:spcPts val="5007"/>
                </a:lnSpc>
              </a:pPr>
            </a:p>
            <a:p>
              <a:pPr algn="l">
                <a:lnSpc>
                  <a:spcPts val="5007"/>
                </a:lnSpc>
              </a:pPr>
            </a:p>
          </p:txBody>
        </p:sp>
      </p:grpSp>
      <p:sp>
        <p:nvSpPr>
          <p:cNvPr name="Freeform 8" id="8" descr="undefined"/>
          <p:cNvSpPr/>
          <p:nvPr/>
        </p:nvSpPr>
        <p:spPr>
          <a:xfrm flipH="false" flipV="false" rot="0">
            <a:off x="8159288" y="7151056"/>
            <a:ext cx="3538209" cy="2614320"/>
          </a:xfrm>
          <a:custGeom>
            <a:avLst/>
            <a:gdLst/>
            <a:ahLst/>
            <a:cxnLst/>
            <a:rect r="r" b="b" t="t" l="l"/>
            <a:pathLst>
              <a:path h="2614320" w="3538209">
                <a:moveTo>
                  <a:pt x="0" y="0"/>
                </a:moveTo>
                <a:lnTo>
                  <a:pt x="3538209" y="0"/>
                </a:lnTo>
                <a:lnTo>
                  <a:pt x="3538209" y="2614320"/>
                </a:lnTo>
                <a:lnTo>
                  <a:pt x="0" y="2614320"/>
                </a:lnTo>
                <a:lnTo>
                  <a:pt x="0" y="0"/>
                </a:lnTo>
                <a:close/>
              </a:path>
            </a:pathLst>
          </a:custGeom>
          <a:blipFill>
            <a:blip r:embed="rId2"/>
            <a:stretch>
              <a:fillRect l="-17314" t="-11395" r="-18572" b="-12348"/>
            </a:stretch>
          </a:blipFill>
        </p:spPr>
      </p:sp>
    </p:spTree>
  </p:cSld>
  <p:clrMapOvr>
    <a:masterClrMapping/>
  </p:clrMapOvr>
</p:sld>
</file>

<file path=ppt/slides/slide30.xml><?xml version="1.0" encoding="utf-8"?>
<p:sld xmlns:p="http://schemas.openxmlformats.org/presentationml/2006/main" xmlns:a="http://schemas.openxmlformats.org/drawingml/2006/main" xmlns:r="http://schemas.openxmlformats.org/officeDocument/2006/relationships">
  <p:cSld>
    <p:bg>
      <p:bgPr>
        <a:gradFill rotWithShape="true">
          <a:gsLst>
            <a:gs pos="0">
              <a:srgbClr val="5B9BD5">
                <a:alpha val="100000"/>
              </a:srgbClr>
            </a:gs>
            <a:gs pos="100000">
              <a:srgbClr val="473C78">
                <a:alpha val="100000"/>
              </a:srgbClr>
            </a:gs>
          </a:gsLst>
          <a:lin ang="5400000"/>
        </a:gradFill>
      </p:bgPr>
    </p:bg>
    <p:spTree>
      <p:nvGrpSpPr>
        <p:cNvPr id="1" name=""/>
        <p:cNvGrpSpPr/>
        <p:nvPr/>
      </p:nvGrpSpPr>
      <p:grpSpPr>
        <a:xfrm>
          <a:off x="0" y="0"/>
          <a:ext cx="0" cy="0"/>
          <a:chOff x="0" y="0"/>
          <a:chExt cx="0" cy="0"/>
        </a:xfrm>
      </p:grpSpPr>
      <p:grpSp>
        <p:nvGrpSpPr>
          <p:cNvPr name="Group 2" id="2"/>
          <p:cNvGrpSpPr/>
          <p:nvPr/>
        </p:nvGrpSpPr>
        <p:grpSpPr>
          <a:xfrm rot="0">
            <a:off x="1004082" y="1028700"/>
            <a:ext cx="16945082" cy="4475697"/>
            <a:chOff x="0" y="0"/>
            <a:chExt cx="21673624" cy="5724644"/>
          </a:xfrm>
        </p:grpSpPr>
        <p:sp>
          <p:nvSpPr>
            <p:cNvPr name="Freeform 3" id="3"/>
            <p:cNvSpPr/>
            <p:nvPr/>
          </p:nvSpPr>
          <p:spPr>
            <a:xfrm flipH="false" flipV="false" rot="0">
              <a:off x="0" y="0"/>
              <a:ext cx="21673624" cy="5724644"/>
            </a:xfrm>
            <a:custGeom>
              <a:avLst/>
              <a:gdLst/>
              <a:ahLst/>
              <a:cxnLst/>
              <a:rect r="r" b="b" t="t" l="l"/>
              <a:pathLst>
                <a:path h="5724644" w="21673624">
                  <a:moveTo>
                    <a:pt x="0" y="0"/>
                  </a:moveTo>
                  <a:lnTo>
                    <a:pt x="21673624" y="0"/>
                  </a:lnTo>
                  <a:lnTo>
                    <a:pt x="21673624" y="5724644"/>
                  </a:lnTo>
                  <a:lnTo>
                    <a:pt x="0" y="5724644"/>
                  </a:lnTo>
                  <a:close/>
                </a:path>
              </a:pathLst>
            </a:custGeom>
            <a:solidFill>
              <a:srgbClr val="000000">
                <a:alpha val="0"/>
              </a:srgbClr>
            </a:solidFill>
          </p:spPr>
        </p:sp>
        <p:sp>
          <p:nvSpPr>
            <p:cNvPr name="TextBox 4" id="4"/>
            <p:cNvSpPr txBox="true"/>
            <p:nvPr/>
          </p:nvSpPr>
          <p:spPr>
            <a:xfrm>
              <a:off x="0" y="-114300"/>
              <a:ext cx="21673624" cy="5838944"/>
            </a:xfrm>
            <a:prstGeom prst="rect">
              <a:avLst/>
            </a:prstGeom>
          </p:spPr>
          <p:txBody>
            <a:bodyPr anchor="t" rtlCol="false" tIns="0" lIns="0" bIns="0" rIns="0"/>
            <a:lstStyle/>
            <a:p>
              <a:pPr algn="l">
                <a:lnSpc>
                  <a:spcPts val="4200"/>
                </a:lnSpc>
              </a:pPr>
              <a:r>
                <a:rPr lang="en-US" sz="3500" u="sng">
                  <a:solidFill>
                    <a:srgbClr val="FFFFFF"/>
                  </a:solidFill>
                  <a:latin typeface="Evolventa"/>
                  <a:ea typeface="Evolventa"/>
                  <a:cs typeface="Evolventa"/>
                  <a:sym typeface="Evolventa"/>
                </a:rPr>
                <a:t>1940</a:t>
              </a:r>
              <a:r>
                <a:rPr lang="en-US" sz="3500">
                  <a:solidFill>
                    <a:srgbClr val="FFFFFF"/>
                  </a:solidFill>
                  <a:latin typeface="Evolventa"/>
                  <a:ea typeface="Evolventa"/>
                  <a:cs typeface="Evolventa"/>
                  <a:sym typeface="Evolventa"/>
                </a:rPr>
                <a:t> жылға қарай қаныққан көмірсутектердің </a:t>
              </a:r>
              <a:r>
                <a:rPr lang="en-US" sz="3500" u="sng">
                  <a:solidFill>
                    <a:srgbClr val="FFFFFF"/>
                  </a:solidFill>
                  <a:latin typeface="Evolventa"/>
                  <a:ea typeface="Evolventa"/>
                  <a:cs typeface="Evolventa"/>
                  <a:sym typeface="Evolventa"/>
                </a:rPr>
                <a:t>екі маңызды реакциясы</a:t>
              </a:r>
              <a:r>
                <a:rPr lang="en-US" sz="3500">
                  <a:solidFill>
                    <a:srgbClr val="FFFFFF"/>
                  </a:solidFill>
                  <a:latin typeface="Evolventa"/>
                  <a:ea typeface="Evolventa"/>
                  <a:cs typeface="Evolventa"/>
                  <a:sym typeface="Evolventa"/>
                </a:rPr>
                <a:t> табылды - </a:t>
              </a:r>
              <a:r>
                <a:rPr lang="en-US" sz="3500" b="true">
                  <a:solidFill>
                    <a:srgbClr val="FFFFFF"/>
                  </a:solidFill>
                  <a:latin typeface="Evolventa Bold"/>
                  <a:ea typeface="Evolventa Bold"/>
                  <a:cs typeface="Evolventa Bold"/>
                  <a:sym typeface="Evolventa Bold"/>
                </a:rPr>
                <a:t>сульфохлорлану</a:t>
              </a:r>
              <a:r>
                <a:rPr lang="en-US" sz="3500">
                  <a:solidFill>
                    <a:srgbClr val="FFFFFF"/>
                  </a:solidFill>
                  <a:latin typeface="Evolventa"/>
                  <a:ea typeface="Evolventa"/>
                  <a:cs typeface="Evolventa"/>
                  <a:sym typeface="Evolventa"/>
                </a:rPr>
                <a:t> және </a:t>
              </a:r>
              <a:r>
                <a:rPr lang="en-US" sz="3500" b="true">
                  <a:solidFill>
                    <a:srgbClr val="FFFFFF"/>
                  </a:solidFill>
                  <a:latin typeface="Evolventa Bold"/>
                  <a:ea typeface="Evolventa Bold"/>
                  <a:cs typeface="Evolventa Bold"/>
                  <a:sym typeface="Evolventa Bold"/>
                </a:rPr>
                <a:t>сульфототығу</a:t>
              </a:r>
              <a:r>
                <a:rPr lang="en-US" sz="3500">
                  <a:solidFill>
                    <a:srgbClr val="FFFFFF"/>
                  </a:solidFill>
                  <a:latin typeface="Evolventa"/>
                  <a:ea typeface="Evolventa"/>
                  <a:cs typeface="Evolventa"/>
                  <a:sym typeface="Evolventa"/>
                </a:rPr>
                <a:t>, бұл кластағы көмірсутектер үшін күкірт қышқылы мен оның туындыларының ароматты қосылыстарға әсері сияқты маңызды.</a:t>
              </a:r>
            </a:p>
          </p:txBody>
        </p:sp>
      </p:grpSp>
      <p:grpSp>
        <p:nvGrpSpPr>
          <p:cNvPr name="Group 5" id="5"/>
          <p:cNvGrpSpPr/>
          <p:nvPr/>
        </p:nvGrpSpPr>
        <p:grpSpPr>
          <a:xfrm rot="0">
            <a:off x="1047494" y="3550649"/>
            <a:ext cx="16128609" cy="1431160"/>
            <a:chOff x="0" y="0"/>
            <a:chExt cx="21504812" cy="1908214"/>
          </a:xfrm>
        </p:grpSpPr>
        <p:sp>
          <p:nvSpPr>
            <p:cNvPr name="Freeform 6" id="6"/>
            <p:cNvSpPr/>
            <p:nvPr/>
          </p:nvSpPr>
          <p:spPr>
            <a:xfrm flipH="false" flipV="false" rot="0">
              <a:off x="0" y="0"/>
              <a:ext cx="21504811" cy="1908214"/>
            </a:xfrm>
            <a:custGeom>
              <a:avLst/>
              <a:gdLst/>
              <a:ahLst/>
              <a:cxnLst/>
              <a:rect r="r" b="b" t="t" l="l"/>
              <a:pathLst>
                <a:path h="1908214" w="21504811">
                  <a:moveTo>
                    <a:pt x="0" y="0"/>
                  </a:moveTo>
                  <a:lnTo>
                    <a:pt x="21504811" y="0"/>
                  </a:lnTo>
                  <a:lnTo>
                    <a:pt x="21504811" y="1908214"/>
                  </a:lnTo>
                  <a:lnTo>
                    <a:pt x="0" y="1908214"/>
                  </a:lnTo>
                  <a:close/>
                </a:path>
              </a:pathLst>
            </a:custGeom>
            <a:solidFill>
              <a:srgbClr val="000000">
                <a:alpha val="0"/>
              </a:srgbClr>
            </a:solidFill>
          </p:spPr>
        </p:sp>
        <p:sp>
          <p:nvSpPr>
            <p:cNvPr name="TextBox 7" id="7"/>
            <p:cNvSpPr txBox="true"/>
            <p:nvPr/>
          </p:nvSpPr>
          <p:spPr>
            <a:xfrm>
              <a:off x="0" y="-114300"/>
              <a:ext cx="21504812" cy="2022514"/>
            </a:xfrm>
            <a:prstGeom prst="rect">
              <a:avLst/>
            </a:prstGeom>
          </p:spPr>
          <p:txBody>
            <a:bodyPr anchor="t" rtlCol="false" tIns="0" lIns="0" bIns="0" rIns="0"/>
            <a:lstStyle/>
            <a:p>
              <a:pPr algn="l">
                <a:lnSpc>
                  <a:spcPts val="4200"/>
                </a:lnSpc>
              </a:pPr>
              <a:r>
                <a:rPr lang="en-US" sz="3500">
                  <a:solidFill>
                    <a:srgbClr val="FFFFFF"/>
                  </a:solidFill>
                  <a:latin typeface="Evolventa"/>
                  <a:ea typeface="Evolventa"/>
                  <a:cs typeface="Evolventa"/>
                  <a:sym typeface="Evolventa"/>
                </a:rPr>
                <a:t>Сульфохлорлау күкірт диоксиді мен хлордың сәулелену кезінде парафиндермен әрекеттесуінен тұрады:</a:t>
              </a:r>
            </a:p>
          </p:txBody>
        </p:sp>
      </p:grpSp>
      <p:sp>
        <p:nvSpPr>
          <p:cNvPr name="Freeform 8" id="8"/>
          <p:cNvSpPr/>
          <p:nvPr/>
        </p:nvSpPr>
        <p:spPr>
          <a:xfrm flipH="false" flipV="false" rot="0">
            <a:off x="1047494" y="4787859"/>
            <a:ext cx="10232355" cy="1034318"/>
          </a:xfrm>
          <a:custGeom>
            <a:avLst/>
            <a:gdLst/>
            <a:ahLst/>
            <a:cxnLst/>
            <a:rect r="r" b="b" t="t" l="l"/>
            <a:pathLst>
              <a:path h="1034318" w="10232355">
                <a:moveTo>
                  <a:pt x="0" y="0"/>
                </a:moveTo>
                <a:lnTo>
                  <a:pt x="10232355" y="0"/>
                </a:lnTo>
                <a:lnTo>
                  <a:pt x="10232355" y="1034318"/>
                </a:lnTo>
                <a:lnTo>
                  <a:pt x="0" y="1034318"/>
                </a:lnTo>
                <a:lnTo>
                  <a:pt x="0" y="0"/>
                </a:lnTo>
                <a:close/>
              </a:path>
            </a:pathLst>
          </a:custGeom>
          <a:blipFill>
            <a:blip r:embed="rId2"/>
            <a:stretch>
              <a:fillRect l="0" t="0" r="0" b="0"/>
            </a:stretch>
          </a:blipFill>
        </p:spPr>
      </p:sp>
      <p:grpSp>
        <p:nvGrpSpPr>
          <p:cNvPr name="Group 9" id="9"/>
          <p:cNvGrpSpPr/>
          <p:nvPr/>
        </p:nvGrpSpPr>
        <p:grpSpPr>
          <a:xfrm rot="0">
            <a:off x="1028700" y="6075587"/>
            <a:ext cx="17240506" cy="2077493"/>
            <a:chOff x="0" y="0"/>
            <a:chExt cx="22987342" cy="2769990"/>
          </a:xfrm>
        </p:grpSpPr>
        <p:sp>
          <p:nvSpPr>
            <p:cNvPr name="Freeform 10" id="10"/>
            <p:cNvSpPr/>
            <p:nvPr/>
          </p:nvSpPr>
          <p:spPr>
            <a:xfrm flipH="false" flipV="false" rot="0">
              <a:off x="0" y="0"/>
              <a:ext cx="22987343" cy="2769990"/>
            </a:xfrm>
            <a:custGeom>
              <a:avLst/>
              <a:gdLst/>
              <a:ahLst/>
              <a:cxnLst/>
              <a:rect r="r" b="b" t="t" l="l"/>
              <a:pathLst>
                <a:path h="2769990" w="22987343">
                  <a:moveTo>
                    <a:pt x="0" y="0"/>
                  </a:moveTo>
                  <a:lnTo>
                    <a:pt x="22987343" y="0"/>
                  </a:lnTo>
                  <a:lnTo>
                    <a:pt x="22987343" y="2769990"/>
                  </a:lnTo>
                  <a:lnTo>
                    <a:pt x="0" y="2769990"/>
                  </a:lnTo>
                  <a:close/>
                </a:path>
              </a:pathLst>
            </a:custGeom>
            <a:solidFill>
              <a:srgbClr val="000000">
                <a:alpha val="0"/>
              </a:srgbClr>
            </a:solidFill>
          </p:spPr>
        </p:sp>
        <p:sp>
          <p:nvSpPr>
            <p:cNvPr name="TextBox 11" id="11"/>
            <p:cNvSpPr txBox="true"/>
            <p:nvPr/>
          </p:nvSpPr>
          <p:spPr>
            <a:xfrm>
              <a:off x="0" y="-114300"/>
              <a:ext cx="22987342" cy="2884290"/>
            </a:xfrm>
            <a:prstGeom prst="rect">
              <a:avLst/>
            </a:prstGeom>
          </p:spPr>
          <p:txBody>
            <a:bodyPr anchor="t" rtlCol="false" tIns="0" lIns="0" bIns="0" rIns="0"/>
            <a:lstStyle/>
            <a:p>
              <a:pPr algn="l">
                <a:lnSpc>
                  <a:spcPts val="4200"/>
                </a:lnSpc>
              </a:pPr>
              <a:r>
                <a:rPr lang="en-US" sz="3500">
                  <a:solidFill>
                    <a:srgbClr val="FFFFFF"/>
                  </a:solidFill>
                  <a:latin typeface="Evolventa"/>
                  <a:ea typeface="Evolventa"/>
                  <a:cs typeface="Evolventa"/>
                  <a:sym typeface="Evolventa"/>
                </a:rPr>
                <a:t>Күкірт диоксиді мен оттегі сәулелену кезінде немесе радикалды тізбекті реакциялардың бастамашылары болған кезде парафиндермен сульфоқышқылдар түзеді (сульфототығу реакциясы):</a:t>
              </a:r>
            </a:p>
          </p:txBody>
        </p:sp>
      </p:grpSp>
      <p:sp>
        <p:nvSpPr>
          <p:cNvPr name="Freeform 12" id="12"/>
          <p:cNvSpPr/>
          <p:nvPr/>
        </p:nvSpPr>
        <p:spPr>
          <a:xfrm flipH="false" flipV="false" rot="0">
            <a:off x="1047494" y="7878029"/>
            <a:ext cx="8258961" cy="935588"/>
          </a:xfrm>
          <a:custGeom>
            <a:avLst/>
            <a:gdLst/>
            <a:ahLst/>
            <a:cxnLst/>
            <a:rect r="r" b="b" t="t" l="l"/>
            <a:pathLst>
              <a:path h="935588" w="8258961">
                <a:moveTo>
                  <a:pt x="0" y="0"/>
                </a:moveTo>
                <a:lnTo>
                  <a:pt x="8258961" y="0"/>
                </a:lnTo>
                <a:lnTo>
                  <a:pt x="8258961" y="935587"/>
                </a:lnTo>
                <a:lnTo>
                  <a:pt x="0" y="935587"/>
                </a:lnTo>
                <a:lnTo>
                  <a:pt x="0" y="0"/>
                </a:lnTo>
                <a:close/>
              </a:path>
            </a:pathLst>
          </a:custGeom>
          <a:blipFill>
            <a:blip r:embed="rId3"/>
            <a:stretch>
              <a:fillRect l="0" t="0" r="0" b="0"/>
            </a:stretch>
          </a:blipFill>
        </p:spPr>
      </p:sp>
    </p:spTree>
  </p:cSld>
  <p:clrMapOvr>
    <a:masterClrMapping/>
  </p:clrMapOvr>
</p:sld>
</file>

<file path=ppt/slides/slide31.xml><?xml version="1.0" encoding="utf-8"?>
<p:sld xmlns:p="http://schemas.openxmlformats.org/presentationml/2006/main" xmlns:a="http://schemas.openxmlformats.org/drawingml/2006/main">
  <p:cSld>
    <p:bg>
      <p:bgPr>
        <a:gradFill rotWithShape="true">
          <a:gsLst>
            <a:gs pos="0">
              <a:srgbClr val="5B9BD5">
                <a:alpha val="100000"/>
              </a:srgbClr>
            </a:gs>
            <a:gs pos="100000">
              <a:srgbClr val="473C78">
                <a:alpha val="100000"/>
              </a:srgbClr>
            </a:gs>
          </a:gsLst>
          <a:lin ang="5400000"/>
        </a:gradFill>
      </p:bgPr>
    </p:bg>
    <p:spTree>
      <p:nvGrpSpPr>
        <p:cNvPr id="1" name=""/>
        <p:cNvGrpSpPr/>
        <p:nvPr/>
      </p:nvGrpSpPr>
      <p:grpSpPr>
        <a:xfrm>
          <a:off x="0" y="0"/>
          <a:ext cx="0" cy="0"/>
          <a:chOff x="0" y="0"/>
          <a:chExt cx="0" cy="0"/>
        </a:xfrm>
      </p:grpSpPr>
      <p:grpSp>
        <p:nvGrpSpPr>
          <p:cNvPr name="Group 2" id="2"/>
          <p:cNvGrpSpPr/>
          <p:nvPr/>
        </p:nvGrpSpPr>
        <p:grpSpPr>
          <a:xfrm rot="0">
            <a:off x="1028700" y="1028700"/>
            <a:ext cx="16573501" cy="7276703"/>
            <a:chOff x="0" y="0"/>
            <a:chExt cx="22011254" cy="9664184"/>
          </a:xfrm>
        </p:grpSpPr>
        <p:sp>
          <p:nvSpPr>
            <p:cNvPr name="Freeform 3" id="3"/>
            <p:cNvSpPr/>
            <p:nvPr/>
          </p:nvSpPr>
          <p:spPr>
            <a:xfrm flipH="false" flipV="false" rot="0">
              <a:off x="0" y="0"/>
              <a:ext cx="22011253" cy="9664184"/>
            </a:xfrm>
            <a:custGeom>
              <a:avLst/>
              <a:gdLst/>
              <a:ahLst/>
              <a:cxnLst/>
              <a:rect r="r" b="b" t="t" l="l"/>
              <a:pathLst>
                <a:path h="9664184" w="22011253">
                  <a:moveTo>
                    <a:pt x="0" y="0"/>
                  </a:moveTo>
                  <a:lnTo>
                    <a:pt x="22011253" y="0"/>
                  </a:lnTo>
                  <a:lnTo>
                    <a:pt x="22011253" y="9664184"/>
                  </a:lnTo>
                  <a:lnTo>
                    <a:pt x="0" y="9664184"/>
                  </a:lnTo>
                  <a:close/>
                </a:path>
              </a:pathLst>
            </a:custGeom>
            <a:solidFill>
              <a:srgbClr val="000000">
                <a:alpha val="0"/>
              </a:srgbClr>
            </a:solidFill>
          </p:spPr>
        </p:sp>
        <p:sp>
          <p:nvSpPr>
            <p:cNvPr name="TextBox 4" id="4"/>
            <p:cNvSpPr txBox="true"/>
            <p:nvPr/>
          </p:nvSpPr>
          <p:spPr>
            <a:xfrm>
              <a:off x="0" y="-104775"/>
              <a:ext cx="22011254" cy="9768959"/>
            </a:xfrm>
            <a:prstGeom prst="rect">
              <a:avLst/>
            </a:prstGeom>
          </p:spPr>
          <p:txBody>
            <a:bodyPr anchor="t" rtlCol="false" tIns="0" lIns="0" bIns="0" rIns="0"/>
            <a:lstStyle/>
            <a:p>
              <a:pPr algn="l">
                <a:lnSpc>
                  <a:spcPts val="3720"/>
                </a:lnSpc>
              </a:pPr>
              <a:r>
                <a:rPr lang="en-US" sz="3100">
                  <a:solidFill>
                    <a:srgbClr val="FFFFFF"/>
                  </a:solidFill>
                  <a:latin typeface="Evolventa"/>
                  <a:ea typeface="Evolventa"/>
                  <a:cs typeface="Evolventa"/>
                  <a:sym typeface="Evolventa"/>
                </a:rPr>
                <a:t>Алкансульфонаттарды (сульфохлорлау және сульфототығу реакциялары) алудың екі әдісінің де </a:t>
              </a:r>
              <a:r>
                <a:rPr lang="en-US" sz="3100" u="sng">
                  <a:solidFill>
                    <a:srgbClr val="FFFFFF"/>
                  </a:solidFill>
                  <a:latin typeface="Evolventa"/>
                  <a:ea typeface="Evolventa"/>
                  <a:cs typeface="Evolventa"/>
                  <a:sym typeface="Evolventa"/>
                </a:rPr>
                <a:t>артықшылықтары мен кемшіліктері</a:t>
              </a:r>
              <a:r>
                <a:rPr lang="en-US" sz="3100">
                  <a:solidFill>
                    <a:srgbClr val="FFFFFF"/>
                  </a:solidFill>
                  <a:latin typeface="Evolventa"/>
                  <a:ea typeface="Evolventa"/>
                  <a:cs typeface="Evolventa"/>
                  <a:sym typeface="Evolventa"/>
                </a:rPr>
                <a:t> бар. </a:t>
              </a:r>
            </a:p>
            <a:p>
              <a:pPr algn="l">
                <a:lnSpc>
                  <a:spcPts val="3720"/>
                </a:lnSpc>
              </a:pPr>
            </a:p>
            <a:p>
              <a:pPr algn="l">
                <a:lnSpc>
                  <a:spcPts val="3720"/>
                </a:lnSpc>
              </a:pPr>
              <a:r>
                <a:rPr lang="en-US" sz="3100">
                  <a:solidFill>
                    <a:srgbClr val="FFFFFF"/>
                  </a:solidFill>
                  <a:latin typeface="Evolventa"/>
                  <a:ea typeface="Evolventa"/>
                  <a:cs typeface="Evolventa"/>
                  <a:sym typeface="Evolventa"/>
                </a:rPr>
                <a:t>Біріншісінде ол көп сілтіні және хлорды жұмсайды, ол пайдаланылуы қиын қалдықтар түрінде жоғалады. </a:t>
              </a:r>
            </a:p>
            <a:p>
              <a:pPr algn="l">
                <a:lnSpc>
                  <a:spcPts val="3720"/>
                </a:lnSpc>
              </a:pPr>
            </a:p>
            <a:p>
              <a:pPr algn="l">
                <a:lnSpc>
                  <a:spcPts val="3720"/>
                </a:lnSpc>
              </a:pPr>
              <a:r>
                <a:rPr lang="en-US" sz="3100">
                  <a:solidFill>
                    <a:srgbClr val="FFFFFF"/>
                  </a:solidFill>
                  <a:latin typeface="Evolventa"/>
                  <a:ea typeface="Evolventa"/>
                  <a:cs typeface="Evolventa"/>
                  <a:sym typeface="Evolventa"/>
                </a:rPr>
                <a:t>Осыған байланысты сульфаттың тотығуы тиімдірек, бірақ онымен бірге күкірт диоксидінің қолданысы жоғары және күкірт қышқылы жанама түрде түзіледі, ал екі сатылы процесте қосымша сірке ангидриді қажет етеді (1 т сульфонатқа шамамен 90 кг).</a:t>
              </a:r>
            </a:p>
          </p:txBody>
        </p:sp>
      </p:grpSp>
      <p:grpSp>
        <p:nvGrpSpPr>
          <p:cNvPr name="Group 5" id="5"/>
          <p:cNvGrpSpPr/>
          <p:nvPr/>
        </p:nvGrpSpPr>
        <p:grpSpPr>
          <a:xfrm rot="0">
            <a:off x="1028700" y="6393409"/>
            <a:ext cx="16501403" cy="6601808"/>
            <a:chOff x="0" y="0"/>
            <a:chExt cx="22001870" cy="8802410"/>
          </a:xfrm>
        </p:grpSpPr>
        <p:sp>
          <p:nvSpPr>
            <p:cNvPr name="Freeform 6" id="6"/>
            <p:cNvSpPr/>
            <p:nvPr/>
          </p:nvSpPr>
          <p:spPr>
            <a:xfrm flipH="false" flipV="false" rot="0">
              <a:off x="0" y="0"/>
              <a:ext cx="22001869" cy="8802410"/>
            </a:xfrm>
            <a:custGeom>
              <a:avLst/>
              <a:gdLst/>
              <a:ahLst/>
              <a:cxnLst/>
              <a:rect r="r" b="b" t="t" l="l"/>
              <a:pathLst>
                <a:path h="8802410" w="22001869">
                  <a:moveTo>
                    <a:pt x="0" y="0"/>
                  </a:moveTo>
                  <a:lnTo>
                    <a:pt x="22001869" y="0"/>
                  </a:lnTo>
                  <a:lnTo>
                    <a:pt x="22001869" y="8802410"/>
                  </a:lnTo>
                  <a:lnTo>
                    <a:pt x="0" y="8802410"/>
                  </a:lnTo>
                  <a:close/>
                </a:path>
              </a:pathLst>
            </a:custGeom>
            <a:solidFill>
              <a:srgbClr val="000000">
                <a:alpha val="0"/>
              </a:srgbClr>
            </a:solidFill>
          </p:spPr>
        </p:sp>
        <p:sp>
          <p:nvSpPr>
            <p:cNvPr name="TextBox 7" id="7"/>
            <p:cNvSpPr txBox="true"/>
            <p:nvPr/>
          </p:nvSpPr>
          <p:spPr>
            <a:xfrm>
              <a:off x="0" y="-104775"/>
              <a:ext cx="22001870" cy="8907185"/>
            </a:xfrm>
            <a:prstGeom prst="rect">
              <a:avLst/>
            </a:prstGeom>
          </p:spPr>
          <p:txBody>
            <a:bodyPr anchor="t" rtlCol="false" tIns="0" lIns="0" bIns="0" rIns="0"/>
            <a:lstStyle/>
            <a:p>
              <a:pPr algn="l">
                <a:lnSpc>
                  <a:spcPts val="3720"/>
                </a:lnSpc>
              </a:pPr>
              <a:r>
                <a:rPr lang="en-US" sz="3100">
                  <a:solidFill>
                    <a:srgbClr val="FFFFFF"/>
                  </a:solidFill>
                  <a:latin typeface="Evolventa"/>
                  <a:ea typeface="Evolventa"/>
                  <a:cs typeface="Evolventa"/>
                  <a:sym typeface="Evolventa"/>
                </a:rPr>
                <a:t>Сульфохлорлау және сульфототығу процестерінің өнеркәсіпте шамамен бірдей таралуына әкелді. </a:t>
              </a:r>
            </a:p>
            <a:p>
              <a:pPr algn="l">
                <a:lnSpc>
                  <a:spcPts val="3720"/>
                </a:lnSpc>
              </a:pPr>
              <a:r>
                <a:rPr lang="en-US" sz="3100">
                  <a:solidFill>
                    <a:srgbClr val="FFFFFF"/>
                  </a:solidFill>
                  <a:latin typeface="Evolventa"/>
                  <a:ea typeface="Evolventa"/>
                  <a:cs typeface="Evolventa"/>
                  <a:sym typeface="Evolventa"/>
                </a:rPr>
                <a:t>Алынған алкансульфонаттардың кемшіліктері мен жуғыш қасиеттерінің төмендеуіне байланысты екі әдісте салыстырмалы түрде аз мәнге ие - олар анионактивті беттік белсенді заттардың жалпы өндірісінің тек 3 - 5% құрайды</a:t>
              </a:r>
            </a:p>
          </p:txBody>
        </p:sp>
      </p:grpSp>
    </p:spTree>
  </p:cSld>
  <p:clrMapOvr>
    <a:masterClrMapping/>
  </p:clrMapOvr>
</p:sld>
</file>

<file path=ppt/slides/slide32.xml><?xml version="1.0" encoding="utf-8"?>
<p:sld xmlns:p="http://schemas.openxmlformats.org/presentationml/2006/main" xmlns:a="http://schemas.openxmlformats.org/drawingml/2006/main">
  <p:cSld>
    <p:bg>
      <p:bgPr>
        <a:gradFill rotWithShape="true">
          <a:gsLst>
            <a:gs pos="0">
              <a:srgbClr val="5B9BD5">
                <a:alpha val="100000"/>
              </a:srgbClr>
            </a:gs>
            <a:gs pos="100000">
              <a:srgbClr val="473C78">
                <a:alpha val="100000"/>
              </a:srgbClr>
            </a:gs>
          </a:gsLst>
          <a:lin ang="5400000"/>
        </a:gradFill>
      </p:bgPr>
    </p:bg>
    <p:spTree>
      <p:nvGrpSpPr>
        <p:cNvPr id="1" name=""/>
        <p:cNvGrpSpPr/>
        <p:nvPr/>
      </p:nvGrpSpPr>
      <p:grpSpPr>
        <a:xfrm>
          <a:off x="0" y="0"/>
          <a:ext cx="0" cy="0"/>
          <a:chOff x="0" y="0"/>
          <a:chExt cx="0" cy="0"/>
        </a:xfrm>
      </p:grpSpPr>
      <p:grpSp>
        <p:nvGrpSpPr>
          <p:cNvPr name="Group 2" id="2"/>
          <p:cNvGrpSpPr/>
          <p:nvPr/>
        </p:nvGrpSpPr>
        <p:grpSpPr>
          <a:xfrm rot="0">
            <a:off x="1028700" y="1282751"/>
            <a:ext cx="17789856" cy="7975550"/>
            <a:chOff x="0" y="0"/>
            <a:chExt cx="23719808" cy="10634066"/>
          </a:xfrm>
        </p:grpSpPr>
        <p:sp>
          <p:nvSpPr>
            <p:cNvPr name="Freeform 3" id="3"/>
            <p:cNvSpPr/>
            <p:nvPr/>
          </p:nvSpPr>
          <p:spPr>
            <a:xfrm flipH="false" flipV="false" rot="0">
              <a:off x="0" y="0"/>
              <a:ext cx="23719808" cy="10634066"/>
            </a:xfrm>
            <a:custGeom>
              <a:avLst/>
              <a:gdLst/>
              <a:ahLst/>
              <a:cxnLst/>
              <a:rect r="r" b="b" t="t" l="l"/>
              <a:pathLst>
                <a:path h="10634066" w="23719808">
                  <a:moveTo>
                    <a:pt x="0" y="0"/>
                  </a:moveTo>
                  <a:lnTo>
                    <a:pt x="23719808" y="0"/>
                  </a:lnTo>
                  <a:lnTo>
                    <a:pt x="23719808" y="10634066"/>
                  </a:lnTo>
                  <a:lnTo>
                    <a:pt x="0" y="10634066"/>
                  </a:lnTo>
                  <a:close/>
                </a:path>
              </a:pathLst>
            </a:custGeom>
            <a:solidFill>
              <a:srgbClr val="000000">
                <a:alpha val="0"/>
              </a:srgbClr>
            </a:solidFill>
          </p:spPr>
        </p:sp>
        <p:sp>
          <p:nvSpPr>
            <p:cNvPr name="TextBox 4" id="4"/>
            <p:cNvSpPr txBox="true"/>
            <p:nvPr/>
          </p:nvSpPr>
          <p:spPr>
            <a:xfrm>
              <a:off x="0" y="-161925"/>
              <a:ext cx="23719808" cy="10795991"/>
            </a:xfrm>
            <a:prstGeom prst="rect">
              <a:avLst/>
            </a:prstGeom>
          </p:spPr>
          <p:txBody>
            <a:bodyPr anchor="t" rtlCol="false" tIns="0" lIns="0" bIns="0" rIns="0"/>
            <a:lstStyle/>
            <a:p>
              <a:pPr algn="l">
                <a:lnSpc>
                  <a:spcPts val="5135"/>
                </a:lnSpc>
              </a:pPr>
              <a:r>
                <a:rPr lang="en-US" sz="3999" b="true">
                  <a:solidFill>
                    <a:srgbClr val="FFFFFF"/>
                  </a:solidFill>
                  <a:latin typeface="Evolventa Bold"/>
                  <a:ea typeface="Evolventa Bold"/>
                  <a:cs typeface="Evolventa Bold"/>
                  <a:sym typeface="Evolventa Bold"/>
                </a:rPr>
                <a:t>Тапсырма 5</a:t>
              </a:r>
              <a:r>
                <a:rPr lang="en-US" sz="3999">
                  <a:solidFill>
                    <a:srgbClr val="FFFFFF"/>
                  </a:solidFill>
                  <a:latin typeface="Evolventa"/>
                  <a:ea typeface="Evolventa"/>
                  <a:cs typeface="Evolventa"/>
                  <a:sym typeface="Evolventa"/>
                </a:rPr>
                <a:t>: Парафиндердің сульфохлорлану </a:t>
              </a:r>
            </a:p>
            <a:p>
              <a:pPr algn="l">
                <a:lnSpc>
                  <a:spcPts val="5135"/>
                </a:lnSpc>
              </a:pPr>
              <a:r>
                <a:rPr lang="en-US" sz="3999">
                  <a:solidFill>
                    <a:srgbClr val="FFFFFF"/>
                  </a:solidFill>
                  <a:latin typeface="Evolventa"/>
                  <a:ea typeface="Evolventa"/>
                  <a:cs typeface="Evolventa"/>
                  <a:sym typeface="Evolventa"/>
                </a:rPr>
                <a:t>реакциясының химиялық теңдеуін жазыңыз. </a:t>
              </a:r>
            </a:p>
            <a:p>
              <a:pPr algn="l">
                <a:lnSpc>
                  <a:spcPts val="5135"/>
                </a:lnSpc>
              </a:pPr>
            </a:p>
            <a:p>
              <a:pPr algn="l">
                <a:lnSpc>
                  <a:spcPts val="5135"/>
                </a:lnSpc>
              </a:pPr>
            </a:p>
            <a:p>
              <a:pPr algn="l">
                <a:lnSpc>
                  <a:spcPts val="5135"/>
                </a:lnSpc>
              </a:pPr>
              <a:r>
                <a:rPr lang="en-US" sz="3999" b="true">
                  <a:solidFill>
                    <a:srgbClr val="FFFFFF"/>
                  </a:solidFill>
                  <a:latin typeface="Evolventa Bold"/>
                  <a:ea typeface="Evolventa Bold"/>
                  <a:cs typeface="Evolventa Bold"/>
                  <a:sym typeface="Evolventa Bold"/>
                </a:rPr>
                <a:t>Тапсырма 6</a:t>
              </a:r>
              <a:r>
                <a:rPr lang="en-US" sz="3999">
                  <a:solidFill>
                    <a:srgbClr val="FFFFFF"/>
                  </a:solidFill>
                  <a:latin typeface="Evolventa"/>
                  <a:ea typeface="Evolventa"/>
                  <a:cs typeface="Evolventa"/>
                  <a:sym typeface="Evolventa"/>
                </a:rPr>
                <a:t>: Парафиндердің сульфототығу </a:t>
              </a:r>
            </a:p>
            <a:p>
              <a:pPr algn="l">
                <a:lnSpc>
                  <a:spcPts val="5135"/>
                </a:lnSpc>
              </a:pPr>
              <a:r>
                <a:rPr lang="en-US" sz="3999">
                  <a:solidFill>
                    <a:srgbClr val="FFFFFF"/>
                  </a:solidFill>
                  <a:latin typeface="Evolventa"/>
                  <a:ea typeface="Evolventa"/>
                  <a:cs typeface="Evolventa"/>
                  <a:sym typeface="Evolventa"/>
                </a:rPr>
                <a:t>реакциясы кезінде қандай қосылыстар алынады? </a:t>
              </a:r>
            </a:p>
            <a:p>
              <a:pPr algn="l">
                <a:lnSpc>
                  <a:spcPts val="5135"/>
                </a:lnSpc>
              </a:pPr>
              <a:r>
                <a:rPr lang="en-US" sz="3999">
                  <a:solidFill>
                    <a:srgbClr val="FFFFFF"/>
                  </a:solidFill>
                  <a:latin typeface="Evolventa"/>
                  <a:ea typeface="Evolventa"/>
                  <a:cs typeface="Evolventa"/>
                  <a:sym typeface="Evolventa"/>
                </a:rPr>
                <a:t>Сульфототығудың өнімдері қандай реакциялар  </a:t>
              </a:r>
            </a:p>
            <a:p>
              <a:pPr algn="l">
                <a:lnSpc>
                  <a:spcPts val="5135"/>
                </a:lnSpc>
              </a:pPr>
              <a:r>
                <a:rPr lang="en-US" sz="3999">
                  <a:solidFill>
                    <a:srgbClr val="FFFFFF"/>
                  </a:solidFill>
                  <a:latin typeface="Evolventa"/>
                  <a:ea typeface="Evolventa"/>
                  <a:cs typeface="Evolventa"/>
                  <a:sym typeface="Evolventa"/>
                </a:rPr>
                <a:t>арқылы алынуы мүмкін?</a:t>
              </a:r>
            </a:p>
          </p:txBody>
        </p:sp>
      </p:grpSp>
      <p:grpSp>
        <p:nvGrpSpPr>
          <p:cNvPr name="Group 5" id="5"/>
          <p:cNvGrpSpPr/>
          <p:nvPr/>
        </p:nvGrpSpPr>
        <p:grpSpPr>
          <a:xfrm rot="0">
            <a:off x="368488" y="116764"/>
            <a:ext cx="15599391" cy="969496"/>
            <a:chOff x="0" y="0"/>
            <a:chExt cx="20799188" cy="1292662"/>
          </a:xfrm>
        </p:grpSpPr>
        <p:sp>
          <p:nvSpPr>
            <p:cNvPr name="Freeform 6" id="6"/>
            <p:cNvSpPr/>
            <p:nvPr/>
          </p:nvSpPr>
          <p:spPr>
            <a:xfrm flipH="false" flipV="false" rot="0">
              <a:off x="0" y="0"/>
              <a:ext cx="20799188" cy="1292662"/>
            </a:xfrm>
            <a:custGeom>
              <a:avLst/>
              <a:gdLst/>
              <a:ahLst/>
              <a:cxnLst/>
              <a:rect r="r" b="b" t="t" l="l"/>
              <a:pathLst>
                <a:path h="1292662" w="20799188">
                  <a:moveTo>
                    <a:pt x="0" y="0"/>
                  </a:moveTo>
                  <a:lnTo>
                    <a:pt x="20799188" y="0"/>
                  </a:lnTo>
                  <a:lnTo>
                    <a:pt x="20799188" y="1292662"/>
                  </a:lnTo>
                  <a:lnTo>
                    <a:pt x="0" y="1292662"/>
                  </a:lnTo>
                  <a:close/>
                </a:path>
              </a:pathLst>
            </a:custGeom>
            <a:solidFill>
              <a:srgbClr val="000000">
                <a:alpha val="0"/>
              </a:srgbClr>
            </a:solidFill>
          </p:spPr>
        </p:sp>
        <p:sp>
          <p:nvSpPr>
            <p:cNvPr name="TextBox 7" id="7"/>
            <p:cNvSpPr txBox="true"/>
            <p:nvPr/>
          </p:nvSpPr>
          <p:spPr>
            <a:xfrm>
              <a:off x="0" y="-85725"/>
              <a:ext cx="20799188" cy="1378387"/>
            </a:xfrm>
            <a:prstGeom prst="rect">
              <a:avLst/>
            </a:prstGeom>
          </p:spPr>
          <p:txBody>
            <a:bodyPr anchor="t" rtlCol="false" tIns="0" lIns="0" bIns="0" rIns="0"/>
            <a:lstStyle/>
            <a:p>
              <a:pPr algn="l">
                <a:lnSpc>
                  <a:spcPts val="3240"/>
                </a:lnSpc>
              </a:pPr>
              <a:r>
                <a:rPr lang="en-US" sz="2700">
                  <a:solidFill>
                    <a:srgbClr val="FFFFFF"/>
                  </a:solidFill>
                  <a:latin typeface="Evolventa"/>
                  <a:ea typeface="Evolventa"/>
                  <a:cs typeface="Evolventa"/>
                  <a:sym typeface="Evolventa"/>
                </a:rPr>
                <a:t>Парафиндердің сульфохлорлануы және сульфототығуы.</a:t>
              </a:r>
            </a:p>
            <a:p>
              <a:pPr algn="l">
                <a:lnSpc>
                  <a:spcPts val="3240"/>
                </a:lnSpc>
              </a:pPr>
            </a:p>
          </p:txBody>
        </p:sp>
      </p:grpSp>
    </p:spTree>
  </p:cSld>
  <p:clrMapOvr>
    <a:masterClrMapping/>
  </p:clrMapOvr>
</p:sld>
</file>

<file path=ppt/slides/slide4.xml><?xml version="1.0" encoding="utf-8"?>
<p:sld xmlns:p="http://schemas.openxmlformats.org/presentationml/2006/main" xmlns:a="http://schemas.openxmlformats.org/drawingml/2006/main">
  <p:cSld>
    <p:bg>
      <p:bgPr>
        <a:gradFill rotWithShape="true">
          <a:gsLst>
            <a:gs pos="0">
              <a:srgbClr val="5B9BD5">
                <a:alpha val="100000"/>
              </a:srgbClr>
            </a:gs>
            <a:gs pos="100000">
              <a:srgbClr val="473C78">
                <a:alpha val="100000"/>
              </a:srgbClr>
            </a:gs>
          </a:gsLst>
          <a:lin ang="5400000"/>
        </a:gradFill>
      </p:bgPr>
    </p:bg>
    <p:spTree>
      <p:nvGrpSpPr>
        <p:cNvPr id="1" name=""/>
        <p:cNvGrpSpPr/>
        <p:nvPr/>
      </p:nvGrpSpPr>
      <p:grpSpPr>
        <a:xfrm>
          <a:off x="0" y="0"/>
          <a:ext cx="0" cy="0"/>
          <a:chOff x="0" y="0"/>
          <a:chExt cx="0" cy="0"/>
        </a:xfrm>
      </p:grpSpPr>
      <p:grpSp>
        <p:nvGrpSpPr>
          <p:cNvPr name="Group 2" id="2"/>
          <p:cNvGrpSpPr/>
          <p:nvPr/>
        </p:nvGrpSpPr>
        <p:grpSpPr>
          <a:xfrm rot="0">
            <a:off x="1436079" y="733416"/>
            <a:ext cx="11796954" cy="2558107"/>
            <a:chOff x="0" y="0"/>
            <a:chExt cx="15139304" cy="3282878"/>
          </a:xfrm>
        </p:grpSpPr>
        <p:sp>
          <p:nvSpPr>
            <p:cNvPr name="Freeform 3" id="3"/>
            <p:cNvSpPr/>
            <p:nvPr/>
          </p:nvSpPr>
          <p:spPr>
            <a:xfrm flipH="false" flipV="false" rot="0">
              <a:off x="0" y="0"/>
              <a:ext cx="15139305" cy="3282878"/>
            </a:xfrm>
            <a:custGeom>
              <a:avLst/>
              <a:gdLst/>
              <a:ahLst/>
              <a:cxnLst/>
              <a:rect r="r" b="b" t="t" l="l"/>
              <a:pathLst>
                <a:path h="3282878" w="15139305">
                  <a:moveTo>
                    <a:pt x="0" y="0"/>
                  </a:moveTo>
                  <a:lnTo>
                    <a:pt x="15139305" y="0"/>
                  </a:lnTo>
                  <a:lnTo>
                    <a:pt x="15139305" y="3282878"/>
                  </a:lnTo>
                  <a:lnTo>
                    <a:pt x="0" y="3282878"/>
                  </a:lnTo>
                  <a:close/>
                </a:path>
              </a:pathLst>
            </a:custGeom>
            <a:solidFill>
              <a:srgbClr val="000000">
                <a:alpha val="0"/>
              </a:srgbClr>
            </a:solidFill>
          </p:spPr>
        </p:sp>
        <p:sp>
          <p:nvSpPr>
            <p:cNvPr name="TextBox 4" id="4"/>
            <p:cNvSpPr txBox="true"/>
            <p:nvPr/>
          </p:nvSpPr>
          <p:spPr>
            <a:xfrm>
              <a:off x="0" y="-228600"/>
              <a:ext cx="15139304" cy="3511478"/>
            </a:xfrm>
            <a:prstGeom prst="rect">
              <a:avLst/>
            </a:prstGeom>
          </p:spPr>
          <p:txBody>
            <a:bodyPr anchor="t" rtlCol="false" tIns="0" lIns="0" bIns="0" rIns="0"/>
            <a:lstStyle/>
            <a:p>
              <a:pPr algn="l">
                <a:lnSpc>
                  <a:spcPts val="8879"/>
                </a:lnSpc>
              </a:pPr>
              <a:r>
                <a:rPr lang="en-US" sz="7399" b="true">
                  <a:solidFill>
                    <a:srgbClr val="FFFFFF"/>
                  </a:solidFill>
                  <a:latin typeface="Evolventa Bold"/>
                  <a:ea typeface="Evolventa Bold"/>
                  <a:cs typeface="Evolventa Bold"/>
                  <a:sym typeface="Evolventa Bold"/>
                </a:rPr>
                <a:t>Спирттерді сульфаттау</a:t>
              </a:r>
            </a:p>
            <a:p>
              <a:pPr algn="l">
                <a:lnSpc>
                  <a:spcPts val="8879"/>
                </a:lnSpc>
              </a:pPr>
            </a:p>
          </p:txBody>
        </p:sp>
      </p:grpSp>
      <p:grpSp>
        <p:nvGrpSpPr>
          <p:cNvPr name="Group 5" id="5"/>
          <p:cNvGrpSpPr/>
          <p:nvPr/>
        </p:nvGrpSpPr>
        <p:grpSpPr>
          <a:xfrm rot="0">
            <a:off x="504944" y="2595655"/>
            <a:ext cx="18440620" cy="3824057"/>
            <a:chOff x="0" y="0"/>
            <a:chExt cx="24012380" cy="4979480"/>
          </a:xfrm>
        </p:grpSpPr>
        <p:sp>
          <p:nvSpPr>
            <p:cNvPr name="Freeform 6" id="6"/>
            <p:cNvSpPr/>
            <p:nvPr/>
          </p:nvSpPr>
          <p:spPr>
            <a:xfrm flipH="false" flipV="false" rot="0">
              <a:off x="0" y="0"/>
              <a:ext cx="24012379" cy="4979480"/>
            </a:xfrm>
            <a:custGeom>
              <a:avLst/>
              <a:gdLst/>
              <a:ahLst/>
              <a:cxnLst/>
              <a:rect r="r" b="b" t="t" l="l"/>
              <a:pathLst>
                <a:path h="4979480" w="24012379">
                  <a:moveTo>
                    <a:pt x="0" y="0"/>
                  </a:moveTo>
                  <a:lnTo>
                    <a:pt x="24012379" y="0"/>
                  </a:lnTo>
                  <a:lnTo>
                    <a:pt x="24012379" y="4979480"/>
                  </a:lnTo>
                  <a:lnTo>
                    <a:pt x="0" y="4979480"/>
                  </a:lnTo>
                  <a:close/>
                </a:path>
              </a:pathLst>
            </a:custGeom>
            <a:solidFill>
              <a:srgbClr val="000000">
                <a:alpha val="0"/>
              </a:srgbClr>
            </a:solidFill>
          </p:spPr>
        </p:sp>
        <p:sp>
          <p:nvSpPr>
            <p:cNvPr name="TextBox 7" id="7"/>
            <p:cNvSpPr txBox="true"/>
            <p:nvPr/>
          </p:nvSpPr>
          <p:spPr>
            <a:xfrm>
              <a:off x="0" y="-114300"/>
              <a:ext cx="24012380" cy="5093780"/>
            </a:xfrm>
            <a:prstGeom prst="rect">
              <a:avLst/>
            </a:prstGeom>
          </p:spPr>
          <p:txBody>
            <a:bodyPr anchor="t" rtlCol="false" tIns="0" lIns="0" bIns="0" rIns="0"/>
            <a:lstStyle/>
            <a:p>
              <a:pPr algn="l" marL="755655" indent="-377828" lvl="1">
                <a:lnSpc>
                  <a:spcPts val="4200"/>
                </a:lnSpc>
                <a:buFont typeface="Arial"/>
                <a:buChar char="•"/>
              </a:pPr>
              <a:r>
                <a:rPr lang="en-US" sz="3500">
                  <a:solidFill>
                    <a:srgbClr val="FFFFFF"/>
                  </a:solidFill>
                  <a:latin typeface="Evolventa"/>
                  <a:ea typeface="Evolventa"/>
                  <a:cs typeface="Evolventa"/>
                  <a:sym typeface="Evolventa"/>
                </a:rPr>
                <a:t>Спирттерді сульфаттау негізінен күкірт, хлорсульфон және амидосульфон (сульфамин) қышқылдарының, сондай-ақ күкірт триоксидінің көмегімен беттік белсенді заттарды алу үшін қолданылады</a:t>
              </a:r>
            </a:p>
          </p:txBody>
        </p:sp>
      </p:grpSp>
      <p:grpSp>
        <p:nvGrpSpPr>
          <p:cNvPr name="Group 8" id="8"/>
          <p:cNvGrpSpPr/>
          <p:nvPr/>
        </p:nvGrpSpPr>
        <p:grpSpPr>
          <a:xfrm rot="0">
            <a:off x="680951" y="4507683"/>
            <a:ext cx="17607049" cy="6690607"/>
            <a:chOff x="0" y="0"/>
            <a:chExt cx="23389766" cy="8888016"/>
          </a:xfrm>
        </p:grpSpPr>
        <p:sp>
          <p:nvSpPr>
            <p:cNvPr name="Freeform 9" id="9"/>
            <p:cNvSpPr/>
            <p:nvPr/>
          </p:nvSpPr>
          <p:spPr>
            <a:xfrm flipH="false" flipV="false" rot="0">
              <a:off x="0" y="0"/>
              <a:ext cx="23389766" cy="8888016"/>
            </a:xfrm>
            <a:custGeom>
              <a:avLst/>
              <a:gdLst/>
              <a:ahLst/>
              <a:cxnLst/>
              <a:rect r="r" b="b" t="t" l="l"/>
              <a:pathLst>
                <a:path h="8888016" w="23389766">
                  <a:moveTo>
                    <a:pt x="0" y="0"/>
                  </a:moveTo>
                  <a:lnTo>
                    <a:pt x="23389766" y="0"/>
                  </a:lnTo>
                  <a:lnTo>
                    <a:pt x="23389766" y="8888016"/>
                  </a:lnTo>
                  <a:lnTo>
                    <a:pt x="0" y="8888016"/>
                  </a:lnTo>
                  <a:close/>
                </a:path>
              </a:pathLst>
            </a:custGeom>
            <a:solidFill>
              <a:srgbClr val="000000">
                <a:alpha val="0"/>
              </a:srgbClr>
            </a:solidFill>
          </p:spPr>
        </p:sp>
        <p:sp>
          <p:nvSpPr>
            <p:cNvPr name="TextBox 10" id="10"/>
            <p:cNvSpPr txBox="true"/>
            <p:nvPr/>
          </p:nvSpPr>
          <p:spPr>
            <a:xfrm>
              <a:off x="0" y="-28575"/>
              <a:ext cx="23389766" cy="8916591"/>
            </a:xfrm>
            <a:prstGeom prst="rect">
              <a:avLst/>
            </a:prstGeom>
          </p:spPr>
          <p:txBody>
            <a:bodyPr anchor="t" rtlCol="false" tIns="0" lIns="0" bIns="0" rIns="0"/>
            <a:lstStyle/>
            <a:p>
              <a:pPr algn="l" marL="632968" indent="-316484" lvl="1">
                <a:lnSpc>
                  <a:spcPts val="3395"/>
                </a:lnSpc>
                <a:buFont typeface="Arial"/>
                <a:buChar char="•"/>
              </a:pPr>
              <a:r>
                <a:rPr lang="en-US" sz="3500">
                  <a:solidFill>
                    <a:srgbClr val="FFFFFF"/>
                  </a:solidFill>
                  <a:latin typeface="Evolventa"/>
                  <a:ea typeface="Evolventa"/>
                  <a:cs typeface="Evolventa"/>
                  <a:sym typeface="Evolventa"/>
                </a:rPr>
                <a:t>Олефиндердің сульфаттану реакциясын жүзеге асыру үшін тек күкірт қышқылы </a:t>
              </a:r>
              <a:r>
                <a:rPr lang="en-US" sz="3500">
                  <a:solidFill>
                    <a:srgbClr val="FFFFFF"/>
                  </a:solidFill>
                  <a:latin typeface="Evolventa"/>
                  <a:ea typeface="Evolventa"/>
                  <a:cs typeface="Evolventa"/>
                  <a:sym typeface="Evolventa"/>
                </a:rPr>
                <a:t>қолданылады, өйткені басқа агенттер белсенді емес немесе сульфаттар емес, басқа заттар береді. </a:t>
              </a:r>
            </a:p>
            <a:p>
              <a:pPr algn="l" marL="633413" indent="-316706" lvl="1">
                <a:lnSpc>
                  <a:spcPts val="3395"/>
                </a:lnSpc>
              </a:pPr>
            </a:p>
            <a:p>
              <a:pPr algn="l" marL="632968" indent="-316484" lvl="1">
                <a:lnSpc>
                  <a:spcPts val="3395"/>
                </a:lnSpc>
                <a:buFont typeface="Arial"/>
                <a:buChar char="•"/>
              </a:pPr>
              <a:r>
                <a:rPr lang="en-US" sz="3500">
                  <a:solidFill>
                    <a:srgbClr val="FFFFFF"/>
                  </a:solidFill>
                  <a:latin typeface="Evolventa"/>
                  <a:ea typeface="Evolventa"/>
                  <a:cs typeface="Evolventa"/>
                  <a:sym typeface="Evolventa"/>
                </a:rPr>
                <a:t>Олефиндердің H₂SO₄-пен өзара әрекеттесуі  моно - және диалкилсульфаттар, </a:t>
              </a:r>
              <a:r>
                <a:rPr lang="en-US" sz="3500">
                  <a:solidFill>
                    <a:srgbClr val="FFFFFF"/>
                  </a:solidFill>
                  <a:latin typeface="Evolventa"/>
                  <a:ea typeface="Evolventa"/>
                  <a:cs typeface="Evolventa"/>
                  <a:sym typeface="Evolventa"/>
                </a:rPr>
                <a:t>олефин полимерлері түзіледі, ал егер күкірт қышқылында су болса, алкоголь мен эфир түзіледі. </a:t>
              </a:r>
            </a:p>
            <a:p>
              <a:pPr algn="l" marL="633413" indent="-316706" lvl="1">
                <a:lnSpc>
                  <a:spcPts val="3395"/>
                </a:lnSpc>
              </a:pPr>
            </a:p>
            <a:p>
              <a:pPr algn="l" marL="633413" indent="-316706" lvl="1">
                <a:lnSpc>
                  <a:spcPts val="3395"/>
                </a:lnSpc>
                <a:buFont typeface="Arial"/>
                <a:buChar char="•"/>
              </a:pPr>
              <a:r>
                <a:rPr lang="en-US" sz="3500">
                  <a:solidFill>
                    <a:srgbClr val="FFFFFF"/>
                  </a:solidFill>
                  <a:latin typeface="Evolventa"/>
                  <a:ea typeface="Evolventa"/>
                  <a:cs typeface="Evolventa"/>
                  <a:sym typeface="Evolventa"/>
                </a:rPr>
                <a:t>Реакция карбкатионның аралық түзілуі арқылы жүреді.</a:t>
              </a:r>
            </a:p>
          </p:txBody>
        </p:sp>
      </p:grpSp>
    </p:spTree>
  </p:cSld>
  <p:clrMapOvr>
    <a:masterClrMapping/>
  </p:clrMapOvr>
</p:sld>
</file>

<file path=ppt/slides/slide5.xml><?xml version="1.0" encoding="utf-8"?>
<p:sld xmlns:p="http://schemas.openxmlformats.org/presentationml/2006/main" xmlns:a="http://schemas.openxmlformats.org/drawingml/2006/main" xmlns:r="http://schemas.openxmlformats.org/officeDocument/2006/relationships">
  <p:cSld>
    <p:bg>
      <p:bgPr>
        <a:gradFill rotWithShape="true">
          <a:gsLst>
            <a:gs pos="0">
              <a:srgbClr val="5B9BD5">
                <a:alpha val="100000"/>
              </a:srgbClr>
            </a:gs>
            <a:gs pos="100000">
              <a:srgbClr val="473C78">
                <a:alpha val="100000"/>
              </a:srgbClr>
            </a:gs>
          </a:gsLst>
          <a:lin ang="5400000"/>
        </a:gradFill>
      </p:bgPr>
    </p:bg>
    <p:spTree>
      <p:nvGrpSpPr>
        <p:cNvPr id="1" name=""/>
        <p:cNvGrpSpPr/>
        <p:nvPr/>
      </p:nvGrpSpPr>
      <p:grpSpPr>
        <a:xfrm>
          <a:off x="0" y="0"/>
          <a:ext cx="0" cy="0"/>
          <a:chOff x="0" y="0"/>
          <a:chExt cx="0" cy="0"/>
        </a:xfrm>
      </p:grpSpPr>
      <p:grpSp>
        <p:nvGrpSpPr>
          <p:cNvPr name="Group 2" id="2"/>
          <p:cNvGrpSpPr/>
          <p:nvPr/>
        </p:nvGrpSpPr>
        <p:grpSpPr>
          <a:xfrm rot="0">
            <a:off x="1797148" y="457602"/>
            <a:ext cx="14693704" cy="9371796"/>
            <a:chOff x="0" y="0"/>
            <a:chExt cx="19591606" cy="12495728"/>
          </a:xfrm>
        </p:grpSpPr>
        <p:sp>
          <p:nvSpPr>
            <p:cNvPr name="Freeform 3" id="3"/>
            <p:cNvSpPr/>
            <p:nvPr/>
          </p:nvSpPr>
          <p:spPr>
            <a:xfrm flipH="false" flipV="false" rot="0">
              <a:off x="0" y="0"/>
              <a:ext cx="19591606" cy="12495728"/>
            </a:xfrm>
            <a:custGeom>
              <a:avLst/>
              <a:gdLst/>
              <a:ahLst/>
              <a:cxnLst/>
              <a:rect r="r" b="b" t="t" l="l"/>
              <a:pathLst>
                <a:path h="12495728" w="19591606">
                  <a:moveTo>
                    <a:pt x="0" y="0"/>
                  </a:moveTo>
                  <a:lnTo>
                    <a:pt x="19591606" y="0"/>
                  </a:lnTo>
                  <a:lnTo>
                    <a:pt x="19591606" y="12495728"/>
                  </a:lnTo>
                  <a:lnTo>
                    <a:pt x="0" y="12495728"/>
                  </a:lnTo>
                  <a:close/>
                </a:path>
              </a:pathLst>
            </a:custGeom>
            <a:solidFill>
              <a:srgbClr val="000000">
                <a:alpha val="0"/>
              </a:srgbClr>
            </a:solidFill>
          </p:spPr>
        </p:sp>
        <p:sp>
          <p:nvSpPr>
            <p:cNvPr name="TextBox 4" id="4"/>
            <p:cNvSpPr txBox="true"/>
            <p:nvPr/>
          </p:nvSpPr>
          <p:spPr>
            <a:xfrm>
              <a:off x="0" y="-114300"/>
              <a:ext cx="19591606" cy="12610028"/>
            </a:xfrm>
            <a:prstGeom prst="rect">
              <a:avLst/>
            </a:prstGeom>
          </p:spPr>
          <p:txBody>
            <a:bodyPr anchor="t" rtlCol="false" tIns="0" lIns="0" bIns="0" rIns="0"/>
            <a:lstStyle/>
            <a:p>
              <a:pPr algn="l">
                <a:lnSpc>
                  <a:spcPts val="4200"/>
                </a:lnSpc>
              </a:pPr>
              <a:r>
                <a:rPr lang="en-US" sz="3500">
                  <a:solidFill>
                    <a:srgbClr val="FFFFFF"/>
                  </a:solidFill>
                  <a:latin typeface="Evolventa"/>
                  <a:ea typeface="Evolventa"/>
                  <a:cs typeface="Evolventa"/>
                  <a:sym typeface="Evolventa"/>
                </a:rPr>
                <a:t>Спирттерді сульфаттау әртүрлі сульфоагенттерді қолдану арқылы жүзеге асырылады: </a:t>
              </a:r>
            </a:p>
            <a:p>
              <a:pPr algn="l" marL="633413" indent="-316706" lvl="1">
                <a:lnSpc>
                  <a:spcPts val="4200"/>
                </a:lnSpc>
                <a:buFont typeface="Arial"/>
                <a:buChar char="•"/>
              </a:pPr>
              <a:r>
                <a:rPr lang="en-US" sz="3500">
                  <a:solidFill>
                    <a:srgbClr val="FFFFFF"/>
                  </a:solidFill>
                  <a:latin typeface="Evolventa"/>
                  <a:ea typeface="Evolventa"/>
                  <a:cs typeface="Evolventa"/>
                  <a:sym typeface="Evolventa"/>
                </a:rPr>
                <a:t>күкірт қышқылы H₂SO₄ немесе Олеум (10% концентрацияға дейін); </a:t>
              </a:r>
            </a:p>
            <a:p>
              <a:pPr algn="l" marL="633413" indent="-316706" lvl="1">
                <a:lnSpc>
                  <a:spcPts val="4200"/>
                </a:lnSpc>
                <a:buFont typeface="Arial"/>
                <a:buChar char="•"/>
              </a:pPr>
              <a:r>
                <a:rPr lang="en-US" sz="3500">
                  <a:solidFill>
                    <a:srgbClr val="FFFFFF"/>
                  </a:solidFill>
                  <a:latin typeface="Evolventa"/>
                  <a:ea typeface="Evolventa"/>
                  <a:cs typeface="Evolventa"/>
                  <a:sym typeface="Evolventa"/>
                </a:rPr>
                <a:t>күкірт ангидриді SО₃; </a:t>
              </a:r>
            </a:p>
            <a:p>
              <a:pPr algn="l" marL="633413" indent="-316706" lvl="1">
                <a:lnSpc>
                  <a:spcPts val="4200"/>
                </a:lnSpc>
                <a:buFont typeface="Arial"/>
                <a:buChar char="•"/>
              </a:pPr>
              <a:r>
                <a:rPr lang="en-US" sz="3500">
                  <a:solidFill>
                    <a:srgbClr val="FFFFFF"/>
                  </a:solidFill>
                  <a:latin typeface="Evolventa"/>
                  <a:ea typeface="Evolventa"/>
                  <a:cs typeface="Evolventa"/>
                  <a:sym typeface="Evolventa"/>
                </a:rPr>
                <a:t>хлорсульфон қышқылы ClSO₂OH; </a:t>
              </a:r>
            </a:p>
            <a:p>
              <a:pPr algn="l" marL="633413" indent="-316706" lvl="1">
                <a:lnSpc>
                  <a:spcPts val="4200"/>
                </a:lnSpc>
                <a:buFont typeface="Arial"/>
                <a:buChar char="•"/>
              </a:pPr>
              <a:r>
                <a:rPr lang="en-US" sz="3500">
                  <a:solidFill>
                    <a:srgbClr val="FFFFFF"/>
                  </a:solidFill>
                  <a:latin typeface="Evolventa"/>
                  <a:ea typeface="Evolventa"/>
                  <a:cs typeface="Evolventa"/>
                  <a:sym typeface="Evolventa"/>
                </a:rPr>
                <a:t>амидосульфон немесе сульфамин қышқылы NH₂SO₂OH. </a:t>
              </a:r>
            </a:p>
            <a:p>
              <a:pPr algn="l" marL="633413" indent="-316706" lvl="1">
                <a:lnSpc>
                  <a:spcPts val="4200"/>
                </a:lnSpc>
              </a:pPr>
            </a:p>
          </p:txBody>
        </p:sp>
      </p:grpSp>
      <p:grpSp>
        <p:nvGrpSpPr>
          <p:cNvPr name="Group 5" id="5"/>
          <p:cNvGrpSpPr/>
          <p:nvPr/>
        </p:nvGrpSpPr>
        <p:grpSpPr>
          <a:xfrm rot="0">
            <a:off x="5096881" y="4785771"/>
            <a:ext cx="7376786" cy="864913"/>
            <a:chOff x="0" y="0"/>
            <a:chExt cx="10413364" cy="1220946"/>
          </a:xfrm>
        </p:grpSpPr>
        <p:sp>
          <p:nvSpPr>
            <p:cNvPr name="Freeform 6" id="6"/>
            <p:cNvSpPr/>
            <p:nvPr/>
          </p:nvSpPr>
          <p:spPr>
            <a:xfrm flipH="false" flipV="false" rot="0">
              <a:off x="0" y="0"/>
              <a:ext cx="10413364" cy="1220946"/>
            </a:xfrm>
            <a:custGeom>
              <a:avLst/>
              <a:gdLst/>
              <a:ahLst/>
              <a:cxnLst/>
              <a:rect r="r" b="b" t="t" l="l"/>
              <a:pathLst>
                <a:path h="1220946" w="10413364">
                  <a:moveTo>
                    <a:pt x="0" y="0"/>
                  </a:moveTo>
                  <a:lnTo>
                    <a:pt x="10413364" y="0"/>
                  </a:lnTo>
                  <a:lnTo>
                    <a:pt x="10413364" y="1220946"/>
                  </a:lnTo>
                  <a:lnTo>
                    <a:pt x="0" y="1220946"/>
                  </a:lnTo>
                  <a:close/>
                </a:path>
              </a:pathLst>
            </a:custGeom>
            <a:solidFill>
              <a:srgbClr val="000000">
                <a:alpha val="0"/>
              </a:srgbClr>
            </a:solidFill>
          </p:spPr>
        </p:sp>
        <p:sp>
          <p:nvSpPr>
            <p:cNvPr name="TextBox 7" id="7"/>
            <p:cNvSpPr txBox="true"/>
            <p:nvPr/>
          </p:nvSpPr>
          <p:spPr>
            <a:xfrm>
              <a:off x="0" y="-133350"/>
              <a:ext cx="10413364" cy="1354296"/>
            </a:xfrm>
            <a:prstGeom prst="rect">
              <a:avLst/>
            </a:prstGeom>
          </p:spPr>
          <p:txBody>
            <a:bodyPr anchor="t" rtlCol="false" tIns="0" lIns="0" bIns="0" rIns="0"/>
            <a:lstStyle/>
            <a:p>
              <a:pPr algn="l">
                <a:lnSpc>
                  <a:spcPts val="5399"/>
                </a:lnSpc>
              </a:pPr>
              <a:r>
                <a:rPr lang="en-US" sz="4499" b="true">
                  <a:solidFill>
                    <a:srgbClr val="FFFFFF"/>
                  </a:solidFill>
                  <a:latin typeface="Evolventa Bold"/>
                  <a:ea typeface="Evolventa Bold"/>
                  <a:cs typeface="Evolventa Bold"/>
                  <a:sym typeface="Evolventa Bold"/>
                </a:rPr>
                <a:t>Спирттерді сульфаттау</a:t>
              </a:r>
            </a:p>
          </p:txBody>
        </p:sp>
      </p:grpSp>
      <p:grpSp>
        <p:nvGrpSpPr>
          <p:cNvPr name="Group 8" id="8"/>
          <p:cNvGrpSpPr/>
          <p:nvPr/>
        </p:nvGrpSpPr>
        <p:grpSpPr>
          <a:xfrm rot="0">
            <a:off x="3155227" y="5911180"/>
            <a:ext cx="11977547" cy="3347120"/>
            <a:chOff x="0" y="0"/>
            <a:chExt cx="15970062" cy="4462826"/>
          </a:xfrm>
        </p:grpSpPr>
        <p:sp>
          <p:nvSpPr>
            <p:cNvPr name="Freeform 9" id="9"/>
            <p:cNvSpPr/>
            <p:nvPr/>
          </p:nvSpPr>
          <p:spPr>
            <a:xfrm flipH="false" flipV="false" rot="0">
              <a:off x="0" y="0"/>
              <a:ext cx="15970062" cy="4462827"/>
            </a:xfrm>
            <a:custGeom>
              <a:avLst/>
              <a:gdLst/>
              <a:ahLst/>
              <a:cxnLst/>
              <a:rect r="r" b="b" t="t" l="l"/>
              <a:pathLst>
                <a:path h="4462827" w="15970062">
                  <a:moveTo>
                    <a:pt x="0" y="0"/>
                  </a:moveTo>
                  <a:lnTo>
                    <a:pt x="15970062" y="0"/>
                  </a:lnTo>
                  <a:lnTo>
                    <a:pt x="15970062" y="4462827"/>
                  </a:lnTo>
                  <a:lnTo>
                    <a:pt x="0" y="4462827"/>
                  </a:lnTo>
                  <a:close/>
                </a:path>
              </a:pathLst>
            </a:custGeom>
            <a:solidFill>
              <a:srgbClr val="000000">
                <a:alpha val="0"/>
              </a:srgbClr>
            </a:solidFill>
          </p:spPr>
        </p:sp>
        <p:sp>
          <p:nvSpPr>
            <p:cNvPr name="TextBox 10" id="10"/>
            <p:cNvSpPr txBox="true"/>
            <p:nvPr/>
          </p:nvSpPr>
          <p:spPr>
            <a:xfrm>
              <a:off x="0" y="-114300"/>
              <a:ext cx="15970062" cy="4577126"/>
            </a:xfrm>
            <a:prstGeom prst="rect">
              <a:avLst/>
            </a:prstGeom>
          </p:spPr>
          <p:txBody>
            <a:bodyPr anchor="t" rtlCol="false" tIns="0" lIns="0" bIns="0" rIns="0"/>
            <a:lstStyle/>
            <a:p>
              <a:pPr algn="l">
                <a:lnSpc>
                  <a:spcPts val="4200"/>
                </a:lnSpc>
              </a:pPr>
              <a:r>
                <a:rPr lang="en-US" sz="3500">
                  <a:solidFill>
                    <a:srgbClr val="FFFFFF"/>
                  </a:solidFill>
                  <a:latin typeface="Evolventa"/>
                  <a:ea typeface="Evolventa"/>
                  <a:cs typeface="Evolventa"/>
                  <a:sym typeface="Evolventa"/>
                </a:rPr>
                <a:t>Спирттердің күкірт қышқылымен әрекеттесуі дәстүрлі реакциялардың бірі болып табылады. </a:t>
              </a:r>
            </a:p>
            <a:p>
              <a:pPr algn="l">
                <a:lnSpc>
                  <a:spcPts val="4200"/>
                </a:lnSpc>
              </a:pPr>
              <a:r>
                <a:rPr lang="en-US" sz="3500">
                  <a:solidFill>
                    <a:srgbClr val="FFFFFF"/>
                  </a:solidFill>
                  <a:latin typeface="Evolventa"/>
                  <a:ea typeface="Evolventa"/>
                  <a:cs typeface="Evolventa"/>
                  <a:sym typeface="Evolventa"/>
                </a:rPr>
                <a:t> </a:t>
              </a:r>
            </a:p>
            <a:p>
              <a:pPr algn="l">
                <a:lnSpc>
                  <a:spcPts val="4200"/>
                </a:lnSpc>
              </a:pPr>
            </a:p>
            <a:p>
              <a:pPr algn="l">
                <a:lnSpc>
                  <a:spcPts val="4200"/>
                </a:lnSpc>
              </a:pPr>
            </a:p>
            <a:p>
              <a:pPr algn="l">
                <a:lnSpc>
                  <a:spcPts val="4200"/>
                </a:lnSpc>
              </a:pPr>
              <a:r>
                <a:rPr lang="en-US" sz="3500">
                  <a:solidFill>
                    <a:srgbClr val="FFFFFF"/>
                  </a:solidFill>
                  <a:latin typeface="Evolventa"/>
                  <a:ea typeface="Evolventa"/>
                  <a:cs typeface="Evolventa"/>
                  <a:sym typeface="Evolventa"/>
                </a:rPr>
                <a:t>бұл қайтымды этерификация реакциясы.</a:t>
              </a:r>
            </a:p>
          </p:txBody>
        </p:sp>
      </p:grpSp>
      <p:sp>
        <p:nvSpPr>
          <p:cNvPr name="Freeform 11" id="11"/>
          <p:cNvSpPr/>
          <p:nvPr/>
        </p:nvSpPr>
        <p:spPr>
          <a:xfrm flipH="false" flipV="false" rot="0">
            <a:off x="3582963" y="7208313"/>
            <a:ext cx="11122073" cy="1290020"/>
          </a:xfrm>
          <a:custGeom>
            <a:avLst/>
            <a:gdLst/>
            <a:ahLst/>
            <a:cxnLst/>
            <a:rect r="r" b="b" t="t" l="l"/>
            <a:pathLst>
              <a:path h="1290020" w="11122073">
                <a:moveTo>
                  <a:pt x="0" y="0"/>
                </a:moveTo>
                <a:lnTo>
                  <a:pt x="11122074" y="0"/>
                </a:lnTo>
                <a:lnTo>
                  <a:pt x="11122074" y="1290020"/>
                </a:lnTo>
                <a:lnTo>
                  <a:pt x="0" y="1290020"/>
                </a:lnTo>
                <a:lnTo>
                  <a:pt x="0" y="0"/>
                </a:lnTo>
                <a:close/>
              </a:path>
            </a:pathLst>
          </a:custGeom>
          <a:blipFill>
            <a:blip r:embed="rId2"/>
            <a:stretch>
              <a:fillRect l="0" t="0" r="0" b="0"/>
            </a:stretch>
          </a:blipFill>
        </p:spPr>
      </p:sp>
    </p:spTree>
  </p:cSld>
  <p:clrMapOvr>
    <a:masterClrMapping/>
  </p:clrMapOvr>
</p:sld>
</file>

<file path=ppt/slides/slide6.xml><?xml version="1.0" encoding="utf-8"?>
<p:sld xmlns:p="http://schemas.openxmlformats.org/presentationml/2006/main" xmlns:a="http://schemas.openxmlformats.org/drawingml/2006/main">
  <p:cSld>
    <p:bg>
      <p:bgPr>
        <a:gradFill rotWithShape="true">
          <a:gsLst>
            <a:gs pos="0">
              <a:srgbClr val="5B9BD5">
                <a:alpha val="100000"/>
              </a:srgbClr>
            </a:gs>
            <a:gs pos="100000">
              <a:srgbClr val="473C78">
                <a:alpha val="100000"/>
              </a:srgbClr>
            </a:gs>
          </a:gsLst>
          <a:lin ang="5400000"/>
        </a:gradFill>
      </p:bgPr>
    </p:bg>
    <p:spTree>
      <p:nvGrpSpPr>
        <p:cNvPr id="1" name=""/>
        <p:cNvGrpSpPr/>
        <p:nvPr/>
      </p:nvGrpSpPr>
      <p:grpSpPr>
        <a:xfrm>
          <a:off x="0" y="0"/>
          <a:ext cx="0" cy="0"/>
          <a:chOff x="0" y="0"/>
          <a:chExt cx="0" cy="0"/>
        </a:xfrm>
      </p:grpSpPr>
      <p:grpSp>
        <p:nvGrpSpPr>
          <p:cNvPr name="Group 2" id="2"/>
          <p:cNvGrpSpPr/>
          <p:nvPr/>
        </p:nvGrpSpPr>
        <p:grpSpPr>
          <a:xfrm rot="0">
            <a:off x="731520" y="654487"/>
            <a:ext cx="16065306" cy="6751418"/>
            <a:chOff x="0" y="0"/>
            <a:chExt cx="21420408" cy="9001890"/>
          </a:xfrm>
        </p:grpSpPr>
        <p:sp>
          <p:nvSpPr>
            <p:cNvPr name="Freeform 3" id="3"/>
            <p:cNvSpPr/>
            <p:nvPr/>
          </p:nvSpPr>
          <p:spPr>
            <a:xfrm flipH="false" flipV="false" rot="0">
              <a:off x="0" y="0"/>
              <a:ext cx="21420407" cy="9001890"/>
            </a:xfrm>
            <a:custGeom>
              <a:avLst/>
              <a:gdLst/>
              <a:ahLst/>
              <a:cxnLst/>
              <a:rect r="r" b="b" t="t" l="l"/>
              <a:pathLst>
                <a:path h="9001890" w="21420407">
                  <a:moveTo>
                    <a:pt x="0" y="0"/>
                  </a:moveTo>
                  <a:lnTo>
                    <a:pt x="21420407" y="0"/>
                  </a:lnTo>
                  <a:lnTo>
                    <a:pt x="21420407" y="9001890"/>
                  </a:lnTo>
                  <a:lnTo>
                    <a:pt x="0" y="9001890"/>
                  </a:lnTo>
                  <a:close/>
                </a:path>
              </a:pathLst>
            </a:custGeom>
            <a:solidFill>
              <a:srgbClr val="000000">
                <a:alpha val="0"/>
              </a:srgbClr>
            </a:solidFill>
          </p:spPr>
        </p:sp>
        <p:sp>
          <p:nvSpPr>
            <p:cNvPr name="TextBox 4" id="4"/>
            <p:cNvSpPr txBox="true"/>
            <p:nvPr/>
          </p:nvSpPr>
          <p:spPr>
            <a:xfrm>
              <a:off x="0" y="-57150"/>
              <a:ext cx="21420408" cy="9059040"/>
            </a:xfrm>
            <a:prstGeom prst="rect">
              <a:avLst/>
            </a:prstGeom>
          </p:spPr>
          <p:txBody>
            <a:bodyPr anchor="t" rtlCol="false" tIns="0" lIns="0" bIns="0" rIns="0"/>
            <a:lstStyle/>
            <a:p>
              <a:pPr algn="just" marL="633413" indent="-316706" lvl="1">
                <a:lnSpc>
                  <a:spcPts val="3675"/>
                </a:lnSpc>
                <a:buFont typeface="Arial"/>
                <a:buChar char="•"/>
              </a:pPr>
              <a:r>
                <a:rPr lang="en-US" sz="3500">
                  <a:solidFill>
                    <a:srgbClr val="FFFFFF"/>
                  </a:solidFill>
                  <a:latin typeface="Evolventa"/>
                  <a:ea typeface="Evolventa"/>
                  <a:cs typeface="Evolventa"/>
                  <a:sym typeface="Evolventa"/>
                </a:rPr>
                <a:t>Реагенттердің эквимолдық қатынасында біріншілік спирттердің тепе-теңдік конверсия дәрежесі шамамен 65 %, екіншілік спирттер шамамен 40 - 45% құрайды. </a:t>
              </a:r>
            </a:p>
            <a:p>
              <a:pPr algn="just" marL="633413" indent="-316706" lvl="1">
                <a:lnSpc>
                  <a:spcPts val="3675"/>
                </a:lnSpc>
              </a:pPr>
            </a:p>
            <a:p>
              <a:pPr algn="just" marL="633413" indent="-316706" lvl="1">
                <a:lnSpc>
                  <a:spcPts val="3675"/>
                </a:lnSpc>
                <a:buFont typeface="Arial"/>
                <a:buChar char="•"/>
              </a:pPr>
              <a:r>
                <a:rPr lang="en-US" sz="3500">
                  <a:solidFill>
                    <a:srgbClr val="FFFFFF"/>
                  </a:solidFill>
                  <a:latin typeface="Evolventa"/>
                  <a:ea typeface="Evolventa"/>
                  <a:cs typeface="Evolventa"/>
                  <a:sym typeface="Evolventa"/>
                </a:rPr>
                <a:t>Біріншілік спирттердің реакциялық қабілеттілігі екіншілік  спирттерге  қарағанда шамамен 10 есе көп. </a:t>
              </a:r>
            </a:p>
            <a:p>
              <a:pPr algn="just" marL="633413" indent="-316706" lvl="1">
                <a:lnSpc>
                  <a:spcPts val="3675"/>
                </a:lnSpc>
              </a:pPr>
            </a:p>
            <a:p>
              <a:pPr algn="just" marL="633413" indent="-316706" lvl="1">
                <a:lnSpc>
                  <a:spcPts val="3675"/>
                </a:lnSpc>
                <a:buFont typeface="Arial"/>
                <a:buChar char="•"/>
              </a:pPr>
              <a:r>
                <a:rPr lang="en-US" sz="3500">
                  <a:solidFill>
                    <a:srgbClr val="FFFFFF"/>
                  </a:solidFill>
                  <a:latin typeface="Evolventa"/>
                  <a:ea typeface="Evolventa"/>
                  <a:cs typeface="Evolventa"/>
                  <a:sym typeface="Evolventa"/>
                </a:rPr>
                <a:t>Сульфаттау реакциясы өте экзотермиялық болып табылады. </a:t>
              </a:r>
            </a:p>
            <a:p>
              <a:pPr algn="just" marL="633413" indent="-316706" lvl="1">
                <a:lnSpc>
                  <a:spcPts val="3675"/>
                </a:lnSpc>
              </a:pPr>
            </a:p>
            <a:p>
              <a:pPr algn="just" marL="633413" indent="-316706" lvl="1">
                <a:lnSpc>
                  <a:spcPts val="3675"/>
                </a:lnSpc>
                <a:buFont typeface="Arial"/>
                <a:buChar char="•"/>
              </a:pPr>
              <a:r>
                <a:rPr lang="en-US" sz="3500">
                  <a:solidFill>
                    <a:srgbClr val="FFFFFF"/>
                  </a:solidFill>
                  <a:latin typeface="Evolventa"/>
                  <a:ea typeface="Evolventa"/>
                  <a:cs typeface="Evolventa"/>
                  <a:sym typeface="Evolventa"/>
                </a:rPr>
                <a:t>Неге? Өйткені күкірт қышқылын спиртпен сұйылту және реакция нәтижесінде пайда болған су арқылы бөлінетін жылу. </a:t>
              </a:r>
            </a:p>
          </p:txBody>
        </p:sp>
      </p:grpSp>
      <p:grpSp>
        <p:nvGrpSpPr>
          <p:cNvPr name="Group 5" id="5"/>
          <p:cNvGrpSpPr/>
          <p:nvPr/>
        </p:nvGrpSpPr>
        <p:grpSpPr>
          <a:xfrm rot="0">
            <a:off x="1028700" y="6382985"/>
            <a:ext cx="16466233" cy="4570482"/>
            <a:chOff x="0" y="0"/>
            <a:chExt cx="21954978" cy="6093976"/>
          </a:xfrm>
        </p:grpSpPr>
        <p:sp>
          <p:nvSpPr>
            <p:cNvPr name="Freeform 6" id="6"/>
            <p:cNvSpPr/>
            <p:nvPr/>
          </p:nvSpPr>
          <p:spPr>
            <a:xfrm flipH="false" flipV="false" rot="0">
              <a:off x="0" y="0"/>
              <a:ext cx="21954978" cy="6093976"/>
            </a:xfrm>
            <a:custGeom>
              <a:avLst/>
              <a:gdLst/>
              <a:ahLst/>
              <a:cxnLst/>
              <a:rect r="r" b="b" t="t" l="l"/>
              <a:pathLst>
                <a:path h="6093976" w="21954978">
                  <a:moveTo>
                    <a:pt x="0" y="0"/>
                  </a:moveTo>
                  <a:lnTo>
                    <a:pt x="21954978" y="0"/>
                  </a:lnTo>
                  <a:lnTo>
                    <a:pt x="21954978" y="6093976"/>
                  </a:lnTo>
                  <a:lnTo>
                    <a:pt x="0" y="6093976"/>
                  </a:lnTo>
                  <a:close/>
                </a:path>
              </a:pathLst>
            </a:custGeom>
            <a:solidFill>
              <a:srgbClr val="000000">
                <a:alpha val="0"/>
              </a:srgbClr>
            </a:solidFill>
          </p:spPr>
        </p:sp>
        <p:sp>
          <p:nvSpPr>
            <p:cNvPr name="TextBox 7" id="7"/>
            <p:cNvSpPr txBox="true"/>
            <p:nvPr/>
          </p:nvSpPr>
          <p:spPr>
            <a:xfrm>
              <a:off x="0" y="-114300"/>
              <a:ext cx="21954978" cy="6208276"/>
            </a:xfrm>
            <a:prstGeom prst="rect">
              <a:avLst/>
            </a:prstGeom>
          </p:spPr>
          <p:txBody>
            <a:bodyPr anchor="t" rtlCol="false" tIns="0" lIns="0" bIns="0" rIns="0"/>
            <a:lstStyle/>
            <a:p>
              <a:pPr algn="l">
                <a:lnSpc>
                  <a:spcPts val="4200"/>
                </a:lnSpc>
              </a:pPr>
              <a:r>
                <a:rPr lang="en-US" sz="3500">
                  <a:solidFill>
                    <a:srgbClr val="FFFFFF"/>
                  </a:solidFill>
                  <a:latin typeface="Evolventa"/>
                  <a:ea typeface="Evolventa"/>
                  <a:cs typeface="Evolventa"/>
                  <a:sym typeface="Evolventa"/>
                </a:rPr>
                <a:t>Алкогольдің конверсиясының тепе-теңдік дәрежесін арттыру үшін концентрленген  қышқыл (98...100 %) алкогольге қатысты артық мөлшерде қолданылады, мысалы күкірт қышқылы (шамамен 2,0) : спирт (1) алынады. </a:t>
              </a:r>
            </a:p>
            <a:p>
              <a:pPr algn="l">
                <a:lnSpc>
                  <a:spcPts val="4200"/>
                </a:lnSpc>
              </a:pPr>
            </a:p>
            <a:p>
              <a:pPr algn="l">
                <a:lnSpc>
                  <a:spcPts val="4200"/>
                </a:lnSpc>
              </a:pPr>
              <a:r>
                <a:rPr lang="en-US" sz="3500">
                  <a:solidFill>
                    <a:srgbClr val="FFFFFF"/>
                  </a:solidFill>
                  <a:latin typeface="Evolventa"/>
                  <a:ea typeface="Evolventa"/>
                  <a:cs typeface="Evolventa"/>
                  <a:sym typeface="Evolventa"/>
                </a:rPr>
                <a:t>Сонда алкил сульфаттарының өнімділігі 80...90% жетеді</a:t>
              </a:r>
            </a:p>
          </p:txBody>
        </p:sp>
      </p:grpSp>
    </p:spTree>
  </p:cSld>
  <p:clrMapOvr>
    <a:masterClrMapping/>
  </p:clrMapOvr>
</p:sld>
</file>

<file path=ppt/slides/slide7.xml><?xml version="1.0" encoding="utf-8"?>
<p:sld xmlns:p="http://schemas.openxmlformats.org/presentationml/2006/main" xmlns:a="http://schemas.openxmlformats.org/drawingml/2006/main">
  <p:cSld>
    <p:bg>
      <p:bgPr>
        <a:gradFill rotWithShape="true">
          <a:gsLst>
            <a:gs pos="0">
              <a:srgbClr val="5B9BD5">
                <a:alpha val="100000"/>
              </a:srgbClr>
            </a:gs>
            <a:gs pos="100000">
              <a:srgbClr val="473C78">
                <a:alpha val="100000"/>
              </a:srgbClr>
            </a:gs>
          </a:gsLst>
          <a:lin ang="5400000"/>
        </a:gradFill>
      </p:bgPr>
    </p:bg>
    <p:spTree>
      <p:nvGrpSpPr>
        <p:cNvPr id="1" name=""/>
        <p:cNvGrpSpPr/>
        <p:nvPr/>
      </p:nvGrpSpPr>
      <p:grpSpPr>
        <a:xfrm>
          <a:off x="0" y="0"/>
          <a:ext cx="0" cy="0"/>
          <a:chOff x="0" y="0"/>
          <a:chExt cx="0" cy="0"/>
        </a:xfrm>
      </p:grpSpPr>
      <p:grpSp>
        <p:nvGrpSpPr>
          <p:cNvPr name="Group 2" id="2"/>
          <p:cNvGrpSpPr/>
          <p:nvPr/>
        </p:nvGrpSpPr>
        <p:grpSpPr>
          <a:xfrm rot="0">
            <a:off x="1028700" y="752646"/>
            <a:ext cx="14227713" cy="2723823"/>
            <a:chOff x="0" y="0"/>
            <a:chExt cx="18970284" cy="3631764"/>
          </a:xfrm>
        </p:grpSpPr>
        <p:sp>
          <p:nvSpPr>
            <p:cNvPr name="Freeform 3" id="3"/>
            <p:cNvSpPr/>
            <p:nvPr/>
          </p:nvSpPr>
          <p:spPr>
            <a:xfrm flipH="false" flipV="false" rot="0">
              <a:off x="0" y="0"/>
              <a:ext cx="18970285" cy="3631764"/>
            </a:xfrm>
            <a:custGeom>
              <a:avLst/>
              <a:gdLst/>
              <a:ahLst/>
              <a:cxnLst/>
              <a:rect r="r" b="b" t="t" l="l"/>
              <a:pathLst>
                <a:path h="3631764" w="18970285">
                  <a:moveTo>
                    <a:pt x="0" y="0"/>
                  </a:moveTo>
                  <a:lnTo>
                    <a:pt x="18970285" y="0"/>
                  </a:lnTo>
                  <a:lnTo>
                    <a:pt x="18970285" y="3631764"/>
                  </a:lnTo>
                  <a:lnTo>
                    <a:pt x="0" y="3631764"/>
                  </a:lnTo>
                  <a:close/>
                </a:path>
              </a:pathLst>
            </a:custGeom>
            <a:solidFill>
              <a:srgbClr val="000000">
                <a:alpha val="0"/>
              </a:srgbClr>
            </a:solidFill>
          </p:spPr>
        </p:sp>
        <p:sp>
          <p:nvSpPr>
            <p:cNvPr name="TextBox 4" id="4"/>
            <p:cNvSpPr txBox="true"/>
            <p:nvPr/>
          </p:nvSpPr>
          <p:spPr>
            <a:xfrm>
              <a:off x="0" y="-114300"/>
              <a:ext cx="18970284" cy="3746064"/>
            </a:xfrm>
            <a:prstGeom prst="rect">
              <a:avLst/>
            </a:prstGeom>
          </p:spPr>
          <p:txBody>
            <a:bodyPr anchor="t" rtlCol="false" tIns="0" lIns="0" bIns="0" rIns="0"/>
            <a:lstStyle/>
            <a:p>
              <a:pPr algn="l">
                <a:lnSpc>
                  <a:spcPts val="4200"/>
                </a:lnSpc>
              </a:pPr>
              <a:r>
                <a:rPr lang="en-US" sz="3500">
                  <a:solidFill>
                    <a:srgbClr val="FFFFFF"/>
                  </a:solidFill>
                  <a:latin typeface="Evolventa"/>
                  <a:ea typeface="Evolventa"/>
                  <a:cs typeface="Evolventa"/>
                  <a:sym typeface="Evolventa"/>
                </a:rPr>
                <a:t>Күкірт қышқылында аз еритін жоғары спирттерді сульфаттау кезінде қарқынды араластыруды қажет етеді (өйткені реакцияда диффузиялық тежелуі байқалады)</a:t>
              </a:r>
            </a:p>
          </p:txBody>
        </p:sp>
      </p:grpSp>
      <p:grpSp>
        <p:nvGrpSpPr>
          <p:cNvPr name="Group 5" id="5"/>
          <p:cNvGrpSpPr/>
          <p:nvPr/>
        </p:nvGrpSpPr>
        <p:grpSpPr>
          <a:xfrm rot="0">
            <a:off x="1028700" y="2590553"/>
            <a:ext cx="16107507" cy="8147720"/>
            <a:chOff x="0" y="0"/>
            <a:chExt cx="21476676" cy="10863626"/>
          </a:xfrm>
        </p:grpSpPr>
        <p:sp>
          <p:nvSpPr>
            <p:cNvPr name="Freeform 6" id="6"/>
            <p:cNvSpPr/>
            <p:nvPr/>
          </p:nvSpPr>
          <p:spPr>
            <a:xfrm flipH="false" flipV="false" rot="0">
              <a:off x="0" y="0"/>
              <a:ext cx="21476677" cy="10863627"/>
            </a:xfrm>
            <a:custGeom>
              <a:avLst/>
              <a:gdLst/>
              <a:ahLst/>
              <a:cxnLst/>
              <a:rect r="r" b="b" t="t" l="l"/>
              <a:pathLst>
                <a:path h="10863627" w="21476677">
                  <a:moveTo>
                    <a:pt x="0" y="0"/>
                  </a:moveTo>
                  <a:lnTo>
                    <a:pt x="21476677" y="0"/>
                  </a:lnTo>
                  <a:lnTo>
                    <a:pt x="21476677" y="10863627"/>
                  </a:lnTo>
                  <a:lnTo>
                    <a:pt x="0" y="10863627"/>
                  </a:lnTo>
                  <a:close/>
                </a:path>
              </a:pathLst>
            </a:custGeom>
            <a:solidFill>
              <a:srgbClr val="000000">
                <a:alpha val="0"/>
              </a:srgbClr>
            </a:solidFill>
          </p:spPr>
        </p:sp>
        <p:sp>
          <p:nvSpPr>
            <p:cNvPr name="TextBox 7" id="7"/>
            <p:cNvSpPr txBox="true"/>
            <p:nvPr/>
          </p:nvSpPr>
          <p:spPr>
            <a:xfrm>
              <a:off x="0" y="-114300"/>
              <a:ext cx="21476676" cy="10977926"/>
            </a:xfrm>
            <a:prstGeom prst="rect">
              <a:avLst/>
            </a:prstGeom>
          </p:spPr>
          <p:txBody>
            <a:bodyPr anchor="t" rtlCol="false" tIns="0" lIns="0" bIns="0" rIns="0"/>
            <a:lstStyle/>
            <a:p>
              <a:pPr algn="l">
                <a:lnSpc>
                  <a:spcPts val="4200"/>
                </a:lnSpc>
              </a:pPr>
              <a:r>
                <a:rPr lang="en-US" sz="3500">
                  <a:solidFill>
                    <a:srgbClr val="FFFFFF"/>
                  </a:solidFill>
                  <a:latin typeface="Evolventa"/>
                  <a:ea typeface="Evolventa"/>
                  <a:cs typeface="Evolventa"/>
                  <a:sym typeface="Evolventa"/>
                </a:rPr>
                <a:t>Сульфатталған кезде бірқатар жанама өнімдер алынады. </a:t>
              </a:r>
            </a:p>
            <a:p>
              <a:pPr algn="l">
                <a:lnSpc>
                  <a:spcPts val="4200"/>
                </a:lnSpc>
              </a:pPr>
              <a:r>
                <a:rPr lang="en-US" sz="3500">
                  <a:solidFill>
                    <a:srgbClr val="FFFFFF"/>
                  </a:solidFill>
                  <a:latin typeface="Evolventa"/>
                  <a:ea typeface="Evolventa"/>
                  <a:cs typeface="Evolventa"/>
                  <a:sym typeface="Evolventa"/>
                </a:rPr>
                <a:t>Яғни, </a:t>
              </a:r>
            </a:p>
            <a:p>
              <a:pPr algn="l">
                <a:lnSpc>
                  <a:spcPts val="4200"/>
                </a:lnSpc>
              </a:pPr>
              <a:r>
                <a:rPr lang="en-US" sz="3500">
                  <a:solidFill>
                    <a:srgbClr val="FFFFFF"/>
                  </a:solidFill>
                  <a:latin typeface="Evolventa"/>
                  <a:ea typeface="Evolventa"/>
                  <a:cs typeface="Evolventa"/>
                  <a:sym typeface="Evolventa"/>
                </a:rPr>
                <a:t>Күкірт қышқылының дегидратациялық әсеріне байланысты олефиндер пайда болады, олардың шығымы 2-лік және әсіресе 3-лік спирттер үшін өседі. </a:t>
              </a:r>
            </a:p>
            <a:p>
              <a:pPr algn="l">
                <a:lnSpc>
                  <a:spcPts val="4200"/>
                </a:lnSpc>
              </a:pPr>
            </a:p>
            <a:p>
              <a:pPr algn="l">
                <a:lnSpc>
                  <a:spcPts val="4200"/>
                </a:lnSpc>
              </a:pPr>
              <a:r>
                <a:rPr lang="en-US" sz="3500">
                  <a:solidFill>
                    <a:srgbClr val="FFFFFF"/>
                  </a:solidFill>
                  <a:latin typeface="Evolventa"/>
                  <a:ea typeface="Evolventa"/>
                  <a:cs typeface="Evolventa"/>
                  <a:sym typeface="Evolventa"/>
                </a:rPr>
                <a:t>Күкірт қышқылының тотықтырғыш әсеріне байланысты альдегидтер мен кетондар түзілуіне әкелуі мүмкін. Олар одан әрі шайыр түзуге және конденсациялануға қабілетті.</a:t>
              </a:r>
            </a:p>
            <a:p>
              <a:pPr algn="l">
                <a:lnSpc>
                  <a:spcPts val="4200"/>
                </a:lnSpc>
              </a:pPr>
            </a:p>
            <a:p>
              <a:pPr algn="l">
                <a:lnSpc>
                  <a:spcPts val="4200"/>
                </a:lnSpc>
              </a:pPr>
              <a:r>
                <a:rPr lang="en-US" sz="3500">
                  <a:solidFill>
                    <a:srgbClr val="FFFFFF"/>
                  </a:solidFill>
                  <a:latin typeface="Evolventa"/>
                  <a:ea typeface="Evolventa"/>
                  <a:cs typeface="Evolventa"/>
                  <a:sym typeface="Evolventa"/>
                </a:rPr>
                <a:t>Олефиндер мен карбонил қосылыстарының түзілу процесі температураның жоғарылауымен күшейеді, сондықтан да оны 20...40 °C деңгейінде шектеу қосымша реакцияларды басудың негізгі жолы болып табылады. </a:t>
              </a:r>
            </a:p>
            <a:p>
              <a:pPr algn="l">
                <a:lnSpc>
                  <a:spcPts val="4200"/>
                </a:lnSpc>
              </a:pPr>
            </a:p>
          </p:txBody>
        </p:sp>
      </p:grpSp>
    </p:spTree>
  </p:cSld>
  <p:clrMapOvr>
    <a:masterClrMapping/>
  </p:clrMapOvr>
</p:sld>
</file>

<file path=ppt/slides/slide8.xml><?xml version="1.0" encoding="utf-8"?>
<p:sld xmlns:p="http://schemas.openxmlformats.org/presentationml/2006/main" xmlns:a="http://schemas.openxmlformats.org/drawingml/2006/main" xmlns:r="http://schemas.openxmlformats.org/officeDocument/2006/relationships">
  <p:cSld>
    <p:bg>
      <p:bgPr>
        <a:gradFill rotWithShape="true">
          <a:gsLst>
            <a:gs pos="0">
              <a:srgbClr val="5B9BD5">
                <a:alpha val="100000"/>
              </a:srgbClr>
            </a:gs>
            <a:gs pos="100000">
              <a:srgbClr val="473C78">
                <a:alpha val="100000"/>
              </a:srgbClr>
            </a:gs>
          </a:gsLst>
          <a:lin ang="5400000"/>
        </a:gradFill>
      </p:bgPr>
    </p:bg>
    <p:spTree>
      <p:nvGrpSpPr>
        <p:cNvPr id="1" name=""/>
        <p:cNvGrpSpPr/>
        <p:nvPr/>
      </p:nvGrpSpPr>
      <p:grpSpPr>
        <a:xfrm>
          <a:off x="0" y="0"/>
          <a:ext cx="0" cy="0"/>
          <a:chOff x="0" y="0"/>
          <a:chExt cx="0" cy="0"/>
        </a:xfrm>
      </p:grpSpPr>
      <p:grpSp>
        <p:nvGrpSpPr>
          <p:cNvPr name="Group 2" id="2"/>
          <p:cNvGrpSpPr/>
          <p:nvPr/>
        </p:nvGrpSpPr>
        <p:grpSpPr>
          <a:xfrm rot="0">
            <a:off x="1139484" y="800436"/>
            <a:ext cx="16796823" cy="3093154"/>
            <a:chOff x="0" y="0"/>
            <a:chExt cx="22395764" cy="4124206"/>
          </a:xfrm>
        </p:grpSpPr>
        <p:sp>
          <p:nvSpPr>
            <p:cNvPr name="Freeform 3" id="3"/>
            <p:cNvSpPr/>
            <p:nvPr/>
          </p:nvSpPr>
          <p:spPr>
            <a:xfrm flipH="false" flipV="false" rot="0">
              <a:off x="0" y="0"/>
              <a:ext cx="22395765" cy="4124206"/>
            </a:xfrm>
            <a:custGeom>
              <a:avLst/>
              <a:gdLst/>
              <a:ahLst/>
              <a:cxnLst/>
              <a:rect r="r" b="b" t="t" l="l"/>
              <a:pathLst>
                <a:path h="4124206" w="22395765">
                  <a:moveTo>
                    <a:pt x="0" y="0"/>
                  </a:moveTo>
                  <a:lnTo>
                    <a:pt x="22395765" y="0"/>
                  </a:lnTo>
                  <a:lnTo>
                    <a:pt x="22395765" y="4124206"/>
                  </a:lnTo>
                  <a:lnTo>
                    <a:pt x="0" y="4124206"/>
                  </a:lnTo>
                  <a:close/>
                </a:path>
              </a:pathLst>
            </a:custGeom>
            <a:solidFill>
              <a:srgbClr val="000000">
                <a:alpha val="0"/>
              </a:srgbClr>
            </a:solidFill>
          </p:spPr>
        </p:sp>
        <p:sp>
          <p:nvSpPr>
            <p:cNvPr name="TextBox 4" id="4"/>
            <p:cNvSpPr txBox="true"/>
            <p:nvPr/>
          </p:nvSpPr>
          <p:spPr>
            <a:xfrm>
              <a:off x="0" y="-114300"/>
              <a:ext cx="22395764" cy="4238506"/>
            </a:xfrm>
            <a:prstGeom prst="rect">
              <a:avLst/>
            </a:prstGeom>
          </p:spPr>
          <p:txBody>
            <a:bodyPr anchor="t" rtlCol="false" tIns="0" lIns="0" bIns="0" rIns="0"/>
            <a:lstStyle/>
            <a:p>
              <a:pPr algn="l">
                <a:lnSpc>
                  <a:spcPts val="4200"/>
                </a:lnSpc>
              </a:pPr>
              <a:r>
                <a:rPr lang="en-US" sz="3500">
                  <a:solidFill>
                    <a:srgbClr val="FFFFFF"/>
                  </a:solidFill>
                  <a:latin typeface="Evolventa"/>
                  <a:ea typeface="Evolventa"/>
                  <a:cs typeface="Evolventa"/>
                  <a:sym typeface="Evolventa"/>
                </a:rPr>
                <a:t>Басқа сульфаттандырғыш реагенттермен реакция қайтымсыз жүреді.</a:t>
              </a:r>
            </a:p>
            <a:p>
              <a:pPr algn="l">
                <a:lnSpc>
                  <a:spcPts val="4200"/>
                </a:lnSpc>
              </a:pPr>
              <a:r>
                <a:rPr lang="en-US" sz="3500">
                  <a:solidFill>
                    <a:srgbClr val="FFFFFF"/>
                  </a:solidFill>
                  <a:latin typeface="Evolventa"/>
                  <a:ea typeface="Evolventa"/>
                  <a:cs typeface="Evolventa"/>
                  <a:sym typeface="Evolventa"/>
                </a:rPr>
                <a:t>Мысалы: сульфамин қышқылымен ол мынадай теңдеу бойынша жүреді:</a:t>
              </a:r>
            </a:p>
          </p:txBody>
        </p:sp>
      </p:grpSp>
      <p:sp>
        <p:nvSpPr>
          <p:cNvPr name="Freeform 5" id="5"/>
          <p:cNvSpPr/>
          <p:nvPr/>
        </p:nvSpPr>
        <p:spPr>
          <a:xfrm flipH="false" flipV="false" rot="0">
            <a:off x="1055249" y="3582969"/>
            <a:ext cx="16177502" cy="1560531"/>
          </a:xfrm>
          <a:custGeom>
            <a:avLst/>
            <a:gdLst/>
            <a:ahLst/>
            <a:cxnLst/>
            <a:rect r="r" b="b" t="t" l="l"/>
            <a:pathLst>
              <a:path h="1560531" w="16177502">
                <a:moveTo>
                  <a:pt x="0" y="0"/>
                </a:moveTo>
                <a:lnTo>
                  <a:pt x="16177502" y="0"/>
                </a:lnTo>
                <a:lnTo>
                  <a:pt x="16177502" y="1560531"/>
                </a:lnTo>
                <a:lnTo>
                  <a:pt x="0" y="1560531"/>
                </a:lnTo>
                <a:lnTo>
                  <a:pt x="0" y="0"/>
                </a:lnTo>
                <a:close/>
              </a:path>
            </a:pathLst>
          </a:custGeom>
          <a:blipFill>
            <a:blip r:embed="rId2"/>
            <a:stretch>
              <a:fillRect l="0" t="0" r="0" b="0"/>
            </a:stretch>
          </a:blipFill>
        </p:spPr>
      </p:sp>
      <p:grpSp>
        <p:nvGrpSpPr>
          <p:cNvPr name="Group 6" id="6"/>
          <p:cNvGrpSpPr/>
          <p:nvPr/>
        </p:nvGrpSpPr>
        <p:grpSpPr>
          <a:xfrm rot="0">
            <a:off x="1028700" y="5795878"/>
            <a:ext cx="16796823" cy="2631489"/>
            <a:chOff x="0" y="0"/>
            <a:chExt cx="22395764" cy="3508652"/>
          </a:xfrm>
        </p:grpSpPr>
        <p:sp>
          <p:nvSpPr>
            <p:cNvPr name="Freeform 7" id="7"/>
            <p:cNvSpPr/>
            <p:nvPr/>
          </p:nvSpPr>
          <p:spPr>
            <a:xfrm flipH="false" flipV="false" rot="0">
              <a:off x="0" y="0"/>
              <a:ext cx="22395765" cy="3508652"/>
            </a:xfrm>
            <a:custGeom>
              <a:avLst/>
              <a:gdLst/>
              <a:ahLst/>
              <a:cxnLst/>
              <a:rect r="r" b="b" t="t" l="l"/>
              <a:pathLst>
                <a:path h="3508652" w="22395765">
                  <a:moveTo>
                    <a:pt x="0" y="0"/>
                  </a:moveTo>
                  <a:lnTo>
                    <a:pt x="22395765" y="0"/>
                  </a:lnTo>
                  <a:lnTo>
                    <a:pt x="22395765" y="3508652"/>
                  </a:lnTo>
                  <a:lnTo>
                    <a:pt x="0" y="3508652"/>
                  </a:lnTo>
                  <a:close/>
                </a:path>
              </a:pathLst>
            </a:custGeom>
            <a:solidFill>
              <a:srgbClr val="000000">
                <a:alpha val="0"/>
              </a:srgbClr>
            </a:solidFill>
          </p:spPr>
        </p:sp>
        <p:sp>
          <p:nvSpPr>
            <p:cNvPr name="TextBox 8" id="8"/>
            <p:cNvSpPr txBox="true"/>
            <p:nvPr/>
          </p:nvSpPr>
          <p:spPr>
            <a:xfrm>
              <a:off x="0" y="-114300"/>
              <a:ext cx="22395764" cy="3622952"/>
            </a:xfrm>
            <a:prstGeom prst="rect">
              <a:avLst/>
            </a:prstGeom>
          </p:spPr>
          <p:txBody>
            <a:bodyPr anchor="t" rtlCol="false" tIns="0" lIns="0" bIns="0" rIns="0"/>
            <a:lstStyle/>
            <a:p>
              <a:pPr algn="l">
                <a:lnSpc>
                  <a:spcPts val="4200"/>
                </a:lnSpc>
              </a:pPr>
              <a:r>
                <a:rPr lang="en-US" sz="3500">
                  <a:solidFill>
                    <a:srgbClr val="FFFFFF"/>
                  </a:solidFill>
                  <a:latin typeface="Evolventa"/>
                  <a:ea typeface="Evolventa"/>
                  <a:cs typeface="Evolventa"/>
                  <a:sym typeface="Evolventa"/>
                </a:rPr>
                <a:t>Сульфамин қышқылы сульфаттандырғыш ретінде белсенді емес болып табылады және "жұмсақ" әсерге ие. </a:t>
              </a:r>
            </a:p>
            <a:p>
              <a:pPr algn="l">
                <a:lnSpc>
                  <a:spcPts val="4200"/>
                </a:lnSpc>
              </a:pPr>
            </a:p>
            <a:p>
              <a:pPr algn="l">
                <a:lnSpc>
                  <a:spcPts val="4200"/>
                </a:lnSpc>
              </a:pPr>
              <a:r>
                <a:rPr lang="en-US" sz="3500">
                  <a:solidFill>
                    <a:srgbClr val="FFFFFF"/>
                  </a:solidFill>
                  <a:latin typeface="Evolventa"/>
                  <a:ea typeface="Evolventa"/>
                  <a:cs typeface="Evolventa"/>
                  <a:sym typeface="Evolventa"/>
                </a:rPr>
                <a:t>Оның спирттермен реакциясы 100°-125° C температурада жүреді</a:t>
              </a:r>
            </a:p>
          </p:txBody>
        </p:sp>
      </p:grpSp>
    </p:spTree>
  </p:cSld>
  <p:clrMapOvr>
    <a:masterClrMapping/>
  </p:clrMapOvr>
</p:sld>
</file>

<file path=ppt/slides/slide9.xml><?xml version="1.0" encoding="utf-8"?>
<p:sld xmlns:p="http://schemas.openxmlformats.org/presentationml/2006/main" xmlns:a="http://schemas.openxmlformats.org/drawingml/2006/main" xmlns:r="http://schemas.openxmlformats.org/officeDocument/2006/relationships">
  <p:cSld>
    <p:bg>
      <p:bgPr>
        <a:gradFill rotWithShape="true">
          <a:gsLst>
            <a:gs pos="0">
              <a:srgbClr val="5B9BD5">
                <a:alpha val="100000"/>
              </a:srgbClr>
            </a:gs>
            <a:gs pos="100000">
              <a:srgbClr val="473C78">
                <a:alpha val="100000"/>
              </a:srgbClr>
            </a:gs>
          </a:gsLst>
          <a:lin ang="5400000"/>
        </a:gradFill>
      </p:bgPr>
    </p:bg>
    <p:spTree>
      <p:nvGrpSpPr>
        <p:cNvPr id="1" name=""/>
        <p:cNvGrpSpPr/>
        <p:nvPr/>
      </p:nvGrpSpPr>
      <p:grpSpPr>
        <a:xfrm>
          <a:off x="0" y="0"/>
          <a:ext cx="0" cy="0"/>
          <a:chOff x="0" y="0"/>
          <a:chExt cx="0" cy="0"/>
        </a:xfrm>
      </p:grpSpPr>
      <p:grpSp>
        <p:nvGrpSpPr>
          <p:cNvPr name="Group 2" id="2"/>
          <p:cNvGrpSpPr/>
          <p:nvPr/>
        </p:nvGrpSpPr>
        <p:grpSpPr>
          <a:xfrm rot="0">
            <a:off x="1045029" y="716281"/>
            <a:ext cx="16807542" cy="1904242"/>
            <a:chOff x="0" y="0"/>
            <a:chExt cx="22410056" cy="2538989"/>
          </a:xfrm>
        </p:grpSpPr>
        <p:sp>
          <p:nvSpPr>
            <p:cNvPr name="Freeform 3" id="3"/>
            <p:cNvSpPr/>
            <p:nvPr/>
          </p:nvSpPr>
          <p:spPr>
            <a:xfrm flipH="false" flipV="false" rot="0">
              <a:off x="0" y="0"/>
              <a:ext cx="22410055" cy="2538989"/>
            </a:xfrm>
            <a:custGeom>
              <a:avLst/>
              <a:gdLst/>
              <a:ahLst/>
              <a:cxnLst/>
              <a:rect r="r" b="b" t="t" l="l"/>
              <a:pathLst>
                <a:path h="2538989" w="22410055">
                  <a:moveTo>
                    <a:pt x="0" y="0"/>
                  </a:moveTo>
                  <a:lnTo>
                    <a:pt x="22410055" y="0"/>
                  </a:lnTo>
                  <a:lnTo>
                    <a:pt x="22410055" y="2538989"/>
                  </a:lnTo>
                  <a:lnTo>
                    <a:pt x="0" y="2538989"/>
                  </a:lnTo>
                  <a:close/>
                </a:path>
              </a:pathLst>
            </a:custGeom>
            <a:solidFill>
              <a:srgbClr val="000000">
                <a:alpha val="0"/>
              </a:srgbClr>
            </a:solidFill>
          </p:spPr>
        </p:sp>
        <p:sp>
          <p:nvSpPr>
            <p:cNvPr name="TextBox 4" id="4"/>
            <p:cNvSpPr txBox="true"/>
            <p:nvPr/>
          </p:nvSpPr>
          <p:spPr>
            <a:xfrm>
              <a:off x="0" y="-114300"/>
              <a:ext cx="22410056" cy="2653289"/>
            </a:xfrm>
            <a:prstGeom prst="rect">
              <a:avLst/>
            </a:prstGeom>
          </p:spPr>
          <p:txBody>
            <a:bodyPr anchor="t" rtlCol="false" tIns="0" lIns="0" bIns="0" rIns="0"/>
            <a:lstStyle/>
            <a:p>
              <a:pPr algn="ctr">
                <a:lnSpc>
                  <a:spcPts val="4200"/>
                </a:lnSpc>
              </a:pPr>
              <a:r>
                <a:rPr lang="en-US" sz="3500">
                  <a:solidFill>
                    <a:srgbClr val="FFFFFF"/>
                  </a:solidFill>
                  <a:latin typeface="Evolventa"/>
                  <a:ea typeface="Evolventa"/>
                  <a:cs typeface="Evolventa"/>
                  <a:sym typeface="Evolventa"/>
                </a:rPr>
                <a:t>Спирттерді сульфаттау үшін </a:t>
              </a:r>
              <a:r>
                <a:rPr lang="en-US" b="true" sz="3500" i="true">
                  <a:solidFill>
                    <a:srgbClr val="FFFFFF"/>
                  </a:solidFill>
                  <a:latin typeface="Evolventa Bold Italics"/>
                  <a:ea typeface="Evolventa Bold Italics"/>
                  <a:cs typeface="Evolventa Bold Italics"/>
                  <a:sym typeface="Evolventa Bold Italics"/>
                </a:rPr>
                <a:t>хлорсульфон қышқылы </a:t>
              </a:r>
              <a:r>
                <a:rPr lang="en-US" sz="3500">
                  <a:solidFill>
                    <a:srgbClr val="FFFFFF"/>
                  </a:solidFill>
                  <a:latin typeface="Evolventa"/>
                  <a:ea typeface="Evolventa"/>
                  <a:cs typeface="Evolventa"/>
                  <a:sym typeface="Evolventa"/>
                </a:rPr>
                <a:t>кеңінен қолданылды. </a:t>
              </a:r>
            </a:p>
            <a:p>
              <a:pPr algn="ctr">
                <a:lnSpc>
                  <a:spcPts val="4200"/>
                </a:lnSpc>
              </a:pPr>
              <a:r>
                <a:rPr lang="en-US" sz="3500">
                  <a:solidFill>
                    <a:srgbClr val="FFFFFF"/>
                  </a:solidFill>
                  <a:latin typeface="Evolventa"/>
                  <a:ea typeface="Evolventa"/>
                  <a:cs typeface="Evolventa"/>
                  <a:sym typeface="Evolventa"/>
                </a:rPr>
                <a:t>Басқа хлорангидридтер сияқты, ол жоғары реактивтілікке ие-реакция бөлме температурасында жоғары жылдамдықпен жүреді:</a:t>
              </a:r>
            </a:p>
          </p:txBody>
        </p:sp>
      </p:grpSp>
      <p:sp>
        <p:nvSpPr>
          <p:cNvPr name="Freeform 5" id="5"/>
          <p:cNvSpPr/>
          <p:nvPr/>
        </p:nvSpPr>
        <p:spPr>
          <a:xfrm flipH="false" flipV="false" rot="0">
            <a:off x="1816793" y="2889584"/>
            <a:ext cx="14654414" cy="1456614"/>
          </a:xfrm>
          <a:custGeom>
            <a:avLst/>
            <a:gdLst/>
            <a:ahLst/>
            <a:cxnLst/>
            <a:rect r="r" b="b" t="t" l="l"/>
            <a:pathLst>
              <a:path h="1456614" w="14654414">
                <a:moveTo>
                  <a:pt x="0" y="0"/>
                </a:moveTo>
                <a:lnTo>
                  <a:pt x="14654414" y="0"/>
                </a:lnTo>
                <a:lnTo>
                  <a:pt x="14654414" y="1456614"/>
                </a:lnTo>
                <a:lnTo>
                  <a:pt x="0" y="1456614"/>
                </a:lnTo>
                <a:lnTo>
                  <a:pt x="0" y="0"/>
                </a:lnTo>
                <a:close/>
              </a:path>
            </a:pathLst>
          </a:custGeom>
          <a:blipFill>
            <a:blip r:embed="rId2"/>
            <a:stretch>
              <a:fillRect l="0" t="0" r="0" b="0"/>
            </a:stretch>
          </a:blipFill>
        </p:spPr>
      </p:sp>
      <p:grpSp>
        <p:nvGrpSpPr>
          <p:cNvPr name="Group 6" id="6"/>
          <p:cNvGrpSpPr/>
          <p:nvPr/>
        </p:nvGrpSpPr>
        <p:grpSpPr>
          <a:xfrm rot="0">
            <a:off x="710418" y="4907470"/>
            <a:ext cx="16867164" cy="3813844"/>
            <a:chOff x="0" y="0"/>
            <a:chExt cx="22489552" cy="5085125"/>
          </a:xfrm>
        </p:grpSpPr>
        <p:sp>
          <p:nvSpPr>
            <p:cNvPr name="Freeform 7" id="7"/>
            <p:cNvSpPr/>
            <p:nvPr/>
          </p:nvSpPr>
          <p:spPr>
            <a:xfrm flipH="false" flipV="false" rot="0">
              <a:off x="0" y="0"/>
              <a:ext cx="22489551" cy="5085125"/>
            </a:xfrm>
            <a:custGeom>
              <a:avLst/>
              <a:gdLst/>
              <a:ahLst/>
              <a:cxnLst/>
              <a:rect r="r" b="b" t="t" l="l"/>
              <a:pathLst>
                <a:path h="5085125" w="22489551">
                  <a:moveTo>
                    <a:pt x="0" y="0"/>
                  </a:moveTo>
                  <a:lnTo>
                    <a:pt x="22489551" y="0"/>
                  </a:lnTo>
                  <a:lnTo>
                    <a:pt x="22489551" y="5085125"/>
                  </a:lnTo>
                  <a:lnTo>
                    <a:pt x="0" y="5085125"/>
                  </a:lnTo>
                  <a:close/>
                </a:path>
              </a:pathLst>
            </a:custGeom>
            <a:solidFill>
              <a:srgbClr val="000000">
                <a:alpha val="0"/>
              </a:srgbClr>
            </a:solidFill>
          </p:spPr>
        </p:sp>
        <p:sp>
          <p:nvSpPr>
            <p:cNvPr name="TextBox 8" id="8"/>
            <p:cNvSpPr txBox="true"/>
            <p:nvPr/>
          </p:nvSpPr>
          <p:spPr>
            <a:xfrm>
              <a:off x="0" y="-104775"/>
              <a:ext cx="22489552" cy="5189900"/>
            </a:xfrm>
            <a:prstGeom prst="rect">
              <a:avLst/>
            </a:prstGeom>
          </p:spPr>
          <p:txBody>
            <a:bodyPr anchor="t" rtlCol="false" tIns="0" lIns="0" bIns="0" rIns="0"/>
            <a:lstStyle/>
            <a:p>
              <a:pPr algn="ctr">
                <a:lnSpc>
                  <a:spcPts val="4199"/>
                </a:lnSpc>
              </a:pPr>
              <a:r>
                <a:rPr lang="en-US" sz="3499">
                  <a:solidFill>
                    <a:srgbClr val="FFFFFF"/>
                  </a:solidFill>
                  <a:latin typeface="Evolventa"/>
                  <a:ea typeface="Evolventa"/>
                  <a:cs typeface="Evolventa"/>
                  <a:sym typeface="Evolventa"/>
                </a:rPr>
                <a:t>Жоғары белсенділікке қарамастан, хлорсульфон қышқылы "жұмсақ" әсерге ие және реакция теориялық өнімділікпен жүреді, яғни жоғары шығымға әкеледі</a:t>
              </a:r>
            </a:p>
            <a:p>
              <a:pPr algn="ctr">
                <a:lnSpc>
                  <a:spcPts val="4199"/>
                </a:lnSpc>
              </a:pPr>
            </a:p>
            <a:p>
              <a:pPr algn="ctr">
                <a:lnSpc>
                  <a:spcPts val="4199"/>
                </a:lnSpc>
              </a:pPr>
              <a:r>
                <a:rPr lang="en-US" sz="3499">
                  <a:solidFill>
                    <a:srgbClr val="FFFFFF"/>
                  </a:solidFill>
                  <a:latin typeface="Evolventa"/>
                  <a:ea typeface="Evolventa"/>
                  <a:cs typeface="Evolventa"/>
                  <a:sym typeface="Evolventa"/>
                </a:rPr>
                <a:t>Температураның жоғарылауы және әсіресе екіншілік спирттерді сульфаттау кезінде реакция нәтижесінде пайда болатын хлор туындыларының (RCl) өнімділігі артады</a:t>
              </a:r>
            </a:p>
          </p:txBody>
        </p:sp>
      </p:gr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DAGlMQUNbHU</dc:identifier>
  <dcterms:modified xsi:type="dcterms:W3CDTF">2011-08-01T06:04:30Z</dcterms:modified>
  <cp:revision>1</cp:revision>
  <dc:title>дәріс11</dc:title>
</cp:coreProperties>
</file>