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073B42-CB50-95C4-83E8-8DDD169F20CB}" v="107" dt="2024-09-19T15:26:48.3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2" autoAdjust="0"/>
    <p:restoredTop sz="94660"/>
  </p:normalViewPr>
  <p:slideViewPr>
    <p:cSldViewPr snapToGrid="0">
      <p:cViewPr varScale="1">
        <p:scale>
          <a:sx n="87" d="100"/>
          <a:sy n="87" d="100"/>
        </p:scale>
        <p:origin x="-437"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4ACA38-F992-4B74-9AD2-FA8ACD40D9B6}"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ru-RU"/>
        </a:p>
      </dgm:t>
    </dgm:pt>
    <dgm:pt modelId="{B246897C-18F9-436E-A5E4-3ADB86FA956C}">
      <dgm:prSet phldrT="[Текст]" phldr="0"/>
      <dgm:spPr/>
      <dgm:t>
        <a:bodyPr/>
        <a:lstStyle/>
        <a:p>
          <a:r>
            <a:rPr lang="ru-RU" err="1">
              <a:latin typeface="Times New Roman"/>
              <a:cs typeface="Times New Roman"/>
            </a:rPr>
            <a:t>Геттоизация</a:t>
          </a:r>
          <a:endParaRPr lang="ru-RU" err="1"/>
        </a:p>
      </dgm:t>
    </dgm:pt>
    <dgm:pt modelId="{2FBD2B87-FE64-45EA-AE59-3A46619A8346}" type="parTrans" cxnId="{CFE0A943-C73D-43E3-9DBC-A4C1B6891932}">
      <dgm:prSet/>
      <dgm:spPr/>
      <dgm:t>
        <a:bodyPr/>
        <a:lstStyle/>
        <a:p>
          <a:endParaRPr lang="ru-RU"/>
        </a:p>
      </dgm:t>
    </dgm:pt>
    <dgm:pt modelId="{7DC74B28-06EF-424D-BD7F-0B914C0527BE}" type="sibTrans" cxnId="{CFE0A943-C73D-43E3-9DBC-A4C1B6891932}">
      <dgm:prSet/>
      <dgm:spPr/>
      <dgm:t>
        <a:bodyPr/>
        <a:lstStyle/>
        <a:p>
          <a:endParaRPr lang="ru-RU"/>
        </a:p>
      </dgm:t>
    </dgm:pt>
    <dgm:pt modelId="{327F8CD6-7F03-4B45-8AB1-4681EB5B86F7}">
      <dgm:prSet phldrT="[Текст]" phldr="0"/>
      <dgm:spPr/>
      <dgm:t>
        <a:bodyPr/>
        <a:lstStyle/>
        <a:p>
          <a:pPr rtl="0"/>
          <a:r>
            <a:rPr lang="ru-RU" err="1">
              <a:latin typeface="Times New Roman"/>
              <a:cs typeface="Times New Roman"/>
            </a:rPr>
            <a:t>Мәдени</a:t>
          </a:r>
          <a:r>
            <a:rPr lang="ru-RU">
              <a:latin typeface="Times New Roman"/>
              <a:cs typeface="Times New Roman"/>
            </a:rPr>
            <a:t> </a:t>
          </a:r>
          <a:r>
            <a:rPr lang="ru-RU" err="1">
              <a:latin typeface="Times New Roman"/>
              <a:cs typeface="Times New Roman"/>
            </a:rPr>
            <a:t>отарлау</a:t>
          </a:r>
          <a:endParaRPr lang="ru-RU" err="1"/>
        </a:p>
      </dgm:t>
    </dgm:pt>
    <dgm:pt modelId="{9CAE7036-0E90-4793-9562-7C4C0BA0FB0F}" type="parTrans" cxnId="{5FD14ABD-28FE-4244-9BB1-415076F8C1E8}">
      <dgm:prSet/>
      <dgm:spPr/>
      <dgm:t>
        <a:bodyPr/>
        <a:lstStyle/>
        <a:p>
          <a:endParaRPr lang="ru-RU"/>
        </a:p>
      </dgm:t>
    </dgm:pt>
    <dgm:pt modelId="{9877CF9F-DC44-4C8C-AC3F-1EBB06753F12}" type="sibTrans" cxnId="{5FD14ABD-28FE-4244-9BB1-415076F8C1E8}">
      <dgm:prSet/>
      <dgm:spPr/>
      <dgm:t>
        <a:bodyPr/>
        <a:lstStyle/>
        <a:p>
          <a:endParaRPr lang="ru-RU"/>
        </a:p>
      </dgm:t>
    </dgm:pt>
    <dgm:pt modelId="{129219DC-1659-4153-A48B-095A54F634FB}">
      <dgm:prSet phldrT="[Текст]" phldr="0"/>
      <dgm:spPr/>
      <dgm:t>
        <a:bodyPr/>
        <a:lstStyle/>
        <a:p>
          <a:r>
            <a:rPr lang="ru-RU" dirty="0">
              <a:latin typeface="Times New Roman"/>
              <a:cs typeface="Times New Roman"/>
            </a:rPr>
            <a:t>Ассимиляция</a:t>
          </a:r>
          <a:endParaRPr lang="ru-RU" dirty="0"/>
        </a:p>
      </dgm:t>
    </dgm:pt>
    <dgm:pt modelId="{7B930C89-C1F3-4848-B942-E6C22E152C3F}" type="parTrans" cxnId="{FFE49241-8C9F-4479-8F33-256CE98F0C01}">
      <dgm:prSet/>
      <dgm:spPr/>
      <dgm:t>
        <a:bodyPr/>
        <a:lstStyle/>
        <a:p>
          <a:endParaRPr lang="ru-RU"/>
        </a:p>
      </dgm:t>
    </dgm:pt>
    <dgm:pt modelId="{F66A607D-1262-4665-BE77-4A480C4B1E69}" type="sibTrans" cxnId="{FFE49241-8C9F-4479-8F33-256CE98F0C01}">
      <dgm:prSet/>
      <dgm:spPr/>
      <dgm:t>
        <a:bodyPr/>
        <a:lstStyle/>
        <a:p>
          <a:endParaRPr lang="ru-RU"/>
        </a:p>
      </dgm:t>
    </dgm:pt>
    <dgm:pt modelId="{0CE15695-9341-4891-A152-1D0E48E61A73}">
      <dgm:prSet phldrT="[Текст]" phldr="0"/>
      <dgm:spPr/>
      <dgm:t>
        <a:bodyPr/>
        <a:lstStyle/>
        <a:p>
          <a:pPr rtl="0"/>
          <a:r>
            <a:rPr lang="ru-RU" dirty="0">
              <a:latin typeface="Times New Roman"/>
              <a:cs typeface="Times New Roman"/>
            </a:rPr>
            <a:t>Интеграция (аккультурация) </a:t>
          </a:r>
          <a:endParaRPr lang="ru-RU" dirty="0"/>
        </a:p>
      </dgm:t>
    </dgm:pt>
    <dgm:pt modelId="{9E248B7A-3EDB-4BDD-A024-498B339DBC99}" type="parTrans" cxnId="{DA323D9B-42FA-4328-AC0E-206167BD1FA1}">
      <dgm:prSet/>
      <dgm:spPr/>
      <dgm:t>
        <a:bodyPr/>
        <a:lstStyle/>
        <a:p>
          <a:endParaRPr lang="ru-RU"/>
        </a:p>
      </dgm:t>
    </dgm:pt>
    <dgm:pt modelId="{27898CFD-5FFD-4480-9192-2526D48D6713}" type="sibTrans" cxnId="{DA323D9B-42FA-4328-AC0E-206167BD1FA1}">
      <dgm:prSet/>
      <dgm:spPr/>
      <dgm:t>
        <a:bodyPr/>
        <a:lstStyle/>
        <a:p>
          <a:endParaRPr lang="ru-RU"/>
        </a:p>
      </dgm:t>
    </dgm:pt>
    <dgm:pt modelId="{032E2DF8-B3AF-4738-B06E-F766474E6040}" type="pres">
      <dgm:prSet presAssocID="{D14ACA38-F992-4B74-9AD2-FA8ACD40D9B6}" presName="cycle" presStyleCnt="0">
        <dgm:presLayoutVars>
          <dgm:dir/>
          <dgm:resizeHandles val="exact"/>
        </dgm:presLayoutVars>
      </dgm:prSet>
      <dgm:spPr/>
      <dgm:t>
        <a:bodyPr/>
        <a:lstStyle/>
        <a:p>
          <a:endParaRPr lang="ru-RU"/>
        </a:p>
      </dgm:t>
    </dgm:pt>
    <dgm:pt modelId="{363BA0B6-46BE-49D2-A2E6-65A6FBC082FC}" type="pres">
      <dgm:prSet presAssocID="{B246897C-18F9-436E-A5E4-3ADB86FA956C}" presName="node" presStyleLbl="node1" presStyleIdx="0" presStyleCnt="4">
        <dgm:presLayoutVars>
          <dgm:bulletEnabled val="1"/>
        </dgm:presLayoutVars>
      </dgm:prSet>
      <dgm:spPr/>
      <dgm:t>
        <a:bodyPr/>
        <a:lstStyle/>
        <a:p>
          <a:endParaRPr lang="ru-RU"/>
        </a:p>
      </dgm:t>
    </dgm:pt>
    <dgm:pt modelId="{3EAA8AF7-9798-4110-957A-7D72CA8DA774}" type="pres">
      <dgm:prSet presAssocID="{B246897C-18F9-436E-A5E4-3ADB86FA956C}" presName="spNode" presStyleCnt="0"/>
      <dgm:spPr/>
    </dgm:pt>
    <dgm:pt modelId="{81691E07-5274-4BDE-AEF4-977BACA15BE1}" type="pres">
      <dgm:prSet presAssocID="{7DC74B28-06EF-424D-BD7F-0B914C0527BE}" presName="sibTrans" presStyleLbl="sibTrans1D1" presStyleIdx="0" presStyleCnt="4"/>
      <dgm:spPr/>
      <dgm:t>
        <a:bodyPr/>
        <a:lstStyle/>
        <a:p>
          <a:endParaRPr lang="ru-RU"/>
        </a:p>
      </dgm:t>
    </dgm:pt>
    <dgm:pt modelId="{3D5AEAE8-D88B-4B8F-BED9-6A758C6869ED}" type="pres">
      <dgm:prSet presAssocID="{327F8CD6-7F03-4B45-8AB1-4681EB5B86F7}" presName="node" presStyleLbl="node1" presStyleIdx="1" presStyleCnt="4">
        <dgm:presLayoutVars>
          <dgm:bulletEnabled val="1"/>
        </dgm:presLayoutVars>
      </dgm:prSet>
      <dgm:spPr/>
      <dgm:t>
        <a:bodyPr/>
        <a:lstStyle/>
        <a:p>
          <a:endParaRPr lang="ru-RU"/>
        </a:p>
      </dgm:t>
    </dgm:pt>
    <dgm:pt modelId="{992B8C1C-018B-4542-A698-1145B91B7938}" type="pres">
      <dgm:prSet presAssocID="{327F8CD6-7F03-4B45-8AB1-4681EB5B86F7}" presName="spNode" presStyleCnt="0"/>
      <dgm:spPr/>
    </dgm:pt>
    <dgm:pt modelId="{1627ECD4-8FC7-4F20-AD7B-3166D23D49FA}" type="pres">
      <dgm:prSet presAssocID="{9877CF9F-DC44-4C8C-AC3F-1EBB06753F12}" presName="sibTrans" presStyleLbl="sibTrans1D1" presStyleIdx="1" presStyleCnt="4"/>
      <dgm:spPr/>
      <dgm:t>
        <a:bodyPr/>
        <a:lstStyle/>
        <a:p>
          <a:endParaRPr lang="ru-RU"/>
        </a:p>
      </dgm:t>
    </dgm:pt>
    <dgm:pt modelId="{78A3603D-3FD0-425E-9C2F-EE448EB067E7}" type="pres">
      <dgm:prSet presAssocID="{129219DC-1659-4153-A48B-095A54F634FB}" presName="node" presStyleLbl="node1" presStyleIdx="2" presStyleCnt="4">
        <dgm:presLayoutVars>
          <dgm:bulletEnabled val="1"/>
        </dgm:presLayoutVars>
      </dgm:prSet>
      <dgm:spPr/>
      <dgm:t>
        <a:bodyPr/>
        <a:lstStyle/>
        <a:p>
          <a:endParaRPr lang="ru-RU"/>
        </a:p>
      </dgm:t>
    </dgm:pt>
    <dgm:pt modelId="{E8D6B869-B455-498E-B60E-EE5B0A2EE4B5}" type="pres">
      <dgm:prSet presAssocID="{129219DC-1659-4153-A48B-095A54F634FB}" presName="spNode" presStyleCnt="0"/>
      <dgm:spPr/>
    </dgm:pt>
    <dgm:pt modelId="{5339C679-15D4-4C1F-AF94-79C6A8A77498}" type="pres">
      <dgm:prSet presAssocID="{F66A607D-1262-4665-BE77-4A480C4B1E69}" presName="sibTrans" presStyleLbl="sibTrans1D1" presStyleIdx="2" presStyleCnt="4"/>
      <dgm:spPr/>
      <dgm:t>
        <a:bodyPr/>
        <a:lstStyle/>
        <a:p>
          <a:endParaRPr lang="ru-RU"/>
        </a:p>
      </dgm:t>
    </dgm:pt>
    <dgm:pt modelId="{C0CFF2F5-4B7F-45CE-B471-0CE902CC3CAD}" type="pres">
      <dgm:prSet presAssocID="{0CE15695-9341-4891-A152-1D0E48E61A73}" presName="node" presStyleLbl="node1" presStyleIdx="3" presStyleCnt="4">
        <dgm:presLayoutVars>
          <dgm:bulletEnabled val="1"/>
        </dgm:presLayoutVars>
      </dgm:prSet>
      <dgm:spPr/>
      <dgm:t>
        <a:bodyPr/>
        <a:lstStyle/>
        <a:p>
          <a:endParaRPr lang="ru-RU"/>
        </a:p>
      </dgm:t>
    </dgm:pt>
    <dgm:pt modelId="{DA12B7CD-1CC2-4E9C-BADF-4E3EDBA280FB}" type="pres">
      <dgm:prSet presAssocID="{0CE15695-9341-4891-A152-1D0E48E61A73}" presName="spNode" presStyleCnt="0"/>
      <dgm:spPr/>
    </dgm:pt>
    <dgm:pt modelId="{34A20FFD-5D81-4AFC-8DFE-616A25C229D6}" type="pres">
      <dgm:prSet presAssocID="{27898CFD-5FFD-4480-9192-2526D48D6713}" presName="sibTrans" presStyleLbl="sibTrans1D1" presStyleIdx="3" presStyleCnt="4"/>
      <dgm:spPr/>
      <dgm:t>
        <a:bodyPr/>
        <a:lstStyle/>
        <a:p>
          <a:endParaRPr lang="ru-RU"/>
        </a:p>
      </dgm:t>
    </dgm:pt>
  </dgm:ptLst>
  <dgm:cxnLst>
    <dgm:cxn modelId="{14708E7D-305D-409C-B62C-F20D17A3C497}" type="presOf" srcId="{D14ACA38-F992-4B74-9AD2-FA8ACD40D9B6}" destId="{032E2DF8-B3AF-4738-B06E-F766474E6040}" srcOrd="0" destOrd="0" presId="urn:microsoft.com/office/officeart/2005/8/layout/cycle6"/>
    <dgm:cxn modelId="{CFE0A943-C73D-43E3-9DBC-A4C1B6891932}" srcId="{D14ACA38-F992-4B74-9AD2-FA8ACD40D9B6}" destId="{B246897C-18F9-436E-A5E4-3ADB86FA956C}" srcOrd="0" destOrd="0" parTransId="{2FBD2B87-FE64-45EA-AE59-3A46619A8346}" sibTransId="{7DC74B28-06EF-424D-BD7F-0B914C0527BE}"/>
    <dgm:cxn modelId="{C569E41B-99A1-457F-AA3B-9A442D200184}" type="presOf" srcId="{9877CF9F-DC44-4C8C-AC3F-1EBB06753F12}" destId="{1627ECD4-8FC7-4F20-AD7B-3166D23D49FA}" srcOrd="0" destOrd="0" presId="urn:microsoft.com/office/officeart/2005/8/layout/cycle6"/>
    <dgm:cxn modelId="{1DCDE7B5-4C2D-4184-846D-983810CDDA1A}" type="presOf" srcId="{F66A607D-1262-4665-BE77-4A480C4B1E69}" destId="{5339C679-15D4-4C1F-AF94-79C6A8A77498}" srcOrd="0" destOrd="0" presId="urn:microsoft.com/office/officeart/2005/8/layout/cycle6"/>
    <dgm:cxn modelId="{E8DD914E-3877-4B60-A6F4-1214831DFDEE}" type="presOf" srcId="{0CE15695-9341-4891-A152-1D0E48E61A73}" destId="{C0CFF2F5-4B7F-45CE-B471-0CE902CC3CAD}" srcOrd="0" destOrd="0" presId="urn:microsoft.com/office/officeart/2005/8/layout/cycle6"/>
    <dgm:cxn modelId="{FFE49241-8C9F-4479-8F33-256CE98F0C01}" srcId="{D14ACA38-F992-4B74-9AD2-FA8ACD40D9B6}" destId="{129219DC-1659-4153-A48B-095A54F634FB}" srcOrd="2" destOrd="0" parTransId="{7B930C89-C1F3-4848-B942-E6C22E152C3F}" sibTransId="{F66A607D-1262-4665-BE77-4A480C4B1E69}"/>
    <dgm:cxn modelId="{E3C9EDAF-F9B0-4F3E-B677-2E8D3A455152}" type="presOf" srcId="{27898CFD-5FFD-4480-9192-2526D48D6713}" destId="{34A20FFD-5D81-4AFC-8DFE-616A25C229D6}" srcOrd="0" destOrd="0" presId="urn:microsoft.com/office/officeart/2005/8/layout/cycle6"/>
    <dgm:cxn modelId="{6D6EE710-88FA-4A02-8AC0-D045640696DA}" type="presOf" srcId="{129219DC-1659-4153-A48B-095A54F634FB}" destId="{78A3603D-3FD0-425E-9C2F-EE448EB067E7}" srcOrd="0" destOrd="0" presId="urn:microsoft.com/office/officeart/2005/8/layout/cycle6"/>
    <dgm:cxn modelId="{3857AA7A-A437-4442-8AA4-678D6DDAE92D}" type="presOf" srcId="{B246897C-18F9-436E-A5E4-3ADB86FA956C}" destId="{363BA0B6-46BE-49D2-A2E6-65A6FBC082FC}" srcOrd="0" destOrd="0" presId="urn:microsoft.com/office/officeart/2005/8/layout/cycle6"/>
    <dgm:cxn modelId="{5FD14ABD-28FE-4244-9BB1-415076F8C1E8}" srcId="{D14ACA38-F992-4B74-9AD2-FA8ACD40D9B6}" destId="{327F8CD6-7F03-4B45-8AB1-4681EB5B86F7}" srcOrd="1" destOrd="0" parTransId="{9CAE7036-0E90-4793-9562-7C4C0BA0FB0F}" sibTransId="{9877CF9F-DC44-4C8C-AC3F-1EBB06753F12}"/>
    <dgm:cxn modelId="{3EE44FCD-A983-4DD9-A603-AB42CC51F60C}" type="presOf" srcId="{7DC74B28-06EF-424D-BD7F-0B914C0527BE}" destId="{81691E07-5274-4BDE-AEF4-977BACA15BE1}" srcOrd="0" destOrd="0" presId="urn:microsoft.com/office/officeart/2005/8/layout/cycle6"/>
    <dgm:cxn modelId="{DA323D9B-42FA-4328-AC0E-206167BD1FA1}" srcId="{D14ACA38-F992-4B74-9AD2-FA8ACD40D9B6}" destId="{0CE15695-9341-4891-A152-1D0E48E61A73}" srcOrd="3" destOrd="0" parTransId="{9E248B7A-3EDB-4BDD-A024-498B339DBC99}" sibTransId="{27898CFD-5FFD-4480-9192-2526D48D6713}"/>
    <dgm:cxn modelId="{34BFD851-ABA1-4726-ABF2-F3D93F2C2B76}" type="presOf" srcId="{327F8CD6-7F03-4B45-8AB1-4681EB5B86F7}" destId="{3D5AEAE8-D88B-4B8F-BED9-6A758C6869ED}" srcOrd="0" destOrd="0" presId="urn:microsoft.com/office/officeart/2005/8/layout/cycle6"/>
    <dgm:cxn modelId="{C7E5E21D-DC50-421E-A8B3-5EC81052C227}" type="presParOf" srcId="{032E2DF8-B3AF-4738-B06E-F766474E6040}" destId="{363BA0B6-46BE-49D2-A2E6-65A6FBC082FC}" srcOrd="0" destOrd="0" presId="urn:microsoft.com/office/officeart/2005/8/layout/cycle6"/>
    <dgm:cxn modelId="{3036046E-46F3-445B-87B3-A38855F1C5DA}" type="presParOf" srcId="{032E2DF8-B3AF-4738-B06E-F766474E6040}" destId="{3EAA8AF7-9798-4110-957A-7D72CA8DA774}" srcOrd="1" destOrd="0" presId="urn:microsoft.com/office/officeart/2005/8/layout/cycle6"/>
    <dgm:cxn modelId="{926C49F4-AD6C-4FD0-8678-B8C24CB60C64}" type="presParOf" srcId="{032E2DF8-B3AF-4738-B06E-F766474E6040}" destId="{81691E07-5274-4BDE-AEF4-977BACA15BE1}" srcOrd="2" destOrd="0" presId="urn:microsoft.com/office/officeart/2005/8/layout/cycle6"/>
    <dgm:cxn modelId="{99495EAE-76D2-4C97-B488-4782236619E9}" type="presParOf" srcId="{032E2DF8-B3AF-4738-B06E-F766474E6040}" destId="{3D5AEAE8-D88B-4B8F-BED9-6A758C6869ED}" srcOrd="3" destOrd="0" presId="urn:microsoft.com/office/officeart/2005/8/layout/cycle6"/>
    <dgm:cxn modelId="{34205963-D72A-4714-BFF8-4083FB091433}" type="presParOf" srcId="{032E2DF8-B3AF-4738-B06E-F766474E6040}" destId="{992B8C1C-018B-4542-A698-1145B91B7938}" srcOrd="4" destOrd="0" presId="urn:microsoft.com/office/officeart/2005/8/layout/cycle6"/>
    <dgm:cxn modelId="{71DE1F7A-D999-45C7-881D-CB0F0D47253B}" type="presParOf" srcId="{032E2DF8-B3AF-4738-B06E-F766474E6040}" destId="{1627ECD4-8FC7-4F20-AD7B-3166D23D49FA}" srcOrd="5" destOrd="0" presId="urn:microsoft.com/office/officeart/2005/8/layout/cycle6"/>
    <dgm:cxn modelId="{9019D566-C6C6-4E2D-A414-5C0B9835B3ED}" type="presParOf" srcId="{032E2DF8-B3AF-4738-B06E-F766474E6040}" destId="{78A3603D-3FD0-425E-9C2F-EE448EB067E7}" srcOrd="6" destOrd="0" presId="urn:microsoft.com/office/officeart/2005/8/layout/cycle6"/>
    <dgm:cxn modelId="{64D41150-BD05-4583-950D-DEA87ED4627A}" type="presParOf" srcId="{032E2DF8-B3AF-4738-B06E-F766474E6040}" destId="{E8D6B869-B455-498E-B60E-EE5B0A2EE4B5}" srcOrd="7" destOrd="0" presId="urn:microsoft.com/office/officeart/2005/8/layout/cycle6"/>
    <dgm:cxn modelId="{15C61DAD-8C24-440D-A877-E00FA39C4115}" type="presParOf" srcId="{032E2DF8-B3AF-4738-B06E-F766474E6040}" destId="{5339C679-15D4-4C1F-AF94-79C6A8A77498}" srcOrd="8" destOrd="0" presId="urn:microsoft.com/office/officeart/2005/8/layout/cycle6"/>
    <dgm:cxn modelId="{2C3B533A-FF27-4F8F-B6E5-5614BB48279D}" type="presParOf" srcId="{032E2DF8-B3AF-4738-B06E-F766474E6040}" destId="{C0CFF2F5-4B7F-45CE-B471-0CE902CC3CAD}" srcOrd="9" destOrd="0" presId="urn:microsoft.com/office/officeart/2005/8/layout/cycle6"/>
    <dgm:cxn modelId="{8A3BA0EA-4E08-4518-86CF-7DDE004E735D}" type="presParOf" srcId="{032E2DF8-B3AF-4738-B06E-F766474E6040}" destId="{DA12B7CD-1CC2-4E9C-BADF-4E3EDBA280FB}" srcOrd="10" destOrd="0" presId="urn:microsoft.com/office/officeart/2005/8/layout/cycle6"/>
    <dgm:cxn modelId="{9AC74C14-BC09-4131-9907-883CE1B2A42D}" type="presParOf" srcId="{032E2DF8-B3AF-4738-B06E-F766474E6040}" destId="{34A20FFD-5D81-4AFC-8DFE-616A25C229D6}" srcOrd="11"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3BA0B6-46BE-49D2-A2E6-65A6FBC082FC}">
      <dsp:nvSpPr>
        <dsp:cNvPr id="0" name=""/>
        <dsp:cNvSpPr/>
      </dsp:nvSpPr>
      <dsp:spPr>
        <a:xfrm>
          <a:off x="4475405" y="1657"/>
          <a:ext cx="1679088" cy="10914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err="1">
              <a:latin typeface="Times New Roman"/>
              <a:cs typeface="Times New Roman"/>
            </a:rPr>
            <a:t>Геттоизация</a:t>
          </a:r>
          <a:endParaRPr lang="ru-RU" sz="1600" kern="1200" err="1"/>
        </a:p>
      </dsp:txBody>
      <dsp:txXfrm>
        <a:off x="4528683" y="54935"/>
        <a:ext cx="1572532" cy="984851"/>
      </dsp:txXfrm>
    </dsp:sp>
    <dsp:sp modelId="{81691E07-5274-4BDE-AEF4-977BACA15BE1}">
      <dsp:nvSpPr>
        <dsp:cNvPr id="0" name=""/>
        <dsp:cNvSpPr/>
      </dsp:nvSpPr>
      <dsp:spPr>
        <a:xfrm>
          <a:off x="3512764" y="547361"/>
          <a:ext cx="3604369" cy="3604369"/>
        </a:xfrm>
        <a:custGeom>
          <a:avLst/>
          <a:gdLst/>
          <a:ahLst/>
          <a:cxnLst/>
          <a:rect l="0" t="0" r="0" b="0"/>
          <a:pathLst>
            <a:path>
              <a:moveTo>
                <a:pt x="2653808" y="213913"/>
              </a:moveTo>
              <a:arcTo wR="1802184" hR="1802184" stAng="17892001" swAng="262434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D5AEAE8-D88B-4B8F-BED9-6A758C6869ED}">
      <dsp:nvSpPr>
        <dsp:cNvPr id="0" name=""/>
        <dsp:cNvSpPr/>
      </dsp:nvSpPr>
      <dsp:spPr>
        <a:xfrm>
          <a:off x="6277590" y="1803842"/>
          <a:ext cx="1679088" cy="10914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err="1">
              <a:latin typeface="Times New Roman"/>
              <a:cs typeface="Times New Roman"/>
            </a:rPr>
            <a:t>Мәдени</a:t>
          </a:r>
          <a:r>
            <a:rPr lang="ru-RU" sz="1600" kern="1200">
              <a:latin typeface="Times New Roman"/>
              <a:cs typeface="Times New Roman"/>
            </a:rPr>
            <a:t> </a:t>
          </a:r>
          <a:r>
            <a:rPr lang="ru-RU" sz="1600" kern="1200" err="1">
              <a:latin typeface="Times New Roman"/>
              <a:cs typeface="Times New Roman"/>
            </a:rPr>
            <a:t>отарлау</a:t>
          </a:r>
          <a:endParaRPr lang="ru-RU" sz="1600" kern="1200" err="1"/>
        </a:p>
      </dsp:txBody>
      <dsp:txXfrm>
        <a:off x="6330868" y="1857120"/>
        <a:ext cx="1572532" cy="984851"/>
      </dsp:txXfrm>
    </dsp:sp>
    <dsp:sp modelId="{1627ECD4-8FC7-4F20-AD7B-3166D23D49FA}">
      <dsp:nvSpPr>
        <dsp:cNvPr id="0" name=""/>
        <dsp:cNvSpPr/>
      </dsp:nvSpPr>
      <dsp:spPr>
        <a:xfrm>
          <a:off x="3512764" y="547361"/>
          <a:ext cx="3604369" cy="3604369"/>
        </a:xfrm>
        <a:custGeom>
          <a:avLst/>
          <a:gdLst/>
          <a:ahLst/>
          <a:cxnLst/>
          <a:rect l="0" t="0" r="0" b="0"/>
          <a:pathLst>
            <a:path>
              <a:moveTo>
                <a:pt x="3515571" y="2360909"/>
              </a:moveTo>
              <a:arcTo wR="1802184" hR="1802184" stAng="1083650" swAng="262434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8A3603D-3FD0-425E-9C2F-EE448EB067E7}">
      <dsp:nvSpPr>
        <dsp:cNvPr id="0" name=""/>
        <dsp:cNvSpPr/>
      </dsp:nvSpPr>
      <dsp:spPr>
        <a:xfrm>
          <a:off x="4475405" y="3606027"/>
          <a:ext cx="1679088" cy="10914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a:latin typeface="Times New Roman"/>
              <a:cs typeface="Times New Roman"/>
            </a:rPr>
            <a:t>Ассимиляция</a:t>
          </a:r>
          <a:endParaRPr lang="ru-RU" sz="1600" kern="1200" dirty="0"/>
        </a:p>
      </dsp:txBody>
      <dsp:txXfrm>
        <a:off x="4528683" y="3659305"/>
        <a:ext cx="1572532" cy="984851"/>
      </dsp:txXfrm>
    </dsp:sp>
    <dsp:sp modelId="{5339C679-15D4-4C1F-AF94-79C6A8A77498}">
      <dsp:nvSpPr>
        <dsp:cNvPr id="0" name=""/>
        <dsp:cNvSpPr/>
      </dsp:nvSpPr>
      <dsp:spPr>
        <a:xfrm>
          <a:off x="3512764" y="547361"/>
          <a:ext cx="3604369" cy="3604369"/>
        </a:xfrm>
        <a:custGeom>
          <a:avLst/>
          <a:gdLst/>
          <a:ahLst/>
          <a:cxnLst/>
          <a:rect l="0" t="0" r="0" b="0"/>
          <a:pathLst>
            <a:path>
              <a:moveTo>
                <a:pt x="950560" y="3390455"/>
              </a:moveTo>
              <a:arcTo wR="1802184" hR="1802184" stAng="7092001" swAng="262434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0CFF2F5-4B7F-45CE-B471-0CE902CC3CAD}">
      <dsp:nvSpPr>
        <dsp:cNvPr id="0" name=""/>
        <dsp:cNvSpPr/>
      </dsp:nvSpPr>
      <dsp:spPr>
        <a:xfrm>
          <a:off x="2673220" y="1803842"/>
          <a:ext cx="1679088" cy="10914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dirty="0">
              <a:latin typeface="Times New Roman"/>
              <a:cs typeface="Times New Roman"/>
            </a:rPr>
            <a:t>Интеграция (аккультурация) </a:t>
          </a:r>
          <a:endParaRPr lang="ru-RU" sz="1600" kern="1200" dirty="0"/>
        </a:p>
      </dsp:txBody>
      <dsp:txXfrm>
        <a:off x="2726498" y="1857120"/>
        <a:ext cx="1572532" cy="984851"/>
      </dsp:txXfrm>
    </dsp:sp>
    <dsp:sp modelId="{34A20FFD-5D81-4AFC-8DFE-616A25C229D6}">
      <dsp:nvSpPr>
        <dsp:cNvPr id="0" name=""/>
        <dsp:cNvSpPr/>
      </dsp:nvSpPr>
      <dsp:spPr>
        <a:xfrm>
          <a:off x="3512764" y="547361"/>
          <a:ext cx="3604369" cy="3604369"/>
        </a:xfrm>
        <a:custGeom>
          <a:avLst/>
          <a:gdLst/>
          <a:ahLst/>
          <a:cxnLst/>
          <a:rect l="0" t="0" r="0" b="0"/>
          <a:pathLst>
            <a:path>
              <a:moveTo>
                <a:pt x="88797" y="1243459"/>
              </a:moveTo>
              <a:arcTo wR="1802184" hR="1802184" stAng="11883650" swAng="262434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dirty="0"/>
              <a:t>Click to edit Master title style</a:t>
            </a:r>
          </a:p>
        </p:txBody>
      </p:sp>
      <p:sp>
        <p:nvSpPr>
          <p:cNvPr id="3" name="Subtitle 2">
            <a:extLst>
              <a:ext uri="{FF2B5EF4-FFF2-40B4-BE49-F238E27FC236}">
                <a16:creationId xmlns:a16="http://schemas.microsoft.com/office/drawing/2014/main" xmlns=""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xmlns="" id="{EAE2DAFA-435E-AAF9-8B67-495E5AFDCD91}"/>
              </a:ext>
            </a:extLst>
          </p:cNvPr>
          <p:cNvSpPr>
            <a:spLocks noGrp="1"/>
          </p:cNvSpPr>
          <p:nvPr>
            <p:ph type="dt" sz="half" idx="10"/>
          </p:nvPr>
        </p:nvSpPr>
        <p:spPr/>
        <p:txBody>
          <a:bodyPr/>
          <a:lstStyle/>
          <a:p>
            <a:fld id="{77CA0979-F579-4E9B-A675-1F5ABBFF00DB}" type="datetimeFigureOut">
              <a:rPr lang="en-US" dirty="0"/>
              <a:t>9/19/2024</a:t>
            </a:fld>
            <a:endParaRPr lang="en-US" dirty="0"/>
          </a:p>
        </p:txBody>
      </p:sp>
      <p:sp>
        <p:nvSpPr>
          <p:cNvPr id="5" name="Footer Placeholder 4">
            <a:extLst>
              <a:ext uri="{FF2B5EF4-FFF2-40B4-BE49-F238E27FC236}">
                <a16:creationId xmlns:a16="http://schemas.microsoft.com/office/drawing/2014/main" xmlns=""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xmlns=""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1766991"/>
      </p:ext>
    </p:extLst>
  </p:cSld>
  <p:clrMapOvr>
    <a:masterClrMapping/>
  </p:clrMapOvr>
  <p:extLst>
    <p:ext uri="{DCECCB84-F9BA-43D5-87BE-67443E8EF086}">
      <p15:sldGuideLst xmlns:p15="http://schemas.microsoft.com/office/powerpoint/2012/main" xmlns="">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4E956D-CB73-C986-F100-46487310D11E}"/>
              </a:ext>
            </a:extLst>
          </p:cNvPr>
          <p:cNvSpPr>
            <a:spLocks noGrp="1"/>
          </p:cNvSpPr>
          <p:nvPr>
            <p:ph type="title"/>
          </p:nvPr>
        </p:nvSpPr>
        <p:spPr>
          <a:xfrm>
            <a:off x="612648" y="548640"/>
            <a:ext cx="10515600" cy="1132258"/>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xmlns="" id="{FE423E6A-A07C-BF0D-EA30-9A8A854E48F1}"/>
              </a:ext>
            </a:extLst>
          </p:cNvPr>
          <p:cNvSpPr>
            <a:spLocks noGrp="1"/>
          </p:cNvSpPr>
          <p:nvPr>
            <p:ph type="body" orient="vert" idx="1"/>
          </p:nvPr>
        </p:nvSpPr>
        <p:spPr>
          <a:xfrm>
            <a:off x="612648" y="1680898"/>
            <a:ext cx="10515600" cy="449606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EEDC9908-8F95-8DFC-72CC-158552B56735}"/>
              </a:ext>
            </a:extLst>
          </p:cNvPr>
          <p:cNvSpPr>
            <a:spLocks noGrp="1"/>
          </p:cNvSpPr>
          <p:nvPr>
            <p:ph type="dt" sz="half" idx="10"/>
          </p:nvPr>
        </p:nvSpPr>
        <p:spPr/>
        <p:txBody>
          <a:bodyPr/>
          <a:lstStyle/>
          <a:p>
            <a:fld id="{F7E76D0F-5A12-4D0A-80B0-1A6122B61E7B}" type="datetimeFigureOut">
              <a:rPr lang="en-US" dirty="0"/>
              <a:t>9/19/2024</a:t>
            </a:fld>
            <a:endParaRPr lang="en-US" dirty="0"/>
          </a:p>
        </p:txBody>
      </p:sp>
      <p:sp>
        <p:nvSpPr>
          <p:cNvPr id="5" name="Footer Placeholder 4">
            <a:extLst>
              <a:ext uri="{FF2B5EF4-FFF2-40B4-BE49-F238E27FC236}">
                <a16:creationId xmlns:a16="http://schemas.microsoft.com/office/drawing/2014/main" xmlns=""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xmlns=""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271947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85B0252-346C-F6F4-3642-19F571550D45}"/>
              </a:ext>
            </a:extLst>
          </p:cNvPr>
          <p:cNvSpPr>
            <a:spLocks noGrp="1"/>
          </p:cNvSpPr>
          <p:nvPr>
            <p:ph type="title" orient="vert"/>
          </p:nvPr>
        </p:nvSpPr>
        <p:spPr>
          <a:xfrm>
            <a:off x="9634888" y="578497"/>
            <a:ext cx="2047037" cy="559846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xmlns="" id="{F798DA36-7351-9D6A-518B-678AB8A507D3}"/>
              </a:ext>
            </a:extLst>
          </p:cNvPr>
          <p:cNvSpPr>
            <a:spLocks noGrp="1"/>
          </p:cNvSpPr>
          <p:nvPr>
            <p:ph type="body" orient="vert" idx="1"/>
          </p:nvPr>
        </p:nvSpPr>
        <p:spPr>
          <a:xfrm>
            <a:off x="838200" y="578497"/>
            <a:ext cx="8796688" cy="559846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8846BDFF-D746-836C-04B8-CA89AD5D1466}"/>
              </a:ext>
            </a:extLst>
          </p:cNvPr>
          <p:cNvSpPr>
            <a:spLocks noGrp="1"/>
          </p:cNvSpPr>
          <p:nvPr>
            <p:ph type="dt" sz="half" idx="10"/>
          </p:nvPr>
        </p:nvSpPr>
        <p:spPr/>
        <p:txBody>
          <a:bodyPr/>
          <a:lstStyle/>
          <a:p>
            <a:fld id="{8B9E8C84-89CA-44AB-B0BE-5C91BAF75478}" type="datetimeFigureOut">
              <a:rPr lang="en-US" dirty="0"/>
              <a:t>9/19/2024</a:t>
            </a:fld>
            <a:endParaRPr lang="en-US" dirty="0"/>
          </a:p>
        </p:txBody>
      </p:sp>
      <p:sp>
        <p:nvSpPr>
          <p:cNvPr id="5" name="Footer Placeholder 4">
            <a:extLst>
              <a:ext uri="{FF2B5EF4-FFF2-40B4-BE49-F238E27FC236}">
                <a16:creationId xmlns:a16="http://schemas.microsoft.com/office/drawing/2014/main" xmlns=""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xmlns=""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25368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0B9485D1-E172-8F0A-A425-3097B3ABCFB4}"/>
              </a:ext>
            </a:extLst>
          </p:cNvPr>
          <p:cNvSpPr>
            <a:spLocks noGrp="1"/>
          </p:cNvSpPr>
          <p:nvPr>
            <p:ph type="dt" sz="half" idx="10"/>
          </p:nvPr>
        </p:nvSpPr>
        <p:spPr/>
        <p:txBody>
          <a:bodyPr/>
          <a:lstStyle/>
          <a:p>
            <a:fld id="{73E7156E-175E-4DBA-9D21-B772C320F342}" type="datetimeFigureOut">
              <a:rPr lang="en-US" dirty="0"/>
              <a:t>9/19/2024</a:t>
            </a:fld>
            <a:endParaRPr lang="en-US" dirty="0"/>
          </a:p>
        </p:txBody>
      </p:sp>
      <p:sp>
        <p:nvSpPr>
          <p:cNvPr id="5" name="Footer Placeholder 4">
            <a:extLst>
              <a:ext uri="{FF2B5EF4-FFF2-40B4-BE49-F238E27FC236}">
                <a16:creationId xmlns:a16="http://schemas.microsoft.com/office/drawing/2014/main" xmlns=""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xmlns=""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690880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xmlns=""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xmlns="" id="{44E99186-7E5A-60AF-DE69-5C7DA71611AB}"/>
              </a:ext>
            </a:extLst>
          </p:cNvPr>
          <p:cNvSpPr>
            <a:spLocks noGrp="1"/>
          </p:cNvSpPr>
          <p:nvPr>
            <p:ph type="dt" sz="half" idx="10"/>
          </p:nvPr>
        </p:nvSpPr>
        <p:spPr/>
        <p:txBody>
          <a:bodyPr/>
          <a:lstStyle/>
          <a:p>
            <a:fld id="{04895F6E-3D02-4292-95D1-C62B3126321B}" type="datetimeFigureOut">
              <a:rPr lang="en-US" dirty="0"/>
              <a:t>9/19/2024</a:t>
            </a:fld>
            <a:endParaRPr lang="en-US" dirty="0"/>
          </a:p>
        </p:txBody>
      </p:sp>
      <p:sp>
        <p:nvSpPr>
          <p:cNvPr id="5" name="Footer Placeholder 4">
            <a:extLst>
              <a:ext uri="{FF2B5EF4-FFF2-40B4-BE49-F238E27FC236}">
                <a16:creationId xmlns:a16="http://schemas.microsoft.com/office/drawing/2014/main" xmlns=""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xmlns=""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549466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F3BB49-A328-F121-7F27-DEB7C3CC2B0F}"/>
              </a:ext>
            </a:extLst>
          </p:cNvPr>
          <p:cNvSpPr>
            <a:spLocks noGrp="1"/>
          </p:cNvSpPr>
          <p:nvPr>
            <p:ph type="title"/>
          </p:nvPr>
        </p:nvSpPr>
        <p:spPr>
          <a:xfrm>
            <a:off x="612648" y="548640"/>
            <a:ext cx="10741152" cy="113225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572E861E-DFBA-B4AA-9356-CDE3D3F57C04}"/>
              </a:ext>
            </a:extLst>
          </p:cNvPr>
          <p:cNvSpPr>
            <a:spLocks noGrp="1"/>
          </p:cNvSpPr>
          <p:nvPr>
            <p:ph sz="half" idx="1"/>
          </p:nvPr>
        </p:nvSpPr>
        <p:spPr>
          <a:xfrm>
            <a:off x="612648"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xmlns="" id="{451D7538-EC5A-3EE7-176F-A58920C50797}"/>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xmlns="" id="{897D0B7E-1A60-DA52-6965-92412B1C2F9F}"/>
              </a:ext>
            </a:extLst>
          </p:cNvPr>
          <p:cNvSpPr>
            <a:spLocks noGrp="1"/>
          </p:cNvSpPr>
          <p:nvPr>
            <p:ph type="dt" sz="half" idx="10"/>
          </p:nvPr>
        </p:nvSpPr>
        <p:spPr/>
        <p:txBody>
          <a:bodyPr/>
          <a:lstStyle/>
          <a:p>
            <a:fld id="{EDCB5ACB-D10C-44A8-9570-124370F4CB38}" type="datetimeFigureOut">
              <a:rPr lang="en-US" dirty="0"/>
              <a:t>9/19/2024</a:t>
            </a:fld>
            <a:endParaRPr lang="en-US" dirty="0"/>
          </a:p>
        </p:txBody>
      </p:sp>
      <p:sp>
        <p:nvSpPr>
          <p:cNvPr id="6" name="Footer Placeholder 5">
            <a:extLst>
              <a:ext uri="{FF2B5EF4-FFF2-40B4-BE49-F238E27FC236}">
                <a16:creationId xmlns:a16="http://schemas.microsoft.com/office/drawing/2014/main" xmlns=""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xmlns=""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51918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FEE969-634D-6E32-D227-18E9282C6F9E}"/>
              </a:ext>
            </a:extLst>
          </p:cNvPr>
          <p:cNvSpPr>
            <a:spLocks noGrp="1"/>
          </p:cNvSpPr>
          <p:nvPr>
            <p:ph type="title"/>
          </p:nvPr>
        </p:nvSpPr>
        <p:spPr>
          <a:xfrm>
            <a:off x="609600" y="547396"/>
            <a:ext cx="10745788" cy="114329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xmlns=""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xmlns="" id="{94DA52B0-7419-A946-4523-6D34BCAD26D1}"/>
              </a:ext>
            </a:extLst>
          </p:cNvPr>
          <p:cNvSpPr>
            <a:spLocks noGrp="1"/>
          </p:cNvSpPr>
          <p:nvPr>
            <p:ph sz="half" idx="2"/>
          </p:nvPr>
        </p:nvSpPr>
        <p:spPr>
          <a:xfrm>
            <a:off x="609600" y="2386894"/>
            <a:ext cx="5157787" cy="376508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xmlns="" id="{33BAE980-E611-98B5-04E9-DE4584B0E33F}"/>
              </a:ext>
            </a:extLst>
          </p:cNvPr>
          <p:cNvSpPr>
            <a:spLocks noGrp="1"/>
          </p:cNvSpPr>
          <p:nvPr>
            <p:ph sz="quarter" idx="4"/>
          </p:nvPr>
        </p:nvSpPr>
        <p:spPr>
          <a:xfrm>
            <a:off x="6172199" y="2386894"/>
            <a:ext cx="5183189" cy="376508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xmlns="" id="{4E3B3581-658A-8487-F9CB-E79F2BFF27E4}"/>
              </a:ext>
            </a:extLst>
          </p:cNvPr>
          <p:cNvSpPr>
            <a:spLocks noGrp="1"/>
          </p:cNvSpPr>
          <p:nvPr>
            <p:ph type="dt" sz="half" idx="10"/>
          </p:nvPr>
        </p:nvSpPr>
        <p:spPr/>
        <p:txBody>
          <a:bodyPr/>
          <a:lstStyle/>
          <a:p>
            <a:fld id="{AB8D84F4-0E7A-4BDE-98C6-AE68FB974645}" type="datetimeFigureOut">
              <a:rPr lang="en-US" dirty="0"/>
              <a:t>9/19/2024</a:t>
            </a:fld>
            <a:endParaRPr lang="en-US" dirty="0"/>
          </a:p>
        </p:txBody>
      </p:sp>
      <p:sp>
        <p:nvSpPr>
          <p:cNvPr id="8" name="Footer Placeholder 7">
            <a:extLst>
              <a:ext uri="{FF2B5EF4-FFF2-40B4-BE49-F238E27FC236}">
                <a16:creationId xmlns:a16="http://schemas.microsoft.com/office/drawing/2014/main" xmlns=""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xmlns=""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067589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xmlns="" id="{E89E8268-7232-2944-F1BD-399F9419B563}"/>
              </a:ext>
            </a:extLst>
          </p:cNvPr>
          <p:cNvSpPr>
            <a:spLocks noGrp="1"/>
          </p:cNvSpPr>
          <p:nvPr>
            <p:ph type="dt" sz="half" idx="10"/>
          </p:nvPr>
        </p:nvSpPr>
        <p:spPr/>
        <p:txBody>
          <a:bodyPr/>
          <a:lstStyle/>
          <a:p>
            <a:fld id="{CBEFF1D8-9801-4C4B-92F3-66C9A863BD74}" type="datetimeFigureOut">
              <a:rPr lang="en-US" dirty="0"/>
              <a:t>9/19/2024</a:t>
            </a:fld>
            <a:endParaRPr lang="en-US" dirty="0"/>
          </a:p>
        </p:txBody>
      </p:sp>
      <p:sp>
        <p:nvSpPr>
          <p:cNvPr id="4" name="Footer Placeholder 3">
            <a:extLst>
              <a:ext uri="{FF2B5EF4-FFF2-40B4-BE49-F238E27FC236}">
                <a16:creationId xmlns:a16="http://schemas.microsoft.com/office/drawing/2014/main" xmlns=""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xmlns=""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364854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9BC4D82-0182-501C-9231-46767680476E}"/>
              </a:ext>
            </a:extLst>
          </p:cNvPr>
          <p:cNvSpPr>
            <a:spLocks noGrp="1"/>
          </p:cNvSpPr>
          <p:nvPr>
            <p:ph type="dt" sz="half" idx="10"/>
          </p:nvPr>
        </p:nvSpPr>
        <p:spPr/>
        <p:txBody>
          <a:bodyPr/>
          <a:lstStyle/>
          <a:p>
            <a:fld id="{961FE8FD-B23E-4E1A-83EF-0847EBEA0105}" type="datetimeFigureOut">
              <a:rPr lang="en-US" dirty="0"/>
              <a:t>9/19/2024</a:t>
            </a:fld>
            <a:endParaRPr lang="en-US" dirty="0"/>
          </a:p>
        </p:txBody>
      </p:sp>
      <p:sp>
        <p:nvSpPr>
          <p:cNvPr id="3" name="Footer Placeholder 2">
            <a:extLst>
              <a:ext uri="{FF2B5EF4-FFF2-40B4-BE49-F238E27FC236}">
                <a16:creationId xmlns:a16="http://schemas.microsoft.com/office/drawing/2014/main" xmlns=""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xmlns=""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344957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dirty="0"/>
              <a:t>Click to edit Master title style</a:t>
            </a:r>
          </a:p>
        </p:txBody>
      </p:sp>
      <p:sp>
        <p:nvSpPr>
          <p:cNvPr id="3" name="Content Placeholder 2">
            <a:extLst>
              <a:ext uri="{FF2B5EF4-FFF2-40B4-BE49-F238E27FC236}">
                <a16:creationId xmlns:a16="http://schemas.microsoft.com/office/drawing/2014/main" xmlns=""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93F05638-7A56-469A-825A-1DFA600254C8}"/>
              </a:ext>
            </a:extLst>
          </p:cNvPr>
          <p:cNvSpPr>
            <a:spLocks noGrp="1"/>
          </p:cNvSpPr>
          <p:nvPr>
            <p:ph type="dt" sz="half" idx="10"/>
          </p:nvPr>
        </p:nvSpPr>
        <p:spPr/>
        <p:txBody>
          <a:bodyPr/>
          <a:lstStyle/>
          <a:p>
            <a:fld id="{8DDF891E-A7C2-465C-AD39-8EDCB0F58E3C}" type="datetimeFigureOut">
              <a:rPr lang="en-US" dirty="0"/>
              <a:t>9/19/2024</a:t>
            </a:fld>
            <a:endParaRPr lang="en-US" dirty="0"/>
          </a:p>
        </p:txBody>
      </p:sp>
      <p:sp>
        <p:nvSpPr>
          <p:cNvPr id="6" name="Footer Placeholder 5">
            <a:extLst>
              <a:ext uri="{FF2B5EF4-FFF2-40B4-BE49-F238E27FC236}">
                <a16:creationId xmlns:a16="http://schemas.microsoft.com/office/drawing/2014/main" xmlns=""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xmlns=""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086550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dirty="0"/>
              <a:t>Click to edit Master title style</a:t>
            </a:r>
          </a:p>
        </p:txBody>
      </p:sp>
      <p:sp>
        <p:nvSpPr>
          <p:cNvPr id="3" name="Picture Placeholder 2">
            <a:extLst>
              <a:ext uri="{FF2B5EF4-FFF2-40B4-BE49-F238E27FC236}">
                <a16:creationId xmlns:a16="http://schemas.microsoft.com/office/drawing/2014/main" xmlns="" id="{9571C769-CEC8-962A-01E6-15B0E056791E}"/>
              </a:ext>
            </a:extLst>
          </p:cNvPr>
          <p:cNvSpPr>
            <a:spLocks noGrp="1" noChangeAspect="1"/>
          </p:cNvSpPr>
          <p:nvPr>
            <p:ph type="pic" idx="1"/>
          </p:nvPr>
        </p:nvSpPr>
        <p:spPr>
          <a:xfrm>
            <a:off x="5063319" y="657103"/>
            <a:ext cx="6483687" cy="5555904"/>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xmlns=""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920B235E-39C7-4C78-20EF-DB48ECD9CB90}"/>
              </a:ext>
            </a:extLst>
          </p:cNvPr>
          <p:cNvSpPr>
            <a:spLocks noGrp="1"/>
          </p:cNvSpPr>
          <p:nvPr>
            <p:ph type="dt" sz="half" idx="10"/>
          </p:nvPr>
        </p:nvSpPr>
        <p:spPr/>
        <p:txBody>
          <a:bodyPr/>
          <a:lstStyle/>
          <a:p>
            <a:fld id="{F39F93E5-AFB6-485C-8E3C-32F92A07875F}" type="datetimeFigureOut">
              <a:rPr lang="en-US" dirty="0"/>
              <a:t>9/19/2024</a:t>
            </a:fld>
            <a:endParaRPr lang="en-US" dirty="0"/>
          </a:p>
        </p:txBody>
      </p:sp>
      <p:sp>
        <p:nvSpPr>
          <p:cNvPr id="6" name="Footer Placeholder 5">
            <a:extLst>
              <a:ext uri="{FF2B5EF4-FFF2-40B4-BE49-F238E27FC236}">
                <a16:creationId xmlns:a16="http://schemas.microsoft.com/office/drawing/2014/main" xmlns=""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xmlns=""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758759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3A332BE1-279E-4118-9FE3-7952B079A510}" type="datetimeFigureOut">
              <a:rPr lang="en-US" dirty="0"/>
              <a:t>9/19/2024</a:t>
            </a:fld>
            <a:endParaRPr lang="en-US" dirty="0"/>
          </a:p>
        </p:txBody>
      </p:sp>
      <p:sp>
        <p:nvSpPr>
          <p:cNvPr id="5" name="Footer Placeholder 4">
            <a:extLst>
              <a:ext uri="{FF2B5EF4-FFF2-40B4-BE49-F238E27FC236}">
                <a16:creationId xmlns:a16="http://schemas.microsoft.com/office/drawing/2014/main" xmlns=""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xmlns=""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1217667433"/>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5" orient="horz" pos="2160">
          <p15:clr>
            <a:srgbClr val="F26B43"/>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isras.ru/publ.html?id=869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018633" y="1247140"/>
            <a:ext cx="3608208" cy="3450844"/>
          </a:xfrm>
        </p:spPr>
        <p:txBody>
          <a:bodyPr>
            <a:normAutofit/>
          </a:bodyPr>
          <a:lstStyle/>
          <a:p>
            <a:pPr>
              <a:lnSpc>
                <a:spcPct val="90000"/>
              </a:lnSpc>
            </a:pPr>
            <a:r>
              <a:rPr lang="ru-RU" sz="3400" b="1">
                <a:latin typeface="Times New Roman"/>
                <a:cs typeface="Times New Roman"/>
              </a:rPr>
              <a:t>5 Тақырып. Мигранттардың бейімделуіндегі әлеуметтік-мәдени ерекшеліктер</a:t>
            </a:r>
            <a:endParaRPr lang="ru-RU" sz="3400"/>
          </a:p>
          <a:p>
            <a:pPr>
              <a:lnSpc>
                <a:spcPct val="90000"/>
              </a:lnSpc>
            </a:pPr>
            <a:endParaRPr lang="ru-RU" sz="3400"/>
          </a:p>
        </p:txBody>
      </p:sp>
      <p:pic>
        <p:nvPicPr>
          <p:cNvPr id="4" name="Picture 3">
            <a:extLst>
              <a:ext uri="{FF2B5EF4-FFF2-40B4-BE49-F238E27FC236}">
                <a16:creationId xmlns:a16="http://schemas.microsoft.com/office/drawing/2014/main" xmlns="" id="{2111E3B6-99DD-9233-BD07-9DAA976825CE}"/>
              </a:ext>
            </a:extLst>
          </p:cNvPr>
          <p:cNvPicPr>
            <a:picLocks noChangeAspect="1"/>
          </p:cNvPicPr>
          <p:nvPr/>
        </p:nvPicPr>
        <p:blipFill>
          <a:blip r:embed="rId2"/>
          <a:srcRect l="27425" r="-1" b="-1"/>
          <a:stretch/>
        </p:blipFill>
        <p:spPr>
          <a:xfrm>
            <a:off x="-1" y="10"/>
            <a:ext cx="7456513" cy="6857990"/>
          </a:xfrm>
          <a:prstGeom prst="rect">
            <a:avLst/>
          </a:prstGeom>
        </p:spPr>
      </p:pic>
    </p:spTree>
    <p:extLst>
      <p:ext uri="{BB962C8B-B14F-4D97-AF65-F5344CB8AC3E}">
        <p14:creationId xmlns:p14="http://schemas.microsoft.com/office/powerpoint/2010/main" val="1351651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20EF9BD-0405-2054-18A1-263B8CFDC3C7}"/>
              </a:ext>
            </a:extLst>
          </p:cNvPr>
          <p:cNvSpPr>
            <a:spLocks noGrp="1"/>
          </p:cNvSpPr>
          <p:nvPr>
            <p:ph type="title"/>
          </p:nvPr>
        </p:nvSpPr>
        <p:spPr/>
        <p:txBody>
          <a:bodyPr/>
          <a:lstStyle/>
          <a:p>
            <a:r>
              <a:rPr lang="ru-RU" dirty="0" err="1"/>
              <a:t>Жоспар</a:t>
            </a:r>
          </a:p>
        </p:txBody>
      </p:sp>
      <p:sp>
        <p:nvSpPr>
          <p:cNvPr id="3" name="Объект 2">
            <a:extLst>
              <a:ext uri="{FF2B5EF4-FFF2-40B4-BE49-F238E27FC236}">
                <a16:creationId xmlns:a16="http://schemas.microsoft.com/office/drawing/2014/main" xmlns="" id="{2841C752-8FCC-819F-A412-BA86B87BDE7D}"/>
              </a:ext>
            </a:extLst>
          </p:cNvPr>
          <p:cNvSpPr>
            <a:spLocks noGrp="1"/>
          </p:cNvSpPr>
          <p:nvPr>
            <p:ph idx="1"/>
          </p:nvPr>
        </p:nvSpPr>
        <p:spPr/>
        <p:txBody>
          <a:bodyPr vert="horz" lIns="91440" tIns="45720" rIns="91440" bIns="45720" rtlCol="0" anchor="t">
            <a:normAutofit/>
          </a:bodyPr>
          <a:lstStyle/>
          <a:p>
            <a:pPr algn="just"/>
            <a:endParaRPr lang="ru-RU"/>
          </a:p>
          <a:p>
            <a:r>
              <a:rPr lang="ru-RU" sz="3200" err="1">
                <a:latin typeface="Times New Roman"/>
                <a:cs typeface="Times New Roman"/>
              </a:rPr>
              <a:t>Көші-қонның</a:t>
            </a:r>
            <a:r>
              <a:rPr lang="ru-RU" sz="3200" dirty="0">
                <a:latin typeface="Times New Roman"/>
                <a:cs typeface="Times New Roman"/>
              </a:rPr>
              <a:t> </a:t>
            </a:r>
            <a:r>
              <a:rPr lang="ru-RU" sz="3200" err="1">
                <a:latin typeface="Times New Roman"/>
                <a:cs typeface="Times New Roman"/>
              </a:rPr>
              <a:t>әлеуметтік-мәдени</a:t>
            </a:r>
            <a:r>
              <a:rPr lang="ru-RU" sz="3200" dirty="0">
                <a:latin typeface="Times New Roman"/>
                <a:cs typeface="Times New Roman"/>
              </a:rPr>
              <a:t> </a:t>
            </a:r>
            <a:r>
              <a:rPr lang="ru-RU" sz="3200" err="1">
                <a:latin typeface="Times New Roman"/>
                <a:cs typeface="Times New Roman"/>
              </a:rPr>
              <a:t>салдары</a:t>
            </a:r>
            <a:r>
              <a:rPr lang="ru-RU" sz="3200" dirty="0">
                <a:latin typeface="Times New Roman"/>
                <a:cs typeface="Times New Roman"/>
              </a:rPr>
              <a:t>.</a:t>
            </a:r>
            <a:endParaRPr lang="ru-RU" sz="3200"/>
          </a:p>
          <a:p>
            <a:r>
              <a:rPr lang="ru-RU" sz="3200" err="1">
                <a:latin typeface="Times New Roman"/>
                <a:cs typeface="Times New Roman"/>
              </a:rPr>
              <a:t>Мигранттардың</a:t>
            </a:r>
            <a:r>
              <a:rPr lang="ru-RU" sz="3200" dirty="0">
                <a:latin typeface="Times New Roman"/>
                <a:cs typeface="Times New Roman"/>
              </a:rPr>
              <a:t> </a:t>
            </a:r>
            <a:r>
              <a:rPr lang="ru-RU" sz="3200" err="1">
                <a:latin typeface="Times New Roman"/>
                <a:cs typeface="Times New Roman"/>
              </a:rPr>
              <a:t>әлеуметтік-мәдени</a:t>
            </a:r>
            <a:r>
              <a:rPr lang="ru-RU" sz="3200" dirty="0">
                <a:latin typeface="Times New Roman"/>
                <a:cs typeface="Times New Roman"/>
              </a:rPr>
              <a:t> </a:t>
            </a:r>
            <a:r>
              <a:rPr lang="ru-RU" sz="3200" err="1">
                <a:latin typeface="Times New Roman"/>
                <a:cs typeface="Times New Roman"/>
              </a:rPr>
              <a:t>бейімделуі</a:t>
            </a:r>
            <a:endParaRPr lang="ru-RU" sz="3200"/>
          </a:p>
          <a:p>
            <a:r>
              <a:rPr lang="ru-RU" sz="3200" err="1">
                <a:latin typeface="Times New Roman"/>
                <a:cs typeface="Times New Roman"/>
              </a:rPr>
              <a:t>Мигранттар</a:t>
            </a:r>
            <a:r>
              <a:rPr lang="ru-RU" sz="3200" dirty="0">
                <a:latin typeface="Times New Roman"/>
                <a:cs typeface="Times New Roman"/>
              </a:rPr>
              <a:t> </a:t>
            </a:r>
            <a:r>
              <a:rPr lang="ru-RU" sz="3200" err="1">
                <a:latin typeface="Times New Roman"/>
                <a:cs typeface="Times New Roman"/>
              </a:rPr>
              <a:t>қолданатын</a:t>
            </a:r>
            <a:r>
              <a:rPr lang="ru-RU" sz="3200" dirty="0">
                <a:latin typeface="Times New Roman"/>
                <a:cs typeface="Times New Roman"/>
              </a:rPr>
              <a:t> </a:t>
            </a:r>
            <a:r>
              <a:rPr lang="ru-RU" sz="3200" err="1">
                <a:latin typeface="Times New Roman"/>
                <a:cs typeface="Times New Roman"/>
              </a:rPr>
              <a:t>бейімделудің</a:t>
            </a:r>
            <a:r>
              <a:rPr lang="ru-RU" sz="3200" dirty="0">
                <a:latin typeface="Times New Roman"/>
                <a:cs typeface="Times New Roman"/>
              </a:rPr>
              <a:t> 4 </a:t>
            </a:r>
            <a:r>
              <a:rPr lang="ru-RU" sz="3200" err="1">
                <a:latin typeface="Times New Roman"/>
                <a:cs typeface="Times New Roman"/>
              </a:rPr>
              <a:t>негізгі</a:t>
            </a:r>
            <a:r>
              <a:rPr lang="ru-RU" sz="3200" dirty="0">
                <a:latin typeface="Times New Roman"/>
                <a:cs typeface="Times New Roman"/>
              </a:rPr>
              <a:t> </a:t>
            </a:r>
            <a:r>
              <a:rPr lang="ru-RU" sz="3200" err="1">
                <a:latin typeface="Times New Roman"/>
                <a:cs typeface="Times New Roman"/>
              </a:rPr>
              <a:t>стратегиясы</a:t>
            </a:r>
            <a:r>
              <a:rPr lang="ru-RU" sz="3200" dirty="0">
                <a:latin typeface="Times New Roman"/>
                <a:cs typeface="Times New Roman"/>
              </a:rPr>
              <a:t>.</a:t>
            </a:r>
            <a:endParaRPr lang="ru-RU" sz="3200" dirty="0"/>
          </a:p>
          <a:p>
            <a:endParaRPr lang="ru-RU" dirty="0"/>
          </a:p>
        </p:txBody>
      </p:sp>
    </p:spTree>
    <p:extLst>
      <p:ext uri="{BB962C8B-B14F-4D97-AF65-F5344CB8AC3E}">
        <p14:creationId xmlns:p14="http://schemas.microsoft.com/office/powerpoint/2010/main" val="35979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7A0D014-EB54-E2F5-6530-D5BD0AC7F580}"/>
              </a:ext>
            </a:extLst>
          </p:cNvPr>
          <p:cNvSpPr>
            <a:spLocks noGrp="1"/>
          </p:cNvSpPr>
          <p:nvPr>
            <p:ph type="title"/>
          </p:nvPr>
        </p:nvSpPr>
        <p:spPr/>
        <p:txBody>
          <a:bodyPr/>
          <a:lstStyle/>
          <a:p>
            <a:r>
              <a:rPr lang="ru-RU" dirty="0" err="1"/>
              <a:t>Дәріс</a:t>
            </a:r>
            <a:r>
              <a:rPr lang="ru-RU" dirty="0"/>
              <a:t> </a:t>
            </a:r>
            <a:r>
              <a:rPr lang="ru-RU" dirty="0" err="1"/>
              <a:t>мазмұны</a:t>
            </a:r>
          </a:p>
        </p:txBody>
      </p:sp>
      <p:sp>
        <p:nvSpPr>
          <p:cNvPr id="3" name="Объект 2">
            <a:extLst>
              <a:ext uri="{FF2B5EF4-FFF2-40B4-BE49-F238E27FC236}">
                <a16:creationId xmlns:a16="http://schemas.microsoft.com/office/drawing/2014/main" xmlns="" id="{4CAA9C7B-D0DD-0D17-7262-A97D1841F545}"/>
              </a:ext>
            </a:extLst>
          </p:cNvPr>
          <p:cNvSpPr>
            <a:spLocks noGrp="1"/>
          </p:cNvSpPr>
          <p:nvPr>
            <p:ph idx="1"/>
          </p:nvPr>
        </p:nvSpPr>
        <p:spPr>
          <a:xfrm>
            <a:off x="1587710" y="1575469"/>
            <a:ext cx="10019046" cy="4510699"/>
          </a:xfrm>
        </p:spPr>
        <p:txBody>
          <a:bodyPr vert="horz" lIns="91440" tIns="45720" rIns="91440" bIns="45720" rtlCol="0" anchor="t">
            <a:noAutofit/>
          </a:bodyPr>
          <a:lstStyle/>
          <a:p>
            <a:pPr algn="just"/>
            <a:r>
              <a:rPr lang="ru-RU" sz="1800" err="1">
                <a:latin typeface="Times New Roman"/>
                <a:cs typeface="Times New Roman"/>
              </a:rPr>
              <a:t>Көші-қон</a:t>
            </a:r>
            <a:r>
              <a:rPr lang="ru-RU" sz="1800" dirty="0">
                <a:latin typeface="Times New Roman"/>
                <a:cs typeface="Times New Roman"/>
              </a:rPr>
              <a:t> </a:t>
            </a:r>
            <a:r>
              <a:rPr lang="ru-RU" sz="1800" err="1">
                <a:latin typeface="Times New Roman"/>
                <a:cs typeface="Times New Roman"/>
              </a:rPr>
              <a:t>көне</a:t>
            </a:r>
            <a:r>
              <a:rPr lang="ru-RU" sz="1800" dirty="0">
                <a:latin typeface="Times New Roman"/>
                <a:cs typeface="Times New Roman"/>
              </a:rPr>
              <a:t> </a:t>
            </a:r>
            <a:r>
              <a:rPr lang="ru-RU" sz="1800" err="1">
                <a:latin typeface="Times New Roman"/>
                <a:cs typeface="Times New Roman"/>
              </a:rPr>
              <a:t>заманнан</a:t>
            </a:r>
            <a:r>
              <a:rPr lang="ru-RU" sz="1800" dirty="0">
                <a:latin typeface="Times New Roman"/>
                <a:cs typeface="Times New Roman"/>
              </a:rPr>
              <a:t> </a:t>
            </a:r>
            <a:r>
              <a:rPr lang="ru-RU" sz="1800" err="1">
                <a:latin typeface="Times New Roman"/>
                <a:cs typeface="Times New Roman"/>
              </a:rPr>
              <a:t>бері</a:t>
            </a:r>
            <a:r>
              <a:rPr lang="ru-RU" sz="1800" dirty="0">
                <a:latin typeface="Times New Roman"/>
                <a:cs typeface="Times New Roman"/>
              </a:rPr>
              <a:t> </a:t>
            </a:r>
            <a:r>
              <a:rPr lang="ru-RU" sz="1800" err="1">
                <a:latin typeface="Times New Roman"/>
                <a:cs typeface="Times New Roman"/>
              </a:rPr>
              <a:t>көшпелі</a:t>
            </a:r>
            <a:r>
              <a:rPr lang="ru-RU" sz="1800" dirty="0">
                <a:latin typeface="Times New Roman"/>
                <a:cs typeface="Times New Roman"/>
              </a:rPr>
              <a:t> </a:t>
            </a:r>
            <a:r>
              <a:rPr lang="ru-RU" sz="1800" err="1">
                <a:latin typeface="Times New Roman"/>
                <a:cs typeface="Times New Roman"/>
              </a:rPr>
              <a:t>халықтардың</a:t>
            </a:r>
            <a:r>
              <a:rPr lang="ru-RU" sz="1800" dirty="0">
                <a:latin typeface="Times New Roman"/>
                <a:cs typeface="Times New Roman"/>
              </a:rPr>
              <a:t> </a:t>
            </a:r>
            <a:r>
              <a:rPr lang="ru-RU" sz="1800" err="1">
                <a:latin typeface="Times New Roman"/>
                <a:cs typeface="Times New Roman"/>
              </a:rPr>
              <a:t>тұрмыс-тіршілігімен</a:t>
            </a:r>
            <a:r>
              <a:rPr lang="ru-RU" sz="1800" dirty="0">
                <a:latin typeface="Times New Roman"/>
                <a:cs typeface="Times New Roman"/>
              </a:rPr>
              <a:t> </a:t>
            </a:r>
            <a:r>
              <a:rPr lang="ru-RU" sz="1800" err="1">
                <a:latin typeface="Times New Roman"/>
                <a:cs typeface="Times New Roman"/>
              </a:rPr>
              <a:t>байланысты</a:t>
            </a:r>
            <a:r>
              <a:rPr lang="ru-RU" sz="1800" dirty="0">
                <a:latin typeface="Times New Roman"/>
                <a:cs typeface="Times New Roman"/>
              </a:rPr>
              <a:t> </a:t>
            </a:r>
            <a:r>
              <a:rPr lang="ru-RU" sz="1800" err="1">
                <a:latin typeface="Times New Roman"/>
                <a:cs typeface="Times New Roman"/>
              </a:rPr>
              <a:t>болды</a:t>
            </a:r>
            <a:r>
              <a:rPr lang="ru-RU" sz="1800" dirty="0">
                <a:latin typeface="Times New Roman"/>
                <a:cs typeface="Times New Roman"/>
              </a:rPr>
              <a:t>, осы </a:t>
            </a:r>
            <a:r>
              <a:rPr lang="ru-RU" sz="1800" err="1">
                <a:latin typeface="Times New Roman"/>
                <a:cs typeface="Times New Roman"/>
              </a:rPr>
              <a:t>көзқарасқа</a:t>
            </a:r>
            <a:r>
              <a:rPr lang="ru-RU" sz="1800" dirty="0">
                <a:latin typeface="Times New Roman"/>
                <a:cs typeface="Times New Roman"/>
              </a:rPr>
              <a:t> </a:t>
            </a:r>
            <a:r>
              <a:rPr lang="ru-RU" sz="1800" err="1">
                <a:latin typeface="Times New Roman"/>
                <a:cs typeface="Times New Roman"/>
              </a:rPr>
              <a:t>сәйкес</a:t>
            </a:r>
            <a:r>
              <a:rPr lang="ru-RU" sz="1800" dirty="0">
                <a:latin typeface="Times New Roman"/>
                <a:cs typeface="Times New Roman"/>
              </a:rPr>
              <a:t> «</a:t>
            </a:r>
            <a:r>
              <a:rPr lang="ru-RU" sz="1800" err="1">
                <a:latin typeface="Times New Roman"/>
                <a:cs typeface="Times New Roman"/>
              </a:rPr>
              <a:t>азық-түлік</a:t>
            </a:r>
            <a:r>
              <a:rPr lang="ru-RU" sz="1800" dirty="0">
                <a:latin typeface="Times New Roman"/>
                <a:cs typeface="Times New Roman"/>
              </a:rPr>
              <a:t> ландшафт» </a:t>
            </a:r>
            <a:r>
              <a:rPr lang="ru-RU" sz="1800" err="1">
                <a:latin typeface="Times New Roman"/>
                <a:cs typeface="Times New Roman"/>
              </a:rPr>
              <a:t>идеясын</a:t>
            </a:r>
            <a:r>
              <a:rPr lang="ru-RU" sz="1800" dirty="0">
                <a:latin typeface="Times New Roman"/>
                <a:cs typeface="Times New Roman"/>
              </a:rPr>
              <a:t> </a:t>
            </a:r>
            <a:r>
              <a:rPr lang="ru-RU" sz="1800" err="1">
                <a:latin typeface="Times New Roman"/>
                <a:cs typeface="Times New Roman"/>
              </a:rPr>
              <a:t>Л.Н.Гумилев</a:t>
            </a:r>
            <a:r>
              <a:rPr lang="ru-RU" sz="1800" dirty="0">
                <a:latin typeface="Times New Roman"/>
                <a:cs typeface="Times New Roman"/>
              </a:rPr>
              <a:t> </a:t>
            </a:r>
            <a:r>
              <a:rPr lang="ru-RU" sz="1800" err="1">
                <a:latin typeface="Times New Roman"/>
                <a:cs typeface="Times New Roman"/>
              </a:rPr>
              <a:t>ұсынған</a:t>
            </a:r>
            <a:r>
              <a:rPr lang="ru-RU" sz="1800" dirty="0">
                <a:latin typeface="Times New Roman"/>
                <a:cs typeface="Times New Roman"/>
              </a:rPr>
              <a:t>. </a:t>
            </a:r>
            <a:r>
              <a:rPr lang="ru-RU" sz="1800" err="1">
                <a:latin typeface="Times New Roman"/>
                <a:cs typeface="Times New Roman"/>
              </a:rPr>
              <a:t>Отырықшы</a:t>
            </a:r>
            <a:r>
              <a:rPr lang="ru-RU" sz="1800" dirty="0">
                <a:latin typeface="Times New Roman"/>
                <a:cs typeface="Times New Roman"/>
              </a:rPr>
              <a:t> </a:t>
            </a:r>
            <a:r>
              <a:rPr lang="ru-RU" sz="1800" err="1">
                <a:latin typeface="Times New Roman"/>
                <a:cs typeface="Times New Roman"/>
              </a:rPr>
              <a:t>өмір</a:t>
            </a:r>
            <a:r>
              <a:rPr lang="ru-RU" sz="1800" dirty="0">
                <a:latin typeface="Times New Roman"/>
                <a:cs typeface="Times New Roman"/>
              </a:rPr>
              <a:t> </a:t>
            </a:r>
            <a:r>
              <a:rPr lang="ru-RU" sz="1800" err="1">
                <a:latin typeface="Times New Roman"/>
                <a:cs typeface="Times New Roman"/>
              </a:rPr>
              <a:t>салтына</a:t>
            </a:r>
            <a:r>
              <a:rPr lang="ru-RU" sz="1800" dirty="0">
                <a:latin typeface="Times New Roman"/>
                <a:cs typeface="Times New Roman"/>
              </a:rPr>
              <a:t> </a:t>
            </a:r>
            <a:r>
              <a:rPr lang="ru-RU" sz="1800" err="1">
                <a:latin typeface="Times New Roman"/>
                <a:cs typeface="Times New Roman"/>
              </a:rPr>
              <a:t>көшкеннен</a:t>
            </a:r>
            <a:r>
              <a:rPr lang="ru-RU" sz="1800" dirty="0">
                <a:latin typeface="Times New Roman"/>
                <a:cs typeface="Times New Roman"/>
              </a:rPr>
              <a:t> </a:t>
            </a:r>
            <a:r>
              <a:rPr lang="ru-RU" sz="1800" err="1">
                <a:latin typeface="Times New Roman"/>
                <a:cs typeface="Times New Roman"/>
              </a:rPr>
              <a:t>кейін</a:t>
            </a:r>
            <a:r>
              <a:rPr lang="ru-RU" sz="1800" dirty="0">
                <a:latin typeface="Times New Roman"/>
                <a:cs typeface="Times New Roman"/>
              </a:rPr>
              <a:t> </a:t>
            </a:r>
            <a:r>
              <a:rPr lang="ru-RU" sz="1800" err="1">
                <a:latin typeface="Times New Roman"/>
                <a:cs typeface="Times New Roman"/>
              </a:rPr>
              <a:t>көші-қон</a:t>
            </a:r>
            <a:r>
              <a:rPr lang="ru-RU" sz="1800" dirty="0">
                <a:latin typeface="Times New Roman"/>
                <a:cs typeface="Times New Roman"/>
              </a:rPr>
              <a:t> </a:t>
            </a:r>
            <a:r>
              <a:rPr lang="ru-RU" sz="1800" err="1">
                <a:latin typeface="Times New Roman"/>
                <a:cs typeface="Times New Roman"/>
              </a:rPr>
              <a:t>әлеуметтік</a:t>
            </a:r>
            <a:r>
              <a:rPr lang="ru-RU" sz="1800" dirty="0">
                <a:latin typeface="Times New Roman"/>
                <a:cs typeface="Times New Roman"/>
              </a:rPr>
              <a:t> </a:t>
            </a:r>
            <a:r>
              <a:rPr lang="ru-RU" sz="1800" err="1">
                <a:latin typeface="Times New Roman"/>
                <a:cs typeface="Times New Roman"/>
              </a:rPr>
              <a:t>ұйымдасудың</a:t>
            </a:r>
            <a:r>
              <a:rPr lang="ru-RU" sz="1800" dirty="0">
                <a:latin typeface="Times New Roman"/>
                <a:cs typeface="Times New Roman"/>
              </a:rPr>
              <a:t> </a:t>
            </a:r>
            <a:r>
              <a:rPr lang="ru-RU" sz="1800" err="1">
                <a:latin typeface="Times New Roman"/>
                <a:cs typeface="Times New Roman"/>
              </a:rPr>
              <a:t>қолайлы</a:t>
            </a:r>
            <a:r>
              <a:rPr lang="ru-RU" sz="1800" dirty="0">
                <a:latin typeface="Times New Roman"/>
                <a:cs typeface="Times New Roman"/>
              </a:rPr>
              <a:t> </a:t>
            </a:r>
            <a:r>
              <a:rPr lang="ru-RU" sz="1800" err="1">
                <a:latin typeface="Times New Roman"/>
                <a:cs typeface="Times New Roman"/>
              </a:rPr>
              <a:t>тәсіліне</a:t>
            </a:r>
            <a:r>
              <a:rPr lang="ru-RU" sz="1800" dirty="0">
                <a:latin typeface="Times New Roman"/>
                <a:cs typeface="Times New Roman"/>
              </a:rPr>
              <a:t> </a:t>
            </a:r>
            <a:r>
              <a:rPr lang="ru-RU" sz="1800" err="1">
                <a:latin typeface="Times New Roman"/>
                <a:cs typeface="Times New Roman"/>
              </a:rPr>
              <a:t>көшу</a:t>
            </a:r>
            <a:r>
              <a:rPr lang="ru-RU" sz="1800" dirty="0">
                <a:latin typeface="Times New Roman"/>
                <a:cs typeface="Times New Roman"/>
              </a:rPr>
              <a:t> </a:t>
            </a:r>
            <a:r>
              <a:rPr lang="ru-RU" sz="1800" err="1">
                <a:latin typeface="Times New Roman"/>
                <a:cs typeface="Times New Roman"/>
              </a:rPr>
              <a:t>ретінде</a:t>
            </a:r>
            <a:r>
              <a:rPr lang="ru-RU" sz="1800" dirty="0">
                <a:latin typeface="Times New Roman"/>
                <a:cs typeface="Times New Roman"/>
              </a:rPr>
              <a:t> </a:t>
            </a:r>
            <a:r>
              <a:rPr lang="ru-RU" sz="1800" err="1">
                <a:latin typeface="Times New Roman"/>
                <a:cs typeface="Times New Roman"/>
              </a:rPr>
              <a:t>қарастырыла</a:t>
            </a:r>
            <a:r>
              <a:rPr lang="ru-RU" sz="1800" dirty="0">
                <a:latin typeface="Times New Roman"/>
                <a:cs typeface="Times New Roman"/>
              </a:rPr>
              <a:t> </a:t>
            </a:r>
            <a:r>
              <a:rPr lang="ru-RU" sz="1800" err="1">
                <a:latin typeface="Times New Roman"/>
                <a:cs typeface="Times New Roman"/>
              </a:rPr>
              <a:t>бастады</a:t>
            </a:r>
            <a:r>
              <a:rPr lang="ru-RU" sz="1800" dirty="0">
                <a:latin typeface="Times New Roman"/>
                <a:cs typeface="Times New Roman"/>
              </a:rPr>
              <a:t>. </a:t>
            </a:r>
            <a:r>
              <a:rPr lang="ru-RU" sz="1800" err="1">
                <a:latin typeface="Times New Roman"/>
                <a:cs typeface="Times New Roman"/>
              </a:rPr>
              <a:t>Бұл</a:t>
            </a:r>
            <a:r>
              <a:rPr lang="ru-RU" sz="1800" dirty="0">
                <a:latin typeface="Times New Roman"/>
                <a:cs typeface="Times New Roman"/>
              </a:rPr>
              <a:t> </a:t>
            </a:r>
            <a:r>
              <a:rPr lang="ru-RU" sz="1800" err="1">
                <a:latin typeface="Times New Roman"/>
                <a:cs typeface="Times New Roman"/>
              </a:rPr>
              <a:t>кезеңдегі</a:t>
            </a:r>
            <a:r>
              <a:rPr lang="ru-RU" sz="1800" dirty="0">
                <a:latin typeface="Times New Roman"/>
                <a:cs typeface="Times New Roman"/>
              </a:rPr>
              <a:t> </a:t>
            </a:r>
            <a:r>
              <a:rPr lang="ru-RU" sz="1800" err="1">
                <a:latin typeface="Times New Roman"/>
                <a:cs typeface="Times New Roman"/>
              </a:rPr>
              <a:t>көшпелі</a:t>
            </a:r>
            <a:r>
              <a:rPr lang="ru-RU" sz="1800" dirty="0">
                <a:latin typeface="Times New Roman"/>
                <a:cs typeface="Times New Roman"/>
              </a:rPr>
              <a:t> </a:t>
            </a:r>
            <a:r>
              <a:rPr lang="ru-RU" sz="1800" err="1">
                <a:latin typeface="Times New Roman"/>
                <a:cs typeface="Times New Roman"/>
              </a:rPr>
              <a:t>тұрмыс</a:t>
            </a:r>
            <a:r>
              <a:rPr lang="ru-RU" sz="1800" dirty="0">
                <a:latin typeface="Times New Roman"/>
                <a:cs typeface="Times New Roman"/>
              </a:rPr>
              <a:t> </a:t>
            </a:r>
            <a:r>
              <a:rPr lang="ru-RU" sz="1800" err="1">
                <a:latin typeface="Times New Roman"/>
                <a:cs typeface="Times New Roman"/>
              </a:rPr>
              <a:t>артта</a:t>
            </a:r>
            <a:r>
              <a:rPr lang="ru-RU" sz="1800" dirty="0">
                <a:latin typeface="Times New Roman"/>
                <a:cs typeface="Times New Roman"/>
              </a:rPr>
              <a:t> </a:t>
            </a:r>
            <a:r>
              <a:rPr lang="ru-RU" sz="1800" err="1">
                <a:latin typeface="Times New Roman"/>
                <a:cs typeface="Times New Roman"/>
              </a:rPr>
              <a:t>қалудың</a:t>
            </a:r>
            <a:r>
              <a:rPr lang="ru-RU" sz="1800" dirty="0">
                <a:latin typeface="Times New Roman"/>
                <a:cs typeface="Times New Roman"/>
              </a:rPr>
              <a:t> </a:t>
            </a:r>
            <a:r>
              <a:rPr lang="ru-RU" sz="1800" err="1">
                <a:latin typeface="Times New Roman"/>
                <a:cs typeface="Times New Roman"/>
              </a:rPr>
              <a:t>белгісі</a:t>
            </a:r>
            <a:r>
              <a:rPr lang="ru-RU" sz="1800" dirty="0">
                <a:latin typeface="Times New Roman"/>
                <a:cs typeface="Times New Roman"/>
              </a:rPr>
              <a:t> </a:t>
            </a:r>
            <a:r>
              <a:rPr lang="ru-RU" sz="1800" err="1">
                <a:latin typeface="Times New Roman"/>
                <a:cs typeface="Times New Roman"/>
              </a:rPr>
              <a:t>деп</a:t>
            </a:r>
            <a:r>
              <a:rPr lang="ru-RU" sz="1800" dirty="0">
                <a:latin typeface="Times New Roman"/>
                <a:cs typeface="Times New Roman"/>
              </a:rPr>
              <a:t> </a:t>
            </a:r>
            <a:r>
              <a:rPr lang="ru-RU" sz="1800" err="1">
                <a:latin typeface="Times New Roman"/>
                <a:cs typeface="Times New Roman"/>
              </a:rPr>
              <a:t>түсінді</a:t>
            </a:r>
            <a:r>
              <a:rPr lang="ru-RU" sz="1800" dirty="0">
                <a:latin typeface="Times New Roman"/>
                <a:cs typeface="Times New Roman"/>
              </a:rPr>
              <a:t>.</a:t>
            </a:r>
            <a:r>
              <a:rPr lang="ru-RU" sz="1800" dirty="0">
                <a:ea typeface="+mn-lt"/>
                <a:cs typeface="+mn-lt"/>
              </a:rPr>
              <a:t> </a:t>
            </a:r>
            <a:r>
              <a:rPr lang="ru-RU" sz="1800" dirty="0">
                <a:latin typeface="Times New Roman"/>
                <a:cs typeface="Times New Roman"/>
              </a:rPr>
              <a:t>ХХ </a:t>
            </a:r>
            <a:r>
              <a:rPr lang="ru-RU" sz="1800" err="1">
                <a:latin typeface="Times New Roman"/>
                <a:cs typeface="Times New Roman"/>
              </a:rPr>
              <a:t>ғасыр</a:t>
            </a:r>
            <a:r>
              <a:rPr lang="ru-RU" sz="1800" dirty="0">
                <a:latin typeface="Times New Roman"/>
                <a:cs typeface="Times New Roman"/>
              </a:rPr>
              <a:t> </a:t>
            </a:r>
            <a:r>
              <a:rPr lang="ru-RU" sz="1800" err="1">
                <a:latin typeface="Times New Roman"/>
                <a:cs typeface="Times New Roman"/>
              </a:rPr>
              <a:t>өнеркәсіптік</a:t>
            </a:r>
            <a:r>
              <a:rPr lang="ru-RU" sz="1800" dirty="0">
                <a:latin typeface="Times New Roman"/>
                <a:cs typeface="Times New Roman"/>
              </a:rPr>
              <a:t> </a:t>
            </a:r>
            <a:r>
              <a:rPr lang="ru-RU" sz="1800" err="1">
                <a:latin typeface="Times New Roman"/>
                <a:cs typeface="Times New Roman"/>
              </a:rPr>
              <a:t>қауымдастықтың</a:t>
            </a:r>
            <a:r>
              <a:rPr lang="ru-RU" sz="1800" dirty="0">
                <a:latin typeface="Times New Roman"/>
                <a:cs typeface="Times New Roman"/>
              </a:rPr>
              <a:t> </a:t>
            </a:r>
            <a:r>
              <a:rPr lang="ru-RU" sz="1800" err="1">
                <a:latin typeface="Times New Roman"/>
                <a:cs typeface="Times New Roman"/>
              </a:rPr>
              <a:t>дамуымен</a:t>
            </a:r>
            <a:r>
              <a:rPr lang="ru-RU" sz="1800" dirty="0">
                <a:latin typeface="Times New Roman"/>
                <a:cs typeface="Times New Roman"/>
              </a:rPr>
              <a:t> миграция </a:t>
            </a:r>
            <a:r>
              <a:rPr lang="ru-RU" sz="1800" err="1">
                <a:latin typeface="Times New Roman"/>
                <a:cs typeface="Times New Roman"/>
              </a:rPr>
              <a:t>демографиялық</a:t>
            </a:r>
            <a:r>
              <a:rPr lang="ru-RU" sz="1800" dirty="0">
                <a:latin typeface="Times New Roman"/>
                <a:cs typeface="Times New Roman"/>
              </a:rPr>
              <a:t> </a:t>
            </a:r>
            <a:r>
              <a:rPr lang="ru-RU" sz="1800" err="1">
                <a:latin typeface="Times New Roman"/>
                <a:cs typeface="Times New Roman"/>
              </a:rPr>
              <a:t>жарылыстармен</a:t>
            </a:r>
            <a:r>
              <a:rPr lang="ru-RU" sz="1800" dirty="0">
                <a:latin typeface="Times New Roman"/>
                <a:cs typeface="Times New Roman"/>
              </a:rPr>
              <a:t>, </a:t>
            </a:r>
            <a:r>
              <a:rPr lang="ru-RU" sz="1800" err="1">
                <a:latin typeface="Times New Roman"/>
                <a:cs typeface="Times New Roman"/>
              </a:rPr>
              <a:t>урбанизациямен</a:t>
            </a:r>
            <a:r>
              <a:rPr lang="ru-RU" sz="1800" dirty="0">
                <a:latin typeface="Times New Roman"/>
                <a:cs typeface="Times New Roman"/>
              </a:rPr>
              <a:t>, </a:t>
            </a:r>
            <a:r>
              <a:rPr lang="ru-RU" sz="1800" err="1">
                <a:latin typeface="Times New Roman"/>
                <a:cs typeface="Times New Roman"/>
              </a:rPr>
              <a:t>халықтың</a:t>
            </a:r>
            <a:r>
              <a:rPr lang="ru-RU" sz="1800" dirty="0">
                <a:latin typeface="Times New Roman"/>
                <a:cs typeface="Times New Roman"/>
              </a:rPr>
              <a:t> </a:t>
            </a:r>
            <a:r>
              <a:rPr lang="ru-RU" sz="1800" err="1">
                <a:latin typeface="Times New Roman"/>
                <a:cs typeface="Times New Roman"/>
              </a:rPr>
              <a:t>қаладан</a:t>
            </a:r>
            <a:r>
              <a:rPr lang="ru-RU" sz="1800" dirty="0">
                <a:latin typeface="Times New Roman"/>
                <a:cs typeface="Times New Roman"/>
              </a:rPr>
              <a:t> </a:t>
            </a:r>
            <a:r>
              <a:rPr lang="ru-RU" sz="1800" err="1">
                <a:latin typeface="Times New Roman"/>
                <a:cs typeface="Times New Roman"/>
              </a:rPr>
              <a:t>ауылға</a:t>
            </a:r>
            <a:r>
              <a:rPr lang="ru-RU" sz="1800" dirty="0">
                <a:latin typeface="Times New Roman"/>
                <a:cs typeface="Times New Roman"/>
              </a:rPr>
              <a:t> (</a:t>
            </a:r>
            <a:r>
              <a:rPr lang="ru-RU" sz="1800" err="1">
                <a:latin typeface="Times New Roman"/>
                <a:cs typeface="Times New Roman"/>
              </a:rPr>
              <a:t>ауыл</a:t>
            </a:r>
            <a:r>
              <a:rPr lang="ru-RU" sz="1800" dirty="0">
                <a:latin typeface="Times New Roman"/>
                <a:cs typeface="Times New Roman"/>
              </a:rPr>
              <a:t> </a:t>
            </a:r>
            <a:r>
              <a:rPr lang="ru-RU" sz="1800" err="1">
                <a:latin typeface="Times New Roman"/>
                <a:cs typeface="Times New Roman"/>
              </a:rPr>
              <a:t>стигматизацияланған</a:t>
            </a:r>
            <a:r>
              <a:rPr lang="ru-RU" sz="1800" dirty="0">
                <a:latin typeface="Times New Roman"/>
                <a:cs typeface="Times New Roman"/>
              </a:rPr>
              <a:t> – «</a:t>
            </a:r>
            <a:r>
              <a:rPr lang="ru-RU" sz="1800" err="1">
                <a:latin typeface="Times New Roman"/>
                <a:cs typeface="Times New Roman"/>
              </a:rPr>
              <a:t>жаңа</a:t>
            </a:r>
            <a:r>
              <a:rPr lang="ru-RU" sz="1800" dirty="0">
                <a:latin typeface="Times New Roman"/>
                <a:cs typeface="Times New Roman"/>
              </a:rPr>
              <a:t> </a:t>
            </a:r>
            <a:r>
              <a:rPr lang="ru-RU" sz="1800" err="1">
                <a:latin typeface="Times New Roman"/>
                <a:cs typeface="Times New Roman"/>
              </a:rPr>
              <a:t>көшпенділіктің</a:t>
            </a:r>
            <a:r>
              <a:rPr lang="ru-RU" sz="1800" dirty="0">
                <a:latin typeface="Times New Roman"/>
                <a:cs typeface="Times New Roman"/>
              </a:rPr>
              <a:t>» </a:t>
            </a:r>
            <a:r>
              <a:rPr lang="ru-RU" sz="1800" err="1">
                <a:latin typeface="Times New Roman"/>
                <a:cs typeface="Times New Roman"/>
              </a:rPr>
              <a:t>идеализациясы</a:t>
            </a:r>
            <a:r>
              <a:rPr lang="ru-RU" sz="1800" dirty="0">
                <a:latin typeface="Times New Roman"/>
                <a:cs typeface="Times New Roman"/>
              </a:rPr>
              <a:t> </a:t>
            </a:r>
            <a:r>
              <a:rPr lang="ru-RU" sz="1800" err="1">
                <a:latin typeface="Times New Roman"/>
                <a:cs typeface="Times New Roman"/>
              </a:rPr>
              <a:t>туындайды</a:t>
            </a:r>
            <a:r>
              <a:rPr lang="ru-RU" sz="1800" dirty="0">
                <a:latin typeface="Times New Roman"/>
                <a:cs typeface="Times New Roman"/>
              </a:rPr>
              <a:t>), </a:t>
            </a:r>
            <a:r>
              <a:rPr lang="ru-RU" sz="1800" err="1">
                <a:latin typeface="Times New Roman"/>
                <a:cs typeface="Times New Roman"/>
              </a:rPr>
              <a:t>өнеркәсіптік</a:t>
            </a:r>
            <a:r>
              <a:rPr lang="ru-RU" sz="1800" dirty="0">
                <a:latin typeface="Times New Roman"/>
                <a:cs typeface="Times New Roman"/>
              </a:rPr>
              <a:t> </a:t>
            </a:r>
            <a:r>
              <a:rPr lang="ru-RU" sz="1800" err="1">
                <a:latin typeface="Times New Roman"/>
                <a:cs typeface="Times New Roman"/>
              </a:rPr>
              <a:t>орталықтарға</a:t>
            </a:r>
            <a:r>
              <a:rPr lang="ru-RU" sz="1800" dirty="0">
                <a:latin typeface="Times New Roman"/>
                <a:cs typeface="Times New Roman"/>
              </a:rPr>
              <a:t> </a:t>
            </a:r>
            <a:r>
              <a:rPr lang="ru-RU" sz="1800" err="1">
                <a:latin typeface="Times New Roman"/>
                <a:cs typeface="Times New Roman"/>
              </a:rPr>
              <a:t>көшуімен</a:t>
            </a:r>
            <a:r>
              <a:rPr lang="ru-RU" sz="1800" dirty="0">
                <a:latin typeface="Times New Roman"/>
                <a:cs typeface="Times New Roman"/>
              </a:rPr>
              <a:t> </a:t>
            </a:r>
            <a:r>
              <a:rPr lang="ru-RU" sz="1800" err="1">
                <a:latin typeface="Times New Roman"/>
                <a:cs typeface="Times New Roman"/>
              </a:rPr>
              <a:t>байланысты</a:t>
            </a:r>
            <a:r>
              <a:rPr lang="ru-RU" sz="1800" dirty="0">
                <a:latin typeface="Times New Roman"/>
                <a:cs typeface="Times New Roman"/>
              </a:rPr>
              <a:t> бола </a:t>
            </a:r>
            <a:r>
              <a:rPr lang="ru-RU" sz="1800" err="1">
                <a:latin typeface="Times New Roman"/>
                <a:cs typeface="Times New Roman"/>
              </a:rPr>
              <a:t>бастады</a:t>
            </a:r>
            <a:r>
              <a:rPr lang="ru-RU" sz="1800" dirty="0">
                <a:latin typeface="Times New Roman"/>
                <a:cs typeface="Times New Roman"/>
              </a:rPr>
              <a:t>.</a:t>
            </a:r>
            <a:endParaRPr lang="ru-RU" sz="1800" dirty="0"/>
          </a:p>
          <a:p>
            <a:pPr algn="just"/>
            <a:r>
              <a:rPr lang="ru-RU" sz="1800" err="1">
                <a:latin typeface="Times New Roman"/>
                <a:cs typeface="Times New Roman"/>
              </a:rPr>
              <a:t>Көші-қонның</a:t>
            </a:r>
            <a:r>
              <a:rPr lang="ru-RU" sz="1800" dirty="0">
                <a:latin typeface="Times New Roman"/>
                <a:cs typeface="Times New Roman"/>
              </a:rPr>
              <a:t> </a:t>
            </a:r>
            <a:r>
              <a:rPr lang="ru-RU" sz="1800" err="1">
                <a:latin typeface="Times New Roman"/>
                <a:cs typeface="Times New Roman"/>
              </a:rPr>
              <a:t>әлеуметтік-мәдени</a:t>
            </a:r>
            <a:r>
              <a:rPr lang="ru-RU" sz="1800" dirty="0">
                <a:latin typeface="Times New Roman"/>
                <a:cs typeface="Times New Roman"/>
              </a:rPr>
              <a:t> </a:t>
            </a:r>
            <a:r>
              <a:rPr lang="ru-RU" sz="1800" err="1">
                <a:latin typeface="Times New Roman"/>
                <a:cs typeface="Times New Roman"/>
              </a:rPr>
              <a:t>мәселелерін</a:t>
            </a:r>
            <a:r>
              <a:rPr lang="ru-RU" sz="1800" dirty="0">
                <a:latin typeface="Times New Roman"/>
                <a:cs typeface="Times New Roman"/>
              </a:rPr>
              <a:t> </a:t>
            </a:r>
            <a:r>
              <a:rPr lang="ru-RU" sz="1800" err="1">
                <a:latin typeface="Times New Roman"/>
                <a:cs typeface="Times New Roman"/>
              </a:rPr>
              <a:t>зерттеу</a:t>
            </a:r>
            <a:r>
              <a:rPr lang="ru-RU" sz="1800" dirty="0">
                <a:latin typeface="Times New Roman"/>
                <a:cs typeface="Times New Roman"/>
              </a:rPr>
              <a:t> «</a:t>
            </a:r>
            <a:r>
              <a:rPr lang="ru-RU" sz="1800" err="1">
                <a:latin typeface="Times New Roman"/>
                <a:cs typeface="Times New Roman"/>
              </a:rPr>
              <a:t>дәстүрлі</a:t>
            </a:r>
            <a:r>
              <a:rPr lang="ru-RU" sz="1800" dirty="0">
                <a:latin typeface="Times New Roman"/>
                <a:cs typeface="Times New Roman"/>
              </a:rPr>
              <a:t>» </a:t>
            </a:r>
            <a:r>
              <a:rPr lang="ru-RU" sz="1800" err="1">
                <a:latin typeface="Times New Roman"/>
                <a:cs typeface="Times New Roman"/>
              </a:rPr>
              <a:t>және</a:t>
            </a:r>
            <a:r>
              <a:rPr lang="ru-RU" sz="1800" dirty="0">
                <a:latin typeface="Times New Roman"/>
                <a:cs typeface="Times New Roman"/>
              </a:rPr>
              <a:t> </a:t>
            </a:r>
            <a:r>
              <a:rPr lang="ru-RU" sz="1800" err="1">
                <a:latin typeface="Times New Roman"/>
                <a:cs typeface="Times New Roman"/>
              </a:rPr>
              <a:t>жаңа</a:t>
            </a:r>
            <a:r>
              <a:rPr lang="ru-RU" sz="1800" dirty="0">
                <a:latin typeface="Times New Roman"/>
                <a:cs typeface="Times New Roman"/>
              </a:rPr>
              <a:t> </a:t>
            </a:r>
            <a:r>
              <a:rPr lang="ru-RU" sz="1800" err="1">
                <a:latin typeface="Times New Roman"/>
                <a:cs typeface="Times New Roman"/>
              </a:rPr>
              <a:t>қоныс</a:t>
            </a:r>
            <a:r>
              <a:rPr lang="ru-RU" sz="1800" dirty="0">
                <a:latin typeface="Times New Roman"/>
                <a:cs typeface="Times New Roman"/>
              </a:rPr>
              <a:t> </a:t>
            </a:r>
            <a:r>
              <a:rPr lang="ru-RU" sz="1800" err="1">
                <a:latin typeface="Times New Roman"/>
                <a:cs typeface="Times New Roman"/>
              </a:rPr>
              <a:t>аударушылар</a:t>
            </a:r>
            <a:r>
              <a:rPr lang="ru-RU" sz="1800" dirty="0">
                <a:latin typeface="Times New Roman"/>
                <a:cs typeface="Times New Roman"/>
              </a:rPr>
              <a:t> </a:t>
            </a:r>
            <a:r>
              <a:rPr lang="ru-RU" sz="1800" err="1">
                <a:latin typeface="Times New Roman"/>
                <a:cs typeface="Times New Roman"/>
              </a:rPr>
              <a:t>ағындарын</a:t>
            </a:r>
            <a:r>
              <a:rPr lang="ru-RU" sz="1800" dirty="0">
                <a:latin typeface="Times New Roman"/>
                <a:cs typeface="Times New Roman"/>
              </a:rPr>
              <a:t> </a:t>
            </a:r>
            <a:r>
              <a:rPr lang="ru-RU" sz="1800" err="1">
                <a:latin typeface="Times New Roman"/>
                <a:cs typeface="Times New Roman"/>
              </a:rPr>
              <a:t>болжау</a:t>
            </a:r>
            <a:r>
              <a:rPr lang="ru-RU" sz="1800" dirty="0">
                <a:latin typeface="Times New Roman"/>
                <a:cs typeface="Times New Roman"/>
              </a:rPr>
              <a:t> </a:t>
            </a:r>
            <a:r>
              <a:rPr lang="ru-RU" sz="1800" err="1">
                <a:latin typeface="Times New Roman"/>
                <a:cs typeface="Times New Roman"/>
              </a:rPr>
              <a:t>және</a:t>
            </a:r>
            <a:r>
              <a:rPr lang="ru-RU" sz="1800" dirty="0">
                <a:latin typeface="Times New Roman"/>
                <a:cs typeface="Times New Roman"/>
              </a:rPr>
              <a:t> </a:t>
            </a:r>
            <a:r>
              <a:rPr lang="ru-RU" sz="1800" err="1">
                <a:latin typeface="Times New Roman"/>
                <a:cs typeface="Times New Roman"/>
              </a:rPr>
              <a:t>реттеу</a:t>
            </a:r>
            <a:r>
              <a:rPr lang="ru-RU" sz="1800" dirty="0">
                <a:latin typeface="Times New Roman"/>
                <a:cs typeface="Times New Roman"/>
              </a:rPr>
              <a:t> </a:t>
            </a:r>
            <a:r>
              <a:rPr lang="ru-RU" sz="1800" err="1">
                <a:latin typeface="Times New Roman"/>
                <a:cs typeface="Times New Roman"/>
              </a:rPr>
              <a:t>үшін</a:t>
            </a:r>
            <a:r>
              <a:rPr lang="ru-RU" sz="1800" dirty="0">
                <a:latin typeface="Times New Roman"/>
                <a:cs typeface="Times New Roman"/>
              </a:rPr>
              <a:t> </a:t>
            </a:r>
            <a:r>
              <a:rPr lang="ru-RU" sz="1800" err="1">
                <a:latin typeface="Times New Roman"/>
                <a:cs typeface="Times New Roman"/>
              </a:rPr>
              <a:t>қажет</a:t>
            </a:r>
            <a:r>
              <a:rPr lang="ru-RU" sz="1800" dirty="0">
                <a:latin typeface="Times New Roman"/>
                <a:cs typeface="Times New Roman"/>
              </a:rPr>
              <a:t>. </a:t>
            </a:r>
            <a:r>
              <a:rPr lang="ru-RU" sz="1800" err="1">
                <a:latin typeface="Times New Roman"/>
                <a:cs typeface="Times New Roman"/>
              </a:rPr>
              <a:t>Заңды</a:t>
            </a:r>
            <a:r>
              <a:rPr lang="ru-RU" sz="1800" dirty="0">
                <a:latin typeface="Times New Roman"/>
                <a:cs typeface="Times New Roman"/>
              </a:rPr>
              <a:t> </a:t>
            </a:r>
            <a:r>
              <a:rPr lang="ru-RU" sz="1800" err="1">
                <a:latin typeface="Times New Roman"/>
                <a:cs typeface="Times New Roman"/>
              </a:rPr>
              <a:t>және</a:t>
            </a:r>
            <a:r>
              <a:rPr lang="ru-RU" sz="1800" dirty="0">
                <a:latin typeface="Times New Roman"/>
                <a:cs typeface="Times New Roman"/>
              </a:rPr>
              <a:t> </a:t>
            </a:r>
            <a:r>
              <a:rPr lang="ru-RU" sz="1800" err="1">
                <a:latin typeface="Times New Roman"/>
                <a:cs typeface="Times New Roman"/>
              </a:rPr>
              <a:t>заңсыз</a:t>
            </a:r>
            <a:r>
              <a:rPr lang="ru-RU" sz="1800" dirty="0">
                <a:latin typeface="Times New Roman"/>
                <a:cs typeface="Times New Roman"/>
              </a:rPr>
              <a:t> эмиграция мен иммиграция, </a:t>
            </a:r>
            <a:r>
              <a:rPr lang="ru-RU" sz="1800" err="1">
                <a:latin typeface="Times New Roman"/>
                <a:cs typeface="Times New Roman"/>
              </a:rPr>
              <a:t>ерікті</a:t>
            </a:r>
            <a:r>
              <a:rPr lang="ru-RU" sz="1800" dirty="0">
                <a:latin typeface="Times New Roman"/>
                <a:cs typeface="Times New Roman"/>
              </a:rPr>
              <a:t> </a:t>
            </a:r>
            <a:r>
              <a:rPr lang="ru-RU" sz="1800" err="1">
                <a:latin typeface="Times New Roman"/>
                <a:cs typeface="Times New Roman"/>
              </a:rPr>
              <a:t>және</a:t>
            </a:r>
            <a:r>
              <a:rPr lang="ru-RU" sz="1800" dirty="0">
                <a:latin typeface="Times New Roman"/>
                <a:cs typeface="Times New Roman"/>
              </a:rPr>
              <a:t> </a:t>
            </a:r>
            <a:r>
              <a:rPr lang="ru-RU" sz="1800" err="1">
                <a:latin typeface="Times New Roman"/>
                <a:cs typeface="Times New Roman"/>
              </a:rPr>
              <a:t>мәжбүрлі</a:t>
            </a:r>
            <a:r>
              <a:rPr lang="ru-RU" sz="1800" dirty="0">
                <a:latin typeface="Times New Roman"/>
                <a:cs typeface="Times New Roman"/>
              </a:rPr>
              <a:t> </a:t>
            </a:r>
            <a:r>
              <a:rPr lang="ru-RU" sz="1800" err="1">
                <a:latin typeface="Times New Roman"/>
                <a:cs typeface="Times New Roman"/>
              </a:rPr>
              <a:t>қоныс</a:t>
            </a:r>
            <a:r>
              <a:rPr lang="ru-RU" sz="1800" dirty="0">
                <a:latin typeface="Times New Roman"/>
                <a:cs typeface="Times New Roman"/>
              </a:rPr>
              <a:t> </a:t>
            </a:r>
            <a:r>
              <a:rPr lang="ru-RU" sz="1800" err="1">
                <a:latin typeface="Times New Roman"/>
                <a:cs typeface="Times New Roman"/>
              </a:rPr>
              <a:t>аудару</a:t>
            </a:r>
            <a:r>
              <a:rPr lang="ru-RU" sz="1800" dirty="0">
                <a:latin typeface="Times New Roman"/>
                <a:cs typeface="Times New Roman"/>
              </a:rPr>
              <a:t> </a:t>
            </a:r>
            <a:r>
              <a:rPr lang="ru-RU" sz="1800" err="1">
                <a:latin typeface="Times New Roman"/>
                <a:cs typeface="Times New Roman"/>
              </a:rPr>
              <a:t>проблемалары</a:t>
            </a:r>
            <a:r>
              <a:rPr lang="ru-RU" sz="1800" dirty="0">
                <a:latin typeface="Times New Roman"/>
                <a:cs typeface="Times New Roman"/>
              </a:rPr>
              <a:t> </a:t>
            </a:r>
            <a:r>
              <a:rPr lang="ru-RU" sz="1800" err="1">
                <a:latin typeface="Times New Roman"/>
                <a:cs typeface="Times New Roman"/>
              </a:rPr>
              <a:t>белгілі</a:t>
            </a:r>
            <a:r>
              <a:rPr lang="ru-RU" sz="1800" dirty="0">
                <a:latin typeface="Times New Roman"/>
                <a:cs typeface="Times New Roman"/>
              </a:rPr>
              <a:t> </a:t>
            </a:r>
            <a:r>
              <a:rPr lang="ru-RU" sz="1800" err="1">
                <a:latin typeface="Times New Roman"/>
                <a:cs typeface="Times New Roman"/>
              </a:rPr>
              <a:t>бір</a:t>
            </a:r>
            <a:r>
              <a:rPr lang="ru-RU" sz="1800" dirty="0">
                <a:latin typeface="Times New Roman"/>
                <a:cs typeface="Times New Roman"/>
              </a:rPr>
              <a:t> </a:t>
            </a:r>
            <a:r>
              <a:rPr lang="ru-RU" sz="1800" err="1">
                <a:latin typeface="Times New Roman"/>
                <a:cs typeface="Times New Roman"/>
              </a:rPr>
              <a:t>аймақтың</a:t>
            </a:r>
            <a:r>
              <a:rPr lang="ru-RU" sz="1800" dirty="0">
                <a:latin typeface="Times New Roman"/>
                <a:cs typeface="Times New Roman"/>
              </a:rPr>
              <a:t> </a:t>
            </a:r>
            <a:r>
              <a:rPr lang="ru-RU" sz="1800" err="1">
                <a:latin typeface="Times New Roman"/>
                <a:cs typeface="Times New Roman"/>
              </a:rPr>
              <a:t>және</a:t>
            </a:r>
            <a:r>
              <a:rPr lang="ru-RU" sz="1800" dirty="0">
                <a:latin typeface="Times New Roman"/>
                <a:cs typeface="Times New Roman"/>
              </a:rPr>
              <a:t> </a:t>
            </a:r>
            <a:r>
              <a:rPr lang="ru-RU" sz="1800" err="1">
                <a:latin typeface="Times New Roman"/>
                <a:cs typeface="Times New Roman"/>
              </a:rPr>
              <a:t>жалпы</a:t>
            </a:r>
            <a:r>
              <a:rPr lang="ru-RU" sz="1800" dirty="0">
                <a:latin typeface="Times New Roman"/>
                <a:cs typeface="Times New Roman"/>
              </a:rPr>
              <a:t> </a:t>
            </a:r>
            <a:r>
              <a:rPr lang="ru-RU" sz="1800" err="1">
                <a:latin typeface="Times New Roman"/>
                <a:cs typeface="Times New Roman"/>
              </a:rPr>
              <a:t>елдің</a:t>
            </a:r>
            <a:r>
              <a:rPr lang="ru-RU" sz="1800" dirty="0">
                <a:latin typeface="Times New Roman"/>
                <a:cs typeface="Times New Roman"/>
              </a:rPr>
              <a:t> </a:t>
            </a:r>
            <a:r>
              <a:rPr lang="ru-RU" sz="1800" err="1">
                <a:latin typeface="Times New Roman"/>
                <a:cs typeface="Times New Roman"/>
              </a:rPr>
              <a:t>дамуы</a:t>
            </a:r>
            <a:r>
              <a:rPr lang="ru-RU" sz="1800" dirty="0">
                <a:latin typeface="Times New Roman"/>
                <a:cs typeface="Times New Roman"/>
              </a:rPr>
              <a:t> </a:t>
            </a:r>
            <a:r>
              <a:rPr lang="ru-RU" sz="1800" err="1">
                <a:latin typeface="Times New Roman"/>
                <a:cs typeface="Times New Roman"/>
              </a:rPr>
              <a:t>үшін</a:t>
            </a:r>
            <a:r>
              <a:rPr lang="ru-RU" sz="1800" dirty="0">
                <a:latin typeface="Times New Roman"/>
                <a:cs typeface="Times New Roman"/>
              </a:rPr>
              <a:t> </a:t>
            </a:r>
            <a:r>
              <a:rPr lang="ru-RU" sz="1800" err="1">
                <a:latin typeface="Times New Roman"/>
                <a:cs typeface="Times New Roman"/>
              </a:rPr>
              <a:t>өзекті</a:t>
            </a:r>
            <a:r>
              <a:rPr lang="ru-RU" sz="1800" dirty="0">
                <a:latin typeface="Times New Roman"/>
                <a:cs typeface="Times New Roman"/>
              </a:rPr>
              <a:t> </a:t>
            </a:r>
            <a:r>
              <a:rPr lang="ru-RU" sz="1800" err="1">
                <a:latin typeface="Times New Roman"/>
                <a:cs typeface="Times New Roman"/>
              </a:rPr>
              <a:t>болып</a:t>
            </a:r>
            <a:r>
              <a:rPr lang="ru-RU" sz="1800" dirty="0">
                <a:latin typeface="Times New Roman"/>
                <a:cs typeface="Times New Roman"/>
              </a:rPr>
              <a:t> </a:t>
            </a:r>
            <a:r>
              <a:rPr lang="ru-RU" sz="1800" err="1">
                <a:latin typeface="Times New Roman"/>
                <a:cs typeface="Times New Roman"/>
              </a:rPr>
              <a:t>табылады</a:t>
            </a:r>
            <a:r>
              <a:rPr lang="ru-RU" sz="1800" dirty="0">
                <a:latin typeface="Times New Roman"/>
                <a:cs typeface="Times New Roman"/>
              </a:rPr>
              <a:t>. </a:t>
            </a:r>
            <a:r>
              <a:rPr lang="ru-RU" sz="1800" err="1">
                <a:latin typeface="Times New Roman"/>
                <a:cs typeface="Times New Roman"/>
              </a:rPr>
              <a:t>Жаңа</a:t>
            </a:r>
            <a:r>
              <a:rPr lang="ru-RU" sz="1800" dirty="0">
                <a:latin typeface="Times New Roman"/>
                <a:cs typeface="Times New Roman"/>
              </a:rPr>
              <a:t> </a:t>
            </a:r>
            <a:r>
              <a:rPr lang="ru-RU" sz="1800" err="1">
                <a:latin typeface="Times New Roman"/>
                <a:cs typeface="Times New Roman"/>
              </a:rPr>
              <a:t>мәдени</a:t>
            </a:r>
            <a:r>
              <a:rPr lang="ru-RU" sz="1800" dirty="0">
                <a:latin typeface="Times New Roman"/>
                <a:cs typeface="Times New Roman"/>
              </a:rPr>
              <a:t> </a:t>
            </a:r>
            <a:r>
              <a:rPr lang="ru-RU" sz="1800" err="1">
                <a:latin typeface="Times New Roman"/>
                <a:cs typeface="Times New Roman"/>
              </a:rPr>
              <a:t>кодтардың</a:t>
            </a:r>
            <a:r>
              <a:rPr lang="ru-RU" sz="1800" dirty="0">
                <a:latin typeface="Times New Roman"/>
                <a:cs typeface="Times New Roman"/>
              </a:rPr>
              <a:t> – </a:t>
            </a:r>
            <a:r>
              <a:rPr lang="ru-RU" sz="1800" err="1">
                <a:latin typeface="Times New Roman"/>
                <a:cs typeface="Times New Roman"/>
              </a:rPr>
              <a:t>құндылық-нормативтік</a:t>
            </a:r>
            <a:r>
              <a:rPr lang="ru-RU" sz="1800" dirty="0">
                <a:latin typeface="Times New Roman"/>
                <a:cs typeface="Times New Roman"/>
              </a:rPr>
              <a:t> </a:t>
            </a:r>
            <a:r>
              <a:rPr lang="ru-RU" sz="1800" err="1">
                <a:latin typeface="Times New Roman"/>
                <a:cs typeface="Times New Roman"/>
              </a:rPr>
              <a:t>дүниетанымдық</a:t>
            </a:r>
            <a:r>
              <a:rPr lang="ru-RU" sz="1800" dirty="0">
                <a:latin typeface="Times New Roman"/>
                <a:cs typeface="Times New Roman"/>
              </a:rPr>
              <a:t> </a:t>
            </a:r>
            <a:r>
              <a:rPr lang="ru-RU" sz="1800" err="1">
                <a:latin typeface="Times New Roman"/>
                <a:cs typeface="Times New Roman"/>
              </a:rPr>
              <a:t>кешендердің</a:t>
            </a:r>
            <a:r>
              <a:rPr lang="ru-RU" sz="1800" dirty="0">
                <a:latin typeface="Times New Roman"/>
                <a:cs typeface="Times New Roman"/>
              </a:rPr>
              <a:t>, </a:t>
            </a:r>
            <a:r>
              <a:rPr lang="ru-RU" sz="1800" err="1">
                <a:latin typeface="Times New Roman"/>
                <a:cs typeface="Times New Roman"/>
              </a:rPr>
              <a:t>мінез-құлық</a:t>
            </a:r>
            <a:r>
              <a:rPr lang="ru-RU" sz="1800" dirty="0">
                <a:latin typeface="Times New Roman"/>
                <a:cs typeface="Times New Roman"/>
              </a:rPr>
              <a:t> </a:t>
            </a:r>
            <a:r>
              <a:rPr lang="ru-RU" sz="1800" err="1">
                <a:latin typeface="Times New Roman"/>
                <a:cs typeface="Times New Roman"/>
              </a:rPr>
              <a:t>стереотиптерінің</a:t>
            </a:r>
            <a:r>
              <a:rPr lang="ru-RU" sz="1800" dirty="0">
                <a:latin typeface="Times New Roman"/>
                <a:cs typeface="Times New Roman"/>
              </a:rPr>
              <a:t>, </a:t>
            </a:r>
            <a:r>
              <a:rPr lang="ru-RU" sz="1800" err="1">
                <a:latin typeface="Times New Roman"/>
                <a:cs typeface="Times New Roman"/>
              </a:rPr>
              <a:t>тұлғааралық</a:t>
            </a:r>
            <a:r>
              <a:rPr lang="ru-RU" sz="1800" dirty="0">
                <a:latin typeface="Times New Roman"/>
                <a:cs typeface="Times New Roman"/>
              </a:rPr>
              <a:t> </a:t>
            </a:r>
            <a:r>
              <a:rPr lang="ru-RU" sz="1800" err="1">
                <a:latin typeface="Times New Roman"/>
                <a:cs typeface="Times New Roman"/>
              </a:rPr>
              <a:t>қарым-қатынас</a:t>
            </a:r>
            <a:r>
              <a:rPr lang="ru-RU" sz="1800" dirty="0">
                <a:latin typeface="Times New Roman"/>
                <a:cs typeface="Times New Roman"/>
              </a:rPr>
              <a:t> </a:t>
            </a:r>
            <a:r>
              <a:rPr lang="ru-RU" sz="1800" err="1">
                <a:latin typeface="Times New Roman"/>
                <a:cs typeface="Times New Roman"/>
              </a:rPr>
              <a:t>үлгілерінің</a:t>
            </a:r>
            <a:r>
              <a:rPr lang="ru-RU" sz="1800" dirty="0">
                <a:latin typeface="Times New Roman"/>
                <a:cs typeface="Times New Roman"/>
              </a:rPr>
              <a:t> </a:t>
            </a:r>
            <a:r>
              <a:rPr lang="ru-RU" sz="1800" err="1">
                <a:latin typeface="Times New Roman"/>
                <a:cs typeface="Times New Roman"/>
              </a:rPr>
              <a:t>реципиентіне</a:t>
            </a:r>
            <a:r>
              <a:rPr lang="ru-RU" sz="1800" dirty="0">
                <a:latin typeface="Times New Roman"/>
                <a:cs typeface="Times New Roman"/>
              </a:rPr>
              <a:t> </a:t>
            </a:r>
            <a:r>
              <a:rPr lang="ru-RU" sz="1800" err="1">
                <a:latin typeface="Times New Roman"/>
                <a:cs typeface="Times New Roman"/>
              </a:rPr>
              <a:t>айналған</a:t>
            </a:r>
            <a:r>
              <a:rPr lang="ru-RU" sz="1800" dirty="0">
                <a:latin typeface="Times New Roman"/>
                <a:cs typeface="Times New Roman"/>
              </a:rPr>
              <a:t> </a:t>
            </a:r>
            <a:r>
              <a:rPr lang="ru-RU" sz="1800" err="1">
                <a:latin typeface="Times New Roman"/>
                <a:cs typeface="Times New Roman"/>
              </a:rPr>
              <a:t>қазіргі</a:t>
            </a:r>
            <a:r>
              <a:rPr lang="ru-RU" sz="1800" dirty="0">
                <a:latin typeface="Times New Roman"/>
                <a:cs typeface="Times New Roman"/>
              </a:rPr>
              <a:t> </a:t>
            </a:r>
            <a:r>
              <a:rPr lang="ru-RU" sz="1800" err="1">
                <a:latin typeface="Times New Roman"/>
                <a:cs typeface="Times New Roman"/>
              </a:rPr>
              <a:t>қоғамды</a:t>
            </a:r>
            <a:r>
              <a:rPr lang="ru-RU" sz="1800" dirty="0">
                <a:latin typeface="Times New Roman"/>
                <a:cs typeface="Times New Roman"/>
              </a:rPr>
              <a:t> </a:t>
            </a:r>
            <a:r>
              <a:rPr lang="ru-RU" sz="1800" err="1">
                <a:latin typeface="Times New Roman"/>
                <a:cs typeface="Times New Roman"/>
              </a:rPr>
              <a:t>қалыптастыратын</a:t>
            </a:r>
            <a:r>
              <a:rPr lang="ru-RU" sz="1800" dirty="0">
                <a:latin typeface="Times New Roman"/>
                <a:cs typeface="Times New Roman"/>
              </a:rPr>
              <a:t> </a:t>
            </a:r>
            <a:r>
              <a:rPr lang="ru-RU" sz="1800" err="1">
                <a:latin typeface="Times New Roman"/>
                <a:cs typeface="Times New Roman"/>
              </a:rPr>
              <a:t>әлеуметтік</a:t>
            </a:r>
            <a:r>
              <a:rPr lang="ru-RU" sz="1800" dirty="0">
                <a:latin typeface="Times New Roman"/>
                <a:cs typeface="Times New Roman"/>
              </a:rPr>
              <a:t> процесс </a:t>
            </a:r>
            <a:r>
              <a:rPr lang="ru-RU" sz="1800" err="1">
                <a:latin typeface="Times New Roman"/>
                <a:cs typeface="Times New Roman"/>
              </a:rPr>
              <a:t>ретіндегі</a:t>
            </a:r>
            <a:r>
              <a:rPr lang="ru-RU" sz="1800" dirty="0">
                <a:latin typeface="Times New Roman"/>
                <a:cs typeface="Times New Roman"/>
              </a:rPr>
              <a:t> </a:t>
            </a:r>
            <a:r>
              <a:rPr lang="ru-RU" sz="1800" err="1">
                <a:latin typeface="Times New Roman"/>
                <a:cs typeface="Times New Roman"/>
              </a:rPr>
              <a:t>көші-қонға</a:t>
            </a:r>
            <a:r>
              <a:rPr lang="ru-RU" sz="1800" dirty="0">
                <a:latin typeface="Times New Roman"/>
                <a:cs typeface="Times New Roman"/>
              </a:rPr>
              <a:t> </a:t>
            </a:r>
            <a:r>
              <a:rPr lang="ru-RU" sz="1800" err="1">
                <a:latin typeface="Times New Roman"/>
                <a:cs typeface="Times New Roman"/>
              </a:rPr>
              <a:t>жаңа</a:t>
            </a:r>
            <a:r>
              <a:rPr lang="ru-RU" sz="1800" dirty="0">
                <a:latin typeface="Times New Roman"/>
                <a:cs typeface="Times New Roman"/>
              </a:rPr>
              <a:t> </a:t>
            </a:r>
            <a:r>
              <a:rPr lang="ru-RU" sz="1800" err="1">
                <a:latin typeface="Times New Roman"/>
                <a:cs typeface="Times New Roman"/>
              </a:rPr>
              <a:t>көзқарастарды</a:t>
            </a:r>
            <a:r>
              <a:rPr lang="ru-RU" sz="1800" dirty="0">
                <a:latin typeface="Times New Roman"/>
                <a:cs typeface="Times New Roman"/>
              </a:rPr>
              <a:t> </a:t>
            </a:r>
            <a:r>
              <a:rPr lang="ru-RU" sz="1800" err="1">
                <a:latin typeface="Times New Roman"/>
                <a:cs typeface="Times New Roman"/>
              </a:rPr>
              <a:t>қажет</a:t>
            </a:r>
            <a:r>
              <a:rPr lang="ru-RU" sz="1800" dirty="0">
                <a:latin typeface="Times New Roman"/>
                <a:cs typeface="Times New Roman"/>
              </a:rPr>
              <a:t> </a:t>
            </a:r>
            <a:r>
              <a:rPr lang="ru-RU" sz="1800" err="1">
                <a:latin typeface="Times New Roman"/>
                <a:cs typeface="Times New Roman"/>
              </a:rPr>
              <a:t>ететін</a:t>
            </a:r>
            <a:r>
              <a:rPr lang="ru-RU" sz="1800" dirty="0">
                <a:latin typeface="Times New Roman"/>
                <a:cs typeface="Times New Roman"/>
              </a:rPr>
              <a:t> </a:t>
            </a:r>
            <a:r>
              <a:rPr lang="ru-RU" sz="1800" err="1">
                <a:latin typeface="Times New Roman"/>
                <a:cs typeface="Times New Roman"/>
              </a:rPr>
              <a:t>әлеуметтік-мәдени</a:t>
            </a:r>
            <a:r>
              <a:rPr lang="ru-RU" sz="1800" dirty="0">
                <a:latin typeface="Times New Roman"/>
                <a:cs typeface="Times New Roman"/>
              </a:rPr>
              <a:t> компонент </a:t>
            </a:r>
            <a:r>
              <a:rPr lang="ru-RU" sz="1800" err="1">
                <a:latin typeface="Times New Roman"/>
                <a:cs typeface="Times New Roman"/>
              </a:rPr>
              <a:t>ерекше</a:t>
            </a:r>
            <a:r>
              <a:rPr lang="ru-RU" sz="1800" dirty="0">
                <a:latin typeface="Times New Roman"/>
                <a:cs typeface="Times New Roman"/>
              </a:rPr>
              <a:t> </a:t>
            </a:r>
            <a:r>
              <a:rPr lang="ru-RU" sz="1800" err="1">
                <a:latin typeface="Times New Roman"/>
                <a:cs typeface="Times New Roman"/>
              </a:rPr>
              <a:t>рөл</a:t>
            </a:r>
            <a:r>
              <a:rPr lang="ru-RU" sz="1800" dirty="0">
                <a:latin typeface="Times New Roman"/>
                <a:cs typeface="Times New Roman"/>
              </a:rPr>
              <a:t> </a:t>
            </a:r>
            <a:r>
              <a:rPr lang="ru-RU" sz="1800" err="1">
                <a:latin typeface="Times New Roman"/>
                <a:cs typeface="Times New Roman"/>
              </a:rPr>
              <a:t>атқарады</a:t>
            </a:r>
            <a:r>
              <a:rPr lang="ru-RU" sz="1800" dirty="0">
                <a:latin typeface="Times New Roman"/>
                <a:cs typeface="Times New Roman"/>
              </a:rPr>
              <a:t>.</a:t>
            </a:r>
            <a:endParaRPr lang="ru-RU" sz="1800" dirty="0"/>
          </a:p>
          <a:p>
            <a:pPr algn="just"/>
            <a:endParaRPr lang="ru-RU" dirty="0"/>
          </a:p>
        </p:txBody>
      </p:sp>
    </p:spTree>
    <p:extLst>
      <p:ext uri="{BB962C8B-B14F-4D97-AF65-F5344CB8AC3E}">
        <p14:creationId xmlns:p14="http://schemas.microsoft.com/office/powerpoint/2010/main" val="30813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BF11D2A-258A-D3C8-39D4-3967ED584B77}"/>
              </a:ext>
            </a:extLst>
          </p:cNvPr>
          <p:cNvSpPr>
            <a:spLocks noGrp="1"/>
          </p:cNvSpPr>
          <p:nvPr>
            <p:ph type="title"/>
          </p:nvPr>
        </p:nvSpPr>
        <p:spPr>
          <a:xfrm>
            <a:off x="1117600" y="455362"/>
            <a:ext cx="9486690" cy="1550419"/>
          </a:xfrm>
        </p:spPr>
        <p:txBody>
          <a:bodyPr>
            <a:normAutofit/>
          </a:bodyPr>
          <a:lstStyle/>
          <a:p>
            <a:r>
              <a:rPr lang="ru-RU" b="0" err="1">
                <a:latin typeface="Times New Roman"/>
                <a:cs typeface="Times New Roman"/>
              </a:rPr>
              <a:t>Көші-қонның</a:t>
            </a:r>
            <a:r>
              <a:rPr lang="ru-RU" b="0">
                <a:latin typeface="Times New Roman"/>
                <a:cs typeface="Times New Roman"/>
              </a:rPr>
              <a:t> </a:t>
            </a:r>
            <a:r>
              <a:rPr lang="ru-RU" b="0" err="1">
                <a:latin typeface="Times New Roman"/>
                <a:cs typeface="Times New Roman"/>
              </a:rPr>
              <a:t>әлеуметтік-мәдени</a:t>
            </a:r>
            <a:r>
              <a:rPr lang="ru-RU" b="0">
                <a:latin typeface="Times New Roman"/>
                <a:cs typeface="Times New Roman"/>
              </a:rPr>
              <a:t> </a:t>
            </a:r>
            <a:r>
              <a:rPr lang="ru-RU" b="0" err="1">
                <a:latin typeface="Times New Roman"/>
                <a:cs typeface="Times New Roman"/>
              </a:rPr>
              <a:t>салдары</a:t>
            </a:r>
            <a:r>
              <a:rPr lang="ru-RU" b="0">
                <a:latin typeface="Times New Roman"/>
                <a:cs typeface="Times New Roman"/>
              </a:rPr>
              <a:t> </a:t>
            </a:r>
            <a:endParaRPr lang="ru-RU"/>
          </a:p>
        </p:txBody>
      </p:sp>
      <p:sp>
        <p:nvSpPr>
          <p:cNvPr id="18" name="Объект 17">
            <a:extLst>
              <a:ext uri="{FF2B5EF4-FFF2-40B4-BE49-F238E27FC236}">
                <a16:creationId xmlns:a16="http://schemas.microsoft.com/office/drawing/2014/main" xmlns="" id="{1D42BAAB-1A4D-9D42-4AB7-AC900A409049}"/>
              </a:ext>
            </a:extLst>
          </p:cNvPr>
          <p:cNvSpPr>
            <a:spLocks noGrp="1"/>
          </p:cNvSpPr>
          <p:nvPr>
            <p:ph idx="1"/>
          </p:nvPr>
        </p:nvSpPr>
        <p:spPr>
          <a:xfrm>
            <a:off x="1117600" y="1510075"/>
            <a:ext cx="9486690" cy="4576093"/>
          </a:xfrm>
        </p:spPr>
        <p:txBody>
          <a:bodyPr vert="horz" lIns="91440" tIns="45720" rIns="91440" bIns="45720" rtlCol="0" anchor="t">
            <a:normAutofit/>
          </a:bodyPr>
          <a:lstStyle/>
          <a:p>
            <a:pPr marL="0" indent="0">
              <a:lnSpc>
                <a:spcPct val="100000"/>
              </a:lnSpc>
              <a:buNone/>
            </a:pPr>
            <a:r>
              <a:rPr lang="ru-RU" sz="1700" dirty="0">
                <a:latin typeface="Times New Roman"/>
                <a:cs typeface="Times New Roman"/>
              </a:rPr>
              <a:t>–</a:t>
            </a:r>
            <a:r>
              <a:rPr lang="ru-RU" sz="1700" dirty="0" err="1">
                <a:latin typeface="Times New Roman"/>
                <a:cs typeface="Times New Roman"/>
              </a:rPr>
              <a:t>қабылдаушы</a:t>
            </a:r>
            <a:r>
              <a:rPr lang="ru-RU" sz="1700" dirty="0">
                <a:latin typeface="Times New Roman"/>
                <a:cs typeface="Times New Roman"/>
              </a:rPr>
              <a:t> </a:t>
            </a:r>
            <a:r>
              <a:rPr lang="ru-RU" sz="1700" dirty="0" err="1">
                <a:latin typeface="Times New Roman"/>
                <a:cs typeface="Times New Roman"/>
              </a:rPr>
              <a:t>аймақтар</a:t>
            </a:r>
            <a:r>
              <a:rPr lang="ru-RU" sz="1700" dirty="0">
                <a:latin typeface="Times New Roman"/>
                <a:cs typeface="Times New Roman"/>
              </a:rPr>
              <a:t> </a:t>
            </a:r>
            <a:r>
              <a:rPr lang="ru-RU" sz="1700" dirty="0" err="1">
                <a:latin typeface="Times New Roman"/>
                <a:cs typeface="Times New Roman"/>
              </a:rPr>
              <a:t>халқының</a:t>
            </a:r>
            <a:r>
              <a:rPr lang="ru-RU" sz="1700" dirty="0">
                <a:latin typeface="Times New Roman"/>
                <a:cs typeface="Times New Roman"/>
              </a:rPr>
              <a:t> </a:t>
            </a:r>
            <a:r>
              <a:rPr lang="ru-RU" sz="1700" dirty="0" err="1">
                <a:latin typeface="Times New Roman"/>
                <a:cs typeface="Times New Roman"/>
              </a:rPr>
              <a:t>этномәдени</a:t>
            </a:r>
            <a:r>
              <a:rPr lang="ru-RU" sz="1700" dirty="0">
                <a:latin typeface="Times New Roman"/>
                <a:cs typeface="Times New Roman"/>
              </a:rPr>
              <a:t> </a:t>
            </a:r>
            <a:r>
              <a:rPr lang="ru-RU" sz="1700" dirty="0" err="1">
                <a:latin typeface="Times New Roman"/>
                <a:cs typeface="Times New Roman"/>
              </a:rPr>
              <a:t>құрамының</a:t>
            </a:r>
            <a:r>
              <a:rPr lang="ru-RU" sz="1700" dirty="0">
                <a:latin typeface="Times New Roman"/>
                <a:cs typeface="Times New Roman"/>
              </a:rPr>
              <a:t> </a:t>
            </a:r>
            <a:r>
              <a:rPr lang="ru-RU" sz="1700" dirty="0" err="1">
                <a:latin typeface="Times New Roman"/>
                <a:cs typeface="Times New Roman"/>
              </a:rPr>
              <a:t>өзгеруі</a:t>
            </a:r>
            <a:r>
              <a:rPr lang="ru-RU" sz="1700" dirty="0">
                <a:latin typeface="Times New Roman"/>
                <a:cs typeface="Times New Roman"/>
              </a:rPr>
              <a:t>;</a:t>
            </a:r>
            <a:endParaRPr lang="ru-RU" sz="1700" dirty="0"/>
          </a:p>
          <a:p>
            <a:pPr marL="0" indent="0">
              <a:lnSpc>
                <a:spcPct val="100000"/>
              </a:lnSpc>
              <a:buNone/>
            </a:pPr>
            <a:r>
              <a:rPr lang="ru-RU" sz="1700" dirty="0">
                <a:latin typeface="Times New Roman"/>
                <a:cs typeface="Times New Roman"/>
              </a:rPr>
              <a:t>– </a:t>
            </a:r>
            <a:r>
              <a:rPr lang="ru-RU" sz="1700" dirty="0" err="1">
                <a:latin typeface="Times New Roman"/>
                <a:cs typeface="Times New Roman"/>
              </a:rPr>
              <a:t>сәйкестікті</a:t>
            </a:r>
            <a:r>
              <a:rPr lang="ru-RU" sz="1700" dirty="0">
                <a:latin typeface="Times New Roman"/>
                <a:cs typeface="Times New Roman"/>
              </a:rPr>
              <a:t> </a:t>
            </a:r>
            <a:r>
              <a:rPr lang="ru-RU" sz="1700" dirty="0" err="1">
                <a:latin typeface="Times New Roman"/>
                <a:cs typeface="Times New Roman"/>
              </a:rPr>
              <a:t>қорғау</a:t>
            </a:r>
            <a:r>
              <a:rPr lang="ru-RU" sz="1700" dirty="0">
                <a:latin typeface="Times New Roman"/>
                <a:cs typeface="Times New Roman"/>
              </a:rPr>
              <a:t> </a:t>
            </a:r>
            <a:r>
              <a:rPr lang="ru-RU" sz="1700" dirty="0" err="1">
                <a:latin typeface="Times New Roman"/>
                <a:cs typeface="Times New Roman"/>
              </a:rPr>
              <a:t>құралы</a:t>
            </a:r>
            <a:r>
              <a:rPr lang="ru-RU" sz="1700" dirty="0">
                <a:latin typeface="Times New Roman"/>
                <a:cs typeface="Times New Roman"/>
              </a:rPr>
              <a:t> </a:t>
            </a:r>
            <a:r>
              <a:rPr lang="ru-RU" sz="1700" dirty="0" err="1">
                <a:latin typeface="Times New Roman"/>
                <a:cs typeface="Times New Roman"/>
              </a:rPr>
              <a:t>ретінде</a:t>
            </a:r>
            <a:r>
              <a:rPr lang="ru-RU" sz="1700" dirty="0">
                <a:latin typeface="Times New Roman"/>
                <a:cs typeface="Times New Roman"/>
              </a:rPr>
              <a:t> </a:t>
            </a:r>
            <a:r>
              <a:rPr lang="ru-RU" sz="1700" dirty="0" err="1">
                <a:latin typeface="Times New Roman"/>
                <a:cs typeface="Times New Roman"/>
              </a:rPr>
              <a:t>мәдени</a:t>
            </a:r>
            <a:r>
              <a:rPr lang="ru-RU" sz="1700" dirty="0">
                <a:latin typeface="Times New Roman"/>
                <a:cs typeface="Times New Roman"/>
              </a:rPr>
              <a:t> </a:t>
            </a:r>
            <a:r>
              <a:rPr lang="ru-RU" sz="1700" dirty="0" err="1">
                <a:latin typeface="Times New Roman"/>
                <a:cs typeface="Times New Roman"/>
              </a:rPr>
              <a:t>айырмашылықтардың</a:t>
            </a:r>
            <a:r>
              <a:rPr lang="ru-RU" sz="1700" dirty="0">
                <a:latin typeface="Times New Roman"/>
                <a:cs typeface="Times New Roman"/>
              </a:rPr>
              <a:t> </a:t>
            </a:r>
            <a:r>
              <a:rPr lang="ru-RU" sz="1700" dirty="0" err="1">
                <a:latin typeface="Times New Roman"/>
                <a:cs typeface="Times New Roman"/>
              </a:rPr>
              <a:t>күшеюінен</a:t>
            </a:r>
            <a:r>
              <a:rPr lang="ru-RU" sz="1700" dirty="0">
                <a:latin typeface="Times New Roman"/>
                <a:cs typeface="Times New Roman"/>
              </a:rPr>
              <a:t> </a:t>
            </a:r>
            <a:r>
              <a:rPr lang="ru-RU" sz="1700" dirty="0" err="1">
                <a:latin typeface="Times New Roman"/>
                <a:cs typeface="Times New Roman"/>
              </a:rPr>
              <a:t>туындаған</a:t>
            </a:r>
            <a:r>
              <a:rPr lang="ru-RU" sz="1700" dirty="0">
                <a:latin typeface="Times New Roman"/>
                <a:cs typeface="Times New Roman"/>
              </a:rPr>
              <a:t> </a:t>
            </a:r>
            <a:r>
              <a:rPr lang="ru-RU" sz="1700" dirty="0" err="1">
                <a:latin typeface="Times New Roman"/>
                <a:cs typeface="Times New Roman"/>
              </a:rPr>
              <a:t>әлеуметтік</a:t>
            </a:r>
            <a:r>
              <a:rPr lang="ru-RU" sz="1700" dirty="0">
                <a:latin typeface="Times New Roman"/>
                <a:cs typeface="Times New Roman"/>
              </a:rPr>
              <a:t> </a:t>
            </a:r>
            <a:r>
              <a:rPr lang="ru-RU" sz="1700" dirty="0" err="1">
                <a:latin typeface="Times New Roman"/>
                <a:cs typeface="Times New Roman"/>
              </a:rPr>
              <a:t>шиеленістің</a:t>
            </a:r>
            <a:r>
              <a:rPr lang="ru-RU" sz="1700" dirty="0">
                <a:latin typeface="Times New Roman"/>
                <a:cs typeface="Times New Roman"/>
              </a:rPr>
              <a:t> </a:t>
            </a:r>
            <a:r>
              <a:rPr lang="ru-RU" sz="1700" dirty="0" err="1">
                <a:latin typeface="Times New Roman"/>
                <a:cs typeface="Times New Roman"/>
              </a:rPr>
              <a:t>өсуі</a:t>
            </a:r>
            <a:r>
              <a:rPr lang="ru-RU" sz="1700" dirty="0">
                <a:latin typeface="Times New Roman"/>
                <a:cs typeface="Times New Roman"/>
              </a:rPr>
              <a:t>;</a:t>
            </a:r>
            <a:endParaRPr lang="ru-RU" sz="1700" dirty="0"/>
          </a:p>
          <a:p>
            <a:pPr marL="0" indent="0">
              <a:lnSpc>
                <a:spcPct val="100000"/>
              </a:lnSpc>
              <a:buNone/>
            </a:pPr>
            <a:r>
              <a:rPr lang="ru-RU" sz="1700" dirty="0">
                <a:latin typeface="Times New Roman"/>
                <a:cs typeface="Times New Roman"/>
              </a:rPr>
              <a:t>– </a:t>
            </a:r>
            <a:r>
              <a:rPr lang="ru-RU" sz="1700" dirty="0" err="1">
                <a:latin typeface="Times New Roman"/>
                <a:cs typeface="Times New Roman"/>
              </a:rPr>
              <a:t>ұлтаралық</a:t>
            </a:r>
            <a:r>
              <a:rPr lang="ru-RU" sz="1700" dirty="0">
                <a:latin typeface="Times New Roman"/>
                <a:cs typeface="Times New Roman"/>
              </a:rPr>
              <a:t> </a:t>
            </a:r>
            <a:r>
              <a:rPr lang="ru-RU" sz="1700" dirty="0" err="1">
                <a:latin typeface="Times New Roman"/>
                <a:cs typeface="Times New Roman"/>
              </a:rPr>
              <a:t>қатынастардың</a:t>
            </a:r>
            <a:r>
              <a:rPr lang="ru-RU" sz="1700" dirty="0">
                <a:latin typeface="Times New Roman"/>
                <a:cs typeface="Times New Roman"/>
              </a:rPr>
              <a:t> </a:t>
            </a:r>
            <a:r>
              <a:rPr lang="ru-RU" sz="1700" dirty="0" err="1">
                <a:latin typeface="Times New Roman"/>
                <a:cs typeface="Times New Roman"/>
              </a:rPr>
              <a:t>шиеленісуі</a:t>
            </a:r>
            <a:r>
              <a:rPr lang="ru-RU" sz="1700" dirty="0">
                <a:latin typeface="Times New Roman"/>
                <a:cs typeface="Times New Roman"/>
              </a:rPr>
              <a:t>; </a:t>
            </a:r>
            <a:r>
              <a:rPr lang="ru-RU" sz="1700" dirty="0" err="1">
                <a:latin typeface="Times New Roman"/>
                <a:cs typeface="Times New Roman"/>
              </a:rPr>
              <a:t>жаңа</a:t>
            </a:r>
            <a:r>
              <a:rPr lang="ru-RU" sz="1700" dirty="0">
                <a:latin typeface="Times New Roman"/>
                <a:cs typeface="Times New Roman"/>
              </a:rPr>
              <a:t> </a:t>
            </a:r>
            <a:r>
              <a:rPr lang="ru-RU" sz="1700" dirty="0" err="1">
                <a:latin typeface="Times New Roman"/>
                <a:cs typeface="Times New Roman"/>
              </a:rPr>
              <a:t>этникалық</a:t>
            </a:r>
            <a:r>
              <a:rPr lang="ru-RU" sz="1700" dirty="0">
                <a:latin typeface="Times New Roman"/>
                <a:cs typeface="Times New Roman"/>
              </a:rPr>
              <a:t> </a:t>
            </a:r>
            <a:r>
              <a:rPr lang="ru-RU" sz="1700" dirty="0" err="1">
                <a:latin typeface="Times New Roman"/>
                <a:cs typeface="Times New Roman"/>
              </a:rPr>
              <a:t>диаспоралардың</a:t>
            </a:r>
            <a:r>
              <a:rPr lang="ru-RU" sz="1700" dirty="0">
                <a:latin typeface="Times New Roman"/>
                <a:cs typeface="Times New Roman"/>
              </a:rPr>
              <a:t> </a:t>
            </a:r>
            <a:r>
              <a:rPr lang="ru-RU" sz="1700" dirty="0" err="1">
                <a:latin typeface="Times New Roman"/>
                <a:cs typeface="Times New Roman"/>
              </a:rPr>
              <a:t>қалыптасуы</a:t>
            </a:r>
            <a:r>
              <a:rPr lang="ru-RU" sz="1700" dirty="0">
                <a:latin typeface="Times New Roman"/>
                <a:cs typeface="Times New Roman"/>
              </a:rPr>
              <a:t>;</a:t>
            </a:r>
            <a:endParaRPr lang="ru-RU" sz="1700" dirty="0"/>
          </a:p>
          <a:p>
            <a:pPr marL="0" indent="0">
              <a:lnSpc>
                <a:spcPct val="100000"/>
              </a:lnSpc>
              <a:buNone/>
            </a:pPr>
            <a:r>
              <a:rPr lang="ru-RU" sz="1700" dirty="0">
                <a:latin typeface="Times New Roman"/>
                <a:cs typeface="Times New Roman"/>
              </a:rPr>
              <a:t>– </a:t>
            </a:r>
            <a:r>
              <a:rPr lang="ru-RU" sz="1700" dirty="0" err="1">
                <a:latin typeface="Times New Roman"/>
                <a:cs typeface="Times New Roman"/>
              </a:rPr>
              <a:t>мәдени</a:t>
            </a:r>
            <a:r>
              <a:rPr lang="ru-RU" sz="1700" dirty="0">
                <a:latin typeface="Times New Roman"/>
                <a:cs typeface="Times New Roman"/>
              </a:rPr>
              <a:t> ассимиляция, интеграция </a:t>
            </a:r>
            <a:r>
              <a:rPr lang="ru-RU" sz="1700" dirty="0" err="1">
                <a:latin typeface="Times New Roman"/>
                <a:cs typeface="Times New Roman"/>
              </a:rPr>
              <a:t>немесе</a:t>
            </a:r>
            <a:r>
              <a:rPr lang="ru-RU" sz="1700" dirty="0">
                <a:latin typeface="Times New Roman"/>
                <a:cs typeface="Times New Roman"/>
              </a:rPr>
              <a:t> </a:t>
            </a:r>
            <a:r>
              <a:rPr lang="ru-RU" sz="1700" dirty="0" err="1">
                <a:latin typeface="Times New Roman"/>
                <a:cs typeface="Times New Roman"/>
              </a:rPr>
              <a:t>мәдени-саяси</a:t>
            </a:r>
            <a:r>
              <a:rPr lang="ru-RU" sz="1700" dirty="0">
                <a:latin typeface="Times New Roman"/>
                <a:cs typeface="Times New Roman"/>
              </a:rPr>
              <a:t> сепаратизм </a:t>
            </a:r>
            <a:r>
              <a:rPr lang="ru-RU" sz="1700" dirty="0" err="1">
                <a:latin typeface="Times New Roman"/>
                <a:cs typeface="Times New Roman"/>
              </a:rPr>
              <a:t>тенденцияларының</a:t>
            </a:r>
            <a:r>
              <a:rPr lang="ru-RU" sz="1700" dirty="0">
                <a:latin typeface="Times New Roman"/>
                <a:cs typeface="Times New Roman"/>
              </a:rPr>
              <a:t> </a:t>
            </a:r>
            <a:r>
              <a:rPr lang="ru-RU" sz="1700" dirty="0" err="1">
                <a:latin typeface="Times New Roman"/>
                <a:cs typeface="Times New Roman"/>
              </a:rPr>
              <a:t>қалыптасуы</a:t>
            </a:r>
            <a:r>
              <a:rPr lang="ru-RU" sz="1700" dirty="0">
                <a:latin typeface="Times New Roman"/>
                <a:cs typeface="Times New Roman"/>
              </a:rPr>
              <a:t>;</a:t>
            </a:r>
            <a:endParaRPr lang="ru-RU" sz="1700" dirty="0"/>
          </a:p>
          <a:p>
            <a:pPr marL="0" indent="0">
              <a:lnSpc>
                <a:spcPct val="100000"/>
              </a:lnSpc>
              <a:buNone/>
            </a:pPr>
            <a:r>
              <a:rPr lang="ru-RU" sz="1700" dirty="0">
                <a:latin typeface="Times New Roman"/>
                <a:cs typeface="Times New Roman"/>
              </a:rPr>
              <a:t>– </a:t>
            </a:r>
            <a:r>
              <a:rPr lang="ru-RU" sz="1700" dirty="0" err="1">
                <a:latin typeface="Times New Roman"/>
                <a:cs typeface="Times New Roman"/>
              </a:rPr>
              <a:t>еңбек</a:t>
            </a:r>
            <a:r>
              <a:rPr lang="ru-RU" sz="1700" dirty="0">
                <a:latin typeface="Times New Roman"/>
                <a:cs typeface="Times New Roman"/>
              </a:rPr>
              <a:t> </a:t>
            </a:r>
            <a:r>
              <a:rPr lang="ru-RU" sz="1700" dirty="0" err="1">
                <a:latin typeface="Times New Roman"/>
                <a:cs typeface="Times New Roman"/>
              </a:rPr>
              <a:t>қатынастары</a:t>
            </a:r>
            <a:r>
              <a:rPr lang="ru-RU" sz="1700" dirty="0">
                <a:latin typeface="Times New Roman"/>
                <a:cs typeface="Times New Roman"/>
              </a:rPr>
              <a:t> мен </a:t>
            </a:r>
            <a:r>
              <a:rPr lang="ru-RU" sz="1700" dirty="0" err="1">
                <a:latin typeface="Times New Roman"/>
                <a:cs typeface="Times New Roman"/>
              </a:rPr>
              <a:t>мәдениетаралық</a:t>
            </a:r>
            <a:r>
              <a:rPr lang="ru-RU" sz="1700" dirty="0">
                <a:latin typeface="Times New Roman"/>
                <a:cs typeface="Times New Roman"/>
              </a:rPr>
              <a:t> </a:t>
            </a:r>
            <a:r>
              <a:rPr lang="ru-RU" sz="1700" dirty="0" err="1">
                <a:latin typeface="Times New Roman"/>
                <a:cs typeface="Times New Roman"/>
              </a:rPr>
              <a:t>өзара</a:t>
            </a:r>
            <a:r>
              <a:rPr lang="ru-RU" sz="1700" dirty="0">
                <a:latin typeface="Times New Roman"/>
                <a:cs typeface="Times New Roman"/>
              </a:rPr>
              <a:t> </a:t>
            </a:r>
            <a:r>
              <a:rPr lang="ru-RU" sz="1700" dirty="0" err="1">
                <a:latin typeface="Times New Roman"/>
                <a:cs typeface="Times New Roman"/>
              </a:rPr>
              <a:t>әрекеттестіктердің</a:t>
            </a:r>
            <a:r>
              <a:rPr lang="ru-RU" sz="1700" dirty="0">
                <a:latin typeface="Times New Roman"/>
                <a:cs typeface="Times New Roman"/>
              </a:rPr>
              <a:t> </a:t>
            </a:r>
            <a:r>
              <a:rPr lang="ru-RU" sz="1700" dirty="0" err="1">
                <a:latin typeface="Times New Roman"/>
                <a:cs typeface="Times New Roman"/>
              </a:rPr>
              <a:t>мазмұнына</a:t>
            </a:r>
            <a:r>
              <a:rPr lang="ru-RU" sz="1700" dirty="0">
                <a:latin typeface="Times New Roman"/>
                <a:cs typeface="Times New Roman"/>
              </a:rPr>
              <a:t> </a:t>
            </a:r>
            <a:r>
              <a:rPr lang="ru-RU" sz="1700" dirty="0" err="1">
                <a:latin typeface="Times New Roman"/>
                <a:cs typeface="Times New Roman"/>
              </a:rPr>
              <a:t>әсер</a:t>
            </a:r>
            <a:r>
              <a:rPr lang="ru-RU" sz="1700" dirty="0">
                <a:latin typeface="Times New Roman"/>
                <a:cs typeface="Times New Roman"/>
              </a:rPr>
              <a:t> </a:t>
            </a:r>
            <a:r>
              <a:rPr lang="ru-RU" sz="1700" dirty="0" err="1">
                <a:latin typeface="Times New Roman"/>
                <a:cs typeface="Times New Roman"/>
              </a:rPr>
              <a:t>ететін</a:t>
            </a:r>
            <a:r>
              <a:rPr lang="ru-RU" sz="1700" dirty="0">
                <a:latin typeface="Times New Roman"/>
                <a:cs typeface="Times New Roman"/>
              </a:rPr>
              <a:t> </a:t>
            </a:r>
            <a:r>
              <a:rPr lang="ru-RU" sz="1700" dirty="0" err="1">
                <a:latin typeface="Times New Roman"/>
                <a:cs typeface="Times New Roman"/>
              </a:rPr>
              <a:t>этникалық</a:t>
            </a:r>
            <a:r>
              <a:rPr lang="ru-RU" sz="1700" dirty="0">
                <a:latin typeface="Times New Roman"/>
                <a:cs typeface="Times New Roman"/>
              </a:rPr>
              <a:t> </a:t>
            </a:r>
            <a:r>
              <a:rPr lang="ru-RU" sz="1700" dirty="0" err="1">
                <a:latin typeface="Times New Roman"/>
                <a:cs typeface="Times New Roman"/>
              </a:rPr>
              <a:t>кәсіпкерлік</a:t>
            </a:r>
            <a:r>
              <a:rPr lang="ru-RU" sz="1700" dirty="0">
                <a:latin typeface="Times New Roman"/>
                <a:cs typeface="Times New Roman"/>
              </a:rPr>
              <a:t> </a:t>
            </a:r>
            <a:r>
              <a:rPr lang="ru-RU" sz="1700" dirty="0" err="1">
                <a:latin typeface="Times New Roman"/>
                <a:cs typeface="Times New Roman"/>
              </a:rPr>
              <a:t>желісін</a:t>
            </a:r>
            <a:r>
              <a:rPr lang="ru-RU" sz="1700" dirty="0">
                <a:latin typeface="Times New Roman"/>
                <a:cs typeface="Times New Roman"/>
              </a:rPr>
              <a:t> </a:t>
            </a:r>
            <a:r>
              <a:rPr lang="ru-RU" sz="1700" dirty="0" err="1">
                <a:latin typeface="Times New Roman"/>
                <a:cs typeface="Times New Roman"/>
              </a:rPr>
              <a:t>дамыту</a:t>
            </a:r>
            <a:r>
              <a:rPr lang="ru-RU" sz="1700" dirty="0">
                <a:latin typeface="Times New Roman"/>
                <a:cs typeface="Times New Roman"/>
              </a:rPr>
              <a:t>;</a:t>
            </a:r>
            <a:endParaRPr lang="ru-RU" sz="1700" dirty="0"/>
          </a:p>
          <a:p>
            <a:pPr marL="0" indent="0">
              <a:lnSpc>
                <a:spcPct val="100000"/>
              </a:lnSpc>
              <a:buNone/>
            </a:pPr>
            <a:r>
              <a:rPr lang="ru-RU" sz="1700" dirty="0">
                <a:latin typeface="Times New Roman"/>
                <a:cs typeface="Times New Roman"/>
              </a:rPr>
              <a:t>– </a:t>
            </a:r>
            <a:r>
              <a:rPr lang="ru-RU" sz="1700" dirty="0" err="1">
                <a:latin typeface="Times New Roman"/>
                <a:cs typeface="Times New Roman"/>
              </a:rPr>
              <a:t>елдің</a:t>
            </a:r>
            <a:r>
              <a:rPr lang="ru-RU" sz="1700" dirty="0">
                <a:latin typeface="Times New Roman"/>
                <a:cs typeface="Times New Roman"/>
              </a:rPr>
              <a:t> (</a:t>
            </a:r>
            <a:r>
              <a:rPr lang="ru-RU" sz="1700" dirty="0" err="1">
                <a:latin typeface="Times New Roman"/>
                <a:cs typeface="Times New Roman"/>
              </a:rPr>
              <a:t>өңірдің</a:t>
            </a:r>
            <a:r>
              <a:rPr lang="ru-RU" sz="1700" dirty="0">
                <a:latin typeface="Times New Roman"/>
                <a:cs typeface="Times New Roman"/>
              </a:rPr>
              <a:t>) </a:t>
            </a:r>
            <a:r>
              <a:rPr lang="ru-RU" sz="1700" dirty="0" err="1">
                <a:latin typeface="Times New Roman"/>
                <a:cs typeface="Times New Roman"/>
              </a:rPr>
              <a:t>адами</a:t>
            </a:r>
            <a:r>
              <a:rPr lang="ru-RU" sz="1700" dirty="0">
                <a:latin typeface="Times New Roman"/>
                <a:cs typeface="Times New Roman"/>
              </a:rPr>
              <a:t> </a:t>
            </a:r>
            <a:r>
              <a:rPr lang="ru-RU" sz="1700" dirty="0" err="1">
                <a:latin typeface="Times New Roman"/>
                <a:cs typeface="Times New Roman"/>
              </a:rPr>
              <a:t>әлеуетінің</a:t>
            </a:r>
            <a:r>
              <a:rPr lang="ru-RU" sz="1700" dirty="0">
                <a:latin typeface="Times New Roman"/>
                <a:cs typeface="Times New Roman"/>
              </a:rPr>
              <a:t> </a:t>
            </a:r>
            <a:r>
              <a:rPr lang="ru-RU" sz="1700" dirty="0" err="1">
                <a:latin typeface="Times New Roman"/>
                <a:cs typeface="Times New Roman"/>
              </a:rPr>
              <a:t>сапалық</a:t>
            </a:r>
            <a:r>
              <a:rPr lang="ru-RU" sz="1700" dirty="0">
                <a:latin typeface="Times New Roman"/>
                <a:cs typeface="Times New Roman"/>
              </a:rPr>
              <a:t> </a:t>
            </a:r>
            <a:r>
              <a:rPr lang="ru-RU" sz="1700" dirty="0" err="1">
                <a:latin typeface="Times New Roman"/>
                <a:cs typeface="Times New Roman"/>
              </a:rPr>
              <a:t>жағдайының</a:t>
            </a:r>
            <a:r>
              <a:rPr lang="ru-RU" sz="1700" dirty="0">
                <a:latin typeface="Times New Roman"/>
                <a:cs typeface="Times New Roman"/>
              </a:rPr>
              <a:t> </a:t>
            </a:r>
            <a:r>
              <a:rPr lang="ru-RU" sz="1700" dirty="0" err="1">
                <a:latin typeface="Times New Roman"/>
                <a:cs typeface="Times New Roman"/>
              </a:rPr>
              <a:t>өзгеруі</a:t>
            </a:r>
            <a:r>
              <a:rPr lang="ru-RU" sz="1700" dirty="0">
                <a:latin typeface="Times New Roman"/>
                <a:cs typeface="Times New Roman"/>
              </a:rPr>
              <a:t>;</a:t>
            </a:r>
            <a:endParaRPr lang="ru-RU" sz="1700" dirty="0"/>
          </a:p>
          <a:p>
            <a:pPr marL="0" indent="0">
              <a:lnSpc>
                <a:spcPct val="100000"/>
              </a:lnSpc>
              <a:buNone/>
            </a:pPr>
            <a:r>
              <a:rPr lang="ru-RU" sz="1700" dirty="0">
                <a:latin typeface="Times New Roman"/>
                <a:cs typeface="Times New Roman"/>
              </a:rPr>
              <a:t>– </a:t>
            </a:r>
            <a:r>
              <a:rPr lang="ru-RU" sz="1700" dirty="0" err="1">
                <a:latin typeface="Times New Roman"/>
                <a:cs typeface="Times New Roman"/>
              </a:rPr>
              <a:t>заңсыз</a:t>
            </a:r>
            <a:r>
              <a:rPr lang="ru-RU" sz="1700" dirty="0">
                <a:latin typeface="Times New Roman"/>
                <a:cs typeface="Times New Roman"/>
              </a:rPr>
              <a:t> </a:t>
            </a:r>
            <a:r>
              <a:rPr lang="ru-RU" sz="1700" dirty="0" err="1">
                <a:latin typeface="Times New Roman"/>
                <a:cs typeface="Times New Roman"/>
              </a:rPr>
              <a:t>мигранттар</a:t>
            </a:r>
            <a:r>
              <a:rPr lang="ru-RU" sz="1700" dirty="0">
                <a:latin typeface="Times New Roman"/>
                <a:cs typeface="Times New Roman"/>
              </a:rPr>
              <a:t> </a:t>
            </a:r>
            <a:r>
              <a:rPr lang="ru-RU" sz="1700" dirty="0" err="1">
                <a:latin typeface="Times New Roman"/>
                <a:cs typeface="Times New Roman"/>
              </a:rPr>
              <a:t>есебінен</a:t>
            </a:r>
            <a:r>
              <a:rPr lang="ru-RU" sz="1700" dirty="0">
                <a:latin typeface="Times New Roman"/>
                <a:cs typeface="Times New Roman"/>
              </a:rPr>
              <a:t> </a:t>
            </a:r>
            <a:r>
              <a:rPr lang="ru-RU" sz="1700" dirty="0" err="1">
                <a:latin typeface="Times New Roman"/>
                <a:cs typeface="Times New Roman"/>
              </a:rPr>
              <a:t>экономиканың</a:t>
            </a:r>
            <a:r>
              <a:rPr lang="ru-RU" sz="1700" dirty="0">
                <a:latin typeface="Times New Roman"/>
                <a:cs typeface="Times New Roman"/>
              </a:rPr>
              <a:t> </a:t>
            </a:r>
            <a:r>
              <a:rPr lang="ru-RU" sz="1700" dirty="0" err="1">
                <a:latin typeface="Times New Roman"/>
                <a:cs typeface="Times New Roman"/>
              </a:rPr>
              <a:t>көлеңкелі</a:t>
            </a:r>
            <a:r>
              <a:rPr lang="ru-RU" sz="1700" dirty="0">
                <a:latin typeface="Times New Roman"/>
                <a:cs typeface="Times New Roman"/>
              </a:rPr>
              <a:t> </a:t>
            </a:r>
            <a:r>
              <a:rPr lang="ru-RU" sz="1700" dirty="0" err="1">
                <a:latin typeface="Times New Roman"/>
                <a:cs typeface="Times New Roman"/>
              </a:rPr>
              <a:t>секторының</a:t>
            </a:r>
            <a:r>
              <a:rPr lang="ru-RU" sz="1700" dirty="0">
                <a:latin typeface="Times New Roman"/>
                <a:cs typeface="Times New Roman"/>
              </a:rPr>
              <a:t> </a:t>
            </a:r>
            <a:r>
              <a:rPr lang="ru-RU" sz="1700" dirty="0" err="1">
                <a:latin typeface="Times New Roman"/>
                <a:cs typeface="Times New Roman"/>
              </a:rPr>
              <a:t>кеңеюі</a:t>
            </a:r>
            <a:r>
              <a:rPr lang="ru-RU" sz="1700" dirty="0">
                <a:latin typeface="Times New Roman"/>
                <a:cs typeface="Times New Roman"/>
              </a:rPr>
              <a:t> </a:t>
            </a:r>
            <a:r>
              <a:rPr lang="ru-RU" sz="1700" dirty="0" err="1">
                <a:latin typeface="Times New Roman"/>
                <a:cs typeface="Times New Roman"/>
              </a:rPr>
              <a:t>және</a:t>
            </a:r>
            <a:r>
              <a:rPr lang="ru-RU" sz="1700" dirty="0">
                <a:latin typeface="Times New Roman"/>
                <a:cs typeface="Times New Roman"/>
              </a:rPr>
              <a:t> «</a:t>
            </a:r>
            <a:r>
              <a:rPr lang="ru-RU" sz="1700" dirty="0" err="1">
                <a:latin typeface="Times New Roman"/>
                <a:cs typeface="Times New Roman"/>
              </a:rPr>
              <a:t>заңсыздық</a:t>
            </a:r>
            <a:r>
              <a:rPr lang="ru-RU" sz="1700" dirty="0">
                <a:latin typeface="Times New Roman"/>
                <a:cs typeface="Times New Roman"/>
              </a:rPr>
              <a:t> </a:t>
            </a:r>
            <a:r>
              <a:rPr lang="ru-RU" sz="1700" dirty="0" err="1">
                <a:latin typeface="Times New Roman"/>
                <a:cs typeface="Times New Roman"/>
              </a:rPr>
              <a:t>субмәдениетінің</a:t>
            </a:r>
            <a:r>
              <a:rPr lang="ru-RU" sz="1700" dirty="0">
                <a:latin typeface="Times New Roman"/>
                <a:cs typeface="Times New Roman"/>
              </a:rPr>
              <a:t>» </a:t>
            </a:r>
            <a:r>
              <a:rPr lang="ru-RU" sz="1700" dirty="0" err="1">
                <a:latin typeface="Times New Roman"/>
                <a:cs typeface="Times New Roman"/>
              </a:rPr>
              <a:t>пайда</a:t>
            </a:r>
            <a:r>
              <a:rPr lang="ru-RU" sz="1700" dirty="0">
                <a:latin typeface="Times New Roman"/>
                <a:cs typeface="Times New Roman"/>
              </a:rPr>
              <a:t> </a:t>
            </a:r>
            <a:r>
              <a:rPr lang="ru-RU" sz="1700" dirty="0" err="1">
                <a:latin typeface="Times New Roman"/>
                <a:cs typeface="Times New Roman"/>
              </a:rPr>
              <a:t>болуы</a:t>
            </a:r>
            <a:r>
              <a:rPr lang="ru-RU" sz="1700" dirty="0">
                <a:latin typeface="Times New Roman"/>
                <a:cs typeface="Times New Roman"/>
              </a:rPr>
              <a:t>.</a:t>
            </a:r>
            <a:endParaRPr lang="ru-RU" sz="1700" dirty="0"/>
          </a:p>
          <a:p>
            <a:pPr>
              <a:lnSpc>
                <a:spcPct val="100000"/>
              </a:lnSpc>
            </a:pPr>
            <a:endParaRPr lang="ru-RU" sz="1700"/>
          </a:p>
        </p:txBody>
      </p:sp>
    </p:spTree>
    <p:extLst>
      <p:ext uri="{BB962C8B-B14F-4D97-AF65-F5344CB8AC3E}">
        <p14:creationId xmlns:p14="http://schemas.microsoft.com/office/powerpoint/2010/main" val="2678005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7563EB9-ACCE-A463-69D1-E559188AA669}"/>
              </a:ext>
            </a:extLst>
          </p:cNvPr>
          <p:cNvSpPr>
            <a:spLocks noGrp="1"/>
          </p:cNvSpPr>
          <p:nvPr>
            <p:ph type="title"/>
          </p:nvPr>
        </p:nvSpPr>
        <p:spPr>
          <a:xfrm>
            <a:off x="1587710" y="455362"/>
            <a:ext cx="9486690" cy="732390"/>
          </a:xfrm>
        </p:spPr>
        <p:txBody>
          <a:bodyPr/>
          <a:lstStyle/>
          <a:p>
            <a:r>
              <a:rPr lang="ru-RU" sz="2800" b="0" err="1">
                <a:latin typeface="Times New Roman"/>
                <a:cs typeface="Times New Roman"/>
              </a:rPr>
              <a:t>Мигранттар</a:t>
            </a:r>
            <a:r>
              <a:rPr lang="ru-RU" sz="2800" b="0" dirty="0">
                <a:latin typeface="Times New Roman"/>
                <a:cs typeface="Times New Roman"/>
              </a:rPr>
              <a:t> </a:t>
            </a:r>
            <a:r>
              <a:rPr lang="ru-RU" sz="2800" b="0" err="1">
                <a:latin typeface="Times New Roman"/>
                <a:cs typeface="Times New Roman"/>
              </a:rPr>
              <a:t>қолданатын</a:t>
            </a:r>
            <a:r>
              <a:rPr lang="ru-RU" sz="2800" b="0" dirty="0">
                <a:latin typeface="Times New Roman"/>
                <a:cs typeface="Times New Roman"/>
              </a:rPr>
              <a:t> </a:t>
            </a:r>
            <a:r>
              <a:rPr lang="ru-RU" sz="2800" b="0" err="1">
                <a:latin typeface="Times New Roman"/>
                <a:cs typeface="Times New Roman"/>
              </a:rPr>
              <a:t>бейімделудің</a:t>
            </a:r>
            <a:r>
              <a:rPr lang="ru-RU" sz="2800" b="0" dirty="0">
                <a:latin typeface="Times New Roman"/>
                <a:cs typeface="Times New Roman"/>
              </a:rPr>
              <a:t> 4 </a:t>
            </a:r>
            <a:r>
              <a:rPr lang="ru-RU" sz="2800" b="0" err="1">
                <a:latin typeface="Times New Roman"/>
                <a:cs typeface="Times New Roman"/>
              </a:rPr>
              <a:t>негізгі</a:t>
            </a:r>
            <a:r>
              <a:rPr lang="ru-RU" sz="2800" b="0" dirty="0">
                <a:latin typeface="Times New Roman"/>
                <a:cs typeface="Times New Roman"/>
              </a:rPr>
              <a:t> стратегия</a:t>
            </a:r>
            <a:endParaRPr lang="ru-RU" sz="2800" dirty="0"/>
          </a:p>
        </p:txBody>
      </p:sp>
      <p:graphicFrame>
        <p:nvGraphicFramePr>
          <p:cNvPr id="4" name="Объект 3">
            <a:extLst>
              <a:ext uri="{FF2B5EF4-FFF2-40B4-BE49-F238E27FC236}">
                <a16:creationId xmlns:a16="http://schemas.microsoft.com/office/drawing/2014/main" xmlns="" id="{DF731F62-57B3-B7BD-4EEB-51BA19DE21B9}"/>
              </a:ext>
            </a:extLst>
          </p:cNvPr>
          <p:cNvGraphicFramePr>
            <a:graphicFrameLocks noGrp="1"/>
          </p:cNvGraphicFramePr>
          <p:nvPr>
            <p:ph idx="1"/>
            <p:extLst>
              <p:ext uri="{D42A27DB-BD31-4B8C-83A1-F6EECF244321}">
                <p14:modId xmlns:p14="http://schemas.microsoft.com/office/powerpoint/2010/main" val="2535882444"/>
              </p:ext>
            </p:extLst>
          </p:nvPr>
        </p:nvGraphicFramePr>
        <p:xfrm>
          <a:off x="993589" y="1712353"/>
          <a:ext cx="10629899" cy="46990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3325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AE0E11F-1209-8A60-C91D-EB1CCBEFB810}"/>
              </a:ext>
            </a:extLst>
          </p:cNvPr>
          <p:cNvSpPr>
            <a:spLocks noGrp="1"/>
          </p:cNvSpPr>
          <p:nvPr>
            <p:ph type="title"/>
          </p:nvPr>
        </p:nvSpPr>
        <p:spPr/>
        <p:txBody>
          <a:bodyPr/>
          <a:lstStyle/>
          <a:p>
            <a:r>
              <a:rPr lang="ru-RU" dirty="0"/>
              <a:t>4 стратегия</a:t>
            </a:r>
          </a:p>
        </p:txBody>
      </p:sp>
      <p:sp>
        <p:nvSpPr>
          <p:cNvPr id="3" name="Объект 2">
            <a:extLst>
              <a:ext uri="{FF2B5EF4-FFF2-40B4-BE49-F238E27FC236}">
                <a16:creationId xmlns:a16="http://schemas.microsoft.com/office/drawing/2014/main" xmlns="" id="{2D531586-FC74-F756-8AAC-33D936CB8E3A}"/>
              </a:ext>
            </a:extLst>
          </p:cNvPr>
          <p:cNvSpPr>
            <a:spLocks noGrp="1"/>
          </p:cNvSpPr>
          <p:nvPr>
            <p:ph idx="1"/>
          </p:nvPr>
        </p:nvSpPr>
        <p:spPr/>
        <p:txBody>
          <a:bodyPr vert="horz" lIns="91440" tIns="45720" rIns="91440" bIns="45720" rtlCol="0" anchor="t">
            <a:normAutofit fontScale="92500" lnSpcReduction="20000"/>
          </a:bodyPr>
          <a:lstStyle/>
          <a:p>
            <a:pPr algn="just"/>
            <a:r>
              <a:rPr lang="ru-RU" sz="1400" dirty="0">
                <a:latin typeface="Times New Roman"/>
                <a:cs typeface="Times New Roman"/>
              </a:rPr>
              <a:t>1.«Геттоизация» </a:t>
            </a:r>
            <a:r>
              <a:rPr lang="ru-RU" sz="1400" dirty="0" err="1">
                <a:latin typeface="Times New Roman"/>
                <a:cs typeface="Times New Roman"/>
              </a:rPr>
              <a:t>стратегиясы</a:t>
            </a:r>
            <a:r>
              <a:rPr lang="ru-RU" sz="1400" dirty="0">
                <a:latin typeface="Times New Roman"/>
                <a:cs typeface="Times New Roman"/>
              </a:rPr>
              <a:t> (</a:t>
            </a:r>
            <a:r>
              <a:rPr lang="ru-RU" sz="1400" dirty="0" err="1">
                <a:latin typeface="Times New Roman"/>
                <a:cs typeface="Times New Roman"/>
              </a:rPr>
              <a:t>пассивті</a:t>
            </a:r>
            <a:r>
              <a:rPr lang="ru-RU" sz="1400" dirty="0">
                <a:latin typeface="Times New Roman"/>
                <a:cs typeface="Times New Roman"/>
              </a:rPr>
              <a:t> автаркия), </a:t>
            </a:r>
            <a:r>
              <a:rPr lang="ru-RU" sz="1400" dirty="0" err="1">
                <a:latin typeface="Times New Roman"/>
                <a:cs typeface="Times New Roman"/>
              </a:rPr>
              <a:t>адаптанттар</a:t>
            </a:r>
            <a:r>
              <a:rPr lang="ru-RU" sz="1400" dirty="0">
                <a:latin typeface="Times New Roman"/>
                <a:cs typeface="Times New Roman"/>
              </a:rPr>
              <a:t> </a:t>
            </a:r>
            <a:r>
              <a:rPr lang="ru-RU" sz="1400" dirty="0" err="1">
                <a:latin typeface="Times New Roman"/>
                <a:cs typeface="Times New Roman"/>
              </a:rPr>
              <a:t>жаңа</a:t>
            </a:r>
            <a:r>
              <a:rPr lang="ru-RU" sz="1400" dirty="0">
                <a:latin typeface="Times New Roman"/>
                <a:cs typeface="Times New Roman"/>
              </a:rPr>
              <a:t> </a:t>
            </a:r>
            <a:r>
              <a:rPr lang="ru-RU" sz="1400" dirty="0" err="1">
                <a:latin typeface="Times New Roman"/>
                <a:cs typeface="Times New Roman"/>
              </a:rPr>
              <a:t>ортаға</a:t>
            </a:r>
            <a:r>
              <a:rPr lang="ru-RU" sz="1400" dirty="0">
                <a:latin typeface="Times New Roman"/>
                <a:cs typeface="Times New Roman"/>
              </a:rPr>
              <a:t> </a:t>
            </a:r>
            <a:r>
              <a:rPr lang="ru-RU" sz="1400" dirty="0" err="1">
                <a:latin typeface="Times New Roman"/>
                <a:cs typeface="Times New Roman"/>
              </a:rPr>
              <a:t>түсіп</a:t>
            </a:r>
            <a:r>
              <a:rPr lang="ru-RU" sz="1400" dirty="0">
                <a:latin typeface="Times New Roman"/>
                <a:cs typeface="Times New Roman"/>
              </a:rPr>
              <a:t>, </a:t>
            </a:r>
            <a:r>
              <a:rPr lang="ru-RU" sz="1400" dirty="0" err="1">
                <a:latin typeface="Times New Roman"/>
                <a:cs typeface="Times New Roman"/>
              </a:rPr>
              <a:t>бөтен</a:t>
            </a:r>
            <a:r>
              <a:rPr lang="ru-RU" sz="1400" dirty="0">
                <a:latin typeface="Times New Roman"/>
                <a:cs typeface="Times New Roman"/>
              </a:rPr>
              <a:t> </a:t>
            </a:r>
            <a:r>
              <a:rPr lang="ru-RU" sz="1400" dirty="0" err="1">
                <a:latin typeface="Times New Roman"/>
                <a:cs typeface="Times New Roman"/>
              </a:rPr>
              <a:t>мәдениетпен</a:t>
            </a:r>
            <a:r>
              <a:rPr lang="ru-RU" sz="1400" dirty="0">
                <a:latin typeface="Times New Roman"/>
                <a:cs typeface="Times New Roman"/>
              </a:rPr>
              <a:t> </a:t>
            </a:r>
            <a:r>
              <a:rPr lang="ru-RU" sz="1400" dirty="0" err="1">
                <a:latin typeface="Times New Roman"/>
                <a:cs typeface="Times New Roman"/>
              </a:rPr>
              <a:t>тікелей</a:t>
            </a:r>
            <a:r>
              <a:rPr lang="ru-RU" sz="1400" dirty="0">
                <a:latin typeface="Times New Roman"/>
                <a:cs typeface="Times New Roman"/>
              </a:rPr>
              <a:t> </a:t>
            </a:r>
            <a:r>
              <a:rPr lang="ru-RU" sz="1400" dirty="0" err="1">
                <a:latin typeface="Times New Roman"/>
                <a:cs typeface="Times New Roman"/>
              </a:rPr>
              <a:t>байланыста</a:t>
            </a:r>
            <a:r>
              <a:rPr lang="ru-RU" sz="1400" dirty="0">
                <a:latin typeface="Times New Roman"/>
                <a:cs typeface="Times New Roman"/>
              </a:rPr>
              <a:t> </a:t>
            </a:r>
            <a:r>
              <a:rPr lang="ru-RU" sz="1400" dirty="0" err="1">
                <a:latin typeface="Times New Roman"/>
                <a:cs typeface="Times New Roman"/>
              </a:rPr>
              <a:t>болмауға</a:t>
            </a:r>
            <a:r>
              <a:rPr lang="ru-RU" sz="1400" dirty="0">
                <a:latin typeface="Times New Roman"/>
                <a:cs typeface="Times New Roman"/>
              </a:rPr>
              <a:t> </a:t>
            </a:r>
            <a:r>
              <a:rPr lang="ru-RU" sz="1400" dirty="0" err="1">
                <a:latin typeface="Times New Roman"/>
                <a:cs typeface="Times New Roman"/>
              </a:rPr>
              <a:t>және</a:t>
            </a:r>
            <a:r>
              <a:rPr lang="ru-RU" sz="1400" dirty="0">
                <a:latin typeface="Times New Roman"/>
                <a:cs typeface="Times New Roman"/>
              </a:rPr>
              <a:t> </a:t>
            </a:r>
            <a:r>
              <a:rPr lang="ru-RU" sz="1400" dirty="0" err="1">
                <a:latin typeface="Times New Roman"/>
                <a:cs typeface="Times New Roman"/>
              </a:rPr>
              <a:t>сол</a:t>
            </a:r>
            <a:r>
              <a:rPr lang="ru-RU" sz="1400" dirty="0">
                <a:latin typeface="Times New Roman"/>
                <a:cs typeface="Times New Roman"/>
              </a:rPr>
              <a:t> </a:t>
            </a:r>
            <a:r>
              <a:rPr lang="ru-RU" sz="1400" dirty="0" err="1">
                <a:latin typeface="Times New Roman"/>
                <a:cs typeface="Times New Roman"/>
              </a:rPr>
              <a:t>арқылы</a:t>
            </a:r>
            <a:r>
              <a:rPr lang="ru-RU" sz="1400" dirty="0">
                <a:latin typeface="Times New Roman"/>
                <a:cs typeface="Times New Roman"/>
              </a:rPr>
              <a:t> </a:t>
            </a:r>
            <a:r>
              <a:rPr lang="ru-RU" sz="1400" dirty="0" err="1">
                <a:latin typeface="Times New Roman"/>
                <a:cs typeface="Times New Roman"/>
              </a:rPr>
              <a:t>мәдени</a:t>
            </a:r>
            <a:r>
              <a:rPr lang="ru-RU" sz="1400" dirty="0">
                <a:latin typeface="Times New Roman"/>
                <a:cs typeface="Times New Roman"/>
              </a:rPr>
              <a:t> </a:t>
            </a:r>
            <a:r>
              <a:rPr lang="ru-RU" sz="1400" dirty="0" err="1">
                <a:latin typeface="Times New Roman"/>
                <a:cs typeface="Times New Roman"/>
              </a:rPr>
              <a:t>шоктың</a:t>
            </a:r>
            <a:r>
              <a:rPr lang="ru-RU" sz="1400" dirty="0">
                <a:latin typeface="Times New Roman"/>
                <a:cs typeface="Times New Roman"/>
              </a:rPr>
              <a:t> </a:t>
            </a:r>
            <a:r>
              <a:rPr lang="ru-RU" sz="1400" dirty="0" err="1">
                <a:latin typeface="Times New Roman"/>
                <a:cs typeface="Times New Roman"/>
              </a:rPr>
              <a:t>жағымсыз</a:t>
            </a:r>
            <a:r>
              <a:rPr lang="ru-RU" sz="1400" dirty="0">
                <a:latin typeface="Times New Roman"/>
                <a:cs typeface="Times New Roman"/>
              </a:rPr>
              <a:t> </a:t>
            </a:r>
            <a:r>
              <a:rPr lang="ru-RU" sz="1400" dirty="0" err="1">
                <a:latin typeface="Times New Roman"/>
                <a:cs typeface="Times New Roman"/>
              </a:rPr>
              <a:t>белгілерін</a:t>
            </a:r>
            <a:r>
              <a:rPr lang="ru-RU" sz="1400" dirty="0">
                <a:latin typeface="Times New Roman"/>
                <a:cs typeface="Times New Roman"/>
              </a:rPr>
              <a:t> </a:t>
            </a:r>
            <a:r>
              <a:rPr lang="ru-RU" sz="1400" dirty="0" err="1">
                <a:latin typeface="Times New Roman"/>
                <a:cs typeface="Times New Roman"/>
              </a:rPr>
              <a:t>жоюға</a:t>
            </a:r>
            <a:r>
              <a:rPr lang="ru-RU" sz="1400" dirty="0">
                <a:latin typeface="Times New Roman"/>
                <a:cs typeface="Times New Roman"/>
              </a:rPr>
              <a:t> </a:t>
            </a:r>
            <a:r>
              <a:rPr lang="ru-RU" sz="1400" dirty="0" err="1">
                <a:latin typeface="Times New Roman"/>
                <a:cs typeface="Times New Roman"/>
              </a:rPr>
              <a:t>тырысатын</a:t>
            </a:r>
            <a:r>
              <a:rPr lang="ru-RU" sz="1400" dirty="0">
                <a:latin typeface="Times New Roman"/>
                <a:cs typeface="Times New Roman"/>
              </a:rPr>
              <a:t> </a:t>
            </a:r>
            <a:r>
              <a:rPr lang="ru-RU" sz="1400" dirty="0" err="1">
                <a:latin typeface="Times New Roman"/>
                <a:cs typeface="Times New Roman"/>
              </a:rPr>
              <a:t>жағдайларда</a:t>
            </a:r>
            <a:r>
              <a:rPr lang="ru-RU" sz="1400" dirty="0">
                <a:latin typeface="Times New Roman"/>
                <a:cs typeface="Times New Roman"/>
              </a:rPr>
              <a:t> </a:t>
            </a:r>
            <a:r>
              <a:rPr lang="ru-RU" sz="1400" dirty="0" err="1">
                <a:latin typeface="Times New Roman"/>
                <a:cs typeface="Times New Roman"/>
              </a:rPr>
              <a:t>жүзеге</a:t>
            </a:r>
            <a:r>
              <a:rPr lang="ru-RU" sz="1400" dirty="0">
                <a:latin typeface="Times New Roman"/>
                <a:cs typeface="Times New Roman"/>
              </a:rPr>
              <a:t> </a:t>
            </a:r>
            <a:r>
              <a:rPr lang="ru-RU" sz="1400" dirty="0" err="1">
                <a:latin typeface="Times New Roman"/>
                <a:cs typeface="Times New Roman"/>
              </a:rPr>
              <a:t>асырылады</a:t>
            </a:r>
            <a:r>
              <a:rPr lang="ru-RU" sz="1400" dirty="0">
                <a:latin typeface="Times New Roman"/>
                <a:cs typeface="Times New Roman"/>
              </a:rPr>
              <a:t>. Осы модель </a:t>
            </a:r>
            <a:r>
              <a:rPr lang="ru-RU" sz="1400" dirty="0" err="1">
                <a:latin typeface="Times New Roman"/>
                <a:cs typeface="Times New Roman"/>
              </a:rPr>
              <a:t>бойыгша</a:t>
            </a:r>
            <a:r>
              <a:rPr lang="ru-RU" sz="1400" dirty="0">
                <a:latin typeface="Times New Roman"/>
                <a:cs typeface="Times New Roman"/>
              </a:rPr>
              <a:t>, </a:t>
            </a:r>
            <a:r>
              <a:rPr lang="ru-RU" sz="1400" dirty="0" err="1">
                <a:latin typeface="Times New Roman"/>
                <a:cs typeface="Times New Roman"/>
              </a:rPr>
              <a:t>мигранттар</a:t>
            </a:r>
            <a:r>
              <a:rPr lang="ru-RU" sz="1400" dirty="0">
                <a:latin typeface="Times New Roman"/>
                <a:cs typeface="Times New Roman"/>
              </a:rPr>
              <a:t> </a:t>
            </a:r>
            <a:r>
              <a:rPr lang="ru-RU" sz="1400" dirty="0" err="1">
                <a:latin typeface="Times New Roman"/>
                <a:cs typeface="Times New Roman"/>
              </a:rPr>
              <a:t>өздерінің</a:t>
            </a:r>
            <a:r>
              <a:rPr lang="ru-RU" sz="1400" dirty="0">
                <a:latin typeface="Times New Roman"/>
                <a:cs typeface="Times New Roman"/>
              </a:rPr>
              <a:t> </a:t>
            </a:r>
            <a:r>
              <a:rPr lang="ru-RU" sz="1400" dirty="0" err="1">
                <a:latin typeface="Times New Roman"/>
                <a:cs typeface="Times New Roman"/>
              </a:rPr>
              <a:t>ерекше</a:t>
            </a:r>
            <a:r>
              <a:rPr lang="ru-RU" sz="1400" dirty="0">
                <a:latin typeface="Times New Roman"/>
                <a:cs typeface="Times New Roman"/>
              </a:rPr>
              <a:t> </a:t>
            </a:r>
            <a:r>
              <a:rPr lang="ru-RU" sz="1400" dirty="0" err="1">
                <a:latin typeface="Times New Roman"/>
                <a:cs typeface="Times New Roman"/>
              </a:rPr>
              <a:t>микроәлемін</a:t>
            </a:r>
            <a:r>
              <a:rPr lang="ru-RU" sz="1400" dirty="0">
                <a:latin typeface="Times New Roman"/>
                <a:cs typeface="Times New Roman"/>
              </a:rPr>
              <a:t> </a:t>
            </a:r>
            <a:r>
              <a:rPr lang="ru-RU" sz="1400" dirty="0" err="1">
                <a:latin typeface="Times New Roman"/>
                <a:cs typeface="Times New Roman"/>
              </a:rPr>
              <a:t>жасайды</a:t>
            </a:r>
            <a:r>
              <a:rPr lang="ru-RU" sz="1400" dirty="0">
                <a:latin typeface="Times New Roman"/>
                <a:cs typeface="Times New Roman"/>
              </a:rPr>
              <a:t>, </a:t>
            </a:r>
            <a:r>
              <a:rPr lang="ru-RU" sz="1400" dirty="0" err="1">
                <a:latin typeface="Times New Roman"/>
                <a:cs typeface="Times New Roman"/>
              </a:rPr>
              <a:t>онда</a:t>
            </a:r>
            <a:r>
              <a:rPr lang="ru-RU" sz="1400" dirty="0">
                <a:latin typeface="Times New Roman"/>
                <a:cs typeface="Times New Roman"/>
              </a:rPr>
              <a:t> тек «</a:t>
            </a:r>
            <a:r>
              <a:rPr lang="ru-RU" sz="1400" dirty="0" err="1">
                <a:latin typeface="Times New Roman"/>
                <a:cs typeface="Times New Roman"/>
              </a:rPr>
              <a:t>өзінің</a:t>
            </a:r>
            <a:r>
              <a:rPr lang="ru-RU" sz="1400" dirty="0">
                <a:latin typeface="Times New Roman"/>
                <a:cs typeface="Times New Roman"/>
              </a:rPr>
              <a:t>» </a:t>
            </a:r>
            <a:r>
              <a:rPr lang="ru-RU" sz="1400" dirty="0" err="1">
                <a:latin typeface="Times New Roman"/>
                <a:cs typeface="Times New Roman"/>
              </a:rPr>
              <a:t>этномәдени</a:t>
            </a:r>
            <a:r>
              <a:rPr lang="ru-RU" sz="1400" dirty="0">
                <a:latin typeface="Times New Roman"/>
                <a:cs typeface="Times New Roman"/>
              </a:rPr>
              <a:t> орта бар, </a:t>
            </a:r>
            <a:r>
              <a:rPr lang="ru-RU" sz="1400" dirty="0" err="1">
                <a:latin typeface="Times New Roman"/>
                <a:cs typeface="Times New Roman"/>
              </a:rPr>
              <a:t>олардың</a:t>
            </a:r>
            <a:r>
              <a:rPr lang="ru-RU" sz="1400" dirty="0">
                <a:latin typeface="Times New Roman"/>
                <a:cs typeface="Times New Roman"/>
              </a:rPr>
              <a:t> </a:t>
            </a:r>
            <a:r>
              <a:rPr lang="ru-RU" sz="1400" dirty="0" err="1">
                <a:latin typeface="Times New Roman"/>
                <a:cs typeface="Times New Roman"/>
              </a:rPr>
              <a:t>отандастары</a:t>
            </a:r>
            <a:r>
              <a:rPr lang="ru-RU" sz="1400" dirty="0">
                <a:latin typeface="Times New Roman"/>
                <a:cs typeface="Times New Roman"/>
              </a:rPr>
              <a:t> мен </a:t>
            </a:r>
            <a:r>
              <a:rPr lang="ru-RU" sz="1400" dirty="0" err="1">
                <a:latin typeface="Times New Roman"/>
                <a:cs typeface="Times New Roman"/>
              </a:rPr>
              <a:t>тайпалары</a:t>
            </a:r>
            <a:r>
              <a:rPr lang="ru-RU" sz="1400" dirty="0">
                <a:latin typeface="Times New Roman"/>
                <a:cs typeface="Times New Roman"/>
              </a:rPr>
              <a:t> </a:t>
            </a:r>
            <a:r>
              <a:rPr lang="ru-RU" sz="1400" dirty="0" err="1">
                <a:latin typeface="Times New Roman"/>
                <a:cs typeface="Times New Roman"/>
              </a:rPr>
              <a:t>тұрады</a:t>
            </a:r>
            <a:r>
              <a:rPr lang="ru-RU" sz="1400" dirty="0">
                <a:latin typeface="Times New Roman"/>
                <a:cs typeface="Times New Roman"/>
              </a:rPr>
              <a:t>.</a:t>
            </a:r>
            <a:r>
              <a:rPr lang="ru-RU" dirty="0">
                <a:ea typeface="+mn-lt"/>
                <a:cs typeface="+mn-lt"/>
              </a:rPr>
              <a:t> </a:t>
            </a:r>
            <a:r>
              <a:rPr lang="ru-RU" sz="1400" dirty="0" err="1">
                <a:latin typeface="Times New Roman"/>
                <a:cs typeface="Times New Roman"/>
              </a:rPr>
              <a:t>Пассивті</a:t>
            </a:r>
            <a:r>
              <a:rPr lang="ru-RU" sz="1400" dirty="0">
                <a:latin typeface="Times New Roman"/>
                <a:cs typeface="Times New Roman"/>
              </a:rPr>
              <a:t> автаркия, </a:t>
            </a:r>
            <a:r>
              <a:rPr lang="ru-RU" sz="1400" dirty="0" err="1">
                <a:latin typeface="Times New Roman"/>
                <a:cs typeface="Times New Roman"/>
              </a:rPr>
              <a:t>әдетте</a:t>
            </a:r>
            <a:r>
              <a:rPr lang="ru-RU" sz="1400" dirty="0">
                <a:latin typeface="Times New Roman"/>
                <a:cs typeface="Times New Roman"/>
              </a:rPr>
              <a:t>, </a:t>
            </a:r>
            <a:r>
              <a:rPr lang="ru-RU" sz="1400" dirty="0" err="1">
                <a:latin typeface="Times New Roman"/>
                <a:cs typeface="Times New Roman"/>
              </a:rPr>
              <a:t>ірі</a:t>
            </a:r>
            <a:r>
              <a:rPr lang="ru-RU" sz="1400" dirty="0">
                <a:latin typeface="Times New Roman"/>
                <a:cs typeface="Times New Roman"/>
              </a:rPr>
              <a:t> </a:t>
            </a:r>
            <a:r>
              <a:rPr lang="ru-RU" sz="1400" dirty="0" err="1">
                <a:latin typeface="Times New Roman"/>
                <a:cs typeface="Times New Roman"/>
              </a:rPr>
              <a:t>қалаларда</a:t>
            </a:r>
            <a:r>
              <a:rPr lang="ru-RU" sz="1400" dirty="0">
                <a:latin typeface="Times New Roman"/>
                <a:cs typeface="Times New Roman"/>
              </a:rPr>
              <a:t>, </a:t>
            </a:r>
            <a:r>
              <a:rPr lang="ru-RU" sz="1400" dirty="0" err="1">
                <a:latin typeface="Times New Roman"/>
                <a:cs typeface="Times New Roman"/>
              </a:rPr>
              <a:t>өнеркәсіп</a:t>
            </a:r>
            <a:r>
              <a:rPr lang="ru-RU" sz="1400" dirty="0">
                <a:latin typeface="Times New Roman"/>
                <a:cs typeface="Times New Roman"/>
              </a:rPr>
              <a:t> </a:t>
            </a:r>
            <a:r>
              <a:rPr lang="ru-RU" sz="1400" dirty="0" err="1">
                <a:latin typeface="Times New Roman"/>
                <a:cs typeface="Times New Roman"/>
              </a:rPr>
              <a:t>орталықтарында</a:t>
            </a:r>
            <a:r>
              <a:rPr lang="ru-RU" sz="1400" dirty="0">
                <a:latin typeface="Times New Roman"/>
                <a:cs typeface="Times New Roman"/>
              </a:rPr>
              <a:t>, </a:t>
            </a:r>
            <a:r>
              <a:rPr lang="ru-RU" sz="1400" dirty="0" err="1">
                <a:latin typeface="Times New Roman"/>
                <a:cs typeface="Times New Roman"/>
              </a:rPr>
              <a:t>мегаполистерде</a:t>
            </a:r>
            <a:r>
              <a:rPr lang="ru-RU" sz="1400" dirty="0">
                <a:latin typeface="Times New Roman"/>
                <a:cs typeface="Times New Roman"/>
              </a:rPr>
              <a:t> </a:t>
            </a:r>
            <a:r>
              <a:rPr lang="ru-RU" sz="1400" dirty="0" err="1">
                <a:latin typeface="Times New Roman"/>
                <a:cs typeface="Times New Roman"/>
              </a:rPr>
              <a:t>тұратын</a:t>
            </a:r>
            <a:r>
              <a:rPr lang="ru-RU" sz="1400" dirty="0">
                <a:latin typeface="Times New Roman"/>
                <a:cs typeface="Times New Roman"/>
              </a:rPr>
              <a:t> </a:t>
            </a:r>
            <a:r>
              <a:rPr lang="ru-RU" sz="1400" dirty="0" err="1">
                <a:latin typeface="Times New Roman"/>
                <a:cs typeface="Times New Roman"/>
              </a:rPr>
              <a:t>этникалық</a:t>
            </a:r>
            <a:r>
              <a:rPr lang="ru-RU" sz="1400" dirty="0">
                <a:latin typeface="Times New Roman"/>
                <a:cs typeface="Times New Roman"/>
              </a:rPr>
              <a:t> </a:t>
            </a:r>
            <a:r>
              <a:rPr lang="ru-RU" sz="1400" dirty="0" err="1">
                <a:latin typeface="Times New Roman"/>
                <a:cs typeface="Times New Roman"/>
              </a:rPr>
              <a:t>азшылық</a:t>
            </a:r>
            <a:r>
              <a:rPr lang="ru-RU" sz="1400" dirty="0">
                <a:latin typeface="Times New Roman"/>
                <a:cs typeface="Times New Roman"/>
              </a:rPr>
              <a:t> </a:t>
            </a:r>
            <a:r>
              <a:rPr lang="ru-RU" sz="1400" dirty="0" err="1">
                <a:latin typeface="Times New Roman"/>
                <a:cs typeface="Times New Roman"/>
              </a:rPr>
              <a:t>өкілдеріне</a:t>
            </a:r>
            <a:r>
              <a:rPr lang="ru-RU" sz="1400" dirty="0">
                <a:latin typeface="Times New Roman"/>
                <a:cs typeface="Times New Roman"/>
              </a:rPr>
              <a:t> (</a:t>
            </a:r>
            <a:r>
              <a:rPr lang="ru-RU" sz="1400" dirty="0" err="1">
                <a:latin typeface="Times New Roman"/>
                <a:cs typeface="Times New Roman"/>
              </a:rPr>
              <a:t>қоныс</a:t>
            </a:r>
            <a:r>
              <a:rPr lang="ru-RU" sz="1400" dirty="0">
                <a:latin typeface="Times New Roman"/>
                <a:cs typeface="Times New Roman"/>
              </a:rPr>
              <a:t> </a:t>
            </a:r>
            <a:r>
              <a:rPr lang="ru-RU" sz="1400" dirty="0" err="1">
                <a:latin typeface="Times New Roman"/>
                <a:cs typeface="Times New Roman"/>
              </a:rPr>
              <a:t>аударушылар</a:t>
            </a:r>
            <a:r>
              <a:rPr lang="ru-RU" sz="1400" dirty="0">
                <a:latin typeface="Times New Roman"/>
                <a:cs typeface="Times New Roman"/>
              </a:rPr>
              <a:t> мен </a:t>
            </a:r>
            <a:r>
              <a:rPr lang="ru-RU" sz="1400" dirty="0" err="1">
                <a:latin typeface="Times New Roman"/>
                <a:cs typeface="Times New Roman"/>
              </a:rPr>
              <a:t>босқындар</a:t>
            </a:r>
            <a:r>
              <a:rPr lang="ru-RU" sz="1400" dirty="0">
                <a:latin typeface="Times New Roman"/>
                <a:cs typeface="Times New Roman"/>
              </a:rPr>
              <a:t>) </a:t>
            </a:r>
            <a:r>
              <a:rPr lang="ru-RU" sz="1400" dirty="0" err="1">
                <a:latin typeface="Times New Roman"/>
                <a:cs typeface="Times New Roman"/>
              </a:rPr>
              <a:t>тән</a:t>
            </a:r>
            <a:r>
              <a:rPr lang="ru-RU" sz="1400" dirty="0">
                <a:latin typeface="Times New Roman"/>
                <a:cs typeface="Times New Roman"/>
              </a:rPr>
              <a:t>.</a:t>
            </a:r>
            <a:endParaRPr lang="ru-RU" dirty="0"/>
          </a:p>
          <a:p>
            <a:pPr algn="just"/>
            <a:r>
              <a:rPr lang="ru-RU" sz="1400">
                <a:latin typeface="Times New Roman"/>
                <a:cs typeface="Times New Roman"/>
              </a:rPr>
              <a:t>2.«Мәдени </a:t>
            </a:r>
            <a:r>
              <a:rPr lang="ru-RU" sz="1400" err="1">
                <a:latin typeface="Times New Roman"/>
                <a:cs typeface="Times New Roman"/>
              </a:rPr>
              <a:t>отарлау</a:t>
            </a:r>
            <a:r>
              <a:rPr lang="ru-RU" sz="1400">
                <a:latin typeface="Times New Roman"/>
                <a:cs typeface="Times New Roman"/>
              </a:rPr>
              <a:t>» </a:t>
            </a:r>
            <a:r>
              <a:rPr lang="ru-RU" sz="1400" err="1">
                <a:latin typeface="Times New Roman"/>
                <a:cs typeface="Times New Roman"/>
              </a:rPr>
              <a:t>стратегиясы</a:t>
            </a:r>
            <a:r>
              <a:rPr lang="ru-RU" sz="1400">
                <a:latin typeface="Times New Roman"/>
                <a:cs typeface="Times New Roman"/>
              </a:rPr>
              <a:t> (агрессивті автаркия) «жаңадан келгендер» арасында этноцентризм мен төзімсіздіктің белсенді көрінісімен сипатталады. Бұл жағдайда жаңа шындық өте нашар қабылданады, басқа мәдениет өткір сынға ұшырайды және жоққа шығарылады. Оның үстіне мигранттар (колонизаторлар) өздерінің мәдени атрибуттары мен этникалық стереотиптерін жаңа ортаға көшіруге, қабылдаушы ортаға өздерінің дүниетанымы мен өмір салтын таңуға белсенді түрде ұмтылады.</a:t>
            </a:r>
            <a:endParaRPr lang="ru-RU"/>
          </a:p>
          <a:p>
            <a:pPr algn="just"/>
            <a:r>
              <a:rPr lang="ru-RU" sz="1400">
                <a:latin typeface="Times New Roman"/>
                <a:cs typeface="Times New Roman"/>
              </a:rPr>
              <a:t>3.</a:t>
            </a:r>
            <a:r>
              <a:rPr lang="ru-RU" dirty="0">
                <a:ea typeface="+mn-lt"/>
                <a:cs typeface="+mn-lt"/>
              </a:rPr>
              <a:t> </a:t>
            </a:r>
            <a:r>
              <a:rPr lang="ru-RU" sz="1400" err="1">
                <a:latin typeface="Times New Roman"/>
                <a:cs typeface="Times New Roman"/>
              </a:rPr>
              <a:t>Мигранттардың</a:t>
            </a:r>
            <a:r>
              <a:rPr lang="ru-RU" sz="1400">
                <a:latin typeface="Times New Roman"/>
                <a:cs typeface="Times New Roman"/>
              </a:rPr>
              <a:t> </a:t>
            </a:r>
            <a:r>
              <a:rPr lang="ru-RU" sz="1400" err="1">
                <a:latin typeface="Times New Roman"/>
                <a:cs typeface="Times New Roman"/>
              </a:rPr>
              <a:t>өздерінің</a:t>
            </a:r>
            <a:r>
              <a:rPr lang="ru-RU" sz="1400">
                <a:latin typeface="Times New Roman"/>
                <a:cs typeface="Times New Roman"/>
              </a:rPr>
              <a:t> </a:t>
            </a:r>
            <a:r>
              <a:rPr lang="ru-RU" sz="1400" err="1">
                <a:latin typeface="Times New Roman"/>
                <a:cs typeface="Times New Roman"/>
              </a:rPr>
              <a:t>төл</a:t>
            </a:r>
            <a:r>
              <a:rPr lang="ru-RU" sz="1400">
                <a:latin typeface="Times New Roman"/>
                <a:cs typeface="Times New Roman"/>
              </a:rPr>
              <a:t> </a:t>
            </a:r>
            <a:r>
              <a:rPr lang="ru-RU" sz="1400" err="1">
                <a:latin typeface="Times New Roman"/>
                <a:cs typeface="Times New Roman"/>
              </a:rPr>
              <a:t>мәдениетінен</a:t>
            </a:r>
            <a:r>
              <a:rPr lang="ru-RU" sz="1400">
                <a:latin typeface="Times New Roman"/>
                <a:cs typeface="Times New Roman"/>
              </a:rPr>
              <a:t> </a:t>
            </a:r>
            <a:r>
              <a:rPr lang="ru-RU" sz="1400" err="1">
                <a:latin typeface="Times New Roman"/>
                <a:cs typeface="Times New Roman"/>
              </a:rPr>
              <a:t>ерікті</a:t>
            </a:r>
            <a:r>
              <a:rPr lang="ru-RU" sz="1400">
                <a:latin typeface="Times New Roman"/>
                <a:cs typeface="Times New Roman"/>
              </a:rPr>
              <a:t> </a:t>
            </a:r>
            <a:r>
              <a:rPr lang="ru-RU" sz="1400" err="1">
                <a:latin typeface="Times New Roman"/>
                <a:cs typeface="Times New Roman"/>
              </a:rPr>
              <a:t>түрде</a:t>
            </a:r>
            <a:r>
              <a:rPr lang="ru-RU" sz="1400">
                <a:latin typeface="Times New Roman"/>
                <a:cs typeface="Times New Roman"/>
              </a:rPr>
              <a:t> </a:t>
            </a:r>
            <a:r>
              <a:rPr lang="ru-RU" sz="1400" err="1">
                <a:latin typeface="Times New Roman"/>
                <a:cs typeface="Times New Roman"/>
              </a:rPr>
              <a:t>немесе</a:t>
            </a:r>
            <a:r>
              <a:rPr lang="ru-RU" sz="1400">
                <a:latin typeface="Times New Roman"/>
                <a:cs typeface="Times New Roman"/>
              </a:rPr>
              <a:t> </a:t>
            </a:r>
            <a:r>
              <a:rPr lang="ru-RU" sz="1400" err="1">
                <a:latin typeface="Times New Roman"/>
                <a:cs typeface="Times New Roman"/>
              </a:rPr>
              <a:t>мәжбүрлі</a:t>
            </a:r>
            <a:r>
              <a:rPr lang="ru-RU" sz="1400">
                <a:latin typeface="Times New Roman"/>
                <a:cs typeface="Times New Roman"/>
              </a:rPr>
              <a:t> </a:t>
            </a:r>
            <a:r>
              <a:rPr lang="ru-RU" sz="1400" err="1">
                <a:latin typeface="Times New Roman"/>
                <a:cs typeface="Times New Roman"/>
              </a:rPr>
              <a:t>түрде</a:t>
            </a:r>
            <a:r>
              <a:rPr lang="ru-RU" sz="1400">
                <a:latin typeface="Times New Roman"/>
                <a:cs typeface="Times New Roman"/>
              </a:rPr>
              <a:t> бас </a:t>
            </a:r>
            <a:r>
              <a:rPr lang="ru-RU" sz="1400" err="1">
                <a:latin typeface="Times New Roman"/>
                <a:cs typeface="Times New Roman"/>
              </a:rPr>
              <a:t>тартуын</a:t>
            </a:r>
            <a:r>
              <a:rPr lang="ru-RU" sz="1400">
                <a:latin typeface="Times New Roman"/>
                <a:cs typeface="Times New Roman"/>
              </a:rPr>
              <a:t> </a:t>
            </a:r>
            <a:r>
              <a:rPr lang="ru-RU" sz="1400" err="1">
                <a:latin typeface="Times New Roman"/>
                <a:cs typeface="Times New Roman"/>
              </a:rPr>
              <a:t>және</a:t>
            </a:r>
            <a:r>
              <a:rPr lang="ru-RU" sz="1400">
                <a:latin typeface="Times New Roman"/>
                <a:cs typeface="Times New Roman"/>
              </a:rPr>
              <a:t> </a:t>
            </a:r>
            <a:r>
              <a:rPr lang="ru-RU" sz="1400" err="1">
                <a:latin typeface="Times New Roman"/>
                <a:cs typeface="Times New Roman"/>
              </a:rPr>
              <a:t>жаңа</a:t>
            </a:r>
            <a:r>
              <a:rPr lang="ru-RU" sz="1400">
                <a:latin typeface="Times New Roman"/>
                <a:cs typeface="Times New Roman"/>
              </a:rPr>
              <a:t> </a:t>
            </a:r>
            <a:r>
              <a:rPr lang="ru-RU" sz="1400" err="1">
                <a:latin typeface="Times New Roman"/>
                <a:cs typeface="Times New Roman"/>
              </a:rPr>
              <a:t>этномәдени</a:t>
            </a:r>
            <a:r>
              <a:rPr lang="ru-RU" sz="1400">
                <a:latin typeface="Times New Roman"/>
                <a:cs typeface="Times New Roman"/>
              </a:rPr>
              <a:t> </a:t>
            </a:r>
            <a:r>
              <a:rPr lang="ru-RU" sz="1400" err="1">
                <a:latin typeface="Times New Roman"/>
                <a:cs typeface="Times New Roman"/>
              </a:rPr>
              <a:t>бірлестіктермен</a:t>
            </a:r>
            <a:r>
              <a:rPr lang="ru-RU" sz="1400">
                <a:latin typeface="Times New Roman"/>
                <a:cs typeface="Times New Roman"/>
              </a:rPr>
              <a:t> </a:t>
            </a:r>
            <a:r>
              <a:rPr lang="ru-RU" sz="1400" err="1">
                <a:latin typeface="Times New Roman"/>
                <a:cs typeface="Times New Roman"/>
              </a:rPr>
              <a:t>толық</a:t>
            </a:r>
            <a:r>
              <a:rPr lang="ru-RU" sz="1400">
                <a:latin typeface="Times New Roman"/>
                <a:cs typeface="Times New Roman"/>
              </a:rPr>
              <a:t> </a:t>
            </a:r>
            <a:r>
              <a:rPr lang="ru-RU" sz="1400" err="1">
                <a:latin typeface="Times New Roman"/>
                <a:cs typeface="Times New Roman"/>
              </a:rPr>
              <a:t>сәйкестендіруін</a:t>
            </a:r>
            <a:r>
              <a:rPr lang="ru-RU" sz="1400">
                <a:latin typeface="Times New Roman"/>
                <a:cs typeface="Times New Roman"/>
              </a:rPr>
              <a:t> («</a:t>
            </a:r>
            <a:r>
              <a:rPr lang="ru-RU" sz="1400" err="1">
                <a:latin typeface="Times New Roman"/>
                <a:cs typeface="Times New Roman"/>
              </a:rPr>
              <a:t>енгізу</a:t>
            </a:r>
            <a:r>
              <a:rPr lang="ru-RU" sz="1400">
                <a:latin typeface="Times New Roman"/>
                <a:cs typeface="Times New Roman"/>
              </a:rPr>
              <a:t>») </a:t>
            </a:r>
            <a:r>
              <a:rPr lang="ru-RU" sz="1400" err="1">
                <a:latin typeface="Times New Roman"/>
                <a:cs typeface="Times New Roman"/>
              </a:rPr>
              <a:t>қамтитын</a:t>
            </a:r>
            <a:r>
              <a:rPr lang="ru-RU" sz="1400">
                <a:latin typeface="Times New Roman"/>
                <a:cs typeface="Times New Roman"/>
              </a:rPr>
              <a:t> ассимиляция.</a:t>
            </a:r>
            <a:endParaRPr lang="ru-RU"/>
          </a:p>
          <a:p>
            <a:pPr algn="just"/>
            <a:r>
              <a:rPr lang="ru-RU" sz="1400" dirty="0">
                <a:latin typeface="Times New Roman"/>
                <a:cs typeface="Times New Roman"/>
              </a:rPr>
              <a:t>4. Интеграция (аккультурация) – </a:t>
            </a:r>
            <a:r>
              <a:rPr lang="ru-RU" sz="1400" dirty="0" err="1">
                <a:latin typeface="Times New Roman"/>
                <a:cs typeface="Times New Roman"/>
              </a:rPr>
              <a:t>этникалық</a:t>
            </a:r>
            <a:r>
              <a:rPr lang="ru-RU" sz="1400" dirty="0">
                <a:latin typeface="Times New Roman"/>
                <a:cs typeface="Times New Roman"/>
              </a:rPr>
              <a:t> </a:t>
            </a:r>
            <a:r>
              <a:rPr lang="ru-RU" sz="1400" dirty="0" err="1">
                <a:latin typeface="Times New Roman"/>
                <a:cs typeface="Times New Roman"/>
              </a:rPr>
              <a:t>азшылықтардың</a:t>
            </a:r>
            <a:r>
              <a:rPr lang="ru-RU" sz="1400" dirty="0">
                <a:latin typeface="Times New Roman"/>
                <a:cs typeface="Times New Roman"/>
              </a:rPr>
              <a:t> </a:t>
            </a:r>
            <a:r>
              <a:rPr lang="ru-RU" sz="1400" dirty="0" err="1">
                <a:latin typeface="Times New Roman"/>
                <a:cs typeface="Times New Roman"/>
              </a:rPr>
              <a:t>өз</a:t>
            </a:r>
            <a:r>
              <a:rPr lang="ru-RU" sz="1400" dirty="0">
                <a:latin typeface="Times New Roman"/>
                <a:cs typeface="Times New Roman"/>
              </a:rPr>
              <a:t> </a:t>
            </a:r>
            <a:r>
              <a:rPr lang="ru-RU" sz="1400" dirty="0" err="1">
                <a:latin typeface="Times New Roman"/>
                <a:cs typeface="Times New Roman"/>
              </a:rPr>
              <a:t>мәдениетіне</a:t>
            </a:r>
            <a:r>
              <a:rPr lang="ru-RU" sz="1400" dirty="0">
                <a:latin typeface="Times New Roman"/>
                <a:cs typeface="Times New Roman"/>
              </a:rPr>
              <a:t> </a:t>
            </a:r>
            <a:r>
              <a:rPr lang="ru-RU" sz="1400" dirty="0" err="1">
                <a:latin typeface="Times New Roman"/>
                <a:cs typeface="Times New Roman"/>
              </a:rPr>
              <a:t>деген</a:t>
            </a:r>
            <a:r>
              <a:rPr lang="ru-RU" sz="1400" dirty="0">
                <a:latin typeface="Times New Roman"/>
                <a:cs typeface="Times New Roman"/>
              </a:rPr>
              <a:t> </a:t>
            </a:r>
            <a:r>
              <a:rPr lang="ru-RU" sz="1400" dirty="0" err="1">
                <a:latin typeface="Times New Roman"/>
                <a:cs typeface="Times New Roman"/>
              </a:rPr>
              <a:t>адалдығын</a:t>
            </a:r>
            <a:r>
              <a:rPr lang="ru-RU" sz="1400" dirty="0">
                <a:latin typeface="Times New Roman"/>
                <a:cs typeface="Times New Roman"/>
              </a:rPr>
              <a:t> </a:t>
            </a:r>
            <a:r>
              <a:rPr lang="ru-RU" sz="1400" dirty="0" err="1">
                <a:latin typeface="Times New Roman"/>
                <a:cs typeface="Times New Roman"/>
              </a:rPr>
              <a:t>сақтаудан</a:t>
            </a:r>
            <a:r>
              <a:rPr lang="ru-RU" sz="1400" dirty="0">
                <a:latin typeface="Times New Roman"/>
                <a:cs typeface="Times New Roman"/>
              </a:rPr>
              <a:t> </a:t>
            </a:r>
            <a:r>
              <a:rPr lang="ru-RU" sz="1400" dirty="0" err="1">
                <a:latin typeface="Times New Roman"/>
                <a:cs typeface="Times New Roman"/>
              </a:rPr>
              <a:t>және</a:t>
            </a:r>
            <a:r>
              <a:rPr lang="ru-RU" sz="1400" dirty="0">
                <a:latin typeface="Times New Roman"/>
                <a:cs typeface="Times New Roman"/>
              </a:rPr>
              <a:t> </a:t>
            </a:r>
            <a:r>
              <a:rPr lang="ru-RU" sz="1400" dirty="0" err="1">
                <a:latin typeface="Times New Roman"/>
                <a:cs typeface="Times New Roman"/>
              </a:rPr>
              <a:t>шетелдік</a:t>
            </a:r>
            <a:r>
              <a:rPr lang="ru-RU" sz="1400" dirty="0">
                <a:latin typeface="Times New Roman"/>
                <a:cs typeface="Times New Roman"/>
              </a:rPr>
              <a:t> </a:t>
            </a:r>
            <a:r>
              <a:rPr lang="ru-RU" sz="1400" dirty="0" err="1">
                <a:latin typeface="Times New Roman"/>
                <a:cs typeface="Times New Roman"/>
              </a:rPr>
              <a:t>мәдени</a:t>
            </a:r>
            <a:r>
              <a:rPr lang="ru-RU" sz="1400" dirty="0">
                <a:latin typeface="Times New Roman"/>
                <a:cs typeface="Times New Roman"/>
              </a:rPr>
              <a:t> </a:t>
            </a:r>
            <a:r>
              <a:rPr lang="ru-RU" sz="1400" dirty="0" err="1">
                <a:latin typeface="Times New Roman"/>
                <a:cs typeface="Times New Roman"/>
              </a:rPr>
              <a:t>атрибуттарды</a:t>
            </a:r>
            <a:r>
              <a:rPr lang="ru-RU" sz="1400" dirty="0">
                <a:latin typeface="Times New Roman"/>
                <a:cs typeface="Times New Roman"/>
              </a:rPr>
              <a:t> </a:t>
            </a:r>
            <a:r>
              <a:rPr lang="ru-RU" sz="1400" dirty="0" err="1">
                <a:latin typeface="Times New Roman"/>
                <a:cs typeface="Times New Roman"/>
              </a:rPr>
              <a:t>параллельді</a:t>
            </a:r>
            <a:r>
              <a:rPr lang="ru-RU" sz="1400" dirty="0">
                <a:latin typeface="Times New Roman"/>
                <a:cs typeface="Times New Roman"/>
              </a:rPr>
              <a:t> </a:t>
            </a:r>
            <a:r>
              <a:rPr lang="ru-RU" sz="1400" dirty="0" err="1">
                <a:latin typeface="Times New Roman"/>
                <a:cs typeface="Times New Roman"/>
              </a:rPr>
              <a:t>интернационализациялаудан</a:t>
            </a:r>
            <a:r>
              <a:rPr lang="ru-RU" sz="1400" dirty="0">
                <a:latin typeface="Times New Roman"/>
                <a:cs typeface="Times New Roman"/>
              </a:rPr>
              <a:t> </a:t>
            </a:r>
            <a:r>
              <a:rPr lang="ru-RU" sz="1400" dirty="0" err="1">
                <a:latin typeface="Times New Roman"/>
                <a:cs typeface="Times New Roman"/>
              </a:rPr>
              <a:t>тұратын</a:t>
            </a:r>
            <a:r>
              <a:rPr lang="ru-RU" sz="1400" dirty="0">
                <a:latin typeface="Times New Roman"/>
                <a:cs typeface="Times New Roman"/>
              </a:rPr>
              <a:t> </a:t>
            </a:r>
            <a:r>
              <a:rPr lang="ru-RU" sz="1400" dirty="0" err="1">
                <a:latin typeface="Times New Roman"/>
                <a:cs typeface="Times New Roman"/>
              </a:rPr>
              <a:t>ең</a:t>
            </a:r>
            <a:r>
              <a:rPr lang="ru-RU" sz="1400" dirty="0">
                <a:latin typeface="Times New Roman"/>
                <a:cs typeface="Times New Roman"/>
              </a:rPr>
              <a:t> </a:t>
            </a:r>
            <a:r>
              <a:rPr lang="ru-RU" sz="1400" dirty="0" err="1">
                <a:latin typeface="Times New Roman"/>
                <a:cs typeface="Times New Roman"/>
              </a:rPr>
              <a:t>қолайлы</a:t>
            </a:r>
            <a:r>
              <a:rPr lang="ru-RU" sz="1400" dirty="0">
                <a:latin typeface="Times New Roman"/>
                <a:cs typeface="Times New Roman"/>
              </a:rPr>
              <a:t> </a:t>
            </a:r>
            <a:r>
              <a:rPr lang="ru-RU" sz="1400" dirty="0" err="1">
                <a:latin typeface="Times New Roman"/>
                <a:cs typeface="Times New Roman"/>
              </a:rPr>
              <a:t>және</a:t>
            </a:r>
            <a:r>
              <a:rPr lang="ru-RU" sz="1400" dirty="0">
                <a:latin typeface="Times New Roman"/>
                <a:cs typeface="Times New Roman"/>
              </a:rPr>
              <a:t> </a:t>
            </a:r>
            <a:r>
              <a:rPr lang="ru-RU" sz="1400" dirty="0" err="1">
                <a:latin typeface="Times New Roman"/>
                <a:cs typeface="Times New Roman"/>
              </a:rPr>
              <a:t>сәтті</a:t>
            </a:r>
            <a:r>
              <a:rPr lang="ru-RU" sz="1400" dirty="0">
                <a:latin typeface="Times New Roman"/>
                <a:cs typeface="Times New Roman"/>
              </a:rPr>
              <a:t> </a:t>
            </a:r>
            <a:r>
              <a:rPr lang="ru-RU" sz="1400" dirty="0" err="1">
                <a:latin typeface="Times New Roman"/>
                <a:cs typeface="Times New Roman"/>
              </a:rPr>
              <a:t>бейімделу</a:t>
            </a:r>
            <a:r>
              <a:rPr lang="ru-RU" sz="1400" dirty="0">
                <a:latin typeface="Times New Roman"/>
                <a:cs typeface="Times New Roman"/>
              </a:rPr>
              <a:t> </a:t>
            </a:r>
            <a:r>
              <a:rPr lang="ru-RU" sz="1400" dirty="0" err="1">
                <a:latin typeface="Times New Roman"/>
                <a:cs typeface="Times New Roman"/>
              </a:rPr>
              <a:t>стратегиясы</a:t>
            </a:r>
            <a:r>
              <a:rPr lang="ru-RU" sz="1400" dirty="0">
                <a:latin typeface="Times New Roman"/>
                <a:cs typeface="Times New Roman"/>
              </a:rPr>
              <a:t>. </a:t>
            </a:r>
            <a:r>
              <a:rPr lang="ru-RU" sz="1400" dirty="0" err="1">
                <a:latin typeface="Times New Roman"/>
                <a:cs typeface="Times New Roman"/>
              </a:rPr>
              <a:t>Бұл</a:t>
            </a:r>
            <a:r>
              <a:rPr lang="ru-RU" sz="1400" dirty="0">
                <a:latin typeface="Times New Roman"/>
                <a:cs typeface="Times New Roman"/>
              </a:rPr>
              <a:t> модель </a:t>
            </a:r>
            <a:r>
              <a:rPr lang="ru-RU" sz="1400" dirty="0" err="1">
                <a:latin typeface="Times New Roman"/>
                <a:cs typeface="Times New Roman"/>
              </a:rPr>
              <a:t>сонымен</a:t>
            </a:r>
            <a:r>
              <a:rPr lang="ru-RU" sz="1400" dirty="0">
                <a:latin typeface="Times New Roman"/>
                <a:cs typeface="Times New Roman"/>
              </a:rPr>
              <a:t> </a:t>
            </a:r>
            <a:r>
              <a:rPr lang="ru-RU" sz="1400" dirty="0" err="1">
                <a:latin typeface="Times New Roman"/>
                <a:cs typeface="Times New Roman"/>
              </a:rPr>
              <a:t>қатар</a:t>
            </a:r>
            <a:r>
              <a:rPr lang="ru-RU" sz="1400" dirty="0">
                <a:latin typeface="Times New Roman"/>
                <a:cs typeface="Times New Roman"/>
              </a:rPr>
              <a:t> </a:t>
            </a:r>
            <a:r>
              <a:rPr lang="ru-RU" sz="1400" dirty="0" err="1">
                <a:latin typeface="Times New Roman"/>
                <a:cs typeface="Times New Roman"/>
              </a:rPr>
              <a:t>мигранттар</a:t>
            </a:r>
            <a:r>
              <a:rPr lang="ru-RU" sz="1400" dirty="0">
                <a:latin typeface="Times New Roman"/>
                <a:cs typeface="Times New Roman"/>
              </a:rPr>
              <a:t> мен басым </a:t>
            </a:r>
            <a:r>
              <a:rPr lang="ru-RU" sz="1400" dirty="0" err="1">
                <a:latin typeface="Times New Roman"/>
                <a:cs typeface="Times New Roman"/>
              </a:rPr>
              <a:t>этникалық</a:t>
            </a:r>
            <a:r>
              <a:rPr lang="ru-RU" sz="1400" dirty="0">
                <a:latin typeface="Times New Roman"/>
                <a:cs typeface="Times New Roman"/>
              </a:rPr>
              <a:t> </a:t>
            </a:r>
            <a:r>
              <a:rPr lang="ru-RU" sz="1400" dirty="0" err="1">
                <a:latin typeface="Times New Roman"/>
                <a:cs typeface="Times New Roman"/>
              </a:rPr>
              <a:t>көпшілік</a:t>
            </a:r>
            <a:r>
              <a:rPr lang="ru-RU" sz="1400" dirty="0">
                <a:latin typeface="Times New Roman"/>
                <a:cs typeface="Times New Roman"/>
              </a:rPr>
              <a:t> </a:t>
            </a:r>
            <a:r>
              <a:rPr lang="ru-RU" sz="1400" dirty="0" err="1">
                <a:latin typeface="Times New Roman"/>
                <a:cs typeface="Times New Roman"/>
              </a:rPr>
              <a:t>арасындағы</a:t>
            </a:r>
            <a:r>
              <a:rPr lang="ru-RU" sz="1400" dirty="0">
                <a:latin typeface="Times New Roman"/>
                <a:cs typeface="Times New Roman"/>
              </a:rPr>
              <a:t> </a:t>
            </a:r>
            <a:r>
              <a:rPr lang="ru-RU" sz="1400" dirty="0" err="1">
                <a:latin typeface="Times New Roman"/>
                <a:cs typeface="Times New Roman"/>
              </a:rPr>
              <a:t>паритеттік</a:t>
            </a:r>
            <a:r>
              <a:rPr lang="ru-RU" sz="1400" dirty="0">
                <a:latin typeface="Times New Roman"/>
                <a:cs typeface="Times New Roman"/>
              </a:rPr>
              <a:t> </a:t>
            </a:r>
            <a:r>
              <a:rPr lang="ru-RU" sz="1400" dirty="0" err="1">
                <a:latin typeface="Times New Roman"/>
                <a:cs typeface="Times New Roman"/>
              </a:rPr>
              <a:t>мәдениетаралық</a:t>
            </a:r>
            <a:r>
              <a:rPr lang="ru-RU" sz="1400" dirty="0">
                <a:latin typeface="Times New Roman"/>
                <a:cs typeface="Times New Roman"/>
              </a:rPr>
              <a:t> </a:t>
            </a:r>
            <a:r>
              <a:rPr lang="ru-RU" sz="1400" dirty="0" err="1">
                <a:latin typeface="Times New Roman"/>
                <a:cs typeface="Times New Roman"/>
              </a:rPr>
              <a:t>диалогты</a:t>
            </a:r>
            <a:r>
              <a:rPr lang="ru-RU" sz="1400" dirty="0">
                <a:latin typeface="Times New Roman"/>
                <a:cs typeface="Times New Roman"/>
              </a:rPr>
              <a:t> </a:t>
            </a:r>
            <a:r>
              <a:rPr lang="ru-RU" sz="1400" dirty="0" err="1">
                <a:latin typeface="Times New Roman"/>
                <a:cs typeface="Times New Roman"/>
              </a:rPr>
              <a:t>белсендіруді</a:t>
            </a:r>
            <a:r>
              <a:rPr lang="ru-RU" sz="1400" dirty="0">
                <a:latin typeface="Times New Roman"/>
                <a:cs typeface="Times New Roman"/>
              </a:rPr>
              <a:t>, </a:t>
            </a:r>
            <a:r>
              <a:rPr lang="ru-RU" sz="1400" dirty="0" err="1">
                <a:latin typeface="Times New Roman"/>
                <a:cs typeface="Times New Roman"/>
              </a:rPr>
              <a:t>өзара</a:t>
            </a:r>
            <a:r>
              <a:rPr lang="ru-RU" sz="1400" dirty="0">
                <a:latin typeface="Times New Roman"/>
                <a:cs typeface="Times New Roman"/>
              </a:rPr>
              <a:t> </a:t>
            </a:r>
            <a:r>
              <a:rPr lang="ru-RU" sz="1400" dirty="0" err="1">
                <a:latin typeface="Times New Roman"/>
                <a:cs typeface="Times New Roman"/>
              </a:rPr>
              <a:t>бейімделуді</a:t>
            </a:r>
            <a:r>
              <a:rPr lang="ru-RU" sz="1400" dirty="0">
                <a:latin typeface="Times New Roman"/>
                <a:cs typeface="Times New Roman"/>
              </a:rPr>
              <a:t> </a:t>
            </a:r>
            <a:r>
              <a:rPr lang="ru-RU" sz="1400" dirty="0" err="1">
                <a:latin typeface="Times New Roman"/>
                <a:cs typeface="Times New Roman"/>
              </a:rPr>
              <a:t>болжайды</a:t>
            </a:r>
            <a:r>
              <a:rPr lang="ru-RU" sz="1400" dirty="0">
                <a:latin typeface="Times New Roman"/>
                <a:cs typeface="Times New Roman"/>
              </a:rPr>
              <a:t>.</a:t>
            </a:r>
            <a:endParaRPr lang="ru-RU" dirty="0"/>
          </a:p>
          <a:p>
            <a:endParaRPr lang="ru-RU" dirty="0"/>
          </a:p>
        </p:txBody>
      </p:sp>
    </p:spTree>
    <p:extLst>
      <p:ext uri="{BB962C8B-B14F-4D97-AF65-F5344CB8AC3E}">
        <p14:creationId xmlns:p14="http://schemas.microsoft.com/office/powerpoint/2010/main" val="1426392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D38A34-3B03-0118-139A-FB5093CA7923}"/>
              </a:ext>
            </a:extLst>
          </p:cNvPr>
          <p:cNvSpPr>
            <a:spLocks noGrp="1"/>
          </p:cNvSpPr>
          <p:nvPr>
            <p:ph type="title"/>
          </p:nvPr>
        </p:nvSpPr>
        <p:spPr>
          <a:xfrm>
            <a:off x="1587710" y="455362"/>
            <a:ext cx="9486690" cy="934096"/>
          </a:xfrm>
        </p:spPr>
        <p:txBody>
          <a:bodyPr>
            <a:normAutofit fontScale="90000"/>
          </a:bodyPr>
          <a:lstStyle/>
          <a:p>
            <a:r>
              <a:rPr lang="ru-RU" sz="2800" err="1">
                <a:latin typeface="Times New Roman"/>
                <a:cs typeface="Times New Roman"/>
              </a:rPr>
              <a:t>Мәдени</a:t>
            </a:r>
            <a:r>
              <a:rPr lang="ru-RU" sz="2800" dirty="0">
                <a:latin typeface="Times New Roman"/>
                <a:cs typeface="Times New Roman"/>
              </a:rPr>
              <a:t> </a:t>
            </a:r>
            <a:r>
              <a:rPr lang="ru-RU" sz="2800" err="1">
                <a:latin typeface="Times New Roman"/>
                <a:cs typeface="Times New Roman"/>
              </a:rPr>
              <a:t>жүйелер</a:t>
            </a:r>
            <a:r>
              <a:rPr lang="ru-RU" sz="2800" dirty="0">
                <a:latin typeface="Times New Roman"/>
                <a:cs typeface="Times New Roman"/>
              </a:rPr>
              <a:t> мен </a:t>
            </a:r>
            <a:r>
              <a:rPr lang="ru-RU" sz="2800" err="1">
                <a:latin typeface="Times New Roman"/>
                <a:cs typeface="Times New Roman"/>
              </a:rPr>
              <a:t>мәдениетаралық</a:t>
            </a:r>
            <a:r>
              <a:rPr lang="ru-RU" sz="2800" dirty="0">
                <a:latin typeface="Times New Roman"/>
                <a:cs typeface="Times New Roman"/>
              </a:rPr>
              <a:t> </a:t>
            </a:r>
            <a:r>
              <a:rPr lang="ru-RU" sz="2800" err="1">
                <a:latin typeface="Times New Roman"/>
                <a:cs typeface="Times New Roman"/>
              </a:rPr>
              <a:t>жағдайларды</a:t>
            </a:r>
            <a:r>
              <a:rPr lang="ru-RU" sz="2800" dirty="0">
                <a:latin typeface="Times New Roman"/>
                <a:cs typeface="Times New Roman"/>
              </a:rPr>
              <a:t> </a:t>
            </a:r>
            <a:r>
              <a:rPr lang="ru-RU" sz="2800" err="1">
                <a:latin typeface="Times New Roman"/>
                <a:cs typeface="Times New Roman"/>
              </a:rPr>
              <a:t>зерттеу</a:t>
            </a:r>
            <a:r>
              <a:rPr lang="ru-RU" sz="2800" dirty="0">
                <a:latin typeface="Times New Roman"/>
                <a:cs typeface="Times New Roman"/>
              </a:rPr>
              <a:t> </a:t>
            </a:r>
            <a:r>
              <a:rPr lang="ru-RU" sz="2800" err="1">
                <a:latin typeface="Times New Roman"/>
                <a:cs typeface="Times New Roman"/>
              </a:rPr>
              <a:t>әдістері</a:t>
            </a:r>
            <a:r>
              <a:rPr lang="ru-RU" sz="2800" dirty="0">
                <a:latin typeface="Times New Roman"/>
                <a:cs typeface="Times New Roman"/>
              </a:rPr>
              <a:t>. </a:t>
            </a:r>
            <a:endParaRPr lang="ru-RU" sz="2800" dirty="0"/>
          </a:p>
        </p:txBody>
      </p:sp>
      <p:sp>
        <p:nvSpPr>
          <p:cNvPr id="3" name="Объект 2">
            <a:extLst>
              <a:ext uri="{FF2B5EF4-FFF2-40B4-BE49-F238E27FC236}">
                <a16:creationId xmlns:a16="http://schemas.microsoft.com/office/drawing/2014/main" xmlns="" id="{FF28948E-DF8D-3452-2683-3C79C0C10940}"/>
              </a:ext>
            </a:extLst>
          </p:cNvPr>
          <p:cNvSpPr>
            <a:spLocks noGrp="1"/>
          </p:cNvSpPr>
          <p:nvPr>
            <p:ph idx="1"/>
          </p:nvPr>
        </p:nvSpPr>
        <p:spPr>
          <a:xfrm>
            <a:off x="1587710" y="1498869"/>
            <a:ext cx="9486690" cy="4587299"/>
          </a:xfrm>
        </p:spPr>
        <p:txBody>
          <a:bodyPr vert="horz" lIns="91440" tIns="45720" rIns="91440" bIns="45720" rtlCol="0" anchor="t">
            <a:noAutofit/>
          </a:bodyPr>
          <a:lstStyle/>
          <a:p>
            <a:pPr algn="just"/>
            <a:r>
              <a:rPr lang="ru-RU" sz="1600" b="1" i="1" dirty="0" err="1">
                <a:latin typeface="Times New Roman"/>
                <a:cs typeface="Times New Roman"/>
              </a:rPr>
              <a:t>Функционалды</a:t>
            </a:r>
            <a:r>
              <a:rPr lang="ru-RU" sz="1600" b="1" i="1" dirty="0">
                <a:latin typeface="Times New Roman"/>
                <a:cs typeface="Times New Roman"/>
              </a:rPr>
              <a:t> </a:t>
            </a:r>
            <a:r>
              <a:rPr lang="ru-RU" sz="1600" b="1" i="1" dirty="0" err="1">
                <a:latin typeface="Times New Roman"/>
                <a:cs typeface="Times New Roman"/>
              </a:rPr>
              <a:t>тәсіл</a:t>
            </a:r>
            <a:r>
              <a:rPr lang="ru-RU" sz="1600" dirty="0">
                <a:latin typeface="Times New Roman"/>
                <a:cs typeface="Times New Roman"/>
              </a:rPr>
              <a:t> 1980 </a:t>
            </a:r>
            <a:r>
              <a:rPr lang="ru-RU" sz="1600" dirty="0" err="1">
                <a:latin typeface="Times New Roman"/>
                <a:cs typeface="Times New Roman"/>
              </a:rPr>
              <a:t>жылдары</a:t>
            </a:r>
            <a:r>
              <a:rPr lang="ru-RU" sz="1600" dirty="0">
                <a:latin typeface="Times New Roman"/>
                <a:cs typeface="Times New Roman"/>
              </a:rPr>
              <a:t> </a:t>
            </a:r>
            <a:r>
              <a:rPr lang="ru-RU" sz="1600" dirty="0" err="1">
                <a:latin typeface="Times New Roman"/>
                <a:cs typeface="Times New Roman"/>
              </a:rPr>
              <a:t>дамыды</a:t>
            </a:r>
            <a:r>
              <a:rPr lang="ru-RU" sz="1600" dirty="0">
                <a:latin typeface="Times New Roman"/>
                <a:cs typeface="Times New Roman"/>
              </a:rPr>
              <a:t> </a:t>
            </a:r>
            <a:r>
              <a:rPr lang="ru-RU" sz="1600" dirty="0" err="1">
                <a:latin typeface="Times New Roman"/>
                <a:cs typeface="Times New Roman"/>
              </a:rPr>
              <a:t>және</a:t>
            </a:r>
            <a:r>
              <a:rPr lang="ru-RU" sz="1600" dirty="0">
                <a:latin typeface="Times New Roman"/>
                <a:cs typeface="Times New Roman"/>
              </a:rPr>
              <a:t> </a:t>
            </a:r>
            <a:r>
              <a:rPr lang="ru-RU" sz="1600" dirty="0" err="1">
                <a:latin typeface="Times New Roman"/>
                <a:cs typeface="Times New Roman"/>
              </a:rPr>
              <a:t>әлеуметтану</a:t>
            </a:r>
            <a:r>
              <a:rPr lang="ru-RU" sz="1600" dirty="0">
                <a:latin typeface="Times New Roman"/>
                <a:cs typeface="Times New Roman"/>
              </a:rPr>
              <a:t> мен психология </a:t>
            </a:r>
            <a:r>
              <a:rPr lang="ru-RU" sz="1600" dirty="0" err="1">
                <a:latin typeface="Times New Roman"/>
                <a:cs typeface="Times New Roman"/>
              </a:rPr>
              <a:t>әдістеріне</a:t>
            </a:r>
            <a:r>
              <a:rPr lang="ru-RU" sz="1600" dirty="0">
                <a:latin typeface="Times New Roman"/>
                <a:cs typeface="Times New Roman"/>
              </a:rPr>
              <a:t> </a:t>
            </a:r>
            <a:r>
              <a:rPr lang="ru-RU" sz="1600" dirty="0" err="1">
                <a:latin typeface="Times New Roman"/>
                <a:cs typeface="Times New Roman"/>
              </a:rPr>
              <a:t>негізделген</a:t>
            </a:r>
            <a:r>
              <a:rPr lang="ru-RU" sz="1600" dirty="0">
                <a:latin typeface="Times New Roman"/>
                <a:cs typeface="Times New Roman"/>
              </a:rPr>
              <a:t>. </a:t>
            </a:r>
            <a:r>
              <a:rPr lang="ru-RU" sz="1600" dirty="0" err="1">
                <a:latin typeface="Times New Roman"/>
                <a:cs typeface="Times New Roman"/>
              </a:rPr>
              <a:t>Бұл</a:t>
            </a:r>
            <a:r>
              <a:rPr lang="ru-RU" sz="1600" dirty="0">
                <a:latin typeface="Times New Roman"/>
                <a:cs typeface="Times New Roman"/>
              </a:rPr>
              <a:t> </a:t>
            </a:r>
            <a:r>
              <a:rPr lang="ru-RU" sz="1600" dirty="0" err="1">
                <a:latin typeface="Times New Roman"/>
                <a:cs typeface="Times New Roman"/>
              </a:rPr>
              <a:t>тәсілге</a:t>
            </a:r>
            <a:r>
              <a:rPr lang="ru-RU" sz="1600" dirty="0">
                <a:latin typeface="Times New Roman"/>
                <a:cs typeface="Times New Roman"/>
              </a:rPr>
              <a:t> </a:t>
            </a:r>
            <a:r>
              <a:rPr lang="ru-RU" sz="1600" dirty="0" err="1">
                <a:latin typeface="Times New Roman"/>
                <a:cs typeface="Times New Roman"/>
              </a:rPr>
              <a:t>сәйкес</a:t>
            </a:r>
            <a:r>
              <a:rPr lang="ru-RU" sz="1600" dirty="0">
                <a:latin typeface="Times New Roman"/>
                <a:cs typeface="Times New Roman"/>
              </a:rPr>
              <a:t> </a:t>
            </a:r>
            <a:r>
              <a:rPr lang="ru-RU" sz="1600" dirty="0" err="1">
                <a:latin typeface="Times New Roman"/>
                <a:cs typeface="Times New Roman"/>
              </a:rPr>
              <a:t>кез-келген</a:t>
            </a:r>
            <a:r>
              <a:rPr lang="ru-RU" sz="1600" dirty="0">
                <a:latin typeface="Times New Roman"/>
                <a:cs typeface="Times New Roman"/>
              </a:rPr>
              <a:t> </a:t>
            </a:r>
            <a:r>
              <a:rPr lang="ru-RU" sz="1600" dirty="0" err="1">
                <a:latin typeface="Times New Roman"/>
                <a:cs typeface="Times New Roman"/>
              </a:rPr>
              <a:t>халықтың</a:t>
            </a:r>
            <a:r>
              <a:rPr lang="ru-RU" sz="1600" dirty="0">
                <a:latin typeface="Times New Roman"/>
                <a:cs typeface="Times New Roman"/>
              </a:rPr>
              <a:t> </a:t>
            </a:r>
            <a:r>
              <a:rPr lang="ru-RU" sz="1600" dirty="0" err="1">
                <a:latin typeface="Times New Roman"/>
                <a:cs typeface="Times New Roman"/>
              </a:rPr>
              <a:t>мәдениетін</a:t>
            </a:r>
            <a:r>
              <a:rPr lang="ru-RU" sz="1600" dirty="0">
                <a:latin typeface="Times New Roman"/>
                <a:cs typeface="Times New Roman"/>
              </a:rPr>
              <a:t> </a:t>
            </a:r>
            <a:r>
              <a:rPr lang="ru-RU" sz="1600" dirty="0" err="1">
                <a:latin typeface="Times New Roman"/>
                <a:cs typeface="Times New Roman"/>
              </a:rPr>
              <a:t>әртүрлі</a:t>
            </a:r>
            <a:r>
              <a:rPr lang="ru-RU" sz="1600" dirty="0">
                <a:latin typeface="Times New Roman"/>
                <a:cs typeface="Times New Roman"/>
              </a:rPr>
              <a:t> </a:t>
            </a:r>
            <a:r>
              <a:rPr lang="ru-RU" sz="1600" dirty="0" err="1">
                <a:latin typeface="Times New Roman"/>
                <a:cs typeface="Times New Roman"/>
              </a:rPr>
              <a:t>әдістер</a:t>
            </a:r>
            <a:r>
              <a:rPr lang="ru-RU" sz="1600" dirty="0">
                <a:latin typeface="Times New Roman"/>
                <a:cs typeface="Times New Roman"/>
              </a:rPr>
              <a:t> </a:t>
            </a:r>
            <a:r>
              <a:rPr lang="ru-RU" sz="1600" dirty="0" err="1">
                <a:latin typeface="Times New Roman"/>
                <a:cs typeface="Times New Roman"/>
              </a:rPr>
              <a:t>арқылы</a:t>
            </a:r>
            <a:r>
              <a:rPr lang="ru-RU" sz="1600" dirty="0">
                <a:latin typeface="Times New Roman"/>
                <a:cs typeface="Times New Roman"/>
              </a:rPr>
              <a:t> </a:t>
            </a:r>
            <a:r>
              <a:rPr lang="ru-RU" sz="1600" dirty="0" err="1">
                <a:latin typeface="Times New Roman"/>
                <a:cs typeface="Times New Roman"/>
              </a:rPr>
              <a:t>сипаттауға</a:t>
            </a:r>
            <a:r>
              <a:rPr lang="ru-RU" sz="1600" dirty="0">
                <a:latin typeface="Times New Roman"/>
                <a:cs typeface="Times New Roman"/>
              </a:rPr>
              <a:t> </a:t>
            </a:r>
            <a:r>
              <a:rPr lang="ru-RU" sz="1600" dirty="0" err="1">
                <a:latin typeface="Times New Roman"/>
                <a:cs typeface="Times New Roman"/>
              </a:rPr>
              <a:t>болады</a:t>
            </a:r>
            <a:r>
              <a:rPr lang="ru-RU" sz="1600" dirty="0">
                <a:latin typeface="Times New Roman"/>
                <a:cs typeface="Times New Roman"/>
              </a:rPr>
              <a:t>. </a:t>
            </a:r>
            <a:r>
              <a:rPr lang="ru-RU" sz="1600" dirty="0" err="1">
                <a:latin typeface="Times New Roman"/>
                <a:cs typeface="Times New Roman"/>
              </a:rPr>
              <a:t>Мәдениеттегі</a:t>
            </a:r>
            <a:r>
              <a:rPr lang="ru-RU" sz="1600" dirty="0">
                <a:latin typeface="Times New Roman"/>
                <a:cs typeface="Times New Roman"/>
              </a:rPr>
              <a:t> </a:t>
            </a:r>
            <a:r>
              <a:rPr lang="ru-RU" sz="1600" dirty="0" err="1">
                <a:latin typeface="Times New Roman"/>
                <a:cs typeface="Times New Roman"/>
              </a:rPr>
              <a:t>кез-келген</a:t>
            </a:r>
            <a:r>
              <a:rPr lang="ru-RU" sz="1600" dirty="0">
                <a:latin typeface="Times New Roman"/>
                <a:cs typeface="Times New Roman"/>
              </a:rPr>
              <a:t> </a:t>
            </a:r>
            <a:r>
              <a:rPr lang="ru-RU" sz="1600" dirty="0" err="1">
                <a:latin typeface="Times New Roman"/>
                <a:cs typeface="Times New Roman"/>
              </a:rPr>
              <a:t>өзгерістерді</a:t>
            </a:r>
            <a:r>
              <a:rPr lang="ru-RU" sz="1600" dirty="0">
                <a:latin typeface="Times New Roman"/>
                <a:cs typeface="Times New Roman"/>
              </a:rPr>
              <a:t> </a:t>
            </a:r>
            <a:r>
              <a:rPr lang="ru-RU" sz="1600" dirty="0" err="1">
                <a:latin typeface="Times New Roman"/>
                <a:cs typeface="Times New Roman"/>
              </a:rPr>
              <a:t>өлшеуге</a:t>
            </a:r>
            <a:r>
              <a:rPr lang="ru-RU" sz="1600" dirty="0">
                <a:latin typeface="Times New Roman"/>
                <a:cs typeface="Times New Roman"/>
              </a:rPr>
              <a:t> </a:t>
            </a:r>
            <a:r>
              <a:rPr lang="ru-RU" sz="1600" dirty="0" err="1">
                <a:latin typeface="Times New Roman"/>
                <a:cs typeface="Times New Roman"/>
              </a:rPr>
              <a:t>және</a:t>
            </a:r>
            <a:r>
              <a:rPr lang="ru-RU" sz="1600" dirty="0">
                <a:latin typeface="Times New Roman"/>
                <a:cs typeface="Times New Roman"/>
              </a:rPr>
              <a:t> </a:t>
            </a:r>
            <a:r>
              <a:rPr lang="ru-RU" sz="1600" dirty="0" err="1">
                <a:latin typeface="Times New Roman"/>
                <a:cs typeface="Times New Roman"/>
              </a:rPr>
              <a:t>сипаттауға</a:t>
            </a:r>
            <a:r>
              <a:rPr lang="ru-RU" sz="1600" dirty="0">
                <a:latin typeface="Times New Roman"/>
                <a:cs typeface="Times New Roman"/>
              </a:rPr>
              <a:t> </a:t>
            </a:r>
            <a:r>
              <a:rPr lang="ru-RU" sz="1600" dirty="0" err="1">
                <a:latin typeface="Times New Roman"/>
                <a:cs typeface="Times New Roman"/>
              </a:rPr>
              <a:t>болады</a:t>
            </a:r>
            <a:r>
              <a:rPr lang="ru-RU" sz="1600" dirty="0">
                <a:latin typeface="Times New Roman"/>
                <a:cs typeface="Times New Roman"/>
              </a:rPr>
              <a:t>. </a:t>
            </a:r>
            <a:r>
              <a:rPr lang="ru-RU" sz="1600" dirty="0" err="1">
                <a:latin typeface="Times New Roman"/>
                <a:cs typeface="Times New Roman"/>
              </a:rPr>
              <a:t>Мәдениет</a:t>
            </a:r>
            <a:r>
              <a:rPr lang="ru-RU" sz="1600" dirty="0">
                <a:latin typeface="Times New Roman"/>
                <a:cs typeface="Times New Roman"/>
              </a:rPr>
              <a:t> </a:t>
            </a:r>
            <a:r>
              <a:rPr lang="ru-RU" sz="1600" dirty="0" err="1">
                <a:latin typeface="Times New Roman"/>
                <a:cs typeface="Times New Roman"/>
              </a:rPr>
              <a:t>адамның</a:t>
            </a:r>
            <a:r>
              <a:rPr lang="ru-RU" sz="1600" dirty="0">
                <a:latin typeface="Times New Roman"/>
                <a:cs typeface="Times New Roman"/>
              </a:rPr>
              <a:t> </a:t>
            </a:r>
            <a:r>
              <a:rPr lang="ru-RU" sz="1600" dirty="0" err="1">
                <a:latin typeface="Times New Roman"/>
                <a:cs typeface="Times New Roman"/>
              </a:rPr>
              <a:t>мінез-құлқы</a:t>
            </a:r>
            <a:r>
              <a:rPr lang="ru-RU" sz="1600" dirty="0">
                <a:latin typeface="Times New Roman"/>
                <a:cs typeface="Times New Roman"/>
              </a:rPr>
              <a:t> мен </a:t>
            </a:r>
            <a:r>
              <a:rPr lang="ru-RU" sz="1600" dirty="0" err="1">
                <a:latin typeface="Times New Roman"/>
                <a:cs typeface="Times New Roman"/>
              </a:rPr>
              <a:t>қарым-қатынасын</a:t>
            </a:r>
            <a:r>
              <a:rPr lang="ru-RU" sz="1600" dirty="0">
                <a:latin typeface="Times New Roman"/>
                <a:cs typeface="Times New Roman"/>
              </a:rPr>
              <a:t> </a:t>
            </a:r>
            <a:r>
              <a:rPr lang="ru-RU" sz="1600" dirty="0" err="1">
                <a:latin typeface="Times New Roman"/>
                <a:cs typeface="Times New Roman"/>
              </a:rPr>
              <a:t>анықтайды</a:t>
            </a:r>
            <a:r>
              <a:rPr lang="ru-RU" sz="1600" dirty="0">
                <a:latin typeface="Times New Roman"/>
                <a:cs typeface="Times New Roman"/>
              </a:rPr>
              <a:t>, </a:t>
            </a:r>
            <a:r>
              <a:rPr lang="ru-RU" sz="1600" dirty="0" err="1">
                <a:latin typeface="Times New Roman"/>
                <a:cs typeface="Times New Roman"/>
              </a:rPr>
              <a:t>сондықтан</a:t>
            </a:r>
            <a:r>
              <a:rPr lang="ru-RU" sz="1600" dirty="0">
                <a:latin typeface="Times New Roman"/>
                <a:cs typeface="Times New Roman"/>
              </a:rPr>
              <a:t> </a:t>
            </a:r>
            <a:r>
              <a:rPr lang="ru-RU" sz="1600" dirty="0" err="1">
                <a:latin typeface="Times New Roman"/>
                <a:cs typeface="Times New Roman"/>
              </a:rPr>
              <a:t>оларды</a:t>
            </a:r>
            <a:r>
              <a:rPr lang="ru-RU" sz="1600" dirty="0">
                <a:latin typeface="Times New Roman"/>
                <a:cs typeface="Times New Roman"/>
              </a:rPr>
              <a:t> </a:t>
            </a:r>
            <a:r>
              <a:rPr lang="ru-RU" sz="1600" dirty="0" err="1">
                <a:latin typeface="Times New Roman"/>
                <a:cs typeface="Times New Roman"/>
              </a:rPr>
              <a:t>сипаттауға</a:t>
            </a:r>
            <a:r>
              <a:rPr lang="ru-RU" sz="1600" dirty="0">
                <a:latin typeface="Times New Roman"/>
                <a:cs typeface="Times New Roman"/>
              </a:rPr>
              <a:t> </a:t>
            </a:r>
            <a:r>
              <a:rPr lang="ru-RU" sz="1600" dirty="0" err="1">
                <a:latin typeface="Times New Roman"/>
                <a:cs typeface="Times New Roman"/>
              </a:rPr>
              <a:t>болады</a:t>
            </a:r>
            <a:r>
              <a:rPr lang="ru-RU" sz="1600" dirty="0">
                <a:latin typeface="Times New Roman"/>
                <a:cs typeface="Times New Roman"/>
              </a:rPr>
              <a:t> </a:t>
            </a:r>
            <a:r>
              <a:rPr lang="ru-RU" sz="1600" dirty="0" err="1">
                <a:latin typeface="Times New Roman"/>
                <a:cs typeface="Times New Roman"/>
              </a:rPr>
              <a:t>және</a:t>
            </a:r>
            <a:r>
              <a:rPr lang="ru-RU" sz="1600" dirty="0">
                <a:latin typeface="Times New Roman"/>
                <a:cs typeface="Times New Roman"/>
              </a:rPr>
              <a:t> </a:t>
            </a:r>
            <a:r>
              <a:rPr lang="ru-RU" sz="1600" dirty="0" err="1">
                <a:latin typeface="Times New Roman"/>
                <a:cs typeface="Times New Roman"/>
              </a:rPr>
              <a:t>болжауға</a:t>
            </a:r>
            <a:r>
              <a:rPr lang="ru-RU" sz="1600" dirty="0">
                <a:latin typeface="Times New Roman"/>
                <a:cs typeface="Times New Roman"/>
              </a:rPr>
              <a:t> </a:t>
            </a:r>
            <a:r>
              <a:rPr lang="ru-RU" sz="1600" dirty="0" err="1">
                <a:latin typeface="Times New Roman"/>
                <a:cs typeface="Times New Roman"/>
              </a:rPr>
              <a:t>болады</a:t>
            </a:r>
            <a:r>
              <a:rPr lang="ru-RU" sz="1600" dirty="0">
                <a:latin typeface="Times New Roman"/>
                <a:cs typeface="Times New Roman"/>
              </a:rPr>
              <a:t>. </a:t>
            </a:r>
            <a:r>
              <a:rPr lang="ru-RU" sz="1600" dirty="0" err="1">
                <a:latin typeface="Times New Roman"/>
                <a:cs typeface="Times New Roman"/>
              </a:rPr>
              <a:t>Негізгі</a:t>
            </a:r>
            <a:r>
              <a:rPr lang="ru-RU" sz="1600" dirty="0">
                <a:latin typeface="Times New Roman"/>
                <a:cs typeface="Times New Roman"/>
              </a:rPr>
              <a:t> </a:t>
            </a:r>
            <a:r>
              <a:rPr lang="ru-RU" sz="1600" dirty="0" err="1">
                <a:latin typeface="Times New Roman"/>
                <a:cs typeface="Times New Roman"/>
              </a:rPr>
              <a:t>мақсат-мәдениеттің</a:t>
            </a:r>
            <a:r>
              <a:rPr lang="ru-RU" sz="1600" dirty="0">
                <a:latin typeface="Times New Roman"/>
                <a:cs typeface="Times New Roman"/>
              </a:rPr>
              <a:t> </a:t>
            </a:r>
            <a:r>
              <a:rPr lang="ru-RU" sz="1600" dirty="0" err="1">
                <a:latin typeface="Times New Roman"/>
                <a:cs typeface="Times New Roman"/>
              </a:rPr>
              <a:t>коммуникацияға</a:t>
            </a:r>
            <a:r>
              <a:rPr lang="ru-RU" sz="1600" dirty="0">
                <a:latin typeface="Times New Roman"/>
                <a:cs typeface="Times New Roman"/>
              </a:rPr>
              <a:t> </a:t>
            </a:r>
            <a:r>
              <a:rPr lang="ru-RU" sz="1600" dirty="0" err="1">
                <a:latin typeface="Times New Roman"/>
                <a:cs typeface="Times New Roman"/>
              </a:rPr>
              <a:t>әсер</a:t>
            </a:r>
            <a:r>
              <a:rPr lang="ru-RU" sz="1600" dirty="0">
                <a:latin typeface="Times New Roman"/>
                <a:cs typeface="Times New Roman"/>
              </a:rPr>
              <a:t> </a:t>
            </a:r>
            <a:r>
              <a:rPr lang="ru-RU" sz="1600" dirty="0" err="1">
                <a:latin typeface="Times New Roman"/>
                <a:cs typeface="Times New Roman"/>
              </a:rPr>
              <a:t>ету</a:t>
            </a:r>
            <a:r>
              <a:rPr lang="ru-RU" sz="1600" dirty="0">
                <a:latin typeface="Times New Roman"/>
                <a:cs typeface="Times New Roman"/>
              </a:rPr>
              <a:t> </a:t>
            </a:r>
            <a:r>
              <a:rPr lang="ru-RU" sz="1600" dirty="0" err="1">
                <a:latin typeface="Times New Roman"/>
                <a:cs typeface="Times New Roman"/>
              </a:rPr>
              <a:t>ерекшелігін</a:t>
            </a:r>
            <a:r>
              <a:rPr lang="ru-RU" sz="1600" dirty="0">
                <a:latin typeface="Times New Roman"/>
                <a:cs typeface="Times New Roman"/>
              </a:rPr>
              <a:t> </a:t>
            </a:r>
            <a:r>
              <a:rPr lang="ru-RU" sz="1600" dirty="0" err="1">
                <a:latin typeface="Times New Roman"/>
                <a:cs typeface="Times New Roman"/>
              </a:rPr>
              <a:t>көрсету</a:t>
            </a:r>
            <a:r>
              <a:rPr lang="ru-RU" sz="1600" dirty="0">
                <a:latin typeface="Times New Roman"/>
                <a:cs typeface="Times New Roman"/>
              </a:rPr>
              <a:t>. </a:t>
            </a:r>
            <a:r>
              <a:rPr lang="ru-RU" sz="1600" dirty="0" err="1">
                <a:latin typeface="Times New Roman"/>
                <a:cs typeface="Times New Roman"/>
              </a:rPr>
              <a:t>Өзара</a:t>
            </a:r>
            <a:r>
              <a:rPr lang="ru-RU" sz="1600" dirty="0">
                <a:latin typeface="Times New Roman"/>
                <a:cs typeface="Times New Roman"/>
              </a:rPr>
              <a:t> </a:t>
            </a:r>
            <a:r>
              <a:rPr lang="ru-RU" sz="1600" dirty="0" err="1">
                <a:latin typeface="Times New Roman"/>
                <a:cs typeface="Times New Roman"/>
              </a:rPr>
              <a:t>әрекеттесетін</a:t>
            </a:r>
            <a:r>
              <a:rPr lang="ru-RU" sz="1600" dirty="0">
                <a:latin typeface="Times New Roman"/>
                <a:cs typeface="Times New Roman"/>
              </a:rPr>
              <a:t> </a:t>
            </a:r>
            <a:r>
              <a:rPr lang="ru-RU" sz="1600" dirty="0" err="1">
                <a:latin typeface="Times New Roman"/>
                <a:cs typeface="Times New Roman"/>
              </a:rPr>
              <a:t>тараптардың</a:t>
            </a:r>
            <a:r>
              <a:rPr lang="ru-RU" sz="1600" dirty="0">
                <a:latin typeface="Times New Roman"/>
                <a:cs typeface="Times New Roman"/>
              </a:rPr>
              <a:t> </a:t>
            </a:r>
            <a:r>
              <a:rPr lang="ru-RU" sz="1600" dirty="0" err="1">
                <a:latin typeface="Times New Roman"/>
                <a:cs typeface="Times New Roman"/>
              </a:rPr>
              <a:t>мәдени</a:t>
            </a:r>
            <a:r>
              <a:rPr lang="ru-RU" sz="1600" dirty="0">
                <a:latin typeface="Times New Roman"/>
                <a:cs typeface="Times New Roman"/>
              </a:rPr>
              <a:t> </a:t>
            </a:r>
            <a:r>
              <a:rPr lang="ru-RU" sz="1600" dirty="0" err="1">
                <a:latin typeface="Times New Roman"/>
                <a:cs typeface="Times New Roman"/>
              </a:rPr>
              <a:t>айырмашылықтарын</a:t>
            </a:r>
            <a:r>
              <a:rPr lang="ru-RU" sz="1600" dirty="0">
                <a:latin typeface="Times New Roman"/>
                <a:cs typeface="Times New Roman"/>
              </a:rPr>
              <a:t> </a:t>
            </a:r>
            <a:r>
              <a:rPr lang="ru-RU" sz="1600" dirty="0" err="1">
                <a:latin typeface="Times New Roman"/>
                <a:cs typeface="Times New Roman"/>
              </a:rPr>
              <a:t>салыстыру</a:t>
            </a:r>
            <a:r>
              <a:rPr lang="ru-RU" sz="1600" dirty="0">
                <a:latin typeface="Times New Roman"/>
                <a:cs typeface="Times New Roman"/>
              </a:rPr>
              <a:t> </a:t>
            </a:r>
            <a:r>
              <a:rPr lang="ru-RU" sz="1600" dirty="0" err="1">
                <a:latin typeface="Times New Roman"/>
                <a:cs typeface="Times New Roman"/>
              </a:rPr>
              <a:t>олардың</a:t>
            </a:r>
            <a:r>
              <a:rPr lang="ru-RU" sz="1600" dirty="0">
                <a:latin typeface="Times New Roman"/>
                <a:cs typeface="Times New Roman"/>
              </a:rPr>
              <a:t> </a:t>
            </a:r>
            <a:r>
              <a:rPr lang="ru-RU" sz="1600" dirty="0" err="1">
                <a:latin typeface="Times New Roman"/>
                <a:cs typeface="Times New Roman"/>
              </a:rPr>
              <a:t>қарым</a:t>
            </a:r>
            <a:r>
              <a:rPr lang="ru-RU" sz="1600" dirty="0">
                <a:latin typeface="Times New Roman"/>
                <a:cs typeface="Times New Roman"/>
              </a:rPr>
              <a:t> </a:t>
            </a:r>
            <a:r>
              <a:rPr lang="ru-RU" sz="1600" dirty="0" err="1">
                <a:latin typeface="Times New Roman"/>
                <a:cs typeface="Times New Roman"/>
              </a:rPr>
              <a:t>қатынасының</a:t>
            </a:r>
            <a:r>
              <a:rPr lang="ru-RU" sz="1600" dirty="0">
                <a:latin typeface="Times New Roman"/>
                <a:cs typeface="Times New Roman"/>
              </a:rPr>
              <a:t> </a:t>
            </a:r>
            <a:r>
              <a:rPr lang="ru-RU" sz="1600" dirty="0" err="1">
                <a:latin typeface="Times New Roman"/>
                <a:cs typeface="Times New Roman"/>
              </a:rPr>
              <a:t>сәттілігін</a:t>
            </a:r>
            <a:r>
              <a:rPr lang="ru-RU" sz="1600" dirty="0">
                <a:latin typeface="Times New Roman"/>
                <a:cs typeface="Times New Roman"/>
              </a:rPr>
              <a:t> </a:t>
            </a:r>
            <a:r>
              <a:rPr lang="ru-RU" sz="1600" dirty="0" err="1">
                <a:latin typeface="Times New Roman"/>
                <a:cs typeface="Times New Roman"/>
              </a:rPr>
              <a:t>немесе</a:t>
            </a:r>
            <a:r>
              <a:rPr lang="ru-RU" sz="1600" dirty="0">
                <a:latin typeface="Times New Roman"/>
                <a:cs typeface="Times New Roman"/>
              </a:rPr>
              <a:t> </a:t>
            </a:r>
            <a:r>
              <a:rPr lang="ru-RU" sz="1600" dirty="0" err="1">
                <a:latin typeface="Times New Roman"/>
                <a:cs typeface="Times New Roman"/>
              </a:rPr>
              <a:t>сәтсіздігін</a:t>
            </a:r>
            <a:r>
              <a:rPr lang="ru-RU" sz="1600" dirty="0">
                <a:latin typeface="Times New Roman"/>
                <a:cs typeface="Times New Roman"/>
              </a:rPr>
              <a:t> </a:t>
            </a:r>
            <a:r>
              <a:rPr lang="ru-RU" sz="1600" dirty="0" err="1">
                <a:latin typeface="Times New Roman"/>
                <a:cs typeface="Times New Roman"/>
              </a:rPr>
              <a:t>болжауға</a:t>
            </a:r>
            <a:r>
              <a:rPr lang="ru-RU" sz="1600" dirty="0">
                <a:latin typeface="Times New Roman"/>
                <a:cs typeface="Times New Roman"/>
              </a:rPr>
              <a:t> </a:t>
            </a:r>
            <a:r>
              <a:rPr lang="ru-RU" sz="1600" dirty="0" err="1">
                <a:latin typeface="Times New Roman"/>
                <a:cs typeface="Times New Roman"/>
              </a:rPr>
              <a:t>мүмкіндік</a:t>
            </a:r>
            <a:r>
              <a:rPr lang="ru-RU" sz="1600" dirty="0">
                <a:latin typeface="Times New Roman"/>
                <a:cs typeface="Times New Roman"/>
              </a:rPr>
              <a:t> </a:t>
            </a:r>
            <a:r>
              <a:rPr lang="ru-RU" sz="1600" dirty="0" err="1">
                <a:latin typeface="Times New Roman"/>
                <a:cs typeface="Times New Roman"/>
              </a:rPr>
              <a:t>береді</a:t>
            </a:r>
            <a:r>
              <a:rPr lang="ru-RU" sz="1600" dirty="0">
                <a:latin typeface="Times New Roman"/>
                <a:cs typeface="Times New Roman"/>
              </a:rPr>
              <a:t>. </a:t>
            </a:r>
            <a:endParaRPr lang="ru-RU" sz="1600" dirty="0"/>
          </a:p>
          <a:p>
            <a:pPr algn="just"/>
            <a:r>
              <a:rPr lang="ru-RU" sz="1600" b="1" i="1" dirty="0" err="1">
                <a:latin typeface="Times New Roman"/>
                <a:cs typeface="Times New Roman"/>
              </a:rPr>
              <a:t>Түсіндірме</a:t>
            </a:r>
            <a:r>
              <a:rPr lang="ru-RU" sz="1600" b="1" i="1" dirty="0">
                <a:latin typeface="Times New Roman"/>
                <a:cs typeface="Times New Roman"/>
              </a:rPr>
              <a:t> (</a:t>
            </a:r>
            <a:r>
              <a:rPr lang="ru-RU" sz="1600" b="1" i="1" dirty="0" err="1">
                <a:latin typeface="Times New Roman"/>
                <a:cs typeface="Times New Roman"/>
              </a:rPr>
              <a:t>немесе</a:t>
            </a:r>
            <a:r>
              <a:rPr lang="ru-RU" sz="1600" b="1" i="1" dirty="0">
                <a:latin typeface="Times New Roman"/>
                <a:cs typeface="Times New Roman"/>
              </a:rPr>
              <a:t> </a:t>
            </a:r>
            <a:r>
              <a:rPr lang="ru-RU" sz="1600" b="1" i="1" dirty="0" err="1">
                <a:latin typeface="Times New Roman"/>
                <a:cs typeface="Times New Roman"/>
              </a:rPr>
              <a:t>интерпретациялық</a:t>
            </a:r>
            <a:r>
              <a:rPr lang="ru-RU" sz="1600" b="1" i="1" dirty="0">
                <a:latin typeface="Times New Roman"/>
                <a:cs typeface="Times New Roman"/>
              </a:rPr>
              <a:t>) </a:t>
            </a:r>
            <a:r>
              <a:rPr lang="ru-RU" sz="1600" b="1" i="1" dirty="0" err="1">
                <a:latin typeface="Times New Roman"/>
                <a:cs typeface="Times New Roman"/>
              </a:rPr>
              <a:t>тәсіл</a:t>
            </a:r>
            <a:r>
              <a:rPr lang="ru-RU" sz="1600" dirty="0">
                <a:latin typeface="Times New Roman"/>
                <a:cs typeface="Times New Roman"/>
              </a:rPr>
              <a:t> 1980 </a:t>
            </a:r>
            <a:r>
              <a:rPr lang="ru-RU" sz="1600" dirty="0" err="1">
                <a:latin typeface="Times New Roman"/>
                <a:cs typeface="Times New Roman"/>
              </a:rPr>
              <a:t>жылдардың</a:t>
            </a:r>
            <a:r>
              <a:rPr lang="ru-RU" sz="1600" dirty="0">
                <a:latin typeface="Times New Roman"/>
                <a:cs typeface="Times New Roman"/>
              </a:rPr>
              <a:t> </a:t>
            </a:r>
            <a:r>
              <a:rPr lang="ru-RU" sz="1600" dirty="0" err="1">
                <a:latin typeface="Times New Roman"/>
                <a:cs typeface="Times New Roman"/>
              </a:rPr>
              <a:t>аяғында</a:t>
            </a:r>
            <a:r>
              <a:rPr lang="ru-RU" sz="1600" dirty="0">
                <a:latin typeface="Times New Roman"/>
                <a:cs typeface="Times New Roman"/>
              </a:rPr>
              <a:t> да </a:t>
            </a:r>
            <a:r>
              <a:rPr lang="ru-RU" sz="1600" dirty="0" err="1">
                <a:latin typeface="Times New Roman"/>
                <a:cs typeface="Times New Roman"/>
              </a:rPr>
              <a:t>кең</a:t>
            </a:r>
            <a:r>
              <a:rPr lang="ru-RU" sz="1600" dirty="0">
                <a:latin typeface="Times New Roman"/>
                <a:cs typeface="Times New Roman"/>
              </a:rPr>
              <a:t> </a:t>
            </a:r>
            <a:r>
              <a:rPr lang="ru-RU" sz="1600" dirty="0" err="1">
                <a:latin typeface="Times New Roman"/>
                <a:cs typeface="Times New Roman"/>
              </a:rPr>
              <a:t>таралды</a:t>
            </a:r>
            <a:r>
              <a:rPr lang="ru-RU" sz="1600" dirty="0">
                <a:latin typeface="Times New Roman"/>
                <a:cs typeface="Times New Roman"/>
              </a:rPr>
              <a:t>. </a:t>
            </a:r>
            <a:r>
              <a:rPr lang="ru-RU" sz="1600" dirty="0" err="1">
                <a:latin typeface="Times New Roman"/>
                <a:cs typeface="Times New Roman"/>
              </a:rPr>
              <a:t>Бұл</a:t>
            </a:r>
            <a:r>
              <a:rPr lang="ru-RU" sz="1600" dirty="0">
                <a:latin typeface="Times New Roman"/>
                <a:cs typeface="Times New Roman"/>
              </a:rPr>
              <a:t> </a:t>
            </a:r>
            <a:r>
              <a:rPr lang="ru-RU" sz="1600" dirty="0" err="1">
                <a:latin typeface="Times New Roman"/>
                <a:cs typeface="Times New Roman"/>
              </a:rPr>
              <a:t>тәсілдің</a:t>
            </a:r>
            <a:r>
              <a:rPr lang="ru-RU" sz="1600" dirty="0">
                <a:latin typeface="Times New Roman"/>
                <a:cs typeface="Times New Roman"/>
              </a:rPr>
              <a:t> </a:t>
            </a:r>
            <a:r>
              <a:rPr lang="ru-RU" sz="1600" dirty="0" err="1">
                <a:latin typeface="Times New Roman"/>
                <a:cs typeface="Times New Roman"/>
              </a:rPr>
              <a:t>жақтаушыларының</a:t>
            </a:r>
            <a:r>
              <a:rPr lang="ru-RU" sz="1600" dirty="0">
                <a:latin typeface="Times New Roman"/>
                <a:cs typeface="Times New Roman"/>
              </a:rPr>
              <a:t> </a:t>
            </a:r>
            <a:r>
              <a:rPr lang="ru-RU" sz="1600" dirty="0" err="1">
                <a:latin typeface="Times New Roman"/>
                <a:cs typeface="Times New Roman"/>
              </a:rPr>
              <a:t>айтуынша</a:t>
            </a:r>
            <a:r>
              <a:rPr lang="ru-RU" sz="1600" dirty="0">
                <a:latin typeface="Times New Roman"/>
                <a:cs typeface="Times New Roman"/>
              </a:rPr>
              <a:t>, </a:t>
            </a:r>
            <a:r>
              <a:rPr lang="ru-RU" sz="1600" dirty="0" err="1">
                <a:latin typeface="Times New Roman"/>
                <a:cs typeface="Times New Roman"/>
              </a:rPr>
              <a:t>адамның</a:t>
            </a:r>
            <a:r>
              <a:rPr lang="ru-RU" sz="1600" dirty="0">
                <a:latin typeface="Times New Roman"/>
                <a:cs typeface="Times New Roman"/>
              </a:rPr>
              <a:t> </a:t>
            </a:r>
            <a:r>
              <a:rPr lang="ru-RU" sz="1600" dirty="0" err="1">
                <a:latin typeface="Times New Roman"/>
                <a:cs typeface="Times New Roman"/>
              </a:rPr>
              <a:t>айналасындағы</a:t>
            </a:r>
            <a:r>
              <a:rPr lang="ru-RU" sz="1600" dirty="0">
                <a:latin typeface="Times New Roman"/>
                <a:cs typeface="Times New Roman"/>
              </a:rPr>
              <a:t> </a:t>
            </a:r>
            <a:r>
              <a:rPr lang="ru-RU" sz="1600" dirty="0" err="1">
                <a:latin typeface="Times New Roman"/>
                <a:cs typeface="Times New Roman"/>
              </a:rPr>
              <a:t>әлем</a:t>
            </a:r>
            <a:r>
              <a:rPr lang="ru-RU" sz="1600" dirty="0">
                <a:latin typeface="Times New Roman"/>
                <a:cs typeface="Times New Roman"/>
              </a:rPr>
              <a:t> </a:t>
            </a:r>
            <a:r>
              <a:rPr lang="ru-RU" sz="1600" dirty="0" err="1">
                <a:latin typeface="Times New Roman"/>
                <a:cs typeface="Times New Roman"/>
              </a:rPr>
              <a:t>оған</a:t>
            </a:r>
            <a:r>
              <a:rPr lang="ru-RU" sz="1600" dirty="0">
                <a:latin typeface="Times New Roman"/>
                <a:cs typeface="Times New Roman"/>
              </a:rPr>
              <a:t> жат </a:t>
            </a:r>
            <a:r>
              <a:rPr lang="ru-RU" sz="1600" dirty="0" err="1">
                <a:latin typeface="Times New Roman"/>
                <a:cs typeface="Times New Roman"/>
              </a:rPr>
              <a:t>емес</a:t>
            </a:r>
            <a:r>
              <a:rPr lang="ru-RU" sz="1600" dirty="0">
                <a:latin typeface="Times New Roman"/>
                <a:cs typeface="Times New Roman"/>
              </a:rPr>
              <a:t>, </a:t>
            </a:r>
            <a:r>
              <a:rPr lang="ru-RU" sz="1600" dirty="0" err="1">
                <a:latin typeface="Times New Roman"/>
                <a:cs typeface="Times New Roman"/>
              </a:rPr>
              <a:t>өйткені</a:t>
            </a:r>
            <a:r>
              <a:rPr lang="ru-RU" sz="1600" dirty="0">
                <a:latin typeface="Times New Roman"/>
                <a:cs typeface="Times New Roman"/>
              </a:rPr>
              <a:t> оны </a:t>
            </a:r>
            <a:r>
              <a:rPr lang="ru-RU" sz="1600" dirty="0" err="1">
                <a:latin typeface="Times New Roman"/>
                <a:cs typeface="Times New Roman"/>
              </a:rPr>
              <a:t>адам</a:t>
            </a:r>
            <a:r>
              <a:rPr lang="ru-RU" sz="1600" dirty="0">
                <a:latin typeface="Times New Roman"/>
                <a:cs typeface="Times New Roman"/>
              </a:rPr>
              <a:t> </a:t>
            </a:r>
            <a:r>
              <a:rPr lang="ru-RU" sz="1600" dirty="0" err="1">
                <a:latin typeface="Times New Roman"/>
                <a:cs typeface="Times New Roman"/>
              </a:rPr>
              <a:t>жасайды</a:t>
            </a:r>
            <a:r>
              <a:rPr lang="ru-RU" sz="1600" dirty="0">
                <a:latin typeface="Times New Roman"/>
                <a:cs typeface="Times New Roman"/>
              </a:rPr>
              <a:t> </a:t>
            </a:r>
            <a:r>
              <a:rPr lang="ru-RU" sz="1600" dirty="0" err="1">
                <a:latin typeface="Times New Roman"/>
                <a:cs typeface="Times New Roman"/>
              </a:rPr>
              <a:t>деп</a:t>
            </a:r>
            <a:r>
              <a:rPr lang="ru-RU" sz="1600" dirty="0">
                <a:latin typeface="Times New Roman"/>
                <a:cs typeface="Times New Roman"/>
              </a:rPr>
              <a:t> </a:t>
            </a:r>
            <a:r>
              <a:rPr lang="ru-RU" sz="1600" dirty="0" err="1">
                <a:latin typeface="Times New Roman"/>
                <a:cs typeface="Times New Roman"/>
              </a:rPr>
              <a:t>түсіндіреді</a:t>
            </a:r>
            <a:r>
              <a:rPr lang="ru-RU" sz="1600" dirty="0">
                <a:latin typeface="Times New Roman"/>
                <a:cs typeface="Times New Roman"/>
              </a:rPr>
              <a:t>.</a:t>
            </a:r>
            <a:r>
              <a:rPr lang="ru-RU" sz="1600" dirty="0">
                <a:latin typeface="Calibri"/>
                <a:cs typeface="Calibri"/>
              </a:rPr>
              <a:t> </a:t>
            </a:r>
            <a:r>
              <a:rPr lang="ru-RU" sz="1600" dirty="0" err="1">
                <a:latin typeface="Times New Roman"/>
                <a:cs typeface="Times New Roman"/>
              </a:rPr>
              <a:t>Саналы</a:t>
            </a:r>
            <a:r>
              <a:rPr lang="ru-RU" sz="1600" dirty="0">
                <a:latin typeface="Times New Roman"/>
                <a:cs typeface="Times New Roman"/>
              </a:rPr>
              <a:t> </a:t>
            </a:r>
            <a:r>
              <a:rPr lang="ru-RU" sz="1600" dirty="0" err="1">
                <a:latin typeface="Times New Roman"/>
                <a:cs typeface="Times New Roman"/>
              </a:rPr>
              <a:t>іс-әрекет</a:t>
            </a:r>
            <a:r>
              <a:rPr lang="ru-RU" sz="1600" dirty="0">
                <a:latin typeface="Times New Roman"/>
                <a:cs typeface="Times New Roman"/>
              </a:rPr>
              <a:t> </a:t>
            </a:r>
            <a:r>
              <a:rPr lang="ru-RU" sz="1600" dirty="0" err="1">
                <a:latin typeface="Times New Roman"/>
                <a:cs typeface="Times New Roman"/>
              </a:rPr>
              <a:t>барысында</a:t>
            </a:r>
            <a:r>
              <a:rPr lang="ru-RU" sz="1600" dirty="0">
                <a:latin typeface="Times New Roman"/>
                <a:cs typeface="Times New Roman"/>
              </a:rPr>
              <a:t> </a:t>
            </a:r>
            <a:r>
              <a:rPr lang="ru-RU" sz="1600" dirty="0" err="1">
                <a:latin typeface="Times New Roman"/>
                <a:cs typeface="Times New Roman"/>
              </a:rPr>
              <a:t>адам</a:t>
            </a:r>
            <a:r>
              <a:rPr lang="ru-RU" sz="1600" dirty="0">
                <a:latin typeface="Times New Roman"/>
                <a:cs typeface="Times New Roman"/>
              </a:rPr>
              <a:t> </a:t>
            </a:r>
            <a:r>
              <a:rPr lang="ru-RU" sz="1600" dirty="0" err="1">
                <a:latin typeface="Times New Roman"/>
                <a:cs typeface="Times New Roman"/>
              </a:rPr>
              <a:t>субъективті</a:t>
            </a:r>
            <a:r>
              <a:rPr lang="ru-RU" sz="1600" dirty="0">
                <a:latin typeface="Times New Roman"/>
                <a:cs typeface="Times New Roman"/>
              </a:rPr>
              <a:t> </a:t>
            </a:r>
            <a:r>
              <a:rPr lang="ru-RU" sz="1600" dirty="0" err="1">
                <a:latin typeface="Times New Roman"/>
                <a:cs typeface="Times New Roman"/>
              </a:rPr>
              <a:t>тәжірибе</a:t>
            </a:r>
            <a:r>
              <a:rPr lang="ru-RU" sz="1600" dirty="0">
                <a:latin typeface="Times New Roman"/>
                <a:cs typeface="Times New Roman"/>
              </a:rPr>
              <a:t> </a:t>
            </a:r>
            <a:r>
              <a:rPr lang="ru-RU" sz="1600" dirty="0" err="1">
                <a:latin typeface="Times New Roman"/>
                <a:cs typeface="Times New Roman"/>
              </a:rPr>
              <a:t>жинақтайды</a:t>
            </a:r>
            <a:r>
              <a:rPr lang="ru-RU" sz="1600" dirty="0">
                <a:latin typeface="Times New Roman"/>
                <a:cs typeface="Times New Roman"/>
              </a:rPr>
              <a:t>, </a:t>
            </a:r>
            <a:r>
              <a:rPr lang="ru-RU" sz="1600" dirty="0" err="1">
                <a:latin typeface="Times New Roman"/>
                <a:cs typeface="Times New Roman"/>
              </a:rPr>
              <a:t>оның</a:t>
            </a:r>
            <a:r>
              <a:rPr lang="ru-RU" sz="1600" dirty="0">
                <a:latin typeface="Times New Roman"/>
                <a:cs typeface="Times New Roman"/>
              </a:rPr>
              <a:t> </a:t>
            </a:r>
            <a:r>
              <a:rPr lang="ru-RU" sz="1600" dirty="0" err="1">
                <a:latin typeface="Times New Roman"/>
                <a:cs typeface="Times New Roman"/>
              </a:rPr>
              <a:t>ішінде</a:t>
            </a:r>
            <a:r>
              <a:rPr lang="ru-RU" sz="1600" dirty="0">
                <a:latin typeface="Times New Roman"/>
                <a:cs typeface="Times New Roman"/>
              </a:rPr>
              <a:t> </a:t>
            </a:r>
            <a:r>
              <a:rPr lang="ru-RU" sz="1600" dirty="0" err="1">
                <a:latin typeface="Times New Roman"/>
                <a:cs typeface="Times New Roman"/>
              </a:rPr>
              <a:t>басқа</a:t>
            </a:r>
            <a:r>
              <a:rPr lang="ru-RU" sz="1600" dirty="0">
                <a:latin typeface="Times New Roman"/>
                <a:cs typeface="Times New Roman"/>
              </a:rPr>
              <a:t> </a:t>
            </a:r>
            <a:r>
              <a:rPr lang="ru-RU" sz="1600" dirty="0" err="1">
                <a:latin typeface="Times New Roman"/>
                <a:cs typeface="Times New Roman"/>
              </a:rPr>
              <a:t>мәдениет</a:t>
            </a:r>
            <a:r>
              <a:rPr lang="ru-RU" sz="1600" dirty="0">
                <a:latin typeface="Times New Roman"/>
                <a:cs typeface="Times New Roman"/>
              </a:rPr>
              <a:t> </a:t>
            </a:r>
            <a:r>
              <a:rPr lang="ru-RU" sz="1600" dirty="0" err="1">
                <a:latin typeface="Times New Roman"/>
                <a:cs typeface="Times New Roman"/>
              </a:rPr>
              <a:t>өкілдерімен</a:t>
            </a:r>
            <a:r>
              <a:rPr lang="ru-RU" sz="1600" dirty="0">
                <a:latin typeface="Times New Roman"/>
                <a:cs typeface="Times New Roman"/>
              </a:rPr>
              <a:t> </a:t>
            </a:r>
            <a:r>
              <a:rPr lang="ru-RU" sz="1600" dirty="0" err="1">
                <a:latin typeface="Times New Roman"/>
                <a:cs typeface="Times New Roman"/>
              </a:rPr>
              <a:t>қарым-қатынаста</a:t>
            </a:r>
            <a:r>
              <a:rPr lang="ru-RU" sz="1600" dirty="0">
                <a:latin typeface="Times New Roman"/>
                <a:cs typeface="Times New Roman"/>
              </a:rPr>
              <a:t> </a:t>
            </a:r>
            <a:r>
              <a:rPr lang="ru-RU" sz="1600" dirty="0" err="1">
                <a:latin typeface="Times New Roman"/>
                <a:cs typeface="Times New Roman"/>
              </a:rPr>
              <a:t>болады</a:t>
            </a:r>
            <a:r>
              <a:rPr lang="ru-RU" sz="1600" dirty="0">
                <a:latin typeface="Times New Roman"/>
                <a:cs typeface="Times New Roman"/>
              </a:rPr>
              <a:t>. </a:t>
            </a:r>
          </a:p>
          <a:p>
            <a:pPr algn="just"/>
            <a:r>
              <a:rPr lang="ru-RU" sz="1600" b="1" i="1" dirty="0">
                <a:latin typeface="Times New Roman"/>
                <a:cs typeface="Times New Roman"/>
              </a:rPr>
              <a:t>Сын </a:t>
            </a:r>
            <a:r>
              <a:rPr lang="ru-RU" sz="1600" b="1" i="1" dirty="0" err="1">
                <a:latin typeface="Times New Roman"/>
                <a:cs typeface="Times New Roman"/>
              </a:rPr>
              <a:t>әдісі</a:t>
            </a:r>
            <a:r>
              <a:rPr lang="ru-RU" sz="1600" b="1" i="1" dirty="0">
                <a:latin typeface="Times New Roman"/>
                <a:cs typeface="Times New Roman"/>
              </a:rPr>
              <a:t> </a:t>
            </a:r>
            <a:r>
              <a:rPr lang="ru-RU" sz="1600" dirty="0" err="1">
                <a:latin typeface="Times New Roman"/>
                <a:cs typeface="Times New Roman"/>
              </a:rPr>
              <a:t>түсіндірме</a:t>
            </a:r>
            <a:r>
              <a:rPr lang="ru-RU" sz="1600" dirty="0">
                <a:latin typeface="Times New Roman"/>
                <a:cs typeface="Times New Roman"/>
              </a:rPr>
              <a:t> </a:t>
            </a:r>
            <a:r>
              <a:rPr lang="ru-RU" sz="1600" dirty="0" err="1">
                <a:latin typeface="Times New Roman"/>
                <a:cs typeface="Times New Roman"/>
              </a:rPr>
              <a:t>тәсілдің</a:t>
            </a:r>
            <a:r>
              <a:rPr lang="ru-RU" sz="1600" dirty="0">
                <a:latin typeface="Times New Roman"/>
                <a:cs typeface="Times New Roman"/>
              </a:rPr>
              <a:t> </a:t>
            </a:r>
            <a:r>
              <a:rPr lang="ru-RU" sz="1600" dirty="0" err="1">
                <a:latin typeface="Times New Roman"/>
                <a:cs typeface="Times New Roman"/>
              </a:rPr>
              <a:t>көптеген</a:t>
            </a:r>
            <a:r>
              <a:rPr lang="ru-RU" sz="1600" dirty="0">
                <a:latin typeface="Times New Roman"/>
                <a:cs typeface="Times New Roman"/>
              </a:rPr>
              <a:t> </a:t>
            </a:r>
            <a:r>
              <a:rPr lang="ru-RU" sz="1600" dirty="0" err="1">
                <a:latin typeface="Times New Roman"/>
                <a:cs typeface="Times New Roman"/>
              </a:rPr>
              <a:t>ережелерін</a:t>
            </a:r>
            <a:r>
              <a:rPr lang="ru-RU" sz="1600" dirty="0">
                <a:latin typeface="Times New Roman"/>
                <a:cs typeface="Times New Roman"/>
              </a:rPr>
              <a:t> </a:t>
            </a:r>
            <a:r>
              <a:rPr lang="ru-RU" sz="1600" dirty="0" err="1">
                <a:latin typeface="Times New Roman"/>
                <a:cs typeface="Times New Roman"/>
              </a:rPr>
              <a:t>қамтиды</a:t>
            </a:r>
            <a:r>
              <a:rPr lang="ru-RU" sz="1600" dirty="0">
                <a:latin typeface="Times New Roman"/>
                <a:cs typeface="Times New Roman"/>
              </a:rPr>
              <a:t>, </a:t>
            </a:r>
            <a:r>
              <a:rPr lang="ru-RU" sz="1600" dirty="0" err="1">
                <a:latin typeface="Times New Roman"/>
                <a:cs typeface="Times New Roman"/>
              </a:rPr>
              <a:t>бірақ</a:t>
            </a:r>
            <a:r>
              <a:rPr lang="ru-RU" sz="1600" dirty="0">
                <a:latin typeface="Times New Roman"/>
                <a:cs typeface="Times New Roman"/>
              </a:rPr>
              <a:t> </a:t>
            </a:r>
            <a:r>
              <a:rPr lang="ru-RU" sz="1600" dirty="0" err="1">
                <a:latin typeface="Times New Roman"/>
                <a:cs typeface="Times New Roman"/>
              </a:rPr>
              <a:t>оның</a:t>
            </a:r>
            <a:r>
              <a:rPr lang="ru-RU" sz="1600" dirty="0">
                <a:latin typeface="Times New Roman"/>
                <a:cs typeface="Times New Roman"/>
              </a:rPr>
              <a:t> </a:t>
            </a:r>
            <a:r>
              <a:rPr lang="ru-RU" sz="1600" dirty="0" err="1">
                <a:latin typeface="Times New Roman"/>
                <a:cs typeface="Times New Roman"/>
              </a:rPr>
              <a:t>негізінде</a:t>
            </a:r>
            <a:r>
              <a:rPr lang="ru-RU" sz="1600" dirty="0">
                <a:latin typeface="Times New Roman"/>
                <a:cs typeface="Times New Roman"/>
              </a:rPr>
              <a:t> </a:t>
            </a:r>
            <a:r>
              <a:rPr lang="ru-RU" sz="1600" dirty="0" err="1">
                <a:latin typeface="Times New Roman"/>
                <a:cs typeface="Times New Roman"/>
              </a:rPr>
              <a:t>жүргізілген</a:t>
            </a:r>
            <a:r>
              <a:rPr lang="ru-RU" sz="1600" dirty="0">
                <a:latin typeface="Times New Roman"/>
                <a:cs typeface="Times New Roman"/>
              </a:rPr>
              <a:t> </a:t>
            </a:r>
            <a:r>
              <a:rPr lang="ru-RU" sz="1600" dirty="0" err="1">
                <a:latin typeface="Times New Roman"/>
                <a:cs typeface="Times New Roman"/>
              </a:rPr>
              <a:t>мәдениетаралық</a:t>
            </a:r>
            <a:r>
              <a:rPr lang="ru-RU" sz="1600" dirty="0">
                <a:latin typeface="Times New Roman"/>
                <a:cs typeface="Times New Roman"/>
              </a:rPr>
              <a:t> </a:t>
            </a:r>
            <a:r>
              <a:rPr lang="ru-RU" sz="1600" dirty="0" err="1">
                <a:latin typeface="Times New Roman"/>
                <a:cs typeface="Times New Roman"/>
              </a:rPr>
              <a:t>коммуникацияны</a:t>
            </a:r>
            <a:r>
              <a:rPr lang="ru-RU" sz="1600" dirty="0">
                <a:latin typeface="Times New Roman"/>
                <a:cs typeface="Times New Roman"/>
              </a:rPr>
              <a:t> </a:t>
            </a:r>
            <a:r>
              <a:rPr lang="ru-RU" sz="1600" dirty="0" err="1">
                <a:latin typeface="Times New Roman"/>
                <a:cs typeface="Times New Roman"/>
              </a:rPr>
              <a:t>зерттеуге</a:t>
            </a:r>
            <a:r>
              <a:rPr lang="ru-RU" sz="1600" dirty="0">
                <a:latin typeface="Times New Roman"/>
                <a:cs typeface="Times New Roman"/>
              </a:rPr>
              <a:t> баса </a:t>
            </a:r>
            <a:r>
              <a:rPr lang="ru-RU" sz="1600" dirty="0" err="1">
                <a:latin typeface="Times New Roman"/>
                <a:cs typeface="Times New Roman"/>
              </a:rPr>
              <a:t>назар</a:t>
            </a:r>
            <a:r>
              <a:rPr lang="ru-RU" sz="1600" dirty="0">
                <a:latin typeface="Times New Roman"/>
                <a:cs typeface="Times New Roman"/>
              </a:rPr>
              <a:t> </a:t>
            </a:r>
            <a:r>
              <a:rPr lang="ru-RU" sz="1600" dirty="0" err="1">
                <a:latin typeface="Times New Roman"/>
                <a:cs typeface="Times New Roman"/>
              </a:rPr>
              <a:t>қарым-қатынас</a:t>
            </a:r>
            <a:r>
              <a:rPr lang="ru-RU" sz="1600" dirty="0">
                <a:latin typeface="Times New Roman"/>
                <a:cs typeface="Times New Roman"/>
              </a:rPr>
              <a:t> </a:t>
            </a:r>
            <a:r>
              <a:rPr lang="ru-RU" sz="1600" dirty="0" err="1">
                <a:latin typeface="Times New Roman"/>
                <a:cs typeface="Times New Roman"/>
              </a:rPr>
              <a:t>жағдайларын</a:t>
            </a:r>
            <a:r>
              <a:rPr lang="ru-RU" sz="1600" dirty="0">
                <a:latin typeface="Times New Roman"/>
                <a:cs typeface="Times New Roman"/>
              </a:rPr>
              <a:t> </a:t>
            </a:r>
            <a:r>
              <a:rPr lang="ru-RU" sz="1600" dirty="0" err="1">
                <a:latin typeface="Times New Roman"/>
                <a:cs typeface="Times New Roman"/>
              </a:rPr>
              <a:t>зерттеуге</a:t>
            </a:r>
            <a:r>
              <a:rPr lang="ru-RU" sz="1600" dirty="0">
                <a:latin typeface="Times New Roman"/>
                <a:cs typeface="Times New Roman"/>
              </a:rPr>
              <a:t> </a:t>
            </a:r>
            <a:r>
              <a:rPr lang="ru-RU" sz="1600" dirty="0" err="1">
                <a:latin typeface="Times New Roman"/>
                <a:cs typeface="Times New Roman"/>
              </a:rPr>
              <a:t>аударылады</a:t>
            </a:r>
            <a:r>
              <a:rPr lang="ru-RU" sz="1600" dirty="0">
                <a:latin typeface="Times New Roman"/>
                <a:cs typeface="Times New Roman"/>
              </a:rPr>
              <a:t>: </a:t>
            </a:r>
            <a:r>
              <a:rPr lang="ru-RU" sz="1600" dirty="0" err="1">
                <a:latin typeface="Times New Roman"/>
                <a:cs typeface="Times New Roman"/>
              </a:rPr>
              <a:t>жағдайлар</a:t>
            </a:r>
            <a:r>
              <a:rPr lang="ru-RU" sz="1600" dirty="0">
                <a:latin typeface="Times New Roman"/>
                <a:cs typeface="Times New Roman"/>
              </a:rPr>
              <a:t>, </a:t>
            </a:r>
            <a:r>
              <a:rPr lang="ru-RU" sz="1600" dirty="0" err="1">
                <a:latin typeface="Times New Roman"/>
                <a:cs typeface="Times New Roman"/>
              </a:rPr>
              <a:t>қоршаған</a:t>
            </a:r>
            <a:r>
              <a:rPr lang="ru-RU" sz="1600" dirty="0">
                <a:latin typeface="Times New Roman"/>
                <a:cs typeface="Times New Roman"/>
              </a:rPr>
              <a:t> орта </a:t>
            </a:r>
            <a:r>
              <a:rPr lang="ru-RU" sz="1600" dirty="0" err="1">
                <a:latin typeface="Times New Roman"/>
                <a:cs typeface="Times New Roman"/>
              </a:rPr>
              <a:t>және</a:t>
            </a:r>
            <a:r>
              <a:rPr lang="ru-RU" sz="1600" dirty="0">
                <a:latin typeface="Times New Roman"/>
                <a:cs typeface="Times New Roman"/>
              </a:rPr>
              <a:t> т. б.</a:t>
            </a:r>
            <a:r>
              <a:rPr lang="ru-RU" sz="1600" dirty="0">
                <a:ea typeface="+mn-lt"/>
                <a:cs typeface="+mn-lt"/>
              </a:rPr>
              <a:t> </a:t>
            </a:r>
            <a:r>
              <a:rPr lang="ru-RU" sz="1600" dirty="0" err="1">
                <a:latin typeface="Times New Roman"/>
                <a:cs typeface="Times New Roman"/>
              </a:rPr>
              <a:t>Бұл</a:t>
            </a:r>
            <a:r>
              <a:rPr lang="ru-RU" sz="1600" dirty="0">
                <a:latin typeface="Times New Roman"/>
                <a:cs typeface="Times New Roman"/>
              </a:rPr>
              <a:t> </a:t>
            </a:r>
            <a:r>
              <a:rPr lang="ru-RU" sz="1600" dirty="0" err="1">
                <a:latin typeface="Times New Roman"/>
                <a:cs typeface="Times New Roman"/>
              </a:rPr>
              <a:t>бағыттың</a:t>
            </a:r>
            <a:r>
              <a:rPr lang="ru-RU" sz="1600" dirty="0">
                <a:latin typeface="Times New Roman"/>
                <a:cs typeface="Times New Roman"/>
              </a:rPr>
              <a:t> </a:t>
            </a:r>
            <a:r>
              <a:rPr lang="ru-RU" sz="1600" dirty="0" err="1">
                <a:latin typeface="Times New Roman"/>
                <a:cs typeface="Times New Roman"/>
              </a:rPr>
              <a:t>жақтаушылары</a:t>
            </a:r>
            <a:r>
              <a:rPr lang="ru-RU" sz="1600" dirty="0">
                <a:latin typeface="Times New Roman"/>
                <a:cs typeface="Times New Roman"/>
              </a:rPr>
              <a:t> </a:t>
            </a:r>
            <a:r>
              <a:rPr lang="ru-RU" sz="1600" dirty="0" err="1">
                <a:latin typeface="Times New Roman"/>
                <a:cs typeface="Times New Roman"/>
              </a:rPr>
              <a:t>ең</a:t>
            </a:r>
            <a:r>
              <a:rPr lang="ru-RU" sz="1600" dirty="0">
                <a:latin typeface="Times New Roman"/>
                <a:cs typeface="Times New Roman"/>
              </a:rPr>
              <a:t> </a:t>
            </a:r>
            <a:r>
              <a:rPr lang="ru-RU" sz="1600" dirty="0" err="1">
                <a:latin typeface="Times New Roman"/>
                <a:cs typeface="Times New Roman"/>
              </a:rPr>
              <a:t>алдымен</a:t>
            </a:r>
            <a:r>
              <a:rPr lang="ru-RU" sz="1600" dirty="0">
                <a:latin typeface="Times New Roman"/>
                <a:cs typeface="Times New Roman"/>
              </a:rPr>
              <a:t> </a:t>
            </a:r>
            <a:r>
              <a:rPr lang="ru-RU" sz="1600" dirty="0" err="1">
                <a:latin typeface="Times New Roman"/>
                <a:cs typeface="Times New Roman"/>
              </a:rPr>
              <a:t>коммуникацияның</a:t>
            </a:r>
            <a:r>
              <a:rPr lang="ru-RU" sz="1600" dirty="0">
                <a:latin typeface="Times New Roman"/>
                <a:cs typeface="Times New Roman"/>
              </a:rPr>
              <a:t> </a:t>
            </a:r>
            <a:r>
              <a:rPr lang="ru-RU" sz="1600" dirty="0" err="1">
                <a:latin typeface="Times New Roman"/>
                <a:cs typeface="Times New Roman"/>
              </a:rPr>
              <a:t>тарихи</a:t>
            </a:r>
            <a:r>
              <a:rPr lang="ru-RU" sz="1600" dirty="0">
                <a:latin typeface="Times New Roman"/>
                <a:cs typeface="Times New Roman"/>
              </a:rPr>
              <a:t> </a:t>
            </a:r>
            <a:r>
              <a:rPr lang="ru-RU" sz="1600" dirty="0" err="1">
                <a:latin typeface="Times New Roman"/>
                <a:cs typeface="Times New Roman"/>
              </a:rPr>
              <a:t>контекстіне</a:t>
            </a:r>
            <a:r>
              <a:rPr lang="ru-RU" sz="1600" dirty="0">
                <a:latin typeface="Times New Roman"/>
                <a:cs typeface="Times New Roman"/>
              </a:rPr>
              <a:t> </a:t>
            </a:r>
            <a:r>
              <a:rPr lang="ru-RU" sz="1600" dirty="0" err="1">
                <a:latin typeface="Times New Roman"/>
                <a:cs typeface="Times New Roman"/>
              </a:rPr>
              <a:t>қызығушылық</a:t>
            </a:r>
            <a:r>
              <a:rPr lang="ru-RU" sz="1600" dirty="0">
                <a:latin typeface="Times New Roman"/>
                <a:cs typeface="Times New Roman"/>
              </a:rPr>
              <a:t> </a:t>
            </a:r>
            <a:r>
              <a:rPr lang="ru-RU" sz="1600" dirty="0" err="1">
                <a:latin typeface="Times New Roman"/>
                <a:cs typeface="Times New Roman"/>
              </a:rPr>
              <a:t>танытады</a:t>
            </a:r>
            <a:r>
              <a:rPr lang="ru-RU" sz="1600" dirty="0">
                <a:latin typeface="Times New Roman"/>
                <a:cs typeface="Times New Roman"/>
              </a:rPr>
              <a:t>. </a:t>
            </a:r>
            <a:r>
              <a:rPr lang="ru-RU" sz="1600" dirty="0" err="1">
                <a:latin typeface="Times New Roman"/>
                <a:cs typeface="Times New Roman"/>
              </a:rPr>
              <a:t>Олар</a:t>
            </a:r>
            <a:r>
              <a:rPr lang="ru-RU" sz="1600" dirty="0">
                <a:latin typeface="Times New Roman"/>
                <a:cs typeface="Times New Roman"/>
              </a:rPr>
              <a:t> </a:t>
            </a:r>
            <a:r>
              <a:rPr lang="ru-RU" sz="1600" dirty="0" err="1">
                <a:latin typeface="Times New Roman"/>
                <a:cs typeface="Times New Roman"/>
              </a:rPr>
              <a:t>өз</a:t>
            </a:r>
            <a:r>
              <a:rPr lang="ru-RU" sz="1600" dirty="0">
                <a:latin typeface="Times New Roman"/>
                <a:cs typeface="Times New Roman"/>
              </a:rPr>
              <a:t> </a:t>
            </a:r>
            <a:r>
              <a:rPr lang="ru-RU" sz="1600" dirty="0" err="1">
                <a:latin typeface="Times New Roman"/>
                <a:cs typeface="Times New Roman"/>
              </a:rPr>
              <a:t>зерттеулерінде</a:t>
            </a:r>
            <a:r>
              <a:rPr lang="ru-RU" sz="1600" dirty="0">
                <a:latin typeface="Times New Roman"/>
                <a:cs typeface="Times New Roman"/>
              </a:rPr>
              <a:t> </a:t>
            </a:r>
            <a:r>
              <a:rPr lang="ru-RU" sz="1600" dirty="0" err="1">
                <a:latin typeface="Times New Roman"/>
                <a:cs typeface="Times New Roman"/>
              </a:rPr>
              <a:t>қарым-қатынаста</a:t>
            </a:r>
            <a:r>
              <a:rPr lang="ru-RU" sz="1600" dirty="0">
                <a:latin typeface="Times New Roman"/>
                <a:cs typeface="Times New Roman"/>
              </a:rPr>
              <a:t> </a:t>
            </a:r>
            <a:r>
              <a:rPr lang="ru-RU" sz="1600" dirty="0" err="1">
                <a:latin typeface="Times New Roman"/>
                <a:cs typeface="Times New Roman"/>
              </a:rPr>
              <a:t>әрқашан</a:t>
            </a:r>
            <a:r>
              <a:rPr lang="ru-RU" sz="1600" dirty="0">
                <a:latin typeface="Times New Roman"/>
                <a:cs typeface="Times New Roman"/>
              </a:rPr>
              <a:t> </a:t>
            </a:r>
            <a:r>
              <a:rPr lang="ru-RU" sz="1600" dirty="0" err="1">
                <a:latin typeface="Times New Roman"/>
                <a:cs typeface="Times New Roman"/>
              </a:rPr>
              <a:t>күштік</a:t>
            </a:r>
            <a:r>
              <a:rPr lang="ru-RU" sz="1600" dirty="0">
                <a:latin typeface="Times New Roman"/>
                <a:cs typeface="Times New Roman"/>
              </a:rPr>
              <a:t> </a:t>
            </a:r>
            <a:r>
              <a:rPr lang="ru-RU" sz="1600" dirty="0" err="1">
                <a:latin typeface="Times New Roman"/>
                <a:cs typeface="Times New Roman"/>
              </a:rPr>
              <a:t>қатынастар</a:t>
            </a:r>
            <a:r>
              <a:rPr lang="ru-RU" sz="1600" dirty="0">
                <a:latin typeface="Times New Roman"/>
                <a:cs typeface="Times New Roman"/>
              </a:rPr>
              <a:t> </a:t>
            </a:r>
            <a:r>
              <a:rPr lang="ru-RU" sz="1600" dirty="0" err="1">
                <a:latin typeface="Times New Roman"/>
                <a:cs typeface="Times New Roman"/>
              </a:rPr>
              <a:t>болатындығын</a:t>
            </a:r>
            <a:r>
              <a:rPr lang="ru-RU" sz="1600" dirty="0">
                <a:latin typeface="Times New Roman"/>
                <a:cs typeface="Times New Roman"/>
              </a:rPr>
              <a:t> </a:t>
            </a:r>
            <a:r>
              <a:rPr lang="ru-RU" sz="1600" dirty="0" err="1">
                <a:latin typeface="Times New Roman"/>
                <a:cs typeface="Times New Roman"/>
              </a:rPr>
              <a:t>алға</a:t>
            </a:r>
            <a:r>
              <a:rPr lang="ru-RU" sz="1600" dirty="0">
                <a:latin typeface="Times New Roman"/>
                <a:cs typeface="Times New Roman"/>
              </a:rPr>
              <a:t> </a:t>
            </a:r>
            <a:r>
              <a:rPr lang="ru-RU" sz="1600" dirty="0" err="1">
                <a:latin typeface="Times New Roman"/>
                <a:cs typeface="Times New Roman"/>
              </a:rPr>
              <a:t>тартады</a:t>
            </a:r>
            <a:r>
              <a:rPr lang="ru-RU" sz="1600" dirty="0">
                <a:latin typeface="Times New Roman"/>
                <a:cs typeface="Times New Roman"/>
              </a:rPr>
              <a:t>.</a:t>
            </a:r>
          </a:p>
          <a:p>
            <a:pPr algn="just"/>
            <a:endParaRPr lang="ru-RU" sz="1600" dirty="0">
              <a:latin typeface="Times New Roman"/>
              <a:cs typeface="Times New Roman"/>
            </a:endParaRPr>
          </a:p>
        </p:txBody>
      </p:sp>
    </p:spTree>
    <p:extLst>
      <p:ext uri="{BB962C8B-B14F-4D97-AF65-F5344CB8AC3E}">
        <p14:creationId xmlns:p14="http://schemas.microsoft.com/office/powerpoint/2010/main" val="1808466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4CD735-7A16-7B49-B108-05075AC7E5AE}"/>
              </a:ext>
            </a:extLst>
          </p:cNvPr>
          <p:cNvSpPr>
            <a:spLocks noGrp="1"/>
          </p:cNvSpPr>
          <p:nvPr>
            <p:ph type="title"/>
          </p:nvPr>
        </p:nvSpPr>
        <p:spPr/>
        <p:txBody>
          <a:bodyPr/>
          <a:lstStyle/>
          <a:p>
            <a:pPr algn="just"/>
            <a:r>
              <a:rPr lang="ru-RU" sz="2400" dirty="0" err="1">
                <a:latin typeface="Times New Roman"/>
                <a:cs typeface="Times New Roman"/>
              </a:rPr>
              <a:t>Бақылау</a:t>
            </a:r>
            <a:r>
              <a:rPr lang="ru-RU" sz="2400" dirty="0">
                <a:latin typeface="Times New Roman"/>
                <a:cs typeface="Times New Roman"/>
              </a:rPr>
              <a:t> </a:t>
            </a:r>
            <a:r>
              <a:rPr lang="ru-RU" sz="2400" dirty="0" err="1">
                <a:latin typeface="Times New Roman"/>
                <a:cs typeface="Times New Roman"/>
              </a:rPr>
              <a:t>сұрақтары</a:t>
            </a:r>
            <a:r>
              <a:rPr lang="ru-RU" sz="2400" dirty="0">
                <a:latin typeface="Times New Roman"/>
                <a:cs typeface="Times New Roman"/>
              </a:rPr>
              <a:t>:</a:t>
            </a:r>
            <a:endParaRPr lang="ru-RU" sz="2400" dirty="0"/>
          </a:p>
          <a:p>
            <a:endParaRPr lang="ru-RU" dirty="0"/>
          </a:p>
        </p:txBody>
      </p:sp>
      <p:sp>
        <p:nvSpPr>
          <p:cNvPr id="3" name="Объект 2">
            <a:extLst>
              <a:ext uri="{FF2B5EF4-FFF2-40B4-BE49-F238E27FC236}">
                <a16:creationId xmlns:a16="http://schemas.microsoft.com/office/drawing/2014/main" xmlns="" id="{CF00A839-C8F5-7BD3-6090-4C118A390D89}"/>
              </a:ext>
            </a:extLst>
          </p:cNvPr>
          <p:cNvSpPr>
            <a:spLocks noGrp="1"/>
          </p:cNvSpPr>
          <p:nvPr>
            <p:ph idx="1"/>
          </p:nvPr>
        </p:nvSpPr>
        <p:spPr/>
        <p:txBody>
          <a:bodyPr vert="horz" lIns="91440" tIns="45720" rIns="91440" bIns="45720" rtlCol="0" anchor="t">
            <a:normAutofit/>
          </a:bodyPr>
          <a:lstStyle/>
          <a:p>
            <a:r>
              <a:rPr lang="ru-RU" sz="2800" err="1">
                <a:latin typeface="Times New Roman"/>
                <a:cs typeface="Times New Roman"/>
              </a:rPr>
              <a:t>Әлеуметтік-мәдениет</a:t>
            </a:r>
            <a:r>
              <a:rPr lang="ru-RU" sz="2800" dirty="0">
                <a:latin typeface="Times New Roman"/>
                <a:cs typeface="Times New Roman"/>
              </a:rPr>
              <a:t> </a:t>
            </a:r>
            <a:r>
              <a:rPr lang="ru-RU" sz="2800" err="1">
                <a:latin typeface="Times New Roman"/>
                <a:cs typeface="Times New Roman"/>
              </a:rPr>
              <a:t>тұжырымы</a:t>
            </a:r>
            <a:r>
              <a:rPr lang="ru-RU" sz="2800" dirty="0">
                <a:latin typeface="Times New Roman"/>
                <a:cs typeface="Times New Roman"/>
              </a:rPr>
              <a:t>.</a:t>
            </a:r>
            <a:endParaRPr lang="ru-RU" sz="2800" dirty="0"/>
          </a:p>
          <a:p>
            <a:r>
              <a:rPr lang="ru-RU" sz="2800" err="1">
                <a:latin typeface="Times New Roman"/>
                <a:cs typeface="Times New Roman"/>
              </a:rPr>
              <a:t>Қазіргі</a:t>
            </a:r>
            <a:r>
              <a:rPr lang="ru-RU" sz="2800" dirty="0">
                <a:latin typeface="Times New Roman"/>
                <a:cs typeface="Times New Roman"/>
              </a:rPr>
              <a:t> </a:t>
            </a:r>
            <a:r>
              <a:rPr lang="ru-RU" sz="2800" err="1">
                <a:latin typeface="Times New Roman"/>
                <a:cs typeface="Times New Roman"/>
              </a:rPr>
              <a:t>жағдайдағы</a:t>
            </a:r>
            <a:r>
              <a:rPr lang="ru-RU" sz="2800" dirty="0">
                <a:latin typeface="Times New Roman"/>
                <a:cs typeface="Times New Roman"/>
              </a:rPr>
              <a:t> </a:t>
            </a:r>
            <a:r>
              <a:rPr lang="ru-RU" sz="2800" err="1">
                <a:latin typeface="Times New Roman"/>
                <a:cs typeface="Times New Roman"/>
              </a:rPr>
              <a:t>миграцияның</a:t>
            </a:r>
            <a:r>
              <a:rPr lang="ru-RU" sz="2800" dirty="0">
                <a:latin typeface="Times New Roman"/>
                <a:cs typeface="Times New Roman"/>
              </a:rPr>
              <a:t> </a:t>
            </a:r>
            <a:r>
              <a:rPr lang="ru-RU" sz="2800" err="1">
                <a:latin typeface="Times New Roman"/>
                <a:cs typeface="Times New Roman"/>
              </a:rPr>
              <a:t>әлеуметтік-мәдени</a:t>
            </a:r>
            <a:r>
              <a:rPr lang="ru-RU" sz="2800" dirty="0">
                <a:latin typeface="Times New Roman"/>
                <a:cs typeface="Times New Roman"/>
              </a:rPr>
              <a:t> </a:t>
            </a:r>
            <a:r>
              <a:rPr lang="ru-RU" sz="2800" err="1">
                <a:latin typeface="Times New Roman"/>
                <a:cs typeface="Times New Roman"/>
              </a:rPr>
              <a:t>аспектілері</a:t>
            </a:r>
            <a:r>
              <a:rPr lang="ru-RU" sz="2800" dirty="0">
                <a:latin typeface="Times New Roman"/>
                <a:cs typeface="Times New Roman"/>
              </a:rPr>
              <a:t>.</a:t>
            </a:r>
            <a:endParaRPr lang="ru-RU" sz="2800" dirty="0"/>
          </a:p>
          <a:p>
            <a:r>
              <a:rPr lang="ru-RU" sz="2800" dirty="0">
                <a:latin typeface="Times New Roman"/>
                <a:cs typeface="Times New Roman"/>
              </a:rPr>
              <a:t>«</a:t>
            </a:r>
            <a:r>
              <a:rPr lang="ru-RU" sz="2800" err="1">
                <a:latin typeface="Times New Roman"/>
                <a:cs typeface="Times New Roman"/>
              </a:rPr>
              <a:t>Замануи</a:t>
            </a:r>
            <a:r>
              <a:rPr lang="ru-RU" sz="2800" dirty="0">
                <a:latin typeface="Times New Roman"/>
                <a:cs typeface="Times New Roman"/>
              </a:rPr>
              <a:t> </a:t>
            </a:r>
            <a:r>
              <a:rPr lang="ru-RU" sz="2800" err="1">
                <a:latin typeface="Times New Roman"/>
                <a:cs typeface="Times New Roman"/>
              </a:rPr>
              <a:t>көшпенділер</a:t>
            </a:r>
            <a:r>
              <a:rPr lang="ru-RU" sz="2800" dirty="0">
                <a:latin typeface="Times New Roman"/>
                <a:cs typeface="Times New Roman"/>
              </a:rPr>
              <a:t>» </a:t>
            </a:r>
            <a:r>
              <a:rPr lang="ru-RU" sz="2800" err="1">
                <a:latin typeface="Times New Roman"/>
                <a:cs typeface="Times New Roman"/>
              </a:rPr>
              <a:t>тұжырымы</a:t>
            </a:r>
            <a:r>
              <a:rPr lang="ru-RU" sz="2800" dirty="0">
                <a:latin typeface="Times New Roman"/>
                <a:cs typeface="Times New Roman"/>
              </a:rPr>
              <a:t>.</a:t>
            </a:r>
            <a:endParaRPr lang="ru-RU" sz="2800" dirty="0"/>
          </a:p>
          <a:p>
            <a:r>
              <a:rPr lang="ru-RU" sz="2800" err="1">
                <a:latin typeface="Times New Roman"/>
                <a:cs typeface="Times New Roman"/>
              </a:rPr>
              <a:t>Миграцияның</a:t>
            </a:r>
            <a:r>
              <a:rPr lang="ru-RU" sz="2800" dirty="0">
                <a:latin typeface="Times New Roman"/>
                <a:cs typeface="Times New Roman"/>
              </a:rPr>
              <a:t> </a:t>
            </a:r>
            <a:r>
              <a:rPr lang="ru-RU" sz="2800" err="1">
                <a:latin typeface="Times New Roman"/>
                <a:cs typeface="Times New Roman"/>
              </a:rPr>
              <a:t>әлеуметтік-мәдени</a:t>
            </a:r>
            <a:r>
              <a:rPr lang="ru-RU" sz="2800" dirty="0">
                <a:latin typeface="Times New Roman"/>
                <a:cs typeface="Times New Roman"/>
              </a:rPr>
              <a:t> </a:t>
            </a:r>
            <a:r>
              <a:rPr lang="ru-RU" sz="2800" err="1">
                <a:latin typeface="Times New Roman"/>
                <a:cs typeface="Times New Roman"/>
              </a:rPr>
              <a:t>салдары</a:t>
            </a:r>
            <a:r>
              <a:rPr lang="ru-RU" sz="2800" dirty="0">
                <a:latin typeface="Times New Roman"/>
                <a:cs typeface="Times New Roman"/>
              </a:rPr>
              <a:t>.</a:t>
            </a:r>
            <a:endParaRPr lang="ru-RU" sz="2800" dirty="0"/>
          </a:p>
          <a:p>
            <a:r>
              <a:rPr lang="ru-RU" sz="2800" err="1">
                <a:latin typeface="Times New Roman"/>
                <a:cs typeface="Times New Roman"/>
              </a:rPr>
              <a:t>Интеркультурализм</a:t>
            </a:r>
            <a:r>
              <a:rPr lang="ru-RU" sz="2800" dirty="0">
                <a:latin typeface="Times New Roman"/>
                <a:cs typeface="Times New Roman"/>
              </a:rPr>
              <a:t>.</a:t>
            </a:r>
            <a:endParaRPr lang="ru-RU" sz="2800" dirty="0"/>
          </a:p>
          <a:p>
            <a:endParaRPr lang="ru-RU" dirty="0"/>
          </a:p>
        </p:txBody>
      </p:sp>
      <p:sp>
        <p:nvSpPr>
          <p:cNvPr id="4" name="Дата 3">
            <a:extLst>
              <a:ext uri="{FF2B5EF4-FFF2-40B4-BE49-F238E27FC236}">
                <a16:creationId xmlns:a16="http://schemas.microsoft.com/office/drawing/2014/main" xmlns="" id="{B0661860-D38A-83BA-E738-C5176AE83873}"/>
              </a:ext>
            </a:extLst>
          </p:cNvPr>
          <p:cNvSpPr>
            <a:spLocks noGrp="1"/>
          </p:cNvSpPr>
          <p:nvPr>
            <p:ph type="dt" sz="half" idx="10"/>
          </p:nvPr>
        </p:nvSpPr>
        <p:spPr/>
        <p:txBody>
          <a:bodyPr/>
          <a:lstStyle/>
          <a:p>
            <a:fld id="{5F776A96-0B2A-45B8-9ABE-219C7264EE64}" type="datetime1">
              <a:t>9/19/2024</a:t>
            </a:fld>
            <a:endParaRPr lang="en-US" dirty="0"/>
          </a:p>
        </p:txBody>
      </p:sp>
      <p:sp>
        <p:nvSpPr>
          <p:cNvPr id="5" name="Нижний колонтитул 4">
            <a:extLst>
              <a:ext uri="{FF2B5EF4-FFF2-40B4-BE49-F238E27FC236}">
                <a16:creationId xmlns:a16="http://schemas.microsoft.com/office/drawing/2014/main" xmlns="" id="{9B29C6F5-56F1-D9BC-7AD3-8CC468EB1FA0}"/>
              </a:ext>
            </a:extLst>
          </p:cNvPr>
          <p:cNvSpPr>
            <a:spLocks noGrp="1"/>
          </p:cNvSpPr>
          <p:nvPr>
            <p:ph type="ftr" sz="quarter" idx="11"/>
          </p:nvPr>
        </p:nvSpPr>
        <p:spPr/>
        <p:txBody>
          <a:bodyPr/>
          <a:lstStyle/>
          <a:p>
            <a:r>
              <a:rPr lang="en-US" dirty="0"/>
              <a:t>
              </a:t>
            </a:r>
          </a:p>
        </p:txBody>
      </p:sp>
      <p:sp>
        <p:nvSpPr>
          <p:cNvPr id="6" name="Номер слайда 5">
            <a:extLst>
              <a:ext uri="{FF2B5EF4-FFF2-40B4-BE49-F238E27FC236}">
                <a16:creationId xmlns:a16="http://schemas.microsoft.com/office/drawing/2014/main" xmlns="" id="{26F98F79-9D97-181F-F8C8-DD2895BDE161}"/>
              </a:ext>
            </a:extLst>
          </p:cNvPr>
          <p:cNvSpPr>
            <a:spLocks noGrp="1"/>
          </p:cNvSpPr>
          <p:nvPr>
            <p:ph type="sldNum" sz="quarter" idx="12"/>
          </p:nvPr>
        </p:nvSpPr>
        <p:spPr/>
        <p:txBody>
          <a:bodyPr/>
          <a:lstStyle/>
          <a:p>
            <a:fld id="{CC057153-B650-4DEB-B370-79DDCFDCE934}" type="slidenum">
              <a:rPr lang="en-US" dirty="0"/>
              <a:t>8</a:t>
            </a:fld>
            <a:endParaRPr lang="en-US" dirty="0"/>
          </a:p>
        </p:txBody>
      </p:sp>
    </p:spTree>
    <p:extLst>
      <p:ext uri="{BB962C8B-B14F-4D97-AF65-F5344CB8AC3E}">
        <p14:creationId xmlns:p14="http://schemas.microsoft.com/office/powerpoint/2010/main" val="1933144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8E890A08-8986-2F8A-ADDC-4D48190FE468}"/>
              </a:ext>
            </a:extLst>
          </p:cNvPr>
          <p:cNvSpPr>
            <a:spLocks noGrp="1"/>
          </p:cNvSpPr>
          <p:nvPr>
            <p:ph idx="1"/>
          </p:nvPr>
        </p:nvSpPr>
        <p:spPr/>
        <p:txBody>
          <a:bodyPr vert="horz" lIns="91440" tIns="45720" rIns="91440" bIns="45720" rtlCol="0" anchor="t">
            <a:normAutofit/>
          </a:bodyPr>
          <a:lstStyle/>
          <a:p>
            <a:pPr algn="just"/>
            <a:r>
              <a:rPr lang="ru-RU" sz="1400" b="1" dirty="0" err="1">
                <a:latin typeface="Times New Roman"/>
                <a:cs typeface="Times New Roman"/>
              </a:rPr>
              <a:t>Әдебиеттер</a:t>
            </a:r>
            <a:r>
              <a:rPr lang="ru-RU" sz="1400" b="1" dirty="0">
                <a:latin typeface="Times New Roman"/>
                <a:cs typeface="Times New Roman"/>
              </a:rPr>
              <a:t>:</a:t>
            </a:r>
            <a:endParaRPr lang="ru-RU" dirty="0"/>
          </a:p>
          <a:p>
            <a:r>
              <a:rPr lang="ru-RU" sz="1400">
                <a:latin typeface="Times New Roman"/>
                <a:cs typeface="Times New Roman"/>
              </a:rPr>
              <a:t>Миграция населения : учебное пособие для вузов / Л. Л. </a:t>
            </a:r>
            <a:r>
              <a:rPr lang="ru-RU" sz="1400" err="1">
                <a:latin typeface="Times New Roman"/>
                <a:cs typeface="Times New Roman"/>
              </a:rPr>
              <a:t>Рыбаковский</a:t>
            </a:r>
            <a:r>
              <a:rPr lang="ru-RU" sz="1400">
                <a:latin typeface="Times New Roman"/>
                <a:cs typeface="Times New Roman"/>
              </a:rPr>
              <a:t>. — Москва : Издательство </a:t>
            </a:r>
            <a:r>
              <a:rPr lang="ru-RU" sz="1400" err="1">
                <a:latin typeface="Times New Roman"/>
                <a:cs typeface="Times New Roman"/>
              </a:rPr>
              <a:t>Юрайт</a:t>
            </a:r>
            <a:r>
              <a:rPr lang="ru-RU" sz="1400">
                <a:latin typeface="Times New Roman"/>
                <a:cs typeface="Times New Roman"/>
              </a:rPr>
              <a:t>, 2020. — 480 с. — (Высшее образование). — ISBN 978-5-534-11727-1 Источник: </a:t>
            </a:r>
            <a:r>
              <a:rPr lang="ru-RU" sz="1400" dirty="0">
                <a:latin typeface="Times New Roman"/>
                <a:cs typeface="Times New Roman"/>
                <a:hlinkClick r:id="rId2"/>
              </a:rPr>
              <a:t>https://www.isras.ru/publ.html?id=8694</a:t>
            </a:r>
            <a:endParaRPr lang="ru-RU"/>
          </a:p>
          <a:p>
            <a:r>
              <a:rPr lang="ru-RU" sz="1400" dirty="0" err="1">
                <a:latin typeface="Times New Roman"/>
                <a:cs typeface="Times New Roman"/>
              </a:rPr>
              <a:t>Алуан</a:t>
            </a:r>
            <a:r>
              <a:rPr lang="ru-RU" sz="1400" dirty="0">
                <a:latin typeface="Times New Roman"/>
                <a:cs typeface="Times New Roman"/>
              </a:rPr>
              <a:t> </a:t>
            </a:r>
            <a:r>
              <a:rPr lang="ru-RU" sz="1400" dirty="0" err="1">
                <a:latin typeface="Times New Roman"/>
                <a:cs typeface="Times New Roman"/>
              </a:rPr>
              <a:t>түрлі</a:t>
            </a:r>
            <a:r>
              <a:rPr lang="ru-RU" sz="1400" dirty="0">
                <a:latin typeface="Times New Roman"/>
                <a:cs typeface="Times New Roman"/>
              </a:rPr>
              <a:t> </a:t>
            </a:r>
            <a:r>
              <a:rPr lang="ru-RU" sz="1400" dirty="0" err="1">
                <a:latin typeface="Times New Roman"/>
                <a:cs typeface="Times New Roman"/>
              </a:rPr>
              <a:t>қоғамдарды</a:t>
            </a:r>
            <a:r>
              <a:rPr lang="ru-RU" sz="1400" dirty="0">
                <a:latin typeface="Times New Roman"/>
                <a:cs typeface="Times New Roman"/>
              </a:rPr>
              <a:t> </a:t>
            </a:r>
            <a:r>
              <a:rPr lang="ru-RU" sz="1400" dirty="0" err="1">
                <a:latin typeface="Times New Roman"/>
                <a:cs typeface="Times New Roman"/>
              </a:rPr>
              <a:t>ықпалдастыру</a:t>
            </a:r>
            <a:r>
              <a:rPr lang="ru-RU" sz="1400" dirty="0">
                <a:latin typeface="Times New Roman"/>
                <a:cs typeface="Times New Roman"/>
              </a:rPr>
              <a:t> </a:t>
            </a:r>
            <a:r>
              <a:rPr lang="ru-RU" sz="1400" dirty="0" err="1">
                <a:latin typeface="Times New Roman"/>
                <a:cs typeface="Times New Roman"/>
              </a:rPr>
              <a:t>жөніндегі</a:t>
            </a:r>
            <a:r>
              <a:rPr lang="ru-RU" sz="1400" dirty="0">
                <a:latin typeface="Times New Roman"/>
                <a:cs typeface="Times New Roman"/>
              </a:rPr>
              <a:t> Любляна </a:t>
            </a:r>
            <a:r>
              <a:rPr lang="ru-RU" sz="1400" dirty="0" err="1">
                <a:latin typeface="Times New Roman"/>
                <a:cs typeface="Times New Roman"/>
              </a:rPr>
              <a:t>ұсынымдары</a:t>
            </a:r>
            <a:r>
              <a:rPr lang="ru-RU" sz="1400" dirty="0">
                <a:latin typeface="Times New Roman"/>
                <a:cs typeface="Times New Roman"/>
              </a:rPr>
              <a:t>.</a:t>
            </a:r>
            <a:r>
              <a:rPr lang="ru-RU" sz="1400" dirty="0">
                <a:ea typeface="+mn-lt"/>
                <a:cs typeface="+mn-lt"/>
              </a:rPr>
              <a:t> </a:t>
            </a:r>
            <a:r>
              <a:rPr lang="ru-RU" sz="1400" dirty="0">
                <a:latin typeface="Times New Roman"/>
                <a:cs typeface="Times New Roman"/>
              </a:rPr>
              <a:t>ЕҚЫҰ </a:t>
            </a:r>
            <a:r>
              <a:rPr lang="ru-RU" sz="1400" dirty="0" err="1">
                <a:latin typeface="Times New Roman"/>
                <a:cs typeface="Times New Roman"/>
              </a:rPr>
              <a:t>Астанадағы</a:t>
            </a:r>
            <a:r>
              <a:rPr lang="ru-RU" sz="1400" dirty="0">
                <a:latin typeface="Times New Roman"/>
                <a:cs typeface="Times New Roman"/>
              </a:rPr>
              <a:t>  </a:t>
            </a:r>
            <a:r>
              <a:rPr lang="ru-RU" sz="1400" dirty="0" err="1">
                <a:latin typeface="Times New Roman"/>
                <a:cs typeface="Times New Roman"/>
              </a:rPr>
              <a:t>бағдарламалар</a:t>
            </a:r>
            <a:r>
              <a:rPr lang="ru-RU" sz="1400" dirty="0">
                <a:latin typeface="Times New Roman"/>
                <a:cs typeface="Times New Roman"/>
              </a:rPr>
              <a:t> </a:t>
            </a:r>
            <a:r>
              <a:rPr lang="ru-RU" sz="1400" dirty="0" err="1">
                <a:latin typeface="Times New Roman"/>
                <a:cs typeface="Times New Roman"/>
              </a:rPr>
              <a:t>офисі</a:t>
            </a:r>
            <a:r>
              <a:rPr lang="ru-RU" sz="1400" dirty="0">
                <a:latin typeface="Times New Roman"/>
                <a:cs typeface="Times New Roman"/>
              </a:rPr>
              <a:t>, 2015 ж. </a:t>
            </a:r>
            <a:r>
              <a:rPr lang="ru-RU" sz="1400" dirty="0" err="1">
                <a:latin typeface="Times New Roman"/>
                <a:cs typeface="Times New Roman"/>
              </a:rPr>
              <a:t>Қазақ</a:t>
            </a:r>
            <a:r>
              <a:rPr lang="ru-RU" sz="1400" dirty="0">
                <a:latin typeface="Times New Roman"/>
                <a:cs typeface="Times New Roman"/>
              </a:rPr>
              <a:t> </a:t>
            </a:r>
            <a:r>
              <a:rPr lang="ru-RU" sz="1400" dirty="0" err="1">
                <a:latin typeface="Times New Roman"/>
                <a:cs typeface="Times New Roman"/>
              </a:rPr>
              <a:t>тіліндегі</a:t>
            </a:r>
            <a:r>
              <a:rPr lang="ru-RU" sz="1400" dirty="0">
                <a:latin typeface="Times New Roman"/>
                <a:cs typeface="Times New Roman"/>
              </a:rPr>
              <a:t> </a:t>
            </a:r>
            <a:r>
              <a:rPr lang="ru-RU" sz="1400" dirty="0" err="1">
                <a:latin typeface="Times New Roman"/>
                <a:cs typeface="Times New Roman"/>
              </a:rPr>
              <a:t>аудармасы</a:t>
            </a:r>
            <a:r>
              <a:rPr lang="ru-RU" sz="1400" dirty="0">
                <a:latin typeface="Times New Roman"/>
                <a:cs typeface="Times New Roman"/>
              </a:rPr>
              <a:t>. 2012 </a:t>
            </a:r>
            <a:r>
              <a:rPr lang="ru-RU" sz="1400" dirty="0" err="1">
                <a:latin typeface="Times New Roman"/>
                <a:cs typeface="Times New Roman"/>
              </a:rPr>
              <a:t>жыл</a:t>
            </a:r>
            <a:r>
              <a:rPr lang="ru-RU" sz="1400" dirty="0">
                <a:latin typeface="Times New Roman"/>
                <a:cs typeface="Times New Roman"/>
              </a:rPr>
              <a:t>, </a:t>
            </a:r>
            <a:r>
              <a:rPr lang="ru-RU" sz="1400" dirty="0" err="1">
                <a:latin typeface="Times New Roman"/>
                <a:cs typeface="Times New Roman"/>
              </a:rPr>
              <a:t>қараша</a:t>
            </a:r>
            <a:r>
              <a:rPr lang="ru-RU" sz="1400" dirty="0">
                <a:latin typeface="Times New Roman"/>
                <a:cs typeface="Times New Roman"/>
              </a:rPr>
              <a:t>. 86 б.</a:t>
            </a:r>
            <a:endParaRPr lang="ru-RU" dirty="0"/>
          </a:p>
          <a:p>
            <a:r>
              <a:rPr lang="ru-RU" sz="1400" dirty="0">
                <a:latin typeface="Times New Roman"/>
                <a:cs typeface="Times New Roman"/>
              </a:rPr>
              <a:t>Е.Е. Письменная Социология миграции и адаптации: Учебное пособие для студентов по направлению подготовки 39.03.01 – Социология (уровень бакалавриата). Профиль «Экономическая социология». – М.: Финансовый университет, Департамент социологии, истории и философии, 2018. – 274 с.</a:t>
            </a:r>
            <a:endParaRPr lang="ru-RU" dirty="0"/>
          </a:p>
          <a:p>
            <a:pPr algn="just"/>
            <a:endParaRPr lang="ru-RU"/>
          </a:p>
          <a:p>
            <a:endParaRPr lang="ru-RU" dirty="0"/>
          </a:p>
        </p:txBody>
      </p:sp>
      <p:sp>
        <p:nvSpPr>
          <p:cNvPr id="4" name="Дата 3">
            <a:extLst>
              <a:ext uri="{FF2B5EF4-FFF2-40B4-BE49-F238E27FC236}">
                <a16:creationId xmlns:a16="http://schemas.microsoft.com/office/drawing/2014/main" xmlns="" id="{F373B00B-C971-F273-1F88-CCAA579E2EC3}"/>
              </a:ext>
            </a:extLst>
          </p:cNvPr>
          <p:cNvSpPr>
            <a:spLocks noGrp="1"/>
          </p:cNvSpPr>
          <p:nvPr>
            <p:ph type="dt" sz="half" idx="10"/>
          </p:nvPr>
        </p:nvSpPr>
        <p:spPr/>
        <p:txBody>
          <a:bodyPr/>
          <a:lstStyle/>
          <a:p>
            <a:fld id="{D3283133-62F3-4B29-A39A-A76929B650AE}" type="datetime1">
              <a:t>9/19/2024</a:t>
            </a:fld>
            <a:endParaRPr lang="en-US" dirty="0"/>
          </a:p>
        </p:txBody>
      </p:sp>
      <p:sp>
        <p:nvSpPr>
          <p:cNvPr id="5" name="Нижний колонтитул 4">
            <a:extLst>
              <a:ext uri="{FF2B5EF4-FFF2-40B4-BE49-F238E27FC236}">
                <a16:creationId xmlns:a16="http://schemas.microsoft.com/office/drawing/2014/main" xmlns="" id="{ECF0A7A9-B8DA-024C-F0B3-440725A8012C}"/>
              </a:ext>
            </a:extLst>
          </p:cNvPr>
          <p:cNvSpPr>
            <a:spLocks noGrp="1"/>
          </p:cNvSpPr>
          <p:nvPr>
            <p:ph type="ftr" sz="quarter" idx="11"/>
          </p:nvPr>
        </p:nvSpPr>
        <p:spPr/>
        <p:txBody>
          <a:bodyPr/>
          <a:lstStyle/>
          <a:p>
            <a:r>
              <a:rPr lang="en-US" dirty="0"/>
              <a:t>
              </a:t>
            </a:r>
          </a:p>
        </p:txBody>
      </p:sp>
      <p:sp>
        <p:nvSpPr>
          <p:cNvPr id="6" name="Номер слайда 5">
            <a:extLst>
              <a:ext uri="{FF2B5EF4-FFF2-40B4-BE49-F238E27FC236}">
                <a16:creationId xmlns:a16="http://schemas.microsoft.com/office/drawing/2014/main" xmlns="" id="{79E8C565-9D00-74D0-FFB8-14BCE6C3FCC2}"/>
              </a:ext>
            </a:extLst>
          </p:cNvPr>
          <p:cNvSpPr>
            <a:spLocks noGrp="1"/>
          </p:cNvSpPr>
          <p:nvPr>
            <p:ph type="sldNum" sz="quarter" idx="12"/>
          </p:nvPr>
        </p:nvSpPr>
        <p:spPr/>
        <p:txBody>
          <a:bodyPr/>
          <a:lstStyle/>
          <a:p>
            <a:fld id="{CC057153-B650-4DEB-B370-79DDCFDCE934}" type="slidenum">
              <a:rPr lang="en-US" dirty="0"/>
              <a:t>9</a:t>
            </a:fld>
            <a:endParaRPr lang="en-US" dirty="0"/>
          </a:p>
        </p:txBody>
      </p:sp>
    </p:spTree>
    <p:extLst>
      <p:ext uri="{BB962C8B-B14F-4D97-AF65-F5344CB8AC3E}">
        <p14:creationId xmlns:p14="http://schemas.microsoft.com/office/powerpoint/2010/main" val="904411893"/>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nillaVTI" id="{AACC6CF0-9F86-48CC-9C4E-CA578EE0A0A0}" vid="{3BDE51FE-56D6-4100-AFB5-5B4AEDCE2EF6}"/>
    </a:ext>
  </a:extLst>
</a:theme>
</file>

<file path=docProps/app.xml><?xml version="1.0" encoding="utf-8"?>
<Properties xmlns="http://schemas.openxmlformats.org/officeDocument/2006/extended-properties" xmlns:vt="http://schemas.openxmlformats.org/officeDocument/2006/docPropsVTypes">
  <TotalTime>0</TotalTime>
  <Words>760</Words>
  <Application>Microsoft Office PowerPoint</Application>
  <PresentationFormat>Произвольный</PresentationFormat>
  <Paragraphs>47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VanillaVTI</vt:lpstr>
      <vt:lpstr>5 Тақырып. Мигранттардың бейімделуіндегі әлеуметтік-мәдени ерекшеліктер </vt:lpstr>
      <vt:lpstr>Жоспар</vt:lpstr>
      <vt:lpstr>Дәріс мазмұны</vt:lpstr>
      <vt:lpstr>Көші-қонның әлеуметтік-мәдени салдары </vt:lpstr>
      <vt:lpstr>Мигранттар қолданатын бейімделудің 4 негізгі стратегия</vt:lpstr>
      <vt:lpstr>4 стратегия</vt:lpstr>
      <vt:lpstr>Мәдени жүйелер мен мәдениетаралық жағдайларды зерттеу әдістері. </vt:lpstr>
      <vt:lpstr>Бақылау сұрақтары: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Тақырып. Мигранттардың бейімделуіндегі әлеуметтік-мәдени ерекшеліктер </dc:title>
  <dc:creator>Гулазия</dc:creator>
  <cp:lastModifiedBy>Hp</cp:lastModifiedBy>
  <cp:revision>70</cp:revision>
  <dcterms:created xsi:type="dcterms:W3CDTF">2024-09-19T15:11:03Z</dcterms:created>
  <dcterms:modified xsi:type="dcterms:W3CDTF">2024-09-19T15:27:33Z</dcterms:modified>
</cp:coreProperties>
</file>