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66" r:id="rId2"/>
    <p:sldId id="267" r:id="rId3"/>
    <p:sldId id="268" r:id="rId4"/>
    <p:sldId id="257" r:id="rId5"/>
    <p:sldId id="269" r:id="rId6"/>
    <p:sldId id="258" r:id="rId7"/>
    <p:sldId id="270" r:id="rId8"/>
    <p:sldId id="259" r:id="rId9"/>
    <p:sldId id="262" r:id="rId10"/>
    <p:sldId id="274" r:id="rId11"/>
    <p:sldId id="275" r:id="rId12"/>
    <p:sldId id="273" r:id="rId13"/>
    <p:sldId id="272" r:id="rId14"/>
    <p:sldId id="271" r:id="rId15"/>
  </p:sldIdLst>
  <p:sldSz cx="14630400" cy="8229600"/>
  <p:notesSz cx="8229600" cy="14630400"/>
  <p:embeddedFontLst>
    <p:embeddedFont>
      <p:font typeface="Host Grotesk Medium" panose="020B0504030402000203" pitchFamily="34" charset="0"/>
      <p:regular r:id="rId17"/>
    </p:embeddedFont>
    <p:embeddedFont>
      <p:font typeface="Roboto" panose="02000000000000000000" pitchFamily="2" charset="0"/>
      <p:regular r:id="rId18"/>
      <p:bold r:id="rId19"/>
      <p:italic r:id="rId20"/>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07" d="100"/>
          <a:sy n="107" d="100"/>
        </p:scale>
        <p:origin x="456" y="16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28848-D588-4344-9FE2-289A91B621A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93F3D1DA-06ED-4E82-BC63-109AFB200C01}">
      <dgm:prSet phldrT="[Текст]"/>
      <dgm:spPr/>
      <dgm:t>
        <a:bodyPr/>
        <a:lstStyle/>
        <a:p>
          <a:r>
            <a:rPr lang="ru-RU" b="1"/>
            <a:t>Екі мүшелік жіктелу:</a:t>
          </a:r>
          <a:endParaRPr lang="ru-RU"/>
        </a:p>
      </dgm:t>
    </dgm:pt>
    <dgm:pt modelId="{4EBC98A5-A605-4812-AA5A-2088F45C9DCD}" type="parTrans" cxnId="{53D19A50-BB5B-4DC9-B1BF-82A115D54AF4}">
      <dgm:prSet/>
      <dgm:spPr/>
      <dgm:t>
        <a:bodyPr/>
        <a:lstStyle/>
        <a:p>
          <a:endParaRPr lang="ru-RU"/>
        </a:p>
      </dgm:t>
    </dgm:pt>
    <dgm:pt modelId="{7D727DD2-CF7D-4C6F-A1E0-3BDDC0F8CE0D}" type="sibTrans" cxnId="{53D19A50-BB5B-4DC9-B1BF-82A115D54AF4}">
      <dgm:prSet/>
      <dgm:spPr/>
      <dgm:t>
        <a:bodyPr/>
        <a:lstStyle/>
        <a:p>
          <a:endParaRPr lang="ru-RU"/>
        </a:p>
      </dgm:t>
    </dgm:pt>
    <dgm:pt modelId="{B918EB88-DC4B-4DB6-98EE-2C000A3F9375}">
      <dgm:prSet phldrT="[Текст]"/>
      <dgm:spPr/>
      <dgm:t>
        <a:bodyPr/>
        <a:lstStyle/>
        <a:p>
          <a:r>
            <a:rPr lang="ru-RU" b="1" dirty="0" err="1"/>
            <a:t>Үш мүшелік жіктелу</a:t>
          </a:r>
          <a:r>
            <a:rPr lang="ru-RU" b="1" dirty="0"/>
            <a:t> </a:t>
          </a:r>
          <a:r>
            <a:rPr lang="ru-RU" b="1" dirty="0" err="1"/>
            <a:t>(ең кең таралған</a:t>
          </a:r>
          <a:r>
            <a:rPr lang="ru-RU" b="1" dirty="0"/>
            <a:t>):</a:t>
          </a:r>
          <a:endParaRPr lang="ru-RU" dirty="0"/>
        </a:p>
      </dgm:t>
    </dgm:pt>
    <dgm:pt modelId="{8807EECC-137A-45CC-AD74-DA3147955F4E}" type="parTrans" cxnId="{B657E5E2-CB8C-4C72-8B36-8BB3A7F52414}">
      <dgm:prSet/>
      <dgm:spPr/>
      <dgm:t>
        <a:bodyPr/>
        <a:lstStyle/>
        <a:p>
          <a:endParaRPr lang="ru-RU"/>
        </a:p>
      </dgm:t>
    </dgm:pt>
    <dgm:pt modelId="{405D003C-AF5C-400E-820E-11D33FAE5CA4}" type="sibTrans" cxnId="{B657E5E2-CB8C-4C72-8B36-8BB3A7F52414}">
      <dgm:prSet/>
      <dgm:spPr/>
      <dgm:t>
        <a:bodyPr/>
        <a:lstStyle/>
        <a:p>
          <a:endParaRPr lang="ru-RU"/>
        </a:p>
      </dgm:t>
    </dgm:pt>
    <dgm:pt modelId="{65D07A36-25B4-489E-A35F-ED6DE72214F5}">
      <dgm:prSet/>
      <dgm:spPr/>
      <dgm:t>
        <a:bodyPr/>
        <a:lstStyle/>
        <a:p>
          <a:r>
            <a:rPr lang="ru-RU" i="1" dirty="0" err="1"/>
            <a:t>Астениктер</a:t>
          </a:r>
          <a:r>
            <a:rPr lang="ru-RU" dirty="0"/>
            <a:t> – </a:t>
          </a:r>
          <a:r>
            <a:rPr lang="ru-RU" dirty="0" err="1"/>
            <a:t>арық, ұзын, бұлшық еттері</a:t>
          </a:r>
          <a:r>
            <a:rPr lang="ru-RU" dirty="0"/>
            <a:t> </a:t>
          </a:r>
          <a:r>
            <a:rPr lang="ru-RU" dirty="0" err="1"/>
            <a:t>әлсіз.</a:t>
          </a:r>
          <a:endParaRPr lang="ru-RU" dirty="0"/>
        </a:p>
      </dgm:t>
    </dgm:pt>
    <dgm:pt modelId="{395EEDBA-7B1C-468D-8F91-7765D9F5174D}" type="parTrans" cxnId="{3006C22B-856C-441A-95E3-82743AF30B6A}">
      <dgm:prSet/>
      <dgm:spPr/>
      <dgm:t>
        <a:bodyPr/>
        <a:lstStyle/>
        <a:p>
          <a:endParaRPr lang="ru-RU"/>
        </a:p>
      </dgm:t>
    </dgm:pt>
    <dgm:pt modelId="{D1CAA30A-223E-4AC3-A795-01F62BCD9E6D}" type="sibTrans" cxnId="{3006C22B-856C-441A-95E3-82743AF30B6A}">
      <dgm:prSet/>
      <dgm:spPr/>
      <dgm:t>
        <a:bodyPr/>
        <a:lstStyle/>
        <a:p>
          <a:endParaRPr lang="ru-RU"/>
        </a:p>
      </dgm:t>
    </dgm:pt>
    <dgm:pt modelId="{84CDC4D7-0A8F-48EB-94B3-52EE0FB86C83}">
      <dgm:prSet/>
      <dgm:spPr/>
      <dgm:t>
        <a:bodyPr/>
        <a:lstStyle/>
        <a:p>
          <a:r>
            <a:rPr lang="ru-RU" i="1" dirty="0" err="1"/>
            <a:t>Гиперстениктер</a:t>
          </a:r>
          <a:r>
            <a:rPr lang="ru-RU" dirty="0"/>
            <a:t> – </a:t>
          </a:r>
          <a:r>
            <a:rPr lang="ru-RU" dirty="0" err="1"/>
            <a:t>толық, кең иықты, денесі</a:t>
          </a:r>
          <a:r>
            <a:rPr lang="ru-RU" dirty="0"/>
            <a:t> </a:t>
          </a:r>
          <a:r>
            <a:rPr lang="ru-RU" dirty="0" err="1"/>
            <a:t>жалпақ.</a:t>
          </a:r>
          <a:endParaRPr lang="ru-RU" dirty="0"/>
        </a:p>
      </dgm:t>
    </dgm:pt>
    <dgm:pt modelId="{1FF3D77F-38EA-47B5-934B-8A04452E951B}" type="parTrans" cxnId="{3D4E651D-9DB2-48F5-A151-2ED781155EA8}">
      <dgm:prSet/>
      <dgm:spPr/>
      <dgm:t>
        <a:bodyPr/>
        <a:lstStyle/>
        <a:p>
          <a:endParaRPr lang="ru-RU"/>
        </a:p>
      </dgm:t>
    </dgm:pt>
    <dgm:pt modelId="{B953A9D3-5D16-4E4F-BEB2-A3ADEA5A3242}" type="sibTrans" cxnId="{3D4E651D-9DB2-48F5-A151-2ED781155EA8}">
      <dgm:prSet/>
      <dgm:spPr/>
      <dgm:t>
        <a:bodyPr/>
        <a:lstStyle/>
        <a:p>
          <a:endParaRPr lang="ru-RU"/>
        </a:p>
      </dgm:t>
    </dgm:pt>
    <dgm:pt modelId="{F786D12C-825F-46C3-A01F-32128807D740}">
      <dgm:prSet/>
      <dgm:spPr/>
      <dgm:t>
        <a:bodyPr/>
        <a:lstStyle/>
        <a:p>
          <a:r>
            <a:rPr lang="ru-RU" b="1"/>
            <a:t>Астеникалық тип</a:t>
          </a:r>
          <a:r>
            <a:rPr lang="ru-RU"/>
            <a:t> – ұзын, арық, кеуде қуысы тар, жүрек пен қанайналым жүйесі әлсіздеу.</a:t>
          </a:r>
        </a:p>
      </dgm:t>
    </dgm:pt>
    <dgm:pt modelId="{868C5F28-9B17-47E5-9F68-27339B44D1C2}" type="parTrans" cxnId="{ED68851E-45B7-49D1-AD4F-DFDF58ABBA60}">
      <dgm:prSet/>
      <dgm:spPr/>
      <dgm:t>
        <a:bodyPr/>
        <a:lstStyle/>
        <a:p>
          <a:endParaRPr lang="ru-RU"/>
        </a:p>
      </dgm:t>
    </dgm:pt>
    <dgm:pt modelId="{CF2C4BC5-CB90-49E1-8C8C-EDEA646C9704}" type="sibTrans" cxnId="{ED68851E-45B7-49D1-AD4F-DFDF58ABBA60}">
      <dgm:prSet/>
      <dgm:spPr/>
      <dgm:t>
        <a:bodyPr/>
        <a:lstStyle/>
        <a:p>
          <a:endParaRPr lang="ru-RU"/>
        </a:p>
      </dgm:t>
    </dgm:pt>
    <dgm:pt modelId="{F499DEA4-CA18-4541-A3A0-F37FF8F36BD9}">
      <dgm:prSet/>
      <dgm:spPr/>
      <dgm:t>
        <a:bodyPr/>
        <a:lstStyle/>
        <a:p>
          <a:r>
            <a:rPr lang="ru-RU" b="1"/>
            <a:t>Нормостеникалық тип</a:t>
          </a:r>
          <a:r>
            <a:rPr lang="ru-RU"/>
            <a:t> – дене пропорциясы үйлесімді, орта бойлы, орташа салмақты.</a:t>
          </a:r>
        </a:p>
      </dgm:t>
    </dgm:pt>
    <dgm:pt modelId="{32E3885E-3079-4747-8C29-B958F0D30B18}" type="parTrans" cxnId="{C146BA92-0D13-48E3-A962-7FB8E6247D1D}">
      <dgm:prSet/>
      <dgm:spPr/>
      <dgm:t>
        <a:bodyPr/>
        <a:lstStyle/>
        <a:p>
          <a:endParaRPr lang="ru-RU"/>
        </a:p>
      </dgm:t>
    </dgm:pt>
    <dgm:pt modelId="{BD0710BC-72DF-40BB-AEDC-4E95F85434F0}" type="sibTrans" cxnId="{C146BA92-0D13-48E3-A962-7FB8E6247D1D}">
      <dgm:prSet/>
      <dgm:spPr/>
      <dgm:t>
        <a:bodyPr/>
        <a:lstStyle/>
        <a:p>
          <a:endParaRPr lang="ru-RU"/>
        </a:p>
      </dgm:t>
    </dgm:pt>
    <dgm:pt modelId="{33513DFD-5E50-426F-A04D-B01BCCBD6A6D}">
      <dgm:prSet/>
      <dgm:spPr/>
      <dgm:t>
        <a:bodyPr/>
        <a:lstStyle/>
        <a:p>
          <a:r>
            <a:rPr lang="ru-RU" b="1"/>
            <a:t>Гиперстеникалық тип</a:t>
          </a:r>
          <a:r>
            <a:rPr lang="ru-RU"/>
            <a:t> – толықша, кеудесі кең, аяқ-қолы қысқалау, зат алмасуы баяу.</a:t>
          </a:r>
        </a:p>
      </dgm:t>
    </dgm:pt>
    <dgm:pt modelId="{7532D8E1-BB4E-4F27-94C6-A2B622B88C98}" type="parTrans" cxnId="{9AAC9396-C45F-41B2-BCFB-0B855834BF97}">
      <dgm:prSet/>
      <dgm:spPr/>
      <dgm:t>
        <a:bodyPr/>
        <a:lstStyle/>
        <a:p>
          <a:endParaRPr lang="ru-RU"/>
        </a:p>
      </dgm:t>
    </dgm:pt>
    <dgm:pt modelId="{5DC1F854-A4DF-47C6-BC17-809A22340AA0}" type="sibTrans" cxnId="{9AAC9396-C45F-41B2-BCFB-0B855834BF97}">
      <dgm:prSet/>
      <dgm:spPr/>
      <dgm:t>
        <a:bodyPr/>
        <a:lstStyle/>
        <a:p>
          <a:endParaRPr lang="ru-RU"/>
        </a:p>
      </dgm:t>
    </dgm:pt>
    <dgm:pt modelId="{19476D27-A08D-4B9E-ACCD-11D9CE4C9A91}" type="pres">
      <dgm:prSet presAssocID="{26528848-D588-4344-9FE2-289A91B621AE}" presName="diagram" presStyleCnt="0">
        <dgm:presLayoutVars>
          <dgm:chPref val="1"/>
          <dgm:dir/>
          <dgm:animOne val="branch"/>
          <dgm:animLvl val="lvl"/>
          <dgm:resizeHandles/>
        </dgm:presLayoutVars>
      </dgm:prSet>
      <dgm:spPr/>
    </dgm:pt>
    <dgm:pt modelId="{45BCB725-98BE-47B5-9779-187575671D11}" type="pres">
      <dgm:prSet presAssocID="{93F3D1DA-06ED-4E82-BC63-109AFB200C01}" presName="root" presStyleCnt="0"/>
      <dgm:spPr/>
    </dgm:pt>
    <dgm:pt modelId="{DA7C8DAD-00B0-4302-8E21-A1F25D8B5E9D}" type="pres">
      <dgm:prSet presAssocID="{93F3D1DA-06ED-4E82-BC63-109AFB200C01}" presName="rootComposite" presStyleCnt="0"/>
      <dgm:spPr/>
    </dgm:pt>
    <dgm:pt modelId="{95DB72A3-55D7-4399-B0C1-975112D8217E}" type="pres">
      <dgm:prSet presAssocID="{93F3D1DA-06ED-4E82-BC63-109AFB200C01}" presName="rootText" presStyleLbl="node1" presStyleIdx="0" presStyleCnt="2"/>
      <dgm:spPr/>
    </dgm:pt>
    <dgm:pt modelId="{8A1550CB-8938-4C8B-98FE-303C32C90696}" type="pres">
      <dgm:prSet presAssocID="{93F3D1DA-06ED-4E82-BC63-109AFB200C01}" presName="rootConnector" presStyleLbl="node1" presStyleIdx="0" presStyleCnt="2"/>
      <dgm:spPr/>
    </dgm:pt>
    <dgm:pt modelId="{DE2EC284-2C35-4260-A409-ECFA0B5A01F7}" type="pres">
      <dgm:prSet presAssocID="{93F3D1DA-06ED-4E82-BC63-109AFB200C01}" presName="childShape" presStyleCnt="0"/>
      <dgm:spPr/>
    </dgm:pt>
    <dgm:pt modelId="{2C21F609-5335-40DC-A437-0FCE010D7A50}" type="pres">
      <dgm:prSet presAssocID="{395EEDBA-7B1C-468D-8F91-7765D9F5174D}" presName="Name13" presStyleLbl="parChTrans1D2" presStyleIdx="0" presStyleCnt="5"/>
      <dgm:spPr/>
    </dgm:pt>
    <dgm:pt modelId="{EE81B633-2A81-41E1-8CE5-92E5F0EB2BB5}" type="pres">
      <dgm:prSet presAssocID="{65D07A36-25B4-489E-A35F-ED6DE72214F5}" presName="childText" presStyleLbl="bgAcc1" presStyleIdx="0" presStyleCnt="5">
        <dgm:presLayoutVars>
          <dgm:bulletEnabled val="1"/>
        </dgm:presLayoutVars>
      </dgm:prSet>
      <dgm:spPr/>
    </dgm:pt>
    <dgm:pt modelId="{6FE05274-F3B8-48DC-BF76-EB94FEB00069}" type="pres">
      <dgm:prSet presAssocID="{1FF3D77F-38EA-47B5-934B-8A04452E951B}" presName="Name13" presStyleLbl="parChTrans1D2" presStyleIdx="1" presStyleCnt="5"/>
      <dgm:spPr/>
    </dgm:pt>
    <dgm:pt modelId="{9DEA9369-2588-4AA1-BE31-EB9ADA052A3F}" type="pres">
      <dgm:prSet presAssocID="{84CDC4D7-0A8F-48EB-94B3-52EE0FB86C83}" presName="childText" presStyleLbl="bgAcc1" presStyleIdx="1" presStyleCnt="5">
        <dgm:presLayoutVars>
          <dgm:bulletEnabled val="1"/>
        </dgm:presLayoutVars>
      </dgm:prSet>
      <dgm:spPr/>
    </dgm:pt>
    <dgm:pt modelId="{2BB4042E-63CF-476C-A078-236EE2188428}" type="pres">
      <dgm:prSet presAssocID="{B918EB88-DC4B-4DB6-98EE-2C000A3F9375}" presName="root" presStyleCnt="0"/>
      <dgm:spPr/>
    </dgm:pt>
    <dgm:pt modelId="{87B3B3E5-D508-4BFF-9ED5-38EEA755D97E}" type="pres">
      <dgm:prSet presAssocID="{B918EB88-DC4B-4DB6-98EE-2C000A3F9375}" presName="rootComposite" presStyleCnt="0"/>
      <dgm:spPr/>
    </dgm:pt>
    <dgm:pt modelId="{B6449412-E4D0-43CD-B530-355D3F263063}" type="pres">
      <dgm:prSet presAssocID="{B918EB88-DC4B-4DB6-98EE-2C000A3F9375}" presName="rootText" presStyleLbl="node1" presStyleIdx="1" presStyleCnt="2"/>
      <dgm:spPr/>
    </dgm:pt>
    <dgm:pt modelId="{6B53F7A8-570A-4396-94F9-A9E36F1E57E6}" type="pres">
      <dgm:prSet presAssocID="{B918EB88-DC4B-4DB6-98EE-2C000A3F9375}" presName="rootConnector" presStyleLbl="node1" presStyleIdx="1" presStyleCnt="2"/>
      <dgm:spPr/>
    </dgm:pt>
    <dgm:pt modelId="{3C14D7FA-170C-4D47-8DD7-CEC209C6C056}" type="pres">
      <dgm:prSet presAssocID="{B918EB88-DC4B-4DB6-98EE-2C000A3F9375}" presName="childShape" presStyleCnt="0"/>
      <dgm:spPr/>
    </dgm:pt>
    <dgm:pt modelId="{7BDBA119-7DE9-4A09-BEE6-82F3212F70B2}" type="pres">
      <dgm:prSet presAssocID="{868C5F28-9B17-47E5-9F68-27339B44D1C2}" presName="Name13" presStyleLbl="parChTrans1D2" presStyleIdx="2" presStyleCnt="5"/>
      <dgm:spPr/>
    </dgm:pt>
    <dgm:pt modelId="{966425FA-7646-4B61-A4C7-6D0873C07CD6}" type="pres">
      <dgm:prSet presAssocID="{F786D12C-825F-46C3-A01F-32128807D740}" presName="childText" presStyleLbl="bgAcc1" presStyleIdx="2" presStyleCnt="5">
        <dgm:presLayoutVars>
          <dgm:bulletEnabled val="1"/>
        </dgm:presLayoutVars>
      </dgm:prSet>
      <dgm:spPr/>
    </dgm:pt>
    <dgm:pt modelId="{4D5F1949-DA08-446F-AA93-9563232CCEBE}" type="pres">
      <dgm:prSet presAssocID="{32E3885E-3079-4747-8C29-B958F0D30B18}" presName="Name13" presStyleLbl="parChTrans1D2" presStyleIdx="3" presStyleCnt="5"/>
      <dgm:spPr/>
    </dgm:pt>
    <dgm:pt modelId="{85C3F9C0-86BB-4031-B6B4-87E8B498EC78}" type="pres">
      <dgm:prSet presAssocID="{F499DEA4-CA18-4541-A3A0-F37FF8F36BD9}" presName="childText" presStyleLbl="bgAcc1" presStyleIdx="3" presStyleCnt="5">
        <dgm:presLayoutVars>
          <dgm:bulletEnabled val="1"/>
        </dgm:presLayoutVars>
      </dgm:prSet>
      <dgm:spPr/>
    </dgm:pt>
    <dgm:pt modelId="{76FEBC3B-E3CF-4B33-A717-FF298082AE40}" type="pres">
      <dgm:prSet presAssocID="{7532D8E1-BB4E-4F27-94C6-A2B622B88C98}" presName="Name13" presStyleLbl="parChTrans1D2" presStyleIdx="4" presStyleCnt="5"/>
      <dgm:spPr/>
    </dgm:pt>
    <dgm:pt modelId="{A77FFD59-2B8F-458A-B616-802EB2F9980B}" type="pres">
      <dgm:prSet presAssocID="{33513DFD-5E50-426F-A04D-B01BCCBD6A6D}" presName="childText" presStyleLbl="bgAcc1" presStyleIdx="4" presStyleCnt="5">
        <dgm:presLayoutVars>
          <dgm:bulletEnabled val="1"/>
        </dgm:presLayoutVars>
      </dgm:prSet>
      <dgm:spPr/>
    </dgm:pt>
  </dgm:ptLst>
  <dgm:cxnLst>
    <dgm:cxn modelId="{E4FF9F1A-EB6C-412E-BBC2-B9105F95FF95}" type="presOf" srcId="{395EEDBA-7B1C-468D-8F91-7765D9F5174D}" destId="{2C21F609-5335-40DC-A437-0FCE010D7A50}" srcOrd="0" destOrd="0" presId="urn:microsoft.com/office/officeart/2005/8/layout/hierarchy3"/>
    <dgm:cxn modelId="{C573051B-EFAC-4C80-802B-9AB565524229}" type="presOf" srcId="{B918EB88-DC4B-4DB6-98EE-2C000A3F9375}" destId="{B6449412-E4D0-43CD-B530-355D3F263063}" srcOrd="0" destOrd="0" presId="urn:microsoft.com/office/officeart/2005/8/layout/hierarchy3"/>
    <dgm:cxn modelId="{3D4E651D-9DB2-48F5-A151-2ED781155EA8}" srcId="{93F3D1DA-06ED-4E82-BC63-109AFB200C01}" destId="{84CDC4D7-0A8F-48EB-94B3-52EE0FB86C83}" srcOrd="1" destOrd="0" parTransId="{1FF3D77F-38EA-47B5-934B-8A04452E951B}" sibTransId="{B953A9D3-5D16-4E4F-BEB2-A3ADEA5A3242}"/>
    <dgm:cxn modelId="{ED68851E-45B7-49D1-AD4F-DFDF58ABBA60}" srcId="{B918EB88-DC4B-4DB6-98EE-2C000A3F9375}" destId="{F786D12C-825F-46C3-A01F-32128807D740}" srcOrd="0" destOrd="0" parTransId="{868C5F28-9B17-47E5-9F68-27339B44D1C2}" sibTransId="{CF2C4BC5-CB90-49E1-8C8C-EDEA646C9704}"/>
    <dgm:cxn modelId="{3006C22B-856C-441A-95E3-82743AF30B6A}" srcId="{93F3D1DA-06ED-4E82-BC63-109AFB200C01}" destId="{65D07A36-25B4-489E-A35F-ED6DE72214F5}" srcOrd="0" destOrd="0" parTransId="{395EEDBA-7B1C-468D-8F91-7765D9F5174D}" sibTransId="{D1CAA30A-223E-4AC3-A795-01F62BCD9E6D}"/>
    <dgm:cxn modelId="{4727CF34-4629-4C72-99D4-DE43D9C954D8}" type="presOf" srcId="{93F3D1DA-06ED-4E82-BC63-109AFB200C01}" destId="{95DB72A3-55D7-4399-B0C1-975112D8217E}" srcOrd="0" destOrd="0" presId="urn:microsoft.com/office/officeart/2005/8/layout/hierarchy3"/>
    <dgm:cxn modelId="{F406E837-0BE9-49C6-AD0E-339A64084D1A}" type="presOf" srcId="{F499DEA4-CA18-4541-A3A0-F37FF8F36BD9}" destId="{85C3F9C0-86BB-4031-B6B4-87E8B498EC78}" srcOrd="0" destOrd="0" presId="urn:microsoft.com/office/officeart/2005/8/layout/hierarchy3"/>
    <dgm:cxn modelId="{53D19A50-BB5B-4DC9-B1BF-82A115D54AF4}" srcId="{26528848-D588-4344-9FE2-289A91B621AE}" destId="{93F3D1DA-06ED-4E82-BC63-109AFB200C01}" srcOrd="0" destOrd="0" parTransId="{4EBC98A5-A605-4812-AA5A-2088F45C9DCD}" sibTransId="{7D727DD2-CF7D-4C6F-A1E0-3BDDC0F8CE0D}"/>
    <dgm:cxn modelId="{D7E01152-7E94-46F4-9E01-CAEEFEFDE644}" type="presOf" srcId="{93F3D1DA-06ED-4E82-BC63-109AFB200C01}" destId="{8A1550CB-8938-4C8B-98FE-303C32C90696}" srcOrd="1" destOrd="0" presId="urn:microsoft.com/office/officeart/2005/8/layout/hierarchy3"/>
    <dgm:cxn modelId="{A7891E56-6661-4E13-8B31-E391AA1E4938}" type="presOf" srcId="{32E3885E-3079-4747-8C29-B958F0D30B18}" destId="{4D5F1949-DA08-446F-AA93-9563232CCEBE}" srcOrd="0" destOrd="0" presId="urn:microsoft.com/office/officeart/2005/8/layout/hierarchy3"/>
    <dgm:cxn modelId="{B1B3645A-2FB6-4AF1-A6CA-9043635216A9}" type="presOf" srcId="{1FF3D77F-38EA-47B5-934B-8A04452E951B}" destId="{6FE05274-F3B8-48DC-BF76-EB94FEB00069}" srcOrd="0" destOrd="0" presId="urn:microsoft.com/office/officeart/2005/8/layout/hierarchy3"/>
    <dgm:cxn modelId="{D6E47C69-2524-48BF-A12F-9B230C7AAB7E}" type="presOf" srcId="{33513DFD-5E50-426F-A04D-B01BCCBD6A6D}" destId="{A77FFD59-2B8F-458A-B616-802EB2F9980B}" srcOrd="0" destOrd="0" presId="urn:microsoft.com/office/officeart/2005/8/layout/hierarchy3"/>
    <dgm:cxn modelId="{9D8BBB89-CCD8-4884-A053-6850FE98CC5A}" type="presOf" srcId="{F786D12C-825F-46C3-A01F-32128807D740}" destId="{966425FA-7646-4B61-A4C7-6D0873C07CD6}" srcOrd="0" destOrd="0" presId="urn:microsoft.com/office/officeart/2005/8/layout/hierarchy3"/>
    <dgm:cxn modelId="{35A83C8B-1A97-411B-8B54-6F8392009316}" type="presOf" srcId="{868C5F28-9B17-47E5-9F68-27339B44D1C2}" destId="{7BDBA119-7DE9-4A09-BEE6-82F3212F70B2}" srcOrd="0" destOrd="0" presId="urn:microsoft.com/office/officeart/2005/8/layout/hierarchy3"/>
    <dgm:cxn modelId="{C146BA92-0D13-48E3-A962-7FB8E6247D1D}" srcId="{B918EB88-DC4B-4DB6-98EE-2C000A3F9375}" destId="{F499DEA4-CA18-4541-A3A0-F37FF8F36BD9}" srcOrd="1" destOrd="0" parTransId="{32E3885E-3079-4747-8C29-B958F0D30B18}" sibTransId="{BD0710BC-72DF-40BB-AEDC-4E95F85434F0}"/>
    <dgm:cxn modelId="{9AAC9396-C45F-41B2-BCFB-0B855834BF97}" srcId="{B918EB88-DC4B-4DB6-98EE-2C000A3F9375}" destId="{33513DFD-5E50-426F-A04D-B01BCCBD6A6D}" srcOrd="2" destOrd="0" parTransId="{7532D8E1-BB4E-4F27-94C6-A2B622B88C98}" sibTransId="{5DC1F854-A4DF-47C6-BC17-809A22340AA0}"/>
    <dgm:cxn modelId="{AAED52A6-F56E-4707-832B-D648460A5815}" type="presOf" srcId="{7532D8E1-BB4E-4F27-94C6-A2B622B88C98}" destId="{76FEBC3B-E3CF-4B33-A717-FF298082AE40}" srcOrd="0" destOrd="0" presId="urn:microsoft.com/office/officeart/2005/8/layout/hierarchy3"/>
    <dgm:cxn modelId="{F962B9AC-88F7-478A-8A9E-CBC8D4FBB2D7}" type="presOf" srcId="{65D07A36-25B4-489E-A35F-ED6DE72214F5}" destId="{EE81B633-2A81-41E1-8CE5-92E5F0EB2BB5}" srcOrd="0" destOrd="0" presId="urn:microsoft.com/office/officeart/2005/8/layout/hierarchy3"/>
    <dgm:cxn modelId="{2A53DDBA-78D2-4929-A1FE-F1453B197D36}" type="presOf" srcId="{B918EB88-DC4B-4DB6-98EE-2C000A3F9375}" destId="{6B53F7A8-570A-4396-94F9-A9E36F1E57E6}" srcOrd="1" destOrd="0" presId="urn:microsoft.com/office/officeart/2005/8/layout/hierarchy3"/>
    <dgm:cxn modelId="{0667B4D0-12A7-4893-867A-427EF0A870FA}" type="presOf" srcId="{26528848-D588-4344-9FE2-289A91B621AE}" destId="{19476D27-A08D-4B9E-ACCD-11D9CE4C9A91}" srcOrd="0" destOrd="0" presId="urn:microsoft.com/office/officeart/2005/8/layout/hierarchy3"/>
    <dgm:cxn modelId="{B657E5E2-CB8C-4C72-8B36-8BB3A7F52414}" srcId="{26528848-D588-4344-9FE2-289A91B621AE}" destId="{B918EB88-DC4B-4DB6-98EE-2C000A3F9375}" srcOrd="1" destOrd="0" parTransId="{8807EECC-137A-45CC-AD74-DA3147955F4E}" sibTransId="{405D003C-AF5C-400E-820E-11D33FAE5CA4}"/>
    <dgm:cxn modelId="{7EA39EF7-0814-4AE6-B884-9D7AE1501B54}" type="presOf" srcId="{84CDC4D7-0A8F-48EB-94B3-52EE0FB86C83}" destId="{9DEA9369-2588-4AA1-BE31-EB9ADA052A3F}" srcOrd="0" destOrd="0" presId="urn:microsoft.com/office/officeart/2005/8/layout/hierarchy3"/>
    <dgm:cxn modelId="{654DAFE5-4A3D-42BE-8713-83F39C87BE0F}" type="presParOf" srcId="{19476D27-A08D-4B9E-ACCD-11D9CE4C9A91}" destId="{45BCB725-98BE-47B5-9779-187575671D11}" srcOrd="0" destOrd="0" presId="urn:microsoft.com/office/officeart/2005/8/layout/hierarchy3"/>
    <dgm:cxn modelId="{999F72E9-819A-437B-849B-7247DF68AF5E}" type="presParOf" srcId="{45BCB725-98BE-47B5-9779-187575671D11}" destId="{DA7C8DAD-00B0-4302-8E21-A1F25D8B5E9D}" srcOrd="0" destOrd="0" presId="urn:microsoft.com/office/officeart/2005/8/layout/hierarchy3"/>
    <dgm:cxn modelId="{8DB075CA-37C2-4D51-A735-1561C92FAEF1}" type="presParOf" srcId="{DA7C8DAD-00B0-4302-8E21-A1F25D8B5E9D}" destId="{95DB72A3-55D7-4399-B0C1-975112D8217E}" srcOrd="0" destOrd="0" presId="urn:microsoft.com/office/officeart/2005/8/layout/hierarchy3"/>
    <dgm:cxn modelId="{87151745-7734-4B79-8A77-9003D58D4772}" type="presParOf" srcId="{DA7C8DAD-00B0-4302-8E21-A1F25D8B5E9D}" destId="{8A1550CB-8938-4C8B-98FE-303C32C90696}" srcOrd="1" destOrd="0" presId="urn:microsoft.com/office/officeart/2005/8/layout/hierarchy3"/>
    <dgm:cxn modelId="{20F8D9A8-6654-4A24-A0F9-12D1F5E6432C}" type="presParOf" srcId="{45BCB725-98BE-47B5-9779-187575671D11}" destId="{DE2EC284-2C35-4260-A409-ECFA0B5A01F7}" srcOrd="1" destOrd="0" presId="urn:microsoft.com/office/officeart/2005/8/layout/hierarchy3"/>
    <dgm:cxn modelId="{F2AA2EAE-C6B3-4130-A740-4C19FBD5C9ED}" type="presParOf" srcId="{DE2EC284-2C35-4260-A409-ECFA0B5A01F7}" destId="{2C21F609-5335-40DC-A437-0FCE010D7A50}" srcOrd="0" destOrd="0" presId="urn:microsoft.com/office/officeart/2005/8/layout/hierarchy3"/>
    <dgm:cxn modelId="{C8234EC5-D5FF-4DD6-8DC8-59E7F2BE5521}" type="presParOf" srcId="{DE2EC284-2C35-4260-A409-ECFA0B5A01F7}" destId="{EE81B633-2A81-41E1-8CE5-92E5F0EB2BB5}" srcOrd="1" destOrd="0" presId="urn:microsoft.com/office/officeart/2005/8/layout/hierarchy3"/>
    <dgm:cxn modelId="{2963B6EB-CF06-43C7-A375-DEA40DDDBCE7}" type="presParOf" srcId="{DE2EC284-2C35-4260-A409-ECFA0B5A01F7}" destId="{6FE05274-F3B8-48DC-BF76-EB94FEB00069}" srcOrd="2" destOrd="0" presId="urn:microsoft.com/office/officeart/2005/8/layout/hierarchy3"/>
    <dgm:cxn modelId="{25AAD351-0A16-4A22-83EE-6268885275C9}" type="presParOf" srcId="{DE2EC284-2C35-4260-A409-ECFA0B5A01F7}" destId="{9DEA9369-2588-4AA1-BE31-EB9ADA052A3F}" srcOrd="3" destOrd="0" presId="urn:microsoft.com/office/officeart/2005/8/layout/hierarchy3"/>
    <dgm:cxn modelId="{3211A9A1-E21C-4BD5-BEA2-A88198B872EE}" type="presParOf" srcId="{19476D27-A08D-4B9E-ACCD-11D9CE4C9A91}" destId="{2BB4042E-63CF-476C-A078-236EE2188428}" srcOrd="1" destOrd="0" presId="urn:microsoft.com/office/officeart/2005/8/layout/hierarchy3"/>
    <dgm:cxn modelId="{7E8D5700-6956-43F9-B4BF-42C65D873CD9}" type="presParOf" srcId="{2BB4042E-63CF-476C-A078-236EE2188428}" destId="{87B3B3E5-D508-4BFF-9ED5-38EEA755D97E}" srcOrd="0" destOrd="0" presId="urn:microsoft.com/office/officeart/2005/8/layout/hierarchy3"/>
    <dgm:cxn modelId="{A1424CC2-B986-45E6-89C6-84C12F0FD466}" type="presParOf" srcId="{87B3B3E5-D508-4BFF-9ED5-38EEA755D97E}" destId="{B6449412-E4D0-43CD-B530-355D3F263063}" srcOrd="0" destOrd="0" presId="urn:microsoft.com/office/officeart/2005/8/layout/hierarchy3"/>
    <dgm:cxn modelId="{1C21F74B-D845-4641-830E-5E460EEB171B}" type="presParOf" srcId="{87B3B3E5-D508-4BFF-9ED5-38EEA755D97E}" destId="{6B53F7A8-570A-4396-94F9-A9E36F1E57E6}" srcOrd="1" destOrd="0" presId="urn:microsoft.com/office/officeart/2005/8/layout/hierarchy3"/>
    <dgm:cxn modelId="{C625F65B-718E-426E-9A7B-94D3974F7231}" type="presParOf" srcId="{2BB4042E-63CF-476C-A078-236EE2188428}" destId="{3C14D7FA-170C-4D47-8DD7-CEC209C6C056}" srcOrd="1" destOrd="0" presId="urn:microsoft.com/office/officeart/2005/8/layout/hierarchy3"/>
    <dgm:cxn modelId="{D6B0C1C4-A810-4792-BE3D-D88839A15346}" type="presParOf" srcId="{3C14D7FA-170C-4D47-8DD7-CEC209C6C056}" destId="{7BDBA119-7DE9-4A09-BEE6-82F3212F70B2}" srcOrd="0" destOrd="0" presId="urn:microsoft.com/office/officeart/2005/8/layout/hierarchy3"/>
    <dgm:cxn modelId="{7A52A3F6-859F-441D-A970-628193C7BE22}" type="presParOf" srcId="{3C14D7FA-170C-4D47-8DD7-CEC209C6C056}" destId="{966425FA-7646-4B61-A4C7-6D0873C07CD6}" srcOrd="1" destOrd="0" presId="urn:microsoft.com/office/officeart/2005/8/layout/hierarchy3"/>
    <dgm:cxn modelId="{57BF3987-2FC0-43AB-B3A4-8408F54E8CDF}" type="presParOf" srcId="{3C14D7FA-170C-4D47-8DD7-CEC209C6C056}" destId="{4D5F1949-DA08-446F-AA93-9563232CCEBE}" srcOrd="2" destOrd="0" presId="urn:microsoft.com/office/officeart/2005/8/layout/hierarchy3"/>
    <dgm:cxn modelId="{C308199B-0118-41C2-B8BC-D8FE306D355D}" type="presParOf" srcId="{3C14D7FA-170C-4D47-8DD7-CEC209C6C056}" destId="{85C3F9C0-86BB-4031-B6B4-87E8B498EC78}" srcOrd="3" destOrd="0" presId="urn:microsoft.com/office/officeart/2005/8/layout/hierarchy3"/>
    <dgm:cxn modelId="{824AB920-5CC0-40A0-9DC2-5E15F9234433}" type="presParOf" srcId="{3C14D7FA-170C-4D47-8DD7-CEC209C6C056}" destId="{76FEBC3B-E3CF-4B33-A717-FF298082AE40}" srcOrd="4" destOrd="0" presId="urn:microsoft.com/office/officeart/2005/8/layout/hierarchy3"/>
    <dgm:cxn modelId="{3EC9E31B-08EE-479B-8330-318FFBD27E5D}" type="presParOf" srcId="{3C14D7FA-170C-4D47-8DD7-CEC209C6C056}" destId="{A77FFD59-2B8F-458A-B616-802EB2F9980B}"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A27607-6BDE-4EE2-8C42-8EE4283BFF5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ru-RU"/>
        </a:p>
      </dgm:t>
    </dgm:pt>
    <dgm:pt modelId="{CCC0B318-5ABF-425B-A24F-0DF3087C4BB5}">
      <dgm:prSet phldrT="[Текст]"/>
      <dgm:spPr/>
      <dgm:t>
        <a:bodyPr/>
        <a:lstStyle/>
        <a:p>
          <a:r>
            <a:rPr lang="kk-KZ" dirty="0"/>
            <a:t>Астениктер – сопақша бас, ұзын бет, мұрын сүйегі шығыңқы.</a:t>
          </a:r>
          <a:endParaRPr lang="ru-RU" dirty="0"/>
        </a:p>
      </dgm:t>
    </dgm:pt>
    <dgm:pt modelId="{23DB5CA1-62C0-48CC-B5CF-8149238C6BB7}" type="parTrans" cxnId="{C958949F-4D99-4645-9E92-72974108B5FF}">
      <dgm:prSet/>
      <dgm:spPr/>
      <dgm:t>
        <a:bodyPr/>
        <a:lstStyle/>
        <a:p>
          <a:endParaRPr lang="ru-RU"/>
        </a:p>
      </dgm:t>
    </dgm:pt>
    <dgm:pt modelId="{8853E290-0FC3-4DA5-BA23-F8D0D81C126A}" type="sibTrans" cxnId="{C958949F-4D99-4645-9E92-72974108B5FF}">
      <dgm:prSet/>
      <dgm:spPr/>
      <dgm:t>
        <a:bodyPr/>
        <a:lstStyle/>
        <a:p>
          <a:endParaRPr lang="ru-RU"/>
        </a:p>
      </dgm:t>
    </dgm:pt>
    <dgm:pt modelId="{5C2C6DB6-8659-4040-A285-5D5C91469EA5}">
      <dgm:prSet/>
      <dgm:spPr/>
      <dgm:t>
        <a:bodyPr/>
        <a:lstStyle/>
        <a:p>
          <a:r>
            <a:rPr lang="kk-KZ"/>
            <a:t>Атлетиктер – шаршы бет, мықты жақ сүйегі, кең маңдай.</a:t>
          </a:r>
          <a:endParaRPr lang="ru-RU"/>
        </a:p>
      </dgm:t>
    </dgm:pt>
    <dgm:pt modelId="{BE6332CC-DD2D-430E-BCED-D40104F377EF}" type="parTrans" cxnId="{5D14B2C1-E0FC-422D-94E4-2307579CEC25}">
      <dgm:prSet/>
      <dgm:spPr/>
      <dgm:t>
        <a:bodyPr/>
        <a:lstStyle/>
        <a:p>
          <a:endParaRPr lang="ru-RU"/>
        </a:p>
      </dgm:t>
    </dgm:pt>
    <dgm:pt modelId="{DCF7B4E3-FD62-439B-90CD-D55339F2D98F}" type="sibTrans" cxnId="{5D14B2C1-E0FC-422D-94E4-2307579CEC25}">
      <dgm:prSet/>
      <dgm:spPr/>
      <dgm:t>
        <a:bodyPr/>
        <a:lstStyle/>
        <a:p>
          <a:endParaRPr lang="ru-RU"/>
        </a:p>
      </dgm:t>
    </dgm:pt>
    <dgm:pt modelId="{B19314B6-DAC2-44EA-8665-BE0B74D016B6}">
      <dgm:prSet/>
      <dgm:spPr/>
      <dgm:t>
        <a:bodyPr/>
        <a:lstStyle/>
        <a:p>
          <a:r>
            <a:rPr lang="ru-RU" dirty="0" err="1"/>
            <a:t>Пикниктер</a:t>
          </a:r>
          <a:r>
            <a:rPr lang="ru-RU" dirty="0"/>
            <a:t> – </a:t>
          </a:r>
          <a:r>
            <a:rPr lang="ru-RU" dirty="0" err="1"/>
            <a:t>домалақ </a:t>
          </a:r>
          <a:r>
            <a:rPr lang="ru-RU" dirty="0"/>
            <a:t>бас, </a:t>
          </a:r>
          <a:r>
            <a:rPr lang="ru-RU" dirty="0" err="1"/>
            <a:t>толық </a:t>
          </a:r>
          <a:r>
            <a:rPr lang="ru-RU" dirty="0"/>
            <a:t>бет, </a:t>
          </a:r>
          <a:r>
            <a:rPr lang="ru-RU" dirty="0" err="1"/>
            <a:t>қысқа мойын</a:t>
          </a:r>
          <a:r>
            <a:rPr lang="ru-RU" dirty="0"/>
            <a:t>.</a:t>
          </a:r>
        </a:p>
      </dgm:t>
    </dgm:pt>
    <dgm:pt modelId="{F7E615C8-CEC7-4C53-9394-B9F15FC35B3A}" type="parTrans" cxnId="{DD868184-C3B9-4892-9CA4-C240B8A1385D}">
      <dgm:prSet/>
      <dgm:spPr/>
      <dgm:t>
        <a:bodyPr/>
        <a:lstStyle/>
        <a:p>
          <a:endParaRPr lang="ru-RU"/>
        </a:p>
      </dgm:t>
    </dgm:pt>
    <dgm:pt modelId="{C8DA7904-185D-4F0B-B2B2-AF5692755373}" type="sibTrans" cxnId="{DD868184-C3B9-4892-9CA4-C240B8A1385D}">
      <dgm:prSet/>
      <dgm:spPr/>
      <dgm:t>
        <a:bodyPr/>
        <a:lstStyle/>
        <a:p>
          <a:endParaRPr lang="ru-RU"/>
        </a:p>
      </dgm:t>
    </dgm:pt>
    <dgm:pt modelId="{2218506F-83B4-43CE-8E5B-1F8BA04E5ADD}" type="pres">
      <dgm:prSet presAssocID="{7AA27607-6BDE-4EE2-8C42-8EE4283BFF56}" presName="linear" presStyleCnt="0">
        <dgm:presLayoutVars>
          <dgm:dir/>
          <dgm:animLvl val="lvl"/>
          <dgm:resizeHandles val="exact"/>
        </dgm:presLayoutVars>
      </dgm:prSet>
      <dgm:spPr/>
    </dgm:pt>
    <dgm:pt modelId="{00D968D4-E5C5-4C17-B86B-A873150A8EF7}" type="pres">
      <dgm:prSet presAssocID="{CCC0B318-5ABF-425B-A24F-0DF3087C4BB5}" presName="parentLin" presStyleCnt="0"/>
      <dgm:spPr/>
    </dgm:pt>
    <dgm:pt modelId="{DE66DD15-0C0D-4360-9A0A-BEEA7EBC4637}" type="pres">
      <dgm:prSet presAssocID="{CCC0B318-5ABF-425B-A24F-0DF3087C4BB5}" presName="parentLeftMargin" presStyleLbl="node1" presStyleIdx="0" presStyleCnt="3"/>
      <dgm:spPr/>
    </dgm:pt>
    <dgm:pt modelId="{ABDA2A67-3FE0-4FB2-8F88-66F874108BC7}" type="pres">
      <dgm:prSet presAssocID="{CCC0B318-5ABF-425B-A24F-0DF3087C4BB5}" presName="parentText" presStyleLbl="node1" presStyleIdx="0" presStyleCnt="3">
        <dgm:presLayoutVars>
          <dgm:chMax val="0"/>
          <dgm:bulletEnabled val="1"/>
        </dgm:presLayoutVars>
      </dgm:prSet>
      <dgm:spPr/>
    </dgm:pt>
    <dgm:pt modelId="{CF5DCA53-5AA9-489F-B3DE-24DCF21D0850}" type="pres">
      <dgm:prSet presAssocID="{CCC0B318-5ABF-425B-A24F-0DF3087C4BB5}" presName="negativeSpace" presStyleCnt="0"/>
      <dgm:spPr/>
    </dgm:pt>
    <dgm:pt modelId="{64EFEA8B-8521-4F83-8040-CE7F955C70BA}" type="pres">
      <dgm:prSet presAssocID="{CCC0B318-5ABF-425B-A24F-0DF3087C4BB5}" presName="childText" presStyleLbl="conFgAcc1" presStyleIdx="0" presStyleCnt="3">
        <dgm:presLayoutVars>
          <dgm:bulletEnabled val="1"/>
        </dgm:presLayoutVars>
      </dgm:prSet>
      <dgm:spPr/>
    </dgm:pt>
    <dgm:pt modelId="{E997210C-44F3-4747-B3C8-3C19B175EE9A}" type="pres">
      <dgm:prSet presAssocID="{8853E290-0FC3-4DA5-BA23-F8D0D81C126A}" presName="spaceBetweenRectangles" presStyleCnt="0"/>
      <dgm:spPr/>
    </dgm:pt>
    <dgm:pt modelId="{1471E60B-0DF2-4E63-AD24-C63519B1BD3F}" type="pres">
      <dgm:prSet presAssocID="{5C2C6DB6-8659-4040-A285-5D5C91469EA5}" presName="parentLin" presStyleCnt="0"/>
      <dgm:spPr/>
    </dgm:pt>
    <dgm:pt modelId="{5713A96C-5451-451F-B6D7-8BCB250E9158}" type="pres">
      <dgm:prSet presAssocID="{5C2C6DB6-8659-4040-A285-5D5C91469EA5}" presName="parentLeftMargin" presStyleLbl="node1" presStyleIdx="0" presStyleCnt="3"/>
      <dgm:spPr/>
    </dgm:pt>
    <dgm:pt modelId="{2B2CB945-3585-4004-AC7D-C7E9DF4D045F}" type="pres">
      <dgm:prSet presAssocID="{5C2C6DB6-8659-4040-A285-5D5C91469EA5}" presName="parentText" presStyleLbl="node1" presStyleIdx="1" presStyleCnt="3">
        <dgm:presLayoutVars>
          <dgm:chMax val="0"/>
          <dgm:bulletEnabled val="1"/>
        </dgm:presLayoutVars>
      </dgm:prSet>
      <dgm:spPr/>
    </dgm:pt>
    <dgm:pt modelId="{F08B0D19-FE45-4307-A2C1-0DA2B69C425B}" type="pres">
      <dgm:prSet presAssocID="{5C2C6DB6-8659-4040-A285-5D5C91469EA5}" presName="negativeSpace" presStyleCnt="0"/>
      <dgm:spPr/>
    </dgm:pt>
    <dgm:pt modelId="{9D1434D9-57B8-4EB6-8FBF-F92F333CBB63}" type="pres">
      <dgm:prSet presAssocID="{5C2C6DB6-8659-4040-A285-5D5C91469EA5}" presName="childText" presStyleLbl="conFgAcc1" presStyleIdx="1" presStyleCnt="3">
        <dgm:presLayoutVars>
          <dgm:bulletEnabled val="1"/>
        </dgm:presLayoutVars>
      </dgm:prSet>
      <dgm:spPr/>
    </dgm:pt>
    <dgm:pt modelId="{0D117D36-CF3A-432D-9822-031A99C42FB5}" type="pres">
      <dgm:prSet presAssocID="{DCF7B4E3-FD62-439B-90CD-D55339F2D98F}" presName="spaceBetweenRectangles" presStyleCnt="0"/>
      <dgm:spPr/>
    </dgm:pt>
    <dgm:pt modelId="{265D93D2-7001-4ED3-B776-CF6CC4013477}" type="pres">
      <dgm:prSet presAssocID="{B19314B6-DAC2-44EA-8665-BE0B74D016B6}" presName="parentLin" presStyleCnt="0"/>
      <dgm:spPr/>
    </dgm:pt>
    <dgm:pt modelId="{08014228-713E-4A6C-9147-5AF409BE0149}" type="pres">
      <dgm:prSet presAssocID="{B19314B6-DAC2-44EA-8665-BE0B74D016B6}" presName="parentLeftMargin" presStyleLbl="node1" presStyleIdx="1" presStyleCnt="3"/>
      <dgm:spPr/>
    </dgm:pt>
    <dgm:pt modelId="{4A9CB80C-3E2C-4800-B5B2-22A707E56F39}" type="pres">
      <dgm:prSet presAssocID="{B19314B6-DAC2-44EA-8665-BE0B74D016B6}" presName="parentText" presStyleLbl="node1" presStyleIdx="2" presStyleCnt="3">
        <dgm:presLayoutVars>
          <dgm:chMax val="0"/>
          <dgm:bulletEnabled val="1"/>
        </dgm:presLayoutVars>
      </dgm:prSet>
      <dgm:spPr/>
    </dgm:pt>
    <dgm:pt modelId="{E824DE63-26BC-4F3E-BA57-D92A455A52C0}" type="pres">
      <dgm:prSet presAssocID="{B19314B6-DAC2-44EA-8665-BE0B74D016B6}" presName="negativeSpace" presStyleCnt="0"/>
      <dgm:spPr/>
    </dgm:pt>
    <dgm:pt modelId="{2F23E4AC-42D0-4990-B3FE-F074BBAEDAEC}" type="pres">
      <dgm:prSet presAssocID="{B19314B6-DAC2-44EA-8665-BE0B74D016B6}" presName="childText" presStyleLbl="conFgAcc1" presStyleIdx="2" presStyleCnt="3">
        <dgm:presLayoutVars>
          <dgm:bulletEnabled val="1"/>
        </dgm:presLayoutVars>
      </dgm:prSet>
      <dgm:spPr/>
    </dgm:pt>
  </dgm:ptLst>
  <dgm:cxnLst>
    <dgm:cxn modelId="{2B44CD36-C21E-4A9F-8D0D-BEC194969080}" type="presOf" srcId="{CCC0B318-5ABF-425B-A24F-0DF3087C4BB5}" destId="{ABDA2A67-3FE0-4FB2-8F88-66F874108BC7}" srcOrd="1" destOrd="0" presId="urn:microsoft.com/office/officeart/2005/8/layout/list1"/>
    <dgm:cxn modelId="{7A6D863B-B4A0-484E-8542-FBEF76524B72}" type="presOf" srcId="{B19314B6-DAC2-44EA-8665-BE0B74D016B6}" destId="{4A9CB80C-3E2C-4800-B5B2-22A707E56F39}" srcOrd="1" destOrd="0" presId="urn:microsoft.com/office/officeart/2005/8/layout/list1"/>
    <dgm:cxn modelId="{A42D5E49-D9DD-4C97-A366-2FD8569ACECA}" type="presOf" srcId="{5C2C6DB6-8659-4040-A285-5D5C91469EA5}" destId="{5713A96C-5451-451F-B6D7-8BCB250E9158}" srcOrd="0" destOrd="0" presId="urn:microsoft.com/office/officeart/2005/8/layout/list1"/>
    <dgm:cxn modelId="{79FB9170-9A13-497B-8480-275EED4D0695}" type="presOf" srcId="{7AA27607-6BDE-4EE2-8C42-8EE4283BFF56}" destId="{2218506F-83B4-43CE-8E5B-1F8BA04E5ADD}" srcOrd="0" destOrd="0" presId="urn:microsoft.com/office/officeart/2005/8/layout/list1"/>
    <dgm:cxn modelId="{EAE98D78-AE9F-4369-8D87-59496189F659}" type="presOf" srcId="{CCC0B318-5ABF-425B-A24F-0DF3087C4BB5}" destId="{DE66DD15-0C0D-4360-9A0A-BEEA7EBC4637}" srcOrd="0" destOrd="0" presId="urn:microsoft.com/office/officeart/2005/8/layout/list1"/>
    <dgm:cxn modelId="{DD868184-C3B9-4892-9CA4-C240B8A1385D}" srcId="{7AA27607-6BDE-4EE2-8C42-8EE4283BFF56}" destId="{B19314B6-DAC2-44EA-8665-BE0B74D016B6}" srcOrd="2" destOrd="0" parTransId="{F7E615C8-CEC7-4C53-9394-B9F15FC35B3A}" sibTransId="{C8DA7904-185D-4F0B-B2B2-AF5692755373}"/>
    <dgm:cxn modelId="{E7384C8E-F8AF-4C4A-A8F9-A1A0210C9BB4}" type="presOf" srcId="{5C2C6DB6-8659-4040-A285-5D5C91469EA5}" destId="{2B2CB945-3585-4004-AC7D-C7E9DF4D045F}" srcOrd="1" destOrd="0" presId="urn:microsoft.com/office/officeart/2005/8/layout/list1"/>
    <dgm:cxn modelId="{C958949F-4D99-4645-9E92-72974108B5FF}" srcId="{7AA27607-6BDE-4EE2-8C42-8EE4283BFF56}" destId="{CCC0B318-5ABF-425B-A24F-0DF3087C4BB5}" srcOrd="0" destOrd="0" parTransId="{23DB5CA1-62C0-48CC-B5CF-8149238C6BB7}" sibTransId="{8853E290-0FC3-4DA5-BA23-F8D0D81C126A}"/>
    <dgm:cxn modelId="{33D4D1BD-F95A-41D4-A929-005AE32C3821}" type="presOf" srcId="{B19314B6-DAC2-44EA-8665-BE0B74D016B6}" destId="{08014228-713E-4A6C-9147-5AF409BE0149}" srcOrd="0" destOrd="0" presId="urn:microsoft.com/office/officeart/2005/8/layout/list1"/>
    <dgm:cxn modelId="{5D14B2C1-E0FC-422D-94E4-2307579CEC25}" srcId="{7AA27607-6BDE-4EE2-8C42-8EE4283BFF56}" destId="{5C2C6DB6-8659-4040-A285-5D5C91469EA5}" srcOrd="1" destOrd="0" parTransId="{BE6332CC-DD2D-430E-BCED-D40104F377EF}" sibTransId="{DCF7B4E3-FD62-439B-90CD-D55339F2D98F}"/>
    <dgm:cxn modelId="{B99BB2DC-448B-4727-BC40-A739E1358589}" type="presParOf" srcId="{2218506F-83B4-43CE-8E5B-1F8BA04E5ADD}" destId="{00D968D4-E5C5-4C17-B86B-A873150A8EF7}" srcOrd="0" destOrd="0" presId="urn:microsoft.com/office/officeart/2005/8/layout/list1"/>
    <dgm:cxn modelId="{89BF37AF-811B-4A9E-BB22-C66B159FA529}" type="presParOf" srcId="{00D968D4-E5C5-4C17-B86B-A873150A8EF7}" destId="{DE66DD15-0C0D-4360-9A0A-BEEA7EBC4637}" srcOrd="0" destOrd="0" presId="urn:microsoft.com/office/officeart/2005/8/layout/list1"/>
    <dgm:cxn modelId="{3755E2EB-8F75-4F3F-931F-559CF7DA523D}" type="presParOf" srcId="{00D968D4-E5C5-4C17-B86B-A873150A8EF7}" destId="{ABDA2A67-3FE0-4FB2-8F88-66F874108BC7}" srcOrd="1" destOrd="0" presId="urn:microsoft.com/office/officeart/2005/8/layout/list1"/>
    <dgm:cxn modelId="{AA6283B4-2CD6-488D-ACE8-B9C8344CE3D3}" type="presParOf" srcId="{2218506F-83B4-43CE-8E5B-1F8BA04E5ADD}" destId="{CF5DCA53-5AA9-489F-B3DE-24DCF21D0850}" srcOrd="1" destOrd="0" presId="urn:microsoft.com/office/officeart/2005/8/layout/list1"/>
    <dgm:cxn modelId="{5B9D9D52-8561-4AB7-8236-9A2B6B007098}" type="presParOf" srcId="{2218506F-83B4-43CE-8E5B-1F8BA04E5ADD}" destId="{64EFEA8B-8521-4F83-8040-CE7F955C70BA}" srcOrd="2" destOrd="0" presId="urn:microsoft.com/office/officeart/2005/8/layout/list1"/>
    <dgm:cxn modelId="{C32E0DF4-578E-496B-B91E-242CB1241E93}" type="presParOf" srcId="{2218506F-83B4-43CE-8E5B-1F8BA04E5ADD}" destId="{E997210C-44F3-4747-B3C8-3C19B175EE9A}" srcOrd="3" destOrd="0" presId="urn:microsoft.com/office/officeart/2005/8/layout/list1"/>
    <dgm:cxn modelId="{F69DB75C-94CF-4609-BD58-BE200EBC3FFC}" type="presParOf" srcId="{2218506F-83B4-43CE-8E5B-1F8BA04E5ADD}" destId="{1471E60B-0DF2-4E63-AD24-C63519B1BD3F}" srcOrd="4" destOrd="0" presId="urn:microsoft.com/office/officeart/2005/8/layout/list1"/>
    <dgm:cxn modelId="{EEA46D84-C456-4063-9D0B-805FD0E8F43C}" type="presParOf" srcId="{1471E60B-0DF2-4E63-AD24-C63519B1BD3F}" destId="{5713A96C-5451-451F-B6D7-8BCB250E9158}" srcOrd="0" destOrd="0" presId="urn:microsoft.com/office/officeart/2005/8/layout/list1"/>
    <dgm:cxn modelId="{42FA916E-4B78-4CA7-9220-A86EF8A172CA}" type="presParOf" srcId="{1471E60B-0DF2-4E63-AD24-C63519B1BD3F}" destId="{2B2CB945-3585-4004-AC7D-C7E9DF4D045F}" srcOrd="1" destOrd="0" presId="urn:microsoft.com/office/officeart/2005/8/layout/list1"/>
    <dgm:cxn modelId="{5BCAE1BC-B760-45F3-8DB2-69DD710E6277}" type="presParOf" srcId="{2218506F-83B4-43CE-8E5B-1F8BA04E5ADD}" destId="{F08B0D19-FE45-4307-A2C1-0DA2B69C425B}" srcOrd="5" destOrd="0" presId="urn:microsoft.com/office/officeart/2005/8/layout/list1"/>
    <dgm:cxn modelId="{0C2303BE-45F3-4737-8EE7-EC073BD448E2}" type="presParOf" srcId="{2218506F-83B4-43CE-8E5B-1F8BA04E5ADD}" destId="{9D1434D9-57B8-4EB6-8FBF-F92F333CBB63}" srcOrd="6" destOrd="0" presId="urn:microsoft.com/office/officeart/2005/8/layout/list1"/>
    <dgm:cxn modelId="{F7B0B5D8-6209-4A83-9BDB-2449F621AF08}" type="presParOf" srcId="{2218506F-83B4-43CE-8E5B-1F8BA04E5ADD}" destId="{0D117D36-CF3A-432D-9822-031A99C42FB5}" srcOrd="7" destOrd="0" presId="urn:microsoft.com/office/officeart/2005/8/layout/list1"/>
    <dgm:cxn modelId="{793A7DA9-402C-4B95-97A5-BB2B5AD86A19}" type="presParOf" srcId="{2218506F-83B4-43CE-8E5B-1F8BA04E5ADD}" destId="{265D93D2-7001-4ED3-B776-CF6CC4013477}" srcOrd="8" destOrd="0" presId="urn:microsoft.com/office/officeart/2005/8/layout/list1"/>
    <dgm:cxn modelId="{515163A6-682C-4F9C-BA93-AB1EF684819D}" type="presParOf" srcId="{265D93D2-7001-4ED3-B776-CF6CC4013477}" destId="{08014228-713E-4A6C-9147-5AF409BE0149}" srcOrd="0" destOrd="0" presId="urn:microsoft.com/office/officeart/2005/8/layout/list1"/>
    <dgm:cxn modelId="{03431BB8-F406-421D-98B0-21CF815A463A}" type="presParOf" srcId="{265D93D2-7001-4ED3-B776-CF6CC4013477}" destId="{4A9CB80C-3E2C-4800-B5B2-22A707E56F39}" srcOrd="1" destOrd="0" presId="urn:microsoft.com/office/officeart/2005/8/layout/list1"/>
    <dgm:cxn modelId="{4A4AA6E6-4A2F-4A82-BC59-299D2772027F}" type="presParOf" srcId="{2218506F-83B4-43CE-8E5B-1F8BA04E5ADD}" destId="{E824DE63-26BC-4F3E-BA57-D92A455A52C0}" srcOrd="9" destOrd="0" presId="urn:microsoft.com/office/officeart/2005/8/layout/list1"/>
    <dgm:cxn modelId="{4B4DF4E3-DC81-4855-B2B3-3494629EDBA5}" type="presParOf" srcId="{2218506F-83B4-43CE-8E5B-1F8BA04E5ADD}" destId="{2F23E4AC-42D0-4990-B3FE-F074BBAEDAEC}"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19F454-8C36-4CFE-822D-EE9A6756A16A}"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ru-RU"/>
        </a:p>
      </dgm:t>
    </dgm:pt>
    <dgm:pt modelId="{EEAF94F1-89FE-4480-804D-7EA1A674B01B}">
      <dgm:prSet phldrT="[Текст]"/>
      <dgm:spPr/>
      <dgm:t>
        <a:bodyPr/>
        <a:lstStyle/>
        <a:p>
          <a:r>
            <a:rPr lang="kk-KZ"/>
            <a:t>У. Шелдон теориясы бойынша тұлғалардың типтері: </a:t>
          </a:r>
          <a:endParaRPr lang="ru-RU"/>
        </a:p>
      </dgm:t>
    </dgm:pt>
    <dgm:pt modelId="{4AFF02F2-68DF-4F03-8E1D-24F721552779}" type="parTrans" cxnId="{C97181B7-6743-40DD-B8DC-6A9EB1283991}">
      <dgm:prSet/>
      <dgm:spPr/>
      <dgm:t>
        <a:bodyPr/>
        <a:lstStyle/>
        <a:p>
          <a:endParaRPr lang="ru-RU"/>
        </a:p>
      </dgm:t>
    </dgm:pt>
    <dgm:pt modelId="{2ACBF4E2-5E7E-4B1B-81E6-84D4AF98E0A7}" type="sibTrans" cxnId="{C97181B7-6743-40DD-B8DC-6A9EB1283991}">
      <dgm:prSet/>
      <dgm:spPr/>
      <dgm:t>
        <a:bodyPr/>
        <a:lstStyle/>
        <a:p>
          <a:endParaRPr lang="ru-RU"/>
        </a:p>
      </dgm:t>
    </dgm:pt>
    <dgm:pt modelId="{66618464-0B53-400E-93CD-5D8F45D809B6}">
      <dgm:prSet phldrT="[Текст]"/>
      <dgm:spPr/>
      <dgm:t>
        <a:bodyPr/>
        <a:lstStyle/>
        <a:p>
          <a:r>
            <a:rPr lang="ru-RU" dirty="0" err="1"/>
            <a:t>Кречмердің типологиясы</a:t>
          </a:r>
          <a:r>
            <a:rPr lang="ru-RU" dirty="0"/>
            <a:t> </a:t>
          </a:r>
          <a:r>
            <a:rPr lang="ru-RU" dirty="0" err="1"/>
            <a:t>бойынша</a:t>
          </a:r>
          <a:r>
            <a:rPr lang="ru-RU" dirty="0"/>
            <a:t>: </a:t>
          </a:r>
        </a:p>
      </dgm:t>
    </dgm:pt>
    <dgm:pt modelId="{B7701947-718B-4958-A32C-D0CB766BE873}" type="parTrans" cxnId="{8B5F24BF-E5D5-4CA2-9F08-A132217D7260}">
      <dgm:prSet/>
      <dgm:spPr/>
      <dgm:t>
        <a:bodyPr/>
        <a:lstStyle/>
        <a:p>
          <a:endParaRPr lang="ru-RU"/>
        </a:p>
      </dgm:t>
    </dgm:pt>
    <dgm:pt modelId="{7F21B5EB-5EE7-4169-A9D0-FF3295BC94C0}" type="sibTrans" cxnId="{8B5F24BF-E5D5-4CA2-9F08-A132217D7260}">
      <dgm:prSet/>
      <dgm:spPr/>
      <dgm:t>
        <a:bodyPr/>
        <a:lstStyle/>
        <a:p>
          <a:endParaRPr lang="ru-RU"/>
        </a:p>
      </dgm:t>
    </dgm:pt>
    <dgm:pt modelId="{402C778F-D3E2-4BC2-B1A4-406C039EF179}">
      <dgm:prSet/>
      <dgm:spPr/>
      <dgm:t>
        <a:bodyPr/>
        <a:lstStyle/>
        <a:p>
          <a:r>
            <a:rPr lang="kk-KZ" dirty="0"/>
            <a:t>эндоморфты</a:t>
          </a:r>
          <a:endParaRPr lang="ru-RU" dirty="0"/>
        </a:p>
      </dgm:t>
    </dgm:pt>
    <dgm:pt modelId="{765ADB85-E74A-4BA6-86F2-3C02F7B5C636}" type="parTrans" cxnId="{BEFDEC98-6305-4CA8-B23D-7513C6728A17}">
      <dgm:prSet/>
      <dgm:spPr/>
      <dgm:t>
        <a:bodyPr/>
        <a:lstStyle/>
        <a:p>
          <a:endParaRPr lang="ru-RU"/>
        </a:p>
      </dgm:t>
    </dgm:pt>
    <dgm:pt modelId="{91BBE285-5C68-407B-AED2-8F1782BFFD9C}" type="sibTrans" cxnId="{BEFDEC98-6305-4CA8-B23D-7513C6728A17}">
      <dgm:prSet/>
      <dgm:spPr/>
      <dgm:t>
        <a:bodyPr/>
        <a:lstStyle/>
        <a:p>
          <a:endParaRPr lang="ru-RU"/>
        </a:p>
      </dgm:t>
    </dgm:pt>
    <dgm:pt modelId="{F075A749-DFC7-4532-B6FB-98EBDF642ACE}">
      <dgm:prSet/>
      <dgm:spPr/>
      <dgm:t>
        <a:bodyPr/>
        <a:lstStyle/>
        <a:p>
          <a:r>
            <a:rPr lang="kk-KZ"/>
            <a:t>мезоморфты </a:t>
          </a:r>
          <a:endParaRPr lang="ru-RU"/>
        </a:p>
      </dgm:t>
    </dgm:pt>
    <dgm:pt modelId="{E9BD542E-03A1-4C33-BD03-3BF5AF69FA19}" type="parTrans" cxnId="{B66B38B9-7F37-4BDA-9A89-860A1729B1E3}">
      <dgm:prSet/>
      <dgm:spPr/>
      <dgm:t>
        <a:bodyPr/>
        <a:lstStyle/>
        <a:p>
          <a:endParaRPr lang="ru-RU"/>
        </a:p>
      </dgm:t>
    </dgm:pt>
    <dgm:pt modelId="{F12F15EF-8E48-4D88-AD72-0254728C130E}" type="sibTrans" cxnId="{B66B38B9-7F37-4BDA-9A89-860A1729B1E3}">
      <dgm:prSet/>
      <dgm:spPr/>
      <dgm:t>
        <a:bodyPr/>
        <a:lstStyle/>
        <a:p>
          <a:endParaRPr lang="ru-RU"/>
        </a:p>
      </dgm:t>
    </dgm:pt>
    <dgm:pt modelId="{59DFA084-D33C-45F7-99E6-56C343C56904}">
      <dgm:prSet/>
      <dgm:spPr/>
      <dgm:t>
        <a:bodyPr/>
        <a:lstStyle/>
        <a:p>
          <a:r>
            <a:rPr lang="kk-KZ" dirty="0"/>
            <a:t>эктомофты</a:t>
          </a:r>
          <a:endParaRPr lang="ru-RU" dirty="0"/>
        </a:p>
      </dgm:t>
    </dgm:pt>
    <dgm:pt modelId="{06F11ABE-DDA9-4E28-A08B-57F7D65D7CAD}" type="parTrans" cxnId="{952976B2-B32A-4928-BE24-6F2841A79E70}">
      <dgm:prSet/>
      <dgm:spPr/>
      <dgm:t>
        <a:bodyPr/>
        <a:lstStyle/>
        <a:p>
          <a:endParaRPr lang="ru-RU"/>
        </a:p>
      </dgm:t>
    </dgm:pt>
    <dgm:pt modelId="{0A5165C0-F481-47A6-B128-6218316C999E}" type="sibTrans" cxnId="{952976B2-B32A-4928-BE24-6F2841A79E70}">
      <dgm:prSet/>
      <dgm:spPr/>
      <dgm:t>
        <a:bodyPr/>
        <a:lstStyle/>
        <a:p>
          <a:endParaRPr lang="ru-RU"/>
        </a:p>
      </dgm:t>
    </dgm:pt>
    <dgm:pt modelId="{44CD0618-E2DD-4090-80F5-BAD5163A46D8}">
      <dgm:prSet/>
      <dgm:spPr/>
      <dgm:t>
        <a:bodyPr/>
        <a:lstStyle/>
        <a:p>
          <a:r>
            <a:rPr lang="ru-RU"/>
            <a:t>пикник (толық адам)</a:t>
          </a:r>
        </a:p>
      </dgm:t>
    </dgm:pt>
    <dgm:pt modelId="{FBA2B1EC-D298-4800-8A21-339C89616C73}" type="parTrans" cxnId="{680D668A-129E-459F-973D-F77350490260}">
      <dgm:prSet/>
      <dgm:spPr/>
      <dgm:t>
        <a:bodyPr/>
        <a:lstStyle/>
        <a:p>
          <a:endParaRPr lang="ru-RU"/>
        </a:p>
      </dgm:t>
    </dgm:pt>
    <dgm:pt modelId="{720B3323-C13F-4457-BCE5-F0E05E06B977}" type="sibTrans" cxnId="{680D668A-129E-459F-973D-F77350490260}">
      <dgm:prSet/>
      <dgm:spPr/>
      <dgm:t>
        <a:bodyPr/>
        <a:lstStyle/>
        <a:p>
          <a:endParaRPr lang="ru-RU"/>
        </a:p>
      </dgm:t>
    </dgm:pt>
    <dgm:pt modelId="{B7C64308-6810-4B45-9ABD-9DF14041FE48}">
      <dgm:prSet/>
      <dgm:spPr/>
      <dgm:t>
        <a:bodyPr/>
        <a:lstStyle/>
        <a:p>
          <a:r>
            <a:rPr lang="ru-RU"/>
            <a:t>атлетик (күшті адам)</a:t>
          </a:r>
        </a:p>
      </dgm:t>
    </dgm:pt>
    <dgm:pt modelId="{0BCDB004-D1D9-48F7-8445-DC2C1238C7FB}" type="parTrans" cxnId="{66501AE1-BF05-46D1-B637-A71D5AE417B8}">
      <dgm:prSet/>
      <dgm:spPr/>
      <dgm:t>
        <a:bodyPr/>
        <a:lstStyle/>
        <a:p>
          <a:endParaRPr lang="ru-RU"/>
        </a:p>
      </dgm:t>
    </dgm:pt>
    <dgm:pt modelId="{05A165B8-1EE3-4DBD-AB88-06B494568E1F}" type="sibTrans" cxnId="{66501AE1-BF05-46D1-B637-A71D5AE417B8}">
      <dgm:prSet/>
      <dgm:spPr/>
      <dgm:t>
        <a:bodyPr/>
        <a:lstStyle/>
        <a:p>
          <a:endParaRPr lang="ru-RU"/>
        </a:p>
      </dgm:t>
    </dgm:pt>
    <dgm:pt modelId="{4A068F74-482E-4784-AB40-3379A610A76F}">
      <dgm:prSet/>
      <dgm:spPr/>
      <dgm:t>
        <a:bodyPr/>
        <a:lstStyle/>
        <a:p>
          <a:r>
            <a:rPr lang="ru-RU"/>
            <a:t>астеник (арық адам) </a:t>
          </a:r>
        </a:p>
      </dgm:t>
    </dgm:pt>
    <dgm:pt modelId="{EC9A8188-CE73-4084-8AE1-788958A5B33F}" type="parTrans" cxnId="{7115FF3B-CD7A-4A40-9CF1-44179D424711}">
      <dgm:prSet/>
      <dgm:spPr/>
      <dgm:t>
        <a:bodyPr/>
        <a:lstStyle/>
        <a:p>
          <a:endParaRPr lang="ru-RU"/>
        </a:p>
      </dgm:t>
    </dgm:pt>
    <dgm:pt modelId="{2BAF86F4-4853-4457-B0F9-2797489CE41C}" type="sibTrans" cxnId="{7115FF3B-CD7A-4A40-9CF1-44179D424711}">
      <dgm:prSet/>
      <dgm:spPr/>
      <dgm:t>
        <a:bodyPr/>
        <a:lstStyle/>
        <a:p>
          <a:endParaRPr lang="ru-RU"/>
        </a:p>
      </dgm:t>
    </dgm:pt>
    <dgm:pt modelId="{5D74E7D1-FB23-4414-BBBB-67B8AC0E9B60}">
      <dgm:prSet/>
      <dgm:spPr/>
      <dgm:t>
        <a:bodyPr/>
        <a:lstStyle/>
        <a:p>
          <a:r>
            <a:rPr lang="ru-RU"/>
            <a:t>диспластик (адамның дене бітімі стандартты емес)</a:t>
          </a:r>
        </a:p>
      </dgm:t>
    </dgm:pt>
    <dgm:pt modelId="{BEEEB230-9098-477C-BABE-EAB8A99CD9FB}" type="parTrans" cxnId="{15E08EF0-053A-40CE-9DB0-B8201BA9A05D}">
      <dgm:prSet/>
      <dgm:spPr/>
      <dgm:t>
        <a:bodyPr/>
        <a:lstStyle/>
        <a:p>
          <a:endParaRPr lang="ru-RU"/>
        </a:p>
      </dgm:t>
    </dgm:pt>
    <dgm:pt modelId="{2CF21801-D573-4DB5-9052-E2BED63A5909}" type="sibTrans" cxnId="{15E08EF0-053A-40CE-9DB0-B8201BA9A05D}">
      <dgm:prSet/>
      <dgm:spPr/>
      <dgm:t>
        <a:bodyPr/>
        <a:lstStyle/>
        <a:p>
          <a:endParaRPr lang="ru-RU"/>
        </a:p>
      </dgm:t>
    </dgm:pt>
    <dgm:pt modelId="{D815B63B-B482-43BF-82C5-C30E2B34A69C}" type="pres">
      <dgm:prSet presAssocID="{9C19F454-8C36-4CFE-822D-EE9A6756A16A}" presName="theList" presStyleCnt="0">
        <dgm:presLayoutVars>
          <dgm:dir/>
          <dgm:animLvl val="lvl"/>
          <dgm:resizeHandles val="exact"/>
        </dgm:presLayoutVars>
      </dgm:prSet>
      <dgm:spPr/>
    </dgm:pt>
    <dgm:pt modelId="{037F945E-1751-4DBF-8932-950729944E78}" type="pres">
      <dgm:prSet presAssocID="{EEAF94F1-89FE-4480-804D-7EA1A674B01B}" presName="compNode" presStyleCnt="0"/>
      <dgm:spPr/>
    </dgm:pt>
    <dgm:pt modelId="{9E7A1F81-129D-4CBE-8B8C-653C19ADCE0D}" type="pres">
      <dgm:prSet presAssocID="{EEAF94F1-89FE-4480-804D-7EA1A674B01B}" presName="aNode" presStyleLbl="bgShp" presStyleIdx="0" presStyleCnt="2"/>
      <dgm:spPr/>
    </dgm:pt>
    <dgm:pt modelId="{EEBD8A52-382A-477F-8D33-721818884A9E}" type="pres">
      <dgm:prSet presAssocID="{EEAF94F1-89FE-4480-804D-7EA1A674B01B}" presName="textNode" presStyleLbl="bgShp" presStyleIdx="0" presStyleCnt="2"/>
      <dgm:spPr/>
    </dgm:pt>
    <dgm:pt modelId="{F544FCDA-C3FE-447E-B5D6-6CB94ECDBD36}" type="pres">
      <dgm:prSet presAssocID="{EEAF94F1-89FE-4480-804D-7EA1A674B01B}" presName="compChildNode" presStyleCnt="0"/>
      <dgm:spPr/>
    </dgm:pt>
    <dgm:pt modelId="{ED186911-D693-4A4F-8B19-E82B5BD75344}" type="pres">
      <dgm:prSet presAssocID="{EEAF94F1-89FE-4480-804D-7EA1A674B01B}" presName="theInnerList" presStyleCnt="0"/>
      <dgm:spPr/>
    </dgm:pt>
    <dgm:pt modelId="{AE2203AF-DFBC-48C1-A101-C5CF24C5C77D}" type="pres">
      <dgm:prSet presAssocID="{402C778F-D3E2-4BC2-B1A4-406C039EF179}" presName="childNode" presStyleLbl="node1" presStyleIdx="0" presStyleCnt="7">
        <dgm:presLayoutVars>
          <dgm:bulletEnabled val="1"/>
        </dgm:presLayoutVars>
      </dgm:prSet>
      <dgm:spPr/>
    </dgm:pt>
    <dgm:pt modelId="{A726A4D2-A39E-4ACC-AC6F-14F323AF724C}" type="pres">
      <dgm:prSet presAssocID="{402C778F-D3E2-4BC2-B1A4-406C039EF179}" presName="aSpace2" presStyleCnt="0"/>
      <dgm:spPr/>
    </dgm:pt>
    <dgm:pt modelId="{DBC83518-FB18-47BD-A334-15346D5A5718}" type="pres">
      <dgm:prSet presAssocID="{F075A749-DFC7-4532-B6FB-98EBDF642ACE}" presName="childNode" presStyleLbl="node1" presStyleIdx="1" presStyleCnt="7">
        <dgm:presLayoutVars>
          <dgm:bulletEnabled val="1"/>
        </dgm:presLayoutVars>
      </dgm:prSet>
      <dgm:spPr/>
    </dgm:pt>
    <dgm:pt modelId="{DBB993A1-4C18-47A5-A6F8-01F0C74FC08D}" type="pres">
      <dgm:prSet presAssocID="{F075A749-DFC7-4532-B6FB-98EBDF642ACE}" presName="aSpace2" presStyleCnt="0"/>
      <dgm:spPr/>
    </dgm:pt>
    <dgm:pt modelId="{50AF41B0-989F-46BC-8F32-1BB433703724}" type="pres">
      <dgm:prSet presAssocID="{59DFA084-D33C-45F7-99E6-56C343C56904}" presName="childNode" presStyleLbl="node1" presStyleIdx="2" presStyleCnt="7">
        <dgm:presLayoutVars>
          <dgm:bulletEnabled val="1"/>
        </dgm:presLayoutVars>
      </dgm:prSet>
      <dgm:spPr/>
    </dgm:pt>
    <dgm:pt modelId="{A0C67278-434B-44DA-9ADF-B0BD28A8EB9B}" type="pres">
      <dgm:prSet presAssocID="{EEAF94F1-89FE-4480-804D-7EA1A674B01B}" presName="aSpace" presStyleCnt="0"/>
      <dgm:spPr/>
    </dgm:pt>
    <dgm:pt modelId="{F478F955-10EC-4444-BA15-0B44C0BC756E}" type="pres">
      <dgm:prSet presAssocID="{66618464-0B53-400E-93CD-5D8F45D809B6}" presName="compNode" presStyleCnt="0"/>
      <dgm:spPr/>
    </dgm:pt>
    <dgm:pt modelId="{A0798FE7-F431-40DB-800B-A2EA6681D1DB}" type="pres">
      <dgm:prSet presAssocID="{66618464-0B53-400E-93CD-5D8F45D809B6}" presName="aNode" presStyleLbl="bgShp" presStyleIdx="1" presStyleCnt="2"/>
      <dgm:spPr/>
    </dgm:pt>
    <dgm:pt modelId="{E9E96014-4A50-4DC3-AF13-0FA893464471}" type="pres">
      <dgm:prSet presAssocID="{66618464-0B53-400E-93CD-5D8F45D809B6}" presName="textNode" presStyleLbl="bgShp" presStyleIdx="1" presStyleCnt="2"/>
      <dgm:spPr/>
    </dgm:pt>
    <dgm:pt modelId="{47557FE3-DE81-4B6B-8C93-C2F7B1FE6EA4}" type="pres">
      <dgm:prSet presAssocID="{66618464-0B53-400E-93CD-5D8F45D809B6}" presName="compChildNode" presStyleCnt="0"/>
      <dgm:spPr/>
    </dgm:pt>
    <dgm:pt modelId="{CAC8A8FC-766D-484B-B54B-217A8D051456}" type="pres">
      <dgm:prSet presAssocID="{66618464-0B53-400E-93CD-5D8F45D809B6}" presName="theInnerList" presStyleCnt="0"/>
      <dgm:spPr/>
    </dgm:pt>
    <dgm:pt modelId="{4232AD70-6DDE-42F6-8407-FF5583B37B2B}" type="pres">
      <dgm:prSet presAssocID="{44CD0618-E2DD-4090-80F5-BAD5163A46D8}" presName="childNode" presStyleLbl="node1" presStyleIdx="3" presStyleCnt="7">
        <dgm:presLayoutVars>
          <dgm:bulletEnabled val="1"/>
        </dgm:presLayoutVars>
      </dgm:prSet>
      <dgm:spPr/>
    </dgm:pt>
    <dgm:pt modelId="{4C70E57D-861B-4014-93D9-3A2A8772C2BF}" type="pres">
      <dgm:prSet presAssocID="{44CD0618-E2DD-4090-80F5-BAD5163A46D8}" presName="aSpace2" presStyleCnt="0"/>
      <dgm:spPr/>
    </dgm:pt>
    <dgm:pt modelId="{9523FBF5-83B7-4E04-A56A-2392238540F7}" type="pres">
      <dgm:prSet presAssocID="{B7C64308-6810-4B45-9ABD-9DF14041FE48}" presName="childNode" presStyleLbl="node1" presStyleIdx="4" presStyleCnt="7">
        <dgm:presLayoutVars>
          <dgm:bulletEnabled val="1"/>
        </dgm:presLayoutVars>
      </dgm:prSet>
      <dgm:spPr/>
    </dgm:pt>
    <dgm:pt modelId="{572D24D9-0D58-4183-AE3B-BC0B006BBE4E}" type="pres">
      <dgm:prSet presAssocID="{B7C64308-6810-4B45-9ABD-9DF14041FE48}" presName="aSpace2" presStyleCnt="0"/>
      <dgm:spPr/>
    </dgm:pt>
    <dgm:pt modelId="{4BE175AB-AAF6-467E-BE3C-568318868DD7}" type="pres">
      <dgm:prSet presAssocID="{4A068F74-482E-4784-AB40-3379A610A76F}" presName="childNode" presStyleLbl="node1" presStyleIdx="5" presStyleCnt="7">
        <dgm:presLayoutVars>
          <dgm:bulletEnabled val="1"/>
        </dgm:presLayoutVars>
      </dgm:prSet>
      <dgm:spPr/>
    </dgm:pt>
    <dgm:pt modelId="{F9F5F724-93D5-459E-8F44-F3F37294DC64}" type="pres">
      <dgm:prSet presAssocID="{4A068F74-482E-4784-AB40-3379A610A76F}" presName="aSpace2" presStyleCnt="0"/>
      <dgm:spPr/>
    </dgm:pt>
    <dgm:pt modelId="{F40AC6A3-0299-4629-9D8C-23579A558698}" type="pres">
      <dgm:prSet presAssocID="{5D74E7D1-FB23-4414-BBBB-67B8AC0E9B60}" presName="childNode" presStyleLbl="node1" presStyleIdx="6" presStyleCnt="7">
        <dgm:presLayoutVars>
          <dgm:bulletEnabled val="1"/>
        </dgm:presLayoutVars>
      </dgm:prSet>
      <dgm:spPr/>
    </dgm:pt>
  </dgm:ptLst>
  <dgm:cxnLst>
    <dgm:cxn modelId="{38E73005-C640-44AC-A150-45C1B829B39A}" type="presOf" srcId="{402C778F-D3E2-4BC2-B1A4-406C039EF179}" destId="{AE2203AF-DFBC-48C1-A101-C5CF24C5C77D}" srcOrd="0" destOrd="0" presId="urn:microsoft.com/office/officeart/2005/8/layout/lProcess2"/>
    <dgm:cxn modelId="{B8387A23-CC1D-4B2A-858B-3E32E4353ED1}" type="presOf" srcId="{4A068F74-482E-4784-AB40-3379A610A76F}" destId="{4BE175AB-AAF6-467E-BE3C-568318868DD7}" srcOrd="0" destOrd="0" presId="urn:microsoft.com/office/officeart/2005/8/layout/lProcess2"/>
    <dgm:cxn modelId="{7115FF3B-CD7A-4A40-9CF1-44179D424711}" srcId="{66618464-0B53-400E-93CD-5D8F45D809B6}" destId="{4A068F74-482E-4784-AB40-3379A610A76F}" srcOrd="2" destOrd="0" parTransId="{EC9A8188-CE73-4084-8AE1-788958A5B33F}" sibTransId="{2BAF86F4-4853-4457-B0F9-2797489CE41C}"/>
    <dgm:cxn modelId="{F3273D76-AE36-4504-813C-2DA665A4D7DD}" type="presOf" srcId="{66618464-0B53-400E-93CD-5D8F45D809B6}" destId="{E9E96014-4A50-4DC3-AF13-0FA893464471}" srcOrd="1" destOrd="0" presId="urn:microsoft.com/office/officeart/2005/8/layout/lProcess2"/>
    <dgm:cxn modelId="{32E3D877-739F-4028-908F-CB223FEAF051}" type="presOf" srcId="{59DFA084-D33C-45F7-99E6-56C343C56904}" destId="{50AF41B0-989F-46BC-8F32-1BB433703724}" srcOrd="0" destOrd="0" presId="urn:microsoft.com/office/officeart/2005/8/layout/lProcess2"/>
    <dgm:cxn modelId="{829B9985-5F0C-4D3B-8362-44B4985F2CF4}" type="presOf" srcId="{5D74E7D1-FB23-4414-BBBB-67B8AC0E9B60}" destId="{F40AC6A3-0299-4629-9D8C-23579A558698}" srcOrd="0" destOrd="0" presId="urn:microsoft.com/office/officeart/2005/8/layout/lProcess2"/>
    <dgm:cxn modelId="{680D668A-129E-459F-973D-F77350490260}" srcId="{66618464-0B53-400E-93CD-5D8F45D809B6}" destId="{44CD0618-E2DD-4090-80F5-BAD5163A46D8}" srcOrd="0" destOrd="0" parTransId="{FBA2B1EC-D298-4800-8A21-339C89616C73}" sibTransId="{720B3323-C13F-4457-BCE5-F0E05E06B977}"/>
    <dgm:cxn modelId="{E6606A8B-F7F4-4703-BCB3-7712794E9534}" type="presOf" srcId="{EEAF94F1-89FE-4480-804D-7EA1A674B01B}" destId="{9E7A1F81-129D-4CBE-8B8C-653C19ADCE0D}" srcOrd="0" destOrd="0" presId="urn:microsoft.com/office/officeart/2005/8/layout/lProcess2"/>
    <dgm:cxn modelId="{94EFA290-AF71-4D23-B944-200D857A6709}" type="presOf" srcId="{9C19F454-8C36-4CFE-822D-EE9A6756A16A}" destId="{D815B63B-B482-43BF-82C5-C30E2B34A69C}" srcOrd="0" destOrd="0" presId="urn:microsoft.com/office/officeart/2005/8/layout/lProcess2"/>
    <dgm:cxn modelId="{BEFDEC98-6305-4CA8-B23D-7513C6728A17}" srcId="{EEAF94F1-89FE-4480-804D-7EA1A674B01B}" destId="{402C778F-D3E2-4BC2-B1A4-406C039EF179}" srcOrd="0" destOrd="0" parTransId="{765ADB85-E74A-4BA6-86F2-3C02F7B5C636}" sibTransId="{91BBE285-5C68-407B-AED2-8F1782BFFD9C}"/>
    <dgm:cxn modelId="{E5E0AB9E-58CD-4ACF-AFE9-4DE82ECAFF1A}" type="presOf" srcId="{EEAF94F1-89FE-4480-804D-7EA1A674B01B}" destId="{EEBD8A52-382A-477F-8D33-721818884A9E}" srcOrd="1" destOrd="0" presId="urn:microsoft.com/office/officeart/2005/8/layout/lProcess2"/>
    <dgm:cxn modelId="{0F8747A1-4616-476F-9105-71606BE941D1}" type="presOf" srcId="{44CD0618-E2DD-4090-80F5-BAD5163A46D8}" destId="{4232AD70-6DDE-42F6-8407-FF5583B37B2B}" srcOrd="0" destOrd="0" presId="urn:microsoft.com/office/officeart/2005/8/layout/lProcess2"/>
    <dgm:cxn modelId="{952976B2-B32A-4928-BE24-6F2841A79E70}" srcId="{EEAF94F1-89FE-4480-804D-7EA1A674B01B}" destId="{59DFA084-D33C-45F7-99E6-56C343C56904}" srcOrd="2" destOrd="0" parTransId="{06F11ABE-DDA9-4E28-A08B-57F7D65D7CAD}" sibTransId="{0A5165C0-F481-47A6-B128-6218316C999E}"/>
    <dgm:cxn modelId="{C97181B7-6743-40DD-B8DC-6A9EB1283991}" srcId="{9C19F454-8C36-4CFE-822D-EE9A6756A16A}" destId="{EEAF94F1-89FE-4480-804D-7EA1A674B01B}" srcOrd="0" destOrd="0" parTransId="{4AFF02F2-68DF-4F03-8E1D-24F721552779}" sibTransId="{2ACBF4E2-5E7E-4B1B-81E6-84D4AF98E0A7}"/>
    <dgm:cxn modelId="{B66B38B9-7F37-4BDA-9A89-860A1729B1E3}" srcId="{EEAF94F1-89FE-4480-804D-7EA1A674B01B}" destId="{F075A749-DFC7-4532-B6FB-98EBDF642ACE}" srcOrd="1" destOrd="0" parTransId="{E9BD542E-03A1-4C33-BD03-3BF5AF69FA19}" sibTransId="{F12F15EF-8E48-4D88-AD72-0254728C130E}"/>
    <dgm:cxn modelId="{8B5F24BF-E5D5-4CA2-9F08-A132217D7260}" srcId="{9C19F454-8C36-4CFE-822D-EE9A6756A16A}" destId="{66618464-0B53-400E-93CD-5D8F45D809B6}" srcOrd="1" destOrd="0" parTransId="{B7701947-718B-4958-A32C-D0CB766BE873}" sibTransId="{7F21B5EB-5EE7-4169-A9D0-FF3295BC94C0}"/>
    <dgm:cxn modelId="{119202CF-3852-4C29-890E-5EABBBDF55C5}" type="presOf" srcId="{F075A749-DFC7-4532-B6FB-98EBDF642ACE}" destId="{DBC83518-FB18-47BD-A334-15346D5A5718}" srcOrd="0" destOrd="0" presId="urn:microsoft.com/office/officeart/2005/8/layout/lProcess2"/>
    <dgm:cxn modelId="{66501AE1-BF05-46D1-B637-A71D5AE417B8}" srcId="{66618464-0B53-400E-93CD-5D8F45D809B6}" destId="{B7C64308-6810-4B45-9ABD-9DF14041FE48}" srcOrd="1" destOrd="0" parTransId="{0BCDB004-D1D9-48F7-8445-DC2C1238C7FB}" sibTransId="{05A165B8-1EE3-4DBD-AB88-06B494568E1F}"/>
    <dgm:cxn modelId="{3B083FE8-67E8-40C0-B47C-2F7C457EDC96}" type="presOf" srcId="{66618464-0B53-400E-93CD-5D8F45D809B6}" destId="{A0798FE7-F431-40DB-800B-A2EA6681D1DB}" srcOrd="0" destOrd="0" presId="urn:microsoft.com/office/officeart/2005/8/layout/lProcess2"/>
    <dgm:cxn modelId="{15E08EF0-053A-40CE-9DB0-B8201BA9A05D}" srcId="{66618464-0B53-400E-93CD-5D8F45D809B6}" destId="{5D74E7D1-FB23-4414-BBBB-67B8AC0E9B60}" srcOrd="3" destOrd="0" parTransId="{BEEEB230-9098-477C-BABE-EAB8A99CD9FB}" sibTransId="{2CF21801-D573-4DB5-9052-E2BED63A5909}"/>
    <dgm:cxn modelId="{DE6902F1-DA47-4432-8EF4-CCC1DA8DC77A}" type="presOf" srcId="{B7C64308-6810-4B45-9ABD-9DF14041FE48}" destId="{9523FBF5-83B7-4E04-A56A-2392238540F7}" srcOrd="0" destOrd="0" presId="urn:microsoft.com/office/officeart/2005/8/layout/lProcess2"/>
    <dgm:cxn modelId="{2BAF57B9-5821-4FDE-B5B4-0E28E1AB19F1}" type="presParOf" srcId="{D815B63B-B482-43BF-82C5-C30E2B34A69C}" destId="{037F945E-1751-4DBF-8932-950729944E78}" srcOrd="0" destOrd="0" presId="urn:microsoft.com/office/officeart/2005/8/layout/lProcess2"/>
    <dgm:cxn modelId="{2AC7F1E5-6030-4AD4-8A2D-1A3E7B390736}" type="presParOf" srcId="{037F945E-1751-4DBF-8932-950729944E78}" destId="{9E7A1F81-129D-4CBE-8B8C-653C19ADCE0D}" srcOrd="0" destOrd="0" presId="urn:microsoft.com/office/officeart/2005/8/layout/lProcess2"/>
    <dgm:cxn modelId="{49FFE9D1-65F3-4D04-BA90-72798C5D8AEC}" type="presParOf" srcId="{037F945E-1751-4DBF-8932-950729944E78}" destId="{EEBD8A52-382A-477F-8D33-721818884A9E}" srcOrd="1" destOrd="0" presId="urn:microsoft.com/office/officeart/2005/8/layout/lProcess2"/>
    <dgm:cxn modelId="{5E935947-C935-4DD2-93AC-173F7779703C}" type="presParOf" srcId="{037F945E-1751-4DBF-8932-950729944E78}" destId="{F544FCDA-C3FE-447E-B5D6-6CB94ECDBD36}" srcOrd="2" destOrd="0" presId="urn:microsoft.com/office/officeart/2005/8/layout/lProcess2"/>
    <dgm:cxn modelId="{6DE4E659-343A-442C-9A8A-44C8D6E68D90}" type="presParOf" srcId="{F544FCDA-C3FE-447E-B5D6-6CB94ECDBD36}" destId="{ED186911-D693-4A4F-8B19-E82B5BD75344}" srcOrd="0" destOrd="0" presId="urn:microsoft.com/office/officeart/2005/8/layout/lProcess2"/>
    <dgm:cxn modelId="{A4EA350F-BE49-478A-BD24-DC538C5EE175}" type="presParOf" srcId="{ED186911-D693-4A4F-8B19-E82B5BD75344}" destId="{AE2203AF-DFBC-48C1-A101-C5CF24C5C77D}" srcOrd="0" destOrd="0" presId="urn:microsoft.com/office/officeart/2005/8/layout/lProcess2"/>
    <dgm:cxn modelId="{6DFDD79A-8897-450A-8049-181409E01DB8}" type="presParOf" srcId="{ED186911-D693-4A4F-8B19-E82B5BD75344}" destId="{A726A4D2-A39E-4ACC-AC6F-14F323AF724C}" srcOrd="1" destOrd="0" presId="urn:microsoft.com/office/officeart/2005/8/layout/lProcess2"/>
    <dgm:cxn modelId="{96B3AAFE-05E9-4A4B-BC12-987BC050A9E0}" type="presParOf" srcId="{ED186911-D693-4A4F-8B19-E82B5BD75344}" destId="{DBC83518-FB18-47BD-A334-15346D5A5718}" srcOrd="2" destOrd="0" presId="urn:microsoft.com/office/officeart/2005/8/layout/lProcess2"/>
    <dgm:cxn modelId="{E2AA8F78-53C3-43DC-98DF-9FCE1CE49FEB}" type="presParOf" srcId="{ED186911-D693-4A4F-8B19-E82B5BD75344}" destId="{DBB993A1-4C18-47A5-A6F8-01F0C74FC08D}" srcOrd="3" destOrd="0" presId="urn:microsoft.com/office/officeart/2005/8/layout/lProcess2"/>
    <dgm:cxn modelId="{8AA73A29-B129-49FD-A2C2-7901A90217E8}" type="presParOf" srcId="{ED186911-D693-4A4F-8B19-E82B5BD75344}" destId="{50AF41B0-989F-46BC-8F32-1BB433703724}" srcOrd="4" destOrd="0" presId="urn:microsoft.com/office/officeart/2005/8/layout/lProcess2"/>
    <dgm:cxn modelId="{64E1B117-4FBE-404D-98A4-8AD7E21047ED}" type="presParOf" srcId="{D815B63B-B482-43BF-82C5-C30E2B34A69C}" destId="{A0C67278-434B-44DA-9ADF-B0BD28A8EB9B}" srcOrd="1" destOrd="0" presId="urn:microsoft.com/office/officeart/2005/8/layout/lProcess2"/>
    <dgm:cxn modelId="{7ACF9F91-C820-4B7E-B9FC-F4F08D3034BA}" type="presParOf" srcId="{D815B63B-B482-43BF-82C5-C30E2B34A69C}" destId="{F478F955-10EC-4444-BA15-0B44C0BC756E}" srcOrd="2" destOrd="0" presId="urn:microsoft.com/office/officeart/2005/8/layout/lProcess2"/>
    <dgm:cxn modelId="{99CD7A23-D097-4224-9DC8-036DF96C86C9}" type="presParOf" srcId="{F478F955-10EC-4444-BA15-0B44C0BC756E}" destId="{A0798FE7-F431-40DB-800B-A2EA6681D1DB}" srcOrd="0" destOrd="0" presId="urn:microsoft.com/office/officeart/2005/8/layout/lProcess2"/>
    <dgm:cxn modelId="{247CC399-367F-4606-AA2C-14B39D0ECB07}" type="presParOf" srcId="{F478F955-10EC-4444-BA15-0B44C0BC756E}" destId="{E9E96014-4A50-4DC3-AF13-0FA893464471}" srcOrd="1" destOrd="0" presId="urn:microsoft.com/office/officeart/2005/8/layout/lProcess2"/>
    <dgm:cxn modelId="{65A13CCC-4352-4EF1-8871-091A51379152}" type="presParOf" srcId="{F478F955-10EC-4444-BA15-0B44C0BC756E}" destId="{47557FE3-DE81-4B6B-8C93-C2F7B1FE6EA4}" srcOrd="2" destOrd="0" presId="urn:microsoft.com/office/officeart/2005/8/layout/lProcess2"/>
    <dgm:cxn modelId="{0785BBEE-CBF4-4DF1-B295-573FA5317EBD}" type="presParOf" srcId="{47557FE3-DE81-4B6B-8C93-C2F7B1FE6EA4}" destId="{CAC8A8FC-766D-484B-B54B-217A8D051456}" srcOrd="0" destOrd="0" presId="urn:microsoft.com/office/officeart/2005/8/layout/lProcess2"/>
    <dgm:cxn modelId="{857EB6B6-F13C-4EFA-AFEC-6C152AB3B77F}" type="presParOf" srcId="{CAC8A8FC-766D-484B-B54B-217A8D051456}" destId="{4232AD70-6DDE-42F6-8407-FF5583B37B2B}" srcOrd="0" destOrd="0" presId="urn:microsoft.com/office/officeart/2005/8/layout/lProcess2"/>
    <dgm:cxn modelId="{97C2E576-DF4A-48E4-A748-B12A46A47F47}" type="presParOf" srcId="{CAC8A8FC-766D-484B-B54B-217A8D051456}" destId="{4C70E57D-861B-4014-93D9-3A2A8772C2BF}" srcOrd="1" destOrd="0" presId="urn:microsoft.com/office/officeart/2005/8/layout/lProcess2"/>
    <dgm:cxn modelId="{09B26459-5630-4E3F-9A00-D92EE731147B}" type="presParOf" srcId="{CAC8A8FC-766D-484B-B54B-217A8D051456}" destId="{9523FBF5-83B7-4E04-A56A-2392238540F7}" srcOrd="2" destOrd="0" presId="urn:microsoft.com/office/officeart/2005/8/layout/lProcess2"/>
    <dgm:cxn modelId="{33C05B59-B8D2-4124-8E99-58A53A61DFF8}" type="presParOf" srcId="{CAC8A8FC-766D-484B-B54B-217A8D051456}" destId="{572D24D9-0D58-4183-AE3B-BC0B006BBE4E}" srcOrd="3" destOrd="0" presId="urn:microsoft.com/office/officeart/2005/8/layout/lProcess2"/>
    <dgm:cxn modelId="{3D46BEAC-14EF-4BBD-966A-96BD0A08CEFC}" type="presParOf" srcId="{CAC8A8FC-766D-484B-B54B-217A8D051456}" destId="{4BE175AB-AAF6-467E-BE3C-568318868DD7}" srcOrd="4" destOrd="0" presId="urn:microsoft.com/office/officeart/2005/8/layout/lProcess2"/>
    <dgm:cxn modelId="{C79D5852-E333-4B41-A6FD-5FD5560864BE}" type="presParOf" srcId="{CAC8A8FC-766D-484B-B54B-217A8D051456}" destId="{F9F5F724-93D5-459E-8F44-F3F37294DC64}" srcOrd="5" destOrd="0" presId="urn:microsoft.com/office/officeart/2005/8/layout/lProcess2"/>
    <dgm:cxn modelId="{2A665368-2FE0-43A3-A5B8-664C1D570083}" type="presParOf" srcId="{CAC8A8FC-766D-484B-B54B-217A8D051456}" destId="{F40AC6A3-0299-4629-9D8C-23579A558698}"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005ACF-292B-4D99-A3F3-68F487AEC72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29457C85-4F07-40B4-8C6A-08FD87287085}">
      <dgm:prSet phldrT="[Текст]"/>
      <dgm:spPr/>
      <dgm:t>
        <a:bodyPr/>
        <a:lstStyle/>
        <a:p>
          <a:r>
            <a:rPr lang="kk-KZ" dirty="0"/>
            <a:t>1</a:t>
          </a:r>
          <a:endParaRPr lang="ru-RU" dirty="0"/>
        </a:p>
      </dgm:t>
    </dgm:pt>
    <dgm:pt modelId="{024AAE94-F097-4486-8F36-15BB13681FEE}" type="parTrans" cxnId="{D9FD6AE7-ADC7-4FB9-8231-63FC73309CCC}">
      <dgm:prSet/>
      <dgm:spPr/>
      <dgm:t>
        <a:bodyPr/>
        <a:lstStyle/>
        <a:p>
          <a:endParaRPr lang="ru-RU"/>
        </a:p>
      </dgm:t>
    </dgm:pt>
    <dgm:pt modelId="{A1E695FA-6982-4DD7-A7E7-D1F433FA68EC}" type="sibTrans" cxnId="{D9FD6AE7-ADC7-4FB9-8231-63FC73309CCC}">
      <dgm:prSet/>
      <dgm:spPr/>
      <dgm:t>
        <a:bodyPr/>
        <a:lstStyle/>
        <a:p>
          <a:endParaRPr lang="ru-RU"/>
        </a:p>
      </dgm:t>
    </dgm:pt>
    <dgm:pt modelId="{3495BF74-7E16-4F92-A8E2-1573DB49E24B}">
      <dgm:prSet phldrT="[Текст]"/>
      <dgm:spPr/>
      <dgm:t>
        <a:bodyPr/>
        <a:lstStyle/>
        <a:p>
          <a:r>
            <a:rPr lang="ru-RU" dirty="0" err="1"/>
            <a:t>Эмоционалдық </a:t>
          </a:r>
          <a:r>
            <a:rPr lang="ru-RU" dirty="0"/>
            <a:t>– </a:t>
          </a:r>
          <a:r>
            <a:rPr lang="ru-RU" dirty="0" err="1"/>
            <a:t>эмоционалдықтың болмауы</a:t>
          </a:r>
          <a:r>
            <a:rPr lang="ru-RU" dirty="0"/>
            <a:t>. </a:t>
          </a:r>
          <a:r>
            <a:rPr lang="ru-RU" dirty="0" err="1"/>
            <a:t>Бұл қасиеттерді </a:t>
          </a:r>
          <a:r>
            <a:rPr lang="ru-RU" dirty="0"/>
            <a:t>осы </a:t>
          </a:r>
          <a:r>
            <a:rPr lang="ru-RU" dirty="0" err="1"/>
            <a:t>реакцияның пайда</a:t>
          </a:r>
          <a:r>
            <a:rPr lang="ru-RU" dirty="0"/>
            <a:t> </a:t>
          </a:r>
          <a:r>
            <a:rPr lang="ru-RU" dirty="0" err="1"/>
            <a:t>болуына</a:t>
          </a:r>
          <a:r>
            <a:rPr lang="ru-RU" dirty="0"/>
            <a:t> </a:t>
          </a:r>
          <a:r>
            <a:rPr lang="ru-RU" dirty="0" err="1"/>
            <a:t>әсер еткен</a:t>
          </a:r>
          <a:r>
            <a:rPr lang="ru-RU" dirty="0"/>
            <a:t> </a:t>
          </a:r>
          <a:r>
            <a:rPr lang="ru-RU" dirty="0" err="1"/>
            <a:t>жағдайға байланысты</a:t>
          </a:r>
          <a:r>
            <a:rPr lang="ru-RU" dirty="0"/>
            <a:t> </a:t>
          </a:r>
          <a:r>
            <a:rPr lang="ru-RU" dirty="0" err="1"/>
            <a:t>змоционалды</a:t>
          </a:r>
          <a:r>
            <a:rPr lang="ru-RU" dirty="0"/>
            <a:t> </a:t>
          </a:r>
          <a:r>
            <a:rPr lang="ru-RU" dirty="0" err="1"/>
            <a:t>реакциялардың жиілігі</a:t>
          </a:r>
          <a:r>
            <a:rPr lang="ru-RU" dirty="0"/>
            <a:t> мен </a:t>
          </a:r>
          <a:r>
            <a:rPr lang="ru-RU" dirty="0" err="1"/>
            <a:t>күшін өлшеу арқылы анықтайды</a:t>
          </a:r>
          <a:r>
            <a:rPr lang="ru-RU" dirty="0"/>
            <a:t>.</a:t>
          </a:r>
        </a:p>
      </dgm:t>
    </dgm:pt>
    <dgm:pt modelId="{A08BF532-C605-4CE6-9DAA-104C876D082F}" type="parTrans" cxnId="{4479912F-D481-4071-BBEA-2697777C1EAF}">
      <dgm:prSet/>
      <dgm:spPr/>
      <dgm:t>
        <a:bodyPr/>
        <a:lstStyle/>
        <a:p>
          <a:endParaRPr lang="ru-RU"/>
        </a:p>
      </dgm:t>
    </dgm:pt>
    <dgm:pt modelId="{32AE3A5D-D35E-41AD-A6B1-E104EEC72804}" type="sibTrans" cxnId="{4479912F-D481-4071-BBEA-2697777C1EAF}">
      <dgm:prSet/>
      <dgm:spPr/>
      <dgm:t>
        <a:bodyPr/>
        <a:lstStyle/>
        <a:p>
          <a:endParaRPr lang="ru-RU"/>
        </a:p>
      </dgm:t>
    </dgm:pt>
    <dgm:pt modelId="{C6F38090-740D-426A-A3CB-56F4D4196B99}">
      <dgm:prSet phldrT="[Текст]"/>
      <dgm:spPr/>
      <dgm:t>
        <a:bodyPr/>
        <a:lstStyle/>
        <a:p>
          <a:r>
            <a:rPr lang="kk-KZ" dirty="0"/>
            <a:t>2</a:t>
          </a:r>
          <a:endParaRPr lang="ru-RU" dirty="0"/>
        </a:p>
      </dgm:t>
    </dgm:pt>
    <dgm:pt modelId="{7A507BB2-835D-4E64-8DD2-FA87A9D9A673}" type="parTrans" cxnId="{517A3462-BB45-43C1-ACBF-636759EB0E02}">
      <dgm:prSet/>
      <dgm:spPr/>
      <dgm:t>
        <a:bodyPr/>
        <a:lstStyle/>
        <a:p>
          <a:endParaRPr lang="ru-RU"/>
        </a:p>
      </dgm:t>
    </dgm:pt>
    <dgm:pt modelId="{CEA0ABE5-DA55-48F1-9B6F-C868F59CCF9F}" type="sibTrans" cxnId="{517A3462-BB45-43C1-ACBF-636759EB0E02}">
      <dgm:prSet/>
      <dgm:spPr/>
      <dgm:t>
        <a:bodyPr/>
        <a:lstStyle/>
        <a:p>
          <a:endParaRPr lang="ru-RU"/>
        </a:p>
      </dgm:t>
    </dgm:pt>
    <dgm:pt modelId="{BB2CA499-3CCE-403B-A0E8-83B3742D09CA}">
      <dgm:prSet phldrT="[Текст]"/>
      <dgm:spPr/>
      <dgm:t>
        <a:bodyPr/>
        <a:lstStyle/>
        <a:p>
          <a:r>
            <a:rPr lang="ru-RU"/>
            <a:t>Активті – пассивті. Бұл қасиетті бағалау негізі еңбек етудегі, мектептегі немесе үйдегі белсенділік, өткізу тәсілі (активті-пассивті) міндеттемелерге қатынасы (тапсырманы тез арада орындау-кейінге қалдыру)</a:t>
          </a:r>
        </a:p>
      </dgm:t>
    </dgm:pt>
    <dgm:pt modelId="{AA8A2FAA-6644-44D8-B16E-6F14C455510A}" type="parTrans" cxnId="{1A0E6DA0-F4DE-4169-AA27-C2F3971582F2}">
      <dgm:prSet/>
      <dgm:spPr/>
      <dgm:t>
        <a:bodyPr/>
        <a:lstStyle/>
        <a:p>
          <a:endParaRPr lang="ru-RU"/>
        </a:p>
      </dgm:t>
    </dgm:pt>
    <dgm:pt modelId="{B50FDD2C-AFD9-448A-B690-B6D69A96349E}" type="sibTrans" cxnId="{1A0E6DA0-F4DE-4169-AA27-C2F3971582F2}">
      <dgm:prSet/>
      <dgm:spPr/>
      <dgm:t>
        <a:bodyPr/>
        <a:lstStyle/>
        <a:p>
          <a:endParaRPr lang="ru-RU"/>
        </a:p>
      </dgm:t>
    </dgm:pt>
    <dgm:pt modelId="{E5CDA8B3-A111-440E-92C9-AA1077FB4798}">
      <dgm:prSet phldrT="[Текст]"/>
      <dgm:spPr/>
      <dgm:t>
        <a:bodyPr/>
        <a:lstStyle/>
        <a:p>
          <a:r>
            <a:rPr lang="kk-KZ" dirty="0"/>
            <a:t>3</a:t>
          </a:r>
          <a:endParaRPr lang="ru-RU" dirty="0"/>
        </a:p>
      </dgm:t>
    </dgm:pt>
    <dgm:pt modelId="{D7EFC72C-6A58-418D-A446-2D6972DD7D13}" type="parTrans" cxnId="{96B61555-08BF-47E4-933C-451B3EBF42D1}">
      <dgm:prSet/>
      <dgm:spPr/>
      <dgm:t>
        <a:bodyPr/>
        <a:lstStyle/>
        <a:p>
          <a:endParaRPr lang="ru-RU"/>
        </a:p>
      </dgm:t>
    </dgm:pt>
    <dgm:pt modelId="{DCA9D2A1-DF3F-46C1-8E07-BD7E9A905667}" type="sibTrans" cxnId="{96B61555-08BF-47E4-933C-451B3EBF42D1}">
      <dgm:prSet/>
      <dgm:spPr/>
      <dgm:t>
        <a:bodyPr/>
        <a:lstStyle/>
        <a:p>
          <a:endParaRPr lang="ru-RU"/>
        </a:p>
      </dgm:t>
    </dgm:pt>
    <dgm:pt modelId="{4445BAB8-5504-41A3-BEED-029D12153A47}">
      <dgm:prSet phldrT="[Текст]"/>
      <dgm:spPr/>
      <dgm:t>
        <a:bodyPr/>
        <a:lstStyle/>
        <a:p>
          <a:r>
            <a:rPr lang="ru-RU" dirty="0" err="1"/>
            <a:t>Біріншілік</a:t>
          </a:r>
          <a:r>
            <a:rPr lang="ru-RU" dirty="0"/>
            <a:t> функция – </a:t>
          </a:r>
          <a:r>
            <a:rPr lang="ru-RU" dirty="0" err="1"/>
            <a:t>екіншілік</a:t>
          </a:r>
          <a:r>
            <a:rPr lang="ru-RU" dirty="0"/>
            <a:t> </a:t>
          </a:r>
          <a:r>
            <a:rPr lang="ru-RU" dirty="0" err="1"/>
            <a:t>функция</a:t>
          </a:r>
          <a:r>
            <a:rPr lang="ru-RU" dirty="0"/>
            <a:t>. </a:t>
          </a:r>
          <a:r>
            <a:rPr lang="ru-RU" dirty="0" err="1"/>
            <a:t>Біріншілік</a:t>
          </a:r>
          <a:r>
            <a:rPr lang="ru-RU" dirty="0"/>
            <a:t> </a:t>
          </a:r>
          <a:r>
            <a:rPr lang="ru-RU" dirty="0" err="1"/>
            <a:t>функциямен</a:t>
          </a:r>
          <a:r>
            <a:rPr lang="ru-RU" dirty="0"/>
            <a:t> </a:t>
          </a:r>
          <a:r>
            <a:rPr lang="ru-RU" dirty="0" err="1"/>
            <a:t>қалыптасқан адамдар</a:t>
          </a:r>
          <a:r>
            <a:rPr lang="ru-RU" dirty="0"/>
            <a:t> </a:t>
          </a:r>
          <a:r>
            <a:rPr lang="ru-RU" dirty="0" err="1"/>
            <a:t>қоршаған ортаның стимулдарына</a:t>
          </a:r>
          <a:r>
            <a:rPr lang="ru-RU" dirty="0"/>
            <a:t> </a:t>
          </a:r>
          <a:r>
            <a:rPr lang="ru-RU" dirty="0" err="1"/>
            <a:t>күшті және </a:t>
          </a:r>
          <a:r>
            <a:rPr lang="ru-RU" dirty="0"/>
            <a:t>тез </a:t>
          </a:r>
          <a:r>
            <a:rPr lang="ru-RU" dirty="0" err="1"/>
            <a:t>арада</a:t>
          </a:r>
          <a:r>
            <a:rPr lang="ru-RU" dirty="0"/>
            <a:t> </a:t>
          </a:r>
          <a:r>
            <a:rPr lang="ru-RU" dirty="0" err="1"/>
            <a:t>жауап</a:t>
          </a:r>
          <a:r>
            <a:rPr lang="ru-RU" dirty="0"/>
            <a:t> </a:t>
          </a:r>
          <a:r>
            <a:rPr lang="ru-RU" dirty="0" err="1"/>
            <a:t>береді</a:t>
          </a:r>
          <a:r>
            <a:rPr lang="ru-RU" dirty="0"/>
            <a:t>. </a:t>
          </a:r>
          <a:r>
            <a:rPr lang="ru-RU" dirty="0" err="1"/>
            <a:t>Бұл реакциялардың әсері </a:t>
          </a:r>
          <a:r>
            <a:rPr lang="ru-RU" dirty="0"/>
            <a:t>тез </a:t>
          </a:r>
          <a:r>
            <a:rPr lang="ru-RU" dirty="0" err="1"/>
            <a:t>арада</a:t>
          </a:r>
          <a:r>
            <a:rPr lang="ru-RU" dirty="0"/>
            <a:t> </a:t>
          </a:r>
          <a:r>
            <a:rPr lang="ru-RU" dirty="0" err="1"/>
            <a:t>сөнеді</a:t>
          </a:r>
          <a:r>
            <a:rPr lang="ru-RU" dirty="0"/>
            <a:t>. </a:t>
          </a:r>
          <a:r>
            <a:rPr lang="ru-RU" dirty="0" err="1"/>
            <a:t>Екіншілік</a:t>
          </a:r>
          <a:r>
            <a:rPr lang="ru-RU" dirty="0"/>
            <a:t> </a:t>
          </a:r>
          <a:r>
            <a:rPr lang="ru-RU" dirty="0" err="1"/>
            <a:t>функциямен</a:t>
          </a:r>
          <a:r>
            <a:rPr lang="ru-RU" dirty="0"/>
            <a:t> </a:t>
          </a:r>
          <a:r>
            <a:rPr lang="ru-RU" dirty="0" err="1"/>
            <a:t>мінездемеленетін</a:t>
          </a:r>
          <a:r>
            <a:rPr lang="ru-RU" dirty="0"/>
            <a:t> </a:t>
          </a:r>
          <a:r>
            <a:rPr lang="ru-RU" dirty="0" err="1"/>
            <a:t>индивидтерде</a:t>
          </a:r>
          <a:r>
            <a:rPr lang="ru-RU" dirty="0"/>
            <a:t> </a:t>
          </a:r>
          <a:r>
            <a:rPr lang="ru-RU" dirty="0" err="1"/>
            <a:t>тітіркенуге</a:t>
          </a:r>
          <a:r>
            <a:rPr lang="ru-RU" dirty="0"/>
            <a:t> </a:t>
          </a:r>
          <a:r>
            <a:rPr lang="ru-RU" dirty="0" err="1"/>
            <a:t>деген</a:t>
          </a:r>
          <a:r>
            <a:rPr lang="ru-RU" dirty="0"/>
            <a:t> </a:t>
          </a:r>
          <a:r>
            <a:rPr lang="ru-RU" dirty="0" err="1"/>
            <a:t>бастапқы </a:t>
          </a:r>
          <a:r>
            <a:rPr lang="ru-RU" dirty="0"/>
            <a:t>реакция </a:t>
          </a:r>
          <a:r>
            <a:rPr lang="ru-RU" dirty="0" err="1"/>
            <a:t>әлсіз болып</a:t>
          </a:r>
          <a:r>
            <a:rPr lang="ru-RU" dirty="0"/>
            <a:t> </a:t>
          </a:r>
          <a:r>
            <a:rPr lang="ru-RU" dirty="0" err="1"/>
            <a:t>келеді</a:t>
          </a:r>
          <a:r>
            <a:rPr lang="ru-RU" dirty="0"/>
            <a:t>, </a:t>
          </a:r>
          <a:r>
            <a:rPr lang="ru-RU" dirty="0" err="1"/>
            <a:t>кейін</a:t>
          </a:r>
          <a:r>
            <a:rPr lang="ru-RU" dirty="0"/>
            <a:t> </a:t>
          </a:r>
          <a:r>
            <a:rPr lang="ru-RU" dirty="0" err="1"/>
            <a:t>ол</a:t>
          </a:r>
          <a:r>
            <a:rPr lang="ru-RU" dirty="0"/>
            <a:t> </a:t>
          </a:r>
          <a:r>
            <a:rPr lang="ru-RU" dirty="0" err="1"/>
            <a:t>біртіндеп</a:t>
          </a:r>
          <a:r>
            <a:rPr lang="ru-RU" dirty="0"/>
            <a:t> </a:t>
          </a:r>
          <a:r>
            <a:rPr lang="ru-RU" dirty="0" err="1"/>
            <a:t>күшейіп ұзақ мерзімге</a:t>
          </a:r>
          <a:r>
            <a:rPr lang="ru-RU" dirty="0"/>
            <a:t> </a:t>
          </a:r>
          <a:r>
            <a:rPr lang="ru-RU" dirty="0" err="1"/>
            <a:t>сақталады</a:t>
          </a:r>
          <a:r>
            <a:rPr lang="ru-RU" dirty="0"/>
            <a:t>; </a:t>
          </a:r>
          <a:r>
            <a:rPr lang="ru-RU" dirty="0" err="1"/>
            <a:t>сондықтан мұндай типтегі</a:t>
          </a:r>
          <a:r>
            <a:rPr lang="ru-RU" dirty="0"/>
            <a:t> </a:t>
          </a:r>
          <a:r>
            <a:rPr lang="ru-RU" dirty="0" err="1"/>
            <a:t>адамдарды</a:t>
          </a:r>
          <a:r>
            <a:rPr lang="ru-RU" dirty="0"/>
            <a:t> </a:t>
          </a:r>
          <a:r>
            <a:rPr lang="ru-RU" dirty="0" err="1"/>
            <a:t>жиі</a:t>
          </a:r>
          <a:r>
            <a:rPr lang="ru-RU" dirty="0"/>
            <a:t> </a:t>
          </a:r>
          <a:r>
            <a:rPr lang="ru-RU" dirty="0" err="1"/>
            <a:t>персер\веративті</a:t>
          </a:r>
          <a:r>
            <a:rPr lang="ru-RU" dirty="0"/>
            <a:t> </a:t>
          </a:r>
          <a:r>
            <a:rPr lang="ru-RU" dirty="0" err="1"/>
            <a:t>деп</a:t>
          </a:r>
          <a:r>
            <a:rPr lang="ru-RU" dirty="0"/>
            <a:t> </a:t>
          </a:r>
          <a:r>
            <a:rPr lang="ru-RU" dirty="0" err="1"/>
            <a:t>атайды</a:t>
          </a:r>
          <a:r>
            <a:rPr lang="ru-RU" dirty="0"/>
            <a:t> (</a:t>
          </a:r>
          <a:r>
            <a:rPr lang="ru-RU" dirty="0" err="1"/>
            <a:t>ағылшын тілінен</a:t>
          </a:r>
          <a:r>
            <a:rPr lang="ru-RU" dirty="0"/>
            <a:t> – </a:t>
          </a:r>
          <a:r>
            <a:rPr lang="ru-RU" dirty="0" err="1"/>
            <a:t>тұрақтылық</a:t>
          </a:r>
          <a:r>
            <a:rPr lang="ru-RU" dirty="0"/>
            <a:t>, </a:t>
          </a:r>
          <a:r>
            <a:rPr lang="ru-RU" dirty="0" err="1"/>
            <a:t>өжеттілік</a:t>
          </a:r>
          <a:r>
            <a:rPr lang="ru-RU" dirty="0"/>
            <a:t>, </a:t>
          </a:r>
          <a:r>
            <a:rPr lang="ru-RU" dirty="0" err="1"/>
            <a:t>мақсатқа бағытталғандық деген</a:t>
          </a:r>
          <a:r>
            <a:rPr lang="ru-RU" dirty="0"/>
            <a:t> </a:t>
          </a:r>
          <a:r>
            <a:rPr lang="ru-RU" dirty="0" err="1"/>
            <a:t>мағынаны білдіреді</a:t>
          </a:r>
          <a:r>
            <a:rPr lang="ru-RU" dirty="0"/>
            <a:t>) . </a:t>
          </a:r>
        </a:p>
      </dgm:t>
    </dgm:pt>
    <dgm:pt modelId="{87618135-8ED9-47B2-9382-15C53841B123}" type="parTrans" cxnId="{19EC5E5F-BA1A-4828-8FD0-2D89CB78A7B1}">
      <dgm:prSet/>
      <dgm:spPr/>
      <dgm:t>
        <a:bodyPr/>
        <a:lstStyle/>
        <a:p>
          <a:endParaRPr lang="ru-RU"/>
        </a:p>
      </dgm:t>
    </dgm:pt>
    <dgm:pt modelId="{CF12F42A-F0CC-4C60-BFEE-64BFE50FB4C1}" type="sibTrans" cxnId="{19EC5E5F-BA1A-4828-8FD0-2D89CB78A7B1}">
      <dgm:prSet/>
      <dgm:spPr/>
      <dgm:t>
        <a:bodyPr/>
        <a:lstStyle/>
        <a:p>
          <a:endParaRPr lang="ru-RU"/>
        </a:p>
      </dgm:t>
    </dgm:pt>
    <dgm:pt modelId="{052A4B75-73C4-4EFA-9D48-EED8F732190D}" type="pres">
      <dgm:prSet presAssocID="{5B005ACF-292B-4D99-A3F3-68F487AEC721}" presName="linearFlow" presStyleCnt="0">
        <dgm:presLayoutVars>
          <dgm:dir/>
          <dgm:animLvl val="lvl"/>
          <dgm:resizeHandles val="exact"/>
        </dgm:presLayoutVars>
      </dgm:prSet>
      <dgm:spPr/>
    </dgm:pt>
    <dgm:pt modelId="{AEBCDE48-C0A5-40D4-BC2A-CF37834EBC26}" type="pres">
      <dgm:prSet presAssocID="{29457C85-4F07-40B4-8C6A-08FD87287085}" presName="composite" presStyleCnt="0"/>
      <dgm:spPr/>
    </dgm:pt>
    <dgm:pt modelId="{8FED84C7-6702-4B5F-9DF1-8A49921031AC}" type="pres">
      <dgm:prSet presAssocID="{29457C85-4F07-40B4-8C6A-08FD87287085}" presName="parentText" presStyleLbl="alignNode1" presStyleIdx="0" presStyleCnt="3">
        <dgm:presLayoutVars>
          <dgm:chMax val="1"/>
          <dgm:bulletEnabled val="1"/>
        </dgm:presLayoutVars>
      </dgm:prSet>
      <dgm:spPr/>
    </dgm:pt>
    <dgm:pt modelId="{691AE5A6-A153-4F32-B91C-BA4618C67F88}" type="pres">
      <dgm:prSet presAssocID="{29457C85-4F07-40B4-8C6A-08FD87287085}" presName="descendantText" presStyleLbl="alignAcc1" presStyleIdx="0" presStyleCnt="3">
        <dgm:presLayoutVars>
          <dgm:bulletEnabled val="1"/>
        </dgm:presLayoutVars>
      </dgm:prSet>
      <dgm:spPr/>
    </dgm:pt>
    <dgm:pt modelId="{768CB3FD-ECF8-4B79-8E1A-89A326251632}" type="pres">
      <dgm:prSet presAssocID="{A1E695FA-6982-4DD7-A7E7-D1F433FA68EC}" presName="sp" presStyleCnt="0"/>
      <dgm:spPr/>
    </dgm:pt>
    <dgm:pt modelId="{48DAACDB-4ED6-4E61-8CB5-C32FFAF4AEAB}" type="pres">
      <dgm:prSet presAssocID="{C6F38090-740D-426A-A3CB-56F4D4196B99}" presName="composite" presStyleCnt="0"/>
      <dgm:spPr/>
    </dgm:pt>
    <dgm:pt modelId="{9C47B2CC-AA42-4FBC-A4BF-354E5E26757B}" type="pres">
      <dgm:prSet presAssocID="{C6F38090-740D-426A-A3CB-56F4D4196B99}" presName="parentText" presStyleLbl="alignNode1" presStyleIdx="1" presStyleCnt="3">
        <dgm:presLayoutVars>
          <dgm:chMax val="1"/>
          <dgm:bulletEnabled val="1"/>
        </dgm:presLayoutVars>
      </dgm:prSet>
      <dgm:spPr/>
    </dgm:pt>
    <dgm:pt modelId="{055B4D2E-FC66-4A26-8223-9D05703557ED}" type="pres">
      <dgm:prSet presAssocID="{C6F38090-740D-426A-A3CB-56F4D4196B99}" presName="descendantText" presStyleLbl="alignAcc1" presStyleIdx="1" presStyleCnt="3">
        <dgm:presLayoutVars>
          <dgm:bulletEnabled val="1"/>
        </dgm:presLayoutVars>
      </dgm:prSet>
      <dgm:spPr/>
    </dgm:pt>
    <dgm:pt modelId="{23FBA0D0-1086-467B-9A2F-66A1C5D55623}" type="pres">
      <dgm:prSet presAssocID="{CEA0ABE5-DA55-48F1-9B6F-C868F59CCF9F}" presName="sp" presStyleCnt="0"/>
      <dgm:spPr/>
    </dgm:pt>
    <dgm:pt modelId="{70D0B677-E738-4290-9769-16E2D8BC4B96}" type="pres">
      <dgm:prSet presAssocID="{E5CDA8B3-A111-440E-92C9-AA1077FB4798}" presName="composite" presStyleCnt="0"/>
      <dgm:spPr/>
    </dgm:pt>
    <dgm:pt modelId="{3FDAA411-6FD3-41EE-9A6C-9DB03FCEDFAD}" type="pres">
      <dgm:prSet presAssocID="{E5CDA8B3-A111-440E-92C9-AA1077FB4798}" presName="parentText" presStyleLbl="alignNode1" presStyleIdx="2" presStyleCnt="3">
        <dgm:presLayoutVars>
          <dgm:chMax val="1"/>
          <dgm:bulletEnabled val="1"/>
        </dgm:presLayoutVars>
      </dgm:prSet>
      <dgm:spPr/>
    </dgm:pt>
    <dgm:pt modelId="{77FC978D-2EEA-4E3D-AD9C-FB7E209A9C4E}" type="pres">
      <dgm:prSet presAssocID="{E5CDA8B3-A111-440E-92C9-AA1077FB4798}" presName="descendantText" presStyleLbl="alignAcc1" presStyleIdx="2" presStyleCnt="3">
        <dgm:presLayoutVars>
          <dgm:bulletEnabled val="1"/>
        </dgm:presLayoutVars>
      </dgm:prSet>
      <dgm:spPr/>
    </dgm:pt>
  </dgm:ptLst>
  <dgm:cxnLst>
    <dgm:cxn modelId="{248F8B2C-65F1-44C7-9F0C-8A9EAFF7C4E9}" type="presOf" srcId="{5B005ACF-292B-4D99-A3F3-68F487AEC721}" destId="{052A4B75-73C4-4EFA-9D48-EED8F732190D}" srcOrd="0" destOrd="0" presId="urn:microsoft.com/office/officeart/2005/8/layout/chevron2"/>
    <dgm:cxn modelId="{4479912F-D481-4071-BBEA-2697777C1EAF}" srcId="{29457C85-4F07-40B4-8C6A-08FD87287085}" destId="{3495BF74-7E16-4F92-A8E2-1573DB49E24B}" srcOrd="0" destOrd="0" parTransId="{A08BF532-C605-4CE6-9DAA-104C876D082F}" sibTransId="{32AE3A5D-D35E-41AD-A6B1-E104EEC72804}"/>
    <dgm:cxn modelId="{407D3935-2266-4B86-B047-6F2F40567740}" type="presOf" srcId="{BB2CA499-3CCE-403B-A0E8-83B3742D09CA}" destId="{055B4D2E-FC66-4A26-8223-9D05703557ED}" srcOrd="0" destOrd="0" presId="urn:microsoft.com/office/officeart/2005/8/layout/chevron2"/>
    <dgm:cxn modelId="{0809F444-6FCF-47F2-80F4-8D67222AE6DD}" type="presOf" srcId="{E5CDA8B3-A111-440E-92C9-AA1077FB4798}" destId="{3FDAA411-6FD3-41EE-9A6C-9DB03FCEDFAD}" srcOrd="0" destOrd="0" presId="urn:microsoft.com/office/officeart/2005/8/layout/chevron2"/>
    <dgm:cxn modelId="{96B61555-08BF-47E4-933C-451B3EBF42D1}" srcId="{5B005ACF-292B-4D99-A3F3-68F487AEC721}" destId="{E5CDA8B3-A111-440E-92C9-AA1077FB4798}" srcOrd="2" destOrd="0" parTransId="{D7EFC72C-6A58-418D-A446-2D6972DD7D13}" sibTransId="{DCA9D2A1-DF3F-46C1-8E07-BD7E9A905667}"/>
    <dgm:cxn modelId="{19EC5E5F-BA1A-4828-8FD0-2D89CB78A7B1}" srcId="{E5CDA8B3-A111-440E-92C9-AA1077FB4798}" destId="{4445BAB8-5504-41A3-BEED-029D12153A47}" srcOrd="0" destOrd="0" parTransId="{87618135-8ED9-47B2-9382-15C53841B123}" sibTransId="{CF12F42A-F0CC-4C60-BFEE-64BFE50FB4C1}"/>
    <dgm:cxn modelId="{517A3462-BB45-43C1-ACBF-636759EB0E02}" srcId="{5B005ACF-292B-4D99-A3F3-68F487AEC721}" destId="{C6F38090-740D-426A-A3CB-56F4D4196B99}" srcOrd="1" destOrd="0" parTransId="{7A507BB2-835D-4E64-8DD2-FA87A9D9A673}" sibTransId="{CEA0ABE5-DA55-48F1-9B6F-C868F59CCF9F}"/>
    <dgm:cxn modelId="{F29F2766-093D-4883-A494-D62CD6D0C3A3}" type="presOf" srcId="{3495BF74-7E16-4F92-A8E2-1573DB49E24B}" destId="{691AE5A6-A153-4F32-B91C-BA4618C67F88}" srcOrd="0" destOrd="0" presId="urn:microsoft.com/office/officeart/2005/8/layout/chevron2"/>
    <dgm:cxn modelId="{5CBD7A80-8EA0-47B0-A3F0-6CFB8449BA1D}" type="presOf" srcId="{C6F38090-740D-426A-A3CB-56F4D4196B99}" destId="{9C47B2CC-AA42-4FBC-A4BF-354E5E26757B}" srcOrd="0" destOrd="0" presId="urn:microsoft.com/office/officeart/2005/8/layout/chevron2"/>
    <dgm:cxn modelId="{1A0E6DA0-F4DE-4169-AA27-C2F3971582F2}" srcId="{C6F38090-740D-426A-A3CB-56F4D4196B99}" destId="{BB2CA499-3CCE-403B-A0E8-83B3742D09CA}" srcOrd="0" destOrd="0" parTransId="{AA8A2FAA-6644-44D8-B16E-6F14C455510A}" sibTransId="{B50FDD2C-AFD9-448A-B690-B6D69A96349E}"/>
    <dgm:cxn modelId="{7726CDC3-1099-45A8-9265-3FEC44FF74CA}" type="presOf" srcId="{4445BAB8-5504-41A3-BEED-029D12153A47}" destId="{77FC978D-2EEA-4E3D-AD9C-FB7E209A9C4E}" srcOrd="0" destOrd="0" presId="urn:microsoft.com/office/officeart/2005/8/layout/chevron2"/>
    <dgm:cxn modelId="{D9FD6AE7-ADC7-4FB9-8231-63FC73309CCC}" srcId="{5B005ACF-292B-4D99-A3F3-68F487AEC721}" destId="{29457C85-4F07-40B4-8C6A-08FD87287085}" srcOrd="0" destOrd="0" parTransId="{024AAE94-F097-4486-8F36-15BB13681FEE}" sibTransId="{A1E695FA-6982-4DD7-A7E7-D1F433FA68EC}"/>
    <dgm:cxn modelId="{2F693FED-E137-49BF-BBBF-A73EF968EF63}" type="presOf" srcId="{29457C85-4F07-40B4-8C6A-08FD87287085}" destId="{8FED84C7-6702-4B5F-9DF1-8A49921031AC}" srcOrd="0" destOrd="0" presId="urn:microsoft.com/office/officeart/2005/8/layout/chevron2"/>
    <dgm:cxn modelId="{CB6558D2-E7C6-49ED-AC4E-66696648D83C}" type="presParOf" srcId="{052A4B75-73C4-4EFA-9D48-EED8F732190D}" destId="{AEBCDE48-C0A5-40D4-BC2A-CF37834EBC26}" srcOrd="0" destOrd="0" presId="urn:microsoft.com/office/officeart/2005/8/layout/chevron2"/>
    <dgm:cxn modelId="{718CCF27-BD36-4E2B-BDD9-80C47B6E066E}" type="presParOf" srcId="{AEBCDE48-C0A5-40D4-BC2A-CF37834EBC26}" destId="{8FED84C7-6702-4B5F-9DF1-8A49921031AC}" srcOrd="0" destOrd="0" presId="urn:microsoft.com/office/officeart/2005/8/layout/chevron2"/>
    <dgm:cxn modelId="{182C7012-D32E-46B7-85E4-3D50F10CD999}" type="presParOf" srcId="{AEBCDE48-C0A5-40D4-BC2A-CF37834EBC26}" destId="{691AE5A6-A153-4F32-B91C-BA4618C67F88}" srcOrd="1" destOrd="0" presId="urn:microsoft.com/office/officeart/2005/8/layout/chevron2"/>
    <dgm:cxn modelId="{34F3463D-7A84-473A-9BC7-EAFF19991FE4}" type="presParOf" srcId="{052A4B75-73C4-4EFA-9D48-EED8F732190D}" destId="{768CB3FD-ECF8-4B79-8E1A-89A326251632}" srcOrd="1" destOrd="0" presId="urn:microsoft.com/office/officeart/2005/8/layout/chevron2"/>
    <dgm:cxn modelId="{6627E61D-78DA-42BC-8237-6AABC09B05FB}" type="presParOf" srcId="{052A4B75-73C4-4EFA-9D48-EED8F732190D}" destId="{48DAACDB-4ED6-4E61-8CB5-C32FFAF4AEAB}" srcOrd="2" destOrd="0" presId="urn:microsoft.com/office/officeart/2005/8/layout/chevron2"/>
    <dgm:cxn modelId="{FCEE19DC-E37B-416B-9E59-B55DCC2FE08A}" type="presParOf" srcId="{48DAACDB-4ED6-4E61-8CB5-C32FFAF4AEAB}" destId="{9C47B2CC-AA42-4FBC-A4BF-354E5E26757B}" srcOrd="0" destOrd="0" presId="urn:microsoft.com/office/officeart/2005/8/layout/chevron2"/>
    <dgm:cxn modelId="{42DDF906-641A-4EFC-BD50-B2E3E6247928}" type="presParOf" srcId="{48DAACDB-4ED6-4E61-8CB5-C32FFAF4AEAB}" destId="{055B4D2E-FC66-4A26-8223-9D05703557ED}" srcOrd="1" destOrd="0" presId="urn:microsoft.com/office/officeart/2005/8/layout/chevron2"/>
    <dgm:cxn modelId="{D766266A-3C88-4F49-A79F-40709BC74FB8}" type="presParOf" srcId="{052A4B75-73C4-4EFA-9D48-EED8F732190D}" destId="{23FBA0D0-1086-467B-9A2F-66A1C5D55623}" srcOrd="3" destOrd="0" presId="urn:microsoft.com/office/officeart/2005/8/layout/chevron2"/>
    <dgm:cxn modelId="{3B357567-764C-45B8-9BFB-381456605940}" type="presParOf" srcId="{052A4B75-73C4-4EFA-9D48-EED8F732190D}" destId="{70D0B677-E738-4290-9769-16E2D8BC4B96}" srcOrd="4" destOrd="0" presId="urn:microsoft.com/office/officeart/2005/8/layout/chevron2"/>
    <dgm:cxn modelId="{55920D38-B18B-4ADA-BC42-FCB0466537C7}" type="presParOf" srcId="{70D0B677-E738-4290-9769-16E2D8BC4B96}" destId="{3FDAA411-6FD3-41EE-9A6C-9DB03FCEDFAD}" srcOrd="0" destOrd="0" presId="urn:microsoft.com/office/officeart/2005/8/layout/chevron2"/>
    <dgm:cxn modelId="{B905555B-939A-4B7D-BF9A-4F7140263C52}" type="presParOf" srcId="{70D0B677-E738-4290-9769-16E2D8BC4B96}" destId="{77FC978D-2EEA-4E3D-AD9C-FB7E209A9C4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B72A3-55D7-4399-B0C1-975112D8217E}">
      <dsp:nvSpPr>
        <dsp:cNvPr id="0" name=""/>
        <dsp:cNvSpPr/>
      </dsp:nvSpPr>
      <dsp:spPr>
        <a:xfrm>
          <a:off x="1060061" y="4472"/>
          <a:ext cx="2815820" cy="1407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ru-RU" sz="2900" b="1" kern="1200"/>
            <a:t>Екі мүшелік жіктелу:</a:t>
          </a:r>
          <a:endParaRPr lang="ru-RU" sz="2900" kern="1200"/>
        </a:p>
      </dsp:txBody>
      <dsp:txXfrm>
        <a:off x="1101297" y="45708"/>
        <a:ext cx="2733348" cy="1325438"/>
      </dsp:txXfrm>
    </dsp:sp>
    <dsp:sp modelId="{2C21F609-5335-40DC-A437-0FCE010D7A50}">
      <dsp:nvSpPr>
        <dsp:cNvPr id="0" name=""/>
        <dsp:cNvSpPr/>
      </dsp:nvSpPr>
      <dsp:spPr>
        <a:xfrm>
          <a:off x="1341643" y="1412382"/>
          <a:ext cx="281582" cy="1055932"/>
        </a:xfrm>
        <a:custGeom>
          <a:avLst/>
          <a:gdLst/>
          <a:ahLst/>
          <a:cxnLst/>
          <a:rect l="0" t="0" r="0" b="0"/>
          <a:pathLst>
            <a:path>
              <a:moveTo>
                <a:pt x="0" y="0"/>
              </a:moveTo>
              <a:lnTo>
                <a:pt x="0" y="1055932"/>
              </a:lnTo>
              <a:lnTo>
                <a:pt x="281582" y="10559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81B633-2A81-41E1-8CE5-92E5F0EB2BB5}">
      <dsp:nvSpPr>
        <dsp:cNvPr id="0" name=""/>
        <dsp:cNvSpPr/>
      </dsp:nvSpPr>
      <dsp:spPr>
        <a:xfrm>
          <a:off x="1623225" y="1764359"/>
          <a:ext cx="2252656" cy="14079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ru-RU" sz="1600" i="1" kern="1200" dirty="0" err="1"/>
            <a:t>Астениктер</a:t>
          </a:r>
          <a:r>
            <a:rPr lang="ru-RU" sz="1600" kern="1200" dirty="0"/>
            <a:t> – </a:t>
          </a:r>
          <a:r>
            <a:rPr lang="ru-RU" sz="1600" kern="1200" dirty="0" err="1"/>
            <a:t>арық, ұзын, бұлшық еттері</a:t>
          </a:r>
          <a:r>
            <a:rPr lang="ru-RU" sz="1600" kern="1200" dirty="0"/>
            <a:t> </a:t>
          </a:r>
          <a:r>
            <a:rPr lang="ru-RU" sz="1600" kern="1200" dirty="0" err="1"/>
            <a:t>әлсіз.</a:t>
          </a:r>
          <a:endParaRPr lang="ru-RU" sz="1600" kern="1200" dirty="0"/>
        </a:p>
      </dsp:txBody>
      <dsp:txXfrm>
        <a:off x="1664461" y="1805595"/>
        <a:ext cx="2170184" cy="1325438"/>
      </dsp:txXfrm>
    </dsp:sp>
    <dsp:sp modelId="{6FE05274-F3B8-48DC-BF76-EB94FEB00069}">
      <dsp:nvSpPr>
        <dsp:cNvPr id="0" name=""/>
        <dsp:cNvSpPr/>
      </dsp:nvSpPr>
      <dsp:spPr>
        <a:xfrm>
          <a:off x="1341643" y="1412382"/>
          <a:ext cx="281582" cy="2815820"/>
        </a:xfrm>
        <a:custGeom>
          <a:avLst/>
          <a:gdLst/>
          <a:ahLst/>
          <a:cxnLst/>
          <a:rect l="0" t="0" r="0" b="0"/>
          <a:pathLst>
            <a:path>
              <a:moveTo>
                <a:pt x="0" y="0"/>
              </a:moveTo>
              <a:lnTo>
                <a:pt x="0" y="2815820"/>
              </a:lnTo>
              <a:lnTo>
                <a:pt x="281582" y="28158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EA9369-2588-4AA1-BE31-EB9ADA052A3F}">
      <dsp:nvSpPr>
        <dsp:cNvPr id="0" name=""/>
        <dsp:cNvSpPr/>
      </dsp:nvSpPr>
      <dsp:spPr>
        <a:xfrm>
          <a:off x="1623225" y="3524247"/>
          <a:ext cx="2252656" cy="14079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ru-RU" sz="1600" i="1" kern="1200" dirty="0" err="1"/>
            <a:t>Гиперстениктер</a:t>
          </a:r>
          <a:r>
            <a:rPr lang="ru-RU" sz="1600" kern="1200" dirty="0"/>
            <a:t> – </a:t>
          </a:r>
          <a:r>
            <a:rPr lang="ru-RU" sz="1600" kern="1200" dirty="0" err="1"/>
            <a:t>толық, кең иықты, денесі</a:t>
          </a:r>
          <a:r>
            <a:rPr lang="ru-RU" sz="1600" kern="1200" dirty="0"/>
            <a:t> </a:t>
          </a:r>
          <a:r>
            <a:rPr lang="ru-RU" sz="1600" kern="1200" dirty="0" err="1"/>
            <a:t>жалпақ.</a:t>
          </a:r>
          <a:endParaRPr lang="ru-RU" sz="1600" kern="1200" dirty="0"/>
        </a:p>
      </dsp:txBody>
      <dsp:txXfrm>
        <a:off x="1664461" y="3565483"/>
        <a:ext cx="2170184" cy="1325438"/>
      </dsp:txXfrm>
    </dsp:sp>
    <dsp:sp modelId="{B6449412-E4D0-43CD-B530-355D3F263063}">
      <dsp:nvSpPr>
        <dsp:cNvPr id="0" name=""/>
        <dsp:cNvSpPr/>
      </dsp:nvSpPr>
      <dsp:spPr>
        <a:xfrm>
          <a:off x="4579837" y="4472"/>
          <a:ext cx="2815820" cy="1407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ru-RU" sz="2900" b="1" kern="1200" dirty="0" err="1"/>
            <a:t>Үш мүшелік жіктелу</a:t>
          </a:r>
          <a:r>
            <a:rPr lang="ru-RU" sz="2900" b="1" kern="1200" dirty="0"/>
            <a:t> </a:t>
          </a:r>
          <a:r>
            <a:rPr lang="ru-RU" sz="2900" b="1" kern="1200" dirty="0" err="1"/>
            <a:t>(ең кең таралған</a:t>
          </a:r>
          <a:r>
            <a:rPr lang="ru-RU" sz="2900" b="1" kern="1200" dirty="0"/>
            <a:t>):</a:t>
          </a:r>
          <a:endParaRPr lang="ru-RU" sz="2900" kern="1200" dirty="0"/>
        </a:p>
      </dsp:txBody>
      <dsp:txXfrm>
        <a:off x="4621073" y="45708"/>
        <a:ext cx="2733348" cy="1325438"/>
      </dsp:txXfrm>
    </dsp:sp>
    <dsp:sp modelId="{7BDBA119-7DE9-4A09-BEE6-82F3212F70B2}">
      <dsp:nvSpPr>
        <dsp:cNvPr id="0" name=""/>
        <dsp:cNvSpPr/>
      </dsp:nvSpPr>
      <dsp:spPr>
        <a:xfrm>
          <a:off x="4861419" y="1412382"/>
          <a:ext cx="281582" cy="1055932"/>
        </a:xfrm>
        <a:custGeom>
          <a:avLst/>
          <a:gdLst/>
          <a:ahLst/>
          <a:cxnLst/>
          <a:rect l="0" t="0" r="0" b="0"/>
          <a:pathLst>
            <a:path>
              <a:moveTo>
                <a:pt x="0" y="0"/>
              </a:moveTo>
              <a:lnTo>
                <a:pt x="0" y="1055932"/>
              </a:lnTo>
              <a:lnTo>
                <a:pt x="281582" y="10559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6425FA-7646-4B61-A4C7-6D0873C07CD6}">
      <dsp:nvSpPr>
        <dsp:cNvPr id="0" name=""/>
        <dsp:cNvSpPr/>
      </dsp:nvSpPr>
      <dsp:spPr>
        <a:xfrm>
          <a:off x="5143001" y="1764359"/>
          <a:ext cx="2252656" cy="14079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ru-RU" sz="1600" b="1" kern="1200"/>
            <a:t>Астеникалық тип</a:t>
          </a:r>
          <a:r>
            <a:rPr lang="ru-RU" sz="1600" kern="1200"/>
            <a:t> – ұзын, арық, кеуде қуысы тар, жүрек пен қанайналым жүйесі әлсіздеу.</a:t>
          </a:r>
        </a:p>
      </dsp:txBody>
      <dsp:txXfrm>
        <a:off x="5184237" y="1805595"/>
        <a:ext cx="2170184" cy="1325438"/>
      </dsp:txXfrm>
    </dsp:sp>
    <dsp:sp modelId="{4D5F1949-DA08-446F-AA93-9563232CCEBE}">
      <dsp:nvSpPr>
        <dsp:cNvPr id="0" name=""/>
        <dsp:cNvSpPr/>
      </dsp:nvSpPr>
      <dsp:spPr>
        <a:xfrm>
          <a:off x="4861419" y="1412382"/>
          <a:ext cx="281582" cy="2815820"/>
        </a:xfrm>
        <a:custGeom>
          <a:avLst/>
          <a:gdLst/>
          <a:ahLst/>
          <a:cxnLst/>
          <a:rect l="0" t="0" r="0" b="0"/>
          <a:pathLst>
            <a:path>
              <a:moveTo>
                <a:pt x="0" y="0"/>
              </a:moveTo>
              <a:lnTo>
                <a:pt x="0" y="2815820"/>
              </a:lnTo>
              <a:lnTo>
                <a:pt x="281582" y="28158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C3F9C0-86BB-4031-B6B4-87E8B498EC78}">
      <dsp:nvSpPr>
        <dsp:cNvPr id="0" name=""/>
        <dsp:cNvSpPr/>
      </dsp:nvSpPr>
      <dsp:spPr>
        <a:xfrm>
          <a:off x="5143001" y="3524247"/>
          <a:ext cx="2252656" cy="14079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ru-RU" sz="1600" b="1" kern="1200"/>
            <a:t>Нормостеникалық тип</a:t>
          </a:r>
          <a:r>
            <a:rPr lang="ru-RU" sz="1600" kern="1200"/>
            <a:t> – дене пропорциясы үйлесімді, орта бойлы, орташа салмақты.</a:t>
          </a:r>
        </a:p>
      </dsp:txBody>
      <dsp:txXfrm>
        <a:off x="5184237" y="3565483"/>
        <a:ext cx="2170184" cy="1325438"/>
      </dsp:txXfrm>
    </dsp:sp>
    <dsp:sp modelId="{76FEBC3B-E3CF-4B33-A717-FF298082AE40}">
      <dsp:nvSpPr>
        <dsp:cNvPr id="0" name=""/>
        <dsp:cNvSpPr/>
      </dsp:nvSpPr>
      <dsp:spPr>
        <a:xfrm>
          <a:off x="4861419" y="1412382"/>
          <a:ext cx="281582" cy="4575708"/>
        </a:xfrm>
        <a:custGeom>
          <a:avLst/>
          <a:gdLst/>
          <a:ahLst/>
          <a:cxnLst/>
          <a:rect l="0" t="0" r="0" b="0"/>
          <a:pathLst>
            <a:path>
              <a:moveTo>
                <a:pt x="0" y="0"/>
              </a:moveTo>
              <a:lnTo>
                <a:pt x="0" y="4575708"/>
              </a:lnTo>
              <a:lnTo>
                <a:pt x="281582" y="4575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FFD59-2B8F-458A-B616-802EB2F9980B}">
      <dsp:nvSpPr>
        <dsp:cNvPr id="0" name=""/>
        <dsp:cNvSpPr/>
      </dsp:nvSpPr>
      <dsp:spPr>
        <a:xfrm>
          <a:off x="5143001" y="5284135"/>
          <a:ext cx="2252656" cy="14079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ru-RU" sz="1600" b="1" kern="1200"/>
            <a:t>Гиперстеникалық тип</a:t>
          </a:r>
          <a:r>
            <a:rPr lang="ru-RU" sz="1600" kern="1200"/>
            <a:t> – толықша, кеудесі кең, аяқ-қолы қысқалау, зат алмасуы баяу.</a:t>
          </a:r>
        </a:p>
      </dsp:txBody>
      <dsp:txXfrm>
        <a:off x="5184237" y="5325371"/>
        <a:ext cx="2170184" cy="1325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FEA8B-8521-4F83-8040-CE7F955C70BA}">
      <dsp:nvSpPr>
        <dsp:cNvPr id="0" name=""/>
        <dsp:cNvSpPr/>
      </dsp:nvSpPr>
      <dsp:spPr>
        <a:xfrm>
          <a:off x="0" y="2290180"/>
          <a:ext cx="9753600" cy="478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DA2A67-3FE0-4FB2-8F88-66F874108BC7}">
      <dsp:nvSpPr>
        <dsp:cNvPr id="0" name=""/>
        <dsp:cNvSpPr/>
      </dsp:nvSpPr>
      <dsp:spPr>
        <a:xfrm>
          <a:off x="487680" y="2009740"/>
          <a:ext cx="6827520" cy="5608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marL="0" lvl="0" indent="0" algn="l" defTabSz="844550">
            <a:lnSpc>
              <a:spcPct val="90000"/>
            </a:lnSpc>
            <a:spcBef>
              <a:spcPct val="0"/>
            </a:spcBef>
            <a:spcAft>
              <a:spcPct val="35000"/>
            </a:spcAft>
            <a:buNone/>
          </a:pPr>
          <a:r>
            <a:rPr lang="kk-KZ" sz="1900" kern="1200" dirty="0"/>
            <a:t>Астениктер – сопақша бас, ұзын бет, мұрын сүйегі шығыңқы.</a:t>
          </a:r>
          <a:endParaRPr lang="ru-RU" sz="1900" kern="1200" dirty="0"/>
        </a:p>
      </dsp:txBody>
      <dsp:txXfrm>
        <a:off x="515060" y="2037120"/>
        <a:ext cx="6772760" cy="506119"/>
      </dsp:txXfrm>
    </dsp:sp>
    <dsp:sp modelId="{9D1434D9-57B8-4EB6-8FBF-F92F333CBB63}">
      <dsp:nvSpPr>
        <dsp:cNvPr id="0" name=""/>
        <dsp:cNvSpPr/>
      </dsp:nvSpPr>
      <dsp:spPr>
        <a:xfrm>
          <a:off x="0" y="3152020"/>
          <a:ext cx="9753600" cy="478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CB945-3585-4004-AC7D-C7E9DF4D045F}">
      <dsp:nvSpPr>
        <dsp:cNvPr id="0" name=""/>
        <dsp:cNvSpPr/>
      </dsp:nvSpPr>
      <dsp:spPr>
        <a:xfrm>
          <a:off x="487680" y="2871580"/>
          <a:ext cx="6827520" cy="5608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marL="0" lvl="0" indent="0" algn="l" defTabSz="844550">
            <a:lnSpc>
              <a:spcPct val="90000"/>
            </a:lnSpc>
            <a:spcBef>
              <a:spcPct val="0"/>
            </a:spcBef>
            <a:spcAft>
              <a:spcPct val="35000"/>
            </a:spcAft>
            <a:buNone/>
          </a:pPr>
          <a:r>
            <a:rPr lang="kk-KZ" sz="1900" kern="1200"/>
            <a:t>Атлетиктер – шаршы бет, мықты жақ сүйегі, кең маңдай.</a:t>
          </a:r>
          <a:endParaRPr lang="ru-RU" sz="1900" kern="1200"/>
        </a:p>
      </dsp:txBody>
      <dsp:txXfrm>
        <a:off x="515060" y="2898960"/>
        <a:ext cx="6772760" cy="506119"/>
      </dsp:txXfrm>
    </dsp:sp>
    <dsp:sp modelId="{2F23E4AC-42D0-4990-B3FE-F074BBAEDAEC}">
      <dsp:nvSpPr>
        <dsp:cNvPr id="0" name=""/>
        <dsp:cNvSpPr/>
      </dsp:nvSpPr>
      <dsp:spPr>
        <a:xfrm>
          <a:off x="0" y="4013860"/>
          <a:ext cx="9753600" cy="478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9CB80C-3E2C-4800-B5B2-22A707E56F39}">
      <dsp:nvSpPr>
        <dsp:cNvPr id="0" name=""/>
        <dsp:cNvSpPr/>
      </dsp:nvSpPr>
      <dsp:spPr>
        <a:xfrm>
          <a:off x="487680" y="3733420"/>
          <a:ext cx="6827520" cy="5608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marL="0" lvl="0" indent="0" algn="l" defTabSz="844550">
            <a:lnSpc>
              <a:spcPct val="90000"/>
            </a:lnSpc>
            <a:spcBef>
              <a:spcPct val="0"/>
            </a:spcBef>
            <a:spcAft>
              <a:spcPct val="35000"/>
            </a:spcAft>
            <a:buNone/>
          </a:pPr>
          <a:r>
            <a:rPr lang="ru-RU" sz="1900" kern="1200" dirty="0" err="1"/>
            <a:t>Пикниктер</a:t>
          </a:r>
          <a:r>
            <a:rPr lang="ru-RU" sz="1900" kern="1200" dirty="0"/>
            <a:t> – </a:t>
          </a:r>
          <a:r>
            <a:rPr lang="ru-RU" sz="1900" kern="1200" dirty="0" err="1"/>
            <a:t>домалақ </a:t>
          </a:r>
          <a:r>
            <a:rPr lang="ru-RU" sz="1900" kern="1200" dirty="0"/>
            <a:t>бас, </a:t>
          </a:r>
          <a:r>
            <a:rPr lang="ru-RU" sz="1900" kern="1200" dirty="0" err="1"/>
            <a:t>толық </a:t>
          </a:r>
          <a:r>
            <a:rPr lang="ru-RU" sz="1900" kern="1200" dirty="0"/>
            <a:t>бет, </a:t>
          </a:r>
          <a:r>
            <a:rPr lang="ru-RU" sz="1900" kern="1200" dirty="0" err="1"/>
            <a:t>қысқа мойын</a:t>
          </a:r>
          <a:r>
            <a:rPr lang="ru-RU" sz="1900" kern="1200" dirty="0"/>
            <a:t>.</a:t>
          </a:r>
        </a:p>
      </dsp:txBody>
      <dsp:txXfrm>
        <a:off x="515060" y="3760800"/>
        <a:ext cx="6772760" cy="506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A1F81-129D-4CBE-8B8C-653C19ADCE0D}">
      <dsp:nvSpPr>
        <dsp:cNvPr id="0" name=""/>
        <dsp:cNvSpPr/>
      </dsp:nvSpPr>
      <dsp:spPr>
        <a:xfrm>
          <a:off x="6080" y="0"/>
          <a:ext cx="5849305" cy="4296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kk-KZ" sz="3400" kern="1200"/>
            <a:t>У. Шелдон теориясы бойынша тұлғалардың типтері: </a:t>
          </a:r>
          <a:endParaRPr lang="ru-RU" sz="3400" kern="1200"/>
        </a:p>
      </dsp:txBody>
      <dsp:txXfrm>
        <a:off x="6080" y="0"/>
        <a:ext cx="5849305" cy="1289008"/>
      </dsp:txXfrm>
    </dsp:sp>
    <dsp:sp modelId="{AE2203AF-DFBC-48C1-A101-C5CF24C5C77D}">
      <dsp:nvSpPr>
        <dsp:cNvPr id="0" name=""/>
        <dsp:cNvSpPr/>
      </dsp:nvSpPr>
      <dsp:spPr>
        <a:xfrm>
          <a:off x="591011" y="1289375"/>
          <a:ext cx="4679444" cy="8441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kk-KZ" sz="1800" kern="1200" dirty="0"/>
            <a:t>эндоморфты</a:t>
          </a:r>
          <a:endParaRPr lang="ru-RU" sz="1800" kern="1200" dirty="0"/>
        </a:p>
      </dsp:txBody>
      <dsp:txXfrm>
        <a:off x="591011" y="1289375"/>
        <a:ext cx="4679444" cy="844128"/>
      </dsp:txXfrm>
    </dsp:sp>
    <dsp:sp modelId="{DBC83518-FB18-47BD-A334-15346D5A5718}">
      <dsp:nvSpPr>
        <dsp:cNvPr id="0" name=""/>
        <dsp:cNvSpPr/>
      </dsp:nvSpPr>
      <dsp:spPr>
        <a:xfrm>
          <a:off x="591011" y="2263370"/>
          <a:ext cx="4679444" cy="8441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kk-KZ" sz="1800" kern="1200"/>
            <a:t>мезоморфты </a:t>
          </a:r>
          <a:endParaRPr lang="ru-RU" sz="1800" kern="1200"/>
        </a:p>
      </dsp:txBody>
      <dsp:txXfrm>
        <a:off x="591011" y="2263370"/>
        <a:ext cx="4679444" cy="844128"/>
      </dsp:txXfrm>
    </dsp:sp>
    <dsp:sp modelId="{50AF41B0-989F-46BC-8F32-1BB433703724}">
      <dsp:nvSpPr>
        <dsp:cNvPr id="0" name=""/>
        <dsp:cNvSpPr/>
      </dsp:nvSpPr>
      <dsp:spPr>
        <a:xfrm>
          <a:off x="591011" y="3237365"/>
          <a:ext cx="4679444" cy="8441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kk-KZ" sz="1800" kern="1200" dirty="0"/>
            <a:t>эктомофты</a:t>
          </a:r>
          <a:endParaRPr lang="ru-RU" sz="1800" kern="1200" dirty="0"/>
        </a:p>
      </dsp:txBody>
      <dsp:txXfrm>
        <a:off x="591011" y="3237365"/>
        <a:ext cx="4679444" cy="844128"/>
      </dsp:txXfrm>
    </dsp:sp>
    <dsp:sp modelId="{A0798FE7-F431-40DB-800B-A2EA6681D1DB}">
      <dsp:nvSpPr>
        <dsp:cNvPr id="0" name=""/>
        <dsp:cNvSpPr/>
      </dsp:nvSpPr>
      <dsp:spPr>
        <a:xfrm>
          <a:off x="6294083" y="0"/>
          <a:ext cx="5849305" cy="4296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ru-RU" sz="3400" kern="1200" dirty="0" err="1"/>
            <a:t>Кречмердің типологиясы</a:t>
          </a:r>
          <a:r>
            <a:rPr lang="ru-RU" sz="3400" kern="1200" dirty="0"/>
            <a:t> </a:t>
          </a:r>
          <a:r>
            <a:rPr lang="ru-RU" sz="3400" kern="1200" dirty="0" err="1"/>
            <a:t>бойынша</a:t>
          </a:r>
          <a:r>
            <a:rPr lang="ru-RU" sz="3400" kern="1200" dirty="0"/>
            <a:t>: </a:t>
          </a:r>
        </a:p>
      </dsp:txBody>
      <dsp:txXfrm>
        <a:off x="6294083" y="0"/>
        <a:ext cx="5849305" cy="1289008"/>
      </dsp:txXfrm>
    </dsp:sp>
    <dsp:sp modelId="{4232AD70-6DDE-42F6-8407-FF5583B37B2B}">
      <dsp:nvSpPr>
        <dsp:cNvPr id="0" name=""/>
        <dsp:cNvSpPr/>
      </dsp:nvSpPr>
      <dsp:spPr>
        <a:xfrm>
          <a:off x="6879014" y="1289113"/>
          <a:ext cx="4679444" cy="625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ru-RU" sz="1800" kern="1200"/>
            <a:t>пикник (толық адам)</a:t>
          </a:r>
        </a:p>
      </dsp:txBody>
      <dsp:txXfrm>
        <a:off x="6879014" y="1289113"/>
        <a:ext cx="4679444" cy="625937"/>
      </dsp:txXfrm>
    </dsp:sp>
    <dsp:sp modelId="{9523FBF5-83B7-4E04-A56A-2392238540F7}">
      <dsp:nvSpPr>
        <dsp:cNvPr id="0" name=""/>
        <dsp:cNvSpPr/>
      </dsp:nvSpPr>
      <dsp:spPr>
        <a:xfrm>
          <a:off x="6879014" y="2011348"/>
          <a:ext cx="4679444" cy="625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ru-RU" sz="1800" kern="1200"/>
            <a:t>атлетик (күшті адам)</a:t>
          </a:r>
        </a:p>
      </dsp:txBody>
      <dsp:txXfrm>
        <a:off x="6879014" y="2011348"/>
        <a:ext cx="4679444" cy="625937"/>
      </dsp:txXfrm>
    </dsp:sp>
    <dsp:sp modelId="{4BE175AB-AAF6-467E-BE3C-568318868DD7}">
      <dsp:nvSpPr>
        <dsp:cNvPr id="0" name=""/>
        <dsp:cNvSpPr/>
      </dsp:nvSpPr>
      <dsp:spPr>
        <a:xfrm>
          <a:off x="6879014" y="2733584"/>
          <a:ext cx="4679444" cy="625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ru-RU" sz="1800" kern="1200"/>
            <a:t>астеник (арық адам) </a:t>
          </a:r>
        </a:p>
      </dsp:txBody>
      <dsp:txXfrm>
        <a:off x="6879014" y="2733584"/>
        <a:ext cx="4679444" cy="625937"/>
      </dsp:txXfrm>
    </dsp:sp>
    <dsp:sp modelId="{F40AC6A3-0299-4629-9D8C-23579A558698}">
      <dsp:nvSpPr>
        <dsp:cNvPr id="0" name=""/>
        <dsp:cNvSpPr/>
      </dsp:nvSpPr>
      <dsp:spPr>
        <a:xfrm>
          <a:off x="6879014" y="3455819"/>
          <a:ext cx="4679444" cy="625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ru-RU" sz="1800" kern="1200"/>
            <a:t>диспластик (адамның дене бітімі стандартты емес)</a:t>
          </a:r>
        </a:p>
      </dsp:txBody>
      <dsp:txXfrm>
        <a:off x="6879014" y="3455819"/>
        <a:ext cx="4679444" cy="625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D84C7-6702-4B5F-9DF1-8A49921031AC}">
      <dsp:nvSpPr>
        <dsp:cNvPr id="0" name=""/>
        <dsp:cNvSpPr/>
      </dsp:nvSpPr>
      <dsp:spPr>
        <a:xfrm rot="5400000">
          <a:off x="-233945" y="235689"/>
          <a:ext cx="1559635" cy="109174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kk-KZ" sz="3000" kern="1200" dirty="0"/>
            <a:t>1</a:t>
          </a:r>
          <a:endParaRPr lang="ru-RU" sz="3000" kern="1200" dirty="0"/>
        </a:p>
      </dsp:txBody>
      <dsp:txXfrm rot="-5400000">
        <a:off x="1" y="547617"/>
        <a:ext cx="1091745" cy="467890"/>
      </dsp:txXfrm>
    </dsp:sp>
    <dsp:sp modelId="{691AE5A6-A153-4F32-B91C-BA4618C67F88}">
      <dsp:nvSpPr>
        <dsp:cNvPr id="0" name=""/>
        <dsp:cNvSpPr/>
      </dsp:nvSpPr>
      <dsp:spPr>
        <a:xfrm rot="5400000">
          <a:off x="6874162" y="-5780673"/>
          <a:ext cx="1013763" cy="125785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a:t>Эмоционалдық </a:t>
          </a:r>
          <a:r>
            <a:rPr lang="ru-RU" sz="1600" kern="1200" dirty="0"/>
            <a:t>– </a:t>
          </a:r>
          <a:r>
            <a:rPr lang="ru-RU" sz="1600" kern="1200" dirty="0" err="1"/>
            <a:t>эмоционалдықтың болмауы</a:t>
          </a:r>
          <a:r>
            <a:rPr lang="ru-RU" sz="1600" kern="1200" dirty="0"/>
            <a:t>. </a:t>
          </a:r>
          <a:r>
            <a:rPr lang="ru-RU" sz="1600" kern="1200" dirty="0" err="1"/>
            <a:t>Бұл қасиеттерді </a:t>
          </a:r>
          <a:r>
            <a:rPr lang="ru-RU" sz="1600" kern="1200" dirty="0"/>
            <a:t>осы </a:t>
          </a:r>
          <a:r>
            <a:rPr lang="ru-RU" sz="1600" kern="1200" dirty="0" err="1"/>
            <a:t>реакцияның пайда</a:t>
          </a:r>
          <a:r>
            <a:rPr lang="ru-RU" sz="1600" kern="1200" dirty="0"/>
            <a:t> </a:t>
          </a:r>
          <a:r>
            <a:rPr lang="ru-RU" sz="1600" kern="1200" dirty="0" err="1"/>
            <a:t>болуына</a:t>
          </a:r>
          <a:r>
            <a:rPr lang="ru-RU" sz="1600" kern="1200" dirty="0"/>
            <a:t> </a:t>
          </a:r>
          <a:r>
            <a:rPr lang="ru-RU" sz="1600" kern="1200" dirty="0" err="1"/>
            <a:t>әсер еткен</a:t>
          </a:r>
          <a:r>
            <a:rPr lang="ru-RU" sz="1600" kern="1200" dirty="0"/>
            <a:t> </a:t>
          </a:r>
          <a:r>
            <a:rPr lang="ru-RU" sz="1600" kern="1200" dirty="0" err="1"/>
            <a:t>жағдайға байланысты</a:t>
          </a:r>
          <a:r>
            <a:rPr lang="ru-RU" sz="1600" kern="1200" dirty="0"/>
            <a:t> </a:t>
          </a:r>
          <a:r>
            <a:rPr lang="ru-RU" sz="1600" kern="1200" dirty="0" err="1"/>
            <a:t>змоционалды</a:t>
          </a:r>
          <a:r>
            <a:rPr lang="ru-RU" sz="1600" kern="1200" dirty="0"/>
            <a:t> </a:t>
          </a:r>
          <a:r>
            <a:rPr lang="ru-RU" sz="1600" kern="1200" dirty="0" err="1"/>
            <a:t>реакциялардың жиілігі</a:t>
          </a:r>
          <a:r>
            <a:rPr lang="ru-RU" sz="1600" kern="1200" dirty="0"/>
            <a:t> мен </a:t>
          </a:r>
          <a:r>
            <a:rPr lang="ru-RU" sz="1600" kern="1200" dirty="0" err="1"/>
            <a:t>күшін өлшеу арқылы анықтайды</a:t>
          </a:r>
          <a:r>
            <a:rPr lang="ru-RU" sz="1600" kern="1200" dirty="0"/>
            <a:t>.</a:t>
          </a:r>
        </a:p>
      </dsp:txBody>
      <dsp:txXfrm rot="-5400000">
        <a:off x="1091745" y="51232"/>
        <a:ext cx="12529109" cy="914787"/>
      </dsp:txXfrm>
    </dsp:sp>
    <dsp:sp modelId="{9C47B2CC-AA42-4FBC-A4BF-354E5E26757B}">
      <dsp:nvSpPr>
        <dsp:cNvPr id="0" name=""/>
        <dsp:cNvSpPr/>
      </dsp:nvSpPr>
      <dsp:spPr>
        <a:xfrm rot="5400000">
          <a:off x="-233945" y="1600722"/>
          <a:ext cx="1559635" cy="109174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kk-KZ" sz="3000" kern="1200" dirty="0"/>
            <a:t>2</a:t>
          </a:r>
          <a:endParaRPr lang="ru-RU" sz="3000" kern="1200" dirty="0"/>
        </a:p>
      </dsp:txBody>
      <dsp:txXfrm rot="-5400000">
        <a:off x="1" y="1912650"/>
        <a:ext cx="1091745" cy="467890"/>
      </dsp:txXfrm>
    </dsp:sp>
    <dsp:sp modelId="{055B4D2E-FC66-4A26-8223-9D05703557ED}">
      <dsp:nvSpPr>
        <dsp:cNvPr id="0" name=""/>
        <dsp:cNvSpPr/>
      </dsp:nvSpPr>
      <dsp:spPr>
        <a:xfrm rot="5400000">
          <a:off x="6874162" y="-4415639"/>
          <a:ext cx="1013763" cy="125785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a:t>Активті – пассивті. Бұл қасиетті бағалау негізі еңбек етудегі, мектептегі немесе үйдегі белсенділік, өткізу тәсілі (активті-пассивті) міндеттемелерге қатынасы (тапсырманы тез арада орындау-кейінге қалдыру)</a:t>
          </a:r>
        </a:p>
      </dsp:txBody>
      <dsp:txXfrm rot="-5400000">
        <a:off x="1091745" y="1416266"/>
        <a:ext cx="12529109" cy="914787"/>
      </dsp:txXfrm>
    </dsp:sp>
    <dsp:sp modelId="{3FDAA411-6FD3-41EE-9A6C-9DB03FCEDFAD}">
      <dsp:nvSpPr>
        <dsp:cNvPr id="0" name=""/>
        <dsp:cNvSpPr/>
      </dsp:nvSpPr>
      <dsp:spPr>
        <a:xfrm rot="5400000">
          <a:off x="-233945" y="2965756"/>
          <a:ext cx="1559635" cy="109174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kk-KZ" sz="3000" kern="1200" dirty="0"/>
            <a:t>3</a:t>
          </a:r>
          <a:endParaRPr lang="ru-RU" sz="3000" kern="1200" dirty="0"/>
        </a:p>
      </dsp:txBody>
      <dsp:txXfrm rot="-5400000">
        <a:off x="1" y="3277684"/>
        <a:ext cx="1091745" cy="467890"/>
      </dsp:txXfrm>
    </dsp:sp>
    <dsp:sp modelId="{77FC978D-2EEA-4E3D-AD9C-FB7E209A9C4E}">
      <dsp:nvSpPr>
        <dsp:cNvPr id="0" name=""/>
        <dsp:cNvSpPr/>
      </dsp:nvSpPr>
      <dsp:spPr>
        <a:xfrm rot="5400000">
          <a:off x="6874162" y="-3050606"/>
          <a:ext cx="1013763" cy="125785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a:t>Біріншілік</a:t>
          </a:r>
          <a:r>
            <a:rPr lang="ru-RU" sz="1600" kern="1200" dirty="0"/>
            <a:t> функция – </a:t>
          </a:r>
          <a:r>
            <a:rPr lang="ru-RU" sz="1600" kern="1200" dirty="0" err="1"/>
            <a:t>екіншілік</a:t>
          </a:r>
          <a:r>
            <a:rPr lang="ru-RU" sz="1600" kern="1200" dirty="0"/>
            <a:t> </a:t>
          </a:r>
          <a:r>
            <a:rPr lang="ru-RU" sz="1600" kern="1200" dirty="0" err="1"/>
            <a:t>функция</a:t>
          </a:r>
          <a:r>
            <a:rPr lang="ru-RU" sz="1600" kern="1200" dirty="0"/>
            <a:t>. </a:t>
          </a:r>
          <a:r>
            <a:rPr lang="ru-RU" sz="1600" kern="1200" dirty="0" err="1"/>
            <a:t>Біріншілік</a:t>
          </a:r>
          <a:r>
            <a:rPr lang="ru-RU" sz="1600" kern="1200" dirty="0"/>
            <a:t> </a:t>
          </a:r>
          <a:r>
            <a:rPr lang="ru-RU" sz="1600" kern="1200" dirty="0" err="1"/>
            <a:t>функциямен</a:t>
          </a:r>
          <a:r>
            <a:rPr lang="ru-RU" sz="1600" kern="1200" dirty="0"/>
            <a:t> </a:t>
          </a:r>
          <a:r>
            <a:rPr lang="ru-RU" sz="1600" kern="1200" dirty="0" err="1"/>
            <a:t>қалыптасқан адамдар</a:t>
          </a:r>
          <a:r>
            <a:rPr lang="ru-RU" sz="1600" kern="1200" dirty="0"/>
            <a:t> </a:t>
          </a:r>
          <a:r>
            <a:rPr lang="ru-RU" sz="1600" kern="1200" dirty="0" err="1"/>
            <a:t>қоршаған ортаның стимулдарына</a:t>
          </a:r>
          <a:r>
            <a:rPr lang="ru-RU" sz="1600" kern="1200" dirty="0"/>
            <a:t> </a:t>
          </a:r>
          <a:r>
            <a:rPr lang="ru-RU" sz="1600" kern="1200" dirty="0" err="1"/>
            <a:t>күшті және </a:t>
          </a:r>
          <a:r>
            <a:rPr lang="ru-RU" sz="1600" kern="1200" dirty="0"/>
            <a:t>тез </a:t>
          </a:r>
          <a:r>
            <a:rPr lang="ru-RU" sz="1600" kern="1200" dirty="0" err="1"/>
            <a:t>арада</a:t>
          </a:r>
          <a:r>
            <a:rPr lang="ru-RU" sz="1600" kern="1200" dirty="0"/>
            <a:t> </a:t>
          </a:r>
          <a:r>
            <a:rPr lang="ru-RU" sz="1600" kern="1200" dirty="0" err="1"/>
            <a:t>жауап</a:t>
          </a:r>
          <a:r>
            <a:rPr lang="ru-RU" sz="1600" kern="1200" dirty="0"/>
            <a:t> </a:t>
          </a:r>
          <a:r>
            <a:rPr lang="ru-RU" sz="1600" kern="1200" dirty="0" err="1"/>
            <a:t>береді</a:t>
          </a:r>
          <a:r>
            <a:rPr lang="ru-RU" sz="1600" kern="1200" dirty="0"/>
            <a:t>. </a:t>
          </a:r>
          <a:r>
            <a:rPr lang="ru-RU" sz="1600" kern="1200" dirty="0" err="1"/>
            <a:t>Бұл реакциялардың әсері </a:t>
          </a:r>
          <a:r>
            <a:rPr lang="ru-RU" sz="1600" kern="1200" dirty="0"/>
            <a:t>тез </a:t>
          </a:r>
          <a:r>
            <a:rPr lang="ru-RU" sz="1600" kern="1200" dirty="0" err="1"/>
            <a:t>арада</a:t>
          </a:r>
          <a:r>
            <a:rPr lang="ru-RU" sz="1600" kern="1200" dirty="0"/>
            <a:t> </a:t>
          </a:r>
          <a:r>
            <a:rPr lang="ru-RU" sz="1600" kern="1200" dirty="0" err="1"/>
            <a:t>сөнеді</a:t>
          </a:r>
          <a:r>
            <a:rPr lang="ru-RU" sz="1600" kern="1200" dirty="0"/>
            <a:t>. </a:t>
          </a:r>
          <a:r>
            <a:rPr lang="ru-RU" sz="1600" kern="1200" dirty="0" err="1"/>
            <a:t>Екіншілік</a:t>
          </a:r>
          <a:r>
            <a:rPr lang="ru-RU" sz="1600" kern="1200" dirty="0"/>
            <a:t> </a:t>
          </a:r>
          <a:r>
            <a:rPr lang="ru-RU" sz="1600" kern="1200" dirty="0" err="1"/>
            <a:t>функциямен</a:t>
          </a:r>
          <a:r>
            <a:rPr lang="ru-RU" sz="1600" kern="1200" dirty="0"/>
            <a:t> </a:t>
          </a:r>
          <a:r>
            <a:rPr lang="ru-RU" sz="1600" kern="1200" dirty="0" err="1"/>
            <a:t>мінездемеленетін</a:t>
          </a:r>
          <a:r>
            <a:rPr lang="ru-RU" sz="1600" kern="1200" dirty="0"/>
            <a:t> </a:t>
          </a:r>
          <a:r>
            <a:rPr lang="ru-RU" sz="1600" kern="1200" dirty="0" err="1"/>
            <a:t>индивидтерде</a:t>
          </a:r>
          <a:r>
            <a:rPr lang="ru-RU" sz="1600" kern="1200" dirty="0"/>
            <a:t> </a:t>
          </a:r>
          <a:r>
            <a:rPr lang="ru-RU" sz="1600" kern="1200" dirty="0" err="1"/>
            <a:t>тітіркенуге</a:t>
          </a:r>
          <a:r>
            <a:rPr lang="ru-RU" sz="1600" kern="1200" dirty="0"/>
            <a:t> </a:t>
          </a:r>
          <a:r>
            <a:rPr lang="ru-RU" sz="1600" kern="1200" dirty="0" err="1"/>
            <a:t>деген</a:t>
          </a:r>
          <a:r>
            <a:rPr lang="ru-RU" sz="1600" kern="1200" dirty="0"/>
            <a:t> </a:t>
          </a:r>
          <a:r>
            <a:rPr lang="ru-RU" sz="1600" kern="1200" dirty="0" err="1"/>
            <a:t>бастапқы </a:t>
          </a:r>
          <a:r>
            <a:rPr lang="ru-RU" sz="1600" kern="1200" dirty="0"/>
            <a:t>реакция </a:t>
          </a:r>
          <a:r>
            <a:rPr lang="ru-RU" sz="1600" kern="1200" dirty="0" err="1"/>
            <a:t>әлсіз болып</a:t>
          </a:r>
          <a:r>
            <a:rPr lang="ru-RU" sz="1600" kern="1200" dirty="0"/>
            <a:t> </a:t>
          </a:r>
          <a:r>
            <a:rPr lang="ru-RU" sz="1600" kern="1200" dirty="0" err="1"/>
            <a:t>келеді</a:t>
          </a:r>
          <a:r>
            <a:rPr lang="ru-RU" sz="1600" kern="1200" dirty="0"/>
            <a:t>, </a:t>
          </a:r>
          <a:r>
            <a:rPr lang="ru-RU" sz="1600" kern="1200" dirty="0" err="1"/>
            <a:t>кейін</a:t>
          </a:r>
          <a:r>
            <a:rPr lang="ru-RU" sz="1600" kern="1200" dirty="0"/>
            <a:t> </a:t>
          </a:r>
          <a:r>
            <a:rPr lang="ru-RU" sz="1600" kern="1200" dirty="0" err="1"/>
            <a:t>ол</a:t>
          </a:r>
          <a:r>
            <a:rPr lang="ru-RU" sz="1600" kern="1200" dirty="0"/>
            <a:t> </a:t>
          </a:r>
          <a:r>
            <a:rPr lang="ru-RU" sz="1600" kern="1200" dirty="0" err="1"/>
            <a:t>біртіндеп</a:t>
          </a:r>
          <a:r>
            <a:rPr lang="ru-RU" sz="1600" kern="1200" dirty="0"/>
            <a:t> </a:t>
          </a:r>
          <a:r>
            <a:rPr lang="ru-RU" sz="1600" kern="1200" dirty="0" err="1"/>
            <a:t>күшейіп ұзақ мерзімге</a:t>
          </a:r>
          <a:r>
            <a:rPr lang="ru-RU" sz="1600" kern="1200" dirty="0"/>
            <a:t> </a:t>
          </a:r>
          <a:r>
            <a:rPr lang="ru-RU" sz="1600" kern="1200" dirty="0" err="1"/>
            <a:t>сақталады</a:t>
          </a:r>
          <a:r>
            <a:rPr lang="ru-RU" sz="1600" kern="1200" dirty="0"/>
            <a:t>; </a:t>
          </a:r>
          <a:r>
            <a:rPr lang="ru-RU" sz="1600" kern="1200" dirty="0" err="1"/>
            <a:t>сондықтан мұндай типтегі</a:t>
          </a:r>
          <a:r>
            <a:rPr lang="ru-RU" sz="1600" kern="1200" dirty="0"/>
            <a:t> </a:t>
          </a:r>
          <a:r>
            <a:rPr lang="ru-RU" sz="1600" kern="1200" dirty="0" err="1"/>
            <a:t>адамдарды</a:t>
          </a:r>
          <a:r>
            <a:rPr lang="ru-RU" sz="1600" kern="1200" dirty="0"/>
            <a:t> </a:t>
          </a:r>
          <a:r>
            <a:rPr lang="ru-RU" sz="1600" kern="1200" dirty="0" err="1"/>
            <a:t>жиі</a:t>
          </a:r>
          <a:r>
            <a:rPr lang="ru-RU" sz="1600" kern="1200" dirty="0"/>
            <a:t> </a:t>
          </a:r>
          <a:r>
            <a:rPr lang="ru-RU" sz="1600" kern="1200" dirty="0" err="1"/>
            <a:t>персер\веративті</a:t>
          </a:r>
          <a:r>
            <a:rPr lang="ru-RU" sz="1600" kern="1200" dirty="0"/>
            <a:t> </a:t>
          </a:r>
          <a:r>
            <a:rPr lang="ru-RU" sz="1600" kern="1200" dirty="0" err="1"/>
            <a:t>деп</a:t>
          </a:r>
          <a:r>
            <a:rPr lang="ru-RU" sz="1600" kern="1200" dirty="0"/>
            <a:t> </a:t>
          </a:r>
          <a:r>
            <a:rPr lang="ru-RU" sz="1600" kern="1200" dirty="0" err="1"/>
            <a:t>атайды</a:t>
          </a:r>
          <a:r>
            <a:rPr lang="ru-RU" sz="1600" kern="1200" dirty="0"/>
            <a:t> (</a:t>
          </a:r>
          <a:r>
            <a:rPr lang="ru-RU" sz="1600" kern="1200" dirty="0" err="1"/>
            <a:t>ағылшын тілінен</a:t>
          </a:r>
          <a:r>
            <a:rPr lang="ru-RU" sz="1600" kern="1200" dirty="0"/>
            <a:t> – </a:t>
          </a:r>
          <a:r>
            <a:rPr lang="ru-RU" sz="1600" kern="1200" dirty="0" err="1"/>
            <a:t>тұрақтылық</a:t>
          </a:r>
          <a:r>
            <a:rPr lang="ru-RU" sz="1600" kern="1200" dirty="0"/>
            <a:t>, </a:t>
          </a:r>
          <a:r>
            <a:rPr lang="ru-RU" sz="1600" kern="1200" dirty="0" err="1"/>
            <a:t>өжеттілік</a:t>
          </a:r>
          <a:r>
            <a:rPr lang="ru-RU" sz="1600" kern="1200" dirty="0"/>
            <a:t>, </a:t>
          </a:r>
          <a:r>
            <a:rPr lang="ru-RU" sz="1600" kern="1200" dirty="0" err="1"/>
            <a:t>мақсатқа бағытталғандық деген</a:t>
          </a:r>
          <a:r>
            <a:rPr lang="ru-RU" sz="1600" kern="1200" dirty="0"/>
            <a:t> </a:t>
          </a:r>
          <a:r>
            <a:rPr lang="ru-RU" sz="1600" kern="1200" dirty="0" err="1"/>
            <a:t>мағынаны білдіреді</a:t>
          </a:r>
          <a:r>
            <a:rPr lang="ru-RU" sz="1600" kern="1200" dirty="0"/>
            <a:t>) . </a:t>
          </a:r>
        </a:p>
      </dsp:txBody>
      <dsp:txXfrm rot="-5400000">
        <a:off x="1091745" y="2781299"/>
        <a:ext cx="12529109" cy="9147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762000" y="1096963"/>
            <a:ext cx="9753600" cy="54879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2</a:t>
            </a:fld>
            <a:endParaRPr lang="ru-RU" altLang="ru-RU" sz="1600" dirty="0">
              <a:solidFill>
                <a:prstClr val="black"/>
              </a:solidFill>
            </a:endParaRPr>
          </a:p>
        </p:txBody>
      </p:sp>
    </p:spTree>
    <p:extLst>
      <p:ext uri="{BB962C8B-B14F-4D97-AF65-F5344CB8AC3E}">
        <p14:creationId xmlns:p14="http://schemas.microsoft.com/office/powerpoint/2010/main" val="2272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137160" y="1097397"/>
            <a:ext cx="7955280" cy="5486984"/>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13</a:t>
            </a:fld>
            <a:endParaRPr lang="ru-RU" altLang="ru-RU" sz="1600" dirty="0">
              <a:solidFill>
                <a:prstClr val="black"/>
              </a:solidFill>
            </a:endParaRPr>
          </a:p>
        </p:txBody>
      </p:sp>
    </p:spTree>
    <p:extLst>
      <p:ext uri="{BB962C8B-B14F-4D97-AF65-F5344CB8AC3E}">
        <p14:creationId xmlns:p14="http://schemas.microsoft.com/office/powerpoint/2010/main" val="179235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762000" y="1096963"/>
            <a:ext cx="9753600" cy="54879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3</a:t>
            </a:fld>
            <a:endParaRPr lang="ru-RU" altLang="ru-RU" sz="1600" dirty="0">
              <a:solidFill>
                <a:prstClr val="black"/>
              </a:solidFill>
            </a:endParaRPr>
          </a:p>
        </p:txBody>
      </p:sp>
    </p:spTree>
    <p:extLst>
      <p:ext uri="{BB962C8B-B14F-4D97-AF65-F5344CB8AC3E}">
        <p14:creationId xmlns:p14="http://schemas.microsoft.com/office/powerpoint/2010/main" val="385503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95CCD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21054" y="5384799"/>
            <a:ext cx="10241280" cy="1808480"/>
          </a:xfrm>
          <a:prstGeom prst="rect">
            <a:avLst/>
          </a:prstGeom>
        </p:spPr>
        <p:txBody>
          <a:bodyPr lIns="109728" tIns="54864" rIns="109728" bIns="54864"/>
          <a:lstStyle/>
          <a:p>
            <a:r>
              <a:rPr lang="ru-RU"/>
              <a:t>Образец заголовка</a:t>
            </a:r>
            <a:endParaRPr lang="en-US" dirty="0"/>
          </a:p>
        </p:txBody>
      </p:sp>
      <p:sp>
        <p:nvSpPr>
          <p:cNvPr id="3" name="Content Placeholder 2"/>
          <p:cNvSpPr>
            <a:spLocks noGrp="1"/>
          </p:cNvSpPr>
          <p:nvPr>
            <p:ph idx="1"/>
          </p:nvPr>
        </p:nvSpPr>
        <p:spPr>
          <a:xfrm>
            <a:off x="821054" y="822961"/>
            <a:ext cx="10241280" cy="4338320"/>
          </a:xfrm>
          <a:prstGeom prst="rect">
            <a:avLst/>
          </a:prstGeom>
        </p:spPr>
        <p:txBody>
          <a:bodyPr lIns="109728" tIns="54864" rIns="109728" bIns="54864"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1885294" y="7406641"/>
            <a:ext cx="1920240" cy="438150"/>
          </a:xfrm>
          <a:prstGeom prst="rect">
            <a:avLst/>
          </a:prstGeom>
        </p:spPr>
        <p:txBody>
          <a:bodyPr lIns="109728" tIns="54864" rIns="109728" bIns="54864"/>
          <a:lstStyle/>
          <a:p>
            <a:pPr>
              <a:defRPr/>
            </a:pPr>
            <a:fld id="{21487DBB-1F1E-4F72-B829-6C9988CC79E5}" type="datetimeFigureOut">
              <a:rPr lang="ru-RU" smtClean="0"/>
              <a:pPr>
                <a:defRPr/>
              </a:pPr>
              <a:t>15.09.2025</a:t>
            </a:fld>
            <a:endParaRPr lang="ru-RU"/>
          </a:p>
        </p:txBody>
      </p:sp>
      <p:sp>
        <p:nvSpPr>
          <p:cNvPr id="5" name="Footer Placeholder 4"/>
          <p:cNvSpPr>
            <a:spLocks noGrp="1"/>
          </p:cNvSpPr>
          <p:nvPr>
            <p:ph type="ftr" sz="quarter" idx="11"/>
          </p:nvPr>
        </p:nvSpPr>
        <p:spPr>
          <a:xfrm>
            <a:off x="821054" y="7406641"/>
            <a:ext cx="9052560" cy="438150"/>
          </a:xfrm>
          <a:prstGeom prst="rect">
            <a:avLst/>
          </a:prstGeom>
        </p:spPr>
        <p:txBody>
          <a:bodyPr lIns="109728" tIns="54864" rIns="109728" bIns="54864"/>
          <a:lstStyle/>
          <a:p>
            <a:pPr>
              <a:defRPr/>
            </a:pPr>
            <a:endParaRPr lang="ru-RU"/>
          </a:p>
        </p:txBody>
      </p:sp>
      <p:sp>
        <p:nvSpPr>
          <p:cNvPr id="6" name="Slide Number Placeholder 5"/>
          <p:cNvSpPr>
            <a:spLocks noGrp="1"/>
          </p:cNvSpPr>
          <p:nvPr>
            <p:ph type="sldNum" sz="quarter" idx="12"/>
          </p:nvPr>
        </p:nvSpPr>
        <p:spPr>
          <a:xfrm>
            <a:off x="12435841" y="6694171"/>
            <a:ext cx="1370694" cy="803910"/>
          </a:xfrm>
          <a:prstGeom prst="rect">
            <a:avLst/>
          </a:prstGeom>
        </p:spPr>
        <p:txBody>
          <a:bodyPr lIns="109728" tIns="54864" rIns="109728" bIns="54864"/>
          <a:lstStyle/>
          <a:p>
            <a:pPr>
              <a:defRPr/>
            </a:pPr>
            <a:fld id="{4C3FFF8C-91DD-463A-AEA1-4FC0140120AF}" type="slidenum">
              <a:rPr lang="ru-RU" altLang="en-US" smtClean="0"/>
              <a:pPr>
                <a:defRPr/>
              </a:pPr>
              <a:t>‹#›</a:t>
            </a:fld>
            <a:endParaRPr lang="ru-RU" altLang="en-US"/>
          </a:p>
        </p:txBody>
      </p:sp>
    </p:spTree>
    <p:extLst>
      <p:ext uri="{BB962C8B-B14F-4D97-AF65-F5344CB8AC3E}">
        <p14:creationId xmlns:p14="http://schemas.microsoft.com/office/powerpoint/2010/main" val="429027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2556512"/>
            <a:ext cx="12435840" cy="1764030"/>
          </a:xfrm>
          <a:prstGeom prst="rect">
            <a:avLst/>
          </a:prstGeom>
        </p:spPr>
        <p:txBody>
          <a:bodyPr lIns="109728" tIns="54864" rIns="109728" bIns="54864"/>
          <a:lstStyle/>
          <a:p>
            <a:r>
              <a:rPr lang="ru-RU"/>
              <a:t>Образец заголовка</a:t>
            </a:r>
          </a:p>
        </p:txBody>
      </p:sp>
      <p:sp>
        <p:nvSpPr>
          <p:cNvPr id="3" name="Подзаголовок 2"/>
          <p:cNvSpPr>
            <a:spLocks noGrp="1"/>
          </p:cNvSpPr>
          <p:nvPr>
            <p:ph type="subTitle" idx="1"/>
          </p:nvPr>
        </p:nvSpPr>
        <p:spPr>
          <a:xfrm>
            <a:off x="2194560" y="4663440"/>
            <a:ext cx="10241280" cy="2103120"/>
          </a:xfrm>
          <a:prstGeom prst="rect">
            <a:avLst/>
          </a:prstGeom>
        </p:spPr>
        <p:txBody>
          <a:bodyPr lIns="109728" tIns="54864" rIns="109728" bIns="54864"/>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748C643F-DB16-456A-BA0E-CE58C2038575}"/>
              </a:ext>
            </a:extLst>
          </p:cNvPr>
          <p:cNvSpPr>
            <a:spLocks noGrp="1"/>
          </p:cNvSpPr>
          <p:nvPr>
            <p:ph type="dt" sz="half" idx="10"/>
          </p:nvPr>
        </p:nvSpPr>
        <p:spPr>
          <a:xfrm>
            <a:off x="731520" y="7627622"/>
            <a:ext cx="3413760" cy="438150"/>
          </a:xfrm>
          <a:prstGeom prst="rect">
            <a:avLst/>
          </a:prstGeom>
        </p:spPr>
        <p:txBody>
          <a:bodyPr lIns="109728" tIns="54864" rIns="109728" bIns="54864"/>
          <a:lstStyle>
            <a:lvl1pPr>
              <a:defRPr/>
            </a:lvl1pPr>
          </a:lstStyle>
          <a:p>
            <a:pPr>
              <a:defRPr/>
            </a:pPr>
            <a:fld id="{0503DAF4-A44C-4E73-A9D8-E81EC8449F90}" type="datetimeFigureOut">
              <a:rPr lang="ru-RU"/>
              <a:pPr>
                <a:defRPr/>
              </a:pPr>
              <a:t>15.09.2025</a:t>
            </a:fld>
            <a:endParaRPr lang="ru-RU" dirty="0"/>
          </a:p>
        </p:txBody>
      </p:sp>
      <p:sp>
        <p:nvSpPr>
          <p:cNvPr id="5" name="Нижний колонтитул 4">
            <a:extLst>
              <a:ext uri="{FF2B5EF4-FFF2-40B4-BE49-F238E27FC236}">
                <a16:creationId xmlns:a16="http://schemas.microsoft.com/office/drawing/2014/main" id="{B3EF0BEB-BD8D-4B13-B785-B5A2E3C056D2}"/>
              </a:ext>
            </a:extLst>
          </p:cNvPr>
          <p:cNvSpPr>
            <a:spLocks noGrp="1"/>
          </p:cNvSpPr>
          <p:nvPr>
            <p:ph type="ftr" sz="quarter" idx="11"/>
          </p:nvPr>
        </p:nvSpPr>
        <p:spPr>
          <a:xfrm>
            <a:off x="4998720" y="7627622"/>
            <a:ext cx="4632960" cy="438150"/>
          </a:xfrm>
          <a:prstGeom prst="rect">
            <a:avLst/>
          </a:prstGeom>
        </p:spPr>
        <p:txBody>
          <a:bodyPr lIns="109728" tIns="54864" rIns="109728" bIns="54864"/>
          <a:lstStyle>
            <a:lvl1pPr>
              <a:defRPr/>
            </a:lvl1pPr>
          </a:lstStyle>
          <a:p>
            <a:pPr>
              <a:defRPr/>
            </a:pPr>
            <a:endParaRPr lang="ru-RU"/>
          </a:p>
        </p:txBody>
      </p:sp>
      <p:sp>
        <p:nvSpPr>
          <p:cNvPr id="6" name="Номер слайда 5">
            <a:extLst>
              <a:ext uri="{FF2B5EF4-FFF2-40B4-BE49-F238E27FC236}">
                <a16:creationId xmlns:a16="http://schemas.microsoft.com/office/drawing/2014/main" id="{C9EC9375-601F-4373-9427-2CC6C94F6790}"/>
              </a:ext>
            </a:extLst>
          </p:cNvPr>
          <p:cNvSpPr>
            <a:spLocks noGrp="1"/>
          </p:cNvSpPr>
          <p:nvPr>
            <p:ph type="sldNum" sz="quarter" idx="12"/>
          </p:nvPr>
        </p:nvSpPr>
        <p:spPr>
          <a:xfrm>
            <a:off x="10485120" y="7627622"/>
            <a:ext cx="3413760" cy="438150"/>
          </a:xfrm>
          <a:prstGeom prst="rect">
            <a:avLst/>
          </a:prstGeom>
        </p:spPr>
        <p:txBody>
          <a:bodyPr lIns="109728" tIns="54864" rIns="109728" bIns="54864"/>
          <a:lstStyle>
            <a:lvl1pPr>
              <a:defRPr/>
            </a:lvl1pPr>
          </a:lstStyle>
          <a:p>
            <a:pPr>
              <a:defRPr/>
            </a:pPr>
            <a:fld id="{4DD51E33-2FD2-413E-9884-3519C6CF4693}" type="slidenum">
              <a:rPr lang="ru-RU" altLang="en-US"/>
              <a:pPr>
                <a:defRPr/>
              </a:pPr>
              <a:t>‹#›</a:t>
            </a:fld>
            <a:endParaRPr lang="ru-RU" altLang="en-US" dirty="0"/>
          </a:p>
        </p:txBody>
      </p:sp>
    </p:spTree>
    <p:extLst>
      <p:ext uri="{BB962C8B-B14F-4D97-AF65-F5344CB8AC3E}">
        <p14:creationId xmlns:p14="http://schemas.microsoft.com/office/powerpoint/2010/main" val="330647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biblioclub.ru/index.php?page=book&amp;id=7038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a:extLst>
              <a:ext uri="{FF2B5EF4-FFF2-40B4-BE49-F238E27FC236}">
                <a16:creationId xmlns:a16="http://schemas.microsoft.com/office/drawing/2014/main" id="{1059DEF4-67EB-4FA2-B83A-0D5A2CBDDACE}"/>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4630400" cy="8229600"/>
          </a:xfrm>
          <a:prstGeom prst="rect">
            <a:avLst/>
          </a:prstGeom>
          <a:solidFill>
            <a:srgbClr val="92D050"/>
          </a:solidFill>
        </p:spPr>
      </p:pic>
      <p:sp>
        <p:nvSpPr>
          <p:cNvPr id="4100" name="TextBox 6">
            <a:extLst>
              <a:ext uri="{FF2B5EF4-FFF2-40B4-BE49-F238E27FC236}">
                <a16:creationId xmlns:a16="http://schemas.microsoft.com/office/drawing/2014/main" id="{B40FC791-94D1-4D53-95F1-D425A21CBC75}"/>
              </a:ext>
            </a:extLst>
          </p:cNvPr>
          <p:cNvSpPr txBox="1">
            <a:spLocks noChangeArrowheads="1"/>
          </p:cNvSpPr>
          <p:nvPr/>
        </p:nvSpPr>
        <p:spPr bwMode="auto">
          <a:xfrm>
            <a:off x="439225" y="6949587"/>
            <a:ext cx="12397663"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54864" rIns="109728" bIns="5486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ru-RU" sz="2900" b="1" i="1" dirty="0" err="1">
                <a:solidFill>
                  <a:schemeClr val="accent1"/>
                </a:solidFill>
                <a:latin typeface="Arial" pitchFamily="34" charset="0"/>
                <a:ea typeface="Calibri" panose="020F0502020204030204" pitchFamily="34" charset="0"/>
                <a:cs typeface="Arial" pitchFamily="34" charset="0"/>
              </a:rPr>
              <a:t>Мандыкаева</a:t>
            </a:r>
            <a:r>
              <a:rPr lang="ru-RU" sz="2900" b="1" i="1" dirty="0">
                <a:solidFill>
                  <a:schemeClr val="accent1"/>
                </a:solidFill>
                <a:latin typeface="Arial" pitchFamily="34" charset="0"/>
                <a:ea typeface="Calibri" panose="020F0502020204030204" pitchFamily="34" charset="0"/>
                <a:cs typeface="Arial" pitchFamily="34" charset="0"/>
              </a:rPr>
              <a:t> </a:t>
            </a:r>
            <a:r>
              <a:rPr lang="ru-RU" sz="2900" b="1" i="1" dirty="0" err="1">
                <a:solidFill>
                  <a:schemeClr val="accent1"/>
                </a:solidFill>
                <a:latin typeface="Arial" pitchFamily="34" charset="0"/>
                <a:ea typeface="Calibri" panose="020F0502020204030204" pitchFamily="34" charset="0"/>
                <a:cs typeface="Arial" pitchFamily="34" charset="0"/>
              </a:rPr>
              <a:t>Алмагуль</a:t>
            </a:r>
            <a:r>
              <a:rPr lang="ru-RU" sz="2900" b="1" i="1" dirty="0">
                <a:solidFill>
                  <a:schemeClr val="accent1"/>
                </a:solidFill>
                <a:latin typeface="Arial" pitchFamily="34" charset="0"/>
                <a:ea typeface="Calibri" panose="020F0502020204030204" pitchFamily="34" charset="0"/>
                <a:cs typeface="Arial" pitchFamily="34" charset="0"/>
              </a:rPr>
              <a:t> </a:t>
            </a:r>
            <a:r>
              <a:rPr lang="ru-RU" sz="2900" b="1" i="1" dirty="0" err="1">
                <a:solidFill>
                  <a:schemeClr val="accent1"/>
                </a:solidFill>
                <a:latin typeface="Arial" pitchFamily="34" charset="0"/>
                <a:ea typeface="Calibri" panose="020F0502020204030204" pitchFamily="34" charset="0"/>
                <a:cs typeface="Arial" pitchFamily="34" charset="0"/>
              </a:rPr>
              <a:t>Рамазановна</a:t>
            </a:r>
            <a:endParaRPr lang="en-US" sz="2900" b="1" i="1" dirty="0">
              <a:solidFill>
                <a:schemeClr val="accent1"/>
              </a:solidFill>
              <a:latin typeface="Arial" pitchFamily="34" charset="0"/>
              <a:ea typeface="Calibri" panose="020F0502020204030204" pitchFamily="34" charset="0"/>
              <a:cs typeface="Arial" pitchFamily="34" charset="0"/>
            </a:endParaRPr>
          </a:p>
          <a:p>
            <a:pPr algn="ctr">
              <a:spcBef>
                <a:spcPts val="0"/>
              </a:spcBef>
              <a:buNone/>
            </a:pPr>
            <a:r>
              <a:rPr lang="kk-KZ" sz="1900" i="1" dirty="0">
                <a:solidFill>
                  <a:schemeClr val="accent1"/>
                </a:solidFill>
                <a:latin typeface="Arial" pitchFamily="34" charset="0"/>
                <a:ea typeface="Calibri" panose="020F0502020204030204" pitchFamily="34" charset="0"/>
                <a:cs typeface="Arial" pitchFamily="34" charset="0"/>
              </a:rPr>
              <a:t>Л</a:t>
            </a:r>
            <a:r>
              <a:rPr lang="ru-RU" sz="1900" i="1" dirty="0">
                <a:solidFill>
                  <a:schemeClr val="accent1"/>
                </a:solidFill>
                <a:latin typeface="Arial" pitchFamily="34" charset="0"/>
                <a:ea typeface="Calibri" panose="020F0502020204030204" pitchFamily="34" charset="0"/>
                <a:cs typeface="Arial" pitchFamily="34" charset="0"/>
              </a:rPr>
              <a:t>.</a:t>
            </a:r>
            <a:r>
              <a:rPr lang="ru-RU" sz="1900" i="1" dirty="0" err="1">
                <a:solidFill>
                  <a:schemeClr val="accent1"/>
                </a:solidFill>
                <a:latin typeface="Arial" pitchFamily="34" charset="0"/>
                <a:ea typeface="Calibri" panose="020F0502020204030204" pitchFamily="34" charset="0"/>
                <a:cs typeface="Arial" pitchFamily="34" charset="0"/>
              </a:rPr>
              <a:t>Н.Гумилев</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атындағы</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Еуразия</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ұлттық</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университеті</a:t>
            </a:r>
            <a:r>
              <a:rPr lang="ru-RU" sz="1900" i="1" dirty="0">
                <a:solidFill>
                  <a:schemeClr val="accent1"/>
                </a:solidFill>
                <a:latin typeface="Arial" pitchFamily="34" charset="0"/>
                <a:ea typeface="Calibri" panose="020F0502020204030204" pitchFamily="34" charset="0"/>
                <a:cs typeface="Arial" pitchFamily="34" charset="0"/>
              </a:rPr>
              <a:t>, психология </a:t>
            </a:r>
            <a:r>
              <a:rPr lang="ru-RU" sz="1900" i="1" dirty="0" err="1">
                <a:solidFill>
                  <a:schemeClr val="accent1"/>
                </a:solidFill>
                <a:latin typeface="Arial" pitchFamily="34" charset="0"/>
                <a:ea typeface="Calibri" panose="020F0502020204030204" pitchFamily="34" charset="0"/>
                <a:cs typeface="Arial" pitchFamily="34" charset="0"/>
              </a:rPr>
              <a:t>ғылымдарының</a:t>
            </a:r>
            <a:r>
              <a:rPr lang="ru-RU" sz="1900" i="1" dirty="0">
                <a:solidFill>
                  <a:schemeClr val="accent1"/>
                </a:solidFill>
                <a:latin typeface="Arial" pitchFamily="34" charset="0"/>
                <a:ea typeface="Calibri" panose="020F0502020204030204" pitchFamily="34" charset="0"/>
                <a:cs typeface="Arial" pitchFamily="34" charset="0"/>
              </a:rPr>
              <a:t> кандидаты, доцент</a:t>
            </a:r>
          </a:p>
        </p:txBody>
      </p:sp>
      <p:sp>
        <p:nvSpPr>
          <p:cNvPr id="4" name="Прямоугольник 3"/>
          <p:cNvSpPr/>
          <p:nvPr/>
        </p:nvSpPr>
        <p:spPr>
          <a:xfrm>
            <a:off x="806282" y="3001877"/>
            <a:ext cx="8390153" cy="1895904"/>
          </a:xfrm>
          <a:prstGeom prst="rect">
            <a:avLst/>
          </a:prstGeom>
        </p:spPr>
        <p:txBody>
          <a:bodyPr wrap="square" lIns="109728" tIns="54864" rIns="109728" bIns="54864">
            <a:spAutoFit/>
          </a:bodyPr>
          <a:lstStyle/>
          <a:p>
            <a:pPr algn="ctr"/>
            <a:r>
              <a:rPr lang="kk-KZ" sz="5800" b="1" dirty="0">
                <a:solidFill>
                  <a:schemeClr val="accent1"/>
                </a:solidFill>
                <a:latin typeface="Arial" pitchFamily="34" charset="0"/>
                <a:ea typeface="Calibri" panose="020F0502020204030204" pitchFamily="34" charset="0"/>
                <a:cs typeface="Arial" pitchFamily="34" charset="0"/>
              </a:rPr>
              <a:t>ДИФФЕРЕНЦИАЛДЫ</a:t>
            </a:r>
          </a:p>
          <a:p>
            <a:pPr algn="ctr"/>
            <a:r>
              <a:rPr lang="kk-KZ" sz="5800" b="1" dirty="0">
                <a:solidFill>
                  <a:schemeClr val="accent1"/>
                </a:solidFill>
                <a:latin typeface="Arial" pitchFamily="34" charset="0"/>
                <a:ea typeface="Calibri" panose="020F0502020204030204" pitchFamily="34" charset="0"/>
                <a:cs typeface="Arial" pitchFamily="34" charset="0"/>
              </a:rPr>
              <a:t> ПСИХОЛОГИЯ</a:t>
            </a:r>
          </a:p>
        </p:txBody>
      </p:sp>
      <p:pic>
        <p:nvPicPr>
          <p:cNvPr id="1028" name="Picture 4" descr="Picture background">
            <a:extLst>
              <a:ext uri="{FF2B5EF4-FFF2-40B4-BE49-F238E27FC236}">
                <a16:creationId xmlns:a16="http://schemas.microsoft.com/office/drawing/2014/main" id="{F20842D9-59F7-4D9C-9D8A-4FF1A1D45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0243" y="4207397"/>
            <a:ext cx="2198110" cy="3170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 background">
            <a:extLst>
              <a:ext uri="{FF2B5EF4-FFF2-40B4-BE49-F238E27FC236}">
                <a16:creationId xmlns:a16="http://schemas.microsoft.com/office/drawing/2014/main" id="{02D0DF62-5A00-4B21-9DFE-2D791133F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6888" y="1225616"/>
            <a:ext cx="1661465" cy="2523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icture background">
            <a:extLst>
              <a:ext uri="{FF2B5EF4-FFF2-40B4-BE49-F238E27FC236}">
                <a16:creationId xmlns:a16="http://schemas.microsoft.com/office/drawing/2014/main" id="{D9B928ED-289F-4F2B-8EB9-2E84B2EC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8339" y="3556104"/>
            <a:ext cx="1419858" cy="21194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icture background">
            <a:extLst>
              <a:ext uri="{FF2B5EF4-FFF2-40B4-BE49-F238E27FC236}">
                <a16:creationId xmlns:a16="http://schemas.microsoft.com/office/drawing/2014/main" id="{F58BFC81-EDA6-44BA-9190-52570377EE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6435" y="5096851"/>
            <a:ext cx="1419858" cy="1954057"/>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779FDCC6-CE17-4B22-AA7D-5E32B9CE1E0A}"/>
              </a:ext>
            </a:extLst>
          </p:cNvPr>
          <p:cNvPicPr>
            <a:picLocks noChangeAspect="1"/>
          </p:cNvPicPr>
          <p:nvPr/>
        </p:nvPicPr>
        <p:blipFill>
          <a:blip r:embed="rId7"/>
          <a:stretch>
            <a:fillRect/>
          </a:stretch>
        </p:blipFill>
        <p:spPr>
          <a:xfrm>
            <a:off x="11359892" y="1564436"/>
            <a:ext cx="1476996" cy="1969328"/>
          </a:xfrm>
          <a:prstGeom prst="rect">
            <a:avLst/>
          </a:prstGeom>
        </p:spPr>
      </p:pic>
      <p:pic>
        <p:nvPicPr>
          <p:cNvPr id="1038" name="Picture 14" descr="Picture background">
            <a:extLst>
              <a:ext uri="{FF2B5EF4-FFF2-40B4-BE49-F238E27FC236}">
                <a16:creationId xmlns:a16="http://schemas.microsoft.com/office/drawing/2014/main" id="{CC9625F0-447D-4154-8DB9-F9644E4A55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8427" y="3515386"/>
            <a:ext cx="917062" cy="1275047"/>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a:extLst>
              <a:ext uri="{FF2B5EF4-FFF2-40B4-BE49-F238E27FC236}">
                <a16:creationId xmlns:a16="http://schemas.microsoft.com/office/drawing/2014/main" id="{774886D9-15E4-41B1-9073-901318295C4B}"/>
              </a:ext>
            </a:extLst>
          </p:cNvPr>
          <p:cNvPicPr>
            <a:picLocks noChangeAspect="1"/>
          </p:cNvPicPr>
          <p:nvPr/>
        </p:nvPicPr>
        <p:blipFill>
          <a:blip r:embed="rId9"/>
          <a:stretch>
            <a:fillRect/>
          </a:stretch>
        </p:blipFill>
        <p:spPr>
          <a:xfrm>
            <a:off x="10790639" y="2748341"/>
            <a:ext cx="472212" cy="720323"/>
          </a:xfrm>
          <a:prstGeom prst="rect">
            <a:avLst/>
          </a:prstGeom>
        </p:spPr>
      </p:pic>
      <p:pic>
        <p:nvPicPr>
          <p:cNvPr id="1042" name="Picture 18" descr="Picture background">
            <a:extLst>
              <a:ext uri="{FF2B5EF4-FFF2-40B4-BE49-F238E27FC236}">
                <a16:creationId xmlns:a16="http://schemas.microsoft.com/office/drawing/2014/main" id="{E8DD5E28-C314-4E51-AF99-A181EA8A286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36271"/>
          <a:stretch/>
        </p:blipFill>
        <p:spPr bwMode="auto">
          <a:xfrm>
            <a:off x="10748338" y="5810740"/>
            <a:ext cx="1419859" cy="127912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icture background">
            <a:extLst>
              <a:ext uri="{FF2B5EF4-FFF2-40B4-BE49-F238E27FC236}">
                <a16:creationId xmlns:a16="http://schemas.microsoft.com/office/drawing/2014/main" id="{12A6E642-6C53-4090-A869-BE8FFE46EB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8279" y="5807798"/>
            <a:ext cx="861966" cy="1257034"/>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a:extLst>
              <a:ext uri="{FF2B5EF4-FFF2-40B4-BE49-F238E27FC236}">
                <a16:creationId xmlns:a16="http://schemas.microsoft.com/office/drawing/2014/main" id="{20B22823-1B7A-4BBE-96E4-B681194634D4}"/>
              </a:ext>
            </a:extLst>
          </p:cNvPr>
          <p:cNvSpPr/>
          <p:nvPr/>
        </p:nvSpPr>
        <p:spPr>
          <a:xfrm>
            <a:off x="1859600" y="314500"/>
            <a:ext cx="12338444" cy="553998"/>
          </a:xfrm>
          <a:prstGeom prst="rect">
            <a:avLst/>
          </a:prstGeom>
        </p:spPr>
        <p:txBody>
          <a:bodyPr wrap="square" lIns="109728" tIns="54864" rIns="109728" bIns="54864">
            <a:spAutoFit/>
          </a:bodyPr>
          <a:lstStyle/>
          <a:p>
            <a:pPr algn="ctr"/>
            <a:r>
              <a:rPr lang="ru-RU" sz="2900" b="1" dirty="0">
                <a:solidFill>
                  <a:srgbClr val="7499B4"/>
                </a:solidFill>
                <a:latin typeface="Arial" pitchFamily="34" charset="0"/>
                <a:ea typeface="Calibri" panose="020F0502020204030204" pitchFamily="34" charset="0"/>
                <a:cs typeface="Arial" pitchFamily="34" charset="0"/>
              </a:rPr>
              <a:t>Л.Н.ГУМИЛЕВ АТЫНДАҒЫ ЕУРАЗИЯ ҰЛТТЫҚ УНИВЕРСИТЕТІ</a:t>
            </a:r>
            <a:endParaRPr lang="kk-KZ" sz="2900" b="1" dirty="0">
              <a:solidFill>
                <a:srgbClr val="7499B4"/>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309235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144125" y="53158"/>
            <a:ext cx="10200084" cy="620078"/>
          </a:xfrm>
          <a:prstGeom prst="rect">
            <a:avLst/>
          </a:prstGeom>
          <a:noFill/>
          <a:ln/>
        </p:spPr>
        <p:txBody>
          <a:bodyPr wrap="none" lIns="0" tIns="0" rIns="0" bIns="0" rtlCol="0" anchor="t"/>
          <a:lstStyle/>
          <a:p>
            <a:r>
              <a:rPr lang="kk-KZ" sz="2800" b="1" dirty="0"/>
              <a:t>Кречмер мен Шелдонның темпераменттердің  жіктеуі конституционалды </a:t>
            </a:r>
          </a:p>
          <a:p>
            <a:r>
              <a:rPr lang="kk-KZ" sz="2800" b="1" dirty="0"/>
              <a:t>теорияға жатады. </a:t>
            </a:r>
            <a:endParaRPr lang="ru-RU" sz="2800" b="1" dirty="0"/>
          </a:p>
        </p:txBody>
      </p:sp>
      <p:sp>
        <p:nvSpPr>
          <p:cNvPr id="15361" name="Rectangle 1"/>
          <p:cNvSpPr>
            <a:spLocks noChangeArrowheads="1"/>
          </p:cNvSpPr>
          <p:nvPr/>
        </p:nvSpPr>
        <p:spPr bwMode="auto">
          <a:xfrm>
            <a:off x="801409" y="6029826"/>
            <a:ext cx="1303520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04788" algn="just" fontAlgn="base">
              <a:spcBef>
                <a:spcPct val="0"/>
              </a:spcBef>
              <a:spcAft>
                <a:spcPct val="0"/>
              </a:spcAft>
            </a:pPr>
            <a:r>
              <a:rPr kumimoji="0" lang="kk-KZ"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Бұл сынға позитивті реакция ХХ ғ басында пайда болған темперамент зерттеулері болды, олар темперамент қасиеттерінің «таза» психологиялық мінездемеге организмнің абстракциялпнған құрылымнан және функциясына бағытталған. </a:t>
            </a:r>
          </a:p>
        </p:txBody>
      </p:sp>
      <p:graphicFrame>
        <p:nvGraphicFramePr>
          <p:cNvPr id="20" name="Схема 19"/>
          <p:cNvGraphicFramePr/>
          <p:nvPr/>
        </p:nvGraphicFramePr>
        <p:xfrm>
          <a:off x="1290113" y="1350342"/>
          <a:ext cx="12149470" cy="4296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396531" y="1180214"/>
            <a:ext cx="13989320" cy="903767"/>
          </a:xfrm>
          <a:prstGeom prst="rect">
            <a:avLst/>
          </a:prstGeom>
          <a:noFill/>
          <a:ln/>
        </p:spPr>
        <p:txBody>
          <a:bodyPr wrap="none" lIns="0" tIns="0" rIns="0" bIns="0" rtlCol="0" anchor="t"/>
          <a:lstStyle/>
          <a:p>
            <a:r>
              <a:rPr lang="kk-KZ" dirty="0">
                <a:latin typeface="Arial" pitchFamily="34" charset="0"/>
                <a:cs typeface="Arial" pitchFamily="34" charset="0"/>
              </a:rPr>
              <a:t>	Голланд психологтары Г.Хейманс және Е.Вирсме темперамент теорияларыныңпайда болуына үлестерін қосқан болатын. </a:t>
            </a:r>
          </a:p>
          <a:p>
            <a:r>
              <a:rPr lang="kk-KZ" dirty="0">
                <a:latin typeface="Arial" pitchFamily="34" charset="0"/>
                <a:cs typeface="Arial" pitchFamily="34" charset="0"/>
              </a:rPr>
              <a:t>Бұл теориялардың авторлары мазмұнында 90 сұрағы бар арнайы сұрақтама дайындады, оның көмегімен 2500 мыңға жуық адамды </a:t>
            </a:r>
          </a:p>
          <a:p>
            <a:r>
              <a:rPr lang="kk-KZ" dirty="0">
                <a:latin typeface="Arial" pitchFamily="34" charset="0"/>
                <a:cs typeface="Arial" pitchFamily="34" charset="0"/>
              </a:rPr>
              <a:t>зерттеген болатын. Алынған осы мәліметтер негізінде олар темпераменттің 3 негізгі биполярлық мінездемелерді бөлді:</a:t>
            </a:r>
          </a:p>
        </p:txBody>
      </p:sp>
      <p:graphicFrame>
        <p:nvGraphicFramePr>
          <p:cNvPr id="6" name="Схема 5"/>
          <p:cNvGraphicFramePr/>
          <p:nvPr/>
        </p:nvGraphicFramePr>
        <p:xfrm>
          <a:off x="396531" y="2073306"/>
          <a:ext cx="13670343" cy="42931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Прямоугольник 6"/>
          <p:cNvSpPr/>
          <p:nvPr/>
        </p:nvSpPr>
        <p:spPr>
          <a:xfrm>
            <a:off x="364638" y="6305114"/>
            <a:ext cx="13989320" cy="1477328"/>
          </a:xfrm>
          <a:prstGeom prst="rect">
            <a:avLst/>
          </a:prstGeom>
        </p:spPr>
        <p:txBody>
          <a:bodyPr wrap="square">
            <a:spAutoFit/>
          </a:bodyPr>
          <a:lstStyle/>
          <a:p>
            <a:pPr algn="just"/>
            <a:r>
              <a:rPr lang="ru-RU" dirty="0" err="1">
                <a:latin typeface="Arial" pitchFamily="34" charset="0"/>
                <a:cs typeface="Arial" pitchFamily="34" charset="0"/>
              </a:rPr>
              <a:t>Зерттеушілер</a:t>
            </a:r>
            <a:r>
              <a:rPr lang="ru-RU" dirty="0">
                <a:latin typeface="Arial" pitchFamily="34" charset="0"/>
                <a:cs typeface="Arial" pitchFamily="34" charset="0"/>
              </a:rPr>
              <a:t> </a:t>
            </a:r>
            <a:r>
              <a:rPr lang="ru-RU" dirty="0" err="1">
                <a:latin typeface="Arial" pitchFamily="34" charset="0"/>
                <a:cs typeface="Arial" pitchFamily="34" charset="0"/>
              </a:rPr>
              <a:t>кейде</a:t>
            </a:r>
            <a:r>
              <a:rPr lang="ru-RU" dirty="0">
                <a:latin typeface="Arial" pitchFamily="34" charset="0"/>
                <a:cs typeface="Arial" pitchFamily="34" charset="0"/>
              </a:rPr>
              <a:t> </a:t>
            </a:r>
            <a:r>
              <a:rPr lang="ru-RU" dirty="0" err="1">
                <a:latin typeface="Arial" pitchFamily="34" charset="0"/>
                <a:cs typeface="Arial" pitchFamily="34" charset="0"/>
              </a:rPr>
              <a:t>біріншілік</a:t>
            </a:r>
            <a:r>
              <a:rPr lang="ru-RU" dirty="0">
                <a:latin typeface="Arial" pitchFamily="34" charset="0"/>
                <a:cs typeface="Arial" pitchFamily="34" charset="0"/>
              </a:rPr>
              <a:t> </a:t>
            </a:r>
            <a:r>
              <a:rPr lang="ru-RU" dirty="0" err="1">
                <a:latin typeface="Arial" pitchFamily="34" charset="0"/>
                <a:cs typeface="Arial" pitchFamily="34" charset="0"/>
              </a:rPr>
              <a:t>функциясы</a:t>
            </a:r>
            <a:r>
              <a:rPr lang="ru-RU" dirty="0">
                <a:latin typeface="Arial" pitchFamily="34" charset="0"/>
                <a:cs typeface="Arial" pitchFamily="34" charset="0"/>
              </a:rPr>
              <a:t> </a:t>
            </a:r>
            <a:r>
              <a:rPr lang="ru-RU" dirty="0" err="1">
                <a:latin typeface="Arial" pitchFamily="34" charset="0"/>
                <a:cs typeface="Arial" pitchFamily="34" charset="0"/>
              </a:rPr>
              <a:t>және </a:t>
            </a:r>
            <a:r>
              <a:rPr lang="ru-RU" dirty="0">
                <a:latin typeface="Arial" pitchFamily="34" charset="0"/>
                <a:cs typeface="Arial" pitchFamily="34" charset="0"/>
              </a:rPr>
              <a:t>экстраверсия, </a:t>
            </a:r>
            <a:r>
              <a:rPr lang="ru-RU" dirty="0" err="1">
                <a:latin typeface="Arial" pitchFamily="34" charset="0"/>
                <a:cs typeface="Arial" pitchFamily="34" charset="0"/>
              </a:rPr>
              <a:t>екіншілік</a:t>
            </a:r>
            <a:r>
              <a:rPr lang="ru-RU" dirty="0">
                <a:latin typeface="Arial" pitchFamily="34" charset="0"/>
                <a:cs typeface="Arial" pitchFamily="34" charset="0"/>
              </a:rPr>
              <a:t> функция интроверсия </a:t>
            </a:r>
            <a:r>
              <a:rPr lang="ru-RU" dirty="0" err="1">
                <a:latin typeface="Arial" pitchFamily="34" charset="0"/>
                <a:cs typeface="Arial" pitchFamily="34" charset="0"/>
              </a:rPr>
              <a:t>арасындағы аналогияға назар</a:t>
            </a:r>
            <a:r>
              <a:rPr lang="ru-RU" dirty="0">
                <a:latin typeface="Arial" pitchFamily="34" charset="0"/>
                <a:cs typeface="Arial" pitchFamily="34" charset="0"/>
              </a:rPr>
              <a:t> </a:t>
            </a:r>
            <a:r>
              <a:rPr lang="ru-RU" dirty="0" err="1">
                <a:latin typeface="Arial" pitchFamily="34" charset="0"/>
                <a:cs typeface="Arial" pitchFamily="34" charset="0"/>
              </a:rPr>
              <a:t>аударады</a:t>
            </a:r>
            <a:r>
              <a:rPr lang="ru-RU" dirty="0">
                <a:latin typeface="Arial" pitchFamily="34" charset="0"/>
                <a:cs typeface="Arial" pitchFamily="34" charset="0"/>
              </a:rPr>
              <a:t>. </a:t>
            </a:r>
            <a:r>
              <a:rPr lang="ru-RU" dirty="0" err="1">
                <a:latin typeface="Arial" pitchFamily="34" charset="0"/>
                <a:cs typeface="Arial" pitchFamily="34" charset="0"/>
              </a:rPr>
              <a:t>Біріншілік</a:t>
            </a:r>
            <a:r>
              <a:rPr lang="ru-RU" dirty="0">
                <a:latin typeface="Arial" pitchFamily="34" charset="0"/>
                <a:cs typeface="Arial" pitchFamily="34" charset="0"/>
              </a:rPr>
              <a:t> </a:t>
            </a:r>
            <a:r>
              <a:rPr lang="ru-RU" dirty="0" err="1">
                <a:latin typeface="Arial" pitchFamily="34" charset="0"/>
                <a:cs typeface="Arial" pitchFamily="34" charset="0"/>
              </a:rPr>
              <a:t>функциямен</a:t>
            </a:r>
            <a:r>
              <a:rPr lang="ru-RU" dirty="0">
                <a:latin typeface="Arial" pitchFamily="34" charset="0"/>
                <a:cs typeface="Arial" pitchFamily="34" charset="0"/>
              </a:rPr>
              <a:t> </a:t>
            </a:r>
            <a:r>
              <a:rPr lang="ru-RU" dirty="0" err="1">
                <a:latin typeface="Arial" pitchFamily="34" charset="0"/>
                <a:cs typeface="Arial" pitchFamily="34" charset="0"/>
              </a:rPr>
              <a:t>иемденетін</a:t>
            </a:r>
            <a:r>
              <a:rPr lang="ru-RU" dirty="0">
                <a:latin typeface="Arial" pitchFamily="34" charset="0"/>
                <a:cs typeface="Arial" pitchFamily="34" charset="0"/>
              </a:rPr>
              <a:t> </a:t>
            </a:r>
            <a:r>
              <a:rPr lang="ru-RU" dirty="0" err="1">
                <a:latin typeface="Arial" pitchFamily="34" charset="0"/>
                <a:cs typeface="Arial" pitchFamily="34" charset="0"/>
              </a:rPr>
              <a:t>адамдар</a:t>
            </a:r>
            <a:r>
              <a:rPr lang="ru-RU" dirty="0">
                <a:latin typeface="Arial" pitchFamily="34" charset="0"/>
                <a:cs typeface="Arial" pitchFamily="34" charset="0"/>
              </a:rPr>
              <a:t> </a:t>
            </a:r>
            <a:r>
              <a:rPr lang="ru-RU" dirty="0" err="1">
                <a:latin typeface="Arial" pitchFamily="34" charset="0"/>
                <a:cs typeface="Arial" pitchFamily="34" charset="0"/>
              </a:rPr>
              <a:t>(Г.Айзенктің терминонологиясы</a:t>
            </a:r>
            <a:r>
              <a:rPr lang="ru-RU" dirty="0">
                <a:latin typeface="Arial" pitchFamily="34" charset="0"/>
                <a:cs typeface="Arial" pitchFamily="34" charset="0"/>
              </a:rPr>
              <a:t> </a:t>
            </a:r>
            <a:r>
              <a:rPr lang="ru-RU" dirty="0" err="1">
                <a:latin typeface="Arial" pitchFamily="34" charset="0"/>
                <a:cs typeface="Arial" pitchFamily="34" charset="0"/>
              </a:rPr>
              <a:t>бо</a:t>
            </a:r>
            <a:r>
              <a:rPr lang="kk-KZ" dirty="0">
                <a:latin typeface="Arial" pitchFamily="34" charset="0"/>
                <a:cs typeface="Arial" pitchFamily="34" charset="0"/>
              </a:rPr>
              <a:t>й</a:t>
            </a:r>
            <a:r>
              <a:rPr lang="ru-RU" dirty="0" err="1">
                <a:latin typeface="Arial" pitchFamily="34" charset="0"/>
                <a:cs typeface="Arial" pitchFamily="34" charset="0"/>
              </a:rPr>
              <a:t>ынша</a:t>
            </a:r>
            <a:r>
              <a:rPr lang="ru-RU" dirty="0">
                <a:latin typeface="Arial" pitchFamily="34" charset="0"/>
                <a:cs typeface="Arial" pitchFamily="34" charset="0"/>
              </a:rPr>
              <a:t> </a:t>
            </a:r>
            <a:r>
              <a:rPr lang="ru-RU" dirty="0" err="1">
                <a:latin typeface="Arial" pitchFamily="34" charset="0"/>
                <a:cs typeface="Arial" pitchFamily="34" charset="0"/>
              </a:rPr>
              <a:t>экстраверттер</a:t>
            </a:r>
            <a:r>
              <a:rPr lang="ru-RU" dirty="0">
                <a:latin typeface="Arial" pitchFamily="34" charset="0"/>
                <a:cs typeface="Arial" pitchFamily="34" charset="0"/>
              </a:rPr>
              <a:t>) </a:t>
            </a:r>
            <a:r>
              <a:rPr lang="ru-RU" dirty="0" err="1">
                <a:latin typeface="Arial" pitchFamily="34" charset="0"/>
                <a:cs typeface="Arial" pitchFamily="34" charset="0"/>
              </a:rPr>
              <a:t>ретінде</a:t>
            </a:r>
            <a:r>
              <a:rPr lang="ru-RU" dirty="0">
                <a:latin typeface="Arial" pitchFamily="34" charset="0"/>
                <a:cs typeface="Arial" pitchFamily="34" charset="0"/>
              </a:rPr>
              <a:t> </a:t>
            </a:r>
            <a:r>
              <a:rPr lang="ru-RU" dirty="0" err="1">
                <a:latin typeface="Arial" pitchFamily="34" charset="0"/>
                <a:cs typeface="Arial" pitchFamily="34" charset="0"/>
              </a:rPr>
              <a:t>жеңіл тіл</a:t>
            </a:r>
            <a:r>
              <a:rPr lang="ru-RU" dirty="0">
                <a:latin typeface="Arial" pitchFamily="34" charset="0"/>
                <a:cs typeface="Arial" pitchFamily="34" charset="0"/>
              </a:rPr>
              <a:t> </a:t>
            </a:r>
            <a:r>
              <a:rPr lang="ru-RU" dirty="0" err="1">
                <a:latin typeface="Arial" pitchFamily="34" charset="0"/>
                <a:cs typeface="Arial" pitchFamily="34" charset="0"/>
              </a:rPr>
              <a:t>табыса</a:t>
            </a:r>
            <a:r>
              <a:rPr lang="ru-RU" dirty="0">
                <a:latin typeface="Arial" pitchFamily="34" charset="0"/>
                <a:cs typeface="Arial" pitchFamily="34" charset="0"/>
              </a:rPr>
              <a:t> </a:t>
            </a:r>
            <a:r>
              <a:rPr lang="ru-RU" dirty="0" err="1">
                <a:latin typeface="Arial" pitchFamily="34" charset="0"/>
                <a:cs typeface="Arial" pitchFamily="34" charset="0"/>
              </a:rPr>
              <a:t>алатын</a:t>
            </a:r>
            <a:r>
              <a:rPr lang="ru-RU" dirty="0">
                <a:latin typeface="Arial" pitchFamily="34" charset="0"/>
                <a:cs typeface="Arial" pitchFamily="34" charset="0"/>
              </a:rPr>
              <a:t>, </a:t>
            </a:r>
            <a:r>
              <a:rPr lang="ru-RU" dirty="0" err="1">
                <a:latin typeface="Arial" pitchFamily="34" charset="0"/>
                <a:cs typeface="Arial" pitchFamily="34" charset="0"/>
              </a:rPr>
              <a:t>әрқашан қимыл қозғалыста жүретін, әзілқой, жеңілтек мінезді</a:t>
            </a:r>
            <a:r>
              <a:rPr lang="ru-RU" dirty="0">
                <a:latin typeface="Arial" pitchFamily="34" charset="0"/>
                <a:cs typeface="Arial" pitchFamily="34" charset="0"/>
              </a:rPr>
              <a:t>, </a:t>
            </a:r>
            <a:r>
              <a:rPr lang="ru-RU" dirty="0" err="1">
                <a:latin typeface="Arial" pitchFamily="34" charset="0"/>
                <a:cs typeface="Arial" pitchFamily="34" charset="0"/>
              </a:rPr>
              <a:t>қоршаған ортамен</a:t>
            </a:r>
            <a:r>
              <a:rPr lang="ru-RU" dirty="0">
                <a:latin typeface="Arial" pitchFamily="34" charset="0"/>
                <a:cs typeface="Arial" pitchFamily="34" charset="0"/>
              </a:rPr>
              <a:t> </a:t>
            </a:r>
            <a:r>
              <a:rPr lang="ru-RU" dirty="0" err="1">
                <a:latin typeface="Arial" pitchFamily="34" charset="0"/>
                <a:cs typeface="Arial" pitchFamily="34" charset="0"/>
              </a:rPr>
              <a:t>оңай байланыс</a:t>
            </a:r>
            <a:r>
              <a:rPr lang="ru-RU" dirty="0">
                <a:latin typeface="Arial" pitchFamily="34" charset="0"/>
                <a:cs typeface="Arial" pitchFamily="34" charset="0"/>
              </a:rPr>
              <a:t> </a:t>
            </a:r>
            <a:r>
              <a:rPr lang="ru-RU" dirty="0" err="1">
                <a:latin typeface="Arial" pitchFamily="34" charset="0"/>
                <a:cs typeface="Arial" pitchFamily="34" charset="0"/>
              </a:rPr>
              <a:t>құра алатын</a:t>
            </a:r>
            <a:r>
              <a:rPr lang="ru-RU" dirty="0">
                <a:latin typeface="Arial" pitchFamily="34" charset="0"/>
                <a:cs typeface="Arial" pitchFamily="34" charset="0"/>
              </a:rPr>
              <a:t> </a:t>
            </a:r>
            <a:r>
              <a:rPr lang="ru-RU" dirty="0" err="1">
                <a:latin typeface="Arial" pitchFamily="34" charset="0"/>
                <a:cs typeface="Arial" pitchFamily="34" charset="0"/>
              </a:rPr>
              <a:t>импульсивті</a:t>
            </a:r>
            <a:r>
              <a:rPr lang="ru-RU" dirty="0">
                <a:latin typeface="Arial" pitchFamily="34" charset="0"/>
                <a:cs typeface="Arial" pitchFamily="34" charset="0"/>
              </a:rPr>
              <a:t> </a:t>
            </a:r>
            <a:r>
              <a:rPr lang="ru-RU" dirty="0" err="1">
                <a:latin typeface="Arial" pitchFamily="34" charset="0"/>
                <a:cs typeface="Arial" pitchFamily="34" charset="0"/>
              </a:rPr>
              <a:t>адамдар</a:t>
            </a:r>
            <a:r>
              <a:rPr lang="ru-RU" dirty="0">
                <a:latin typeface="Arial" pitchFamily="34" charset="0"/>
                <a:cs typeface="Arial" pitchFamily="34" charset="0"/>
              </a:rPr>
              <a:t> </a:t>
            </a:r>
            <a:r>
              <a:rPr lang="ru-RU" dirty="0" err="1">
                <a:latin typeface="Arial" pitchFamily="34" charset="0"/>
                <a:cs typeface="Arial" pitchFamily="34" charset="0"/>
              </a:rPr>
              <a:t>ретінде</a:t>
            </a:r>
            <a:r>
              <a:rPr lang="ru-RU" dirty="0">
                <a:latin typeface="Arial" pitchFamily="34" charset="0"/>
                <a:cs typeface="Arial" pitchFamily="34" charset="0"/>
              </a:rPr>
              <a:t> </a:t>
            </a:r>
            <a:r>
              <a:rPr lang="ru-RU" dirty="0" err="1">
                <a:latin typeface="Arial" pitchFamily="34" charset="0"/>
                <a:cs typeface="Arial" pitchFamily="34" charset="0"/>
              </a:rPr>
              <a:t>бағаланады.</a:t>
            </a:r>
            <a:r>
              <a:rPr lang="ru-RU" dirty="0">
                <a:latin typeface="Arial" pitchFamily="34" charset="0"/>
                <a:cs typeface="Arial" pitchFamily="34" charset="0"/>
              </a:rPr>
              <a:t> </a:t>
            </a:r>
            <a:r>
              <a:rPr lang="ru-RU" dirty="0" err="1">
                <a:latin typeface="Arial" pitchFamily="34" charset="0"/>
                <a:cs typeface="Arial" pitchFamily="34" charset="0"/>
              </a:rPr>
              <a:t>Екіншілік</a:t>
            </a:r>
            <a:r>
              <a:rPr lang="ru-RU" dirty="0">
                <a:latin typeface="Arial" pitchFamily="34" charset="0"/>
                <a:cs typeface="Arial" pitchFamily="34" charset="0"/>
              </a:rPr>
              <a:t> </a:t>
            </a:r>
            <a:r>
              <a:rPr lang="ru-RU" dirty="0" err="1">
                <a:latin typeface="Arial" pitchFamily="34" charset="0"/>
                <a:cs typeface="Arial" pitchFamily="34" charset="0"/>
              </a:rPr>
              <a:t>функциямен</a:t>
            </a:r>
            <a:r>
              <a:rPr lang="ru-RU" dirty="0">
                <a:latin typeface="Arial" pitchFamily="34" charset="0"/>
                <a:cs typeface="Arial" pitchFamily="34" charset="0"/>
              </a:rPr>
              <a:t> </a:t>
            </a:r>
            <a:r>
              <a:rPr lang="ru-RU" dirty="0" err="1">
                <a:latin typeface="Arial" pitchFamily="34" charset="0"/>
                <a:cs typeface="Arial" pitchFamily="34" charset="0"/>
              </a:rPr>
              <a:t>иемденетін</a:t>
            </a:r>
            <a:r>
              <a:rPr lang="ru-RU" dirty="0">
                <a:latin typeface="Arial" pitchFamily="34" charset="0"/>
                <a:cs typeface="Arial" pitchFamily="34" charset="0"/>
              </a:rPr>
              <a:t> </a:t>
            </a:r>
            <a:r>
              <a:rPr lang="ru-RU" dirty="0" err="1">
                <a:latin typeface="Arial" pitchFamily="34" charset="0"/>
                <a:cs typeface="Arial" pitchFamily="34" charset="0"/>
              </a:rPr>
              <a:t>адамдар</a:t>
            </a:r>
            <a:r>
              <a:rPr lang="ru-RU" dirty="0">
                <a:latin typeface="Arial" pitchFamily="34" charset="0"/>
                <a:cs typeface="Arial" pitchFamily="34" charset="0"/>
              </a:rPr>
              <a:t> (</a:t>
            </a:r>
            <a:r>
              <a:rPr lang="ru-RU" dirty="0" err="1">
                <a:latin typeface="Arial" pitchFamily="34" charset="0"/>
                <a:cs typeface="Arial" pitchFamily="34" charset="0"/>
              </a:rPr>
              <a:t>интроверттер</a:t>
            </a:r>
            <a:r>
              <a:rPr lang="ru-RU" dirty="0">
                <a:latin typeface="Arial" pitchFamily="34" charset="0"/>
                <a:cs typeface="Arial" pitchFamily="34" charset="0"/>
              </a:rPr>
              <a:t>) – </a:t>
            </a:r>
            <a:r>
              <a:rPr lang="ru-RU" dirty="0" err="1">
                <a:latin typeface="Arial" pitchFamily="34" charset="0"/>
                <a:cs typeface="Arial" pitchFamily="34" charset="0"/>
              </a:rPr>
              <a:t>салмақты, сабырлы</a:t>
            </a:r>
            <a:r>
              <a:rPr lang="ru-RU" dirty="0">
                <a:latin typeface="Arial" pitchFamily="34" charset="0"/>
                <a:cs typeface="Arial" pitchFamily="34" charset="0"/>
              </a:rPr>
              <a:t>, </a:t>
            </a:r>
            <a:r>
              <a:rPr lang="ru-RU" dirty="0" err="1">
                <a:latin typeface="Arial" pitchFamily="34" charset="0"/>
                <a:cs typeface="Arial" pitchFamily="34" charset="0"/>
              </a:rPr>
              <a:t>ұстамды, тұйықталған, педантты</a:t>
            </a:r>
            <a:r>
              <a:rPr lang="ru-RU" dirty="0">
                <a:latin typeface="Arial" pitchFamily="34" charset="0"/>
                <a:cs typeface="Arial" pitchFamily="34" charset="0"/>
              </a:rPr>
              <a:t>, </a:t>
            </a:r>
            <a:r>
              <a:rPr lang="ru-RU" dirty="0" err="1">
                <a:latin typeface="Arial" pitchFamily="34" charset="0"/>
                <a:cs typeface="Arial" pitchFamily="34" charset="0"/>
              </a:rPr>
              <a:t>ұқыпты, депрессияға бейім</a:t>
            </a:r>
            <a:r>
              <a:rPr lang="ru-RU" dirty="0">
                <a:latin typeface="Arial" pitchFamily="34" charset="0"/>
                <a:cs typeface="Arial" pitchFamily="34" charset="0"/>
              </a:rPr>
              <a:t> </a:t>
            </a:r>
            <a:r>
              <a:rPr lang="ru-RU" dirty="0" err="1">
                <a:latin typeface="Arial" pitchFamily="34" charset="0"/>
                <a:cs typeface="Arial" pitchFamily="34" charset="0"/>
              </a:rPr>
              <a:t>болып</a:t>
            </a:r>
            <a:r>
              <a:rPr lang="ru-RU" dirty="0">
                <a:latin typeface="Arial" pitchFamily="34" charset="0"/>
                <a:cs typeface="Arial" pitchFamily="34" charset="0"/>
              </a:rPr>
              <a:t> </a:t>
            </a:r>
            <a:r>
              <a:rPr lang="ru-RU" dirty="0" err="1">
                <a:latin typeface="Arial" pitchFamily="34" charset="0"/>
                <a:cs typeface="Arial" pitchFamily="34" charset="0"/>
              </a:rPr>
              <a:t>келеді</a:t>
            </a:r>
            <a:r>
              <a:rPr lang="ru-RU" dirty="0">
                <a:latin typeface="Arial" pitchFamily="34" charset="0"/>
                <a:cs typeface="Arial"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109823C-8377-426A-B636-DCF2261AA0EF}"/>
              </a:ext>
            </a:extLst>
          </p:cNvPr>
          <p:cNvPicPr>
            <a:picLocks noChangeAspect="1"/>
          </p:cNvPicPr>
          <p:nvPr/>
        </p:nvPicPr>
        <p:blipFill>
          <a:blip r:embed="rId2"/>
          <a:stretch>
            <a:fillRect/>
          </a:stretch>
        </p:blipFill>
        <p:spPr>
          <a:xfrm>
            <a:off x="0" y="1"/>
            <a:ext cx="14630400" cy="8229599"/>
          </a:xfrm>
          <a:prstGeom prst="rect">
            <a:avLst/>
          </a:prstGeom>
        </p:spPr>
      </p:pic>
      <p:sp>
        <p:nvSpPr>
          <p:cNvPr id="3" name="Объект 2">
            <a:extLst>
              <a:ext uri="{FF2B5EF4-FFF2-40B4-BE49-F238E27FC236}">
                <a16:creationId xmlns:a16="http://schemas.microsoft.com/office/drawing/2014/main" id="{FBF07D2F-3FED-41E9-914E-C18DE5E5E138}"/>
              </a:ext>
            </a:extLst>
          </p:cNvPr>
          <p:cNvSpPr>
            <a:spLocks noGrp="1"/>
          </p:cNvSpPr>
          <p:nvPr>
            <p:ph idx="1"/>
          </p:nvPr>
        </p:nvSpPr>
        <p:spPr>
          <a:xfrm>
            <a:off x="731520" y="1825178"/>
            <a:ext cx="13592971" cy="5005198"/>
          </a:xfrm>
        </p:spPr>
        <p:style>
          <a:lnRef idx="2">
            <a:schemeClr val="accent5"/>
          </a:lnRef>
          <a:fillRef idx="1">
            <a:schemeClr val="lt1"/>
          </a:fillRef>
          <a:effectRef idx="0">
            <a:schemeClr val="accent5"/>
          </a:effectRef>
          <a:fontRef idx="minor">
            <a:schemeClr val="dk1"/>
          </a:fontRef>
        </p:style>
        <p:txBody>
          <a:bodyPr/>
          <a:lstStyle/>
          <a:p>
            <a:r>
              <a:rPr lang="kk-KZ" sz="2900" b="1" dirty="0">
                <a:solidFill>
                  <a:schemeClr val="tx1"/>
                </a:solidFill>
                <a:latin typeface="Arial" pitchFamily="34" charset="0"/>
                <a:cs typeface="Arial" pitchFamily="34" charset="0"/>
              </a:rPr>
              <a:t>1. Адам конституциясы дегеніміз не? </a:t>
            </a:r>
          </a:p>
          <a:p>
            <a:r>
              <a:rPr lang="kk-KZ" sz="2900" b="1" dirty="0">
                <a:solidFill>
                  <a:schemeClr val="tx1"/>
                </a:solidFill>
                <a:latin typeface="Arial" pitchFamily="34" charset="0"/>
                <a:cs typeface="Arial" pitchFamily="34" charset="0"/>
              </a:rPr>
              <a:t>2. Жалпы және жеке конституцияның айырмашылығы неде?</a:t>
            </a:r>
          </a:p>
          <a:p>
            <a:r>
              <a:rPr lang="kk-KZ" sz="2900" b="1" dirty="0">
                <a:solidFill>
                  <a:schemeClr val="tx1"/>
                </a:solidFill>
                <a:latin typeface="Arial" pitchFamily="34" charset="0"/>
                <a:cs typeface="Arial" pitchFamily="34" charset="0"/>
              </a:rPr>
              <a:t>3. Дене бітімінің екі және үш мүшелік жіктелуін атаңыз.</a:t>
            </a:r>
          </a:p>
          <a:p>
            <a:r>
              <a:rPr lang="kk-KZ" sz="2900" b="1" dirty="0">
                <a:solidFill>
                  <a:schemeClr val="tx1"/>
                </a:solidFill>
                <a:latin typeface="Arial" pitchFamily="34" charset="0"/>
                <a:cs typeface="Arial" pitchFamily="34" charset="0"/>
              </a:rPr>
              <a:t>4. Э. Кречмердің конституциялық типологиясына қандай дене түрлері жатады?</a:t>
            </a:r>
          </a:p>
          <a:p>
            <a:r>
              <a:rPr lang="kk-KZ" sz="2900" b="1" dirty="0">
                <a:solidFill>
                  <a:schemeClr val="tx1"/>
                </a:solidFill>
                <a:latin typeface="Arial" pitchFamily="34" charset="0"/>
                <a:cs typeface="Arial" pitchFamily="34" charset="0"/>
              </a:rPr>
              <a:t>5. Кречмер теориясы бойынша дене құрылымы мен темперамент арасындағы байланыс қандай?</a:t>
            </a:r>
          </a:p>
          <a:p>
            <a:r>
              <a:rPr lang="kk-KZ" sz="2900" b="1" dirty="0">
                <a:solidFill>
                  <a:schemeClr val="tx1"/>
                </a:solidFill>
                <a:latin typeface="Arial" pitchFamily="34" charset="0"/>
                <a:cs typeface="Arial" pitchFamily="34" charset="0"/>
              </a:rPr>
              <a:t>6. У. Шелдон ұсынған дене құрылымы типтері қандай? </a:t>
            </a:r>
          </a:p>
        </p:txBody>
      </p:sp>
      <p:sp>
        <p:nvSpPr>
          <p:cNvPr id="4" name="Text 0">
            <a:extLst>
              <a:ext uri="{FF2B5EF4-FFF2-40B4-BE49-F238E27FC236}">
                <a16:creationId xmlns:a16="http://schemas.microsoft.com/office/drawing/2014/main" id="{C225C7B0-B2F4-4C09-9448-3B21C93F2730}"/>
              </a:ext>
            </a:extLst>
          </p:cNvPr>
          <p:cNvSpPr/>
          <p:nvPr/>
        </p:nvSpPr>
        <p:spPr>
          <a:xfrm>
            <a:off x="3152180" y="433745"/>
            <a:ext cx="7386054" cy="489942"/>
          </a:xfrm>
          <a:prstGeom prst="rect">
            <a:avLst/>
          </a:prstGeom>
          <a:noFill/>
          <a:ln/>
        </p:spPr>
        <p:txBody>
          <a:bodyPr wrap="none" lIns="0" tIns="0" rIns="0" bIns="0" rtlCol="0" anchor="t"/>
          <a:lstStyle/>
          <a:p>
            <a:pPr>
              <a:lnSpc>
                <a:spcPts val="3850"/>
              </a:lnSpc>
            </a:pPr>
            <a:r>
              <a:rPr lang="en-US" sz="3100" b="1" dirty="0">
                <a:solidFill>
                  <a:srgbClr val="0070C0"/>
                </a:solidFill>
                <a:latin typeface="Arial" panose="020B0604020202020204" pitchFamily="34" charset="0"/>
                <a:ea typeface="Bricolage Grotesque Semi Bold" pitchFamily="34" charset="-122"/>
                <a:cs typeface="Arial" panose="020B0604020202020204" pitchFamily="34" charset="0"/>
              </a:rPr>
              <a:t>Бақылау сұрақтары</a:t>
            </a:r>
            <a:endParaRPr lang="en-US" sz="31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95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jpg">
            <a:extLst>
              <a:ext uri="{FF2B5EF4-FFF2-40B4-BE49-F238E27FC236}">
                <a16:creationId xmlns:a16="http://schemas.microsoft.com/office/drawing/2014/main" id="{78A9BF57-8846-475C-9915-AB354322D6C3}"/>
              </a:ext>
            </a:extLst>
          </p:cNvPr>
          <p:cNvPicPr>
            <a:picLocks noChangeAspect="1"/>
          </p:cNvPicPr>
          <p:nvPr/>
        </p:nvPicPr>
        <p:blipFill>
          <a:blip r:embed="rId3"/>
          <a:stretch>
            <a:fillRect/>
          </a:stretch>
        </p:blipFill>
        <p:spPr>
          <a:xfrm>
            <a:off x="0" y="0"/>
            <a:ext cx="14630400" cy="8229600"/>
          </a:xfrm>
          <a:prstGeom prst="rect">
            <a:avLst/>
          </a:prstGeom>
        </p:spPr>
      </p:pic>
      <p:sp>
        <p:nvSpPr>
          <p:cNvPr id="6" name="TextBox 5">
            <a:extLst>
              <a:ext uri="{FF2B5EF4-FFF2-40B4-BE49-F238E27FC236}">
                <a16:creationId xmlns:a16="http://schemas.microsoft.com/office/drawing/2014/main" id="{C405AC48-6B2D-48DE-BB62-810C1E636391}"/>
              </a:ext>
            </a:extLst>
          </p:cNvPr>
          <p:cNvSpPr txBox="1"/>
          <p:nvPr/>
        </p:nvSpPr>
        <p:spPr>
          <a:xfrm>
            <a:off x="463164" y="1245046"/>
            <a:ext cx="13704073" cy="7125412"/>
          </a:xfrm>
          <a:prstGeom prst="rect">
            <a:avLst/>
          </a:prstGeom>
          <a:noFill/>
        </p:spPr>
        <p:txBody>
          <a:bodyPr wrap="square" lIns="109728" tIns="54864" rIns="109728" bIns="54864">
            <a:spAutoFit/>
          </a:bodyPr>
          <a:lstStyle/>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Нартова-</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Бочавер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С. К. Дифференциальная психология : учебное пособие / С. К. Нартова-</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Бочавер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 6-е изд., стер. – Москва : ФЛИНТА, 2021. – 281 с. : ил. – (Библиотека психолога). – Режим доступа: по подписке. – URL: </a:t>
            </a:r>
            <a:r>
              <a:rPr lang="ru-RU" sz="1700" u="sng" kern="100" dirty="0">
                <a:solidFill>
                  <a:srgbClr val="002060"/>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https://biblioclub.ru/index.php?page=book&amp;id=70386</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(дата обращения: 17.06.2025). –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Библиогр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с. 263-269. – ISBN 978-5-9765-2052-3. – Текст : электронный.</a:t>
            </a: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Кондрашихина, О. А. Дифференциальная психология : О. А. Кондрашихина. — 2-е изд.,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перераб</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и доп. — Севастополь :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СевГУ</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2022. — 305 с. — Текст : электронный // Лань : электронно-библиотечная система. — URL: https://e.lanbook.com/book/261881 (дата обращения: 17.06.2025). — Режим доступа: для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авториз</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пользователей.</a:t>
            </a: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Базылевич</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Т. Ф. Дифференциальная психология : учебник / Т.Ф.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Базылевич</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 Москва : ИНФРА-М, 2024. — 224 с. + Доп. материалы [Электронный ресурс]. — (Высшее образование: Бакалавриат). — DOI 10.12737/5258. - ISBN 978-5-16-009399-4. - Текст : электронный. - URL: (дата обращения: 17.06.2025). – Режим доступа: по подписке.</a:t>
            </a:r>
          </a:p>
          <a:p>
            <a:endParaRPr lang="ru-RU" sz="1700" dirty="0">
              <a:solidFill>
                <a:srgbClr val="002060"/>
              </a:solidFill>
              <a:latin typeface="Arial" panose="020B0604020202020204" pitchFamily="34" charset="0"/>
              <a:ea typeface="Tahoma" panose="020B0604030504040204" pitchFamily="34" charset="0"/>
              <a:cs typeface="Arial" pitchFamily="34" charset="0"/>
            </a:endParaRPr>
          </a:p>
          <a:p>
            <a:r>
              <a:rPr lang="ru-RU" sz="17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700" dirty="0">
                <a:solidFill>
                  <a:srgbClr val="002060"/>
                </a:solidFill>
                <a:latin typeface="Arial" panose="020B0604020202020204" pitchFamily="34" charset="0"/>
                <a:ea typeface="Tahoma" panose="020B0604030504040204" pitchFamily="34" charset="0"/>
                <a:cs typeface="Arial" pitchFamily="34" charset="0"/>
              </a:rPr>
              <a:t> З.Қ. </a:t>
            </a:r>
            <a:r>
              <a:rPr lang="ru-RU" sz="1700" dirty="0" err="1">
                <a:solidFill>
                  <a:srgbClr val="002060"/>
                </a:solidFill>
                <a:latin typeface="Arial" panose="020B0604020202020204" pitchFamily="34" charset="0"/>
                <a:ea typeface="Tahoma" panose="020B0604030504040204" pitchFamily="34" charset="0"/>
                <a:cs typeface="Arial" pitchFamily="34" charset="0"/>
              </a:rPr>
              <a:t>Дифференциалды</a:t>
            </a:r>
            <a:r>
              <a:rPr lang="ru-RU" sz="1700" dirty="0">
                <a:solidFill>
                  <a:srgbClr val="002060"/>
                </a:solidFill>
                <a:latin typeface="Arial" panose="020B0604020202020204" pitchFamily="34" charset="0"/>
                <a:ea typeface="Tahoma" panose="020B0604030504040204" pitchFamily="34" charset="0"/>
                <a:cs typeface="Arial" pitchFamily="34" charset="0"/>
              </a:rPr>
              <a:t> психология: </a:t>
            </a:r>
            <a:r>
              <a:rPr lang="ru-RU" sz="1700" dirty="0" err="1">
                <a:solidFill>
                  <a:srgbClr val="002060"/>
                </a:solidFill>
                <a:latin typeface="Arial" panose="020B0604020202020204" pitchFamily="34" charset="0"/>
                <a:ea typeface="Tahoma" panose="020B0604030504040204" pitchFamily="34" charset="0"/>
                <a:cs typeface="Arial" pitchFamily="34" charset="0"/>
              </a:rPr>
              <a:t>оқулық</a:t>
            </a:r>
            <a:r>
              <a:rPr lang="ru-RU" sz="1700" dirty="0">
                <a:solidFill>
                  <a:srgbClr val="002060"/>
                </a:solidFill>
                <a:latin typeface="Arial" panose="020B0604020202020204" pitchFamily="34" charset="0"/>
                <a:ea typeface="Tahoma" panose="020B0604030504040204" pitchFamily="34" charset="0"/>
                <a:cs typeface="Arial" pitchFamily="34" charset="0"/>
              </a:rPr>
              <a:t> / З. Қ. </a:t>
            </a:r>
            <a:r>
              <a:rPr lang="ru-RU" sz="17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700" dirty="0">
                <a:solidFill>
                  <a:srgbClr val="002060"/>
                </a:solidFill>
                <a:latin typeface="Arial" panose="020B0604020202020204" pitchFamily="34" charset="0"/>
                <a:ea typeface="Tahoma" panose="020B0604030504040204" pitchFamily="34" charset="0"/>
                <a:cs typeface="Arial" pitchFamily="34" charset="0"/>
              </a:rPr>
              <a:t>. – Алматы:</a:t>
            </a:r>
            <a:r>
              <a:rPr lang="en-US" sz="1700" dirty="0">
                <a:solidFill>
                  <a:srgbClr val="002060"/>
                </a:solidFill>
                <a:latin typeface="Arial" panose="020B0604020202020204" pitchFamily="34" charset="0"/>
                <a:ea typeface="Tahoma" panose="020B0604030504040204" pitchFamily="34" charset="0"/>
                <a:cs typeface="Arial" pitchFamily="34" charset="0"/>
              </a:rPr>
              <a:t> TechSmith</a:t>
            </a:r>
            <a:r>
              <a:rPr lang="kk-KZ" sz="1700" dirty="0">
                <a:solidFill>
                  <a:srgbClr val="002060"/>
                </a:solidFill>
                <a:latin typeface="Arial" panose="020B0604020202020204" pitchFamily="34" charset="0"/>
                <a:ea typeface="Tahoma" panose="020B0604030504040204" pitchFamily="34" charset="0"/>
                <a:cs typeface="Arial" pitchFamily="34" charset="0"/>
              </a:rPr>
              <a:t>, 2023. -216 бет. –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ISBN978-601-352-153-4.</a:t>
            </a:r>
          </a:p>
          <a:p>
            <a:r>
              <a:rPr lang="kk-KZ" sz="1700" dirty="0">
                <a:solidFill>
                  <a:srgbClr val="002060"/>
                </a:solidFill>
                <a:latin typeface="Arial" panose="020B0604020202020204" pitchFamily="34" charset="0"/>
                <a:ea typeface="Tahoma" panose="020B0604030504040204" pitchFamily="34" charset="0"/>
                <a:cs typeface="Arial" pitchFamily="34" charset="0"/>
              </a:rPr>
              <a:t> </a:t>
            </a:r>
            <a:r>
              <a:rPr lang="ru-RU" sz="1700" dirty="0">
                <a:solidFill>
                  <a:srgbClr val="002060"/>
                </a:solidFill>
                <a:latin typeface="Arial" panose="020B0604020202020204" pitchFamily="34" charset="0"/>
                <a:ea typeface="Tahoma" panose="020B0604030504040204" pitchFamily="34" charset="0"/>
                <a:cs typeface="Arial" pitchFamily="34" charset="0"/>
              </a:rPr>
              <a:t> </a:t>
            </a:r>
          </a:p>
          <a:p>
            <a:pPr marL="83820" marR="67056">
              <a:lnSpc>
                <a:spcPct val="98000"/>
              </a:lnSpc>
            </a:pPr>
            <a:r>
              <a:rPr lang="kk-KZ" sz="1700" i="1" dirty="0">
                <a:solidFill>
                  <a:srgbClr val="002060"/>
                </a:solidFill>
                <a:latin typeface="Arial" panose="020B0604020202020204" pitchFamily="34" charset="0"/>
                <a:ea typeface="Times New Roman" panose="02020603050405020304" pitchFamily="18" charset="0"/>
                <a:cs typeface="Arial" panose="020B0604020202020204" pitchFamily="34" charset="0"/>
              </a:rPr>
              <a:t>Марютина,Т.</a:t>
            </a:r>
            <a:r>
              <a:rPr lang="kk-KZ" sz="1700" i="1"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i="1" spc="-30" dirty="0">
                <a:solidFill>
                  <a:srgbClr val="002060"/>
                </a:solidFill>
                <a:latin typeface="Arial" panose="020B0604020202020204" pitchFamily="34" charset="0"/>
                <a:ea typeface="Times New Roman" panose="02020603050405020304" pitchFamily="18" charset="0"/>
                <a:cs typeface="Arial" panose="020B0604020202020204" pitchFamily="34" charset="0"/>
              </a:rPr>
              <a:t>М. </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Дифферен</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циальная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 учебник для вузов /</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349758"/>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 М. Марютина. — Москва : Издательство Юрайт,</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2025. —</a:t>
            </a:r>
            <a:r>
              <a:rPr lang="kk-KZ" sz="1700"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515</a:t>
            </a:r>
            <a:r>
              <a:rPr lang="kk-KZ" sz="1700" spc="-2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с. </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67056"/>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(Высшее образование). — ISBN</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978-5-534-17908-8.</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21920"/>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Текст : электронный // Образовательная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платформа Юрайт [сайт]. — (дата</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обращения:</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18.06.2025).</a:t>
            </a:r>
            <a:endPar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04394"/>
            <a:endPar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04394"/>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Мандель, Б. Р. </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Дифференциальная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 Модульный курс</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2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учебное</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пособие</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6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Б.Р. Мандель. — Москва : Вузовский учебник : ИНФРА-М, 2022. —</a:t>
            </a:r>
            <a:r>
              <a:rPr lang="kk-KZ" sz="1700"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315 с. -</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a:lnSpc>
                <a:spcPts val="1650"/>
              </a:lnSpc>
            </a:pP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ISBN</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978-5-9558-0205-3.</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67056"/>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Текст</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электронный.</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6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(дата обращения: 18.06.2025). – Режим доступа: по</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подписке.</a:t>
            </a:r>
            <a:endParaRPr lang="ru-RU" sz="1700" dirty="0">
              <a:solidFill>
                <a:srgbClr val="002060"/>
              </a:solidFill>
              <a:latin typeface="Arial" panose="020B0604020202020204" pitchFamily="34" charset="0"/>
              <a:ea typeface="Tahoma" panose="020B0604030504040204" pitchFamily="34" charset="0"/>
              <a:cs typeface="Arial" pitchFamily="34" charset="0"/>
            </a:endParaRPr>
          </a:p>
        </p:txBody>
      </p:sp>
      <p:sp>
        <p:nvSpPr>
          <p:cNvPr id="12" name="TextBox 11">
            <a:extLst>
              <a:ext uri="{FF2B5EF4-FFF2-40B4-BE49-F238E27FC236}">
                <a16:creationId xmlns:a16="http://schemas.microsoft.com/office/drawing/2014/main" id="{1506C61F-5682-4B1C-9FFE-D1B61EE508C7}"/>
              </a:ext>
            </a:extLst>
          </p:cNvPr>
          <p:cNvSpPr txBox="1"/>
          <p:nvPr/>
        </p:nvSpPr>
        <p:spPr>
          <a:xfrm>
            <a:off x="4811098" y="191164"/>
            <a:ext cx="7317187" cy="780214"/>
          </a:xfrm>
          <a:prstGeom prst="rect">
            <a:avLst/>
          </a:prstGeom>
          <a:noFill/>
        </p:spPr>
        <p:txBody>
          <a:bodyPr wrap="square" lIns="109728" tIns="54864" rIns="109728" bIns="54864">
            <a:spAutoFit/>
          </a:bodyPr>
          <a:lstStyle/>
          <a:p>
            <a:pPr>
              <a:lnSpc>
                <a:spcPct val="150000"/>
              </a:lnSpc>
            </a:pPr>
            <a:r>
              <a:rPr lang="ru-RU" sz="2900" b="1" dirty="0" err="1">
                <a:solidFill>
                  <a:srgbClr val="002060"/>
                </a:solidFill>
                <a:latin typeface="Arial" pitchFamily="34" charset="0"/>
                <a:ea typeface="Tahoma" panose="020B0604030504040204" pitchFamily="34" charset="0"/>
                <a:cs typeface="Arial" pitchFamily="34" charset="0"/>
              </a:rPr>
              <a:t>Әдебиеттер</a:t>
            </a:r>
            <a:r>
              <a:rPr lang="ru-RU" sz="2900" b="1" dirty="0">
                <a:solidFill>
                  <a:srgbClr val="002060"/>
                </a:solidFill>
                <a:latin typeface="Arial" pitchFamily="34" charset="0"/>
                <a:ea typeface="Tahoma" panose="020B0604030504040204" pitchFamily="34" charset="0"/>
                <a:cs typeface="Arial" pitchFamily="34" charset="0"/>
              </a:rPr>
              <a:t>:</a:t>
            </a:r>
          </a:p>
        </p:txBody>
      </p:sp>
    </p:spTree>
    <p:extLst>
      <p:ext uri="{BB962C8B-B14F-4D97-AF65-F5344CB8AC3E}">
        <p14:creationId xmlns:p14="http://schemas.microsoft.com/office/powerpoint/2010/main" val="127412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a:stretch>
            <a:fillRect/>
          </a:stretch>
        </p:blipFill>
        <p:spPr>
          <a:xfrm>
            <a:off x="0" y="0"/>
            <a:ext cx="14630400" cy="8229600"/>
          </a:xfrm>
          <a:prstGeom prst="rect">
            <a:avLst/>
          </a:prstGeom>
        </p:spPr>
      </p:pic>
      <p:sp>
        <p:nvSpPr>
          <p:cNvPr id="13314" name="Заголовок 1">
            <a:extLst>
              <a:ext uri="{FF2B5EF4-FFF2-40B4-BE49-F238E27FC236}">
                <a16:creationId xmlns:a16="http://schemas.microsoft.com/office/drawing/2014/main" id="{4836029E-A24D-4144-A4E8-ECBC5785967F}"/>
              </a:ext>
            </a:extLst>
          </p:cNvPr>
          <p:cNvSpPr txBox="1">
            <a:spLocks/>
          </p:cNvSpPr>
          <p:nvPr/>
        </p:nvSpPr>
        <p:spPr bwMode="auto">
          <a:xfrm>
            <a:off x="3080387" y="3752850"/>
            <a:ext cx="8728710" cy="105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097280" eaLnBrk="0" fontAlgn="base" hangingPunct="0">
              <a:spcBef>
                <a:spcPct val="0"/>
              </a:spcBef>
              <a:spcAft>
                <a:spcPct val="0"/>
              </a:spcAft>
              <a:buNone/>
            </a:pPr>
            <a:r>
              <a:rPr lang="ru-RU" altLang="ru-RU" sz="5300" b="1" dirty="0" err="1">
                <a:solidFill>
                  <a:srgbClr val="03517A"/>
                </a:solidFill>
                <a:latin typeface="Arial" pitchFamily="34" charset="0"/>
                <a:cs typeface="Arial" pitchFamily="34" charset="0"/>
              </a:rPr>
              <a:t>Назарларыңызға</a:t>
            </a:r>
            <a:r>
              <a:rPr lang="ru-RU" altLang="ru-RU" sz="5300" b="1" dirty="0">
                <a:solidFill>
                  <a:srgbClr val="03517A"/>
                </a:solidFill>
                <a:latin typeface="Arial" pitchFamily="34" charset="0"/>
                <a:cs typeface="Arial" pitchFamily="34" charset="0"/>
              </a:rPr>
              <a:t> </a:t>
            </a:r>
            <a:r>
              <a:rPr lang="ru-RU" altLang="ru-RU" sz="5300" b="1" dirty="0" err="1">
                <a:solidFill>
                  <a:srgbClr val="03517A"/>
                </a:solidFill>
                <a:latin typeface="Arial" pitchFamily="34" charset="0"/>
                <a:cs typeface="Arial" pitchFamily="34" charset="0"/>
              </a:rPr>
              <a:t>рахмет</a:t>
            </a:r>
            <a:r>
              <a:rPr lang="ru-RU" altLang="ru-RU" sz="5300" b="1" dirty="0">
                <a:solidFill>
                  <a:srgbClr val="03517A"/>
                </a:solidFill>
                <a:latin typeface="Arial" pitchFamily="34" charset="0"/>
                <a:cs typeface="Arial" pitchFamily="34" charset="0"/>
              </a:rPr>
              <a:t>!</a:t>
            </a:r>
          </a:p>
        </p:txBody>
      </p:sp>
      <p:pic>
        <p:nvPicPr>
          <p:cNvPr id="14" name="Рисунок 12295">
            <a:extLst>
              <a:ext uri="{FF2B5EF4-FFF2-40B4-BE49-F238E27FC236}">
                <a16:creationId xmlns:a16="http://schemas.microsoft.com/office/drawing/2014/main" id="{F5351ADE-FD22-4D54-81B4-4E18D06B5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908" y="1381128"/>
            <a:ext cx="588644" cy="58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6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фон.jpg"/>
          <p:cNvPicPr>
            <a:picLocks noChangeAspect="1"/>
          </p:cNvPicPr>
          <p:nvPr/>
        </p:nvPicPr>
        <p:blipFill>
          <a:blip r:embed="rId3"/>
          <a:stretch>
            <a:fillRect/>
          </a:stretch>
        </p:blipFill>
        <p:spPr>
          <a:xfrm>
            <a:off x="0" y="0"/>
            <a:ext cx="14630400" cy="8229600"/>
          </a:xfrm>
          <a:prstGeom prst="rect">
            <a:avLst/>
          </a:prstGeom>
        </p:spPr>
      </p:pic>
      <p:sp>
        <p:nvSpPr>
          <p:cNvPr id="7" name="Прямоугольник 6">
            <a:extLst>
              <a:ext uri="{FF2B5EF4-FFF2-40B4-BE49-F238E27FC236}">
                <a16:creationId xmlns:a16="http://schemas.microsoft.com/office/drawing/2014/main" id="{27B0486A-5950-4D27-BE2C-5898448A7E19}"/>
              </a:ext>
            </a:extLst>
          </p:cNvPr>
          <p:cNvSpPr/>
          <p:nvPr/>
        </p:nvSpPr>
        <p:spPr>
          <a:xfrm>
            <a:off x="178752" y="1120402"/>
            <a:ext cx="14272898" cy="6703226"/>
          </a:xfrm>
          <a:prstGeom prst="rect">
            <a:avLst/>
          </a:prstGeom>
          <a:solidFill>
            <a:srgbClr val="EEECC7"/>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ru-RU"/>
          </a:p>
        </p:txBody>
      </p:sp>
      <p:sp>
        <p:nvSpPr>
          <p:cNvPr id="6" name="TextBox 5">
            <a:extLst>
              <a:ext uri="{FF2B5EF4-FFF2-40B4-BE49-F238E27FC236}">
                <a16:creationId xmlns:a16="http://schemas.microsoft.com/office/drawing/2014/main" id="{FCF28E9A-4073-4F1E-84BC-4EFA528B1463}"/>
              </a:ext>
            </a:extLst>
          </p:cNvPr>
          <p:cNvSpPr txBox="1"/>
          <p:nvPr/>
        </p:nvSpPr>
        <p:spPr>
          <a:xfrm>
            <a:off x="5390707" y="2778362"/>
            <a:ext cx="8222689" cy="2634567"/>
          </a:xfrm>
          <a:prstGeom prst="rect">
            <a:avLst/>
          </a:prstGeom>
          <a:noFill/>
        </p:spPr>
        <p:txBody>
          <a:bodyPr wrap="square" lIns="109728" tIns="54864" rIns="109728" bIns="54864">
            <a:spAutoFit/>
          </a:bodyPr>
          <a:lstStyle/>
          <a:p>
            <a:pPr algn="ctr">
              <a:spcAft>
                <a:spcPts val="1200"/>
              </a:spcAft>
            </a:pPr>
            <a:r>
              <a:rPr lang="kk-KZ" sz="2900" i="1" dirty="0">
                <a:solidFill>
                  <a:schemeClr val="tx2"/>
                </a:solidFill>
                <a:latin typeface="Arial" panose="020B0604020202020204" pitchFamily="34" charset="0"/>
                <a:ea typeface="Times New Roman" panose="02020603050405020304" pitchFamily="18" charset="0"/>
                <a:cs typeface="Arial" panose="020B0604020202020204" pitchFamily="34" charset="0"/>
              </a:rPr>
              <a:t>Тақырыбы: </a:t>
            </a:r>
          </a:p>
          <a:p>
            <a:pPr algn="ctr">
              <a:spcAft>
                <a:spcPts val="1200"/>
              </a:spcAft>
            </a:pPr>
            <a:endParaRPr lang="kk-KZ" sz="2900" b="1"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spcAft>
                <a:spcPts val="1200"/>
              </a:spcAft>
            </a:pP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Адамның жалпы</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және жеке</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конституциясы</a:t>
            </a:r>
            <a:endPar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13164AFD-8BC0-46A6-95E3-48F8DAE434B9}"/>
              </a:ext>
            </a:extLst>
          </p:cNvPr>
          <p:cNvSpPr txBox="1"/>
          <p:nvPr/>
        </p:nvSpPr>
        <p:spPr>
          <a:xfrm>
            <a:off x="8218803" y="1838253"/>
            <a:ext cx="2623840" cy="553998"/>
          </a:xfrm>
          <a:prstGeom prst="rect">
            <a:avLst/>
          </a:prstGeom>
          <a:noFill/>
          <a:ln w="22225" cap="rnd">
            <a:solidFill>
              <a:schemeClr val="accent1">
                <a:shade val="50000"/>
              </a:schemeClr>
            </a:solidFill>
            <a:round/>
          </a:ln>
        </p:spPr>
        <p:txBody>
          <a:bodyPr wrap="square" lIns="109728" tIns="54864" rIns="109728" bIns="54864">
            <a:spAutoFit/>
          </a:bodyPr>
          <a:lstStyle/>
          <a:p>
            <a:pPr algn="ct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11</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 дәріс </a:t>
            </a:r>
            <a:endParaRPr lang="ru-RU" sz="2900" dirty="0"/>
          </a:p>
        </p:txBody>
      </p:sp>
      <p:pic>
        <p:nvPicPr>
          <p:cNvPr id="8" name="Image 0" descr="preencoded.png"/>
          <p:cNvPicPr>
            <a:picLocks noChangeAspect="1"/>
          </p:cNvPicPr>
          <p:nvPr/>
        </p:nvPicPr>
        <p:blipFill>
          <a:blip r:embed="rId4"/>
          <a:stretch>
            <a:fillRect/>
          </a:stretch>
        </p:blipFill>
        <p:spPr>
          <a:xfrm>
            <a:off x="170108" y="1120402"/>
            <a:ext cx="4720856" cy="6744080"/>
          </a:xfrm>
          <a:prstGeom prst="rect">
            <a:avLst/>
          </a:prstGeom>
        </p:spPr>
      </p:pic>
    </p:spTree>
    <p:extLst>
      <p:ext uri="{BB962C8B-B14F-4D97-AF65-F5344CB8AC3E}">
        <p14:creationId xmlns:p14="http://schemas.microsoft.com/office/powerpoint/2010/main" val="417989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descr="фон.jpg"/>
          <p:cNvPicPr>
            <a:picLocks noChangeAspect="1"/>
          </p:cNvPicPr>
          <p:nvPr/>
        </p:nvPicPr>
        <p:blipFill>
          <a:blip r:embed="rId3"/>
          <a:stretch>
            <a:fillRect/>
          </a:stretch>
        </p:blipFill>
        <p:spPr>
          <a:xfrm>
            <a:off x="0" y="0"/>
            <a:ext cx="14630400" cy="8229600"/>
          </a:xfrm>
          <a:prstGeom prst="rect">
            <a:avLst/>
          </a:prstGeom>
        </p:spPr>
      </p:pic>
      <p:sp>
        <p:nvSpPr>
          <p:cNvPr id="8" name="TextBox 7">
            <a:extLst>
              <a:ext uri="{FF2B5EF4-FFF2-40B4-BE49-F238E27FC236}">
                <a16:creationId xmlns:a16="http://schemas.microsoft.com/office/drawing/2014/main" id="{4414C933-E78C-4591-9ED2-E2C5D8BE6C71}"/>
              </a:ext>
            </a:extLst>
          </p:cNvPr>
          <p:cNvSpPr txBox="1"/>
          <p:nvPr/>
        </p:nvSpPr>
        <p:spPr>
          <a:xfrm>
            <a:off x="1057250" y="1977930"/>
            <a:ext cx="13174799" cy="39041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9728" tIns="54864" rIns="109728" bIns="54864">
            <a:spAutoFit/>
          </a:bodyPr>
          <a:lstStyle/>
          <a:p>
            <a:pPr marL="1097280" lvl="1" indent="-548640">
              <a:spcAft>
                <a:spcPts val="2880"/>
              </a:spcAft>
              <a:buSzPts val="1100"/>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1. Адам конституциясы туралы жалпы түсінік. </a:t>
            </a:r>
          </a:p>
          <a:p>
            <a:pPr marL="1097280" lvl="1" indent="-548640">
              <a:spcAft>
                <a:spcPts val="2880"/>
              </a:spcAft>
              <a:buSzPts val="1100"/>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2. Дене бітім</a:t>
            </a:r>
            <a:r>
              <a:rPr lang="en-US" sz="29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i</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типтерінің жіктел</a:t>
            </a:r>
            <a:r>
              <a:rPr lang="en-US" sz="29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yi</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p>
          <a:p>
            <a:pPr marL="1097280" lvl="1" indent="-548640">
              <a:spcAft>
                <a:spcPts val="2880"/>
              </a:spcAft>
              <a:buSzPts val="1100"/>
            </a:pP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3. </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Э. Кречмер зерттеулері. Дене құрылымының типт</a:t>
            </a:r>
            <a:r>
              <a:rPr lang="en-US" sz="29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epi</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Бет және бас </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c</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үйег</a:t>
            </a:r>
            <a:r>
              <a:rPr lang="en-US" sz="29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i</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құрылымының ерекшеліктері.</a:t>
            </a:r>
          </a:p>
          <a:p>
            <a:pPr marL="1097280" lvl="1" indent="-548640">
              <a:spcAft>
                <a:spcPts val="2880"/>
              </a:spcAft>
              <a:buSzPts val="1100"/>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4. Адамның биологиялық ұйымдасуының деңгейлері мен иерархиясы. Конституцияны зерттеудің заманауи көзқарастары</a:t>
            </a:r>
          </a:p>
        </p:txBody>
      </p:sp>
      <p:sp>
        <p:nvSpPr>
          <p:cNvPr id="27650" name="AutoShape 2" descr="blob:https://web.whatsapp.com/bee0a836-ec9a-4c3b-b907-1788ca8ebc43"/>
          <p:cNvSpPr>
            <a:spLocks noChangeAspect="1" noChangeArrowheads="1"/>
          </p:cNvSpPr>
          <p:nvPr/>
        </p:nvSpPr>
        <p:spPr bwMode="auto">
          <a:xfrm>
            <a:off x="186690" y="-173355"/>
            <a:ext cx="365760" cy="365761"/>
          </a:xfrm>
          <a:prstGeom prst="rect">
            <a:avLst/>
          </a:prstGeom>
          <a:noFill/>
        </p:spPr>
        <p:txBody>
          <a:bodyPr vert="horz" wrap="square" lIns="109728" tIns="54864" rIns="109728" bIns="54864" numCol="1" anchor="t" anchorCtr="0" compatLnSpc="1">
            <a:prstTxWarp prst="textNoShape">
              <a:avLst/>
            </a:prstTxWarp>
          </a:bodyPr>
          <a:lstStyle/>
          <a:p>
            <a:endParaRPr lang="ru-RU"/>
          </a:p>
        </p:txBody>
      </p:sp>
      <p:sp>
        <p:nvSpPr>
          <p:cNvPr id="24" name="TextBox 23">
            <a:extLst>
              <a:ext uri="{FF2B5EF4-FFF2-40B4-BE49-F238E27FC236}">
                <a16:creationId xmlns:a16="http://schemas.microsoft.com/office/drawing/2014/main" id="{FE53FB67-E392-400A-8D68-000CB1CD463A}"/>
              </a:ext>
            </a:extLst>
          </p:cNvPr>
          <p:cNvSpPr txBox="1"/>
          <p:nvPr/>
        </p:nvSpPr>
        <p:spPr>
          <a:xfrm>
            <a:off x="-779251" y="192406"/>
            <a:ext cx="15011299" cy="871777"/>
          </a:xfrm>
          <a:prstGeom prst="rect">
            <a:avLst/>
          </a:prstGeom>
          <a:noFill/>
        </p:spPr>
        <p:txBody>
          <a:bodyPr wrap="square" lIns="109728" tIns="54864" rIns="109728" bIns="54864">
            <a:spAutoFit/>
          </a:bodyPr>
          <a:lstStyle/>
          <a:p>
            <a:pPr algn="ctr">
              <a:lnSpc>
                <a:spcPct val="115000"/>
              </a:lnSpc>
              <a:spcAft>
                <a:spcPts val="1200"/>
              </a:spcAft>
            </a:pPr>
            <a:r>
              <a:rPr lang="ru-RU" sz="4300" b="1" dirty="0" err="1">
                <a:solidFill>
                  <a:srgbClr val="002060"/>
                </a:solidFill>
                <a:latin typeface="Arial" pitchFamily="34" charset="0"/>
                <a:ea typeface="Calibri" panose="020F0502020204030204" pitchFamily="34" charset="0"/>
                <a:cs typeface="Arial" pitchFamily="34" charset="0"/>
              </a:rPr>
              <a:t>Жоспары</a:t>
            </a:r>
            <a:r>
              <a:rPr lang="ru-RU" sz="4300" b="1" dirty="0">
                <a:solidFill>
                  <a:schemeClr val="tx2"/>
                </a:solidFill>
                <a:latin typeface="Arial" pitchFamily="34" charset="0"/>
                <a:ea typeface="Calibri" panose="020F0502020204030204" pitchFamily="34" charset="0"/>
                <a:cs typeface="Arial" pitchFamily="34" charset="0"/>
              </a:rPr>
              <a:t>:</a:t>
            </a:r>
          </a:p>
        </p:txBody>
      </p:sp>
    </p:spTree>
    <p:extLst>
      <p:ext uri="{BB962C8B-B14F-4D97-AF65-F5344CB8AC3E}">
        <p14:creationId xmlns:p14="http://schemas.microsoft.com/office/powerpoint/2010/main" val="3612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153842" y="191386"/>
            <a:ext cx="10383441" cy="620078"/>
          </a:xfrm>
          <a:prstGeom prst="rect">
            <a:avLst/>
          </a:prstGeom>
          <a:noFill/>
          <a:ln/>
        </p:spPr>
        <p:txBody>
          <a:bodyPr wrap="none" lIns="0" tIns="0" rIns="0" bIns="0" rtlCol="0" anchor="t"/>
          <a:lstStyle/>
          <a:p>
            <a:pPr marL="0" indent="0" algn="l">
              <a:lnSpc>
                <a:spcPts val="4850"/>
              </a:lnSpc>
              <a:buNone/>
            </a:pPr>
            <a:r>
              <a:rPr lang="en-US" sz="3900" b="1" dirty="0">
                <a:solidFill>
                  <a:srgbClr val="2E3C4E"/>
                </a:solidFill>
                <a:latin typeface="Arial" pitchFamily="34" charset="0"/>
                <a:ea typeface="Host Grotesk Medium" pitchFamily="34" charset="-122"/>
                <a:cs typeface="Arial" pitchFamily="34" charset="0"/>
              </a:rPr>
              <a:t>Адам конституциясы туралы жалпы түсінік</a:t>
            </a:r>
            <a:endParaRPr lang="en-US" sz="3900" b="1" dirty="0">
              <a:latin typeface="Arial" pitchFamily="34" charset="0"/>
              <a:cs typeface="Arial" pitchFamily="34" charset="0"/>
            </a:endParaRPr>
          </a:p>
        </p:txBody>
      </p:sp>
      <p:sp>
        <p:nvSpPr>
          <p:cNvPr id="3" name="Text 1"/>
          <p:cNvSpPr/>
          <p:nvPr/>
        </p:nvSpPr>
        <p:spPr>
          <a:xfrm>
            <a:off x="793790" y="1727478"/>
            <a:ext cx="6955631" cy="3312355"/>
          </a:xfrm>
          <a:prstGeom prst="rect">
            <a:avLst/>
          </a:prstGeom>
          <a:noFill/>
          <a:ln/>
        </p:spPr>
        <p:txBody>
          <a:bodyPr wrap="square" lIns="0" tIns="0" rIns="0" bIns="0" rtlCol="0" anchor="t"/>
          <a:lstStyle/>
          <a:p>
            <a:r>
              <a:rPr lang="kk-KZ" sz="2400" dirty="0"/>
              <a:t>·</a:t>
            </a:r>
            <a:r>
              <a:rPr lang="en-US" sz="2400" dirty="0"/>
              <a:t>	</a:t>
            </a:r>
            <a:r>
              <a:rPr lang="kk-KZ" sz="2400" dirty="0"/>
              <a:t> </a:t>
            </a:r>
            <a:r>
              <a:rPr lang="kk-KZ" sz="2400" b="1" dirty="0"/>
              <a:t>Адам конституциясы</a:t>
            </a:r>
            <a:r>
              <a:rPr lang="kk-KZ" sz="2400" dirty="0"/>
              <a:t> – адамның анатомиялық-физиологиялық ерекшеліктерінің, дене құрылымы мен қызмет ету қабілеттерінің тұтас жиынтығы.</a:t>
            </a:r>
            <a:endParaRPr lang="ru-RU" sz="2400" dirty="0"/>
          </a:p>
          <a:p>
            <a:r>
              <a:rPr lang="ru-RU" sz="2400" dirty="0"/>
              <a:t>Конституция </a:t>
            </a:r>
            <a:r>
              <a:rPr lang="ru-RU" sz="2400" dirty="0" err="1"/>
              <a:t>адамның</a:t>
            </a:r>
            <a:r>
              <a:rPr lang="ru-RU" sz="2400" dirty="0"/>
              <a:t>:</a:t>
            </a:r>
          </a:p>
          <a:p>
            <a:pPr lvl="0"/>
            <a:r>
              <a:rPr lang="ru-RU" sz="2400" b="1" dirty="0" err="1"/>
              <a:t>сыртқы пішінін</a:t>
            </a:r>
            <a:r>
              <a:rPr lang="ru-RU" sz="2400" dirty="0"/>
              <a:t> (бой, </a:t>
            </a:r>
            <a:r>
              <a:rPr lang="ru-RU" sz="2400" dirty="0" err="1"/>
              <a:t>салмақ, пропорциялар</a:t>
            </a:r>
            <a:r>
              <a:rPr lang="ru-RU" sz="2400" dirty="0"/>
              <a:t>),</a:t>
            </a:r>
          </a:p>
          <a:p>
            <a:pPr lvl="0"/>
            <a:r>
              <a:rPr lang="ru-RU" sz="2400" b="1" dirty="0" err="1"/>
              <a:t>ішкі</a:t>
            </a:r>
            <a:r>
              <a:rPr lang="ru-RU" sz="2400" b="1" dirty="0"/>
              <a:t> </a:t>
            </a:r>
            <a:r>
              <a:rPr lang="ru-RU" sz="2400" b="1" dirty="0" err="1"/>
              <a:t>мүшелер жүйесінің қызметін</a:t>
            </a:r>
            <a:r>
              <a:rPr lang="ru-RU" sz="2400" dirty="0" err="1"/>
              <a:t>,</a:t>
            </a:r>
            <a:endParaRPr lang="ru-RU" sz="2400" dirty="0"/>
          </a:p>
          <a:p>
            <a:pPr lvl="0"/>
            <a:r>
              <a:rPr lang="ru-RU" sz="2400" b="1" dirty="0" err="1"/>
              <a:t>психофизиологиялық ерекшеліктерін</a:t>
            </a:r>
            <a:r>
              <a:rPr lang="ru-RU" sz="2400" dirty="0"/>
              <a:t> </a:t>
            </a:r>
            <a:r>
              <a:rPr lang="ru-RU" sz="2400" dirty="0" err="1"/>
              <a:t>сипаттайды</a:t>
            </a:r>
            <a:r>
              <a:rPr lang="ru-RU" sz="2400" dirty="0"/>
              <a:t>.</a:t>
            </a:r>
          </a:p>
          <a:p>
            <a:r>
              <a:rPr lang="en-US" sz="2400" i="1" dirty="0"/>
              <a:t>	</a:t>
            </a:r>
            <a:r>
              <a:rPr lang="ru-RU" sz="2400" i="1" dirty="0" err="1"/>
              <a:t>Конституцияға әсер ететін</a:t>
            </a:r>
            <a:r>
              <a:rPr lang="ru-RU" sz="2400" i="1" dirty="0"/>
              <a:t> </a:t>
            </a:r>
            <a:r>
              <a:rPr lang="ru-RU" sz="2400" i="1" dirty="0" err="1"/>
              <a:t>факторлар</a:t>
            </a:r>
            <a:r>
              <a:rPr lang="ru-RU" sz="2400" i="1" dirty="0"/>
              <a:t>: </a:t>
            </a:r>
            <a:r>
              <a:rPr lang="ru-RU" sz="2400" i="1" dirty="0" err="1"/>
              <a:t>тұқым қуалаушылық, жыныс</a:t>
            </a:r>
            <a:r>
              <a:rPr lang="ru-RU" sz="2400" i="1" dirty="0"/>
              <a:t>, </a:t>
            </a:r>
            <a:r>
              <a:rPr lang="ru-RU" sz="2400" i="1" dirty="0" err="1"/>
              <a:t>жас</a:t>
            </a:r>
            <a:r>
              <a:rPr lang="ru-RU" sz="2400" i="1" dirty="0"/>
              <a:t> </a:t>
            </a:r>
            <a:r>
              <a:rPr lang="ru-RU" sz="2400" i="1" dirty="0" err="1"/>
              <a:t>ерекшелігі</a:t>
            </a:r>
            <a:r>
              <a:rPr lang="ru-RU" sz="2400" i="1" dirty="0"/>
              <a:t>, </a:t>
            </a:r>
            <a:r>
              <a:rPr lang="ru-RU" sz="2400" i="1" dirty="0" err="1"/>
              <a:t>өмір салты</a:t>
            </a:r>
            <a:r>
              <a:rPr lang="ru-RU" sz="2400" i="1" dirty="0"/>
              <a:t>, </a:t>
            </a:r>
            <a:r>
              <a:rPr lang="ru-RU" sz="2400" i="1" dirty="0" err="1"/>
              <a:t>әлеуметтік </a:t>
            </a:r>
            <a:r>
              <a:rPr lang="ru-RU" sz="2400" i="1" dirty="0"/>
              <a:t>орта.</a:t>
            </a:r>
          </a:p>
          <a:p>
            <a:r>
              <a:rPr lang="ru-RU" sz="2400" dirty="0"/>
              <a:t> </a:t>
            </a:r>
          </a:p>
        </p:txBody>
      </p:sp>
      <p:pic>
        <p:nvPicPr>
          <p:cNvPr id="5" name="Image 0" descr="preencoded.png"/>
          <p:cNvPicPr>
            <a:picLocks noChangeAspect="1"/>
          </p:cNvPicPr>
          <p:nvPr/>
        </p:nvPicPr>
        <p:blipFill>
          <a:blip r:embed="rId4"/>
          <a:stretch>
            <a:fillRect/>
          </a:stretch>
        </p:blipFill>
        <p:spPr>
          <a:xfrm>
            <a:off x="8241149" y="1772126"/>
            <a:ext cx="5602962" cy="5602962"/>
          </a:xfrm>
          <a:prstGeom prst="rect">
            <a:avLst/>
          </a:prstGeom>
        </p:spPr>
      </p:pic>
      <p:sp>
        <p:nvSpPr>
          <p:cNvPr id="8" name="Прямоугольник 7"/>
          <p:cNvSpPr/>
          <p:nvPr/>
        </p:nvSpPr>
        <p:spPr>
          <a:xfrm>
            <a:off x="793790" y="6051649"/>
            <a:ext cx="7315200" cy="1323439"/>
          </a:xfrm>
          <a:prstGeom prst="rect">
            <a:avLst/>
          </a:prstGeom>
        </p:spPr>
        <p:txBody>
          <a:bodyPr wrap="square" numCol="2">
            <a:spAutoFit/>
          </a:bodyPr>
          <a:lstStyle/>
          <a:p>
            <a:r>
              <a:rPr lang="ru-RU" sz="2000" dirty="0"/>
              <a:t>·</a:t>
            </a:r>
            <a:r>
              <a:rPr lang="ru-RU" sz="2000" b="1" dirty="0" err="1"/>
              <a:t>Жалпы</a:t>
            </a:r>
            <a:r>
              <a:rPr lang="ru-RU" sz="2000" b="1" dirty="0"/>
              <a:t> конституция</a:t>
            </a:r>
            <a:r>
              <a:rPr lang="ru-RU" sz="2000" dirty="0"/>
              <a:t> – </a:t>
            </a:r>
            <a:r>
              <a:rPr lang="ru-RU" sz="2000" dirty="0" err="1"/>
              <a:t>бүкіл адамзатқа тән құрылымдық-физиологиялық негіздер</a:t>
            </a:r>
            <a:r>
              <a:rPr lang="ru-RU" sz="2000" dirty="0"/>
              <a:t>.</a:t>
            </a:r>
          </a:p>
          <a:p>
            <a:endParaRPr lang="en-US" sz="2000" dirty="0"/>
          </a:p>
          <a:p>
            <a:r>
              <a:rPr lang="ru-RU" sz="2000" dirty="0"/>
              <a:t>·</a:t>
            </a:r>
            <a:r>
              <a:rPr lang="ru-RU" sz="2000" b="1" dirty="0" err="1"/>
              <a:t>Жеке</a:t>
            </a:r>
            <a:r>
              <a:rPr lang="ru-RU" sz="2000" b="1" dirty="0"/>
              <a:t> конституция</a:t>
            </a:r>
            <a:r>
              <a:rPr lang="ru-RU" sz="2000" dirty="0"/>
              <a:t> – </a:t>
            </a:r>
            <a:r>
              <a:rPr lang="ru-RU" sz="2000" dirty="0" err="1"/>
              <a:t>әр индивидтің өзіндік ерекшелігі</a:t>
            </a:r>
            <a:r>
              <a:rPr lang="ru-RU" sz="2000" dirty="0"/>
              <a:t> (</a:t>
            </a:r>
            <a:r>
              <a:rPr lang="ru-RU" sz="2000" dirty="0" err="1"/>
              <a:t>дене</a:t>
            </a:r>
            <a:r>
              <a:rPr lang="ru-RU" sz="2000" dirty="0"/>
              <a:t> </a:t>
            </a:r>
            <a:r>
              <a:rPr lang="ru-RU" sz="2000" dirty="0" err="1"/>
              <a:t>пішіні</a:t>
            </a:r>
            <a:r>
              <a:rPr lang="ru-RU" sz="2000" dirty="0"/>
              <a:t>, </a:t>
            </a:r>
            <a:r>
              <a:rPr lang="ru-RU" sz="2000" dirty="0" err="1"/>
              <a:t>мінез</a:t>
            </a:r>
            <a:r>
              <a:rPr lang="ru-RU" sz="2000" dirty="0"/>
              <a:t>, </a:t>
            </a:r>
            <a:r>
              <a:rPr lang="ru-RU" sz="2000" dirty="0" err="1"/>
              <a:t>бейімділік</a:t>
            </a:r>
            <a:r>
              <a:rPr lang="ru-RU" sz="2000" dirty="0"/>
              <a:t>).</a:t>
            </a:r>
          </a:p>
        </p:txBody>
      </p:sp>
      <p:cxnSp>
        <p:nvCxnSpPr>
          <p:cNvPr id="12" name="Прямая соединительная линия 11"/>
          <p:cNvCxnSpPr/>
          <p:nvPr/>
        </p:nvCxnSpPr>
        <p:spPr>
          <a:xfrm>
            <a:off x="4210493" y="6051649"/>
            <a:ext cx="0" cy="132343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759923" y="191386"/>
            <a:ext cx="10383441" cy="620078"/>
          </a:xfrm>
          <a:prstGeom prst="rect">
            <a:avLst/>
          </a:prstGeom>
          <a:noFill/>
          <a:ln/>
        </p:spPr>
        <p:txBody>
          <a:bodyPr wrap="none" lIns="0" tIns="0" rIns="0" bIns="0" rtlCol="0" anchor="t"/>
          <a:lstStyle/>
          <a:p>
            <a:pPr>
              <a:lnSpc>
                <a:spcPts val="4850"/>
              </a:lnSpc>
            </a:pPr>
            <a:r>
              <a:rPr lang="kk-KZ" sz="4000" b="1" dirty="0"/>
              <a:t>Дене бітімi типтерінің жіктелyi</a:t>
            </a:r>
            <a:endParaRPr lang="en-US" sz="3900" b="1" dirty="0">
              <a:latin typeface="Arial" pitchFamily="34" charset="0"/>
              <a:cs typeface="Arial" pitchFamily="34" charset="0"/>
            </a:endParaRPr>
          </a:p>
        </p:txBody>
      </p:sp>
      <p:sp>
        <p:nvSpPr>
          <p:cNvPr id="3" name="Text 1"/>
          <p:cNvSpPr/>
          <p:nvPr/>
        </p:nvSpPr>
        <p:spPr>
          <a:xfrm>
            <a:off x="372140" y="1711842"/>
            <a:ext cx="6262575" cy="2659579"/>
          </a:xfrm>
          <a:prstGeom prst="rect">
            <a:avLst/>
          </a:prstGeom>
          <a:noFill/>
          <a:ln/>
        </p:spPr>
        <p:txBody>
          <a:bodyPr wrap="square" lIns="0" tIns="0" rIns="0" bIns="0" rtlCol="0" anchor="t"/>
          <a:lstStyle/>
          <a:p>
            <a:pPr algn="just"/>
            <a:r>
              <a:rPr lang="en-US" sz="2800" dirty="0"/>
              <a:t>	</a:t>
            </a:r>
            <a:r>
              <a:rPr lang="kk-KZ" sz="2800" b="1" dirty="0"/>
              <a:t>Дене бітімі </a:t>
            </a:r>
            <a:r>
              <a:rPr lang="kk-KZ" sz="2800" dirty="0"/>
              <a:t>– адамның сыртқы морфологиялық және физиологиялық құрылымының жиынтық бейнесі.</a:t>
            </a:r>
          </a:p>
        </p:txBody>
      </p:sp>
      <p:graphicFrame>
        <p:nvGraphicFramePr>
          <p:cNvPr id="9" name="Схема 8"/>
          <p:cNvGraphicFramePr/>
          <p:nvPr/>
        </p:nvGraphicFramePr>
        <p:xfrm>
          <a:off x="5908867" y="1150310"/>
          <a:ext cx="8455719" cy="66965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3010" name="Picture 2" descr="Picture background"/>
          <p:cNvPicPr>
            <a:picLocks noChangeAspect="1" noChangeArrowheads="1"/>
          </p:cNvPicPr>
          <p:nvPr/>
        </p:nvPicPr>
        <p:blipFill>
          <a:blip r:embed="rId9"/>
          <a:srcRect t="17278"/>
          <a:stretch>
            <a:fillRect/>
          </a:stretch>
        </p:blipFill>
        <p:spPr bwMode="auto">
          <a:xfrm>
            <a:off x="602142" y="3530009"/>
            <a:ext cx="6329482" cy="27488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144147" y="223284"/>
            <a:ext cx="12874347" cy="620078"/>
          </a:xfrm>
          <a:prstGeom prst="rect">
            <a:avLst/>
          </a:prstGeom>
          <a:noFill/>
          <a:ln/>
        </p:spPr>
        <p:txBody>
          <a:bodyPr wrap="none" lIns="0" tIns="0" rIns="0" bIns="0" rtlCol="0" anchor="t"/>
          <a:lstStyle/>
          <a:p>
            <a:pPr marL="0" indent="0" algn="l">
              <a:lnSpc>
                <a:spcPts val="4850"/>
              </a:lnSpc>
              <a:buNone/>
            </a:pPr>
            <a:r>
              <a:rPr lang="en-US" sz="3600" b="1" dirty="0">
                <a:solidFill>
                  <a:srgbClr val="2E3C4E"/>
                </a:solidFill>
                <a:latin typeface="Host Grotesk Medium" pitchFamily="34" charset="0"/>
                <a:ea typeface="Host Grotesk Medium" pitchFamily="34" charset="-122"/>
                <a:cs typeface="Host Grotesk Medium" pitchFamily="34" charset="-120"/>
              </a:rPr>
              <a:t>Э. </a:t>
            </a:r>
            <a:r>
              <a:rPr lang="en-US" sz="3600" b="1" dirty="0" err="1">
                <a:solidFill>
                  <a:srgbClr val="2E3C4E"/>
                </a:solidFill>
                <a:latin typeface="Host Grotesk Medium" pitchFamily="34" charset="0"/>
                <a:ea typeface="Host Grotesk Medium" pitchFamily="34" charset="-122"/>
                <a:cs typeface="Host Grotesk Medium" pitchFamily="34" charset="-120"/>
              </a:rPr>
              <a:t>Кречмер</a:t>
            </a:r>
            <a:r>
              <a:rPr lang="en-US" sz="3600" b="1" dirty="0">
                <a:solidFill>
                  <a:srgbClr val="2E3C4E"/>
                </a:solidFill>
                <a:latin typeface="Host Grotesk Medium" pitchFamily="34" charset="0"/>
                <a:ea typeface="Host Grotesk Medium" pitchFamily="34" charset="-122"/>
                <a:cs typeface="Host Grotesk Medium" pitchFamily="34" charset="-120"/>
              </a:rPr>
              <a:t> </a:t>
            </a:r>
            <a:r>
              <a:rPr lang="en-US" sz="3600" b="1" dirty="0" err="1">
                <a:solidFill>
                  <a:srgbClr val="2E3C4E"/>
                </a:solidFill>
                <a:latin typeface="Host Grotesk Medium" pitchFamily="34" charset="0"/>
                <a:ea typeface="Host Grotesk Medium" pitchFamily="34" charset="-122"/>
                <a:cs typeface="Host Grotesk Medium" pitchFamily="34" charset="-120"/>
              </a:rPr>
              <a:t>зерттеулері</a:t>
            </a:r>
            <a:r>
              <a:rPr lang="en-US" sz="3600" b="1" dirty="0">
                <a:solidFill>
                  <a:srgbClr val="2E3C4E"/>
                </a:solidFill>
                <a:latin typeface="Host Grotesk Medium" pitchFamily="34" charset="0"/>
                <a:ea typeface="Host Grotesk Medium" pitchFamily="34" charset="-122"/>
                <a:cs typeface="Host Grotesk Medium" pitchFamily="34" charset="-120"/>
              </a:rPr>
              <a:t>: </a:t>
            </a:r>
            <a:r>
              <a:rPr lang="en-US" sz="3600" b="1" dirty="0" err="1">
                <a:solidFill>
                  <a:srgbClr val="2E3C4E"/>
                </a:solidFill>
                <a:latin typeface="Host Grotesk Medium" pitchFamily="34" charset="0"/>
                <a:ea typeface="Host Grotesk Medium" pitchFamily="34" charset="-122"/>
                <a:cs typeface="Host Grotesk Medium" pitchFamily="34" charset="-120"/>
              </a:rPr>
              <a:t>Дене</a:t>
            </a:r>
            <a:r>
              <a:rPr lang="en-US" sz="3600" b="1" dirty="0">
                <a:solidFill>
                  <a:srgbClr val="2E3C4E"/>
                </a:solidFill>
                <a:latin typeface="Host Grotesk Medium" pitchFamily="34" charset="0"/>
                <a:ea typeface="Host Grotesk Medium" pitchFamily="34" charset="-122"/>
                <a:cs typeface="Host Grotesk Medium" pitchFamily="34" charset="-120"/>
              </a:rPr>
              <a:t> </a:t>
            </a:r>
            <a:r>
              <a:rPr lang="en-US" sz="3600" b="1" dirty="0" err="1">
                <a:solidFill>
                  <a:srgbClr val="2E3C4E"/>
                </a:solidFill>
                <a:latin typeface="Host Grotesk Medium" pitchFamily="34" charset="0"/>
                <a:ea typeface="Host Grotesk Medium" pitchFamily="34" charset="-122"/>
                <a:cs typeface="Host Grotesk Medium" pitchFamily="34" charset="-120"/>
              </a:rPr>
              <a:t>құрылымының</a:t>
            </a:r>
            <a:r>
              <a:rPr lang="en-US" sz="3600" b="1" dirty="0">
                <a:solidFill>
                  <a:srgbClr val="2E3C4E"/>
                </a:solidFill>
                <a:latin typeface="Host Grotesk Medium" pitchFamily="34" charset="0"/>
                <a:ea typeface="Host Grotesk Medium" pitchFamily="34" charset="-122"/>
                <a:cs typeface="Host Grotesk Medium" pitchFamily="34" charset="-120"/>
              </a:rPr>
              <a:t> </a:t>
            </a:r>
            <a:r>
              <a:rPr lang="en-US" sz="3600" b="1" dirty="0" err="1">
                <a:solidFill>
                  <a:srgbClr val="2E3C4E"/>
                </a:solidFill>
                <a:latin typeface="Host Grotesk Medium" pitchFamily="34" charset="0"/>
                <a:ea typeface="Host Grotesk Medium" pitchFamily="34" charset="-122"/>
                <a:cs typeface="Host Grotesk Medium" pitchFamily="34" charset="-120"/>
              </a:rPr>
              <a:t>типтері</a:t>
            </a:r>
            <a:endParaRPr lang="en-US" sz="3600" b="1" dirty="0"/>
          </a:p>
        </p:txBody>
      </p:sp>
      <p:sp>
        <p:nvSpPr>
          <p:cNvPr id="3" name="Text 1"/>
          <p:cNvSpPr/>
          <p:nvPr/>
        </p:nvSpPr>
        <p:spPr>
          <a:xfrm>
            <a:off x="770811" y="1424763"/>
            <a:ext cx="13042821" cy="892969"/>
          </a:xfrm>
          <a:prstGeom prst="rect">
            <a:avLst/>
          </a:prstGeom>
          <a:noFill/>
          <a:ln/>
        </p:spPr>
        <p:txBody>
          <a:bodyPr wrap="square" lIns="0" tIns="0" rIns="0" bIns="0" rtlCol="0" anchor="t"/>
          <a:lstStyle/>
          <a:p>
            <a:pPr>
              <a:lnSpc>
                <a:spcPts val="2300"/>
              </a:lnSpc>
            </a:pPr>
            <a:r>
              <a:rPr lang="en-US" sz="1600" b="1" dirty="0" err="1">
                <a:solidFill>
                  <a:srgbClr val="384653"/>
                </a:solidFill>
                <a:latin typeface="Roboto" pitchFamily="34" charset="0"/>
                <a:ea typeface="Roboto" pitchFamily="34" charset="-122"/>
                <a:cs typeface="Roboto" pitchFamily="34" charset="-120"/>
              </a:rPr>
              <a:t>Эрнст</a:t>
            </a:r>
            <a:r>
              <a:rPr lang="en-US" sz="1600" b="1" dirty="0">
                <a:solidFill>
                  <a:srgbClr val="384653"/>
                </a:solidFill>
                <a:latin typeface="Roboto" pitchFamily="34" charset="0"/>
                <a:ea typeface="Roboto" pitchFamily="34" charset="-122"/>
                <a:cs typeface="Roboto" pitchFamily="34" charset="-120"/>
              </a:rPr>
              <a:t> </a:t>
            </a:r>
            <a:r>
              <a:rPr lang="en-US" sz="1600" b="1" dirty="0" err="1">
                <a:solidFill>
                  <a:srgbClr val="384653"/>
                </a:solidFill>
                <a:latin typeface="Roboto" pitchFamily="34" charset="0"/>
                <a:ea typeface="Roboto" pitchFamily="34" charset="-122"/>
                <a:cs typeface="Roboto" pitchFamily="34" charset="-120"/>
              </a:rPr>
              <a:t>Кречмер</a:t>
            </a:r>
            <a:r>
              <a:rPr lang="kk-KZ" sz="1600" b="1" dirty="0">
                <a:solidFill>
                  <a:srgbClr val="384653"/>
                </a:solidFill>
                <a:latin typeface="Roboto" pitchFamily="34" charset="0"/>
                <a:ea typeface="Roboto" pitchFamily="34" charset="-122"/>
                <a:cs typeface="Roboto" pitchFamily="34" charset="-120"/>
              </a:rPr>
              <a:t> </a:t>
            </a:r>
            <a:r>
              <a:rPr lang="kk-KZ" sz="1600" b="1" dirty="0"/>
              <a:t>(1888–1964) </a:t>
            </a:r>
            <a:r>
              <a:rPr lang="en-US" sz="1600" b="1" dirty="0">
                <a:solidFill>
                  <a:srgbClr val="384653"/>
                </a:solidFill>
                <a:latin typeface="Roboto" pitchFamily="34" charset="0"/>
                <a:ea typeface="Roboto" pitchFamily="34" charset="-122"/>
                <a:cs typeface="Roboto" pitchFamily="34" charset="-120"/>
              </a:rPr>
              <a:t>, атақты неміс психиатры, адамның дене бітімі мен темпераменті арасындағы байланысты зерттеді. Оның зерттеулері адам конституциясын түсінуге зор үлес қосты, ол дене құрылымының үш негізгі типін анықтады, олар әрқайсысы белгілі бір психологиялық ерекшеліктермен байланысты.</a:t>
            </a:r>
            <a:endParaRPr lang="en-US" sz="1600" b="1" dirty="0"/>
          </a:p>
        </p:txBody>
      </p:sp>
      <p:sp>
        <p:nvSpPr>
          <p:cNvPr id="4" name="Shape 2"/>
          <p:cNvSpPr/>
          <p:nvPr/>
        </p:nvSpPr>
        <p:spPr>
          <a:xfrm>
            <a:off x="793790" y="2815906"/>
            <a:ext cx="4215289" cy="3170191"/>
          </a:xfrm>
          <a:prstGeom prst="roundRect">
            <a:avLst>
              <a:gd name="adj" fmla="val 3137"/>
            </a:avLst>
          </a:prstGeom>
          <a:solidFill>
            <a:srgbClr val="FAF9F5"/>
          </a:solidFill>
          <a:ln w="22860">
            <a:solidFill>
              <a:srgbClr val="95CCDA"/>
            </a:solidFill>
            <a:prstDash val="solid"/>
          </a:ln>
        </p:spPr>
      </p:sp>
      <p:sp>
        <p:nvSpPr>
          <p:cNvPr id="5" name="Shape 3"/>
          <p:cNvSpPr/>
          <p:nvPr/>
        </p:nvSpPr>
        <p:spPr>
          <a:xfrm>
            <a:off x="816650" y="2838767"/>
            <a:ext cx="4169569" cy="595313"/>
          </a:xfrm>
          <a:prstGeom prst="roundRect">
            <a:avLst>
              <a:gd name="adj" fmla="val 9395"/>
            </a:avLst>
          </a:prstGeom>
          <a:solidFill>
            <a:srgbClr val="95CCDA"/>
          </a:solidFill>
          <a:ln/>
        </p:spPr>
      </p:sp>
      <p:pic>
        <p:nvPicPr>
          <p:cNvPr id="6" name="Image 0" descr="preencoded.png"/>
          <p:cNvPicPr>
            <a:picLocks noChangeAspect="1"/>
          </p:cNvPicPr>
          <p:nvPr/>
        </p:nvPicPr>
        <p:blipFill>
          <a:blip r:embed="rId4"/>
          <a:stretch>
            <a:fillRect/>
          </a:stretch>
        </p:blipFill>
        <p:spPr>
          <a:xfrm>
            <a:off x="2752606" y="2946518"/>
            <a:ext cx="297656" cy="372070"/>
          </a:xfrm>
          <a:prstGeom prst="rect">
            <a:avLst/>
          </a:prstGeom>
        </p:spPr>
      </p:pic>
      <p:sp>
        <p:nvSpPr>
          <p:cNvPr id="7" name="Text 4"/>
          <p:cNvSpPr/>
          <p:nvPr/>
        </p:nvSpPr>
        <p:spPr>
          <a:xfrm>
            <a:off x="1015008" y="3632437"/>
            <a:ext cx="2480905" cy="310158"/>
          </a:xfrm>
          <a:prstGeom prst="rect">
            <a:avLst/>
          </a:prstGeom>
          <a:noFill/>
          <a:ln/>
        </p:spPr>
        <p:txBody>
          <a:bodyPr wrap="none" lIns="0" tIns="0" rIns="0" bIns="0" rtlCol="0" anchor="t"/>
          <a:lstStyle/>
          <a:p>
            <a:pPr>
              <a:lnSpc>
                <a:spcPts val="2400"/>
              </a:lnSpc>
            </a:pPr>
            <a:r>
              <a:rPr lang="en-US" sz="1950" dirty="0" err="1">
                <a:solidFill>
                  <a:srgbClr val="384653"/>
                </a:solidFill>
                <a:latin typeface="Host Grotesk Medium" pitchFamily="34" charset="0"/>
                <a:ea typeface="Host Grotesk Medium" pitchFamily="34" charset="-122"/>
                <a:cs typeface="Host Grotesk Medium" pitchFamily="34" charset="-120"/>
              </a:rPr>
              <a:t>Астеникалық</a:t>
            </a:r>
            <a:r>
              <a:rPr lang="ru-RU" sz="1950" dirty="0" err="1">
                <a:solidFill>
                  <a:srgbClr val="384653"/>
                </a:solidFill>
                <a:latin typeface="Host Grotesk Medium" pitchFamily="34" charset="0"/>
                <a:ea typeface="Host Grotesk Medium" pitchFamily="34" charset="-122"/>
                <a:cs typeface="Host Grotesk Medium" pitchFamily="34" charset="-120"/>
              </a:rPr>
              <a:t>/Лептосомдық</a:t>
            </a:r>
            <a:r>
              <a:rPr lang="ru-RU" sz="1950" dirty="0">
                <a:solidFill>
                  <a:srgbClr val="384653"/>
                </a:solidFill>
                <a:latin typeface="Host Grotesk Medium" pitchFamily="34" charset="0"/>
                <a:ea typeface="Host Grotesk Medium" pitchFamily="34" charset="-122"/>
                <a:cs typeface="Host Grotesk Medium" pitchFamily="34" charset="-120"/>
              </a:rPr>
              <a:t> </a:t>
            </a:r>
            <a:r>
              <a:rPr lang="en-US" sz="1950" dirty="0">
                <a:solidFill>
                  <a:srgbClr val="384653"/>
                </a:solidFill>
                <a:latin typeface="Host Grotesk Medium" pitchFamily="34" charset="0"/>
                <a:ea typeface="Host Grotesk Medium" pitchFamily="34" charset="-122"/>
                <a:cs typeface="Host Grotesk Medium" pitchFamily="34" charset="-120"/>
              </a:rPr>
              <a:t> тип</a:t>
            </a:r>
            <a:endParaRPr lang="en-US" sz="1950" dirty="0"/>
          </a:p>
        </p:txBody>
      </p:sp>
      <p:sp>
        <p:nvSpPr>
          <p:cNvPr id="8" name="Text 5"/>
          <p:cNvSpPr/>
          <p:nvPr/>
        </p:nvSpPr>
        <p:spPr>
          <a:xfrm>
            <a:off x="1015008" y="3944695"/>
            <a:ext cx="3772853" cy="1924439"/>
          </a:xfrm>
          <a:prstGeom prst="rect">
            <a:avLst/>
          </a:prstGeom>
          <a:noFill/>
          <a:ln/>
        </p:spPr>
        <p:txBody>
          <a:bodyPr wrap="square" lIns="0" tIns="0" rIns="0" bIns="0" rtlCol="0" anchor="t"/>
          <a:lstStyle/>
          <a:p>
            <a:pPr lvl="0">
              <a:lnSpc>
                <a:spcPts val="2300"/>
              </a:lnSpc>
            </a:pPr>
            <a:r>
              <a:rPr lang="en-US" sz="1550" dirty="0">
                <a:solidFill>
                  <a:srgbClr val="384653"/>
                </a:solidFill>
                <a:latin typeface="Roboto" pitchFamily="34" charset="0"/>
                <a:ea typeface="Roboto" pitchFamily="34" charset="-122"/>
                <a:cs typeface="Roboto" pitchFamily="34" charset="-120"/>
              </a:rPr>
              <a:t>Ұзын, жіңішке дене, дамымаған бұлшықеттер, ұзын аяқ-қолдар. Бұл типтегі адамдар көбінесе интровертті, сезімтал және өнерге бейім </a:t>
            </a:r>
            <a:r>
              <a:rPr lang="en-US" sz="1550" dirty="0" err="1">
                <a:solidFill>
                  <a:srgbClr val="384653"/>
                </a:solidFill>
                <a:latin typeface="Roboto" pitchFamily="34" charset="0"/>
                <a:ea typeface="Roboto" pitchFamily="34" charset="-122"/>
                <a:cs typeface="Roboto" pitchFamily="34" charset="-120"/>
              </a:rPr>
              <a:t>болады</a:t>
            </a:r>
            <a:r>
              <a:rPr lang="en-US" sz="1550" dirty="0">
                <a:solidFill>
                  <a:srgbClr val="384653"/>
                </a:solidFill>
                <a:latin typeface="Roboto" pitchFamily="34" charset="0"/>
                <a:ea typeface="Roboto" pitchFamily="34" charset="-122"/>
                <a:cs typeface="Roboto" pitchFamily="34" charset="-120"/>
              </a:rPr>
              <a:t>.</a:t>
            </a:r>
            <a:r>
              <a:rPr lang="kk-KZ" sz="1550" dirty="0">
                <a:solidFill>
                  <a:srgbClr val="384653"/>
                </a:solidFill>
                <a:latin typeface="Roboto" pitchFamily="34" charset="0"/>
                <a:ea typeface="Roboto" pitchFamily="34" charset="-122"/>
                <a:cs typeface="Roboto" pitchFamily="34" charset="-120"/>
              </a:rPr>
              <a:t> </a:t>
            </a:r>
          </a:p>
          <a:p>
            <a:pPr lvl="0">
              <a:lnSpc>
                <a:spcPts val="2300"/>
              </a:lnSpc>
            </a:pPr>
            <a:r>
              <a:rPr lang="kk-KZ" sz="1550" dirty="0">
                <a:solidFill>
                  <a:srgbClr val="384653"/>
                </a:solidFill>
                <a:latin typeface="Roboto" pitchFamily="34" charset="0"/>
                <a:ea typeface="Roboto" pitchFamily="34" charset="-122"/>
                <a:cs typeface="Roboto" pitchFamily="34" charset="-120"/>
              </a:rPr>
              <a:t>→ </a:t>
            </a:r>
            <a:r>
              <a:rPr lang="ru-RU" sz="1550" dirty="0" err="1">
                <a:solidFill>
                  <a:srgbClr val="384653"/>
                </a:solidFill>
                <a:latin typeface="Roboto" pitchFamily="34" charset="0"/>
                <a:ea typeface="Roboto" pitchFamily="34" charset="-122"/>
                <a:cs typeface="Roboto" pitchFamily="34" charset="-120"/>
              </a:rPr>
              <a:t>жиі</a:t>
            </a:r>
            <a:r>
              <a:rPr lang="ru-RU" sz="1550" dirty="0">
                <a:solidFill>
                  <a:srgbClr val="384653"/>
                </a:solidFill>
                <a:latin typeface="Roboto" pitchFamily="34" charset="0"/>
                <a:ea typeface="Roboto" pitchFamily="34" charset="-122"/>
                <a:cs typeface="Roboto" pitchFamily="34" charset="-120"/>
              </a:rPr>
              <a:t> </a:t>
            </a:r>
            <a:r>
              <a:rPr lang="ru-RU" sz="1550" i="1" dirty="0" err="1">
                <a:solidFill>
                  <a:srgbClr val="384653"/>
                </a:solidFill>
                <a:latin typeface="Roboto" pitchFamily="34" charset="0"/>
                <a:ea typeface="Roboto" pitchFamily="34" charset="-122"/>
                <a:cs typeface="Roboto" pitchFamily="34" charset="-120"/>
              </a:rPr>
              <a:t>шизоидты</a:t>
            </a:r>
            <a:r>
              <a:rPr lang="ru-RU" sz="1550" dirty="0">
                <a:solidFill>
                  <a:srgbClr val="384653"/>
                </a:solidFill>
                <a:latin typeface="Roboto" pitchFamily="34" charset="0"/>
                <a:ea typeface="Roboto" pitchFamily="34" charset="-122"/>
                <a:cs typeface="Roboto" pitchFamily="34" charset="-120"/>
              </a:rPr>
              <a:t> </a:t>
            </a:r>
            <a:r>
              <a:rPr lang="ru-RU" sz="1550" dirty="0" err="1">
                <a:solidFill>
                  <a:srgbClr val="384653"/>
                </a:solidFill>
                <a:latin typeface="Roboto" pitchFamily="34" charset="0"/>
                <a:ea typeface="Roboto" pitchFamily="34" charset="-122"/>
                <a:cs typeface="Roboto" pitchFamily="34" charset="-120"/>
              </a:rPr>
              <a:t>темпераментке</a:t>
            </a:r>
            <a:r>
              <a:rPr lang="ru-RU" sz="1550" dirty="0">
                <a:solidFill>
                  <a:srgbClr val="384653"/>
                </a:solidFill>
                <a:latin typeface="Roboto" pitchFamily="34" charset="0"/>
                <a:ea typeface="Roboto" pitchFamily="34" charset="-122"/>
                <a:cs typeface="Roboto" pitchFamily="34" charset="-120"/>
              </a:rPr>
              <a:t> </a:t>
            </a:r>
            <a:r>
              <a:rPr lang="ru-RU" sz="1550" dirty="0" err="1">
                <a:solidFill>
                  <a:srgbClr val="384653"/>
                </a:solidFill>
                <a:latin typeface="Roboto" pitchFamily="34" charset="0"/>
                <a:ea typeface="Roboto" pitchFamily="34" charset="-122"/>
                <a:cs typeface="Roboto" pitchFamily="34" charset="-120"/>
              </a:rPr>
              <a:t>бейім</a:t>
            </a:r>
            <a:r>
              <a:rPr lang="ru-RU" sz="1550" dirty="0">
                <a:solidFill>
                  <a:srgbClr val="384653"/>
                </a:solidFill>
                <a:latin typeface="Roboto" pitchFamily="34" charset="0"/>
                <a:ea typeface="Roboto" pitchFamily="34" charset="-122"/>
                <a:cs typeface="Roboto" pitchFamily="34" charset="-120"/>
              </a:rPr>
              <a:t> (замкнутый, </a:t>
            </a:r>
            <a:r>
              <a:rPr lang="ru-RU" sz="1550" dirty="0" err="1">
                <a:solidFill>
                  <a:srgbClr val="384653"/>
                </a:solidFill>
                <a:latin typeface="Roboto" pitchFamily="34" charset="0"/>
                <a:ea typeface="Roboto" pitchFamily="34" charset="-122"/>
                <a:cs typeface="Roboto" pitchFamily="34" charset="-120"/>
              </a:rPr>
              <a:t>тұйық, аналитикалық ойлайтын</a:t>
            </a:r>
            <a:r>
              <a:rPr lang="ru-RU" sz="1550" dirty="0">
                <a:solidFill>
                  <a:srgbClr val="384653"/>
                </a:solidFill>
                <a:latin typeface="Roboto" pitchFamily="34" charset="0"/>
                <a:ea typeface="Roboto" pitchFamily="34" charset="-122"/>
                <a:cs typeface="Roboto" pitchFamily="34" charset="-120"/>
              </a:rPr>
              <a:t>).</a:t>
            </a:r>
          </a:p>
          <a:p>
            <a:pPr lvl="0">
              <a:lnSpc>
                <a:spcPts val="2300"/>
              </a:lnSpc>
            </a:pPr>
            <a:endParaRPr lang="kk-KZ" sz="1550" dirty="0">
              <a:solidFill>
                <a:srgbClr val="384653"/>
              </a:solidFill>
              <a:latin typeface="Roboto" pitchFamily="34" charset="0"/>
              <a:ea typeface="Roboto" pitchFamily="34" charset="-122"/>
              <a:cs typeface="Roboto" pitchFamily="34" charset="-120"/>
            </a:endParaRPr>
          </a:p>
          <a:p>
            <a:pPr marL="0" indent="0" algn="l">
              <a:lnSpc>
                <a:spcPts val="2300"/>
              </a:lnSpc>
              <a:buNone/>
            </a:pPr>
            <a:endParaRPr lang="en-US" sz="1550" dirty="0"/>
          </a:p>
        </p:txBody>
      </p:sp>
      <p:sp>
        <p:nvSpPr>
          <p:cNvPr id="9" name="Shape 6"/>
          <p:cNvSpPr/>
          <p:nvPr/>
        </p:nvSpPr>
        <p:spPr>
          <a:xfrm>
            <a:off x="5207437" y="2815907"/>
            <a:ext cx="4215408" cy="3170190"/>
          </a:xfrm>
          <a:prstGeom prst="roundRect">
            <a:avLst>
              <a:gd name="adj" fmla="val 3137"/>
            </a:avLst>
          </a:prstGeom>
          <a:solidFill>
            <a:srgbClr val="FAF9F5"/>
          </a:solidFill>
          <a:ln w="22860">
            <a:solidFill>
              <a:srgbClr val="C3643D"/>
            </a:solidFill>
            <a:prstDash val="solid"/>
          </a:ln>
        </p:spPr>
      </p:sp>
      <p:sp>
        <p:nvSpPr>
          <p:cNvPr id="10" name="Shape 7"/>
          <p:cNvSpPr/>
          <p:nvPr/>
        </p:nvSpPr>
        <p:spPr>
          <a:xfrm>
            <a:off x="5230297" y="2838767"/>
            <a:ext cx="4169688" cy="595313"/>
          </a:xfrm>
          <a:prstGeom prst="roundRect">
            <a:avLst>
              <a:gd name="adj" fmla="val 9395"/>
            </a:avLst>
          </a:prstGeom>
          <a:solidFill>
            <a:srgbClr val="C3643D"/>
          </a:solidFill>
          <a:ln/>
        </p:spPr>
      </p:sp>
      <p:pic>
        <p:nvPicPr>
          <p:cNvPr id="11" name="Image 1" descr="preencoded.png"/>
          <p:cNvPicPr>
            <a:picLocks noChangeAspect="1"/>
          </p:cNvPicPr>
          <p:nvPr/>
        </p:nvPicPr>
        <p:blipFill>
          <a:blip r:embed="rId5"/>
          <a:stretch>
            <a:fillRect/>
          </a:stretch>
        </p:blipFill>
        <p:spPr>
          <a:xfrm>
            <a:off x="7166253" y="2946518"/>
            <a:ext cx="297656" cy="372070"/>
          </a:xfrm>
          <a:prstGeom prst="rect">
            <a:avLst/>
          </a:prstGeom>
        </p:spPr>
      </p:pic>
      <p:sp>
        <p:nvSpPr>
          <p:cNvPr id="12" name="Text 8"/>
          <p:cNvSpPr/>
          <p:nvPr/>
        </p:nvSpPr>
        <p:spPr>
          <a:xfrm>
            <a:off x="5428655" y="363243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Атлетикалық тип</a:t>
            </a:r>
            <a:endParaRPr lang="en-US" sz="1950" dirty="0"/>
          </a:p>
        </p:txBody>
      </p:sp>
      <p:sp>
        <p:nvSpPr>
          <p:cNvPr id="13" name="Text 9"/>
          <p:cNvSpPr/>
          <p:nvPr/>
        </p:nvSpPr>
        <p:spPr>
          <a:xfrm>
            <a:off x="5428655" y="4061658"/>
            <a:ext cx="3772972" cy="1190625"/>
          </a:xfrm>
          <a:prstGeom prst="rect">
            <a:avLst/>
          </a:prstGeom>
          <a:noFill/>
          <a:ln/>
        </p:spPr>
        <p:txBody>
          <a:bodyPr wrap="square" lIns="0" tIns="0" rIns="0" bIns="0" rtlCol="0" anchor="t"/>
          <a:lstStyle/>
          <a:p>
            <a:pPr lvl="0">
              <a:lnSpc>
                <a:spcPts val="2300"/>
              </a:lnSpc>
            </a:pPr>
            <a:r>
              <a:rPr lang="en-US" sz="1550" dirty="0">
                <a:solidFill>
                  <a:srgbClr val="384653"/>
                </a:solidFill>
                <a:latin typeface="Roboto" pitchFamily="34" charset="0"/>
                <a:ea typeface="Roboto" pitchFamily="34" charset="-122"/>
                <a:cs typeface="Roboto" pitchFamily="34" charset="-120"/>
              </a:rPr>
              <a:t>Жақсы дамыған бұлшықеттер, кең иықтар, пропорционалды дене бітімі. Олар энергиялы, агрессивті және әлеуметтік белсенді болып </a:t>
            </a:r>
            <a:r>
              <a:rPr lang="en-US" sz="1550" dirty="0" err="1">
                <a:solidFill>
                  <a:srgbClr val="384653"/>
                </a:solidFill>
                <a:latin typeface="Roboto" pitchFamily="34" charset="0"/>
                <a:ea typeface="Roboto" pitchFamily="34" charset="-122"/>
                <a:cs typeface="Roboto" pitchFamily="34" charset="-120"/>
              </a:rPr>
              <a:t>келеді</a:t>
            </a:r>
            <a:r>
              <a:rPr lang="en-US" sz="1550" dirty="0">
                <a:solidFill>
                  <a:srgbClr val="384653"/>
                </a:solidFill>
                <a:latin typeface="Roboto" pitchFamily="34" charset="0"/>
                <a:ea typeface="Roboto" pitchFamily="34" charset="-122"/>
                <a:cs typeface="Roboto" pitchFamily="34" charset="-120"/>
              </a:rPr>
              <a:t>.</a:t>
            </a:r>
            <a:r>
              <a:rPr lang="kk-KZ" sz="1550" dirty="0">
                <a:solidFill>
                  <a:srgbClr val="384653"/>
                </a:solidFill>
                <a:latin typeface="Roboto" pitchFamily="34" charset="0"/>
                <a:ea typeface="Roboto" pitchFamily="34" charset="-122"/>
                <a:cs typeface="Roboto" pitchFamily="34" charset="-120"/>
              </a:rPr>
              <a:t> </a:t>
            </a:r>
          </a:p>
          <a:p>
            <a:pPr lvl="0">
              <a:lnSpc>
                <a:spcPts val="2300"/>
              </a:lnSpc>
            </a:pPr>
            <a:r>
              <a:rPr lang="kk-KZ" sz="1550" dirty="0">
                <a:solidFill>
                  <a:srgbClr val="384653"/>
                </a:solidFill>
                <a:latin typeface="Roboto" pitchFamily="34" charset="0"/>
                <a:ea typeface="Roboto" pitchFamily="34" charset="-122"/>
                <a:cs typeface="Roboto" pitchFamily="34" charset="-120"/>
              </a:rPr>
              <a:t>→ </a:t>
            </a:r>
            <a:r>
              <a:rPr lang="kk-KZ" sz="1550" i="1" dirty="0">
                <a:solidFill>
                  <a:srgbClr val="384653"/>
                </a:solidFill>
                <a:latin typeface="Roboto" pitchFamily="34" charset="0"/>
                <a:ea typeface="Roboto" pitchFamily="34" charset="-122"/>
                <a:cs typeface="Roboto" pitchFamily="34" charset="-120"/>
              </a:rPr>
              <a:t>иксотимдік</a:t>
            </a:r>
            <a:r>
              <a:rPr lang="kk-KZ" sz="1550" dirty="0">
                <a:solidFill>
                  <a:srgbClr val="384653"/>
                </a:solidFill>
                <a:latin typeface="Roboto" pitchFamily="34" charset="0"/>
                <a:ea typeface="Roboto" pitchFamily="34" charset="-122"/>
                <a:cs typeface="Roboto" pitchFamily="34" charset="-120"/>
              </a:rPr>
              <a:t>  мінез (сабырлы, тұрақты, кейде баяу).</a:t>
            </a:r>
          </a:p>
          <a:p>
            <a:pPr lvl="0">
              <a:lnSpc>
                <a:spcPts val="2300"/>
              </a:lnSpc>
            </a:pPr>
            <a:endParaRPr lang="en-US" sz="1550" dirty="0"/>
          </a:p>
        </p:txBody>
      </p:sp>
      <p:sp>
        <p:nvSpPr>
          <p:cNvPr id="14" name="Shape 10"/>
          <p:cNvSpPr/>
          <p:nvPr/>
        </p:nvSpPr>
        <p:spPr>
          <a:xfrm>
            <a:off x="9621203" y="2815907"/>
            <a:ext cx="4215289" cy="3170190"/>
          </a:xfrm>
          <a:prstGeom prst="roundRect">
            <a:avLst>
              <a:gd name="adj" fmla="val 3137"/>
            </a:avLst>
          </a:prstGeom>
          <a:solidFill>
            <a:srgbClr val="FAF9F5"/>
          </a:solidFill>
          <a:ln w="22860">
            <a:solidFill>
              <a:srgbClr val="64B8CE"/>
            </a:solidFill>
            <a:prstDash val="solid"/>
          </a:ln>
        </p:spPr>
      </p:sp>
      <p:sp>
        <p:nvSpPr>
          <p:cNvPr id="15" name="Shape 11"/>
          <p:cNvSpPr/>
          <p:nvPr/>
        </p:nvSpPr>
        <p:spPr>
          <a:xfrm>
            <a:off x="9644063" y="2838767"/>
            <a:ext cx="4169569" cy="595313"/>
          </a:xfrm>
          <a:prstGeom prst="roundRect">
            <a:avLst>
              <a:gd name="adj" fmla="val 9395"/>
            </a:avLst>
          </a:prstGeom>
          <a:solidFill>
            <a:srgbClr val="64B8CE"/>
          </a:solidFill>
          <a:ln/>
        </p:spPr>
      </p:sp>
      <p:pic>
        <p:nvPicPr>
          <p:cNvPr id="16" name="Image 2" descr="preencoded.png"/>
          <p:cNvPicPr>
            <a:picLocks noChangeAspect="1"/>
          </p:cNvPicPr>
          <p:nvPr/>
        </p:nvPicPr>
        <p:blipFill>
          <a:blip r:embed="rId6"/>
          <a:stretch>
            <a:fillRect/>
          </a:stretch>
        </p:blipFill>
        <p:spPr>
          <a:xfrm>
            <a:off x="11580019" y="2946518"/>
            <a:ext cx="297656" cy="372070"/>
          </a:xfrm>
          <a:prstGeom prst="rect">
            <a:avLst/>
          </a:prstGeom>
        </p:spPr>
      </p:pic>
      <p:sp>
        <p:nvSpPr>
          <p:cNvPr id="17" name="Text 12"/>
          <p:cNvSpPr/>
          <p:nvPr/>
        </p:nvSpPr>
        <p:spPr>
          <a:xfrm>
            <a:off x="9842421" y="363243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Пикникалық тип</a:t>
            </a:r>
            <a:endParaRPr lang="en-US" sz="1950" dirty="0"/>
          </a:p>
        </p:txBody>
      </p:sp>
      <p:sp>
        <p:nvSpPr>
          <p:cNvPr id="18" name="Text 13"/>
          <p:cNvSpPr/>
          <p:nvPr/>
        </p:nvSpPr>
        <p:spPr>
          <a:xfrm>
            <a:off x="9842421" y="4061658"/>
            <a:ext cx="3772853" cy="1190625"/>
          </a:xfrm>
          <a:prstGeom prst="rect">
            <a:avLst/>
          </a:prstGeom>
          <a:noFill/>
          <a:ln/>
        </p:spPr>
        <p:txBody>
          <a:bodyPr wrap="square" lIns="0" tIns="0" rIns="0" bIns="0" rtlCol="0" anchor="t"/>
          <a:lstStyle/>
          <a:p>
            <a:pPr lvl="0">
              <a:lnSpc>
                <a:spcPts val="2300"/>
              </a:lnSpc>
            </a:pPr>
            <a:r>
              <a:rPr lang="en-US" sz="1550" dirty="0">
                <a:solidFill>
                  <a:srgbClr val="384653"/>
                </a:solidFill>
                <a:latin typeface="Roboto" pitchFamily="34" charset="0"/>
                <a:ea typeface="Roboto" pitchFamily="34" charset="-122"/>
                <a:cs typeface="Roboto" pitchFamily="34" charset="-120"/>
              </a:rPr>
              <a:t>Қысқа бойлы, толық дене, қысқа мойын. Бұл типтегі адамдар ашық, көңілді және әлеуметтік қарым-қатынасқа бейім </a:t>
            </a:r>
            <a:r>
              <a:rPr lang="en-US" sz="1550" dirty="0" err="1">
                <a:solidFill>
                  <a:srgbClr val="384653"/>
                </a:solidFill>
                <a:latin typeface="Roboto" pitchFamily="34" charset="0"/>
                <a:ea typeface="Roboto" pitchFamily="34" charset="-122"/>
                <a:cs typeface="Roboto" pitchFamily="34" charset="-120"/>
              </a:rPr>
              <a:t>болады</a:t>
            </a:r>
            <a:r>
              <a:rPr lang="en-US" sz="1550" dirty="0">
                <a:solidFill>
                  <a:srgbClr val="384653"/>
                </a:solidFill>
                <a:latin typeface="Roboto" pitchFamily="34" charset="0"/>
                <a:ea typeface="Roboto" pitchFamily="34" charset="-122"/>
                <a:cs typeface="Roboto" pitchFamily="34" charset="-120"/>
              </a:rPr>
              <a:t>.</a:t>
            </a:r>
            <a:r>
              <a:rPr lang="kk-KZ" sz="1550" dirty="0">
                <a:solidFill>
                  <a:srgbClr val="384653"/>
                </a:solidFill>
                <a:latin typeface="Roboto" pitchFamily="34" charset="0"/>
                <a:ea typeface="Roboto" pitchFamily="34" charset="-122"/>
                <a:cs typeface="Roboto" pitchFamily="34" charset="-120"/>
              </a:rPr>
              <a:t> </a:t>
            </a:r>
          </a:p>
          <a:p>
            <a:pPr lvl="0">
              <a:lnSpc>
                <a:spcPts val="2300"/>
              </a:lnSpc>
            </a:pPr>
            <a:r>
              <a:rPr lang="kk-KZ" sz="1550" dirty="0">
                <a:solidFill>
                  <a:srgbClr val="384653"/>
                </a:solidFill>
                <a:latin typeface="Roboto" pitchFamily="34" charset="0"/>
                <a:ea typeface="Roboto" pitchFamily="34" charset="-122"/>
                <a:cs typeface="Roboto" pitchFamily="34" charset="-120"/>
              </a:rPr>
              <a:t>→ </a:t>
            </a:r>
            <a:r>
              <a:rPr lang="kk-KZ" sz="1550" i="1" dirty="0">
                <a:solidFill>
                  <a:srgbClr val="384653"/>
                </a:solidFill>
                <a:latin typeface="Roboto" pitchFamily="34" charset="0"/>
                <a:ea typeface="Roboto" pitchFamily="34" charset="-122"/>
                <a:cs typeface="Roboto" pitchFamily="34" charset="-120"/>
              </a:rPr>
              <a:t>циклотимдік  </a:t>
            </a:r>
            <a:r>
              <a:rPr lang="kk-KZ" sz="1550" dirty="0">
                <a:solidFill>
                  <a:srgbClr val="384653"/>
                </a:solidFill>
                <a:latin typeface="Roboto" pitchFamily="34" charset="0"/>
                <a:ea typeface="Roboto" pitchFamily="34" charset="-122"/>
                <a:cs typeface="Roboto" pitchFamily="34" charset="-120"/>
              </a:rPr>
              <a:t>темперамент (көңілді, ашық, эмоциялық толқуы тез).</a:t>
            </a:r>
          </a:p>
          <a:p>
            <a:pPr lvl="0">
              <a:lnSpc>
                <a:spcPts val="2300"/>
              </a:lnSpc>
            </a:pPr>
            <a:endParaRPr lang="en-US" sz="1550" dirty="0"/>
          </a:p>
        </p:txBody>
      </p:sp>
      <p:sp>
        <p:nvSpPr>
          <p:cNvPr id="19" name="Text 14"/>
          <p:cNvSpPr/>
          <p:nvPr/>
        </p:nvSpPr>
        <p:spPr>
          <a:xfrm>
            <a:off x="770811" y="6177484"/>
            <a:ext cx="13042821" cy="297656"/>
          </a:xfrm>
          <a:prstGeom prst="rect">
            <a:avLst/>
          </a:prstGeom>
          <a:noFill/>
          <a:ln/>
        </p:spPr>
        <p:txBody>
          <a:bodyPr wrap="non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Бұл типология адам мінез-құлқы мен оның биологиялық негіздері арасындағы байланысты тереңірек түсінуге мүмкіндік береді.</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sp>
        <p:nvSpPr>
          <p:cNvPr id="45057" name="Rectangle 1"/>
          <p:cNvSpPr>
            <a:spLocks noChangeArrowheads="1"/>
          </p:cNvSpPr>
          <p:nvPr/>
        </p:nvSpPr>
        <p:spPr bwMode="auto">
          <a:xfrm>
            <a:off x="3892085" y="1181082"/>
            <a:ext cx="609179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Бас сүйек пен бет ерекшеліктері:</a:t>
            </a:r>
            <a:endParaRPr kumimoji="0" lang="kk-KZ" sz="4000" b="0" i="0" u="none" strike="noStrike" cap="none" normalizeH="0" baseline="0" dirty="0">
              <a:ln>
                <a:noFill/>
              </a:ln>
              <a:solidFill>
                <a:schemeClr val="tx1"/>
              </a:solidFill>
              <a:effectLst/>
              <a:latin typeface="Arial" pitchFamily="34" charset="0"/>
              <a:cs typeface="Arial" pitchFamily="34" charset="0"/>
            </a:endParaRPr>
          </a:p>
        </p:txBody>
      </p:sp>
      <p:pic>
        <p:nvPicPr>
          <p:cNvPr id="45059" name="Picture 3" descr="Сформированное изображение"/>
          <p:cNvPicPr>
            <a:picLocks noChangeAspect="1" noChangeArrowheads="1"/>
          </p:cNvPicPr>
          <p:nvPr/>
        </p:nvPicPr>
        <p:blipFill>
          <a:blip r:embed="rId4"/>
          <a:srcRect b="34824"/>
          <a:stretch>
            <a:fillRect/>
          </a:stretch>
        </p:blipFill>
        <p:spPr bwMode="auto">
          <a:xfrm>
            <a:off x="3163222" y="1860698"/>
            <a:ext cx="7426806" cy="3226980"/>
          </a:xfrm>
          <a:prstGeom prst="rect">
            <a:avLst/>
          </a:prstGeom>
          <a:noFill/>
        </p:spPr>
      </p:pic>
      <p:graphicFrame>
        <p:nvGraphicFramePr>
          <p:cNvPr id="23" name="Схема 22"/>
          <p:cNvGraphicFramePr/>
          <p:nvPr/>
        </p:nvGraphicFramePr>
        <p:xfrm>
          <a:off x="2438400" y="3242930"/>
          <a:ext cx="9753600" cy="6502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3" name="Рисунок 22"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282938" y="378023"/>
            <a:ext cx="11490127" cy="429578"/>
          </a:xfrm>
          <a:prstGeom prst="rect">
            <a:avLst/>
          </a:prstGeom>
          <a:noFill/>
          <a:ln/>
        </p:spPr>
        <p:txBody>
          <a:bodyPr wrap="none" lIns="0" tIns="0" rIns="0" bIns="0" rtlCol="0" anchor="t"/>
          <a:lstStyle/>
          <a:p>
            <a:pPr marL="0" indent="0" algn="l">
              <a:lnSpc>
                <a:spcPts val="3350"/>
              </a:lnSpc>
              <a:buNone/>
            </a:pPr>
            <a:r>
              <a:rPr lang="en-US" sz="2800" b="1" dirty="0">
                <a:solidFill>
                  <a:srgbClr val="2E3C4E"/>
                </a:solidFill>
                <a:latin typeface="Arial" pitchFamily="34" charset="0"/>
                <a:ea typeface="Host Grotesk Medium" pitchFamily="34" charset="-122"/>
                <a:cs typeface="Arial" pitchFamily="34" charset="0"/>
              </a:rPr>
              <a:t>Адамның биологиялық ұйымдасуының деңгейлері мен иерархиясы</a:t>
            </a:r>
            <a:endParaRPr lang="en-US" sz="2800" b="1" dirty="0">
              <a:latin typeface="Arial" pitchFamily="34" charset="0"/>
              <a:cs typeface="Arial" pitchFamily="34" charset="0"/>
            </a:endParaRPr>
          </a:p>
        </p:txBody>
      </p:sp>
      <p:sp>
        <p:nvSpPr>
          <p:cNvPr id="3" name="Text 1"/>
          <p:cNvSpPr/>
          <p:nvPr/>
        </p:nvSpPr>
        <p:spPr>
          <a:xfrm>
            <a:off x="549831" y="1082516"/>
            <a:ext cx="13530739" cy="412433"/>
          </a:xfrm>
          <a:prstGeom prst="rect">
            <a:avLst/>
          </a:prstGeom>
          <a:noFill/>
          <a:ln/>
        </p:spPr>
        <p:txBody>
          <a:bodyPr wrap="square" lIns="0" tIns="0" rIns="0" bIns="0" rtlCol="0" anchor="t"/>
          <a:lstStyle/>
          <a:p>
            <a:pPr marL="0" indent="0" algn="l">
              <a:lnSpc>
                <a:spcPts val="1600"/>
              </a:lnSpc>
              <a:buNone/>
            </a:pPr>
            <a:r>
              <a:rPr lang="en-US" sz="1600" dirty="0">
                <a:solidFill>
                  <a:srgbClr val="384653"/>
                </a:solidFill>
                <a:latin typeface="Arial" pitchFamily="34" charset="0"/>
                <a:ea typeface="Roboto" pitchFamily="34" charset="-122"/>
                <a:cs typeface="Arial" pitchFamily="34" charset="0"/>
              </a:rPr>
              <a:t>Адам ағзасы бір-бірімен тығыз байланысты бірнеше биологиялық ұйымдасу деңгейлерінен тұрады. Бұл иерархиялық құрылым тіршіліктің күрделілігін және оның әр деңгейдегі өзара әрекеттесуін көрсетеді. Төменгі деңгейлерден бастап жоғарғы деңгейлерге қарай эволюцияның үздіксіз процесі жүреді.</a:t>
            </a:r>
            <a:endParaRPr lang="en-US" sz="1600" dirty="0">
              <a:latin typeface="Arial" pitchFamily="34" charset="0"/>
              <a:cs typeface="Arial" pitchFamily="34" charset="0"/>
            </a:endParaRPr>
          </a:p>
        </p:txBody>
      </p:sp>
      <p:pic>
        <p:nvPicPr>
          <p:cNvPr id="4" name="Image 0" descr="preencoded.png"/>
          <p:cNvPicPr>
            <a:picLocks noChangeAspect="1"/>
          </p:cNvPicPr>
          <p:nvPr/>
        </p:nvPicPr>
        <p:blipFill>
          <a:blip r:embed="rId4"/>
          <a:stretch>
            <a:fillRect/>
          </a:stretch>
        </p:blipFill>
        <p:spPr>
          <a:xfrm>
            <a:off x="549831" y="1904684"/>
            <a:ext cx="412313" cy="1143000"/>
          </a:xfrm>
          <a:prstGeom prst="rect">
            <a:avLst/>
          </a:prstGeom>
        </p:spPr>
      </p:pic>
      <p:sp>
        <p:nvSpPr>
          <p:cNvPr id="5" name="Text 2"/>
          <p:cNvSpPr/>
          <p:nvPr/>
        </p:nvSpPr>
        <p:spPr>
          <a:xfrm>
            <a:off x="1099542" y="2042082"/>
            <a:ext cx="1784747" cy="214670"/>
          </a:xfrm>
          <a:prstGeom prst="rect">
            <a:avLst/>
          </a:prstGeom>
          <a:noFill/>
          <a:ln/>
        </p:spPr>
        <p:txBody>
          <a:bodyPr wrap="none" lIns="0" tIns="0" rIns="0" bIns="0" rtlCol="0" anchor="t"/>
          <a:lstStyle/>
          <a:p>
            <a:pPr marL="0" indent="0" algn="l">
              <a:lnSpc>
                <a:spcPts val="1650"/>
              </a:lnSpc>
              <a:buNone/>
            </a:pPr>
            <a:r>
              <a:rPr lang="en-US" sz="2400" b="1" dirty="0">
                <a:solidFill>
                  <a:srgbClr val="384653"/>
                </a:solidFill>
                <a:latin typeface="Arial" pitchFamily="34" charset="0"/>
                <a:ea typeface="Host Grotesk Medium" pitchFamily="34" charset="-122"/>
                <a:cs typeface="Arial" pitchFamily="34" charset="0"/>
              </a:rPr>
              <a:t>Молекулалық деңгей</a:t>
            </a:r>
            <a:endParaRPr lang="en-US" sz="2400" b="1" dirty="0">
              <a:latin typeface="Arial" pitchFamily="34" charset="0"/>
              <a:cs typeface="Arial" pitchFamily="34" charset="0"/>
            </a:endParaRPr>
          </a:p>
        </p:txBody>
      </p:sp>
      <p:sp>
        <p:nvSpPr>
          <p:cNvPr id="6" name="Text 3"/>
          <p:cNvSpPr/>
          <p:nvPr/>
        </p:nvSpPr>
        <p:spPr>
          <a:xfrm>
            <a:off x="1099542" y="2339143"/>
            <a:ext cx="12981027" cy="206216"/>
          </a:xfrm>
          <a:prstGeom prst="rect">
            <a:avLst/>
          </a:prstGeom>
          <a:noFill/>
          <a:ln/>
        </p:spPr>
        <p:txBody>
          <a:bodyPr wrap="none" lIns="0" tIns="0" rIns="0" bIns="0" rtlCol="0" anchor="t"/>
          <a:lstStyle/>
          <a:p>
            <a:pPr marL="0" indent="0" algn="l">
              <a:lnSpc>
                <a:spcPts val="1600"/>
              </a:lnSpc>
              <a:buNone/>
            </a:pPr>
            <a:r>
              <a:rPr lang="en-US" sz="1050" dirty="0">
                <a:solidFill>
                  <a:srgbClr val="384653"/>
                </a:solidFill>
                <a:latin typeface="Roboto" pitchFamily="34" charset="0"/>
                <a:ea typeface="Roboto" pitchFamily="34" charset="-122"/>
                <a:cs typeface="Roboto" pitchFamily="34" charset="-120"/>
              </a:rPr>
              <a:t>Аминқышқылдар, нуклеотидтер сияқты органикалық қосылыстардан басталады.</a:t>
            </a:r>
            <a:endParaRPr lang="en-US" sz="1050" dirty="0"/>
          </a:p>
        </p:txBody>
      </p:sp>
      <p:pic>
        <p:nvPicPr>
          <p:cNvPr id="7" name="Image 1" descr="preencoded.png"/>
          <p:cNvPicPr>
            <a:picLocks noChangeAspect="1"/>
          </p:cNvPicPr>
          <p:nvPr/>
        </p:nvPicPr>
        <p:blipFill>
          <a:blip r:embed="rId4"/>
          <a:stretch>
            <a:fillRect/>
          </a:stretch>
        </p:blipFill>
        <p:spPr>
          <a:xfrm>
            <a:off x="979221" y="2601003"/>
            <a:ext cx="412313" cy="1143000"/>
          </a:xfrm>
          <a:prstGeom prst="rect">
            <a:avLst/>
          </a:prstGeom>
        </p:spPr>
      </p:pic>
      <p:sp>
        <p:nvSpPr>
          <p:cNvPr id="8" name="Text 4"/>
          <p:cNvSpPr/>
          <p:nvPr/>
        </p:nvSpPr>
        <p:spPr>
          <a:xfrm>
            <a:off x="1528932" y="2738401"/>
            <a:ext cx="1718310" cy="214670"/>
          </a:xfrm>
          <a:prstGeom prst="rect">
            <a:avLst/>
          </a:prstGeom>
          <a:noFill/>
          <a:ln/>
        </p:spPr>
        <p:txBody>
          <a:bodyPr wrap="none" lIns="0" tIns="0" rIns="0" bIns="0" rtlCol="0" anchor="t"/>
          <a:lstStyle/>
          <a:p>
            <a:pPr marL="0" indent="0" algn="l">
              <a:lnSpc>
                <a:spcPts val="1650"/>
              </a:lnSpc>
              <a:buNone/>
            </a:pPr>
            <a:r>
              <a:rPr lang="en-US" sz="2400" b="1" dirty="0">
                <a:solidFill>
                  <a:srgbClr val="384653"/>
                </a:solidFill>
                <a:latin typeface="Arial" pitchFamily="34" charset="0"/>
                <a:ea typeface="Host Grotesk Medium" pitchFamily="34" charset="-122"/>
                <a:cs typeface="Arial" pitchFamily="34" charset="0"/>
              </a:rPr>
              <a:t>Жасушалық деңгей</a:t>
            </a:r>
            <a:endParaRPr lang="en-US" sz="2400" b="1" dirty="0">
              <a:latin typeface="Arial" pitchFamily="34" charset="0"/>
              <a:cs typeface="Arial" pitchFamily="34" charset="0"/>
            </a:endParaRPr>
          </a:p>
        </p:txBody>
      </p:sp>
      <p:sp>
        <p:nvSpPr>
          <p:cNvPr id="9" name="Text 5"/>
          <p:cNvSpPr/>
          <p:nvPr/>
        </p:nvSpPr>
        <p:spPr>
          <a:xfrm>
            <a:off x="1528932" y="3035462"/>
            <a:ext cx="12774930" cy="206216"/>
          </a:xfrm>
          <a:prstGeom prst="rect">
            <a:avLst/>
          </a:prstGeom>
          <a:noFill/>
          <a:ln/>
        </p:spPr>
        <p:txBody>
          <a:bodyPr wrap="none" lIns="0" tIns="0" rIns="0" bIns="0" rtlCol="0" anchor="t"/>
          <a:lstStyle/>
          <a:p>
            <a:pPr marL="0" indent="0" algn="l">
              <a:lnSpc>
                <a:spcPts val="1600"/>
              </a:lnSpc>
              <a:buNone/>
            </a:pPr>
            <a:r>
              <a:rPr lang="en-US" sz="1050" dirty="0">
                <a:solidFill>
                  <a:srgbClr val="384653"/>
                </a:solidFill>
                <a:latin typeface="Roboto" pitchFamily="34" charset="0"/>
                <a:ea typeface="Roboto" pitchFamily="34" charset="-122"/>
                <a:cs typeface="Roboto" pitchFamily="34" charset="-120"/>
              </a:rPr>
              <a:t>Тіршіліктің ең кіші бірлігі, тірі ағзаның негізі.</a:t>
            </a:r>
            <a:endParaRPr lang="en-US" sz="1050" dirty="0"/>
          </a:p>
        </p:txBody>
      </p:sp>
      <p:pic>
        <p:nvPicPr>
          <p:cNvPr id="10" name="Image 2" descr="preencoded.png"/>
          <p:cNvPicPr>
            <a:picLocks noChangeAspect="1"/>
          </p:cNvPicPr>
          <p:nvPr/>
        </p:nvPicPr>
        <p:blipFill>
          <a:blip r:embed="rId4"/>
          <a:stretch>
            <a:fillRect/>
          </a:stretch>
        </p:blipFill>
        <p:spPr>
          <a:xfrm>
            <a:off x="1185437" y="3563147"/>
            <a:ext cx="412313" cy="1143000"/>
          </a:xfrm>
          <a:prstGeom prst="rect">
            <a:avLst/>
          </a:prstGeom>
        </p:spPr>
      </p:pic>
      <p:sp>
        <p:nvSpPr>
          <p:cNvPr id="11" name="Text 6"/>
          <p:cNvSpPr/>
          <p:nvPr/>
        </p:nvSpPr>
        <p:spPr>
          <a:xfrm>
            <a:off x="1735149" y="3700545"/>
            <a:ext cx="1718310" cy="214670"/>
          </a:xfrm>
          <a:prstGeom prst="rect">
            <a:avLst/>
          </a:prstGeom>
          <a:noFill/>
          <a:ln/>
        </p:spPr>
        <p:txBody>
          <a:bodyPr wrap="none" lIns="0" tIns="0" rIns="0" bIns="0" rtlCol="0" anchor="t"/>
          <a:lstStyle/>
          <a:p>
            <a:pPr marL="0" indent="0" algn="l">
              <a:lnSpc>
                <a:spcPts val="1650"/>
              </a:lnSpc>
              <a:buNone/>
            </a:pPr>
            <a:r>
              <a:rPr lang="en-US" sz="2400" b="1" dirty="0">
                <a:solidFill>
                  <a:srgbClr val="384653"/>
                </a:solidFill>
                <a:latin typeface="Arial" pitchFamily="34" charset="0"/>
                <a:ea typeface="Host Grotesk Medium" pitchFamily="34" charset="-122"/>
                <a:cs typeface="Arial" pitchFamily="34" charset="0"/>
              </a:rPr>
              <a:t>Тіндік деңгей</a:t>
            </a:r>
            <a:endParaRPr lang="en-US" sz="2400" b="1" dirty="0">
              <a:latin typeface="Arial" pitchFamily="34" charset="0"/>
              <a:cs typeface="Arial" pitchFamily="34" charset="0"/>
            </a:endParaRPr>
          </a:p>
        </p:txBody>
      </p:sp>
      <p:sp>
        <p:nvSpPr>
          <p:cNvPr id="12" name="Text 7"/>
          <p:cNvSpPr/>
          <p:nvPr/>
        </p:nvSpPr>
        <p:spPr>
          <a:xfrm>
            <a:off x="1735149" y="3997606"/>
            <a:ext cx="12568714" cy="206216"/>
          </a:xfrm>
          <a:prstGeom prst="rect">
            <a:avLst/>
          </a:prstGeom>
          <a:noFill/>
          <a:ln/>
        </p:spPr>
        <p:txBody>
          <a:bodyPr wrap="none" lIns="0" tIns="0" rIns="0" bIns="0" rtlCol="0" anchor="t"/>
          <a:lstStyle/>
          <a:p>
            <a:pPr marL="0" indent="0" algn="l">
              <a:lnSpc>
                <a:spcPts val="1600"/>
              </a:lnSpc>
              <a:buNone/>
            </a:pPr>
            <a:r>
              <a:rPr lang="en-US" sz="1050" dirty="0">
                <a:solidFill>
                  <a:srgbClr val="384653"/>
                </a:solidFill>
                <a:latin typeface="Roboto" pitchFamily="34" charset="0"/>
                <a:ea typeface="Roboto" pitchFamily="34" charset="-122"/>
                <a:cs typeface="Roboto" pitchFamily="34" charset="-120"/>
              </a:rPr>
              <a:t>Ұқсас жасушалардың топтары, мысалы, бұлшықет тіні немесе жүйке тіні.</a:t>
            </a:r>
            <a:endParaRPr lang="en-US" sz="1050" dirty="0"/>
          </a:p>
        </p:txBody>
      </p:sp>
      <p:pic>
        <p:nvPicPr>
          <p:cNvPr id="13" name="Image 3" descr="preencoded.png"/>
          <p:cNvPicPr>
            <a:picLocks noChangeAspect="1"/>
          </p:cNvPicPr>
          <p:nvPr/>
        </p:nvPicPr>
        <p:blipFill>
          <a:blip r:embed="rId4"/>
          <a:stretch>
            <a:fillRect/>
          </a:stretch>
        </p:blipFill>
        <p:spPr>
          <a:xfrm>
            <a:off x="1682814" y="4352684"/>
            <a:ext cx="412313" cy="1143000"/>
          </a:xfrm>
          <a:prstGeom prst="rect">
            <a:avLst/>
          </a:prstGeom>
        </p:spPr>
      </p:pic>
      <p:sp>
        <p:nvSpPr>
          <p:cNvPr id="14" name="Text 8"/>
          <p:cNvSpPr/>
          <p:nvPr/>
        </p:nvSpPr>
        <p:spPr>
          <a:xfrm>
            <a:off x="2154024" y="4427837"/>
            <a:ext cx="1718310" cy="214670"/>
          </a:xfrm>
          <a:prstGeom prst="rect">
            <a:avLst/>
          </a:prstGeom>
          <a:noFill/>
          <a:ln/>
        </p:spPr>
        <p:txBody>
          <a:bodyPr wrap="none" lIns="0" tIns="0" rIns="0" bIns="0" rtlCol="0" anchor="t"/>
          <a:lstStyle/>
          <a:p>
            <a:pPr marL="0" indent="0" algn="l">
              <a:lnSpc>
                <a:spcPts val="1650"/>
              </a:lnSpc>
              <a:buNone/>
            </a:pPr>
            <a:r>
              <a:rPr lang="en-US" sz="2400" b="1" dirty="0">
                <a:solidFill>
                  <a:srgbClr val="384653"/>
                </a:solidFill>
                <a:latin typeface="Arial" pitchFamily="34" charset="0"/>
                <a:ea typeface="Host Grotesk Medium" pitchFamily="34" charset="-122"/>
                <a:cs typeface="Arial" pitchFamily="34" charset="0"/>
              </a:rPr>
              <a:t>Мүшелік деңгей</a:t>
            </a:r>
            <a:endParaRPr lang="en-US" sz="2400" b="1" dirty="0">
              <a:latin typeface="Arial" pitchFamily="34" charset="0"/>
              <a:cs typeface="Arial" pitchFamily="34" charset="0"/>
            </a:endParaRPr>
          </a:p>
        </p:txBody>
      </p:sp>
      <p:sp>
        <p:nvSpPr>
          <p:cNvPr id="15" name="Text 9"/>
          <p:cNvSpPr/>
          <p:nvPr/>
        </p:nvSpPr>
        <p:spPr>
          <a:xfrm>
            <a:off x="2154024" y="4724898"/>
            <a:ext cx="12362498" cy="206216"/>
          </a:xfrm>
          <a:prstGeom prst="rect">
            <a:avLst/>
          </a:prstGeom>
          <a:noFill/>
          <a:ln/>
        </p:spPr>
        <p:txBody>
          <a:bodyPr wrap="none" lIns="0" tIns="0" rIns="0" bIns="0" rtlCol="0" anchor="t"/>
          <a:lstStyle/>
          <a:p>
            <a:pPr marL="0" indent="0" algn="l">
              <a:lnSpc>
                <a:spcPts val="1600"/>
              </a:lnSpc>
              <a:buNone/>
            </a:pPr>
            <a:r>
              <a:rPr lang="en-US" sz="1050" dirty="0">
                <a:solidFill>
                  <a:srgbClr val="384653"/>
                </a:solidFill>
                <a:latin typeface="Roboto" pitchFamily="34" charset="0"/>
                <a:ea typeface="Roboto" pitchFamily="34" charset="-122"/>
                <a:cs typeface="Roboto" pitchFamily="34" charset="-120"/>
              </a:rPr>
              <a:t>Әртүрлі тіндерден тұратын, нақты функцияларды орындайтын мүшелер (жүрек, өкпе).</a:t>
            </a:r>
            <a:endParaRPr lang="en-US" sz="1050" dirty="0"/>
          </a:p>
        </p:txBody>
      </p:sp>
      <p:pic>
        <p:nvPicPr>
          <p:cNvPr id="16" name="Image 4" descr="preencoded.png"/>
          <p:cNvPicPr>
            <a:picLocks noChangeAspect="1"/>
          </p:cNvPicPr>
          <p:nvPr/>
        </p:nvPicPr>
        <p:blipFill>
          <a:blip r:embed="rId4"/>
          <a:stretch>
            <a:fillRect/>
          </a:stretch>
        </p:blipFill>
        <p:spPr>
          <a:xfrm>
            <a:off x="2195321" y="5071322"/>
            <a:ext cx="412313" cy="1143000"/>
          </a:xfrm>
          <a:prstGeom prst="rect">
            <a:avLst/>
          </a:prstGeom>
        </p:spPr>
      </p:pic>
      <p:sp>
        <p:nvSpPr>
          <p:cNvPr id="17" name="Text 10"/>
          <p:cNvSpPr/>
          <p:nvPr/>
        </p:nvSpPr>
        <p:spPr>
          <a:xfrm>
            <a:off x="2766549" y="5251752"/>
            <a:ext cx="1718310" cy="214670"/>
          </a:xfrm>
          <a:prstGeom prst="rect">
            <a:avLst/>
          </a:prstGeom>
          <a:noFill/>
          <a:ln/>
        </p:spPr>
        <p:txBody>
          <a:bodyPr wrap="none" lIns="0" tIns="0" rIns="0" bIns="0" rtlCol="0" anchor="t"/>
          <a:lstStyle/>
          <a:p>
            <a:pPr marL="0" indent="0" algn="l">
              <a:lnSpc>
                <a:spcPts val="1650"/>
              </a:lnSpc>
              <a:buNone/>
            </a:pPr>
            <a:r>
              <a:rPr lang="en-US" sz="2400" b="1" dirty="0">
                <a:solidFill>
                  <a:srgbClr val="384653"/>
                </a:solidFill>
                <a:latin typeface="Arial" pitchFamily="34" charset="0"/>
                <a:ea typeface="Host Grotesk Medium" pitchFamily="34" charset="-122"/>
                <a:cs typeface="Arial" pitchFamily="34" charset="0"/>
              </a:rPr>
              <a:t>Жүйелік деңгей</a:t>
            </a:r>
            <a:endParaRPr lang="en-US" sz="2400" b="1" dirty="0">
              <a:latin typeface="Arial" pitchFamily="34" charset="0"/>
              <a:cs typeface="Arial" pitchFamily="34" charset="0"/>
            </a:endParaRPr>
          </a:p>
        </p:txBody>
      </p:sp>
      <p:sp>
        <p:nvSpPr>
          <p:cNvPr id="18" name="Text 11"/>
          <p:cNvSpPr/>
          <p:nvPr/>
        </p:nvSpPr>
        <p:spPr>
          <a:xfrm>
            <a:off x="2766549" y="5548813"/>
            <a:ext cx="12568714" cy="206216"/>
          </a:xfrm>
          <a:prstGeom prst="rect">
            <a:avLst/>
          </a:prstGeom>
          <a:noFill/>
          <a:ln/>
        </p:spPr>
        <p:txBody>
          <a:bodyPr wrap="none" lIns="0" tIns="0" rIns="0" bIns="0" rtlCol="0" anchor="t"/>
          <a:lstStyle/>
          <a:p>
            <a:pPr marL="0" indent="0" algn="l">
              <a:lnSpc>
                <a:spcPts val="1600"/>
              </a:lnSpc>
              <a:buNone/>
            </a:pPr>
            <a:r>
              <a:rPr lang="en-US" sz="1050" dirty="0">
                <a:solidFill>
                  <a:srgbClr val="384653"/>
                </a:solidFill>
                <a:latin typeface="Roboto" pitchFamily="34" charset="0"/>
                <a:ea typeface="Roboto" pitchFamily="34" charset="-122"/>
                <a:cs typeface="Roboto" pitchFamily="34" charset="-120"/>
              </a:rPr>
              <a:t>Бірлесіп жұмыс істейтін мүшелер жүйесі (ас қорыту, тыныс алу жүйесі).</a:t>
            </a:r>
            <a:endParaRPr lang="en-US" sz="1050" dirty="0"/>
          </a:p>
        </p:txBody>
      </p:sp>
      <p:pic>
        <p:nvPicPr>
          <p:cNvPr id="19" name="Image 5" descr="preencoded.png"/>
          <p:cNvPicPr>
            <a:picLocks noChangeAspect="1"/>
          </p:cNvPicPr>
          <p:nvPr/>
        </p:nvPicPr>
        <p:blipFill>
          <a:blip r:embed="rId4"/>
          <a:stretch>
            <a:fillRect/>
          </a:stretch>
        </p:blipFill>
        <p:spPr>
          <a:xfrm>
            <a:off x="1661240" y="5850955"/>
            <a:ext cx="412313" cy="1143000"/>
          </a:xfrm>
          <a:prstGeom prst="rect">
            <a:avLst/>
          </a:prstGeom>
        </p:spPr>
      </p:pic>
      <p:sp>
        <p:nvSpPr>
          <p:cNvPr id="20" name="Text 12"/>
          <p:cNvSpPr/>
          <p:nvPr/>
        </p:nvSpPr>
        <p:spPr>
          <a:xfrm>
            <a:off x="2381079" y="5988353"/>
            <a:ext cx="1718310" cy="214670"/>
          </a:xfrm>
          <a:prstGeom prst="rect">
            <a:avLst/>
          </a:prstGeom>
          <a:noFill/>
          <a:ln/>
        </p:spPr>
        <p:txBody>
          <a:bodyPr wrap="none" lIns="0" tIns="0" rIns="0" bIns="0" rtlCol="0" anchor="t"/>
          <a:lstStyle/>
          <a:p>
            <a:pPr marL="0" indent="0" algn="l">
              <a:lnSpc>
                <a:spcPts val="1650"/>
              </a:lnSpc>
              <a:buNone/>
            </a:pPr>
            <a:r>
              <a:rPr lang="en-US" sz="2400" b="1" dirty="0">
                <a:solidFill>
                  <a:srgbClr val="384653"/>
                </a:solidFill>
                <a:latin typeface="Arial" pitchFamily="34" charset="0"/>
                <a:ea typeface="Host Grotesk Medium" pitchFamily="34" charset="-122"/>
                <a:cs typeface="Arial" pitchFamily="34" charset="0"/>
              </a:rPr>
              <a:t>Ағзалық деңгей</a:t>
            </a:r>
            <a:endParaRPr lang="en-US" sz="2400" b="1" dirty="0">
              <a:latin typeface="Arial" pitchFamily="34" charset="0"/>
              <a:cs typeface="Arial" pitchFamily="34" charset="0"/>
            </a:endParaRPr>
          </a:p>
        </p:txBody>
      </p:sp>
      <p:sp>
        <p:nvSpPr>
          <p:cNvPr id="21" name="Text 13"/>
          <p:cNvSpPr/>
          <p:nvPr/>
        </p:nvSpPr>
        <p:spPr>
          <a:xfrm>
            <a:off x="2362438" y="6339204"/>
            <a:ext cx="12774930" cy="206216"/>
          </a:xfrm>
          <a:prstGeom prst="rect">
            <a:avLst/>
          </a:prstGeom>
          <a:noFill/>
          <a:ln/>
        </p:spPr>
        <p:txBody>
          <a:bodyPr wrap="none" lIns="0" tIns="0" rIns="0" bIns="0" rtlCol="0" anchor="t"/>
          <a:lstStyle/>
          <a:p>
            <a:pPr marL="0" indent="0" algn="l">
              <a:lnSpc>
                <a:spcPts val="1600"/>
              </a:lnSpc>
              <a:buNone/>
            </a:pPr>
            <a:r>
              <a:rPr lang="en-US" sz="1050" dirty="0">
                <a:solidFill>
                  <a:srgbClr val="384653"/>
                </a:solidFill>
                <a:latin typeface="Roboto" pitchFamily="34" charset="0"/>
                <a:ea typeface="Roboto" pitchFamily="34" charset="-122"/>
                <a:cs typeface="Roboto" pitchFamily="34" charset="-120"/>
              </a:rPr>
              <a:t>Барлық жүйелердің біртұтас жұмыс істеуі, адамның толыққанды өмір сүруі.</a:t>
            </a:r>
            <a:endParaRPr lang="en-US" sz="1050" dirty="0"/>
          </a:p>
        </p:txBody>
      </p:sp>
      <p:pic>
        <p:nvPicPr>
          <p:cNvPr id="24" name="Image 5" descr="preencoded.png"/>
          <p:cNvPicPr>
            <a:picLocks noChangeAspect="1"/>
          </p:cNvPicPr>
          <p:nvPr/>
        </p:nvPicPr>
        <p:blipFill>
          <a:blip r:embed="rId4"/>
          <a:stretch>
            <a:fillRect/>
          </a:stretch>
        </p:blipFill>
        <p:spPr>
          <a:xfrm>
            <a:off x="899210" y="6745657"/>
            <a:ext cx="412313" cy="1143000"/>
          </a:xfrm>
          <a:prstGeom prst="rect">
            <a:avLst/>
          </a:prstGeom>
        </p:spPr>
      </p:pic>
      <p:sp>
        <p:nvSpPr>
          <p:cNvPr id="25" name="Text 12"/>
          <p:cNvSpPr/>
          <p:nvPr/>
        </p:nvSpPr>
        <p:spPr>
          <a:xfrm>
            <a:off x="1619049" y="6883055"/>
            <a:ext cx="1718310" cy="214670"/>
          </a:xfrm>
          <a:prstGeom prst="rect">
            <a:avLst/>
          </a:prstGeom>
          <a:noFill/>
          <a:ln/>
        </p:spPr>
        <p:txBody>
          <a:bodyPr wrap="none" lIns="0" tIns="0" rIns="0" bIns="0" rtlCol="0" anchor="t"/>
          <a:lstStyle/>
          <a:p>
            <a:pPr>
              <a:lnSpc>
                <a:spcPts val="1650"/>
              </a:lnSpc>
            </a:pPr>
            <a:r>
              <a:rPr lang="ru-RU" sz="2400" b="1" dirty="0" err="1">
                <a:solidFill>
                  <a:srgbClr val="384653"/>
                </a:solidFill>
                <a:latin typeface="Arial" pitchFamily="34" charset="0"/>
                <a:ea typeface="Host Grotesk Medium" pitchFamily="34" charset="-122"/>
                <a:cs typeface="Arial" pitchFamily="34" charset="0"/>
              </a:rPr>
              <a:t>Популяциялық және әлеуметтік деңгей</a:t>
            </a:r>
            <a:endParaRPr lang="en-US" sz="2400" b="1"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793790" y="1623060"/>
            <a:ext cx="10200084" cy="620078"/>
          </a:xfrm>
          <a:prstGeom prst="rect">
            <a:avLst/>
          </a:prstGeom>
          <a:noFill/>
          <a:ln/>
        </p:spPr>
        <p:txBody>
          <a:bodyPr wrap="none" lIns="0" tIns="0" rIns="0" bIns="0" rtlCol="0" anchor="t"/>
          <a:lstStyle/>
          <a:p>
            <a:r>
              <a:rPr lang="kk-KZ" sz="4000" b="1" dirty="0"/>
              <a:t>Конституцияны зерттеудің заманауи көзқарастары</a:t>
            </a:r>
            <a:endParaRPr lang="ru-RU" sz="4000" dirty="0"/>
          </a:p>
        </p:txBody>
      </p:sp>
      <p:sp>
        <p:nvSpPr>
          <p:cNvPr id="4" name="Shape 2"/>
          <p:cNvSpPr/>
          <p:nvPr/>
        </p:nvSpPr>
        <p:spPr>
          <a:xfrm>
            <a:off x="793790" y="2873645"/>
            <a:ext cx="13042821" cy="2031802"/>
          </a:xfrm>
          <a:prstGeom prst="roundRect">
            <a:avLst>
              <a:gd name="adj" fmla="val 4103"/>
            </a:avLst>
          </a:prstGeom>
          <a:solidFill>
            <a:srgbClr val="D9EDF2"/>
          </a:solidFill>
          <a:ln w="7620">
            <a:solidFill>
              <a:srgbClr val="BFD3D8"/>
            </a:solidFill>
            <a:prstDash val="solid"/>
          </a:ln>
        </p:spPr>
      </p:sp>
      <p:sp>
        <p:nvSpPr>
          <p:cNvPr id="5" name="Shape 3"/>
          <p:cNvSpPr/>
          <p:nvPr/>
        </p:nvSpPr>
        <p:spPr>
          <a:xfrm>
            <a:off x="801410" y="2881265"/>
            <a:ext cx="4342448" cy="2016562"/>
          </a:xfrm>
          <a:prstGeom prst="roundRect">
            <a:avLst>
              <a:gd name="adj" fmla="val 4134"/>
            </a:avLst>
          </a:prstGeom>
          <a:solidFill>
            <a:srgbClr val="C7E0E7"/>
          </a:solidFill>
          <a:ln/>
        </p:spPr>
      </p:sp>
      <p:sp>
        <p:nvSpPr>
          <p:cNvPr id="7" name="Text 5"/>
          <p:cNvSpPr/>
          <p:nvPr/>
        </p:nvSpPr>
        <p:spPr>
          <a:xfrm>
            <a:off x="999768" y="2998459"/>
            <a:ext cx="3647956" cy="1190625"/>
          </a:xfrm>
          <a:prstGeom prst="rect">
            <a:avLst/>
          </a:prstGeom>
          <a:noFill/>
          <a:ln/>
        </p:spPr>
        <p:txBody>
          <a:bodyPr wrap="square" lIns="0" tIns="0" rIns="0" bIns="0" rtlCol="0" anchor="t"/>
          <a:lstStyle/>
          <a:p>
            <a:pPr lvl="0"/>
            <a:r>
              <a:rPr lang="ru-RU" sz="2000" dirty="0"/>
              <a:t>Адам </a:t>
            </a:r>
            <a:r>
              <a:rPr lang="ru-RU" sz="2000" dirty="0" err="1"/>
              <a:t>конституциясы</a:t>
            </a:r>
            <a:r>
              <a:rPr lang="ru-RU" sz="2000" dirty="0"/>
              <a:t> тек </a:t>
            </a:r>
            <a:r>
              <a:rPr lang="ru-RU" sz="2000" dirty="0" err="1"/>
              <a:t>морфологиялық емес</a:t>
            </a:r>
            <a:r>
              <a:rPr lang="ru-RU" sz="2000" dirty="0"/>
              <a:t>, </a:t>
            </a:r>
            <a:r>
              <a:rPr lang="ru-RU" sz="2000" dirty="0" err="1"/>
              <a:t>сонымен</a:t>
            </a:r>
            <a:r>
              <a:rPr lang="ru-RU" sz="2000" dirty="0"/>
              <a:t> </a:t>
            </a:r>
            <a:r>
              <a:rPr lang="ru-RU" sz="2000" dirty="0" err="1"/>
              <a:t>бірге</a:t>
            </a:r>
            <a:r>
              <a:rPr lang="ru-RU" sz="2000" dirty="0"/>
              <a:t> </a:t>
            </a:r>
            <a:r>
              <a:rPr lang="ru-RU" sz="2000" b="1" dirty="0" err="1"/>
              <a:t>биохимиялық</a:t>
            </a:r>
            <a:r>
              <a:rPr lang="ru-RU" sz="2000" b="1" dirty="0"/>
              <a:t>, </a:t>
            </a:r>
            <a:r>
              <a:rPr lang="ru-RU" sz="2000" b="1" dirty="0" err="1"/>
              <a:t>эндокриндік</a:t>
            </a:r>
            <a:r>
              <a:rPr lang="ru-RU" sz="2000" b="1" dirty="0"/>
              <a:t>, </a:t>
            </a:r>
            <a:r>
              <a:rPr lang="ru-RU" sz="2000" b="1" dirty="0" err="1"/>
              <a:t>психологиялық </a:t>
            </a:r>
            <a:r>
              <a:rPr lang="ru-RU" sz="2000" dirty="0" err="1"/>
              <a:t>ерекшеліктермен</a:t>
            </a:r>
            <a:r>
              <a:rPr lang="ru-RU" sz="2000" dirty="0"/>
              <a:t> </a:t>
            </a:r>
            <a:r>
              <a:rPr lang="ru-RU" sz="2000" dirty="0" err="1"/>
              <a:t>бірге</a:t>
            </a:r>
            <a:r>
              <a:rPr lang="ru-RU" sz="2000" dirty="0"/>
              <a:t> </a:t>
            </a:r>
            <a:r>
              <a:rPr lang="ru-RU" sz="2000" dirty="0" err="1"/>
              <a:t>қарастырылады</a:t>
            </a:r>
            <a:r>
              <a:rPr lang="ru-RU" sz="2000" dirty="0"/>
              <a:t>.</a:t>
            </a:r>
          </a:p>
        </p:txBody>
      </p:sp>
      <p:sp>
        <p:nvSpPr>
          <p:cNvPr id="8" name="Shape 6"/>
          <p:cNvSpPr/>
          <p:nvPr/>
        </p:nvSpPr>
        <p:spPr>
          <a:xfrm>
            <a:off x="5143857" y="2881265"/>
            <a:ext cx="4342567" cy="2016562"/>
          </a:xfrm>
          <a:prstGeom prst="rect">
            <a:avLst/>
          </a:prstGeom>
          <a:solidFill>
            <a:srgbClr val="C7E0E7"/>
          </a:solidFill>
          <a:ln/>
        </p:spPr>
      </p:sp>
      <p:sp>
        <p:nvSpPr>
          <p:cNvPr id="9" name="Shape 7"/>
          <p:cNvSpPr/>
          <p:nvPr/>
        </p:nvSpPr>
        <p:spPr>
          <a:xfrm>
            <a:off x="5143857" y="2881265"/>
            <a:ext cx="22860" cy="2016562"/>
          </a:xfrm>
          <a:prstGeom prst="roundRect">
            <a:avLst>
              <a:gd name="adj" fmla="val 364651"/>
            </a:avLst>
          </a:prstGeom>
          <a:solidFill>
            <a:srgbClr val="ADC6CD"/>
          </a:solidFill>
          <a:ln/>
        </p:spPr>
      </p:sp>
      <p:sp>
        <p:nvSpPr>
          <p:cNvPr id="11" name="Text 9"/>
          <p:cNvSpPr/>
          <p:nvPr/>
        </p:nvSpPr>
        <p:spPr>
          <a:xfrm>
            <a:off x="5639991" y="3009092"/>
            <a:ext cx="3350300" cy="1190625"/>
          </a:xfrm>
          <a:prstGeom prst="rect">
            <a:avLst/>
          </a:prstGeom>
          <a:noFill/>
          <a:ln/>
        </p:spPr>
        <p:txBody>
          <a:bodyPr wrap="square" lIns="0" tIns="0" rIns="0" bIns="0" rtlCol="0" anchor="t"/>
          <a:lstStyle/>
          <a:p>
            <a:pPr lvl="0"/>
            <a:r>
              <a:rPr lang="ru-RU" sz="2000" dirty="0"/>
              <a:t>Генетика, </a:t>
            </a:r>
            <a:r>
              <a:rPr lang="ru-RU" sz="2000" dirty="0" err="1"/>
              <a:t>молекулалық </a:t>
            </a:r>
            <a:r>
              <a:rPr lang="ru-RU" sz="2000" dirty="0"/>
              <a:t>биология, психофизиология </a:t>
            </a:r>
            <a:r>
              <a:rPr lang="ru-RU" sz="2000" dirty="0" err="1"/>
              <a:t>салалары</a:t>
            </a:r>
            <a:r>
              <a:rPr lang="ru-RU" sz="2000" dirty="0"/>
              <a:t> </a:t>
            </a:r>
            <a:r>
              <a:rPr lang="ru-RU" sz="2000" dirty="0" err="1"/>
              <a:t>дамыған сайын</a:t>
            </a:r>
            <a:r>
              <a:rPr lang="ru-RU" sz="2000" dirty="0"/>
              <a:t> </a:t>
            </a:r>
            <a:r>
              <a:rPr lang="ru-RU" sz="2000" dirty="0" err="1"/>
              <a:t>конституцияны</a:t>
            </a:r>
            <a:r>
              <a:rPr lang="ru-RU" sz="2000" dirty="0"/>
              <a:t> </a:t>
            </a:r>
            <a:r>
              <a:rPr lang="ru-RU" sz="2000" dirty="0" err="1"/>
              <a:t>түсіндіру жаңа бағытқа көшті</a:t>
            </a:r>
            <a:r>
              <a:rPr lang="ru-RU" sz="2000" dirty="0"/>
              <a:t>.</a:t>
            </a:r>
          </a:p>
        </p:txBody>
      </p:sp>
      <p:sp>
        <p:nvSpPr>
          <p:cNvPr id="12" name="Shape 10"/>
          <p:cNvSpPr/>
          <p:nvPr/>
        </p:nvSpPr>
        <p:spPr>
          <a:xfrm>
            <a:off x="4895850" y="3333062"/>
            <a:ext cx="496133" cy="496133"/>
          </a:xfrm>
          <a:prstGeom prst="roundRect">
            <a:avLst>
              <a:gd name="adj" fmla="val 16802"/>
            </a:avLst>
          </a:prstGeom>
          <a:solidFill>
            <a:srgbClr val="FAF9F5"/>
          </a:solidFill>
          <a:ln w="22860">
            <a:solidFill>
              <a:srgbClr val="ADC6CD"/>
            </a:solidFill>
            <a:prstDash val="solid"/>
          </a:ln>
        </p:spPr>
      </p:sp>
      <p:pic>
        <p:nvPicPr>
          <p:cNvPr id="13" name="Image 0" descr="preencoded.png"/>
          <p:cNvPicPr>
            <a:picLocks noChangeAspect="1"/>
          </p:cNvPicPr>
          <p:nvPr/>
        </p:nvPicPr>
        <p:blipFill>
          <a:blip r:embed="rId4"/>
          <a:stretch>
            <a:fillRect/>
          </a:stretch>
        </p:blipFill>
        <p:spPr>
          <a:xfrm>
            <a:off x="5019913" y="3426050"/>
            <a:ext cx="248007" cy="310039"/>
          </a:xfrm>
          <a:prstGeom prst="rect">
            <a:avLst/>
          </a:prstGeom>
        </p:spPr>
      </p:pic>
      <p:sp>
        <p:nvSpPr>
          <p:cNvPr id="14" name="Shape 11"/>
          <p:cNvSpPr/>
          <p:nvPr/>
        </p:nvSpPr>
        <p:spPr>
          <a:xfrm>
            <a:off x="9486424" y="2881265"/>
            <a:ext cx="4342567" cy="2016562"/>
          </a:xfrm>
          <a:prstGeom prst="rect">
            <a:avLst/>
          </a:prstGeom>
          <a:solidFill>
            <a:srgbClr val="C7E0E7"/>
          </a:solidFill>
          <a:ln/>
        </p:spPr>
      </p:sp>
      <p:sp>
        <p:nvSpPr>
          <p:cNvPr id="15" name="Shape 12"/>
          <p:cNvSpPr/>
          <p:nvPr/>
        </p:nvSpPr>
        <p:spPr>
          <a:xfrm>
            <a:off x="9486424" y="2881265"/>
            <a:ext cx="22860" cy="2016562"/>
          </a:xfrm>
          <a:prstGeom prst="roundRect">
            <a:avLst>
              <a:gd name="adj" fmla="val 364651"/>
            </a:avLst>
          </a:prstGeom>
          <a:solidFill>
            <a:srgbClr val="ADC6CD"/>
          </a:solidFill>
          <a:ln/>
        </p:spPr>
      </p:sp>
      <p:sp>
        <p:nvSpPr>
          <p:cNvPr id="17" name="Text 14"/>
          <p:cNvSpPr/>
          <p:nvPr/>
        </p:nvSpPr>
        <p:spPr>
          <a:xfrm>
            <a:off x="9982557" y="2977193"/>
            <a:ext cx="3648075" cy="1190625"/>
          </a:xfrm>
          <a:prstGeom prst="rect">
            <a:avLst/>
          </a:prstGeom>
          <a:noFill/>
          <a:ln/>
        </p:spPr>
        <p:txBody>
          <a:bodyPr wrap="square" lIns="0" tIns="0" rIns="0" bIns="0" rtlCol="0" anchor="t"/>
          <a:lstStyle/>
          <a:p>
            <a:pPr lvl="0"/>
            <a:r>
              <a:rPr lang="ru-RU" sz="2000" dirty="0" err="1"/>
              <a:t>Қазіргі медицинада</a:t>
            </a:r>
            <a:r>
              <a:rPr lang="ru-RU" sz="2000" dirty="0"/>
              <a:t> конституция </a:t>
            </a:r>
            <a:r>
              <a:rPr lang="ru-RU" sz="2000" dirty="0" err="1"/>
              <a:t>адамға бейім</a:t>
            </a:r>
            <a:r>
              <a:rPr lang="ru-RU" sz="2000" dirty="0"/>
              <a:t> </a:t>
            </a:r>
            <a:r>
              <a:rPr lang="ru-RU" sz="2000" dirty="0" err="1"/>
              <a:t>ауруларды</a:t>
            </a:r>
            <a:r>
              <a:rPr lang="ru-RU" sz="2000" dirty="0"/>
              <a:t> (</a:t>
            </a:r>
            <a:r>
              <a:rPr lang="ru-RU" sz="2000" dirty="0" err="1"/>
              <a:t>мысалы</a:t>
            </a:r>
            <a:r>
              <a:rPr lang="ru-RU" sz="2000" dirty="0"/>
              <a:t>, гипертония, </a:t>
            </a:r>
            <a:r>
              <a:rPr lang="ru-RU" sz="2000" dirty="0" err="1"/>
              <a:t>қант диабеті</a:t>
            </a:r>
            <a:r>
              <a:rPr lang="ru-RU" sz="2000" dirty="0"/>
              <a:t>, </a:t>
            </a:r>
            <a:r>
              <a:rPr lang="ru-RU" sz="2000" dirty="0" err="1"/>
              <a:t>асқазан аурулары</a:t>
            </a:r>
            <a:r>
              <a:rPr lang="ru-RU" sz="2000" dirty="0"/>
              <a:t>) </a:t>
            </a:r>
            <a:r>
              <a:rPr lang="ru-RU" sz="2000" dirty="0" err="1"/>
              <a:t>алдын</a:t>
            </a:r>
            <a:r>
              <a:rPr lang="ru-RU" sz="2000" dirty="0"/>
              <a:t> ала </a:t>
            </a:r>
            <a:r>
              <a:rPr lang="ru-RU" sz="2000" dirty="0" err="1"/>
              <a:t>анықтауда қолданылады</a:t>
            </a:r>
            <a:r>
              <a:rPr lang="ru-RU" sz="2000" dirty="0"/>
              <a:t>.</a:t>
            </a:r>
          </a:p>
        </p:txBody>
      </p:sp>
      <p:sp>
        <p:nvSpPr>
          <p:cNvPr id="18" name="Shape 15"/>
          <p:cNvSpPr/>
          <p:nvPr/>
        </p:nvSpPr>
        <p:spPr>
          <a:xfrm>
            <a:off x="9238417" y="3333062"/>
            <a:ext cx="496133" cy="496133"/>
          </a:xfrm>
          <a:prstGeom prst="roundRect">
            <a:avLst>
              <a:gd name="adj" fmla="val 16802"/>
            </a:avLst>
          </a:prstGeom>
          <a:solidFill>
            <a:srgbClr val="FAF9F5"/>
          </a:solidFill>
          <a:ln w="22860">
            <a:solidFill>
              <a:srgbClr val="ADC6CD"/>
            </a:solidFill>
            <a:prstDash val="solid"/>
          </a:ln>
        </p:spPr>
      </p:sp>
      <p:pic>
        <p:nvPicPr>
          <p:cNvPr id="19" name="Image 1" descr="preencoded.png"/>
          <p:cNvPicPr>
            <a:picLocks noChangeAspect="1"/>
          </p:cNvPicPr>
          <p:nvPr/>
        </p:nvPicPr>
        <p:blipFill>
          <a:blip r:embed="rId5"/>
          <a:stretch>
            <a:fillRect/>
          </a:stretch>
        </p:blipFill>
        <p:spPr>
          <a:xfrm>
            <a:off x="9362480" y="3426050"/>
            <a:ext cx="248007" cy="310039"/>
          </a:xfrm>
          <a:prstGeom prst="rect">
            <a:avLst/>
          </a:prstGeom>
        </p:spPr>
      </p:pic>
      <p:sp>
        <p:nvSpPr>
          <p:cNvPr id="15361" name="Rectangle 1"/>
          <p:cNvSpPr>
            <a:spLocks noChangeArrowheads="1"/>
          </p:cNvSpPr>
          <p:nvPr/>
        </p:nvSpPr>
        <p:spPr bwMode="auto">
          <a:xfrm>
            <a:off x="801409" y="5647038"/>
            <a:ext cx="1303520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4788"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Психологиядағы темперамент типтері теориялары кең таралып, көптеген авторлар өткір сынға түскен себебі конституционалдық теорияға негізделіп, дене бітімі мен темперамент типтері арасындағы қарапайым байланыстарды зерттеумен айналысты. </a:t>
            </a:r>
            <a:endParaRPr kumimoji="0" lang="kk-KZ"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1512</Words>
  <Application>Microsoft Macintosh PowerPoint</Application>
  <PresentationFormat>Произвольный</PresentationFormat>
  <Paragraphs>130</Paragraphs>
  <Slides>14</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Times New Roman</vt:lpstr>
      <vt:lpstr>Host Grotesk Medium</vt:lpstr>
      <vt:lpstr>Roboto</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Арай</dc:creator>
  <cp:lastModifiedBy>Алмагуль Мандыкаева</cp:lastModifiedBy>
  <cp:revision>3</cp:revision>
  <dcterms:created xsi:type="dcterms:W3CDTF">2025-09-10T15:46:30Z</dcterms:created>
  <dcterms:modified xsi:type="dcterms:W3CDTF">2025-09-15T18:25:55Z</dcterms:modified>
</cp:coreProperties>
</file>