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3" r:id="rId3"/>
    <p:sldId id="264" r:id="rId4"/>
    <p:sldId id="262" r:id="rId5"/>
    <p:sldId id="258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69" r:id="rId14"/>
    <p:sldId id="279" r:id="rId15"/>
    <p:sldId id="273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13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4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57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06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79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72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66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66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35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172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5E6DC-1881-D141-9ADC-F889F18950A0}" type="datetimeFigureOut">
              <a:rPr lang="ru-RU" smtClean="0"/>
              <a:t>20.04.21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03EAB-2CB7-7F47-9F42-6BC17CC584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8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kk-KZ" b="1" dirty="0"/>
              <a:t>Тестирование и отладка программных </a:t>
            </a:r>
            <a:r>
              <a:rPr lang="kk-KZ" b="1" dirty="0" smtClean="0"/>
              <a:t>систем</a:t>
            </a:r>
            <a:r>
              <a:rPr lang="ru-RU" b="1" dirty="0" smtClean="0"/>
              <a:t> </a:t>
            </a:r>
          </a:p>
          <a:p>
            <a:pPr marL="0" indent="0">
              <a:buNone/>
            </a:pPr>
            <a:r>
              <a:rPr lang="ru-RU" dirty="0"/>
              <a:t>Аксиомы тестирования, выдвинутые ведущими программистами:</a:t>
            </a:r>
          </a:p>
          <a:p>
            <a:pPr marL="0" indent="0">
              <a:buNone/>
            </a:pPr>
            <a:r>
              <a:rPr lang="ru-RU" dirty="0"/>
              <a:t>— хорош тот тест, для которого высока вероятность обнаружения ошибки;</a:t>
            </a:r>
          </a:p>
          <a:p>
            <a:pPr marL="0" indent="0">
              <a:buNone/>
            </a:pPr>
            <a:r>
              <a:rPr lang="ru-RU" dirty="0"/>
              <a:t>— главная проблема тестирования — решить, когда закончить (обычно решается просто — кончаются деньги);</a:t>
            </a:r>
          </a:p>
          <a:p>
            <a:pPr marL="0" indent="0">
              <a:buNone/>
            </a:pPr>
            <a:r>
              <a:rPr lang="ru-RU" dirty="0"/>
              <a:t>— невозможно тестировать свою собственную программу;</a:t>
            </a:r>
          </a:p>
          <a:p>
            <a:pPr marL="0" indent="0">
              <a:buNone/>
            </a:pPr>
            <a:r>
              <a:rPr lang="ru-RU" dirty="0"/>
              <a:t>— необходимая часть тестов — описание выходных результатов;</a:t>
            </a:r>
          </a:p>
          <a:p>
            <a:pPr marL="0" indent="0">
              <a:buNone/>
            </a:pPr>
            <a:r>
              <a:rPr lang="ru-RU" dirty="0"/>
              <a:t>— избегайте невоспроизводимых тестов;</a:t>
            </a:r>
          </a:p>
          <a:p>
            <a:pPr marL="0" indent="0">
              <a:buNone/>
            </a:pPr>
            <a:r>
              <a:rPr lang="ru-RU" dirty="0"/>
              <a:t>— готовьте тесты как для правильных, так и для неправильных данных;</a:t>
            </a:r>
          </a:p>
          <a:p>
            <a:pPr marL="0" indent="0">
              <a:buNone/>
            </a:pPr>
            <a:r>
              <a:rPr lang="ru-RU" dirty="0"/>
              <a:t>— не тестируйте "с лету";</a:t>
            </a:r>
          </a:p>
          <a:p>
            <a:pPr marL="0" indent="0">
              <a:buNone/>
            </a:pPr>
            <a:r>
              <a:rPr lang="ru-RU" dirty="0"/>
              <a:t>— детально изучайте результаты каждого теста;</a:t>
            </a:r>
          </a:p>
          <a:p>
            <a:pPr marL="0" indent="0">
              <a:buNone/>
            </a:pPr>
            <a:r>
              <a:rPr lang="ru-RU" dirty="0"/>
              <a:t>— по мере обнаружения все большего числа ошибок в некотором модуле или программе, растет вероятность обнаружения в ней еще большего числа ошибок;</a:t>
            </a:r>
          </a:p>
          <a:p>
            <a:pPr marL="0" indent="0">
              <a:buNone/>
            </a:pPr>
            <a:r>
              <a:rPr lang="ru-RU" dirty="0"/>
              <a:t>— тестируют программы лучшие умы;</a:t>
            </a:r>
          </a:p>
          <a:p>
            <a:pPr marL="0" indent="0">
              <a:buNone/>
            </a:pPr>
            <a:r>
              <a:rPr lang="ru-RU" dirty="0"/>
              <a:t>— считают тестируемость главной задачей разработчиков программы;</a:t>
            </a:r>
          </a:p>
          <a:p>
            <a:pPr marL="0" indent="0">
              <a:buNone/>
            </a:pPr>
            <a:r>
              <a:rPr lang="ru-RU" dirty="0"/>
              <a:t>— не изменяй программу, чтобы облегчить тестирование;</a:t>
            </a:r>
          </a:p>
          <a:p>
            <a:pPr marL="0" indent="0">
              <a:buNone/>
            </a:pPr>
            <a:r>
              <a:rPr lang="ru-RU" dirty="0"/>
              <a:t>— тестирование должно начинаться с постановки целей.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4315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Особенности тестирования </a:t>
            </a:r>
            <a:r>
              <a:rPr lang="ru-RU" dirty="0"/>
              <a:t>в реальных условиях 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Возможность </a:t>
            </a:r>
            <a:r>
              <a:rPr lang="ru-RU" dirty="0"/>
              <a:t>проверки разработанного программного продукта в условиях реальной эксплуатации. </a:t>
            </a:r>
          </a:p>
          <a:p>
            <a:r>
              <a:rPr lang="ru-RU" dirty="0" smtClean="0"/>
              <a:t>Высокая </a:t>
            </a:r>
            <a:r>
              <a:rPr lang="ru-RU" dirty="0"/>
              <a:t>стоимость устранения ошибки. </a:t>
            </a:r>
          </a:p>
          <a:p>
            <a:r>
              <a:rPr lang="ru-RU" dirty="0" smtClean="0"/>
              <a:t>Необходимость </a:t>
            </a:r>
            <a:r>
              <a:rPr lang="ru-RU" dirty="0"/>
              <a:t>поддержки тестирование в виде консультаций специалистов по поддержке программных продуктов.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На этапе разработки наиболее эффективно представляется стратегия структурного тестирования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На </a:t>
            </a:r>
            <a:r>
              <a:rPr lang="ru-RU" dirty="0"/>
              <a:t>этапе интеграции отдельных модулей в единую систему целесообразно использовать стратегию функционального тестирования.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Динамический анализ кода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Динамический анализ кода - это способ анализа программы непосредственно при ее выполнении. Процесс динамического анализа можно разбить на несколько </a:t>
            </a:r>
            <a:r>
              <a:rPr lang="ru-RU" dirty="0" smtClean="0"/>
              <a:t>этапов:</a:t>
            </a:r>
          </a:p>
          <a:p>
            <a:r>
              <a:rPr lang="ru-RU" dirty="0" smtClean="0"/>
              <a:t>подготовка </a:t>
            </a:r>
            <a:r>
              <a:rPr lang="ru-RU" dirty="0"/>
              <a:t>исходных данных, </a:t>
            </a:r>
            <a:endParaRPr lang="ru-RU" dirty="0" smtClean="0"/>
          </a:p>
          <a:p>
            <a:r>
              <a:rPr lang="ru-RU" dirty="0" smtClean="0"/>
              <a:t>проведение </a:t>
            </a:r>
            <a:r>
              <a:rPr lang="ru-RU" dirty="0"/>
              <a:t>тестового запуска программы </a:t>
            </a:r>
            <a:endParaRPr lang="ru-RU" dirty="0" smtClean="0"/>
          </a:p>
          <a:p>
            <a:r>
              <a:rPr lang="ru-RU" dirty="0" smtClean="0"/>
              <a:t>сбор </a:t>
            </a:r>
            <a:r>
              <a:rPr lang="ru-RU" dirty="0"/>
              <a:t>необходимых </a:t>
            </a:r>
            <a:r>
              <a:rPr lang="ru-RU" dirty="0" smtClean="0"/>
              <a:t>параметров</a:t>
            </a:r>
          </a:p>
          <a:p>
            <a:r>
              <a:rPr lang="ru-RU" dirty="0" smtClean="0"/>
              <a:t> </a:t>
            </a:r>
            <a:r>
              <a:rPr lang="ru-RU" dirty="0"/>
              <a:t>анализ полученных данных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Программы для динамического анализа различаются по способу взаимодействия с проверяемой программой:</a:t>
            </a:r>
          </a:p>
          <a:p>
            <a:pPr lvl="0"/>
            <a:r>
              <a:rPr lang="ru-RU" dirty="0" err="1"/>
              <a:t>инструментирование</a:t>
            </a:r>
            <a:r>
              <a:rPr lang="ru-RU" dirty="0"/>
              <a:t> исходного </a:t>
            </a:r>
            <a:r>
              <a:rPr lang="ru-RU" dirty="0" smtClean="0"/>
              <a:t>кода</a:t>
            </a:r>
          </a:p>
          <a:p>
            <a:pPr lvl="0"/>
            <a:r>
              <a:rPr lang="ru-RU" dirty="0" err="1" smtClean="0"/>
              <a:t>инструментирование</a:t>
            </a:r>
            <a:r>
              <a:rPr lang="ru-RU" dirty="0" smtClean="0"/>
              <a:t> </a:t>
            </a:r>
            <a:r>
              <a:rPr lang="ru-RU" dirty="0"/>
              <a:t>объектного кода </a:t>
            </a:r>
            <a:r>
              <a:rPr lang="ru-RU" dirty="0" smtClean="0"/>
              <a:t>–</a:t>
            </a:r>
          </a:p>
          <a:p>
            <a:pPr lvl="0"/>
            <a:r>
              <a:rPr lang="ru-RU" dirty="0" err="1" smtClean="0"/>
              <a:t>инструментирование</a:t>
            </a:r>
            <a:r>
              <a:rPr lang="ru-RU" dirty="0" smtClean="0"/>
              <a:t> </a:t>
            </a:r>
            <a:r>
              <a:rPr lang="ru-RU" dirty="0"/>
              <a:t>кода на этапе компиляции </a:t>
            </a:r>
            <a:endParaRPr lang="ru-RU" dirty="0" smtClean="0"/>
          </a:p>
          <a:p>
            <a:pPr lvl="0"/>
            <a:r>
              <a:rPr lang="ru-RU" dirty="0" smtClean="0"/>
              <a:t>не </a:t>
            </a:r>
            <a:r>
              <a:rPr lang="ru-RU" dirty="0"/>
              <a:t>изменяет исходную программу, используются специализированные библиотеки этапа </a:t>
            </a:r>
            <a:r>
              <a:rPr lang="ru-RU" dirty="0" smtClean="0"/>
              <a:t>исполнения.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С помощью динамического тестирования могут быть получены следующие метрики:</a:t>
            </a:r>
          </a:p>
          <a:p>
            <a:pPr lvl="0"/>
            <a:r>
              <a:rPr lang="ru-RU" dirty="0"/>
              <a:t>используемые ресурсы - время выполнения программы в целом или ее отдельных модулей, количество внешних запросов (например, к базе данных), количество используемой оперативной памяти и других ресурсов;</a:t>
            </a:r>
          </a:p>
          <a:p>
            <a:pPr lvl="0"/>
            <a:r>
              <a:rPr lang="ru-RU" dirty="0"/>
              <a:t>цикломатическая сложность, степень покрытия кода тестами и другие метрики программы;</a:t>
            </a:r>
          </a:p>
          <a:p>
            <a:pPr lvl="0"/>
            <a:r>
              <a:rPr lang="ru-RU" dirty="0"/>
              <a:t>программные ошибки - деление на ноль, разыменование нулевого указателя, утечки памяти, "состояние гонки";</a:t>
            </a:r>
          </a:p>
          <a:p>
            <a:pPr lvl="0"/>
            <a:r>
              <a:rPr lang="ru-RU" dirty="0"/>
              <a:t>наличие в программе уязвимостей.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Достоинства динамического анализа кода:</a:t>
            </a:r>
          </a:p>
          <a:p>
            <a:pPr lvl="0"/>
            <a:r>
              <a:rPr lang="ru-RU" dirty="0"/>
              <a:t>В большинстве реализаций появление ложных срабатываний исключено, так как обнаружение ошибки происходит в момент ее возникновения в программе; таким образом, обнаруженная ошибка является не предсказанием, сделанным на основе анализа модели программы, а констатацией факта ее возникновения;</a:t>
            </a:r>
          </a:p>
          <a:p>
            <a:pPr lvl="0"/>
            <a:r>
              <a:rPr lang="ru-RU" dirty="0"/>
              <a:t>зачастую не требуется исходный код; это позволяет протестировать программы с закрытым кодом.</a:t>
            </a:r>
          </a:p>
          <a:p>
            <a:pPr marL="0" indent="0">
              <a:buNone/>
            </a:pPr>
            <a:r>
              <a:rPr lang="ru-RU" dirty="0"/>
              <a:t>Недостатки динамического анализа кода:</a:t>
            </a:r>
          </a:p>
          <a:p>
            <a:pPr lvl="0"/>
            <a:r>
              <a:rPr lang="ru-RU" dirty="0"/>
              <a:t>динамический анализ обнаруживает дефекты только на трассе, определяемой конкретными входными данными; дефекты, находящиеся в других частях программы, не будут обнаружены;</a:t>
            </a:r>
          </a:p>
          <a:p>
            <a:pPr lvl="0"/>
            <a:r>
              <a:rPr lang="ru-RU" dirty="0"/>
              <a:t>не может проверить правильность работы кода, что код делает то, что должен;</a:t>
            </a:r>
          </a:p>
          <a:p>
            <a:pPr lvl="0"/>
            <a:r>
              <a:rPr lang="ru-RU" dirty="0"/>
              <a:t>требуются значительные вычислительные ресурсы для проведения тестирования;</a:t>
            </a:r>
          </a:p>
          <a:p>
            <a:pPr lvl="0"/>
            <a:r>
              <a:rPr lang="ru-RU" dirty="0"/>
              <a:t>только один путь выполнения может быть проверен в каждый конкретный момент времени, что требует большого количества тестовых запусков для большей полноты тестирования;</a:t>
            </a:r>
          </a:p>
          <a:p>
            <a:pPr lvl="0"/>
            <a:r>
              <a:rPr lang="ru-RU" dirty="0"/>
              <a:t>при тестировании на реальном процессоре исполнение некорректного кода может привести к непредсказуемым последствиям.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Преимущества статического анализа:</a:t>
            </a:r>
            <a:endParaRPr lang="ru-RU" dirty="0"/>
          </a:p>
          <a:p>
            <a:pPr lvl="0"/>
            <a:r>
              <a:rPr lang="ru-RU" dirty="0"/>
              <a:t>Обнаружение ошибок на ранних этапах разработки программного обеспечения. </a:t>
            </a:r>
            <a:endParaRPr lang="ru-RU" dirty="0" smtClean="0"/>
          </a:p>
          <a:p>
            <a:pPr lvl="0"/>
            <a:r>
              <a:rPr lang="ru-RU" dirty="0" smtClean="0"/>
              <a:t>Позволяет </a:t>
            </a:r>
            <a:r>
              <a:rPr lang="ru-RU" dirty="0"/>
              <a:t>точно определять местонахождение потенциальной ошибки в исходном коде.</a:t>
            </a:r>
          </a:p>
          <a:p>
            <a:pPr lvl="0"/>
            <a:r>
              <a:rPr lang="ru-RU" dirty="0"/>
              <a:t>Полное покрытие кода</a:t>
            </a:r>
            <a:r>
              <a:rPr lang="ru-RU" dirty="0" smtClean="0"/>
              <a:t>..</a:t>
            </a:r>
            <a:endParaRPr lang="ru-RU" dirty="0"/>
          </a:p>
          <a:p>
            <a:pPr lvl="0"/>
            <a:r>
              <a:rPr lang="ru-RU" dirty="0"/>
              <a:t>Простота </a:t>
            </a:r>
            <a:r>
              <a:rPr lang="ru-RU" dirty="0" smtClean="0"/>
              <a:t>использования</a:t>
            </a:r>
          </a:p>
          <a:p>
            <a:pPr lvl="0"/>
            <a:r>
              <a:rPr lang="ru-RU" dirty="0" smtClean="0"/>
              <a:t>С </a:t>
            </a:r>
            <a:r>
              <a:rPr lang="ru-RU" dirty="0"/>
              <a:t>помощью статического анализа кода можно достаточно легко и быстро обнаруживать опечатки и последствия использования </a:t>
            </a:r>
            <a:r>
              <a:rPr lang="ru-RU" dirty="0" err="1"/>
              <a:t>Copy-Paste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Недостатки статического </a:t>
            </a:r>
            <a:r>
              <a:rPr lang="ru-RU" dirty="0"/>
              <a:t>анализа кода </a:t>
            </a:r>
            <a:r>
              <a:rPr lang="ru-RU" dirty="0" smtClean="0"/>
              <a:t>:</a:t>
            </a:r>
            <a:endParaRPr lang="ru-RU" dirty="0"/>
          </a:p>
          <a:p>
            <a:pPr lvl="0"/>
            <a:r>
              <a:rPr lang="ru-RU" dirty="0"/>
              <a:t>Неизбежное появление так называемых ложно-позитивных срабатываний. </a:t>
            </a:r>
            <a:endParaRPr lang="ru-RU" dirty="0" smtClean="0"/>
          </a:p>
          <a:p>
            <a:pPr lvl="0"/>
            <a:r>
              <a:rPr lang="ru-RU" dirty="0" smtClean="0"/>
              <a:t>Статический </a:t>
            </a:r>
            <a:r>
              <a:rPr lang="ru-RU" dirty="0"/>
              <a:t>анализ, как правило, слаб в диагностике утечек памяти и параллельных ошибок. Чтобы выявлять подобные ошибки, фактически необходимо виртуально выполнить часть программы. Это крайне сложно реализовать. </a:t>
            </a:r>
          </a:p>
        </p:txBody>
      </p:sp>
    </p:spTree>
    <p:extLst>
      <p:ext uri="{BB962C8B-B14F-4D97-AF65-F5344CB8AC3E}">
        <p14:creationId xmlns:p14="http://schemas.microsoft.com/office/powerpoint/2010/main" val="427369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Тестирование</a:t>
            </a:r>
            <a:r>
              <a:rPr lang="en-US" b="1" dirty="0"/>
              <a:t> </a:t>
            </a:r>
            <a:r>
              <a:rPr lang="en-US" b="1" dirty="0" err="1"/>
              <a:t>на</a:t>
            </a:r>
            <a:r>
              <a:rPr lang="en-US" b="1" dirty="0"/>
              <a:t> </a:t>
            </a:r>
            <a:r>
              <a:rPr lang="en-US" b="1" dirty="0" err="1"/>
              <a:t>проникновение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Процесс</a:t>
            </a:r>
            <a:r>
              <a:rPr lang="en-US" dirty="0" smtClean="0"/>
              <a:t> </a:t>
            </a:r>
            <a:r>
              <a:rPr lang="en-US" dirty="0" err="1" smtClean="0"/>
              <a:t>тестирования</a:t>
            </a:r>
            <a:r>
              <a:rPr lang="en-US" dirty="0" smtClean="0"/>
              <a:t> </a:t>
            </a:r>
            <a:r>
              <a:rPr lang="en-US" dirty="0" err="1" smtClean="0"/>
              <a:t>проникновения</a:t>
            </a:r>
            <a:r>
              <a:rPr lang="en-US" dirty="0" smtClean="0"/>
              <a:t> </a:t>
            </a:r>
            <a:r>
              <a:rPr lang="en-US" dirty="0" err="1" smtClean="0"/>
              <a:t>включает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себя</a:t>
            </a:r>
            <a:r>
              <a:rPr lang="en-US" dirty="0" smtClean="0"/>
              <a:t> </a:t>
            </a:r>
            <a:r>
              <a:rPr lang="en-US" dirty="0" err="1" smtClean="0"/>
              <a:t>умышленные</a:t>
            </a:r>
            <a:r>
              <a:rPr lang="en-US" dirty="0" smtClean="0"/>
              <a:t> </a:t>
            </a:r>
            <a:r>
              <a:rPr lang="en-US" dirty="0" err="1" smtClean="0"/>
              <a:t>санкционированные</a:t>
            </a:r>
            <a:r>
              <a:rPr lang="en-US" dirty="0" smtClean="0"/>
              <a:t> </a:t>
            </a:r>
            <a:r>
              <a:rPr lang="en-US" dirty="0" err="1" smtClean="0"/>
              <a:t>атаки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систему</a:t>
            </a:r>
            <a:r>
              <a:rPr lang="en-US" dirty="0" smtClean="0"/>
              <a:t>, </a:t>
            </a:r>
            <a:r>
              <a:rPr lang="en-US" dirty="0" err="1" smtClean="0"/>
              <a:t>способные</a:t>
            </a:r>
            <a:r>
              <a:rPr lang="en-US" dirty="0" smtClean="0"/>
              <a:t> </a:t>
            </a:r>
            <a:r>
              <a:rPr lang="en-US" dirty="0" err="1" smtClean="0"/>
              <a:t>выявить</a:t>
            </a:r>
            <a:r>
              <a:rPr lang="en-US" dirty="0" smtClean="0"/>
              <a:t> </a:t>
            </a:r>
            <a:r>
              <a:rPr lang="en-US" dirty="0" err="1" smtClean="0"/>
              <a:t>как</a:t>
            </a:r>
            <a:r>
              <a:rPr lang="en-US" dirty="0" smtClean="0"/>
              <a:t> </a:t>
            </a:r>
            <a:r>
              <a:rPr lang="en-US" dirty="0" err="1" smtClean="0"/>
              <a:t>ее</a:t>
            </a:r>
            <a:r>
              <a:rPr lang="en-US" dirty="0" smtClean="0"/>
              <a:t> </a:t>
            </a:r>
            <a:r>
              <a:rPr lang="en-US" dirty="0" err="1" smtClean="0"/>
              <a:t>наиболее</a:t>
            </a:r>
            <a:r>
              <a:rPr lang="en-US" dirty="0" smtClean="0"/>
              <a:t> </a:t>
            </a:r>
            <a:r>
              <a:rPr lang="en-US" dirty="0" err="1" smtClean="0"/>
              <a:t>слабые</a:t>
            </a:r>
            <a:r>
              <a:rPr lang="en-US" dirty="0" smtClean="0"/>
              <a:t> </a:t>
            </a:r>
            <a:r>
              <a:rPr lang="en-US" dirty="0" err="1" smtClean="0"/>
              <a:t>области</a:t>
            </a:r>
            <a:r>
              <a:rPr lang="en-US" dirty="0" smtClean="0"/>
              <a:t>, </a:t>
            </a:r>
            <a:r>
              <a:rPr lang="en-US" dirty="0" err="1" smtClean="0"/>
              <a:t>так</a:t>
            </a:r>
            <a:r>
              <a:rPr lang="en-US" dirty="0" smtClean="0"/>
              <a:t>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пробелы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защите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сторонних</a:t>
            </a:r>
            <a:r>
              <a:rPr lang="en-US" dirty="0" smtClean="0"/>
              <a:t> </a:t>
            </a:r>
            <a:r>
              <a:rPr lang="en-US" dirty="0" err="1" smtClean="0"/>
              <a:t>проникновений</a:t>
            </a:r>
            <a:r>
              <a:rPr lang="en-US" dirty="0" smtClean="0"/>
              <a:t>,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dirty="0" err="1" smtClean="0"/>
              <a:t>тем</a:t>
            </a:r>
            <a:r>
              <a:rPr lang="en-US" dirty="0" smtClean="0"/>
              <a:t> </a:t>
            </a:r>
            <a:r>
              <a:rPr lang="en-US" dirty="0" err="1" smtClean="0"/>
              <a:t>самым</a:t>
            </a:r>
            <a:r>
              <a:rPr lang="en-US" dirty="0" smtClean="0"/>
              <a:t> </a:t>
            </a:r>
            <a:r>
              <a:rPr lang="en-US" dirty="0" err="1" smtClean="0"/>
              <a:t>улучшить</a:t>
            </a:r>
            <a:r>
              <a:rPr lang="en-US" dirty="0" smtClean="0"/>
              <a:t> </a:t>
            </a:r>
            <a:r>
              <a:rPr lang="en-US" dirty="0" err="1" smtClean="0"/>
              <a:t>атрибуты</a:t>
            </a:r>
            <a:r>
              <a:rPr lang="en-US" dirty="0" smtClean="0"/>
              <a:t> </a:t>
            </a:r>
            <a:r>
              <a:rPr lang="en-US" dirty="0" err="1" smtClean="0"/>
              <a:t>безопасности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Пробелы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</a:t>
            </a:r>
            <a:r>
              <a:rPr lang="en-US" dirty="0" err="1"/>
              <a:t>появляются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разных</a:t>
            </a:r>
            <a:r>
              <a:rPr lang="en-US" dirty="0"/>
              <a:t> </a:t>
            </a:r>
            <a:r>
              <a:rPr lang="en-US" dirty="0" err="1"/>
              <a:t>стадиях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зависят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ru-RU" dirty="0"/>
          </a:p>
          <a:p>
            <a:pPr lvl="1"/>
            <a:r>
              <a:rPr lang="en-US" dirty="0" err="1"/>
              <a:t>ошибка</a:t>
            </a:r>
            <a:r>
              <a:rPr lang="en-US" dirty="0"/>
              <a:t> </a:t>
            </a:r>
            <a:r>
              <a:rPr lang="en-US" dirty="0" err="1" smtClean="0"/>
              <a:t>проектирования</a:t>
            </a:r>
            <a:endParaRPr lang="ru-RU" dirty="0" smtClean="0"/>
          </a:p>
          <a:p>
            <a:pPr lvl="1"/>
            <a:r>
              <a:rPr lang="en-US" dirty="0" err="1" smtClean="0"/>
              <a:t>некорректная</a:t>
            </a:r>
            <a:r>
              <a:rPr lang="en-US" dirty="0" smtClean="0"/>
              <a:t> </a:t>
            </a:r>
            <a:r>
              <a:rPr lang="en-US" dirty="0" err="1"/>
              <a:t>настройка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неудачная</a:t>
            </a:r>
            <a:r>
              <a:rPr lang="en-US" dirty="0"/>
              <a:t> </a:t>
            </a:r>
            <a:r>
              <a:rPr lang="en-US" dirty="0" err="1"/>
              <a:t>конфигурация</a:t>
            </a:r>
            <a:r>
              <a:rPr lang="en-US" dirty="0"/>
              <a:t> </a:t>
            </a:r>
            <a:r>
              <a:rPr lang="en-US" dirty="0" err="1"/>
              <a:t>связанного</a:t>
            </a:r>
            <a:r>
              <a:rPr lang="en-US" dirty="0"/>
              <a:t> </a:t>
            </a:r>
            <a:r>
              <a:rPr lang="en-US" dirty="0" err="1"/>
              <a:t>оборудования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обеспечения</a:t>
            </a:r>
            <a:r>
              <a:rPr lang="en-US" dirty="0"/>
              <a:t>;</a:t>
            </a:r>
            <a:endParaRPr lang="ru-RU" dirty="0"/>
          </a:p>
          <a:p>
            <a:pPr lvl="1"/>
            <a:r>
              <a:rPr lang="en-US" dirty="0" err="1"/>
              <a:t>проблемы</a:t>
            </a:r>
            <a:r>
              <a:rPr lang="en-US" dirty="0"/>
              <a:t> </a:t>
            </a:r>
            <a:r>
              <a:rPr lang="en-US" dirty="0" err="1"/>
              <a:t>сетевого</a:t>
            </a:r>
            <a:r>
              <a:rPr lang="en-US" dirty="0"/>
              <a:t> </a:t>
            </a:r>
            <a:endParaRPr lang="ru-RU" dirty="0" smtClean="0"/>
          </a:p>
          <a:p>
            <a:pPr lvl="1"/>
            <a:r>
              <a:rPr lang="en-US" dirty="0" err="1" smtClean="0"/>
              <a:t>погрешность</a:t>
            </a:r>
            <a:r>
              <a:rPr lang="en-US" dirty="0" smtClean="0"/>
              <a:t> </a:t>
            </a:r>
            <a:r>
              <a:rPr lang="en-US" dirty="0" err="1" smtClean="0"/>
              <a:t>коммуникации</a:t>
            </a:r>
            <a:endParaRPr lang="ru-RU" dirty="0"/>
          </a:p>
          <a:p>
            <a:pPr lvl="1"/>
            <a:r>
              <a:rPr lang="en-US" dirty="0" err="1"/>
              <a:t>чрезмерная</a:t>
            </a:r>
            <a:r>
              <a:rPr lang="en-US" dirty="0"/>
              <a:t> </a:t>
            </a:r>
            <a:r>
              <a:rPr lang="en-US" dirty="0" err="1"/>
              <a:t>сложность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endParaRPr lang="ru-RU" dirty="0" smtClean="0"/>
          </a:p>
          <a:p>
            <a:pPr lvl="1"/>
            <a:r>
              <a:rPr lang="en-US" dirty="0" err="1" smtClean="0"/>
              <a:t>недостаточность</a:t>
            </a:r>
            <a:r>
              <a:rPr lang="en-US" dirty="0" smtClean="0"/>
              <a:t> </a:t>
            </a:r>
            <a:r>
              <a:rPr lang="en-US" dirty="0" err="1" smtClean="0"/>
              <a:t>обучения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203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Тестирование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проникновение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 smtClean="0"/>
              <a:t>уязвимостипреследуют</a:t>
            </a:r>
            <a:r>
              <a:rPr lang="en-US" dirty="0" smtClean="0"/>
              <a:t> </a:t>
            </a:r>
            <a:r>
              <a:rPr lang="en-US" dirty="0" err="1"/>
              <a:t>одну</a:t>
            </a:r>
            <a:r>
              <a:rPr lang="en-US" dirty="0"/>
              <a:t> </a:t>
            </a:r>
            <a:r>
              <a:rPr lang="en-US" dirty="0" err="1"/>
              <a:t>цель</a:t>
            </a:r>
            <a:r>
              <a:rPr lang="en-US" dirty="0"/>
              <a:t> – </a:t>
            </a:r>
            <a:r>
              <a:rPr lang="en-US" dirty="0" err="1"/>
              <a:t>сделать</a:t>
            </a:r>
            <a:r>
              <a:rPr lang="en-US" dirty="0"/>
              <a:t> </a:t>
            </a:r>
            <a:r>
              <a:rPr lang="en-US" dirty="0" err="1"/>
              <a:t>программный</a:t>
            </a:r>
            <a:r>
              <a:rPr lang="en-US" dirty="0"/>
              <a:t> </a:t>
            </a:r>
            <a:r>
              <a:rPr lang="en-US" dirty="0" err="1"/>
              <a:t>продукт</a:t>
            </a:r>
            <a:r>
              <a:rPr lang="en-US" dirty="0"/>
              <a:t> </a:t>
            </a:r>
            <a:r>
              <a:rPr lang="en-US" dirty="0" err="1"/>
              <a:t>безопасным</a:t>
            </a:r>
            <a:r>
              <a:rPr lang="en-US" dirty="0"/>
              <a:t>, </a:t>
            </a:r>
            <a:r>
              <a:rPr lang="en-US" dirty="0" err="1"/>
              <a:t>но</a:t>
            </a:r>
            <a:r>
              <a:rPr lang="en-US" dirty="0"/>
              <a:t> </a:t>
            </a:r>
            <a:r>
              <a:rPr lang="en-US" dirty="0" err="1"/>
              <a:t>имеют</a:t>
            </a:r>
            <a:r>
              <a:rPr lang="en-US" dirty="0"/>
              <a:t> </a:t>
            </a:r>
            <a:r>
              <a:rPr lang="en-US" dirty="0" err="1"/>
              <a:t>разные</a:t>
            </a:r>
            <a:r>
              <a:rPr lang="en-US" dirty="0"/>
              <a:t> </a:t>
            </a:r>
            <a:r>
              <a:rPr lang="en-US" dirty="0" err="1"/>
              <a:t>рабочие</a:t>
            </a:r>
            <a:r>
              <a:rPr lang="en-US" dirty="0"/>
              <a:t> </a:t>
            </a:r>
            <a:r>
              <a:rPr lang="en-US" dirty="0" err="1"/>
              <a:t>процессы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Тестирование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проникновение</a:t>
            </a:r>
            <a:r>
              <a:rPr lang="en-US" dirty="0"/>
              <a:t> –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реальном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вручную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помощью</a:t>
            </a:r>
            <a:r>
              <a:rPr lang="en-US" dirty="0"/>
              <a:t> </a:t>
            </a:r>
            <a:r>
              <a:rPr lang="en-US" dirty="0" err="1"/>
              <a:t>инструментов</a:t>
            </a:r>
            <a:r>
              <a:rPr lang="en-US" dirty="0"/>
              <a:t> </a:t>
            </a:r>
            <a:r>
              <a:rPr lang="en-US" dirty="0" err="1"/>
              <a:t>автоматизации</a:t>
            </a:r>
            <a:r>
              <a:rPr lang="en-US" dirty="0"/>
              <a:t>; </a:t>
            </a:r>
            <a:r>
              <a:rPr lang="en-US" dirty="0" err="1"/>
              <a:t>система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связанный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ней</a:t>
            </a:r>
            <a:r>
              <a:rPr lang="en-US" dirty="0"/>
              <a:t> </a:t>
            </a:r>
            <a:r>
              <a:rPr lang="en-US" dirty="0" err="1"/>
              <a:t>компонент</a:t>
            </a:r>
            <a:r>
              <a:rPr lang="en-US" dirty="0"/>
              <a:t> </a:t>
            </a:r>
            <a:r>
              <a:rPr lang="en-US" dirty="0" err="1"/>
              <a:t>подвергаются</a:t>
            </a:r>
            <a:r>
              <a:rPr lang="en-US" dirty="0"/>
              <a:t> </a:t>
            </a:r>
            <a:r>
              <a:rPr lang="en-US" dirty="0" err="1"/>
              <a:t>воздействию</a:t>
            </a:r>
            <a:r>
              <a:rPr lang="en-US" dirty="0"/>
              <a:t> </a:t>
            </a:r>
            <a:r>
              <a:rPr lang="en-US" dirty="0" err="1"/>
              <a:t>сэмулированных</a:t>
            </a:r>
            <a:r>
              <a:rPr lang="en-US" dirty="0"/>
              <a:t> </a:t>
            </a:r>
            <a:r>
              <a:rPr lang="en-US" dirty="0" err="1"/>
              <a:t>злонамеренных</a:t>
            </a:r>
            <a:r>
              <a:rPr lang="en-US" dirty="0"/>
              <a:t> </a:t>
            </a:r>
            <a:r>
              <a:rPr lang="en-US" dirty="0" err="1"/>
              <a:t>атак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выявления</a:t>
            </a:r>
            <a:r>
              <a:rPr lang="en-US" dirty="0"/>
              <a:t> </a:t>
            </a:r>
            <a:r>
              <a:rPr lang="en-US" dirty="0" err="1"/>
              <a:t>недостатков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Оценка</a:t>
            </a:r>
            <a:r>
              <a:rPr lang="en-US" dirty="0"/>
              <a:t> </a:t>
            </a:r>
            <a:r>
              <a:rPr lang="en-US" dirty="0" err="1"/>
              <a:t>уязвимости</a:t>
            </a:r>
            <a:r>
              <a:rPr lang="en-US" dirty="0"/>
              <a:t> </a:t>
            </a:r>
            <a:r>
              <a:rPr lang="en-US" dirty="0" err="1"/>
              <a:t>включает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себя</a:t>
            </a:r>
            <a:r>
              <a:rPr lang="en-US" dirty="0"/>
              <a:t> </a:t>
            </a:r>
            <a:r>
              <a:rPr lang="en-US" dirty="0" err="1"/>
              <a:t>изучение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помощью</a:t>
            </a:r>
            <a:r>
              <a:rPr lang="en-US" dirty="0"/>
              <a:t> </a:t>
            </a:r>
            <a:r>
              <a:rPr lang="en-US" dirty="0" err="1"/>
              <a:t>инструментов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целью</a:t>
            </a:r>
            <a:r>
              <a:rPr lang="en-US" dirty="0"/>
              <a:t> </a:t>
            </a:r>
            <a:r>
              <a:rPr lang="en-US" dirty="0" err="1"/>
              <a:t>обнаружения</a:t>
            </a:r>
            <a:r>
              <a:rPr lang="en-US" dirty="0"/>
              <a:t> </a:t>
            </a:r>
            <a:r>
              <a:rPr lang="en-US" dirty="0" err="1"/>
              <a:t>лазеек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защите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нескольких</a:t>
            </a:r>
            <a:r>
              <a:rPr lang="en-US" dirty="0"/>
              <a:t> </a:t>
            </a:r>
            <a:r>
              <a:rPr lang="en-US" dirty="0" err="1"/>
              <a:t>вариантов</a:t>
            </a:r>
            <a:r>
              <a:rPr lang="en-US" dirty="0"/>
              <a:t> </a:t>
            </a:r>
            <a:r>
              <a:rPr lang="en-US" dirty="0" err="1"/>
              <a:t>вредоносных</a:t>
            </a:r>
            <a:r>
              <a:rPr lang="en-US" dirty="0"/>
              <a:t> </a:t>
            </a:r>
            <a:r>
              <a:rPr lang="en-US" dirty="0" err="1"/>
              <a:t>атак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Тестирование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проникновение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осуществляться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любого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следующих</a:t>
            </a:r>
            <a:r>
              <a:rPr lang="en-US" dirty="0"/>
              <a:t> </a:t>
            </a:r>
            <a:r>
              <a:rPr lang="en-US" dirty="0" err="1"/>
              <a:t>подходов</a:t>
            </a:r>
            <a:r>
              <a:rPr lang="en-US" dirty="0"/>
              <a:t>:</a:t>
            </a:r>
            <a:endParaRPr lang="ru-RU" dirty="0"/>
          </a:p>
          <a:p>
            <a:r>
              <a:rPr lang="en-US" dirty="0"/>
              <a:t>ручное тестирование;</a:t>
            </a:r>
            <a:endParaRPr lang="ru-RU" dirty="0"/>
          </a:p>
          <a:p>
            <a:r>
              <a:rPr lang="en-US" dirty="0"/>
              <a:t>автоматическое тестирование;</a:t>
            </a:r>
            <a:endParaRPr lang="ru-RU" dirty="0"/>
          </a:p>
          <a:p>
            <a:r>
              <a:rPr lang="en-US" dirty="0" err="1"/>
              <a:t>сочетание</a:t>
            </a:r>
            <a:r>
              <a:rPr lang="en-US" dirty="0"/>
              <a:t> </a:t>
            </a:r>
            <a:r>
              <a:rPr lang="en-US" dirty="0" err="1"/>
              <a:t>ручного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автоматического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788" y="342648"/>
            <a:ext cx="8667776" cy="62684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 smtClean="0"/>
              <a:t>Этапы</a:t>
            </a:r>
            <a:r>
              <a:rPr lang="ru-RU" dirty="0" smtClean="0"/>
              <a:t> </a:t>
            </a:r>
            <a:r>
              <a:rPr lang="en-US" dirty="0" err="1" smtClean="0"/>
              <a:t>ручного</a:t>
            </a:r>
            <a:r>
              <a:rPr lang="en-US" dirty="0" smtClean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проникновение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продукта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ru-RU" dirty="0"/>
          </a:p>
          <a:p>
            <a:r>
              <a:rPr lang="en-US" dirty="0" err="1"/>
              <a:t>Планирование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проникновения</a:t>
            </a:r>
            <a:r>
              <a:rPr lang="en-US" b="1" dirty="0" smtClean="0"/>
              <a:t>.</a:t>
            </a:r>
            <a:endParaRPr lang="ru-RU" b="1" dirty="0" smtClean="0"/>
          </a:p>
          <a:p>
            <a:r>
              <a:rPr lang="en-US" dirty="0" err="1"/>
              <a:t>Разведка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 smtClean="0"/>
              <a:t>Анализ</a:t>
            </a:r>
            <a:r>
              <a:rPr lang="en-US" dirty="0" smtClean="0"/>
              <a:t> </a:t>
            </a:r>
            <a:r>
              <a:rPr lang="en-US" dirty="0" err="1"/>
              <a:t>уязвимости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/>
              <a:t>Эксплуатация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/>
              <a:t>Пост-эксплуатация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/>
              <a:t>Отчетность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Используемы</a:t>
            </a:r>
            <a:r>
              <a:rPr lang="ru-RU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инструмент</a:t>
            </a:r>
            <a:r>
              <a:rPr lang="ru-RU" dirty="0" smtClean="0"/>
              <a:t>ы</a:t>
            </a:r>
            <a:r>
              <a:rPr lang="en-US" dirty="0" smtClean="0"/>
              <a:t> </a:t>
            </a:r>
            <a:r>
              <a:rPr lang="en-US" dirty="0" err="1" smtClean="0"/>
              <a:t>автоматическо</a:t>
            </a:r>
            <a:r>
              <a:rPr lang="ru-RU" dirty="0" err="1" smtClean="0"/>
              <a:t>го</a:t>
            </a:r>
            <a:r>
              <a:rPr lang="en-US" dirty="0" smtClean="0"/>
              <a:t> </a:t>
            </a:r>
            <a:r>
              <a:rPr lang="en-US" dirty="0" err="1" smtClean="0"/>
              <a:t>тестировани</a:t>
            </a:r>
            <a:r>
              <a:rPr lang="ru-RU" dirty="0" smtClean="0"/>
              <a:t>я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проникновение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dirty="0" err="1" smtClean="0"/>
              <a:t>Nmap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Nessus;</a:t>
            </a:r>
            <a:endParaRPr lang="ru-RU" dirty="0"/>
          </a:p>
          <a:p>
            <a:r>
              <a:rPr lang="en-US" dirty="0"/>
              <a:t>Metasploit;</a:t>
            </a:r>
            <a:endParaRPr lang="ru-RU" dirty="0"/>
          </a:p>
          <a:p>
            <a:r>
              <a:rPr lang="en-US" dirty="0"/>
              <a:t>Wireshark;</a:t>
            </a:r>
            <a:endParaRPr lang="ru-RU" dirty="0"/>
          </a:p>
          <a:p>
            <a:r>
              <a:rPr lang="en-US" dirty="0"/>
              <a:t>OpenSSL;</a:t>
            </a:r>
            <a:endParaRPr lang="ru-RU" dirty="0"/>
          </a:p>
          <a:p>
            <a:r>
              <a:rPr lang="en-US" dirty="0"/>
              <a:t>Cain &amp; Abel;</a:t>
            </a:r>
            <a:endParaRPr lang="ru-RU" dirty="0"/>
          </a:p>
          <a:p>
            <a:r>
              <a:rPr lang="en-US" dirty="0"/>
              <a:t>THC Hydra;</a:t>
            </a:r>
            <a:endParaRPr lang="ru-RU" dirty="0"/>
          </a:p>
          <a:p>
            <a:r>
              <a:rPr lang="en-US" dirty="0"/>
              <a:t>w3af.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Многие</a:t>
            </a:r>
            <a:r>
              <a:rPr lang="en-US" dirty="0"/>
              <a:t> </a:t>
            </a:r>
            <a:r>
              <a:rPr lang="en-US" dirty="0" err="1"/>
              <a:t>инструменты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автоматизированного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найти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готовых</a:t>
            </a:r>
            <a:r>
              <a:rPr lang="en-US" dirty="0"/>
              <a:t> </a:t>
            </a:r>
            <a:r>
              <a:rPr lang="en-US" dirty="0" err="1"/>
              <a:t>сборках</a:t>
            </a:r>
            <a:r>
              <a:rPr lang="en-US" dirty="0"/>
              <a:t> Linux (Kali Linux, Mantra OS)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Критери</a:t>
            </a:r>
            <a:r>
              <a:rPr lang="ru-RU" dirty="0" smtClean="0"/>
              <a:t>и </a:t>
            </a:r>
            <a:r>
              <a:rPr lang="en-US" dirty="0" err="1" smtClean="0"/>
              <a:t>выбира</a:t>
            </a:r>
            <a:r>
              <a:rPr lang="en-US" dirty="0" smtClean="0"/>
              <a:t> </a:t>
            </a:r>
            <a:r>
              <a:rPr lang="en-US" dirty="0" err="1" smtClean="0"/>
              <a:t>инструмент</a:t>
            </a:r>
            <a:r>
              <a:rPr lang="ru-RU" dirty="0" smtClean="0"/>
              <a:t>а</a:t>
            </a:r>
            <a:r>
              <a:rPr lang="en-US" dirty="0" smtClean="0"/>
              <a:t> :</a:t>
            </a:r>
            <a:endParaRPr lang="ru-RU" dirty="0" smtClean="0"/>
          </a:p>
          <a:p>
            <a:r>
              <a:rPr lang="en-US" dirty="0" err="1"/>
              <a:t>спользования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обслуживания</a:t>
            </a:r>
            <a:r>
              <a:rPr lang="en-US" dirty="0" smtClean="0"/>
              <a:t>;</a:t>
            </a:r>
            <a:endParaRPr lang="ru-RU" dirty="0" smtClean="0"/>
          </a:p>
          <a:p>
            <a:r>
              <a:rPr lang="en-US" dirty="0" err="1" smtClean="0"/>
              <a:t>обеспечение</a:t>
            </a:r>
            <a:r>
              <a:rPr lang="en-US" dirty="0" smtClean="0"/>
              <a:t> </a:t>
            </a:r>
            <a:r>
              <a:rPr lang="en-US" dirty="0" err="1"/>
              <a:t>простого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быстрого</a:t>
            </a:r>
            <a:r>
              <a:rPr lang="en-US" dirty="0"/>
              <a:t> </a:t>
            </a:r>
            <a:r>
              <a:rPr lang="en-US" dirty="0" err="1"/>
              <a:t>сканирования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/>
              <a:t>возможность</a:t>
            </a:r>
            <a:r>
              <a:rPr lang="en-US" dirty="0"/>
              <a:t> </a:t>
            </a:r>
            <a:r>
              <a:rPr lang="en-US" dirty="0" err="1"/>
              <a:t>автоматизации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выявленных</a:t>
            </a:r>
            <a:r>
              <a:rPr lang="en-US" dirty="0"/>
              <a:t> </a:t>
            </a:r>
            <a:r>
              <a:rPr lang="en-US" dirty="0" err="1"/>
              <a:t>уязвимостей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/>
              <a:t>доступность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ранее</a:t>
            </a:r>
            <a:r>
              <a:rPr lang="en-US" dirty="0"/>
              <a:t> </a:t>
            </a:r>
            <a:r>
              <a:rPr lang="en-US" dirty="0" err="1"/>
              <a:t>обнаруженных</a:t>
            </a:r>
            <a:r>
              <a:rPr lang="en-US" dirty="0"/>
              <a:t> </a:t>
            </a:r>
            <a:r>
              <a:rPr lang="en-US" dirty="0" err="1"/>
              <a:t>уязвимостей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 err="1"/>
              <a:t>способность</a:t>
            </a:r>
            <a:r>
              <a:rPr lang="en-US" dirty="0"/>
              <a:t> </a:t>
            </a:r>
            <a:r>
              <a:rPr lang="en-US" dirty="0" err="1"/>
              <a:t>создания</a:t>
            </a:r>
            <a:r>
              <a:rPr lang="en-US" dirty="0"/>
              <a:t> </a:t>
            </a:r>
            <a:r>
              <a:rPr lang="en-US" dirty="0" err="1"/>
              <a:t>простых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подробных</a:t>
            </a:r>
            <a:r>
              <a:rPr lang="en-US" dirty="0"/>
              <a:t> </a:t>
            </a:r>
            <a:r>
              <a:rPr lang="en-US" dirty="0" err="1"/>
              <a:t>ери</a:t>
            </a:r>
            <a:r>
              <a:rPr lang="ru-RU" dirty="0"/>
              <a:t>и </a:t>
            </a:r>
            <a:r>
              <a:rPr lang="en-US" dirty="0" err="1"/>
              <a:t>выбира</a:t>
            </a:r>
            <a:r>
              <a:rPr lang="en-US" dirty="0"/>
              <a:t> </a:t>
            </a:r>
            <a:r>
              <a:rPr lang="en-US" dirty="0" err="1"/>
              <a:t>инструмент</a:t>
            </a:r>
            <a:r>
              <a:rPr lang="ru-RU" dirty="0"/>
              <a:t>а</a:t>
            </a:r>
            <a:r>
              <a:rPr lang="en-US" dirty="0"/>
              <a:t> :</a:t>
            </a:r>
            <a:r>
              <a:rPr lang="en-US" dirty="0" err="1"/>
              <a:t>удобство</a:t>
            </a:r>
            <a:r>
              <a:rPr lang="en-US" dirty="0"/>
              <a:t> </a:t>
            </a:r>
            <a:r>
              <a:rPr lang="en-US" dirty="0" err="1"/>
              <a:t>развертывания</a:t>
            </a:r>
            <a:r>
              <a:rPr lang="en-US" dirty="0"/>
              <a:t>, </a:t>
            </a:r>
            <a:r>
              <a:rPr lang="en-US" dirty="0" err="1"/>
              <a:t>отчетов</a:t>
            </a:r>
            <a:r>
              <a:rPr lang="en-US" dirty="0"/>
              <a:t> </a:t>
            </a:r>
            <a:r>
              <a:rPr lang="en-US" dirty="0" err="1"/>
              <a:t>об</a:t>
            </a:r>
            <a:r>
              <a:rPr lang="en-US" dirty="0"/>
              <a:t> </a:t>
            </a:r>
            <a:r>
              <a:rPr lang="en-US" dirty="0" err="1"/>
              <a:t>уязвимостях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Классификация видов </a:t>
            </a:r>
            <a:r>
              <a:rPr lang="ru-RU" dirty="0"/>
              <a:t>тестирования. </a:t>
            </a:r>
          </a:p>
          <a:p>
            <a:pPr marL="0" indent="0">
              <a:buNone/>
            </a:pPr>
            <a:r>
              <a:rPr lang="ru-RU" b="1" dirty="0"/>
              <a:t>По объекту тестирования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Функциональное тестирование</a:t>
            </a:r>
          </a:p>
          <a:p>
            <a:pPr marL="0" lvl="0" indent="0">
              <a:buNone/>
            </a:pPr>
            <a:r>
              <a:rPr lang="ru-RU" dirty="0"/>
              <a:t>Тестирование </a:t>
            </a:r>
            <a:r>
              <a:rPr lang="ru-RU" dirty="0" smtClean="0"/>
              <a:t>производительности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Нагрузочное тестирование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Стресс</a:t>
            </a:r>
            <a:r>
              <a:rPr lang="ru-RU" dirty="0"/>
              <a:t>-тестирование</a:t>
            </a:r>
          </a:p>
          <a:p>
            <a:pPr marL="457200" lvl="1" indent="0">
              <a:buNone/>
            </a:pPr>
            <a:r>
              <a:rPr lang="ru-RU" dirty="0"/>
              <a:t>Тестирование стабильности</a:t>
            </a:r>
          </a:p>
          <a:p>
            <a:pPr marL="0" lvl="0" indent="0">
              <a:buNone/>
            </a:pPr>
            <a:r>
              <a:rPr lang="ru-RU" dirty="0"/>
              <a:t>Конфигурационное тестирование</a:t>
            </a:r>
          </a:p>
          <a:p>
            <a:pPr marL="0" lvl="0" indent="0">
              <a:buNone/>
            </a:pPr>
            <a:r>
              <a:rPr lang="ru-RU" dirty="0"/>
              <a:t>Юзабилити-тестирование</a:t>
            </a:r>
          </a:p>
          <a:p>
            <a:pPr marL="0" lvl="0" indent="0">
              <a:buNone/>
            </a:pPr>
            <a:r>
              <a:rPr lang="ru-RU" dirty="0"/>
              <a:t>Тестирование интерфейса пользователя</a:t>
            </a:r>
          </a:p>
          <a:p>
            <a:pPr marL="0" lvl="0" indent="0">
              <a:buNone/>
            </a:pPr>
            <a:r>
              <a:rPr lang="ru-RU" dirty="0"/>
              <a:t>Тестирование безопасности</a:t>
            </a:r>
          </a:p>
          <a:p>
            <a:pPr marL="0" lvl="0" indent="0">
              <a:buNone/>
            </a:pPr>
            <a:r>
              <a:rPr lang="ru-RU" dirty="0"/>
              <a:t>Тестирование </a:t>
            </a:r>
            <a:r>
              <a:rPr lang="ru-RU" dirty="0" smtClean="0"/>
              <a:t>локализации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Тестирование </a:t>
            </a:r>
            <a:r>
              <a:rPr lang="ru-RU" dirty="0"/>
              <a:t>совместимости</a:t>
            </a:r>
          </a:p>
          <a:p>
            <a:pPr marL="0" indent="0">
              <a:buNone/>
            </a:pPr>
            <a:r>
              <a:rPr lang="ru-RU" b="1" dirty="0"/>
              <a:t>По знанию системы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Тестирование чёрного ящика</a:t>
            </a:r>
          </a:p>
          <a:p>
            <a:pPr marL="0" lvl="0" indent="0">
              <a:buNone/>
            </a:pPr>
            <a:r>
              <a:rPr lang="ru-RU" dirty="0"/>
              <a:t>Тестирование белого ящика</a:t>
            </a:r>
          </a:p>
          <a:p>
            <a:pPr marL="0" lvl="0" indent="0">
              <a:buNone/>
            </a:pPr>
            <a:r>
              <a:rPr lang="ru-RU" dirty="0"/>
              <a:t>Тестирование серого ящика</a:t>
            </a:r>
          </a:p>
          <a:p>
            <a:pPr marL="0" indent="0">
              <a:buNone/>
            </a:pPr>
            <a:r>
              <a:rPr lang="ru-RU" b="1" dirty="0"/>
              <a:t>По степени автоматизации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Ручное тестирование</a:t>
            </a:r>
          </a:p>
          <a:p>
            <a:pPr marL="0" lvl="0" indent="0">
              <a:buNone/>
            </a:pPr>
            <a:r>
              <a:rPr lang="ru-RU" dirty="0"/>
              <a:t>Автоматизированное тестирование</a:t>
            </a:r>
          </a:p>
          <a:p>
            <a:pPr marL="0" lvl="0" indent="0">
              <a:buNone/>
            </a:pPr>
            <a:r>
              <a:rPr lang="ru-RU" dirty="0"/>
              <a:t>Полуавтоматизированное </a:t>
            </a:r>
            <a:r>
              <a:rPr lang="ru-RU" dirty="0" smtClean="0"/>
              <a:t>тестирование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924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Типы</a:t>
            </a:r>
            <a:r>
              <a:rPr lang="en-US" dirty="0"/>
              <a:t> </a:t>
            </a:r>
            <a:r>
              <a:rPr lang="en-US" dirty="0" err="1"/>
              <a:t>испытаний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проникновение</a:t>
            </a:r>
            <a:endParaRPr lang="ru-RU" dirty="0"/>
          </a:p>
          <a:p>
            <a:r>
              <a:rPr lang="en-US" dirty="0" err="1"/>
              <a:t>Социальная</a:t>
            </a:r>
            <a:r>
              <a:rPr lang="en-US" dirty="0"/>
              <a:t> </a:t>
            </a:r>
            <a:r>
              <a:rPr lang="en-US" dirty="0" err="1"/>
              <a:t>инженерия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 err="1" smtClean="0"/>
              <a:t>Веб</a:t>
            </a:r>
            <a:r>
              <a:rPr lang="en-US" dirty="0" err="1"/>
              <a:t>-приложение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 smtClean="0"/>
              <a:t>Сетевая</a:t>
            </a:r>
            <a:r>
              <a:rPr lang="en-US" dirty="0" smtClean="0"/>
              <a:t> </a:t>
            </a:r>
            <a:r>
              <a:rPr lang="en-US" dirty="0" err="1"/>
              <a:t>служба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 err="1" smtClean="0"/>
              <a:t>Клиентская</a:t>
            </a:r>
            <a:r>
              <a:rPr lang="en-US" dirty="0" smtClean="0"/>
              <a:t> </a:t>
            </a:r>
            <a:r>
              <a:rPr lang="en-US" dirty="0" err="1"/>
              <a:t>часть</a:t>
            </a:r>
            <a:r>
              <a:rPr lang="en-US" dirty="0" smtClean="0"/>
              <a:t>..</a:t>
            </a:r>
            <a:endParaRPr lang="ru-RU" dirty="0"/>
          </a:p>
          <a:p>
            <a:r>
              <a:rPr lang="en-US" dirty="0" err="1" smtClean="0"/>
              <a:t>Удаленное</a:t>
            </a:r>
            <a:r>
              <a:rPr lang="en-US" dirty="0" smtClean="0"/>
              <a:t> </a:t>
            </a:r>
            <a:r>
              <a:rPr lang="en-US" dirty="0" err="1"/>
              <a:t>подключение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 err="1" smtClean="0"/>
              <a:t>Беспроводные</a:t>
            </a:r>
            <a:r>
              <a:rPr lang="en-US" dirty="0" smtClean="0"/>
              <a:t> </a:t>
            </a:r>
            <a:r>
              <a:rPr lang="en-US" dirty="0" err="1"/>
              <a:t>сети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Классифицировать</a:t>
            </a:r>
            <a:r>
              <a:rPr lang="en-US" dirty="0" smtClean="0"/>
              <a:t> </a:t>
            </a:r>
            <a:r>
              <a:rPr lang="en-US" dirty="0" err="1"/>
              <a:t>тестирование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проникновение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используемых</a:t>
            </a:r>
            <a:r>
              <a:rPr lang="en-US" dirty="0"/>
              <a:t> </a:t>
            </a:r>
            <a:r>
              <a:rPr lang="en-US" dirty="0" err="1"/>
              <a:t>подходов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 smtClean="0"/>
              <a:t>тестированию</a:t>
            </a:r>
            <a:r>
              <a:rPr lang="en-US" dirty="0" smtClean="0"/>
              <a:t>:</a:t>
            </a:r>
            <a:endParaRPr lang="ru-RU" dirty="0"/>
          </a:p>
          <a:p>
            <a:r>
              <a:rPr lang="en-US" dirty="0" err="1" smtClean="0"/>
              <a:t>Белый</a:t>
            </a:r>
            <a:r>
              <a:rPr lang="en-US" dirty="0" smtClean="0"/>
              <a:t> </a:t>
            </a:r>
            <a:r>
              <a:rPr lang="en-US" dirty="0" err="1"/>
              <a:t>ящик</a:t>
            </a:r>
            <a:r>
              <a:rPr lang="en-US" dirty="0"/>
              <a:t>. </a:t>
            </a:r>
            <a:endParaRPr lang="ru-RU" dirty="0"/>
          </a:p>
          <a:p>
            <a:r>
              <a:rPr lang="en-US" dirty="0" err="1" smtClean="0"/>
              <a:t>Черный</a:t>
            </a:r>
            <a:r>
              <a:rPr lang="en-US" dirty="0" smtClean="0"/>
              <a:t> </a:t>
            </a:r>
            <a:r>
              <a:rPr lang="en-US" dirty="0" err="1"/>
              <a:t>ящик</a:t>
            </a:r>
            <a:r>
              <a:rPr lang="en-US" dirty="0"/>
              <a:t>. </a:t>
            </a:r>
            <a:endParaRPr lang="ru-RU" dirty="0" smtClean="0"/>
          </a:p>
          <a:p>
            <a:r>
              <a:rPr lang="en-US" dirty="0" err="1" smtClean="0"/>
              <a:t>Серый</a:t>
            </a:r>
            <a:r>
              <a:rPr lang="en-US" dirty="0" smtClean="0"/>
              <a:t> </a:t>
            </a:r>
            <a:r>
              <a:rPr lang="en-US" dirty="0" err="1"/>
              <a:t>ящик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Ограничения</a:t>
            </a:r>
            <a:r>
              <a:rPr lang="en-US" dirty="0"/>
              <a:t> </a:t>
            </a:r>
            <a:r>
              <a:rPr lang="en-US" dirty="0" err="1"/>
              <a:t>тестирования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проникновение</a:t>
            </a:r>
            <a:r>
              <a:rPr lang="en-US" dirty="0"/>
              <a:t>.</a:t>
            </a:r>
            <a:endParaRPr lang="ru-RU" dirty="0"/>
          </a:p>
          <a:p>
            <a:pPr lvl="1"/>
            <a:r>
              <a:rPr lang="en-US" dirty="0" err="1" smtClean="0"/>
              <a:t>ограниченный</a:t>
            </a:r>
            <a:r>
              <a:rPr lang="en-US" dirty="0" smtClean="0"/>
              <a:t> </a:t>
            </a:r>
            <a:r>
              <a:rPr lang="en-US" dirty="0" err="1"/>
              <a:t>объем</a:t>
            </a:r>
            <a:r>
              <a:rPr lang="en-US" dirty="0"/>
              <a:t> </a:t>
            </a:r>
            <a:r>
              <a:rPr lang="en-US" dirty="0" err="1"/>
              <a:t>испытаний</a:t>
            </a:r>
            <a:r>
              <a:rPr lang="en-US" dirty="0"/>
              <a:t>, </a:t>
            </a:r>
            <a:r>
              <a:rPr lang="en-US" dirty="0" err="1"/>
              <a:t>основанный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требованиях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данный</a:t>
            </a:r>
            <a:r>
              <a:rPr lang="en-US" dirty="0"/>
              <a:t> </a:t>
            </a:r>
            <a:r>
              <a:rPr lang="en-US" dirty="0" err="1"/>
              <a:t>период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(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привести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игнорированию</a:t>
            </a:r>
            <a:r>
              <a:rPr lang="en-US" dirty="0"/>
              <a:t> </a:t>
            </a:r>
            <a:r>
              <a:rPr lang="en-US" dirty="0" err="1"/>
              <a:t>других</a:t>
            </a:r>
            <a:r>
              <a:rPr lang="en-US" dirty="0"/>
              <a:t> </a:t>
            </a:r>
            <a:r>
              <a:rPr lang="en-US" dirty="0" err="1"/>
              <a:t>важных</a:t>
            </a:r>
            <a:r>
              <a:rPr lang="en-US" dirty="0"/>
              <a:t> </a:t>
            </a:r>
            <a:r>
              <a:rPr lang="en-US" dirty="0" err="1"/>
              <a:t>областей</a:t>
            </a:r>
            <a:r>
              <a:rPr lang="en-US" dirty="0"/>
              <a:t>);</a:t>
            </a:r>
            <a:endParaRPr lang="ru-RU" dirty="0"/>
          </a:p>
          <a:p>
            <a:pPr lvl="1"/>
            <a:r>
              <a:rPr lang="en-US" dirty="0" err="1"/>
              <a:t>возможность</a:t>
            </a:r>
            <a:r>
              <a:rPr lang="en-US" dirty="0"/>
              <a:t> </a:t>
            </a:r>
            <a:r>
              <a:rPr lang="en-US" dirty="0" err="1"/>
              <a:t>разрушения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потери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состоянии</a:t>
            </a:r>
            <a:r>
              <a:rPr lang="en-US" dirty="0"/>
              <a:t> </a:t>
            </a:r>
            <a:r>
              <a:rPr lang="en-US" dirty="0" err="1"/>
              <a:t>отказа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результате</a:t>
            </a:r>
            <a:r>
              <a:rPr lang="en-US" dirty="0"/>
              <a:t> </a:t>
            </a:r>
            <a:r>
              <a:rPr lang="en-US" dirty="0" err="1"/>
              <a:t>испытания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проникновение</a:t>
            </a:r>
            <a:r>
              <a:rPr lang="en-US" dirty="0"/>
              <a:t>;</a:t>
            </a:r>
            <a:endParaRPr lang="ru-RU" dirty="0"/>
          </a:p>
          <a:p>
            <a:pPr lvl="1"/>
            <a:r>
              <a:rPr lang="en-US" dirty="0" err="1"/>
              <a:t>уязвимость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(</a:t>
            </a:r>
            <a:r>
              <a:rPr lang="en-US" dirty="0" err="1"/>
              <a:t>потеря</a:t>
            </a:r>
            <a:r>
              <a:rPr lang="en-US" dirty="0"/>
              <a:t>, </a:t>
            </a:r>
            <a:r>
              <a:rPr lang="en-US" dirty="0" err="1"/>
              <a:t>коррупция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ущерб</a:t>
            </a:r>
            <a:r>
              <a:rPr lang="en-US" dirty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Документирование результатов тестирования в соответствии с действующим стандартом ANSI/IEEE 829 включает:</a:t>
            </a:r>
          </a:p>
          <a:p>
            <a:pPr lvl="0"/>
            <a:r>
              <a:rPr lang="ru-RU" dirty="0"/>
              <a:t>описание задач, назначение и содержание ПС, а также перечень функций в соответствии с требованиями заказчика;</a:t>
            </a:r>
          </a:p>
          <a:p>
            <a:pPr lvl="0"/>
            <a:r>
              <a:rPr lang="ru-RU" dirty="0"/>
              <a:t>технологии разработки системы;</a:t>
            </a:r>
          </a:p>
          <a:p>
            <a:pPr lvl="0"/>
            <a:r>
              <a:rPr lang="ru-RU" dirty="0"/>
              <a:t>планов тестирования различных объектов, необходимых ресурсов, соответствующих специалистов для проведения тестирования и технологических способов;</a:t>
            </a:r>
          </a:p>
          <a:p>
            <a:pPr lvl="0"/>
            <a:r>
              <a:rPr lang="ru-RU" dirty="0"/>
              <a:t>тестов, контрольных примеров, критериев и ограничений, оценки результатов программного продукта, а также процесса тестирования;</a:t>
            </a:r>
          </a:p>
          <a:p>
            <a:pPr lvl="0"/>
            <a:r>
              <a:rPr lang="ru-RU" dirty="0"/>
              <a:t>учета процесса тестирования, составление отчетов об аномальных событиях, отказах и дефектах в итоговом документе 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Инфраструктура процесса тестирования ПС</a:t>
            </a:r>
          </a:p>
          <a:p>
            <a:pPr marL="0" indent="0">
              <a:buNone/>
            </a:pPr>
            <a:r>
              <a:rPr lang="ru-RU" dirty="0"/>
              <a:t>Под инфраструктурой процесса тестирования понимается:</a:t>
            </a:r>
          </a:p>
          <a:p>
            <a:pPr lvl="0"/>
            <a:r>
              <a:rPr lang="ru-RU" dirty="0"/>
              <a:t>выделение объектов тестирования;</a:t>
            </a:r>
          </a:p>
          <a:p>
            <a:pPr lvl="0"/>
            <a:r>
              <a:rPr lang="ru-RU" dirty="0"/>
              <a:t>проведение классификации ошибок для рассматриваемого класса тестируемых программ;</a:t>
            </a:r>
          </a:p>
          <a:p>
            <a:pPr lvl="0"/>
            <a:r>
              <a:rPr lang="ru-RU" dirty="0"/>
              <a:t>подготовка тестов, их выполнение и поиск разного рода ошибок и отказов в компонентах и в системе в целом;</a:t>
            </a:r>
          </a:p>
          <a:p>
            <a:pPr lvl="0"/>
            <a:r>
              <a:rPr lang="ru-RU" dirty="0"/>
              <a:t>служба проведения и управление процессом тестирования;</a:t>
            </a:r>
          </a:p>
          <a:p>
            <a:pPr lvl="0"/>
            <a:r>
              <a:rPr lang="ru-RU" dirty="0"/>
              <a:t>анализ результатов тестирования.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2049" y="342648"/>
            <a:ext cx="8667776" cy="62684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Объекты тестирования </a:t>
            </a:r>
            <a:r>
              <a:rPr lang="ru-RU" dirty="0"/>
              <a:t>- компоненты, группы компонентов, подсистемы и система.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Для каждого из них формируется стратегия проведения тестирования.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Международный </a:t>
            </a:r>
            <a:r>
              <a:rPr lang="ru-RU" dirty="0"/>
              <a:t>стандарт ANSI/IEEE-729-83 разделяет все ошибки в разработке программ на следующие типы.</a:t>
            </a:r>
          </a:p>
          <a:p>
            <a:r>
              <a:rPr lang="ru-RU" i="1" dirty="0"/>
              <a:t>Ошибка </a:t>
            </a:r>
            <a:r>
              <a:rPr lang="ru-RU" dirty="0"/>
              <a:t>(</a:t>
            </a:r>
            <a:r>
              <a:rPr lang="ru-RU" dirty="0" err="1"/>
              <a:t>error</a:t>
            </a:r>
            <a:r>
              <a:rPr lang="ru-RU" dirty="0"/>
              <a:t>) - состояние программы, при котором выдаются неправильные результаты, причиной которых являются изъяны (</a:t>
            </a:r>
            <a:r>
              <a:rPr lang="ru-RU" i="1" dirty="0" err="1"/>
              <a:t>flaw</a:t>
            </a:r>
            <a:r>
              <a:rPr lang="ru-RU" dirty="0"/>
              <a:t>) в операторах программы или в технологическом процессе ее разработки, что приводит к неправильной интерпретации исходной информации, следовательно, и к неверному решению.</a:t>
            </a:r>
          </a:p>
          <a:p>
            <a:r>
              <a:rPr lang="ru-RU" i="1" dirty="0"/>
              <a:t>Дефект </a:t>
            </a:r>
            <a:r>
              <a:rPr lang="ru-RU" dirty="0"/>
              <a:t>(</a:t>
            </a:r>
            <a:r>
              <a:rPr lang="ru-RU" dirty="0" err="1"/>
              <a:t>fault</a:t>
            </a:r>
            <a:r>
              <a:rPr lang="ru-RU" dirty="0"/>
              <a:t>) в программе - следствие ошибок разработчика на любом из этапов разработки, которая может содержаться в исходных или проектных спецификациях, текстах кодов программ, эксплуатационной документация и т.п. В процессе выполнения программы может быть обнаружен дефект или сбой.</a:t>
            </a:r>
          </a:p>
          <a:p>
            <a:r>
              <a:rPr lang="ru-RU" i="1" dirty="0"/>
              <a:t>Отказ </a:t>
            </a:r>
            <a:r>
              <a:rPr lang="ru-RU" dirty="0"/>
              <a:t>(</a:t>
            </a:r>
            <a:r>
              <a:rPr lang="ru-RU" dirty="0" err="1"/>
              <a:t>failure</a:t>
            </a:r>
            <a:r>
              <a:rPr lang="ru-RU" dirty="0"/>
              <a:t>) - это отклонение программы от функционирования или невозможность программы выполнять функции, определенные требованиями и ограничениями, что рассматривается как событие, способствующее переходу программы в неработоспособное состояние из-за ошибок, скрытых в ней дефектов или сбоев в среде функционирования.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3195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/>
              <a:t>По степени изолированности компонентов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Модульное тестирование</a:t>
            </a:r>
          </a:p>
          <a:p>
            <a:pPr marL="0" lvl="0" indent="0">
              <a:buNone/>
            </a:pPr>
            <a:r>
              <a:rPr lang="ru-RU" dirty="0"/>
              <a:t>Интеграционное тестирование</a:t>
            </a:r>
          </a:p>
          <a:p>
            <a:pPr marL="0" lvl="0" indent="0">
              <a:buNone/>
            </a:pPr>
            <a:r>
              <a:rPr lang="ru-RU" dirty="0"/>
              <a:t>Системное тестирование</a:t>
            </a:r>
          </a:p>
          <a:p>
            <a:pPr marL="0" indent="0">
              <a:buNone/>
            </a:pPr>
            <a:r>
              <a:rPr lang="ru-RU" b="1" dirty="0"/>
              <a:t>По времени проведения тестирования 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Альфа-</a:t>
            </a:r>
            <a:r>
              <a:rPr lang="ru-RU" dirty="0" smtClean="0"/>
              <a:t>тестирование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Дымовое </a:t>
            </a:r>
            <a:r>
              <a:rPr lang="ru-RU" dirty="0"/>
              <a:t>тестирование (англ. </a:t>
            </a:r>
            <a:r>
              <a:rPr lang="ru-RU" i="1" dirty="0" err="1"/>
              <a:t>smoke</a:t>
            </a:r>
            <a:r>
              <a:rPr lang="ru-RU" i="1" dirty="0"/>
              <a:t> </a:t>
            </a:r>
            <a:r>
              <a:rPr lang="ru-RU" i="1" dirty="0" err="1"/>
              <a:t>testing</a:t>
            </a:r>
            <a:r>
              <a:rPr lang="ru-RU" dirty="0"/>
              <a:t>)</a:t>
            </a:r>
          </a:p>
          <a:p>
            <a:pPr marL="457200" lvl="1" indent="0">
              <a:buNone/>
            </a:pPr>
            <a:r>
              <a:rPr lang="ru-RU" dirty="0"/>
              <a:t>Тестирование новой функции (</a:t>
            </a:r>
            <a:r>
              <a:rPr lang="ru-RU" i="1" dirty="0" err="1"/>
              <a:t>new</a:t>
            </a:r>
            <a:r>
              <a:rPr lang="ru-RU" i="1" dirty="0"/>
              <a:t> </a:t>
            </a:r>
            <a:r>
              <a:rPr lang="ru-RU" i="1" dirty="0" err="1"/>
              <a:t>feature</a:t>
            </a:r>
            <a:r>
              <a:rPr lang="ru-RU" i="1" dirty="0"/>
              <a:t> </a:t>
            </a:r>
            <a:r>
              <a:rPr lang="ru-RU" i="1" dirty="0" err="1"/>
              <a:t>testing</a:t>
            </a:r>
            <a:r>
              <a:rPr lang="ru-RU" dirty="0"/>
              <a:t>)</a:t>
            </a:r>
          </a:p>
          <a:p>
            <a:pPr marL="457200" lvl="1" indent="0">
              <a:buNone/>
            </a:pPr>
            <a:r>
              <a:rPr lang="ru-RU" dirty="0"/>
              <a:t>Подтверждающее тестирование</a:t>
            </a:r>
          </a:p>
          <a:p>
            <a:pPr marL="457200" lvl="1" indent="0">
              <a:buNone/>
            </a:pPr>
            <a:r>
              <a:rPr lang="ru-RU" dirty="0"/>
              <a:t>Регрессионное тестирование</a:t>
            </a:r>
          </a:p>
          <a:p>
            <a:pPr marL="457200" lvl="1" indent="0">
              <a:buNone/>
            </a:pPr>
            <a:r>
              <a:rPr lang="ru-RU" dirty="0"/>
              <a:t>Приёмочное тестирование</a:t>
            </a:r>
          </a:p>
          <a:p>
            <a:pPr marL="0" lvl="0" indent="0">
              <a:buNone/>
            </a:pPr>
            <a:r>
              <a:rPr lang="ru-RU" dirty="0"/>
              <a:t>Бета-тестирование</a:t>
            </a:r>
          </a:p>
          <a:p>
            <a:pPr marL="0" indent="0">
              <a:buNone/>
            </a:pPr>
            <a:r>
              <a:rPr lang="ru-RU" b="1" dirty="0"/>
              <a:t>По признаку позитивности сценариев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Позитивное тестирование</a:t>
            </a:r>
          </a:p>
          <a:p>
            <a:pPr marL="0" lvl="0" indent="0">
              <a:buNone/>
            </a:pPr>
            <a:r>
              <a:rPr lang="ru-RU" dirty="0"/>
              <a:t>Негативное тестирование</a:t>
            </a:r>
          </a:p>
          <a:p>
            <a:pPr marL="0" indent="0">
              <a:buNone/>
            </a:pPr>
            <a:r>
              <a:rPr lang="ru-RU" b="1" dirty="0"/>
              <a:t>По степени подготовленности к тестированию</a:t>
            </a:r>
            <a:endParaRPr lang="ru-RU" dirty="0"/>
          </a:p>
          <a:p>
            <a:pPr marL="0" lvl="0" indent="0">
              <a:buNone/>
            </a:pPr>
            <a:r>
              <a:rPr lang="ru-RU" dirty="0"/>
              <a:t>Тестирование по документации (формальное тестирование)</a:t>
            </a:r>
          </a:p>
          <a:p>
            <a:pPr marL="0" lvl="0" indent="0">
              <a:buNone/>
            </a:pPr>
            <a:r>
              <a:rPr lang="ru-RU" dirty="0"/>
              <a:t>Интуитивное тестирование (англ. </a:t>
            </a:r>
            <a:r>
              <a:rPr lang="ru-RU" i="1" dirty="0" err="1"/>
              <a:t>ad</a:t>
            </a:r>
            <a:r>
              <a:rPr lang="ru-RU" i="1" dirty="0"/>
              <a:t> </a:t>
            </a:r>
            <a:r>
              <a:rPr lang="ru-RU" i="1" dirty="0" err="1"/>
              <a:t>hoc</a:t>
            </a:r>
            <a:r>
              <a:rPr lang="ru-RU" i="1" dirty="0"/>
              <a:t> </a:t>
            </a:r>
            <a:r>
              <a:rPr lang="ru-RU" i="1" dirty="0" err="1"/>
              <a:t>testing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b="1" dirty="0"/>
              <a:t>Уровни тестирования</a:t>
            </a:r>
            <a:r>
              <a:rPr lang="ru-RU" b="1" dirty="0" smtClean="0"/>
              <a:t>:</a:t>
            </a:r>
          </a:p>
          <a:p>
            <a:pPr marL="0" indent="0">
              <a:buNone/>
            </a:pPr>
            <a:r>
              <a:rPr lang="ru-RU" b="1" dirty="0"/>
              <a:t>Интеграционное </a:t>
            </a:r>
            <a:r>
              <a:rPr lang="ru-RU" b="1" dirty="0" smtClean="0"/>
              <a:t>тестирование</a:t>
            </a:r>
          </a:p>
          <a:p>
            <a:pPr marL="0" indent="0">
              <a:buNone/>
            </a:pPr>
            <a:r>
              <a:rPr lang="ru-RU" b="1" dirty="0"/>
              <a:t>Системное </a:t>
            </a:r>
            <a:r>
              <a:rPr lang="ru-RU" b="1" dirty="0" smtClean="0"/>
              <a:t>тестирование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Альфа-тестирование 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Бета-</a:t>
            </a:r>
            <a:r>
              <a:rPr lang="ru-RU" b="1" dirty="0" smtClean="0"/>
              <a:t>тестирование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b="1" dirty="0" smtClean="0"/>
              <a:t>Статическое </a:t>
            </a:r>
            <a:r>
              <a:rPr lang="ru-RU" b="1" dirty="0"/>
              <a:t>и динамическое тестирование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92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1454" y="181412"/>
            <a:ext cx="8962546" cy="6676588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/>
              <a:t>Тестирование</a:t>
            </a:r>
            <a:r>
              <a:rPr lang="ru-RU" sz="2400" dirty="0"/>
              <a:t> – это проверка соответствия между реальным поведением программы и ее ожидаемым поведением в специально заданных, искусственных условиях.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i="1" dirty="0"/>
              <a:t>Ожидаемое поведение программы</a:t>
            </a:r>
            <a:r>
              <a:rPr lang="ru-RU" sz="2400" dirty="0"/>
              <a:t>. Исходной информацией для тестирования является </a:t>
            </a:r>
            <a:r>
              <a:rPr lang="ru-RU" sz="2400" i="1" dirty="0"/>
              <a:t>знание</a:t>
            </a:r>
            <a:r>
              <a:rPr lang="ru-RU" sz="2400" dirty="0"/>
              <a:t> о том, как система должна себя вести, то есть требования к ней или к ее отдельной части.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i="1" dirty="0"/>
              <a:t>Специально заданные, искусственные условия</a:t>
            </a:r>
            <a:r>
              <a:rPr lang="ru-RU" sz="2400" dirty="0"/>
              <a:t>, – те условия, где осуществляется тестирование. </a:t>
            </a:r>
          </a:p>
          <a:p>
            <a:endParaRPr lang="ru-RU" dirty="0"/>
          </a:p>
        </p:txBody>
      </p:sp>
      <p:pic>
        <p:nvPicPr>
          <p:cNvPr id="4" name="Изображение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562" y="3446818"/>
            <a:ext cx="3784620" cy="321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80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376" y="414655"/>
            <a:ext cx="8479424" cy="6245735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Ручной" тест – это последовательность действий </a:t>
            </a:r>
            <a:r>
              <a:rPr lang="ru-RU" dirty="0" err="1"/>
              <a:t>тестировщика</a:t>
            </a:r>
            <a:r>
              <a:rPr lang="ru-RU" dirty="0"/>
              <a:t>, которую он (или разработчик) может воспроизвести и ошибка произойдет. </a:t>
            </a:r>
            <a:endParaRPr lang="ru-RU" dirty="0" smtClean="0"/>
          </a:p>
          <a:p>
            <a:r>
              <a:rPr lang="ru-RU" dirty="0"/>
              <a:t>Автоматический тест – это некоторая </a:t>
            </a:r>
            <a:r>
              <a:rPr lang="ru-RU" i="1" dirty="0"/>
              <a:t>программа</a:t>
            </a:r>
            <a:r>
              <a:rPr lang="ru-RU" dirty="0"/>
              <a:t>, которая воздействует на систему и проверяет то или иное ее свойство.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Виды тестирования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smtClean="0"/>
              <a:t>Модульное </a:t>
            </a:r>
            <a:r>
              <a:rPr lang="ru-RU" b="1" dirty="0"/>
              <a:t>тестирование</a:t>
            </a:r>
            <a:r>
              <a:rPr lang="ru-RU" dirty="0"/>
              <a:t> - тестируется отдельный модуль, в отрыве от остальной системы. </a:t>
            </a:r>
            <a:endParaRPr lang="ru-RU" dirty="0" smtClean="0"/>
          </a:p>
          <a:p>
            <a:r>
              <a:rPr lang="ru-RU" b="1" dirty="0"/>
              <a:t>Интеграционное тестирование</a:t>
            </a:r>
            <a:r>
              <a:rPr lang="ru-RU" dirty="0"/>
              <a:t> – два и более компонентов тестируются на совместимость. </a:t>
            </a:r>
            <a:endParaRPr lang="ru-RU" dirty="0" smtClean="0"/>
          </a:p>
          <a:p>
            <a:r>
              <a:rPr lang="ru-RU" b="1" dirty="0"/>
              <a:t>Системное тестирование</a:t>
            </a:r>
            <a:r>
              <a:rPr lang="ru-RU" dirty="0"/>
              <a:t> – это тестирование всей системы в целом, как правило, через ее пользовательский интерфейс. </a:t>
            </a:r>
            <a:endParaRPr lang="ru-RU" dirty="0" smtClean="0"/>
          </a:p>
          <a:p>
            <a:r>
              <a:rPr lang="ru-RU" b="1" dirty="0"/>
              <a:t>Регрессионное тестирование</a:t>
            </a:r>
            <a:r>
              <a:rPr lang="ru-RU" dirty="0"/>
              <a:t> – тестирование системы в процессе ее разработки и сопровождение на регресс. </a:t>
            </a:r>
            <a:endParaRPr lang="ru-RU" dirty="0" smtClean="0"/>
          </a:p>
          <a:p>
            <a:r>
              <a:rPr lang="ru-RU" b="1" dirty="0"/>
              <a:t>Нагрузочное тестирование</a:t>
            </a:r>
            <a:r>
              <a:rPr lang="ru-RU" dirty="0"/>
              <a:t> – тестирование системы на корректную работу с большими объемами данных</a:t>
            </a:r>
            <a:r>
              <a:rPr lang="ru-RU" dirty="0" smtClean="0"/>
              <a:t>.</a:t>
            </a:r>
          </a:p>
          <a:p>
            <a:r>
              <a:rPr lang="ru-RU" b="1" dirty="0"/>
              <a:t>Стрессовое тестирование</a:t>
            </a:r>
            <a:r>
              <a:rPr lang="ru-RU" dirty="0"/>
              <a:t> – тестирование системы на устойчивость к непредвиденным ситуациям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 </a:t>
            </a:r>
          </a:p>
          <a:p>
            <a:r>
              <a:rPr lang="ru-RU" b="1" dirty="0"/>
              <a:t>Приемочное тестирование</a:t>
            </a:r>
            <a:r>
              <a:rPr lang="ru-RU" dirty="0"/>
              <a:t> – тестирование, выполняемое при приемке системы заказчиков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166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Стратегии и методы тестирования и верификации.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Цель </a:t>
            </a:r>
            <a:r>
              <a:rPr lang="ru-RU" sz="2400" dirty="0"/>
              <a:t>стратегии по тестированию — минимизация рисков, принимая во внимание сроки, бюджет, лимит ресурсов и прочие нюансы разработки программного обеспечения.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Парадигмы тестирования </a:t>
            </a:r>
            <a:r>
              <a:rPr lang="ru-RU" sz="2400" dirty="0"/>
              <a:t>— функциональное (метод черного ящика) и структурное (метод белого ящика).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Стратегия </a:t>
            </a:r>
            <a:r>
              <a:rPr lang="ru-RU" sz="2400" dirty="0"/>
              <a:t>тестирования по методу «черного ящика» </a:t>
            </a:r>
            <a:endParaRPr lang="ru-RU" sz="2400" dirty="0"/>
          </a:p>
        </p:txBody>
      </p:sp>
      <p:pic>
        <p:nvPicPr>
          <p:cNvPr id="4" name="Рисунок 1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115" y="3426480"/>
            <a:ext cx="7104982" cy="26404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Методы функционального тестирования: </a:t>
            </a:r>
          </a:p>
          <a:p>
            <a:r>
              <a:rPr lang="ru-RU" dirty="0"/>
              <a:t>Эквивалентное разбиение </a:t>
            </a:r>
            <a:endParaRPr lang="ru-RU" dirty="0"/>
          </a:p>
          <a:p>
            <a:r>
              <a:rPr lang="ru-RU" dirty="0"/>
              <a:t>Анализ граничных условий </a:t>
            </a:r>
            <a:endParaRPr lang="ru-RU" dirty="0" smtClean="0"/>
          </a:p>
          <a:p>
            <a:r>
              <a:rPr lang="ru-RU" dirty="0"/>
              <a:t>Метод функциональных диаграмм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Особенности методов функционального тестирования: </a:t>
            </a:r>
          </a:p>
          <a:p>
            <a:pPr marL="0" indent="0">
              <a:buNone/>
            </a:pPr>
            <a:r>
              <a:rPr lang="ru-RU" dirty="0" smtClean="0"/>
              <a:t>‒ </a:t>
            </a:r>
            <a:r>
              <a:rPr lang="ru-RU" dirty="0"/>
              <a:t>Тестирование системы в целом, включая отдельные модули и интерфейсы между ними. </a:t>
            </a:r>
          </a:p>
          <a:p>
            <a:pPr marL="0" indent="0">
              <a:buNone/>
            </a:pPr>
            <a:r>
              <a:rPr lang="ru-RU" dirty="0"/>
              <a:t>‒ Тестирование без знания исходного кода, что позволяет ускорить процесс тестирования и сделать его более беспристрастным. </a:t>
            </a:r>
          </a:p>
          <a:p>
            <a:pPr marL="0" indent="0">
              <a:buNone/>
            </a:pPr>
            <a:r>
              <a:rPr lang="ru-RU" dirty="0"/>
              <a:t>‒ Тесты основаны на спецификации и не зависят от исходного кода.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Стратегия структурного (модульного) тестирования </a:t>
            </a:r>
            <a:r>
              <a:rPr lang="ru-RU" sz="2400" dirty="0" smtClean="0"/>
              <a:t>предполагает </a:t>
            </a:r>
            <a:r>
              <a:rPr lang="ru-RU" sz="2400" dirty="0"/>
              <a:t>создание тестов на основе структуры системы и ее реализации.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Структурное тестирование </a:t>
            </a:r>
            <a:r>
              <a:rPr lang="ru-RU" sz="2400" dirty="0" smtClean="0"/>
              <a:t>- тестирование </a:t>
            </a:r>
            <a:r>
              <a:rPr lang="ru-RU" sz="2400" dirty="0"/>
              <a:t>путем покрытия логики. 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dirty="0"/>
              <a:t>Набор тестовых входных данных определяется исходя из структуры программы, наличия и взаимного расположения в коде определенных конструкций языка программирования — циклов, условных операторов. </a:t>
            </a: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4" name="Рисунок 1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58" y="2519470"/>
            <a:ext cx="7800999" cy="23380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7730" y="423292"/>
            <a:ext cx="8561938" cy="6185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Основными методами структурного тестирования </a:t>
            </a:r>
            <a:r>
              <a:rPr lang="ru-RU" dirty="0" smtClean="0"/>
              <a:t>:</a:t>
            </a:r>
          </a:p>
          <a:p>
            <a:r>
              <a:rPr lang="ru-RU" dirty="0" smtClean="0"/>
              <a:t>являются </a:t>
            </a:r>
            <a:r>
              <a:rPr lang="ru-RU" dirty="0"/>
              <a:t>покрытие операторов программы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ветвей программы, </a:t>
            </a:r>
            <a:endParaRPr lang="ru-RU" dirty="0" smtClean="0"/>
          </a:p>
          <a:p>
            <a:r>
              <a:rPr lang="ru-RU" dirty="0" smtClean="0"/>
              <a:t>условий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Критерии структурного тестирования: </a:t>
            </a:r>
          </a:p>
          <a:p>
            <a:r>
              <a:rPr lang="ru-RU" dirty="0"/>
              <a:t>С0 — условие тестирования команд, заключается в выполнении каждого оператора хотя бы один раз. </a:t>
            </a:r>
          </a:p>
          <a:p>
            <a:r>
              <a:rPr lang="ru-RU" dirty="0"/>
              <a:t>С1 — условие тестирование ветвей, требуется выполнение каждой ветви программы не менее 1 раза. </a:t>
            </a:r>
          </a:p>
          <a:p>
            <a:r>
              <a:rPr lang="ru-RU" dirty="0"/>
              <a:t>C2 — критерий покрытия всех путей в управляющем графе программы.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316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1329</Words>
  <Application>Microsoft Macintosh PowerPoint</Application>
  <PresentationFormat>Экран (4:3)</PresentationFormat>
  <Paragraphs>216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Turebayeva Rakhila</dc:creator>
  <cp:lastModifiedBy>Turebayeva Rakhila</cp:lastModifiedBy>
  <cp:revision>4</cp:revision>
  <dcterms:created xsi:type="dcterms:W3CDTF">2021-04-20T05:21:42Z</dcterms:created>
  <dcterms:modified xsi:type="dcterms:W3CDTF">2021-04-20T08:05:59Z</dcterms:modified>
</cp:coreProperties>
</file>