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B3A935-2EB9-4C22-ADD7-7674F8BAE83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7E45B14-01E2-4ED3-9DD6-2627B7E9AF1B}">
      <dgm:prSet/>
      <dgm:spPr/>
      <dgm:t>
        <a:bodyPr/>
        <a:lstStyle/>
        <a:p>
          <a:r>
            <a:rPr lang="fr-FR" b="0"/>
            <a:t>- adoption et standartisation du programme et des normes des niveaux du Cadre européen commun de compétences ;</a:t>
          </a:r>
          <a:endParaRPr lang="en-US"/>
        </a:p>
      </dgm:t>
    </dgm:pt>
    <dgm:pt modelId="{2B994A11-99B1-4568-92EC-119F4B412C4C}" type="parTrans" cxnId="{7C755491-2E58-4870-856D-F109AA2BDC1F}">
      <dgm:prSet/>
      <dgm:spPr/>
      <dgm:t>
        <a:bodyPr/>
        <a:lstStyle/>
        <a:p>
          <a:endParaRPr lang="en-US"/>
        </a:p>
      </dgm:t>
    </dgm:pt>
    <dgm:pt modelId="{44CF2396-A35E-448E-937E-A91450050578}" type="sibTrans" cxnId="{7C755491-2E58-4870-856D-F109AA2BDC1F}">
      <dgm:prSet/>
      <dgm:spPr/>
      <dgm:t>
        <a:bodyPr/>
        <a:lstStyle/>
        <a:p>
          <a:endParaRPr lang="en-US"/>
        </a:p>
      </dgm:t>
    </dgm:pt>
    <dgm:pt modelId="{526CCF00-7255-4767-97EC-B35B43524257}">
      <dgm:prSet/>
      <dgm:spPr/>
      <dgm:t>
        <a:bodyPr/>
        <a:lstStyle/>
        <a:p>
          <a:r>
            <a:rPr lang="fr-FR" b="0"/>
            <a:t>- standartisation des programmes d’apprentissage, d’enseignement et des compétences d’évaluation ; </a:t>
          </a:r>
          <a:endParaRPr lang="en-US"/>
        </a:p>
      </dgm:t>
    </dgm:pt>
    <dgm:pt modelId="{AD5461A2-2C63-45A6-97AF-5E36B2F45789}" type="parTrans" cxnId="{613A960D-F61E-45E9-BF64-190EFCEEDB88}">
      <dgm:prSet/>
      <dgm:spPr/>
      <dgm:t>
        <a:bodyPr/>
        <a:lstStyle/>
        <a:p>
          <a:endParaRPr lang="en-US"/>
        </a:p>
      </dgm:t>
    </dgm:pt>
    <dgm:pt modelId="{95B55427-6F69-4739-BB84-58B65EF09695}" type="sibTrans" cxnId="{613A960D-F61E-45E9-BF64-190EFCEEDB88}">
      <dgm:prSet/>
      <dgm:spPr/>
      <dgm:t>
        <a:bodyPr/>
        <a:lstStyle/>
        <a:p>
          <a:endParaRPr lang="en-US"/>
        </a:p>
      </dgm:t>
    </dgm:pt>
    <dgm:pt modelId="{4EBABDF1-B1FC-409E-BEE2-7E4AD176FF2F}">
      <dgm:prSet/>
      <dgm:spPr/>
      <dgm:t>
        <a:bodyPr/>
        <a:lstStyle/>
        <a:p>
          <a:r>
            <a:rPr lang="fr-FR" b="0"/>
            <a:t>- développement de la formation d’enseignants plurilingues ;</a:t>
          </a:r>
          <a:endParaRPr lang="en-US"/>
        </a:p>
      </dgm:t>
    </dgm:pt>
    <dgm:pt modelId="{24ACF284-658D-4C78-85A4-FCA6460A522C}" type="parTrans" cxnId="{7AE2D640-F3BF-42BF-A61F-1E429FEA60DD}">
      <dgm:prSet/>
      <dgm:spPr/>
      <dgm:t>
        <a:bodyPr/>
        <a:lstStyle/>
        <a:p>
          <a:endParaRPr lang="en-US"/>
        </a:p>
      </dgm:t>
    </dgm:pt>
    <dgm:pt modelId="{EBC2735D-39B2-4B53-A4FA-412BD5F4B2CC}" type="sibTrans" cxnId="{7AE2D640-F3BF-42BF-A61F-1E429FEA60DD}">
      <dgm:prSet/>
      <dgm:spPr/>
      <dgm:t>
        <a:bodyPr/>
        <a:lstStyle/>
        <a:p>
          <a:endParaRPr lang="en-US"/>
        </a:p>
      </dgm:t>
    </dgm:pt>
    <dgm:pt modelId="{2DDD3467-FC91-4451-856C-8ECB255F7217}">
      <dgm:prSet/>
      <dgm:spPr/>
      <dgm:t>
        <a:bodyPr/>
        <a:lstStyle/>
        <a:p>
          <a:r>
            <a:rPr lang="fr-FR" b="0"/>
            <a:t>- développement des manuels adaptés, de nouveaux matériaux, programmes et contenus didactiques.</a:t>
          </a:r>
          <a:endParaRPr lang="en-US"/>
        </a:p>
      </dgm:t>
    </dgm:pt>
    <dgm:pt modelId="{B3395101-7092-4813-A819-E53006A2DF04}" type="parTrans" cxnId="{9F7B1431-8B69-48A5-8AAC-50D7AC562A42}">
      <dgm:prSet/>
      <dgm:spPr/>
      <dgm:t>
        <a:bodyPr/>
        <a:lstStyle/>
        <a:p>
          <a:endParaRPr lang="en-US"/>
        </a:p>
      </dgm:t>
    </dgm:pt>
    <dgm:pt modelId="{C417BEE3-28EA-4AB7-AF58-9E8542646EE9}" type="sibTrans" cxnId="{9F7B1431-8B69-48A5-8AAC-50D7AC562A42}">
      <dgm:prSet/>
      <dgm:spPr/>
      <dgm:t>
        <a:bodyPr/>
        <a:lstStyle/>
        <a:p>
          <a:endParaRPr lang="en-US"/>
        </a:p>
      </dgm:t>
    </dgm:pt>
    <dgm:pt modelId="{C456D159-F304-4347-BDF2-9670EDB8472B}" type="pres">
      <dgm:prSet presAssocID="{E3B3A935-2EB9-4C22-ADD7-7674F8BAE83E}" presName="linear" presStyleCnt="0">
        <dgm:presLayoutVars>
          <dgm:animLvl val="lvl"/>
          <dgm:resizeHandles val="exact"/>
        </dgm:presLayoutVars>
      </dgm:prSet>
      <dgm:spPr/>
    </dgm:pt>
    <dgm:pt modelId="{5DCF9896-9142-4C78-8E0F-74D5C080FC97}" type="pres">
      <dgm:prSet presAssocID="{C7E45B14-01E2-4ED3-9DD6-2627B7E9AF1B}" presName="parentText" presStyleLbl="node1" presStyleIdx="0" presStyleCnt="4">
        <dgm:presLayoutVars>
          <dgm:chMax val="0"/>
          <dgm:bulletEnabled val="1"/>
        </dgm:presLayoutVars>
      </dgm:prSet>
      <dgm:spPr/>
    </dgm:pt>
    <dgm:pt modelId="{318857E5-6593-49C4-ABF6-E3397D882E3F}" type="pres">
      <dgm:prSet presAssocID="{44CF2396-A35E-448E-937E-A91450050578}" presName="spacer" presStyleCnt="0"/>
      <dgm:spPr/>
    </dgm:pt>
    <dgm:pt modelId="{ACBFE46C-BBC8-4413-BE3E-A2DBB5FC2468}" type="pres">
      <dgm:prSet presAssocID="{526CCF00-7255-4767-97EC-B35B43524257}" presName="parentText" presStyleLbl="node1" presStyleIdx="1" presStyleCnt="4">
        <dgm:presLayoutVars>
          <dgm:chMax val="0"/>
          <dgm:bulletEnabled val="1"/>
        </dgm:presLayoutVars>
      </dgm:prSet>
      <dgm:spPr/>
    </dgm:pt>
    <dgm:pt modelId="{FD2FDD85-979C-40CC-9D3B-C9FD2677528C}" type="pres">
      <dgm:prSet presAssocID="{95B55427-6F69-4739-BB84-58B65EF09695}" presName="spacer" presStyleCnt="0"/>
      <dgm:spPr/>
    </dgm:pt>
    <dgm:pt modelId="{FB897275-16BE-40D9-859E-CC59E5DC899D}" type="pres">
      <dgm:prSet presAssocID="{4EBABDF1-B1FC-409E-BEE2-7E4AD176FF2F}" presName="parentText" presStyleLbl="node1" presStyleIdx="2" presStyleCnt="4">
        <dgm:presLayoutVars>
          <dgm:chMax val="0"/>
          <dgm:bulletEnabled val="1"/>
        </dgm:presLayoutVars>
      </dgm:prSet>
      <dgm:spPr/>
    </dgm:pt>
    <dgm:pt modelId="{BDB6CEDD-7031-4FEA-B94C-BDC2911643ED}" type="pres">
      <dgm:prSet presAssocID="{EBC2735D-39B2-4B53-A4FA-412BD5F4B2CC}" presName="spacer" presStyleCnt="0"/>
      <dgm:spPr/>
    </dgm:pt>
    <dgm:pt modelId="{D14DC559-6367-43E6-AACF-0F5DC63028E6}" type="pres">
      <dgm:prSet presAssocID="{2DDD3467-FC91-4451-856C-8ECB255F7217}" presName="parentText" presStyleLbl="node1" presStyleIdx="3" presStyleCnt="4">
        <dgm:presLayoutVars>
          <dgm:chMax val="0"/>
          <dgm:bulletEnabled val="1"/>
        </dgm:presLayoutVars>
      </dgm:prSet>
      <dgm:spPr/>
    </dgm:pt>
  </dgm:ptLst>
  <dgm:cxnLst>
    <dgm:cxn modelId="{613A960D-F61E-45E9-BF64-190EFCEEDB88}" srcId="{E3B3A935-2EB9-4C22-ADD7-7674F8BAE83E}" destId="{526CCF00-7255-4767-97EC-B35B43524257}" srcOrd="1" destOrd="0" parTransId="{AD5461A2-2C63-45A6-97AF-5E36B2F45789}" sibTransId="{95B55427-6F69-4739-BB84-58B65EF09695}"/>
    <dgm:cxn modelId="{9F7B1431-8B69-48A5-8AAC-50D7AC562A42}" srcId="{E3B3A935-2EB9-4C22-ADD7-7674F8BAE83E}" destId="{2DDD3467-FC91-4451-856C-8ECB255F7217}" srcOrd="3" destOrd="0" parTransId="{B3395101-7092-4813-A819-E53006A2DF04}" sibTransId="{C417BEE3-28EA-4AB7-AF58-9E8542646EE9}"/>
    <dgm:cxn modelId="{7AE2D640-F3BF-42BF-A61F-1E429FEA60DD}" srcId="{E3B3A935-2EB9-4C22-ADD7-7674F8BAE83E}" destId="{4EBABDF1-B1FC-409E-BEE2-7E4AD176FF2F}" srcOrd="2" destOrd="0" parTransId="{24ACF284-658D-4C78-85A4-FCA6460A522C}" sibTransId="{EBC2735D-39B2-4B53-A4FA-412BD5F4B2CC}"/>
    <dgm:cxn modelId="{E6CA7757-07E9-44A2-B891-25250C795CBB}" type="presOf" srcId="{2DDD3467-FC91-4451-856C-8ECB255F7217}" destId="{D14DC559-6367-43E6-AACF-0F5DC63028E6}" srcOrd="0" destOrd="0" presId="urn:microsoft.com/office/officeart/2005/8/layout/vList2"/>
    <dgm:cxn modelId="{6393048B-129A-43CD-9A29-D482EC6B8EAC}" type="presOf" srcId="{4EBABDF1-B1FC-409E-BEE2-7E4AD176FF2F}" destId="{FB897275-16BE-40D9-859E-CC59E5DC899D}" srcOrd="0" destOrd="0" presId="urn:microsoft.com/office/officeart/2005/8/layout/vList2"/>
    <dgm:cxn modelId="{7C755491-2E58-4870-856D-F109AA2BDC1F}" srcId="{E3B3A935-2EB9-4C22-ADD7-7674F8BAE83E}" destId="{C7E45B14-01E2-4ED3-9DD6-2627B7E9AF1B}" srcOrd="0" destOrd="0" parTransId="{2B994A11-99B1-4568-92EC-119F4B412C4C}" sibTransId="{44CF2396-A35E-448E-937E-A91450050578}"/>
    <dgm:cxn modelId="{F86E2EA6-51C9-4E63-8F0F-DD489ACFA865}" type="presOf" srcId="{526CCF00-7255-4767-97EC-B35B43524257}" destId="{ACBFE46C-BBC8-4413-BE3E-A2DBB5FC2468}" srcOrd="0" destOrd="0" presId="urn:microsoft.com/office/officeart/2005/8/layout/vList2"/>
    <dgm:cxn modelId="{492636E4-2DAD-4E61-9B14-30D12014708F}" type="presOf" srcId="{C7E45B14-01E2-4ED3-9DD6-2627B7E9AF1B}" destId="{5DCF9896-9142-4C78-8E0F-74D5C080FC97}" srcOrd="0" destOrd="0" presId="urn:microsoft.com/office/officeart/2005/8/layout/vList2"/>
    <dgm:cxn modelId="{3BAAFCE6-3B9A-4025-BA83-829BAD88C9F3}" type="presOf" srcId="{E3B3A935-2EB9-4C22-ADD7-7674F8BAE83E}" destId="{C456D159-F304-4347-BDF2-9670EDB8472B}" srcOrd="0" destOrd="0" presId="urn:microsoft.com/office/officeart/2005/8/layout/vList2"/>
    <dgm:cxn modelId="{CA7277B3-1B81-420B-B188-0485C9C12EF5}" type="presParOf" srcId="{C456D159-F304-4347-BDF2-9670EDB8472B}" destId="{5DCF9896-9142-4C78-8E0F-74D5C080FC97}" srcOrd="0" destOrd="0" presId="urn:microsoft.com/office/officeart/2005/8/layout/vList2"/>
    <dgm:cxn modelId="{1ACD9A85-0E17-4343-860E-36F99DBE55F5}" type="presParOf" srcId="{C456D159-F304-4347-BDF2-9670EDB8472B}" destId="{318857E5-6593-49C4-ABF6-E3397D882E3F}" srcOrd="1" destOrd="0" presId="urn:microsoft.com/office/officeart/2005/8/layout/vList2"/>
    <dgm:cxn modelId="{9AD017B8-1FCA-4238-85FF-6A93A7F22458}" type="presParOf" srcId="{C456D159-F304-4347-BDF2-9670EDB8472B}" destId="{ACBFE46C-BBC8-4413-BE3E-A2DBB5FC2468}" srcOrd="2" destOrd="0" presId="urn:microsoft.com/office/officeart/2005/8/layout/vList2"/>
    <dgm:cxn modelId="{0DFDE1AC-C1FE-4653-95CA-85741DCAA799}" type="presParOf" srcId="{C456D159-F304-4347-BDF2-9670EDB8472B}" destId="{FD2FDD85-979C-40CC-9D3B-C9FD2677528C}" srcOrd="3" destOrd="0" presId="urn:microsoft.com/office/officeart/2005/8/layout/vList2"/>
    <dgm:cxn modelId="{03432EC8-CD86-46AE-9E74-0EFF4AD248EB}" type="presParOf" srcId="{C456D159-F304-4347-BDF2-9670EDB8472B}" destId="{FB897275-16BE-40D9-859E-CC59E5DC899D}" srcOrd="4" destOrd="0" presId="urn:microsoft.com/office/officeart/2005/8/layout/vList2"/>
    <dgm:cxn modelId="{87B32DDD-8305-4332-9CCA-CD90E9B390C5}" type="presParOf" srcId="{C456D159-F304-4347-BDF2-9670EDB8472B}" destId="{BDB6CEDD-7031-4FEA-B94C-BDC2911643ED}" srcOrd="5" destOrd="0" presId="urn:microsoft.com/office/officeart/2005/8/layout/vList2"/>
    <dgm:cxn modelId="{367F03A2-EF83-4742-A473-B9074B06059E}" type="presParOf" srcId="{C456D159-F304-4347-BDF2-9670EDB8472B}" destId="{D14DC559-6367-43E6-AACF-0F5DC63028E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CF9896-9142-4C78-8E0F-74D5C080FC97}">
      <dsp:nvSpPr>
        <dsp:cNvPr id="0" name=""/>
        <dsp:cNvSpPr/>
      </dsp:nvSpPr>
      <dsp:spPr>
        <a:xfrm>
          <a:off x="0" y="68663"/>
          <a:ext cx="4780416" cy="104480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FR" sz="1900" b="0" kern="1200"/>
            <a:t>- adoption et standartisation du programme et des normes des niveaux du Cadre européen commun de compétences ;</a:t>
          </a:r>
          <a:endParaRPr lang="en-US" sz="1900" kern="1200"/>
        </a:p>
      </dsp:txBody>
      <dsp:txXfrm>
        <a:off x="51003" y="119666"/>
        <a:ext cx="4678410" cy="942803"/>
      </dsp:txXfrm>
    </dsp:sp>
    <dsp:sp modelId="{ACBFE46C-BBC8-4413-BE3E-A2DBB5FC2468}">
      <dsp:nvSpPr>
        <dsp:cNvPr id="0" name=""/>
        <dsp:cNvSpPr/>
      </dsp:nvSpPr>
      <dsp:spPr>
        <a:xfrm>
          <a:off x="0" y="1168193"/>
          <a:ext cx="4780416" cy="104480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FR" sz="1900" b="0" kern="1200"/>
            <a:t>- standartisation des programmes d’apprentissage, d’enseignement et des compétences d’évaluation ; </a:t>
          </a:r>
          <a:endParaRPr lang="en-US" sz="1900" kern="1200"/>
        </a:p>
      </dsp:txBody>
      <dsp:txXfrm>
        <a:off x="51003" y="1219196"/>
        <a:ext cx="4678410" cy="942803"/>
      </dsp:txXfrm>
    </dsp:sp>
    <dsp:sp modelId="{FB897275-16BE-40D9-859E-CC59E5DC899D}">
      <dsp:nvSpPr>
        <dsp:cNvPr id="0" name=""/>
        <dsp:cNvSpPr/>
      </dsp:nvSpPr>
      <dsp:spPr>
        <a:xfrm>
          <a:off x="0" y="2267723"/>
          <a:ext cx="4780416" cy="104480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FR" sz="1900" b="0" kern="1200"/>
            <a:t>- développement de la formation d’enseignants plurilingues ;</a:t>
          </a:r>
          <a:endParaRPr lang="en-US" sz="1900" kern="1200"/>
        </a:p>
      </dsp:txBody>
      <dsp:txXfrm>
        <a:off x="51003" y="2318726"/>
        <a:ext cx="4678410" cy="942803"/>
      </dsp:txXfrm>
    </dsp:sp>
    <dsp:sp modelId="{D14DC559-6367-43E6-AACF-0F5DC63028E6}">
      <dsp:nvSpPr>
        <dsp:cNvPr id="0" name=""/>
        <dsp:cNvSpPr/>
      </dsp:nvSpPr>
      <dsp:spPr>
        <a:xfrm>
          <a:off x="0" y="3367253"/>
          <a:ext cx="4780416" cy="104480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fr-FR" sz="1900" b="0" kern="1200"/>
            <a:t>- développement des manuels adaptés, de nouveaux matériaux, programmes et contenus didactiques.</a:t>
          </a:r>
          <a:endParaRPr lang="en-US" sz="1900" kern="1200"/>
        </a:p>
      </dsp:txBody>
      <dsp:txXfrm>
        <a:off x="51003" y="3418256"/>
        <a:ext cx="4678410" cy="94280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270080-92EC-F0FC-6D81-0DF1913A4316}"/>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9E828293-72BE-4961-C002-094278F290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DD34380A-46BE-3D69-6862-2042F31EA72A}"/>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9E46C4E1-A5C1-6F4A-9949-1D48EEEFFC4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5EECDB2-15E9-A070-50FE-BFD5657FC4B1}"/>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408160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B8B49-798F-17F7-38DF-04E05E98BAF6}"/>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6A2C251-3258-58CA-0427-1CC680D9EE1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F4D10AA-4DE7-B2C1-832B-394BD3E05C87}"/>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FA2EE145-D76E-3882-1073-4AE8F3A944F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138E5CF-91CC-8811-E41E-956F8C2432C5}"/>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282821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8D90E27-9508-4D96-9D6A-DE996C2FB9B2}"/>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908BC581-8B11-08F9-C0F9-AA234B81433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D45DD4-B42E-DE38-CE82-BD634F5C9C4F}"/>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D5160AA6-1E78-9BF9-8072-A11E201B67C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F982881-F7F7-B516-2CB1-C6CC1D57CF59}"/>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3321641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9007AC-2A78-76C6-0B6B-290395898EA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03BB681-79A6-411C-60FB-855BD79D3EEF}"/>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C2E468E-655C-0272-63FF-B6D82B754E4C}"/>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8D640EF7-69AA-89A2-72DB-5D9D876FE1F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EB31520A-1735-D8BA-B6B5-0CA52AF50E0A}"/>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433395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AB43A3-B59D-26F5-9CA7-E26E956086AD}"/>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7D78213-AE0B-84BB-E07F-7527BA3FF7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A24AB06-E4FA-1376-1083-1F0A7F9EA830}"/>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A58B074C-80AA-C58A-84E7-AC7D288D01F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59205E9-1321-47CF-6F91-63D8F85CFC41}"/>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943199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850FE4-9942-5EEA-B499-7E563FC8D27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C356DD3-2E9C-23AE-1DBC-64A54E6F822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B9241ED-1A59-12BA-9AF4-E568BCCAA42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61960CFC-A9F2-A4B6-C6E9-4176CFA09BC3}"/>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39B81A65-B495-3E42-A91D-621981B6B07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30C91D0-38F1-75FD-9A57-7A584422D7F0}"/>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52155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A4A9E5-3BCA-9CEA-091A-1D415995115F}"/>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5DD49C63-7250-A6F1-F000-8FAD585A29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570F6A6-7254-928F-7954-E87C2C96734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513B664-51BF-D949-86B7-53AE7BFA5C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75A17134-7912-D2B0-E9FF-867AA0B6D54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C5BC3CE-5783-0D21-B72D-2C2BE6A64D52}"/>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3D5FA800-CCD0-EB6B-55EF-B61968834347}"/>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3BDF9924-55CA-C8AB-E7E8-327857388E48}"/>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67490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540177-9B6F-EB28-0DA0-A2AECDF47C73}"/>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A44FAEFC-A25A-3C64-9D4B-D074EAB3BFB0}"/>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1F3DD21A-2369-3AD8-109D-2082E425841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7B9CA05-4FD1-F555-C1D8-A19257BBB5D7}"/>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2258799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8B044A1-8EA8-A58D-7C27-FEEACC7A266D}"/>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583A1D79-00DD-6B92-C622-F5B61924CE63}"/>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60CB77C9-A933-6C1A-5E72-15ABB0703CBB}"/>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2987837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AF990C-EA2F-EFA7-4F74-59E38AFD93E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45381C77-92E9-8818-BAAA-6744C00B15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DD2EECC-500F-EE1B-7A46-6B330FA2A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DFCF7A1-9D3D-212C-EE75-5332D06FB08D}"/>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1818384E-32C1-47D1-E017-58A7068B98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72EAEDB-68FC-C0D4-EA39-C0A187A79F8B}"/>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1282807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A3C176-00D9-9089-973B-42D0A1A1E65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3A6D707B-4D90-929B-A0DD-43AF4D1E44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B380D952-3839-5C43-A4D8-AE0E0BA40D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40D4A17-CE37-8977-7724-738B07FD5CEB}"/>
              </a:ext>
            </a:extLst>
          </p:cNvPr>
          <p:cNvSpPr>
            <a:spLocks noGrp="1"/>
          </p:cNvSpPr>
          <p:nvPr>
            <p:ph type="dt" sz="half" idx="10"/>
          </p:nvPr>
        </p:nvSpPr>
        <p:spPr/>
        <p:txBody>
          <a:bodyPr/>
          <a:lstStyle/>
          <a:p>
            <a:fld id="{C60A8F18-28EE-4395-90CB-7FF51FA07134}"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D29972E1-FE93-0A31-6212-A33EA24433D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53B829A-0046-5D91-2942-A1CE3AA8DEC6}"/>
              </a:ext>
            </a:extLst>
          </p:cNvPr>
          <p:cNvSpPr>
            <a:spLocks noGrp="1"/>
          </p:cNvSpPr>
          <p:nvPr>
            <p:ph type="sldNum" sz="quarter" idx="12"/>
          </p:nvPr>
        </p:nvSpPr>
        <p:spPr/>
        <p:txBody>
          <a:bodyPr/>
          <a:lstStyle/>
          <a:p>
            <a:fld id="{B065101E-FC84-46E8-AAD3-0BD8ACF755DB}" type="slidenum">
              <a:rPr lang="ru-RU" smtClean="0"/>
              <a:t>‹#›</a:t>
            </a:fld>
            <a:endParaRPr lang="ru-RU"/>
          </a:p>
        </p:txBody>
      </p:sp>
    </p:spTree>
    <p:extLst>
      <p:ext uri="{BB962C8B-B14F-4D97-AF65-F5344CB8AC3E}">
        <p14:creationId xmlns:p14="http://schemas.microsoft.com/office/powerpoint/2010/main" val="2778085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483F14-C3D1-A061-1E75-9D65F33334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84CCFFB-8BBD-5FC6-22B1-9826266D63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622AEEF-C8C0-E8C7-B34B-F528006B89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0A8F18-28EE-4395-90CB-7FF51FA07134}"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92925C94-8F5C-7708-6C26-65E469C677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74FDDC9-A054-19F6-97A5-8A3BAC8592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65101E-FC84-46E8-AAD3-0BD8ACF755DB}" type="slidenum">
              <a:rPr lang="ru-RU" smtClean="0"/>
              <a:t>‹#›</a:t>
            </a:fld>
            <a:endParaRPr lang="ru-RU"/>
          </a:p>
        </p:txBody>
      </p:sp>
    </p:spTree>
    <p:extLst>
      <p:ext uri="{BB962C8B-B14F-4D97-AF65-F5344CB8AC3E}">
        <p14:creationId xmlns:p14="http://schemas.microsoft.com/office/powerpoint/2010/main" val="2479373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5189306-04D9-4982-9EBE-938B344A11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102C4642-2AB4-49A1-89D9-3E5C01E99D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72577" y="1372793"/>
            <a:ext cx="6135300" cy="5537781"/>
          </a:xfrm>
          <a:custGeom>
            <a:avLst/>
            <a:gdLst>
              <a:gd name="connsiteX0" fmla="*/ 0 w 6135300"/>
              <a:gd name="connsiteY0" fmla="*/ 0 h 5537781"/>
              <a:gd name="connsiteX1" fmla="*/ 6135300 w 6135300"/>
              <a:gd name="connsiteY1" fmla="*/ 0 h 5537781"/>
              <a:gd name="connsiteX2" fmla="*/ 6135300 w 6135300"/>
              <a:gd name="connsiteY2" fmla="*/ 3548931 h 5537781"/>
              <a:gd name="connsiteX3" fmla="*/ 4146451 w 6135300"/>
              <a:gd name="connsiteY3" fmla="*/ 5537781 h 5537781"/>
              <a:gd name="connsiteX4" fmla="*/ 0 w 6135300"/>
              <a:gd name="connsiteY4" fmla="*/ 1391331 h 55377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5537781">
                <a:moveTo>
                  <a:pt x="0" y="0"/>
                </a:moveTo>
                <a:lnTo>
                  <a:pt x="6135300" y="0"/>
                </a:lnTo>
                <a:lnTo>
                  <a:pt x="6135300" y="3548931"/>
                </a:lnTo>
                <a:lnTo>
                  <a:pt x="4146451" y="5537781"/>
                </a:lnTo>
                <a:lnTo>
                  <a:pt x="0" y="1391331"/>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2EAAEF9-78E9-4B67-93B4-CD09F757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069931" y="-1536286"/>
            <a:ext cx="6135300" cy="6135298"/>
          </a:xfrm>
          <a:custGeom>
            <a:avLst/>
            <a:gdLst>
              <a:gd name="connsiteX0" fmla="*/ 0 w 6135300"/>
              <a:gd name="connsiteY0" fmla="*/ 3971712 h 6135298"/>
              <a:gd name="connsiteX1" fmla="*/ 3971712 w 6135300"/>
              <a:gd name="connsiteY1" fmla="*/ 0 h 6135298"/>
              <a:gd name="connsiteX2" fmla="*/ 6135300 w 6135300"/>
              <a:gd name="connsiteY2" fmla="*/ 0 h 6135298"/>
              <a:gd name="connsiteX3" fmla="*/ 6135300 w 6135300"/>
              <a:gd name="connsiteY3" fmla="*/ 6135298 h 6135298"/>
              <a:gd name="connsiteX4" fmla="*/ 0 w 6135300"/>
              <a:gd name="connsiteY4" fmla="*/ 6135298 h 6135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35300" h="6135298">
                <a:moveTo>
                  <a:pt x="0" y="3971712"/>
                </a:moveTo>
                <a:lnTo>
                  <a:pt x="3971712" y="0"/>
                </a:lnTo>
                <a:lnTo>
                  <a:pt x="6135300" y="0"/>
                </a:lnTo>
                <a:lnTo>
                  <a:pt x="6135300" y="6135298"/>
                </a:lnTo>
                <a:lnTo>
                  <a:pt x="0" y="6135298"/>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2CE23D09-8BA3-4FEE-892D-ACE847DC0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050242" y="292975"/>
            <a:ext cx="5056735" cy="9206602"/>
          </a:xfrm>
          <a:custGeom>
            <a:avLst/>
            <a:gdLst>
              <a:gd name="connsiteX0" fmla="*/ 0 w 5053652"/>
              <a:gd name="connsiteY0" fmla="*/ 209273 h 9200989"/>
              <a:gd name="connsiteX1" fmla="*/ 209274 w 5053652"/>
              <a:gd name="connsiteY1" fmla="*/ 0 h 9200989"/>
              <a:gd name="connsiteX2" fmla="*/ 5053652 w 5053652"/>
              <a:gd name="connsiteY2" fmla="*/ 4844379 h 9200989"/>
              <a:gd name="connsiteX3" fmla="*/ 697042 w 5053652"/>
              <a:gd name="connsiteY3" fmla="*/ 9200989 h 9200989"/>
              <a:gd name="connsiteX4" fmla="*/ 0 w 5053652"/>
              <a:gd name="connsiteY4" fmla="*/ 9200989 h 9200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652" h="9200989">
                <a:moveTo>
                  <a:pt x="0" y="209273"/>
                </a:moveTo>
                <a:lnTo>
                  <a:pt x="209274" y="0"/>
                </a:lnTo>
                <a:lnTo>
                  <a:pt x="5053652" y="4844379"/>
                </a:lnTo>
                <a:lnTo>
                  <a:pt x="697042" y="9200989"/>
                </a:lnTo>
                <a:lnTo>
                  <a:pt x="0" y="9200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5707F116-8EC0-4822-9067-186AC8C96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38684" y="1316432"/>
            <a:ext cx="4225136" cy="422513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7" name="Freeform: Shape 16">
            <a:extLst>
              <a:ext uri="{FF2B5EF4-FFF2-40B4-BE49-F238E27FC236}">
                <a16:creationId xmlns:a16="http://schemas.microsoft.com/office/drawing/2014/main" id="{6BFBE7AA-40DE-4FE5-B385-5CA874501B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563919" y="753376"/>
            <a:ext cx="5353835" cy="5353835"/>
          </a:xfrm>
          <a:custGeom>
            <a:avLst/>
            <a:gdLst>
              <a:gd name="connsiteX0" fmla="*/ 690506 w 5353835"/>
              <a:gd name="connsiteY0" fmla="*/ 5273742 h 5353835"/>
              <a:gd name="connsiteX1" fmla="*/ 4927602 w 5353835"/>
              <a:gd name="connsiteY1" fmla="*/ 5273742 h 5353835"/>
              <a:gd name="connsiteX2" fmla="*/ 4847509 w 5353835"/>
              <a:gd name="connsiteY2" fmla="*/ 5353835 h 5353835"/>
              <a:gd name="connsiteX3" fmla="*/ 770599 w 5353835"/>
              <a:gd name="connsiteY3" fmla="*/ 5353835 h 5353835"/>
              <a:gd name="connsiteX4" fmla="*/ 422575 w 5353835"/>
              <a:gd name="connsiteY4" fmla="*/ 80093 h 5353835"/>
              <a:gd name="connsiteX5" fmla="*/ 502668 w 5353835"/>
              <a:gd name="connsiteY5" fmla="*/ 0 h 5353835"/>
              <a:gd name="connsiteX6" fmla="*/ 5353835 w 5353835"/>
              <a:gd name="connsiteY6" fmla="*/ 0 h 5353835"/>
              <a:gd name="connsiteX7" fmla="*/ 5353835 w 5353835"/>
              <a:gd name="connsiteY7" fmla="*/ 4847509 h 5353835"/>
              <a:gd name="connsiteX8" fmla="*/ 5273742 w 5353835"/>
              <a:gd name="connsiteY8" fmla="*/ 4927602 h 5353835"/>
              <a:gd name="connsiteX9" fmla="*/ 5273742 w 5353835"/>
              <a:gd name="connsiteY9" fmla="*/ 80093 h 5353835"/>
              <a:gd name="connsiteX10" fmla="*/ 0 w 5353835"/>
              <a:gd name="connsiteY10" fmla="*/ 502667 h 5353835"/>
              <a:gd name="connsiteX11" fmla="*/ 80093 w 5353835"/>
              <a:gd name="connsiteY11" fmla="*/ 422574 h 5353835"/>
              <a:gd name="connsiteX12" fmla="*/ 80093 w 5353835"/>
              <a:gd name="connsiteY12" fmla="*/ 4663329 h 5353835"/>
              <a:gd name="connsiteX13" fmla="*/ 0 w 5353835"/>
              <a:gd name="connsiteY13" fmla="*/ 4583236 h 535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3835" h="5353835">
                <a:moveTo>
                  <a:pt x="690506" y="5273742"/>
                </a:moveTo>
                <a:lnTo>
                  <a:pt x="4927602" y="5273742"/>
                </a:lnTo>
                <a:lnTo>
                  <a:pt x="4847509" y="5353835"/>
                </a:lnTo>
                <a:lnTo>
                  <a:pt x="770599" y="5353835"/>
                </a:lnTo>
                <a:close/>
                <a:moveTo>
                  <a:pt x="422575" y="80093"/>
                </a:moveTo>
                <a:lnTo>
                  <a:pt x="502668" y="0"/>
                </a:lnTo>
                <a:lnTo>
                  <a:pt x="5353835" y="0"/>
                </a:lnTo>
                <a:lnTo>
                  <a:pt x="5353835" y="4847509"/>
                </a:lnTo>
                <a:lnTo>
                  <a:pt x="5273742" y="4927602"/>
                </a:lnTo>
                <a:lnTo>
                  <a:pt x="5273742" y="80093"/>
                </a:lnTo>
                <a:close/>
                <a:moveTo>
                  <a:pt x="0" y="502667"/>
                </a:moveTo>
                <a:lnTo>
                  <a:pt x="80093" y="422574"/>
                </a:lnTo>
                <a:lnTo>
                  <a:pt x="80093" y="4663329"/>
                </a:lnTo>
                <a:lnTo>
                  <a:pt x="0" y="4583236"/>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Заголовок 1">
            <a:extLst>
              <a:ext uri="{FF2B5EF4-FFF2-40B4-BE49-F238E27FC236}">
                <a16:creationId xmlns:a16="http://schemas.microsoft.com/office/drawing/2014/main" id="{712A8270-63AA-7C8E-5E02-1874F2CF7DA1}"/>
              </a:ext>
            </a:extLst>
          </p:cNvPr>
          <p:cNvSpPr>
            <a:spLocks noGrp="1"/>
          </p:cNvSpPr>
          <p:nvPr>
            <p:ph type="ctrTitle"/>
          </p:nvPr>
        </p:nvSpPr>
        <p:spPr>
          <a:xfrm>
            <a:off x="1116701" y="2452526"/>
            <a:ext cx="4248318" cy="1952947"/>
          </a:xfrm>
          <a:noFill/>
        </p:spPr>
        <p:txBody>
          <a:bodyPr anchor="ctr">
            <a:normAutofit/>
          </a:bodyPr>
          <a:lstStyle/>
          <a:p>
            <a:r>
              <a:rPr lang="fr-FR" sz="2500">
                <a:solidFill>
                  <a:srgbClr val="080808"/>
                </a:solidFill>
              </a:rPr>
              <a:t>CADRE EUROPEEN COMMUN DE REFERENCE POUR LES LANGUES DANS LE CONTEXTE DU PLURILINGUISME AU KAZAKHSTAN</a:t>
            </a:r>
            <a:endParaRPr lang="ru-RU" sz="2500">
              <a:solidFill>
                <a:srgbClr val="080808"/>
              </a:solidFill>
            </a:endParaRPr>
          </a:p>
        </p:txBody>
      </p:sp>
      <p:sp>
        <p:nvSpPr>
          <p:cNvPr id="19" name="Isosceles Triangle 18">
            <a:extLst>
              <a:ext uri="{FF2B5EF4-FFF2-40B4-BE49-F238E27FC236}">
                <a16:creationId xmlns:a16="http://schemas.microsoft.com/office/drawing/2014/main" id="{41ACE746-85D5-45EE-8944-61B542B39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026569" y="0"/>
            <a:ext cx="3216074" cy="1608038"/>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00BB3E03-CC38-4FA6-9A99-701C62D05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6059" y="4738109"/>
            <a:ext cx="4239780" cy="2119891"/>
          </a:xfrm>
          <a:prstGeom prst="triangle">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8428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85F49F1A-50C9-F20E-71FC-1BD1A53B5C3C}"/>
              </a:ext>
            </a:extLst>
          </p:cNvPr>
          <p:cNvSpPr>
            <a:spLocks noGrp="1"/>
          </p:cNvSpPr>
          <p:nvPr>
            <p:ph idx="1"/>
          </p:nvPr>
        </p:nvSpPr>
        <p:spPr>
          <a:xfrm>
            <a:off x="5255260" y="1648870"/>
            <a:ext cx="4702848" cy="3560260"/>
          </a:xfrm>
        </p:spPr>
        <p:txBody>
          <a:bodyPr anchor="ctr">
            <a:normAutofit/>
          </a:bodyPr>
          <a:lstStyle/>
          <a:p>
            <a:r>
              <a:rPr lang="fr-FR" sz="2400" b="0">
                <a:effectLst/>
                <a:latin typeface="Times New Roman" panose="02020603050405020304" pitchFamily="18" charset="0"/>
                <a:ea typeface="Times New Roman" panose="02020603050405020304" pitchFamily="18" charset="0"/>
                <a:cs typeface="Book Antiqua" panose="02040602050305030304" pitchFamily="18" charset="0"/>
              </a:rPr>
              <a:t>En 2009 - 2011, les Universités kazakhes ont signé à Bologne  la </a:t>
            </a:r>
            <a:r>
              <a:rPr lang="fr-FR" sz="2400" b="0" i="1">
                <a:effectLst/>
                <a:latin typeface="Times New Roman" panose="02020603050405020304" pitchFamily="18" charset="0"/>
                <a:ea typeface="Times New Roman" panose="02020603050405020304" pitchFamily="18" charset="0"/>
                <a:cs typeface="Book Antiqua" panose="02040602050305030304" pitchFamily="18" charset="0"/>
              </a:rPr>
              <a:t>Grande Charte des Universités. </a:t>
            </a:r>
            <a:r>
              <a:rPr lang="fr-FR" sz="2400" b="0">
                <a:effectLst/>
                <a:latin typeface="Times New Roman" panose="02020603050405020304" pitchFamily="18" charset="0"/>
                <a:ea typeface="Times New Roman" panose="02020603050405020304" pitchFamily="18" charset="0"/>
                <a:cs typeface="Book Antiqua" panose="02040602050305030304" pitchFamily="18" charset="0"/>
              </a:rPr>
              <a:t>Le Ministère de l’Education du Kazakhstan a conçu le modèle adapté du</a:t>
            </a:r>
            <a:r>
              <a:rPr lang="fr-FR" sz="2400" b="0" i="1">
                <a:effectLst/>
                <a:latin typeface="Times New Roman" panose="02020603050405020304" pitchFamily="18" charset="0"/>
                <a:ea typeface="Times New Roman" panose="02020603050405020304" pitchFamily="18" charset="0"/>
                <a:cs typeface="Book Antiqua" panose="02040602050305030304" pitchFamily="18" charset="0"/>
              </a:rPr>
              <a:t> Cadre européen commun de référence pour les langues </a:t>
            </a:r>
            <a:r>
              <a:rPr lang="fr-FR" sz="2400" b="0">
                <a:effectLst/>
                <a:latin typeface="Times New Roman" panose="02020603050405020304" pitchFamily="18" charset="0"/>
                <a:ea typeface="Times New Roman" panose="02020603050405020304" pitchFamily="18" charset="0"/>
                <a:cs typeface="Book Antiqua" panose="02040602050305030304" pitchFamily="18" charset="0"/>
              </a:rPr>
              <a:t>avec une évaluation des connaissances selon le système de la formation au Kazakhstan. </a:t>
            </a:r>
            <a:endParaRPr lang="ru-RU" sz="2400" b="1">
              <a:effectLst/>
              <a:latin typeface="Book Antiqua" panose="02040602050305030304" pitchFamily="18" charset="0"/>
              <a:ea typeface="Times New Roman" panose="02020603050405020304" pitchFamily="18" charset="0"/>
              <a:cs typeface="Book Antiqua" panose="02040602050305030304" pitchFamily="18" charset="0"/>
            </a:endParaRPr>
          </a:p>
          <a:p>
            <a:endParaRPr lang="ru-RU" sz="2400"/>
          </a:p>
        </p:txBody>
      </p:sp>
    </p:spTree>
    <p:extLst>
      <p:ext uri="{BB962C8B-B14F-4D97-AF65-F5344CB8AC3E}">
        <p14:creationId xmlns:p14="http://schemas.microsoft.com/office/powerpoint/2010/main" val="3981105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ight Triangle 1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F8AEA8D-D234-9F22-A67C-1056F2929480}"/>
              </a:ext>
            </a:extLst>
          </p:cNvPr>
          <p:cNvSpPr>
            <a:spLocks noGrp="1"/>
          </p:cNvSpPr>
          <p:nvPr>
            <p:ph type="title"/>
          </p:nvPr>
        </p:nvSpPr>
        <p:spPr>
          <a:xfrm>
            <a:off x="1006900" y="1188637"/>
            <a:ext cx="3057101" cy="4480726"/>
          </a:xfrm>
        </p:spPr>
        <p:txBody>
          <a:bodyPr>
            <a:normAutofit/>
          </a:bodyPr>
          <a:lstStyle/>
          <a:p>
            <a:pPr algn="r"/>
            <a:r>
              <a:rPr lang="fr-FR" sz="3100" b="0">
                <a:effectLst/>
                <a:latin typeface="Times New Roman" panose="02020603050405020304" pitchFamily="18" charset="0"/>
                <a:ea typeface="Times New Roman" panose="02020603050405020304" pitchFamily="18" charset="0"/>
                <a:cs typeface="Book Antiqua" panose="02040602050305030304" pitchFamily="18" charset="0"/>
              </a:rPr>
              <a:t>Les conséquences du système de Bologne pour les langues étrangères au Kazakhstan sont les suivantes :</a:t>
            </a:r>
            <a:br>
              <a:rPr lang="ru-RU" sz="3100" b="1">
                <a:effectLst/>
                <a:latin typeface="Book Antiqua" panose="02040602050305030304" pitchFamily="18" charset="0"/>
                <a:ea typeface="Times New Roman" panose="02020603050405020304" pitchFamily="18" charset="0"/>
                <a:cs typeface="Book Antiqua" panose="02040602050305030304" pitchFamily="18" charset="0"/>
              </a:rPr>
            </a:br>
            <a:endParaRPr lang="ru-RU" sz="3100"/>
          </a:p>
        </p:txBody>
      </p:sp>
      <p:cxnSp>
        <p:nvCxnSpPr>
          <p:cNvPr id="17" name="Straight Connector 1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Объект 2">
            <a:extLst>
              <a:ext uri="{FF2B5EF4-FFF2-40B4-BE49-F238E27FC236}">
                <a16:creationId xmlns:a16="http://schemas.microsoft.com/office/drawing/2014/main" id="{18D084A0-53C8-39EA-88E2-1A8554636EB1}"/>
              </a:ext>
            </a:extLst>
          </p:cNvPr>
          <p:cNvGraphicFramePr>
            <a:graphicFrameLocks noGrp="1"/>
          </p:cNvGraphicFramePr>
          <p:nvPr>
            <p:ph idx="1"/>
            <p:extLst>
              <p:ext uri="{D42A27DB-BD31-4B8C-83A1-F6EECF244321}">
                <p14:modId xmlns:p14="http://schemas.microsoft.com/office/powerpoint/2010/main" val="452445984"/>
              </p:ext>
            </p:extLst>
          </p:nvPr>
        </p:nvGraphicFramePr>
        <p:xfrm>
          <a:off x="5170778" y="1188637"/>
          <a:ext cx="4780416" cy="4480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6437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F383FFF-ACAD-9D56-14D2-A23DCEB53DFE}"/>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b="0" kern="1200">
                <a:solidFill>
                  <a:schemeClr val="tx1"/>
                </a:solidFill>
                <a:effectLst/>
                <a:latin typeface="+mj-lt"/>
                <a:ea typeface="+mj-ea"/>
                <a:cs typeface="+mj-cs"/>
              </a:rPr>
              <a:t>Une valeur éducative fondant la tolérance linguistique, c’est-à-dire l’acceptation positive de cette diversité : la prise de conscience par un locuteur du caractère plurilingue de ses compétences peut amener à accorder une valeur égale à chacune des variétés utilisées par lui-même et par les autres locuteurs, même si celles –ci n’ont pas les mêmes fonctions (communication privée, professionnelle, officielle, langue d’appartenance…). Mais cette prise de conscience doit être accompagnée et structurée par la langue de la scolarisation, car elle n’est aucunement automatique.</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3794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Isosceles Triangle 1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Рисунок 2" descr="Изображение выглядит как текст&#10;&#10;Автоматически созданное описание">
            <a:extLst>
              <a:ext uri="{FF2B5EF4-FFF2-40B4-BE49-F238E27FC236}">
                <a16:creationId xmlns:a16="http://schemas.microsoft.com/office/drawing/2014/main" id="{58F6F774-DB22-520B-F90C-64CC55B65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81957" y="643467"/>
            <a:ext cx="7428086" cy="5571065"/>
          </a:xfrm>
          <a:prstGeom prst="rect">
            <a:avLst/>
          </a:prstGeom>
          <a:noFill/>
          <a:ln>
            <a:noFill/>
          </a:ln>
        </p:spPr>
      </p:pic>
      <p:sp>
        <p:nvSpPr>
          <p:cNvPr id="20" name="Isosceles Triangle 1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6923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8B3655E-9094-212A-1A25-D768E830C059}"/>
              </a:ext>
            </a:extLst>
          </p:cNvPr>
          <p:cNvSpPr>
            <a:spLocks noGrp="1"/>
          </p:cNvSpPr>
          <p:nvPr>
            <p:ph type="title"/>
          </p:nvPr>
        </p:nvSpPr>
        <p:spPr>
          <a:xfrm>
            <a:off x="965200" y="1383527"/>
            <a:ext cx="6117158" cy="4175166"/>
          </a:xfrm>
        </p:spPr>
        <p:txBody>
          <a:bodyPr vert="horz" lIns="91440" tIns="45720" rIns="91440" bIns="45720" rtlCol="0" anchor="ctr">
            <a:normAutofit fontScale="90000"/>
          </a:bodyPr>
          <a:lstStyle/>
          <a:p>
            <a:pPr algn="r"/>
            <a:r>
              <a:rPr lang="en-US" sz="2400" b="0" kern="1200">
                <a:solidFill>
                  <a:schemeClr val="tx1"/>
                </a:solidFill>
                <a:effectLst/>
                <a:latin typeface="+mj-lt"/>
                <a:ea typeface="+mj-ea"/>
                <a:cs typeface="+mj-cs"/>
              </a:rPr>
              <a:t>La capacité intrinsèque de tout locuteur à employer et à apprendre, seul ou par un enseignement, plus d’une langue. Cette compétence à utiliser plusieurs langues, a des degrés de compétences différents et pour des buts distincts est définie dans le Cadre européen commun de référence (p. 129), en tant compétence « à communiquer langagièrement et à interagir  culturellement d’un acteur social qui possède, à des degrés divers, la maîtrise de plusieurs langues et l’expérience de plusieurs cultures ». Cette compétence se matérialise dans un répertoire de langues que le locuteur peut utiliser. La finalité des enseignement est de développer cette compétence.</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542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B6FA270-CFAE-5CE3-0617-D30FCE823AEB}"/>
              </a:ext>
            </a:extLst>
          </p:cNvPr>
          <p:cNvSpPr>
            <a:spLocks noGrp="1"/>
          </p:cNvSpPr>
          <p:nvPr>
            <p:ph type="title"/>
          </p:nvPr>
        </p:nvSpPr>
        <p:spPr>
          <a:xfrm>
            <a:off x="4544742" y="1581326"/>
            <a:ext cx="6705067" cy="3779568"/>
          </a:xfrm>
        </p:spPr>
        <p:txBody>
          <a:bodyPr vert="horz" lIns="91440" tIns="45720" rIns="91440" bIns="45720" rtlCol="0" anchor="ctr">
            <a:normAutofit fontScale="90000"/>
          </a:bodyPr>
          <a:lstStyle/>
          <a:p>
            <a:r>
              <a:rPr lang="en-US" sz="2400" b="0" kern="1200">
                <a:solidFill>
                  <a:schemeClr val="tx1"/>
                </a:solidFill>
                <a:effectLst/>
                <a:latin typeface="+mj-lt"/>
                <a:ea typeface="+mj-ea"/>
                <a:cs typeface="+mj-cs"/>
              </a:rPr>
              <a:t>L’apprentissage et l’enseignement des deuxièmes langues étrangères devraient alors se penser autrement. Ces profils plurilingues des apprenants impliquent des méthodes spécifiques incluant notamment la première langue étrangère mais aussi les autres langues « maternelles», langues premières, deuxième langues étrangères, etc. Mais il est encore rare de trouver un matériel didactique adéquat pour l’enseignement d’une deuxième langue étrangère qui prendrait appui sur les compétences «déjà-là» des élèves. </a:t>
            </a:r>
            <a:br>
              <a:rPr lang="en-US" sz="2400" b="1" kern="1200">
                <a:solidFill>
                  <a:schemeClr val="tx1"/>
                </a:solidFill>
                <a:effectLst/>
                <a:latin typeface="+mj-lt"/>
                <a:ea typeface="+mj-ea"/>
                <a:cs typeface="+mj-cs"/>
              </a:rPr>
            </a:br>
            <a:endParaRPr lang="en-US" sz="2400" kern="120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6347"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46895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418</Words>
  <Application>Microsoft Office PowerPoint</Application>
  <PresentationFormat>Широкоэкранный</PresentationFormat>
  <Paragraphs>10</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Book Antiqua</vt:lpstr>
      <vt:lpstr>Calibri</vt:lpstr>
      <vt:lpstr>Calibri Light</vt:lpstr>
      <vt:lpstr>Times New Roman</vt:lpstr>
      <vt:lpstr>Тема Office</vt:lpstr>
      <vt:lpstr>CADRE EUROPEEN COMMUN DE REFERENCE POUR LES LANGUES DANS LE CONTEXTE DU PLURILINGUISME AU KAZAKHSTAN</vt:lpstr>
      <vt:lpstr>Презентация PowerPoint</vt:lpstr>
      <vt:lpstr>Les conséquences du système de Bologne pour les langues étrangères au Kazakhstan sont les suivantes : </vt:lpstr>
      <vt:lpstr>Une valeur éducative fondant la tolérance linguistique, c’est-à-dire l’acceptation positive de cette diversité : la prise de conscience par un locuteur du caractère plurilingue de ses compétences peut amener à accorder une valeur égale à chacune des variétés utilisées par lui-même et par les autres locuteurs, même si celles –ci n’ont pas les mêmes fonctions (communication privée, professionnelle, officielle, langue d’appartenance…). Mais cette prise de conscience doit être accompagnée et structurée par la langue de la scolarisation, car elle n’est aucunement automatique. </vt:lpstr>
      <vt:lpstr>Презентация PowerPoint</vt:lpstr>
      <vt:lpstr>La capacité intrinsèque de tout locuteur à employer et à apprendre, seul ou par un enseignement, plus d’une langue. Cette compétence à utiliser plusieurs langues, a des degrés de compétences différents et pour des buts distincts est définie dans le Cadre européen commun de référence (p. 129), en tant compétence « à communiquer langagièrement et à interagir  culturellement d’un acteur social qui possède, à des degrés divers, la maîtrise de plusieurs langues et l’expérience de plusieurs cultures ». Cette compétence se matérialise dans un répertoire de langues que le locuteur peut utiliser. La finalité des enseignement est de développer cette compétence. </vt:lpstr>
      <vt:lpstr>L’apprentissage et l’enseignement des deuxièmes langues étrangères devraient alors se penser autrement. Ces profils plurilingues des apprenants impliquent des méthodes spécifiques incluant notamment la première langue étrangère mais aussi les autres langues « maternelles», langues premières, deuxième langues étrangères, etc. Mais il est encore rare de trouver un matériel didactique adéquat pour l’enseignement d’une deuxième langue étrangère qui prendrait appui sur les compétences «déjà-là» des élèves.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CADRE EUROPEEN COMMUN DE REFERENCE POUR LES LANGUES DANS LE CONTEXTE DU PLURILINGUISME AU KAZAKHSTAN</dc:title>
  <dc:creator>Хамза Мадина Адебиетовна</dc:creator>
  <cp:lastModifiedBy>Хамза Мадина Адебиетовна</cp:lastModifiedBy>
  <cp:revision>1</cp:revision>
  <dcterms:created xsi:type="dcterms:W3CDTF">2022-11-11T10:34:00Z</dcterms:created>
  <dcterms:modified xsi:type="dcterms:W3CDTF">2022-11-11T10:36:11Z</dcterms:modified>
</cp:coreProperties>
</file>