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301" r:id="rId4"/>
    <p:sldId id="302" r:id="rId5"/>
    <p:sldId id="283" r:id="rId6"/>
    <p:sldId id="303" r:id="rId7"/>
    <p:sldId id="304" r:id="rId8"/>
    <p:sldId id="307" r:id="rId9"/>
    <p:sldId id="290" r:id="rId10"/>
    <p:sldId id="291" r:id="rId11"/>
    <p:sldId id="308" r:id="rId12"/>
    <p:sldId id="280" r:id="rId13"/>
    <p:sldId id="309" r:id="rId14"/>
    <p:sldId id="296" r:id="rId15"/>
    <p:sldId id="311" r:id="rId16"/>
    <p:sldId id="260" r:id="rId17"/>
    <p:sldId id="261" r:id="rId18"/>
    <p:sldId id="288" r:id="rId19"/>
    <p:sldId id="289" r:id="rId20"/>
    <p:sldId id="263" r:id="rId21"/>
    <p:sldId id="264" r:id="rId22"/>
    <p:sldId id="312" r:id="rId23"/>
    <p:sldId id="313" r:id="rId24"/>
    <p:sldId id="268" r:id="rId25"/>
    <p:sldId id="314" r:id="rId26"/>
    <p:sldId id="269" r:id="rId27"/>
    <p:sldId id="274" r:id="rId28"/>
    <p:sldId id="275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877EB-DD20-4E62-A353-2CC82FD066AF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8CC96C-E876-40D0-8183-C74FACD2A42D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межбанковских расчетов</a:t>
          </a:r>
          <a:endParaRPr lang="ru-RU" dirty="0"/>
        </a:p>
      </dgm:t>
    </dgm:pt>
    <dgm:pt modelId="{8301A13E-0FD6-4058-919A-99FDA739F369}" type="parTrans" cxnId="{0102572F-E135-4F38-9F55-1282D24E6C3A}">
      <dgm:prSet/>
      <dgm:spPr/>
      <dgm:t>
        <a:bodyPr/>
        <a:lstStyle/>
        <a:p>
          <a:endParaRPr lang="ru-RU"/>
        </a:p>
      </dgm:t>
    </dgm:pt>
    <dgm:pt modelId="{8421D3EE-5B15-4E8E-AA8A-533BDC3D592D}" type="sibTrans" cxnId="{0102572F-E135-4F38-9F55-1282D24E6C3A}">
      <dgm:prSet/>
      <dgm:spPr/>
      <dgm:t>
        <a:bodyPr/>
        <a:lstStyle/>
        <a:p>
          <a:endParaRPr lang="ru-RU"/>
        </a:p>
      </dgm:t>
    </dgm:pt>
    <dgm:pt modelId="{1C07D0AB-3CB9-4BF3-94B1-D897B5D9956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безналичных расчетов в хозяйстве между поставщиками и потребителями продукции порождает взаимные расчеты между банками. Межбанковские расчеты возникают тогда, когда плательщик и получатель средств обслуживаются разными банками, а также при взаимном кредитовании банков и перемещении наличных денег, которые осуществляются через корсчета, каждого банка. </a:t>
          </a:r>
          <a:endParaRPr lang="ru-RU" dirty="0"/>
        </a:p>
      </dgm:t>
    </dgm:pt>
    <dgm:pt modelId="{B8915978-BE0E-40A0-B79A-131A837EA747}" type="parTrans" cxnId="{F604DD84-F528-42DA-968D-6B8FC97842D5}">
      <dgm:prSet/>
      <dgm:spPr/>
      <dgm:t>
        <a:bodyPr/>
        <a:lstStyle/>
        <a:p>
          <a:endParaRPr lang="ru-RU"/>
        </a:p>
      </dgm:t>
    </dgm:pt>
    <dgm:pt modelId="{20A73F8F-F206-4298-9C15-518674F3D159}" type="sibTrans" cxnId="{F604DD84-F528-42DA-968D-6B8FC97842D5}">
      <dgm:prSet/>
      <dgm:spPr/>
      <dgm:t>
        <a:bodyPr/>
        <a:lstStyle/>
        <a:p>
          <a:endParaRPr lang="ru-RU"/>
        </a:p>
      </dgm:t>
    </dgm:pt>
    <dgm:pt modelId="{9E488BF1-67BA-4C2A-8373-89289989B399}">
      <dgm:prSet phldrT="[Текст]"/>
      <dgm:spPr/>
      <dgm:t>
        <a:bodyPr/>
        <a:lstStyle/>
        <a:p>
          <a:endParaRPr lang="ru-RU"/>
        </a:p>
      </dgm:t>
    </dgm:pt>
    <dgm:pt modelId="{77F5612C-2227-4EE2-8DC6-6BD49046722F}" type="parTrans" cxnId="{577CF5DC-5CEF-4637-8306-5F9EDAA9A890}">
      <dgm:prSet/>
      <dgm:spPr/>
      <dgm:t>
        <a:bodyPr/>
        <a:lstStyle/>
        <a:p>
          <a:endParaRPr lang="ru-RU"/>
        </a:p>
      </dgm:t>
    </dgm:pt>
    <dgm:pt modelId="{B72B8A6A-E9AA-4619-9258-6BF751C44C65}" type="sibTrans" cxnId="{577CF5DC-5CEF-4637-8306-5F9EDAA9A890}">
      <dgm:prSet/>
      <dgm:spPr/>
      <dgm:t>
        <a:bodyPr/>
        <a:lstStyle/>
        <a:p>
          <a:endParaRPr lang="ru-RU"/>
        </a:p>
      </dgm:t>
    </dgm:pt>
    <dgm:pt modelId="{CD2B97E6-4C64-40D8-98CE-33D3CE4C870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Корреспондентские отношения - это договорные отношения между банками, согласно которым один банк (корреспондент) держит депозиты, принадлежащие другим банкам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респондетам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и осуществляет операции по счету банка-респондента (корреспондентскому счету) в соответствии с законодательством и договором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5B9F9-BFA2-46A1-A912-6C2E4327E6E4}" type="parTrans" cxnId="{6BC0DA7B-C981-46E1-9E3E-2B0D83CE6C16}">
      <dgm:prSet/>
      <dgm:spPr/>
      <dgm:t>
        <a:bodyPr/>
        <a:lstStyle/>
        <a:p>
          <a:endParaRPr lang="ru-RU"/>
        </a:p>
      </dgm:t>
    </dgm:pt>
    <dgm:pt modelId="{83312F88-8C80-4E76-BF49-1D20B9A12DB3}" type="sibTrans" cxnId="{6BC0DA7B-C981-46E1-9E3E-2B0D83CE6C16}">
      <dgm:prSet/>
      <dgm:spPr/>
      <dgm:t>
        <a:bodyPr/>
        <a:lstStyle/>
        <a:p>
          <a:endParaRPr lang="ru-RU"/>
        </a:p>
      </dgm:t>
    </dgm:pt>
    <dgm:pt modelId="{1DBD44EE-3466-4C28-B960-09865493D8AA}" type="pres">
      <dgm:prSet presAssocID="{ACC877EB-DD20-4E62-A353-2CC82FD066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B50BD-DF18-431C-83AB-6526E71B7AA4}" type="pres">
      <dgm:prSet presAssocID="{558CC96C-E876-40D0-8183-C74FACD2A42D}" presName="roof" presStyleLbl="dkBgShp" presStyleIdx="0" presStyleCnt="2"/>
      <dgm:spPr/>
      <dgm:t>
        <a:bodyPr/>
        <a:lstStyle/>
        <a:p>
          <a:endParaRPr lang="ru-RU"/>
        </a:p>
      </dgm:t>
    </dgm:pt>
    <dgm:pt modelId="{8E11BD60-DFF5-4DF8-B8BE-A3BA254B9C06}" type="pres">
      <dgm:prSet presAssocID="{558CC96C-E876-40D0-8183-C74FACD2A42D}" presName="pillars" presStyleCnt="0"/>
      <dgm:spPr/>
    </dgm:pt>
    <dgm:pt modelId="{D140EFC8-A38E-485A-835F-284A9B696F7B}" type="pres">
      <dgm:prSet presAssocID="{558CC96C-E876-40D0-8183-C74FACD2A42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AB64A-AE0A-4B28-90B6-8A3ABDB0C537}" type="pres">
      <dgm:prSet presAssocID="{CD2B97E6-4C64-40D8-98CE-33D3CE4C870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FB535-96B4-4918-9A51-0E8F490D461A}" type="pres">
      <dgm:prSet presAssocID="{558CC96C-E876-40D0-8183-C74FACD2A42D}" presName="base" presStyleLbl="dkBgShp" presStyleIdx="1" presStyleCnt="2"/>
      <dgm:spPr/>
    </dgm:pt>
  </dgm:ptLst>
  <dgm:cxnLst>
    <dgm:cxn modelId="{0102572F-E135-4F38-9F55-1282D24E6C3A}" srcId="{ACC877EB-DD20-4E62-A353-2CC82FD066AF}" destId="{558CC96C-E876-40D0-8183-C74FACD2A42D}" srcOrd="0" destOrd="0" parTransId="{8301A13E-0FD6-4058-919A-99FDA739F369}" sibTransId="{8421D3EE-5B15-4E8E-AA8A-533BDC3D592D}"/>
    <dgm:cxn modelId="{82BE15D5-BABF-44FA-9A1B-39B0C1F68105}" type="presOf" srcId="{558CC96C-E876-40D0-8183-C74FACD2A42D}" destId="{FBBB50BD-DF18-431C-83AB-6526E71B7AA4}" srcOrd="0" destOrd="0" presId="urn:microsoft.com/office/officeart/2005/8/layout/hList3"/>
    <dgm:cxn modelId="{577CF5DC-5CEF-4637-8306-5F9EDAA9A890}" srcId="{ACC877EB-DD20-4E62-A353-2CC82FD066AF}" destId="{9E488BF1-67BA-4C2A-8373-89289989B399}" srcOrd="1" destOrd="0" parTransId="{77F5612C-2227-4EE2-8DC6-6BD49046722F}" sibTransId="{B72B8A6A-E9AA-4619-9258-6BF751C44C65}"/>
    <dgm:cxn modelId="{61ABB336-0365-4917-B8F7-C918F33359D8}" type="presOf" srcId="{ACC877EB-DD20-4E62-A353-2CC82FD066AF}" destId="{1DBD44EE-3466-4C28-B960-09865493D8AA}" srcOrd="0" destOrd="0" presId="urn:microsoft.com/office/officeart/2005/8/layout/hList3"/>
    <dgm:cxn modelId="{794A247C-6219-490F-9DA5-5985FAC700F3}" type="presOf" srcId="{1C07D0AB-3CB9-4BF3-94B1-D897B5D99562}" destId="{D140EFC8-A38E-485A-835F-284A9B696F7B}" srcOrd="0" destOrd="0" presId="urn:microsoft.com/office/officeart/2005/8/layout/hList3"/>
    <dgm:cxn modelId="{F604DD84-F528-42DA-968D-6B8FC97842D5}" srcId="{558CC96C-E876-40D0-8183-C74FACD2A42D}" destId="{1C07D0AB-3CB9-4BF3-94B1-D897B5D99562}" srcOrd="0" destOrd="0" parTransId="{B8915978-BE0E-40A0-B79A-131A837EA747}" sibTransId="{20A73F8F-F206-4298-9C15-518674F3D159}"/>
    <dgm:cxn modelId="{E259C7A0-CC28-40FE-B145-257351509EBE}" type="presOf" srcId="{CD2B97E6-4C64-40D8-98CE-33D3CE4C870B}" destId="{E17AB64A-AE0A-4B28-90B6-8A3ABDB0C537}" srcOrd="0" destOrd="0" presId="urn:microsoft.com/office/officeart/2005/8/layout/hList3"/>
    <dgm:cxn modelId="{6BC0DA7B-C981-46E1-9E3E-2B0D83CE6C16}" srcId="{558CC96C-E876-40D0-8183-C74FACD2A42D}" destId="{CD2B97E6-4C64-40D8-98CE-33D3CE4C870B}" srcOrd="1" destOrd="0" parTransId="{DC75B9F9-BFA2-46A1-A912-6C2E4327E6E4}" sibTransId="{83312F88-8C80-4E76-BF49-1D20B9A12DB3}"/>
    <dgm:cxn modelId="{2937504F-4A94-4235-BAF7-7308B359DA3A}" type="presParOf" srcId="{1DBD44EE-3466-4C28-B960-09865493D8AA}" destId="{FBBB50BD-DF18-431C-83AB-6526E71B7AA4}" srcOrd="0" destOrd="0" presId="urn:microsoft.com/office/officeart/2005/8/layout/hList3"/>
    <dgm:cxn modelId="{BECD900E-DD31-41F3-A4F5-D786CFFFC173}" type="presParOf" srcId="{1DBD44EE-3466-4C28-B960-09865493D8AA}" destId="{8E11BD60-DFF5-4DF8-B8BE-A3BA254B9C06}" srcOrd="1" destOrd="0" presId="urn:microsoft.com/office/officeart/2005/8/layout/hList3"/>
    <dgm:cxn modelId="{DE323F4B-FFFF-4836-8CC6-5DE2DC93126B}" type="presParOf" srcId="{8E11BD60-DFF5-4DF8-B8BE-A3BA254B9C06}" destId="{D140EFC8-A38E-485A-835F-284A9B696F7B}" srcOrd="0" destOrd="0" presId="urn:microsoft.com/office/officeart/2005/8/layout/hList3"/>
    <dgm:cxn modelId="{D80F97D4-9B7D-4B72-9B6E-A73E91C4CEB8}" type="presParOf" srcId="{8E11BD60-DFF5-4DF8-B8BE-A3BA254B9C06}" destId="{E17AB64A-AE0A-4B28-90B6-8A3ABDB0C537}" srcOrd="1" destOrd="0" presId="urn:microsoft.com/office/officeart/2005/8/layout/hList3"/>
    <dgm:cxn modelId="{E68FED50-3F98-47A5-BAAB-A1861120C9FD}" type="presParOf" srcId="{1DBD44EE-3466-4C28-B960-09865493D8AA}" destId="{9FBFB535-96B4-4918-9A51-0E8F490D461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ED783C-52E1-41C7-BE41-509F8F05057E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DF7B9A-440C-48CD-880F-560390E8F696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 реформирования национальных ПС  может быть условно разделен на несколько направлений</a:t>
          </a:r>
          <a:endParaRPr lang="ru-RU" sz="3200" dirty="0">
            <a:solidFill>
              <a:schemeClr val="tx1"/>
            </a:solidFill>
          </a:endParaRPr>
        </a:p>
      </dgm:t>
    </dgm:pt>
    <dgm:pt modelId="{CCB33AA5-016B-46CF-A22A-619490F2146F}" type="parTrans" cxnId="{8A9DC455-73C7-4018-83D4-E87F78F028A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D61F725-0F17-46CD-8109-9B583796F5C9}" type="sibTrans" cxnId="{8A9DC455-73C7-4018-83D4-E87F78F028A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E99063-9B57-4757-AFB4-43A3E36A02A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направление реформирования национальных ПС  ориентировочно начался еще в 70-х годах прошлого столетия и завершился в первом десятилетии 2000 года </a:t>
          </a:r>
          <a:endParaRPr lang="ru-RU" sz="1800" dirty="0">
            <a:solidFill>
              <a:schemeClr val="tx1"/>
            </a:solidFill>
          </a:endParaRPr>
        </a:p>
      </dgm:t>
    </dgm:pt>
    <dgm:pt modelId="{F2B24299-BD09-4228-BC9C-C243EF689F2F}" type="parTrans" cxnId="{959B9E9E-A1BA-452E-9461-F668A66BEF9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D9F251-3004-4542-9549-334B7B4BC3F0}" type="sibTrans" cxnId="{959B9E9E-A1BA-452E-9461-F668A66BEF9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C0E332-E616-46A1-986E-ADA6D31DB6B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Данный этап реформирования ПС начался после получения независимости в 1991 году, в результате которого были запущены 2 основные платежные системы Казахстана - МСПД, осуществляющая переводы денежных средств между участниками системы в НБ РК, и СМ клиринга, предназначенная для проведения регулярных платежей на небольшие суммы</a:t>
          </a:r>
          <a:endParaRPr lang="ru-RU" sz="1800" dirty="0">
            <a:solidFill>
              <a:schemeClr val="tx1"/>
            </a:solidFill>
          </a:endParaRPr>
        </a:p>
      </dgm:t>
    </dgm:pt>
    <dgm:pt modelId="{64A06E81-76CF-41CB-9A6D-24B149393DDB}" type="parTrans" cxnId="{6CC7F948-799C-4938-96D7-0AC0855BCD7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D24F95C-440E-4CEA-98CF-B82CC310F135}" type="sibTrans" cxnId="{6CC7F948-799C-4938-96D7-0AC0855BCD7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F91F708-A551-4EBD-929C-7564F743BA3B}">
      <dgm:prSet phldrT="[Текст]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1FB43CB5-6E9C-413E-9814-975938C815DB}" type="parTrans" cxnId="{7F4447D7-1CA9-4B13-B64D-B64E61BC270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2847966-97FC-447B-9011-129548023DCB}" type="sibTrans" cxnId="{7F4447D7-1CA9-4B13-B64D-B64E61BC270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21757ED-8F83-4973-9F66-FB1AA0FA0E0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ПС, предназначенная для проведения межбанковских платежей на крупные суммы в режиме реального времени (оптовые RTGS системы) и систем с расчетом чистых/нетто позиций участников системы в завершении операционного дня ПС (клиринговые платежные системы).</a:t>
          </a:r>
        </a:p>
      </dgm:t>
    </dgm:pt>
    <dgm:pt modelId="{79A269AB-2B29-4468-8AE0-9E3151B365BD}" type="parTrans" cxnId="{14009741-6187-4848-83CA-8CA716C6089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CF8D483-D2E7-4AA6-8791-1419BE1640F0}" type="sibTrans" cxnId="{14009741-6187-4848-83CA-8CA716C6089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C16464E-C27A-4CFE-9B05-387B4F22226B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на первом этапе модернизации ПС упор был сделан на платежные системы, обслуживающие предприятия и межбанковский рынок по крупным платежам. 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E4B9C-9F3E-4836-9A62-395D0BC17687}" type="parTrans" cxnId="{F43098E7-EC98-4D89-B743-4BAAEFEF037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19C23E7-60EE-47A1-9173-590413A90A8B}" type="sibTrans" cxnId="{F43098E7-EC98-4D89-B743-4BAAEFEF037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2FBBC98-EA2B-4D50-AF2B-3E71789C120D}" type="pres">
      <dgm:prSet presAssocID="{49ED783C-52E1-41C7-BE41-509F8F0505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A6B94-BD80-46BB-97A1-B44AE5122349}" type="pres">
      <dgm:prSet presAssocID="{96DF7B9A-440C-48CD-880F-560390E8F696}" presName="roof" presStyleLbl="dkBgShp" presStyleIdx="0" presStyleCnt="2"/>
      <dgm:spPr/>
      <dgm:t>
        <a:bodyPr/>
        <a:lstStyle/>
        <a:p>
          <a:endParaRPr lang="ru-RU"/>
        </a:p>
      </dgm:t>
    </dgm:pt>
    <dgm:pt modelId="{353E5BDE-587B-4A34-8FE3-49688FBA3E9B}" type="pres">
      <dgm:prSet presAssocID="{96DF7B9A-440C-48CD-880F-560390E8F696}" presName="pillars" presStyleCnt="0"/>
      <dgm:spPr/>
    </dgm:pt>
    <dgm:pt modelId="{3ED34B71-EB3D-4DF7-B83A-7621621C20B4}" type="pres">
      <dgm:prSet presAssocID="{96DF7B9A-440C-48CD-880F-560390E8F69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BADDE-9022-48F2-B5F8-9091075506E0}" type="pres">
      <dgm:prSet presAssocID="{3BC0E332-E616-46A1-986E-ADA6D31DB6BA}" presName="pillarX" presStyleLbl="node1" presStyleIdx="1" presStyleCnt="4" custScaleX="15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BB20-044F-4B36-AA32-67BDACF67E45}" type="pres">
      <dgm:prSet presAssocID="{521757ED-8F83-4973-9F66-FB1AA0FA0E09}" presName="pillarX" presStyleLbl="node1" presStyleIdx="2" presStyleCnt="4" custScaleX="126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0C803-A715-4DD2-813C-9C88A29DAE63}" type="pres">
      <dgm:prSet presAssocID="{0C16464E-C27A-4CFE-9B05-387B4F22226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14754-0556-47C9-9DE5-2C7994717337}" type="pres">
      <dgm:prSet presAssocID="{96DF7B9A-440C-48CD-880F-560390E8F696}" presName="base" presStyleLbl="dkBgShp" presStyleIdx="1" presStyleCnt="2"/>
      <dgm:spPr/>
    </dgm:pt>
  </dgm:ptLst>
  <dgm:cxnLst>
    <dgm:cxn modelId="{14009741-6187-4848-83CA-8CA716C60895}" srcId="{96DF7B9A-440C-48CD-880F-560390E8F696}" destId="{521757ED-8F83-4973-9F66-FB1AA0FA0E09}" srcOrd="2" destOrd="0" parTransId="{79A269AB-2B29-4468-8AE0-9E3151B365BD}" sibTransId="{ACF8D483-D2E7-4AA6-8791-1419BE1640F0}"/>
    <dgm:cxn modelId="{C27CDEA3-49E5-47AE-8FE1-0A07714A1541}" type="presOf" srcId="{96DF7B9A-440C-48CD-880F-560390E8F696}" destId="{61DA6B94-BD80-46BB-97A1-B44AE5122349}" srcOrd="0" destOrd="0" presId="urn:microsoft.com/office/officeart/2005/8/layout/hList3"/>
    <dgm:cxn modelId="{EBB051BB-8884-4E22-9905-08D7F192E972}" type="presOf" srcId="{49ED783C-52E1-41C7-BE41-509F8F05057E}" destId="{72FBBC98-EA2B-4D50-AF2B-3E71789C120D}" srcOrd="0" destOrd="0" presId="urn:microsoft.com/office/officeart/2005/8/layout/hList3"/>
    <dgm:cxn modelId="{BEE7920B-3AF8-45C8-8452-4B0AC8C6A3BC}" type="presOf" srcId="{0C16464E-C27A-4CFE-9B05-387B4F22226B}" destId="{6330C803-A715-4DD2-813C-9C88A29DAE63}" srcOrd="0" destOrd="0" presId="urn:microsoft.com/office/officeart/2005/8/layout/hList3"/>
    <dgm:cxn modelId="{7F4447D7-1CA9-4B13-B64D-B64E61BC2704}" srcId="{49ED783C-52E1-41C7-BE41-509F8F05057E}" destId="{0F91F708-A551-4EBD-929C-7564F743BA3B}" srcOrd="1" destOrd="0" parTransId="{1FB43CB5-6E9C-413E-9814-975938C815DB}" sibTransId="{D2847966-97FC-447B-9011-129548023DCB}"/>
    <dgm:cxn modelId="{B479DB6B-AFBC-42D9-959B-D9B2E0E47C4B}" type="presOf" srcId="{3BC0E332-E616-46A1-986E-ADA6D31DB6BA}" destId="{31DBADDE-9022-48F2-B5F8-9091075506E0}" srcOrd="0" destOrd="0" presId="urn:microsoft.com/office/officeart/2005/8/layout/hList3"/>
    <dgm:cxn modelId="{F43098E7-EC98-4D89-B743-4BAAEFEF0371}" srcId="{96DF7B9A-440C-48CD-880F-560390E8F696}" destId="{0C16464E-C27A-4CFE-9B05-387B4F22226B}" srcOrd="3" destOrd="0" parTransId="{909E4B9C-9F3E-4836-9A62-395D0BC17687}" sibTransId="{D19C23E7-60EE-47A1-9173-590413A90A8B}"/>
    <dgm:cxn modelId="{DBF179A2-7EC6-4D2F-AC0F-FA604D92815E}" type="presOf" srcId="{F0E99063-9B57-4757-AFB4-43A3E36A02A9}" destId="{3ED34B71-EB3D-4DF7-B83A-7621621C20B4}" srcOrd="0" destOrd="0" presId="urn:microsoft.com/office/officeart/2005/8/layout/hList3"/>
    <dgm:cxn modelId="{959B9E9E-A1BA-452E-9461-F668A66BEF92}" srcId="{96DF7B9A-440C-48CD-880F-560390E8F696}" destId="{F0E99063-9B57-4757-AFB4-43A3E36A02A9}" srcOrd="0" destOrd="0" parTransId="{F2B24299-BD09-4228-BC9C-C243EF689F2F}" sibTransId="{F0D9F251-3004-4542-9549-334B7B4BC3F0}"/>
    <dgm:cxn modelId="{6CC7F948-799C-4938-96D7-0AC0855BCD7D}" srcId="{96DF7B9A-440C-48CD-880F-560390E8F696}" destId="{3BC0E332-E616-46A1-986E-ADA6D31DB6BA}" srcOrd="1" destOrd="0" parTransId="{64A06E81-76CF-41CB-9A6D-24B149393DDB}" sibTransId="{AD24F95C-440E-4CEA-98CF-B82CC310F135}"/>
    <dgm:cxn modelId="{8A9DC455-73C7-4018-83D4-E87F78F028A8}" srcId="{49ED783C-52E1-41C7-BE41-509F8F05057E}" destId="{96DF7B9A-440C-48CD-880F-560390E8F696}" srcOrd="0" destOrd="0" parTransId="{CCB33AA5-016B-46CF-A22A-619490F2146F}" sibTransId="{0D61F725-0F17-46CD-8109-9B583796F5C9}"/>
    <dgm:cxn modelId="{0EB559FA-8845-4CF1-A6F3-5E4A5C7A6B3A}" type="presOf" srcId="{521757ED-8F83-4973-9F66-FB1AA0FA0E09}" destId="{B686BB20-044F-4B36-AA32-67BDACF67E45}" srcOrd="0" destOrd="0" presId="urn:microsoft.com/office/officeart/2005/8/layout/hList3"/>
    <dgm:cxn modelId="{B5DF898D-E2C1-4526-81A9-BE27AD25EC2A}" type="presParOf" srcId="{72FBBC98-EA2B-4D50-AF2B-3E71789C120D}" destId="{61DA6B94-BD80-46BB-97A1-B44AE5122349}" srcOrd="0" destOrd="0" presId="urn:microsoft.com/office/officeart/2005/8/layout/hList3"/>
    <dgm:cxn modelId="{7F3A9E7E-E3E7-476B-9017-83BDF0C772FC}" type="presParOf" srcId="{72FBBC98-EA2B-4D50-AF2B-3E71789C120D}" destId="{353E5BDE-587B-4A34-8FE3-49688FBA3E9B}" srcOrd="1" destOrd="0" presId="urn:microsoft.com/office/officeart/2005/8/layout/hList3"/>
    <dgm:cxn modelId="{8810A081-C14E-44EA-A667-CD5696A1539D}" type="presParOf" srcId="{353E5BDE-587B-4A34-8FE3-49688FBA3E9B}" destId="{3ED34B71-EB3D-4DF7-B83A-7621621C20B4}" srcOrd="0" destOrd="0" presId="urn:microsoft.com/office/officeart/2005/8/layout/hList3"/>
    <dgm:cxn modelId="{CE390F2F-245D-429A-AA2B-A0778D66E54A}" type="presParOf" srcId="{353E5BDE-587B-4A34-8FE3-49688FBA3E9B}" destId="{31DBADDE-9022-48F2-B5F8-9091075506E0}" srcOrd="1" destOrd="0" presId="urn:microsoft.com/office/officeart/2005/8/layout/hList3"/>
    <dgm:cxn modelId="{FF78121C-77C7-4BDF-951E-551EF36E6BF3}" type="presParOf" srcId="{353E5BDE-587B-4A34-8FE3-49688FBA3E9B}" destId="{B686BB20-044F-4B36-AA32-67BDACF67E45}" srcOrd="2" destOrd="0" presId="urn:microsoft.com/office/officeart/2005/8/layout/hList3"/>
    <dgm:cxn modelId="{33186E63-B8BD-466F-AD99-EF4D187483A3}" type="presParOf" srcId="{353E5BDE-587B-4A34-8FE3-49688FBA3E9B}" destId="{6330C803-A715-4DD2-813C-9C88A29DAE63}" srcOrd="3" destOrd="0" presId="urn:microsoft.com/office/officeart/2005/8/layout/hList3"/>
    <dgm:cxn modelId="{9F095800-7A28-4D73-859A-0A6C910C2562}" type="presParOf" srcId="{72FBBC98-EA2B-4D50-AF2B-3E71789C120D}" destId="{53614754-0556-47C9-9DE5-2C799471733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05D558-2281-43D7-B414-534B31CE00B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73D9B14-B405-42B5-A258-D89C132DF37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Следующим направлением в реформировании национальных ПС  является появление ПС, предназначенных для проведения розничных платежей - системы для проведения электронных платежей в мгновенном режиме (системы быстрых/мгновенных платежей) и карточные системы (национальные «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свитчинговые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системы для обработки карточных транзакций)</a:t>
          </a:r>
          <a:endParaRPr lang="ru-RU" sz="1800" dirty="0"/>
        </a:p>
      </dgm:t>
    </dgm:pt>
    <dgm:pt modelId="{F22A879B-3543-44B2-81CC-08D80AF9F8E6}" type="parTrans" cxnId="{B5885A47-7752-4BC4-AB30-414E4B4F3520}">
      <dgm:prSet/>
      <dgm:spPr/>
      <dgm:t>
        <a:bodyPr/>
        <a:lstStyle/>
        <a:p>
          <a:endParaRPr lang="ru-RU" sz="1800"/>
        </a:p>
      </dgm:t>
    </dgm:pt>
    <dgm:pt modelId="{E761BE34-BEEA-4A8F-B761-7BFD7B7CE81E}" type="sibTrans" cxnId="{B5885A47-7752-4BC4-AB30-414E4B4F3520}">
      <dgm:prSet/>
      <dgm:spPr/>
      <dgm:t>
        <a:bodyPr/>
        <a:lstStyle/>
        <a:p>
          <a:endParaRPr lang="ru-RU" sz="1800"/>
        </a:p>
      </dgm:t>
    </dgm:pt>
    <dgm:pt modelId="{7F59DE8F-70B5-4AF7-ADE9-2B2975EA2811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Определяющей характеристикой системы быстрых платежей является возможность совершить гарантированный платеж практически сразу и в любое время.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D8C48-3D64-470B-9E2E-52FE80A62790}" type="parTrans" cxnId="{269A4996-3E5D-4E4B-995B-9AF50905F2BB}">
      <dgm:prSet/>
      <dgm:spPr/>
      <dgm:t>
        <a:bodyPr/>
        <a:lstStyle/>
        <a:p>
          <a:endParaRPr lang="ru-RU" sz="1800"/>
        </a:p>
      </dgm:t>
    </dgm:pt>
    <dgm:pt modelId="{E8A284C3-E7E4-4C70-8030-C66C59D5F3A4}" type="sibTrans" cxnId="{269A4996-3E5D-4E4B-995B-9AF50905F2BB}">
      <dgm:prSet/>
      <dgm:spPr/>
      <dgm:t>
        <a:bodyPr/>
        <a:lstStyle/>
        <a:p>
          <a:endParaRPr lang="ru-RU" sz="1800"/>
        </a:p>
      </dgm:t>
    </dgm:pt>
    <dgm:pt modelId="{4CCC9469-6A38-4638-ADEB-7F7BB4BBA08E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Банка международных расчетов, скорость внедрения систем быстрых платежей по всему миру примерно такая же как была с оптовыми системами RTGS.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1623-C20C-455C-8F03-E49C537FC59D}" type="parTrans" cxnId="{B9A3F401-8385-418C-A32A-597D0AE7E94E}">
      <dgm:prSet/>
      <dgm:spPr/>
      <dgm:t>
        <a:bodyPr/>
        <a:lstStyle/>
        <a:p>
          <a:endParaRPr lang="ru-RU" sz="1800"/>
        </a:p>
      </dgm:t>
    </dgm:pt>
    <dgm:pt modelId="{DF88473B-7333-48CE-94C5-C1E5950213D4}" type="sibTrans" cxnId="{B9A3F401-8385-418C-A32A-597D0AE7E94E}">
      <dgm:prSet/>
      <dgm:spPr/>
      <dgm:t>
        <a:bodyPr/>
        <a:lstStyle/>
        <a:p>
          <a:endParaRPr lang="ru-RU" sz="1800"/>
        </a:p>
      </dgm:t>
    </dgm:pt>
    <dgm:pt modelId="{885063E9-3AE9-4303-92FC-946AB5BC95B0}" type="pres">
      <dgm:prSet presAssocID="{9505D558-2281-43D7-B414-534B31CE00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DF6F76-D124-452D-974A-B1C2554585F0}" type="pres">
      <dgm:prSet presAssocID="{9505D558-2281-43D7-B414-534B31CE00BB}" presName="Name1" presStyleCnt="0"/>
      <dgm:spPr/>
    </dgm:pt>
    <dgm:pt modelId="{0DE4DBF9-0B1E-4EF1-8D7A-10CCA1C456F5}" type="pres">
      <dgm:prSet presAssocID="{9505D558-2281-43D7-B414-534B31CE00BB}" presName="cycle" presStyleCnt="0"/>
      <dgm:spPr/>
    </dgm:pt>
    <dgm:pt modelId="{D5EAA504-5BBE-4EFF-BB6F-441FC0DB29FA}" type="pres">
      <dgm:prSet presAssocID="{9505D558-2281-43D7-B414-534B31CE00BB}" presName="srcNode" presStyleLbl="node1" presStyleIdx="0" presStyleCnt="3"/>
      <dgm:spPr/>
    </dgm:pt>
    <dgm:pt modelId="{5AF4B483-A2E9-44B8-AEA4-5F125E8F9FE3}" type="pres">
      <dgm:prSet presAssocID="{9505D558-2281-43D7-B414-534B31CE00BB}" presName="conn" presStyleLbl="parChTrans1D2" presStyleIdx="0" presStyleCnt="1"/>
      <dgm:spPr/>
      <dgm:t>
        <a:bodyPr/>
        <a:lstStyle/>
        <a:p>
          <a:endParaRPr lang="ru-RU"/>
        </a:p>
      </dgm:t>
    </dgm:pt>
    <dgm:pt modelId="{71BDB81C-C965-4782-B713-A5DB4F035396}" type="pres">
      <dgm:prSet presAssocID="{9505D558-2281-43D7-B414-534B31CE00BB}" presName="extraNode" presStyleLbl="node1" presStyleIdx="0" presStyleCnt="3"/>
      <dgm:spPr/>
    </dgm:pt>
    <dgm:pt modelId="{18301CF8-8175-496B-ABC4-B50242710E93}" type="pres">
      <dgm:prSet presAssocID="{9505D558-2281-43D7-B414-534B31CE00BB}" presName="dstNode" presStyleLbl="node1" presStyleIdx="0" presStyleCnt="3"/>
      <dgm:spPr/>
    </dgm:pt>
    <dgm:pt modelId="{B502FCD5-89BC-4F9B-B37A-083997CA05AF}" type="pres">
      <dgm:prSet presAssocID="{F73D9B14-B405-42B5-A258-D89C132DF374}" presName="text_1" presStyleLbl="node1" presStyleIdx="0" presStyleCnt="3" custScaleY="1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93F1-4DEE-49D1-987C-8A7A3C4A4856}" type="pres">
      <dgm:prSet presAssocID="{F73D9B14-B405-42B5-A258-D89C132DF374}" presName="accent_1" presStyleCnt="0"/>
      <dgm:spPr/>
    </dgm:pt>
    <dgm:pt modelId="{259CE377-7392-466B-BFC1-3DD8A6850521}" type="pres">
      <dgm:prSet presAssocID="{F73D9B14-B405-42B5-A258-D89C132DF374}" presName="accentRepeatNode" presStyleLbl="solidFgAcc1" presStyleIdx="0" presStyleCnt="3"/>
      <dgm:spPr/>
    </dgm:pt>
    <dgm:pt modelId="{01789F31-290F-4768-A1C5-119727240732}" type="pres">
      <dgm:prSet presAssocID="{7F59DE8F-70B5-4AF7-ADE9-2B2975EA28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39394-E423-4F99-9DE8-28E00C4F9D5A}" type="pres">
      <dgm:prSet presAssocID="{7F59DE8F-70B5-4AF7-ADE9-2B2975EA2811}" presName="accent_2" presStyleCnt="0"/>
      <dgm:spPr/>
    </dgm:pt>
    <dgm:pt modelId="{14E57D1D-3948-43F6-8240-B28D009BCCDE}" type="pres">
      <dgm:prSet presAssocID="{7F59DE8F-70B5-4AF7-ADE9-2B2975EA2811}" presName="accentRepeatNode" presStyleLbl="solidFgAcc1" presStyleIdx="1" presStyleCnt="3"/>
      <dgm:spPr/>
    </dgm:pt>
    <dgm:pt modelId="{C21A2827-BF81-483C-9017-38D68DD4B113}" type="pres">
      <dgm:prSet presAssocID="{4CCC9469-6A38-4638-ADEB-7F7BB4BBA08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9360-C1CC-4DF2-80A8-34CE6F4D7E82}" type="pres">
      <dgm:prSet presAssocID="{4CCC9469-6A38-4638-ADEB-7F7BB4BBA08E}" presName="accent_3" presStyleCnt="0"/>
      <dgm:spPr/>
    </dgm:pt>
    <dgm:pt modelId="{699594AB-31CA-48A8-88F2-570B5EA73214}" type="pres">
      <dgm:prSet presAssocID="{4CCC9469-6A38-4638-ADEB-7F7BB4BBA08E}" presName="accentRepeatNode" presStyleLbl="solidFgAcc1" presStyleIdx="2" presStyleCnt="3"/>
      <dgm:spPr/>
    </dgm:pt>
  </dgm:ptLst>
  <dgm:cxnLst>
    <dgm:cxn modelId="{B9A3F401-8385-418C-A32A-597D0AE7E94E}" srcId="{9505D558-2281-43D7-B414-534B31CE00BB}" destId="{4CCC9469-6A38-4638-ADEB-7F7BB4BBA08E}" srcOrd="2" destOrd="0" parTransId="{261B1623-C20C-455C-8F03-E49C537FC59D}" sibTransId="{DF88473B-7333-48CE-94C5-C1E5950213D4}"/>
    <dgm:cxn modelId="{269A4996-3E5D-4E4B-995B-9AF50905F2BB}" srcId="{9505D558-2281-43D7-B414-534B31CE00BB}" destId="{7F59DE8F-70B5-4AF7-ADE9-2B2975EA2811}" srcOrd="1" destOrd="0" parTransId="{5CFD8C48-3D64-470B-9E2E-52FE80A62790}" sibTransId="{E8A284C3-E7E4-4C70-8030-C66C59D5F3A4}"/>
    <dgm:cxn modelId="{A593611E-440C-4C3F-B551-9202D20E69B9}" type="presOf" srcId="{9505D558-2281-43D7-B414-534B31CE00BB}" destId="{885063E9-3AE9-4303-92FC-946AB5BC95B0}" srcOrd="0" destOrd="0" presId="urn:microsoft.com/office/officeart/2008/layout/VerticalCurvedList"/>
    <dgm:cxn modelId="{B5885A47-7752-4BC4-AB30-414E4B4F3520}" srcId="{9505D558-2281-43D7-B414-534B31CE00BB}" destId="{F73D9B14-B405-42B5-A258-D89C132DF374}" srcOrd="0" destOrd="0" parTransId="{F22A879B-3543-44B2-81CC-08D80AF9F8E6}" sibTransId="{E761BE34-BEEA-4A8F-B761-7BFD7B7CE81E}"/>
    <dgm:cxn modelId="{FC774E9C-BD50-4A8A-B769-5950A4A39DF7}" type="presOf" srcId="{F73D9B14-B405-42B5-A258-D89C132DF374}" destId="{B502FCD5-89BC-4F9B-B37A-083997CA05AF}" srcOrd="0" destOrd="0" presId="urn:microsoft.com/office/officeart/2008/layout/VerticalCurvedList"/>
    <dgm:cxn modelId="{2B016416-255F-490B-AD99-4A76040B7A66}" type="presOf" srcId="{4CCC9469-6A38-4638-ADEB-7F7BB4BBA08E}" destId="{C21A2827-BF81-483C-9017-38D68DD4B113}" srcOrd="0" destOrd="0" presId="urn:microsoft.com/office/officeart/2008/layout/VerticalCurvedList"/>
    <dgm:cxn modelId="{0CA4721E-96DD-4585-8A55-08C2D8DEB558}" type="presOf" srcId="{7F59DE8F-70B5-4AF7-ADE9-2B2975EA2811}" destId="{01789F31-290F-4768-A1C5-119727240732}" srcOrd="0" destOrd="0" presId="urn:microsoft.com/office/officeart/2008/layout/VerticalCurvedList"/>
    <dgm:cxn modelId="{597E35F2-D565-44F9-82C9-86C13FFC1FCB}" type="presOf" srcId="{E761BE34-BEEA-4A8F-B761-7BFD7B7CE81E}" destId="{5AF4B483-A2E9-44B8-AEA4-5F125E8F9FE3}" srcOrd="0" destOrd="0" presId="urn:microsoft.com/office/officeart/2008/layout/VerticalCurvedList"/>
    <dgm:cxn modelId="{59FC5C7D-5BED-4ABE-8881-6A4288F51FEA}" type="presParOf" srcId="{885063E9-3AE9-4303-92FC-946AB5BC95B0}" destId="{31DF6F76-D124-452D-974A-B1C2554585F0}" srcOrd="0" destOrd="0" presId="urn:microsoft.com/office/officeart/2008/layout/VerticalCurvedList"/>
    <dgm:cxn modelId="{DAEE1081-8DE2-4846-BA45-61B406A7DEAC}" type="presParOf" srcId="{31DF6F76-D124-452D-974A-B1C2554585F0}" destId="{0DE4DBF9-0B1E-4EF1-8D7A-10CCA1C456F5}" srcOrd="0" destOrd="0" presId="urn:microsoft.com/office/officeart/2008/layout/VerticalCurvedList"/>
    <dgm:cxn modelId="{271AA9CB-A0AE-44A3-AD10-AAF003D91EBE}" type="presParOf" srcId="{0DE4DBF9-0B1E-4EF1-8D7A-10CCA1C456F5}" destId="{D5EAA504-5BBE-4EFF-BB6F-441FC0DB29FA}" srcOrd="0" destOrd="0" presId="urn:microsoft.com/office/officeart/2008/layout/VerticalCurvedList"/>
    <dgm:cxn modelId="{672B8789-E391-41DD-B108-3CE28A1F744A}" type="presParOf" srcId="{0DE4DBF9-0B1E-4EF1-8D7A-10CCA1C456F5}" destId="{5AF4B483-A2E9-44B8-AEA4-5F125E8F9FE3}" srcOrd="1" destOrd="0" presId="urn:microsoft.com/office/officeart/2008/layout/VerticalCurvedList"/>
    <dgm:cxn modelId="{551C8BBF-0BB0-459F-89A6-1ED202F74E0D}" type="presParOf" srcId="{0DE4DBF9-0B1E-4EF1-8D7A-10CCA1C456F5}" destId="{71BDB81C-C965-4782-B713-A5DB4F035396}" srcOrd="2" destOrd="0" presId="urn:microsoft.com/office/officeart/2008/layout/VerticalCurvedList"/>
    <dgm:cxn modelId="{EF214AF5-3D07-4DCD-B890-7744E810B360}" type="presParOf" srcId="{0DE4DBF9-0B1E-4EF1-8D7A-10CCA1C456F5}" destId="{18301CF8-8175-496B-ABC4-B50242710E93}" srcOrd="3" destOrd="0" presId="urn:microsoft.com/office/officeart/2008/layout/VerticalCurvedList"/>
    <dgm:cxn modelId="{54A89AC2-3945-4EE5-8AAF-8E2714FBD307}" type="presParOf" srcId="{31DF6F76-D124-452D-974A-B1C2554585F0}" destId="{B502FCD5-89BC-4F9B-B37A-083997CA05AF}" srcOrd="1" destOrd="0" presId="urn:microsoft.com/office/officeart/2008/layout/VerticalCurvedList"/>
    <dgm:cxn modelId="{6FC59DBA-A0D1-47F6-BB9F-FC071C06C3A2}" type="presParOf" srcId="{31DF6F76-D124-452D-974A-B1C2554585F0}" destId="{49FC93F1-4DEE-49D1-987C-8A7A3C4A4856}" srcOrd="2" destOrd="0" presId="urn:microsoft.com/office/officeart/2008/layout/VerticalCurvedList"/>
    <dgm:cxn modelId="{47207F5B-B953-4FF4-9640-AACD6484677C}" type="presParOf" srcId="{49FC93F1-4DEE-49D1-987C-8A7A3C4A4856}" destId="{259CE377-7392-466B-BFC1-3DD8A6850521}" srcOrd="0" destOrd="0" presId="urn:microsoft.com/office/officeart/2008/layout/VerticalCurvedList"/>
    <dgm:cxn modelId="{716E4847-218E-461C-B8FF-37A1004921B5}" type="presParOf" srcId="{31DF6F76-D124-452D-974A-B1C2554585F0}" destId="{01789F31-290F-4768-A1C5-119727240732}" srcOrd="3" destOrd="0" presId="urn:microsoft.com/office/officeart/2008/layout/VerticalCurvedList"/>
    <dgm:cxn modelId="{7C8108D8-C161-4FC4-B7E8-1314806BAE48}" type="presParOf" srcId="{31DF6F76-D124-452D-974A-B1C2554585F0}" destId="{2D639394-E423-4F99-9DE8-28E00C4F9D5A}" srcOrd="4" destOrd="0" presId="urn:microsoft.com/office/officeart/2008/layout/VerticalCurvedList"/>
    <dgm:cxn modelId="{BAF290A7-8C20-461F-8AB3-04641FC89560}" type="presParOf" srcId="{2D639394-E423-4F99-9DE8-28E00C4F9D5A}" destId="{14E57D1D-3948-43F6-8240-B28D009BCCDE}" srcOrd="0" destOrd="0" presId="urn:microsoft.com/office/officeart/2008/layout/VerticalCurvedList"/>
    <dgm:cxn modelId="{34AA9F04-1B85-4C25-8D1C-61465E2B5513}" type="presParOf" srcId="{31DF6F76-D124-452D-974A-B1C2554585F0}" destId="{C21A2827-BF81-483C-9017-38D68DD4B113}" srcOrd="5" destOrd="0" presId="urn:microsoft.com/office/officeart/2008/layout/VerticalCurvedList"/>
    <dgm:cxn modelId="{23B77BE5-3609-4E5C-B186-F286391584D3}" type="presParOf" srcId="{31DF6F76-D124-452D-974A-B1C2554585F0}" destId="{D5F79360-C1CC-4DF2-80A8-34CE6F4D7E82}" srcOrd="6" destOrd="0" presId="urn:microsoft.com/office/officeart/2008/layout/VerticalCurvedList"/>
    <dgm:cxn modelId="{0AF9E500-2501-47FC-8878-40F5694E2AC7}" type="presParOf" srcId="{D5F79360-C1CC-4DF2-80A8-34CE6F4D7E82}" destId="{699594AB-31CA-48A8-88F2-570B5EA732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2FF3F6-4CB1-4492-B719-CBF7EEE7BBD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F8799-0AF9-4182-B8C3-029A4468175C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на территории Республики Казахстан функционируют две национальные платежные системы: </a:t>
          </a:r>
        </a:p>
      </dgm:t>
    </dgm:pt>
    <dgm:pt modelId="{910F5B59-912F-46CE-8D59-88638A1AE425}" type="parTrans" cxnId="{0B8DD05B-F1C1-4702-A94C-8068C784D28E}">
      <dgm:prSet/>
      <dgm:spPr/>
      <dgm:t>
        <a:bodyPr/>
        <a:lstStyle/>
        <a:p>
          <a:endParaRPr lang="ru-RU" sz="2400"/>
        </a:p>
      </dgm:t>
    </dgm:pt>
    <dgm:pt modelId="{8F4CB4F1-CD33-4305-887A-82DA5385913E}" type="sibTrans" cxnId="{0B8DD05B-F1C1-4702-A94C-8068C784D28E}">
      <dgm:prSet/>
      <dgm:spPr/>
      <dgm:t>
        <a:bodyPr/>
        <a:lstStyle/>
        <a:p>
          <a:endParaRPr lang="ru-RU" sz="2400"/>
        </a:p>
      </dgm:t>
    </dgm:pt>
    <dgm:pt modelId="{FB785F8D-D49B-4A8A-AA3B-EAD0D9C0129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Межбанковская система переводов денег (МСПД)</a:t>
          </a:r>
          <a:endParaRPr lang="ru-RU" sz="2400" dirty="0"/>
        </a:p>
      </dgm:t>
    </dgm:pt>
    <dgm:pt modelId="{FE233AE6-FAC9-489C-A72E-4B34F1DCFDB5}" type="parTrans" cxnId="{B2078716-810A-42C8-9678-3BC3E8B1E95E}">
      <dgm:prSet/>
      <dgm:spPr/>
      <dgm:t>
        <a:bodyPr/>
        <a:lstStyle/>
        <a:p>
          <a:endParaRPr lang="ru-RU" sz="2400"/>
        </a:p>
      </dgm:t>
    </dgm:pt>
    <dgm:pt modelId="{C080E48B-1FC2-415F-AF01-B19AF779C65F}" type="sibTrans" cxnId="{B2078716-810A-42C8-9678-3BC3E8B1E95E}">
      <dgm:prSet/>
      <dgm:spPr/>
      <dgm:t>
        <a:bodyPr/>
        <a:lstStyle/>
        <a:p>
          <a:endParaRPr lang="ru-RU" sz="2400"/>
        </a:p>
      </dgm:t>
    </dgm:pt>
    <dgm:pt modelId="{FF39231F-4B0F-45C3-AD20-083071052378}">
      <dgm:prSet phldrT="[Текст]"/>
      <dgm:spPr/>
      <dgm:t>
        <a:bodyPr/>
        <a:lstStyle/>
        <a:p>
          <a:endParaRPr lang="ru-RU" sz="2400"/>
        </a:p>
      </dgm:t>
    </dgm:pt>
    <dgm:pt modelId="{099194E6-9E32-4395-A007-845F7C98BC43}" type="parTrans" cxnId="{7275A316-05D7-4E59-AEFD-614381E1A8A6}">
      <dgm:prSet/>
      <dgm:spPr/>
      <dgm:t>
        <a:bodyPr/>
        <a:lstStyle/>
        <a:p>
          <a:endParaRPr lang="ru-RU" sz="2400"/>
        </a:p>
      </dgm:t>
    </dgm:pt>
    <dgm:pt modelId="{47DDB6A9-E785-4D4F-B9B2-CCF67EB4AA8F}" type="sibTrans" cxnId="{7275A316-05D7-4E59-AEFD-614381E1A8A6}">
      <dgm:prSet/>
      <dgm:spPr/>
      <dgm:t>
        <a:bodyPr/>
        <a:lstStyle/>
        <a:p>
          <a:endParaRPr lang="ru-RU" sz="2400"/>
        </a:p>
      </dgm:t>
    </dgm:pt>
    <dgm:pt modelId="{52C697ED-37AB-4908-A93A-15D5BD7CC1CB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межбанковского клиринга (СМК)</a:t>
          </a:r>
          <a:endParaRPr lang="ru-RU" sz="2400" dirty="0"/>
        </a:p>
      </dgm:t>
    </dgm:pt>
    <dgm:pt modelId="{01CB04B7-F05B-4A34-B165-B771B8716E0A}" type="parTrans" cxnId="{7B6297BC-0847-431C-8C5E-269F94356804}">
      <dgm:prSet/>
      <dgm:spPr/>
      <dgm:t>
        <a:bodyPr/>
        <a:lstStyle/>
        <a:p>
          <a:endParaRPr lang="ru-RU" sz="2400"/>
        </a:p>
      </dgm:t>
    </dgm:pt>
    <dgm:pt modelId="{DE2CF9AA-0BFC-4F83-938A-266861BFE4A1}" type="sibTrans" cxnId="{7B6297BC-0847-431C-8C5E-269F94356804}">
      <dgm:prSet/>
      <dgm:spPr/>
      <dgm:t>
        <a:bodyPr/>
        <a:lstStyle/>
        <a:p>
          <a:endParaRPr lang="ru-RU" sz="2400"/>
        </a:p>
      </dgm:t>
    </dgm:pt>
    <dgm:pt modelId="{734DA277-8868-4F7F-9D30-EBDB242A019B}" type="pres">
      <dgm:prSet presAssocID="{E92FF3F6-4CB1-4492-B719-CBF7EEE7BB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D0697-B47B-4CD0-BF68-FA44BA40CABB}" type="pres">
      <dgm:prSet presAssocID="{452F8799-0AF9-4182-B8C3-029A4468175C}" presName="roof" presStyleLbl="dkBgShp" presStyleIdx="0" presStyleCnt="2"/>
      <dgm:spPr/>
      <dgm:t>
        <a:bodyPr/>
        <a:lstStyle/>
        <a:p>
          <a:endParaRPr lang="ru-RU"/>
        </a:p>
      </dgm:t>
    </dgm:pt>
    <dgm:pt modelId="{74AAAF81-2BB8-4ADD-A842-D2F56D4119C6}" type="pres">
      <dgm:prSet presAssocID="{452F8799-0AF9-4182-B8C3-029A4468175C}" presName="pillars" presStyleCnt="0"/>
      <dgm:spPr/>
    </dgm:pt>
    <dgm:pt modelId="{04964ED0-554A-4EA0-A3C5-83CF608A5519}" type="pres">
      <dgm:prSet presAssocID="{452F8799-0AF9-4182-B8C3-029A4468175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5D3C6-ACF5-4E0F-BF95-75FDCA6CE75D}" type="pres">
      <dgm:prSet presAssocID="{52C697ED-37AB-4908-A93A-15D5BD7CC1C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59BF-AE80-4DA9-BED6-57A4D8FA8E68}" type="pres">
      <dgm:prSet presAssocID="{452F8799-0AF9-4182-B8C3-029A4468175C}" presName="base" presStyleLbl="dkBgShp" presStyleIdx="1" presStyleCnt="2"/>
      <dgm:spPr/>
    </dgm:pt>
  </dgm:ptLst>
  <dgm:cxnLst>
    <dgm:cxn modelId="{7275A316-05D7-4E59-AEFD-614381E1A8A6}" srcId="{E92FF3F6-4CB1-4492-B719-CBF7EEE7BBD4}" destId="{FF39231F-4B0F-45C3-AD20-083071052378}" srcOrd="1" destOrd="0" parTransId="{099194E6-9E32-4395-A007-845F7C98BC43}" sibTransId="{47DDB6A9-E785-4D4F-B9B2-CCF67EB4AA8F}"/>
    <dgm:cxn modelId="{A0CB6870-96E9-4E93-A6CA-35149F3BD26A}" type="presOf" srcId="{52C697ED-37AB-4908-A93A-15D5BD7CC1CB}" destId="{2ED5D3C6-ACF5-4E0F-BF95-75FDCA6CE75D}" srcOrd="0" destOrd="0" presId="urn:microsoft.com/office/officeart/2005/8/layout/hList3"/>
    <dgm:cxn modelId="{B2078716-810A-42C8-9678-3BC3E8B1E95E}" srcId="{452F8799-0AF9-4182-B8C3-029A4468175C}" destId="{FB785F8D-D49B-4A8A-AA3B-EAD0D9C0129A}" srcOrd="0" destOrd="0" parTransId="{FE233AE6-FAC9-489C-A72E-4B34F1DCFDB5}" sibTransId="{C080E48B-1FC2-415F-AF01-B19AF779C65F}"/>
    <dgm:cxn modelId="{795730D1-29D3-487E-B17C-25F82DE2546D}" type="presOf" srcId="{452F8799-0AF9-4182-B8C3-029A4468175C}" destId="{B7FD0697-B47B-4CD0-BF68-FA44BA40CABB}" srcOrd="0" destOrd="0" presId="urn:microsoft.com/office/officeart/2005/8/layout/hList3"/>
    <dgm:cxn modelId="{E09E389C-63EC-4C18-AE40-78A9BD76F751}" type="presOf" srcId="{E92FF3F6-4CB1-4492-B719-CBF7EEE7BBD4}" destId="{734DA277-8868-4F7F-9D30-EBDB242A019B}" srcOrd="0" destOrd="0" presId="urn:microsoft.com/office/officeart/2005/8/layout/hList3"/>
    <dgm:cxn modelId="{0B8DD05B-F1C1-4702-A94C-8068C784D28E}" srcId="{E92FF3F6-4CB1-4492-B719-CBF7EEE7BBD4}" destId="{452F8799-0AF9-4182-B8C3-029A4468175C}" srcOrd="0" destOrd="0" parTransId="{910F5B59-912F-46CE-8D59-88638A1AE425}" sibTransId="{8F4CB4F1-CD33-4305-887A-82DA5385913E}"/>
    <dgm:cxn modelId="{BDD9F631-1330-4DAD-986C-08712229C34D}" type="presOf" srcId="{FB785F8D-D49B-4A8A-AA3B-EAD0D9C0129A}" destId="{04964ED0-554A-4EA0-A3C5-83CF608A5519}" srcOrd="0" destOrd="0" presId="urn:microsoft.com/office/officeart/2005/8/layout/hList3"/>
    <dgm:cxn modelId="{7B6297BC-0847-431C-8C5E-269F94356804}" srcId="{452F8799-0AF9-4182-B8C3-029A4468175C}" destId="{52C697ED-37AB-4908-A93A-15D5BD7CC1CB}" srcOrd="1" destOrd="0" parTransId="{01CB04B7-F05B-4A34-B165-B771B8716E0A}" sibTransId="{DE2CF9AA-0BFC-4F83-938A-266861BFE4A1}"/>
    <dgm:cxn modelId="{A1F2443D-9EA4-4A3C-8D16-31D74EBAD88E}" type="presParOf" srcId="{734DA277-8868-4F7F-9D30-EBDB242A019B}" destId="{B7FD0697-B47B-4CD0-BF68-FA44BA40CABB}" srcOrd="0" destOrd="0" presId="urn:microsoft.com/office/officeart/2005/8/layout/hList3"/>
    <dgm:cxn modelId="{979EA328-5955-4278-936F-3DCE8CE0E817}" type="presParOf" srcId="{734DA277-8868-4F7F-9D30-EBDB242A019B}" destId="{74AAAF81-2BB8-4ADD-A842-D2F56D4119C6}" srcOrd="1" destOrd="0" presId="urn:microsoft.com/office/officeart/2005/8/layout/hList3"/>
    <dgm:cxn modelId="{3A17D053-4BFD-4476-B5EC-04A2A3095E62}" type="presParOf" srcId="{74AAAF81-2BB8-4ADD-A842-D2F56D4119C6}" destId="{04964ED0-554A-4EA0-A3C5-83CF608A5519}" srcOrd="0" destOrd="0" presId="urn:microsoft.com/office/officeart/2005/8/layout/hList3"/>
    <dgm:cxn modelId="{FCBC7ACD-97FC-4696-A5B3-16477D97F663}" type="presParOf" srcId="{74AAAF81-2BB8-4ADD-A842-D2F56D4119C6}" destId="{2ED5D3C6-ACF5-4E0F-BF95-75FDCA6CE75D}" srcOrd="1" destOrd="0" presId="urn:microsoft.com/office/officeart/2005/8/layout/hList3"/>
    <dgm:cxn modelId="{023AA752-85C7-46BE-82DC-133308F463DE}" type="presParOf" srcId="{734DA277-8868-4F7F-9D30-EBDB242A019B}" destId="{749C59BF-AE80-4DA9-BED6-57A4D8FA8E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8EC151-7528-4A8F-807F-2E7E9B5082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37A7EF-6EE3-4F60-A753-15C133962F5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межбанковских платежей и переводов денег и межбанковского клиринга</a:t>
          </a:r>
          <a:endParaRPr lang="ru-RU" sz="1800" dirty="0">
            <a:solidFill>
              <a:schemeClr val="tx1"/>
            </a:solidFill>
          </a:endParaRPr>
        </a:p>
      </dgm:t>
    </dgm:pt>
    <dgm:pt modelId="{DCCF76CC-5CA0-4BFC-9F6A-B93EAA5B84CD}" type="parTrans" cxnId="{BE6D24FD-ECEB-4382-9D15-9F76BD3CBDC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67B52E3-95DA-4F73-8282-CBA412A7EAB4}" type="sibTrans" cxnId="{BE6D24FD-ECEB-4382-9D15-9F76BD3CBDC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F5D2BB0-003E-4647-832B-E80BBA0950BC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инфраструктурой для размещения национальной платежной системы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30E94-E665-428B-8E57-D93FDBDC8421}" type="parTrans" cxnId="{6027E2FA-1009-4DBD-ADA2-1AC80743DAB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0BB4001-0A79-43DA-BAEB-25C4F7DA06F1}" type="sibTrans" cxnId="{6027E2FA-1009-4DBD-ADA2-1AC80743DAB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6858024-62B5-4AD1-BB5F-D4C035FBE86E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вопросов, связанных с обеспечением безопасности ПС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79654-490C-4A17-8FA6-DBD605F8CE65}" type="parTrans" cxnId="{F9EBDFC1-EF81-4CF1-B486-655A9932222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81FD6F-BF58-4E49-9E2F-97FA90E8E456}" type="sibTrans" cxnId="{F9EBDFC1-EF81-4CF1-B486-655A9932222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0AFEF2D-5FE4-4137-A3AF-579A43A714CA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обмена защищенной информации, гарантированной доставки и обработки сообщений по информационно-телекоммуникационным каналам передачи данных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C3542-5861-49E0-B7C6-54DD177692E3}" type="parTrans" cxnId="{6BEA7A5E-3206-4170-BBB3-CE8CF034072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69BB96D-C1DD-4AC8-8C53-4BAE39B25111}" type="sibTrans" cxnId="{6BEA7A5E-3206-4170-BBB3-CE8CF034072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A8CF7D0-1879-41AE-BDC2-5BAFFEB54356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пользователям АО «НПК» средств криптографической защиты информации, их использование и хранение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1608F-F270-4562-A14A-9C3865B937BC}" type="parTrans" cxnId="{4D43835F-C40A-46A3-8D61-02DD2843C70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091362A-4BE6-4B6D-B6B0-7B72E82DAF3B}" type="sibTrans" cxnId="{4D43835F-C40A-46A3-8D61-02DD2843C70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20BE02-9083-4611-9DFA-DB5A5E70F50B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обеспечение функционирования розничных ПС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2ACE9-FBAD-4A2F-AAF5-1104192F6105}" type="parTrans" cxnId="{10A261BA-330D-4793-8E27-60CBA29EEA5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60590F4-FFFF-44F9-ACE8-8737EB010274}" type="sibTrans" cxnId="{10A261BA-330D-4793-8E27-60CBA29EEA5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B7FDBC7-5E24-492F-ACD2-DABD30ABB6B5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научно-исследовательских и консультационных услуг в сфере финансовых и платежных технологий для НБ , его дочерних организаций и иных организаций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E869B-0636-4EA7-AEC9-1F9E7F7E1120}" type="parTrans" cxnId="{9BE6CA3C-8152-4402-BBC9-D80434CE37E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52E30D4-9AC1-4FAC-876D-62E708483BC4}" type="sibTrans" cxnId="{9BE6CA3C-8152-4402-BBC9-D80434CE37E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E94E55A-C807-48A8-A58E-61C4337DEC19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информационно-методологическому обеспечению с сопровождением информационных систем и баз данных в сфере финансовых и платежных технологий для НБ , его дочек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53E9A-CB3B-428E-B657-91BCCD194F7F}" type="parTrans" cxnId="{5326DA93-0542-4E8E-A879-FCFBE2DA941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77C40F2-E111-4365-B68C-198B788FC6C5}" type="sibTrans" cxnId="{5326DA93-0542-4E8E-A879-FCFBE2DA941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237759A-47DD-402F-AB72-4DA61497BA8B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и обработка данных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25FAC-4FF1-40C5-8EA5-8EAC0A9F6BBC}" type="parTrans" cxnId="{37329E0C-9B30-4153-B613-6AC61836D12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69463CF-063A-4B19-85BC-A1F7526E0A2D}" type="sibTrans" cxnId="{37329E0C-9B30-4153-B613-6AC61836D12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A246D28-D460-49BA-9A2E-DE8A1C25F55E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услуги центра обмена идентификационными данными при идентификации клиентов с использованием средств биометрической идентификаци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6BE15-7A62-4545-8F48-3ABF455D9BE8}" type="parTrans" cxnId="{DDE7979B-FE3C-4937-91F8-699F48FD39D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1C9D727-ACF2-4C3E-9352-8020C1791220}" type="sibTrans" cxnId="{DDE7979B-FE3C-4937-91F8-699F48FD39D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3BA163F-4DC1-4BB2-8167-124A12B6C290}" type="pres">
      <dgm:prSet presAssocID="{248EC151-7528-4A8F-807F-2E7E9B508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508B4-A1E7-4326-ABC5-83643224AAC1}" type="pres">
      <dgm:prSet presAssocID="{F437A7EF-6EE3-4F60-A753-15C133962F5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4EADE-B12F-4811-88C7-AB745BD2FE8F}" type="pres">
      <dgm:prSet presAssocID="{B67B52E3-95DA-4F73-8282-CBA412A7EAB4}" presName="spacer" presStyleCnt="0"/>
      <dgm:spPr/>
    </dgm:pt>
    <dgm:pt modelId="{7DD49DD4-D187-48FC-BB2D-61AE9F960D93}" type="pres">
      <dgm:prSet presAssocID="{5F5D2BB0-003E-4647-832B-E80BBA0950BC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86F2-A91C-4E7A-B329-B24714C8A3B1}" type="pres">
      <dgm:prSet presAssocID="{30BB4001-0A79-43DA-BAEB-25C4F7DA06F1}" presName="spacer" presStyleCnt="0"/>
      <dgm:spPr/>
    </dgm:pt>
    <dgm:pt modelId="{65B5FC95-5B38-45AF-BA99-92D4F442C5CB}" type="pres">
      <dgm:prSet presAssocID="{A6858024-62B5-4AD1-BB5F-D4C035FBE86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07221-B40D-4B5A-8323-EDD2AD6C2A77}" type="pres">
      <dgm:prSet presAssocID="{A981FD6F-BF58-4E49-9E2F-97FA90E8E456}" presName="spacer" presStyleCnt="0"/>
      <dgm:spPr/>
    </dgm:pt>
    <dgm:pt modelId="{C91DB4A9-B320-4088-A2E5-6D070EE7804C}" type="pres">
      <dgm:prSet presAssocID="{E0AFEF2D-5FE4-4137-A3AF-579A43A714C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BFEDB-8C26-4157-BD1D-B9110B54480D}" type="pres">
      <dgm:prSet presAssocID="{D69BB96D-C1DD-4AC8-8C53-4BAE39B25111}" presName="spacer" presStyleCnt="0"/>
      <dgm:spPr/>
    </dgm:pt>
    <dgm:pt modelId="{83166B61-3546-4DD1-B381-AF1FCE60DC2C}" type="pres">
      <dgm:prSet presAssocID="{5A8CF7D0-1879-41AE-BDC2-5BAFFEB5435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0576D-6497-4200-B3C3-54F0F6A4440A}" type="pres">
      <dgm:prSet presAssocID="{2091362A-4BE6-4B6D-B6B0-7B72E82DAF3B}" presName="spacer" presStyleCnt="0"/>
      <dgm:spPr/>
    </dgm:pt>
    <dgm:pt modelId="{15503425-299A-463B-AD7F-FF8056C12CA8}" type="pres">
      <dgm:prSet presAssocID="{3B20BE02-9083-4611-9DFA-DB5A5E70F50B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5CA82-E222-4DC8-96B0-B7A29896E176}" type="pres">
      <dgm:prSet presAssocID="{D60590F4-FFFF-44F9-ACE8-8737EB010274}" presName="spacer" presStyleCnt="0"/>
      <dgm:spPr/>
    </dgm:pt>
    <dgm:pt modelId="{34128DE8-5127-4671-A80E-747939E8BF1D}" type="pres">
      <dgm:prSet presAssocID="{6B7FDBC7-5E24-492F-ACD2-DABD30ABB6B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8AD3A-1326-4F19-A54A-516794D7EB48}" type="pres">
      <dgm:prSet presAssocID="{852E30D4-9AC1-4FAC-876D-62E708483BC4}" presName="spacer" presStyleCnt="0"/>
      <dgm:spPr/>
    </dgm:pt>
    <dgm:pt modelId="{843AD777-AA41-41EB-AA53-D86AD70AD643}" type="pres">
      <dgm:prSet presAssocID="{0E94E55A-C807-48A8-A58E-61C4337DEC1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6355-0BD5-4C08-B5F8-80300F1E75C2}" type="pres">
      <dgm:prSet presAssocID="{577C40F2-E111-4365-B68C-198B788FC6C5}" presName="spacer" presStyleCnt="0"/>
      <dgm:spPr/>
    </dgm:pt>
    <dgm:pt modelId="{F1D838EF-F950-4C41-8433-A69AA0541A63}" type="pres">
      <dgm:prSet presAssocID="{7237759A-47DD-402F-AB72-4DA61497BA8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9DA2F-1D66-469D-9FA5-D96E2EBF4700}" type="pres">
      <dgm:prSet presAssocID="{269463CF-063A-4B19-85BC-A1F7526E0A2D}" presName="spacer" presStyleCnt="0"/>
      <dgm:spPr/>
    </dgm:pt>
    <dgm:pt modelId="{018E70CF-C470-43C2-91B0-94A863E5A342}" type="pres">
      <dgm:prSet presAssocID="{7A246D28-D460-49BA-9A2E-DE8A1C25F55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EA00C-BB7C-46B8-B6ED-8D074790863B}" type="presOf" srcId="{A6858024-62B5-4AD1-BB5F-D4C035FBE86E}" destId="{65B5FC95-5B38-45AF-BA99-92D4F442C5CB}" srcOrd="0" destOrd="0" presId="urn:microsoft.com/office/officeart/2005/8/layout/vList2"/>
    <dgm:cxn modelId="{86A2F765-16AE-4602-AC84-03712E5F436B}" type="presOf" srcId="{5F5D2BB0-003E-4647-832B-E80BBA0950BC}" destId="{7DD49DD4-D187-48FC-BB2D-61AE9F960D93}" srcOrd="0" destOrd="0" presId="urn:microsoft.com/office/officeart/2005/8/layout/vList2"/>
    <dgm:cxn modelId="{BE6D24FD-ECEB-4382-9D15-9F76BD3CBDC7}" srcId="{248EC151-7528-4A8F-807F-2E7E9B508278}" destId="{F437A7EF-6EE3-4F60-A753-15C133962F51}" srcOrd="0" destOrd="0" parTransId="{DCCF76CC-5CA0-4BFC-9F6A-B93EAA5B84CD}" sibTransId="{B67B52E3-95DA-4F73-8282-CBA412A7EAB4}"/>
    <dgm:cxn modelId="{4D43835F-C40A-46A3-8D61-02DD2843C702}" srcId="{248EC151-7528-4A8F-807F-2E7E9B508278}" destId="{5A8CF7D0-1879-41AE-BDC2-5BAFFEB54356}" srcOrd="4" destOrd="0" parTransId="{1411608F-F270-4562-A14A-9C3865B937BC}" sibTransId="{2091362A-4BE6-4B6D-B6B0-7B72E82DAF3B}"/>
    <dgm:cxn modelId="{6027E2FA-1009-4DBD-ADA2-1AC80743DAB5}" srcId="{248EC151-7528-4A8F-807F-2E7E9B508278}" destId="{5F5D2BB0-003E-4647-832B-E80BBA0950BC}" srcOrd="1" destOrd="0" parTransId="{8BD30E94-E665-428B-8E57-D93FDBDC8421}" sibTransId="{30BB4001-0A79-43DA-BAEB-25C4F7DA06F1}"/>
    <dgm:cxn modelId="{BC1C10E4-2C60-4A71-9553-A707B9CBFA3A}" type="presOf" srcId="{0E94E55A-C807-48A8-A58E-61C4337DEC19}" destId="{843AD777-AA41-41EB-AA53-D86AD70AD643}" srcOrd="0" destOrd="0" presId="urn:microsoft.com/office/officeart/2005/8/layout/vList2"/>
    <dgm:cxn modelId="{E6D00047-B9F1-49FA-AFFE-4B5B8C769040}" type="presOf" srcId="{6B7FDBC7-5E24-492F-ACD2-DABD30ABB6B5}" destId="{34128DE8-5127-4671-A80E-747939E8BF1D}" srcOrd="0" destOrd="0" presId="urn:microsoft.com/office/officeart/2005/8/layout/vList2"/>
    <dgm:cxn modelId="{37329E0C-9B30-4153-B613-6AC61836D122}" srcId="{248EC151-7528-4A8F-807F-2E7E9B508278}" destId="{7237759A-47DD-402F-AB72-4DA61497BA8B}" srcOrd="8" destOrd="0" parTransId="{11525FAC-4FF1-40C5-8EA5-8EAC0A9F6BBC}" sibTransId="{269463CF-063A-4B19-85BC-A1F7526E0A2D}"/>
    <dgm:cxn modelId="{F609C10B-A537-47D9-AD07-E1DDB8C1A41E}" type="presOf" srcId="{F437A7EF-6EE3-4F60-A753-15C133962F51}" destId="{79D508B4-A1E7-4326-ABC5-83643224AAC1}" srcOrd="0" destOrd="0" presId="urn:microsoft.com/office/officeart/2005/8/layout/vList2"/>
    <dgm:cxn modelId="{5326DA93-0542-4E8E-A879-FCFBE2DA9411}" srcId="{248EC151-7528-4A8F-807F-2E7E9B508278}" destId="{0E94E55A-C807-48A8-A58E-61C4337DEC19}" srcOrd="7" destOrd="0" parTransId="{35453E9A-CB3B-428E-B657-91BCCD194F7F}" sibTransId="{577C40F2-E111-4365-B68C-198B788FC6C5}"/>
    <dgm:cxn modelId="{6BEA7A5E-3206-4170-BBB3-CE8CF034072B}" srcId="{248EC151-7528-4A8F-807F-2E7E9B508278}" destId="{E0AFEF2D-5FE4-4137-A3AF-579A43A714CA}" srcOrd="3" destOrd="0" parTransId="{27DC3542-5861-49E0-B7C6-54DD177692E3}" sibTransId="{D69BB96D-C1DD-4AC8-8C53-4BAE39B25111}"/>
    <dgm:cxn modelId="{167EAD79-70AB-4B65-8CA3-3FDD44BE488C}" type="presOf" srcId="{7237759A-47DD-402F-AB72-4DA61497BA8B}" destId="{F1D838EF-F950-4C41-8433-A69AA0541A63}" srcOrd="0" destOrd="0" presId="urn:microsoft.com/office/officeart/2005/8/layout/vList2"/>
    <dgm:cxn modelId="{2AEC90B0-8154-48F7-BB9B-8B3A5C89D145}" type="presOf" srcId="{7A246D28-D460-49BA-9A2E-DE8A1C25F55E}" destId="{018E70CF-C470-43C2-91B0-94A863E5A342}" srcOrd="0" destOrd="0" presId="urn:microsoft.com/office/officeart/2005/8/layout/vList2"/>
    <dgm:cxn modelId="{9BE6CA3C-8152-4402-BBC9-D80434CE37ED}" srcId="{248EC151-7528-4A8F-807F-2E7E9B508278}" destId="{6B7FDBC7-5E24-492F-ACD2-DABD30ABB6B5}" srcOrd="6" destOrd="0" parTransId="{EB3E869B-0636-4EA7-AEC9-1F9E7F7E1120}" sibTransId="{852E30D4-9AC1-4FAC-876D-62E708483BC4}"/>
    <dgm:cxn modelId="{45CE726E-4D71-4CA7-9498-3CCAA0CA88D6}" type="presOf" srcId="{3B20BE02-9083-4611-9DFA-DB5A5E70F50B}" destId="{15503425-299A-463B-AD7F-FF8056C12CA8}" srcOrd="0" destOrd="0" presId="urn:microsoft.com/office/officeart/2005/8/layout/vList2"/>
    <dgm:cxn modelId="{87D97077-BE6C-409C-82C9-1A0AE9FBA858}" type="presOf" srcId="{248EC151-7528-4A8F-807F-2E7E9B508278}" destId="{93BA163F-4DC1-4BB2-8167-124A12B6C290}" srcOrd="0" destOrd="0" presId="urn:microsoft.com/office/officeart/2005/8/layout/vList2"/>
    <dgm:cxn modelId="{F9EBDFC1-EF81-4CF1-B486-655A99322228}" srcId="{248EC151-7528-4A8F-807F-2E7E9B508278}" destId="{A6858024-62B5-4AD1-BB5F-D4C035FBE86E}" srcOrd="2" destOrd="0" parTransId="{86679654-490C-4A17-8FA6-DBD605F8CE65}" sibTransId="{A981FD6F-BF58-4E49-9E2F-97FA90E8E456}"/>
    <dgm:cxn modelId="{84753E90-D0D1-4EA3-9B5F-B90C34FDCEEB}" type="presOf" srcId="{5A8CF7D0-1879-41AE-BDC2-5BAFFEB54356}" destId="{83166B61-3546-4DD1-B381-AF1FCE60DC2C}" srcOrd="0" destOrd="0" presId="urn:microsoft.com/office/officeart/2005/8/layout/vList2"/>
    <dgm:cxn modelId="{C18400EE-2B88-4AC0-B9C6-0702B2817091}" type="presOf" srcId="{E0AFEF2D-5FE4-4137-A3AF-579A43A714CA}" destId="{C91DB4A9-B320-4088-A2E5-6D070EE7804C}" srcOrd="0" destOrd="0" presId="urn:microsoft.com/office/officeart/2005/8/layout/vList2"/>
    <dgm:cxn modelId="{10A261BA-330D-4793-8E27-60CBA29EEA52}" srcId="{248EC151-7528-4A8F-807F-2E7E9B508278}" destId="{3B20BE02-9083-4611-9DFA-DB5A5E70F50B}" srcOrd="5" destOrd="0" parTransId="{0002ACE9-FBAD-4A2F-AAF5-1104192F6105}" sibTransId="{D60590F4-FFFF-44F9-ACE8-8737EB010274}"/>
    <dgm:cxn modelId="{DDE7979B-FE3C-4937-91F8-699F48FD39D1}" srcId="{248EC151-7528-4A8F-807F-2E7E9B508278}" destId="{7A246D28-D460-49BA-9A2E-DE8A1C25F55E}" srcOrd="9" destOrd="0" parTransId="{9376BE15-7A62-4545-8F48-3ABF455D9BE8}" sibTransId="{A1C9D727-ACF2-4C3E-9352-8020C1791220}"/>
    <dgm:cxn modelId="{7AE7E231-0F05-4E20-81B4-C7DA12479A02}" type="presParOf" srcId="{93BA163F-4DC1-4BB2-8167-124A12B6C290}" destId="{79D508B4-A1E7-4326-ABC5-83643224AAC1}" srcOrd="0" destOrd="0" presId="urn:microsoft.com/office/officeart/2005/8/layout/vList2"/>
    <dgm:cxn modelId="{A0D42E6F-55C1-44BA-9B3C-4EC7B8935BBE}" type="presParOf" srcId="{93BA163F-4DC1-4BB2-8167-124A12B6C290}" destId="{11D4EADE-B12F-4811-88C7-AB745BD2FE8F}" srcOrd="1" destOrd="0" presId="urn:microsoft.com/office/officeart/2005/8/layout/vList2"/>
    <dgm:cxn modelId="{0B706E10-AF26-4D83-9583-1187955B5645}" type="presParOf" srcId="{93BA163F-4DC1-4BB2-8167-124A12B6C290}" destId="{7DD49DD4-D187-48FC-BB2D-61AE9F960D93}" srcOrd="2" destOrd="0" presId="urn:microsoft.com/office/officeart/2005/8/layout/vList2"/>
    <dgm:cxn modelId="{9AD36487-D0BE-462C-9835-7F2FABA62320}" type="presParOf" srcId="{93BA163F-4DC1-4BB2-8167-124A12B6C290}" destId="{381586F2-A91C-4E7A-B329-B24714C8A3B1}" srcOrd="3" destOrd="0" presId="urn:microsoft.com/office/officeart/2005/8/layout/vList2"/>
    <dgm:cxn modelId="{40F5925C-495D-497F-AD5B-4AA5A06EAFD3}" type="presParOf" srcId="{93BA163F-4DC1-4BB2-8167-124A12B6C290}" destId="{65B5FC95-5B38-45AF-BA99-92D4F442C5CB}" srcOrd="4" destOrd="0" presId="urn:microsoft.com/office/officeart/2005/8/layout/vList2"/>
    <dgm:cxn modelId="{C58AF3B0-80CC-4065-B44C-10ECB47DC011}" type="presParOf" srcId="{93BA163F-4DC1-4BB2-8167-124A12B6C290}" destId="{06307221-B40D-4B5A-8323-EDD2AD6C2A77}" srcOrd="5" destOrd="0" presId="urn:microsoft.com/office/officeart/2005/8/layout/vList2"/>
    <dgm:cxn modelId="{100CAA22-DE1D-4294-B9BF-9EA0109EFD0D}" type="presParOf" srcId="{93BA163F-4DC1-4BB2-8167-124A12B6C290}" destId="{C91DB4A9-B320-4088-A2E5-6D070EE7804C}" srcOrd="6" destOrd="0" presId="urn:microsoft.com/office/officeart/2005/8/layout/vList2"/>
    <dgm:cxn modelId="{CF821DE7-A61D-4398-AC70-0CE231043D77}" type="presParOf" srcId="{93BA163F-4DC1-4BB2-8167-124A12B6C290}" destId="{835BFEDB-8C26-4157-BD1D-B9110B54480D}" srcOrd="7" destOrd="0" presId="urn:microsoft.com/office/officeart/2005/8/layout/vList2"/>
    <dgm:cxn modelId="{4080CBDE-EF8F-463A-94C0-A7F4FB494618}" type="presParOf" srcId="{93BA163F-4DC1-4BB2-8167-124A12B6C290}" destId="{83166B61-3546-4DD1-B381-AF1FCE60DC2C}" srcOrd="8" destOrd="0" presId="urn:microsoft.com/office/officeart/2005/8/layout/vList2"/>
    <dgm:cxn modelId="{1774B08A-BDFC-46F0-BA3C-134F1FEBB7E2}" type="presParOf" srcId="{93BA163F-4DC1-4BB2-8167-124A12B6C290}" destId="{F510576D-6497-4200-B3C3-54F0F6A4440A}" srcOrd="9" destOrd="0" presId="urn:microsoft.com/office/officeart/2005/8/layout/vList2"/>
    <dgm:cxn modelId="{2362E079-655B-4412-A803-BEEC2AF27D1D}" type="presParOf" srcId="{93BA163F-4DC1-4BB2-8167-124A12B6C290}" destId="{15503425-299A-463B-AD7F-FF8056C12CA8}" srcOrd="10" destOrd="0" presId="urn:microsoft.com/office/officeart/2005/8/layout/vList2"/>
    <dgm:cxn modelId="{D4164479-4DBD-4099-B4C4-9BF516AB5C03}" type="presParOf" srcId="{93BA163F-4DC1-4BB2-8167-124A12B6C290}" destId="{5685CA82-E222-4DC8-96B0-B7A29896E176}" srcOrd="11" destOrd="0" presId="urn:microsoft.com/office/officeart/2005/8/layout/vList2"/>
    <dgm:cxn modelId="{6D6C8345-2D1F-43AB-B3B8-897CE9D37A84}" type="presParOf" srcId="{93BA163F-4DC1-4BB2-8167-124A12B6C290}" destId="{34128DE8-5127-4671-A80E-747939E8BF1D}" srcOrd="12" destOrd="0" presId="urn:microsoft.com/office/officeart/2005/8/layout/vList2"/>
    <dgm:cxn modelId="{ABC8A358-9790-47A2-8AC1-089257C14430}" type="presParOf" srcId="{93BA163F-4DC1-4BB2-8167-124A12B6C290}" destId="{9EB8AD3A-1326-4F19-A54A-516794D7EB48}" srcOrd="13" destOrd="0" presId="urn:microsoft.com/office/officeart/2005/8/layout/vList2"/>
    <dgm:cxn modelId="{8C95961A-CFD2-451D-8A6A-43EEEDD3A14D}" type="presParOf" srcId="{93BA163F-4DC1-4BB2-8167-124A12B6C290}" destId="{843AD777-AA41-41EB-AA53-D86AD70AD643}" srcOrd="14" destOrd="0" presId="urn:microsoft.com/office/officeart/2005/8/layout/vList2"/>
    <dgm:cxn modelId="{C599D82A-6F41-457E-80D2-CDC5981D79DC}" type="presParOf" srcId="{93BA163F-4DC1-4BB2-8167-124A12B6C290}" destId="{47506355-0BD5-4C08-B5F8-80300F1E75C2}" srcOrd="15" destOrd="0" presId="urn:microsoft.com/office/officeart/2005/8/layout/vList2"/>
    <dgm:cxn modelId="{0D3686F8-487B-44AD-BF2C-15F457A4BB9D}" type="presParOf" srcId="{93BA163F-4DC1-4BB2-8167-124A12B6C290}" destId="{F1D838EF-F950-4C41-8433-A69AA0541A63}" srcOrd="16" destOrd="0" presId="urn:microsoft.com/office/officeart/2005/8/layout/vList2"/>
    <dgm:cxn modelId="{18FC04E9-8A32-4B86-A39A-847429B39C52}" type="presParOf" srcId="{93BA163F-4DC1-4BB2-8167-124A12B6C290}" destId="{EE79DA2F-1D66-469D-9FA5-D96E2EBF4700}" srcOrd="17" destOrd="0" presId="urn:microsoft.com/office/officeart/2005/8/layout/vList2"/>
    <dgm:cxn modelId="{44BD375C-3BCB-46B2-B807-3677D5D2D48D}" type="presParOf" srcId="{93BA163F-4DC1-4BB2-8167-124A12B6C290}" destId="{018E70CF-C470-43C2-91B0-94A863E5A34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8A0F99-E858-4272-B2FD-2B3F38862E1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68E3BD-B9A8-426C-86C2-D396C71EF83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— это система электронного перевода безналичных денег, пользователями которой являются НБ РК, Казначейство Министерства финансов, НАО «Государственная корпорация «Правительство для граждан», банки второго уровня, Казахстанская фондовая биржа, Центральный депозитарий ценных бумаг и небанковские финансовые организации</a:t>
          </a:r>
          <a:endParaRPr lang="ru-RU" sz="1800" dirty="0"/>
        </a:p>
      </dgm:t>
    </dgm:pt>
    <dgm:pt modelId="{909C40B7-1B8B-46B9-B98B-EFB663FF4506}" type="parTrans" cxnId="{8EA7F642-F492-474B-9D6B-EA2FB7F1EDBD}">
      <dgm:prSet/>
      <dgm:spPr/>
      <dgm:t>
        <a:bodyPr/>
        <a:lstStyle/>
        <a:p>
          <a:endParaRPr lang="ru-RU" sz="1800"/>
        </a:p>
      </dgm:t>
    </dgm:pt>
    <dgm:pt modelId="{4237B5E2-A4CF-4EBD-8E3A-04C411BD8EB5}" type="sibTrans" cxnId="{8EA7F642-F492-474B-9D6B-EA2FB7F1EDBD}">
      <dgm:prSet/>
      <dgm:spPr/>
      <dgm:t>
        <a:bodyPr/>
        <a:lstStyle/>
        <a:p>
          <a:endParaRPr lang="ru-RU" sz="1800"/>
        </a:p>
      </dgm:t>
    </dgm:pt>
    <dgm:pt modelId="{1476FCFE-A401-4C4F-B608-B15EAB3471EE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пользователь системы имеет счет в НБ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8224E-5D36-47AA-95F8-AAE03BD1C2F9}" type="parTrans" cxnId="{233F093A-F8D2-4554-8826-FFFB169F4A35}">
      <dgm:prSet/>
      <dgm:spPr/>
      <dgm:t>
        <a:bodyPr/>
        <a:lstStyle/>
        <a:p>
          <a:endParaRPr lang="ru-RU" sz="1800"/>
        </a:p>
      </dgm:t>
    </dgm:pt>
    <dgm:pt modelId="{BCD67701-E4A5-4EB4-9B21-7353A6C5FEE2}" type="sibTrans" cxnId="{233F093A-F8D2-4554-8826-FFFB169F4A35}">
      <dgm:prSet/>
      <dgm:spPr/>
      <dgm:t>
        <a:bodyPr/>
        <a:lstStyle/>
        <a:p>
          <a:endParaRPr lang="ru-RU" sz="1800"/>
        </a:p>
      </dgm:t>
    </dgm:pt>
    <dgm:pt modelId="{5F06F1B4-7927-4126-B0DF-EC6F73F652DE}" type="pres">
      <dgm:prSet presAssocID="{AF8A0F99-E858-4272-B2FD-2B3F38862E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FB9E5-6E2A-4CFB-900D-E4D00BD822C9}" type="pres">
      <dgm:prSet presAssocID="{0C68E3BD-B9A8-426C-86C2-D396C71EF8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E00BC-7A42-4D91-B001-0EF8114DC75F}" type="pres">
      <dgm:prSet presAssocID="{4237B5E2-A4CF-4EBD-8E3A-04C411BD8EB5}" presName="spacer" presStyleCnt="0"/>
      <dgm:spPr/>
    </dgm:pt>
    <dgm:pt modelId="{72B22ACE-24D8-4777-A189-A5D5E3024B13}" type="pres">
      <dgm:prSet presAssocID="{1476FCFE-A401-4C4F-B608-B15EAB3471EE}" presName="parentText" presStyleLbl="node1" presStyleIdx="1" presStyleCnt="2" custScaleY="28313" custLinFactY="-30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8FB6D-6385-44D2-80F2-689A9AAF6431}" type="presOf" srcId="{0C68E3BD-B9A8-426C-86C2-D396C71EF838}" destId="{084FB9E5-6E2A-4CFB-900D-E4D00BD822C9}" srcOrd="0" destOrd="0" presId="urn:microsoft.com/office/officeart/2005/8/layout/vList2"/>
    <dgm:cxn modelId="{8EA7F642-F492-474B-9D6B-EA2FB7F1EDBD}" srcId="{AF8A0F99-E858-4272-B2FD-2B3F38862E14}" destId="{0C68E3BD-B9A8-426C-86C2-D396C71EF838}" srcOrd="0" destOrd="0" parTransId="{909C40B7-1B8B-46B9-B98B-EFB663FF4506}" sibTransId="{4237B5E2-A4CF-4EBD-8E3A-04C411BD8EB5}"/>
    <dgm:cxn modelId="{12F8A8DD-DCA3-4528-9F0E-577C095B43B0}" type="presOf" srcId="{1476FCFE-A401-4C4F-B608-B15EAB3471EE}" destId="{72B22ACE-24D8-4777-A189-A5D5E3024B13}" srcOrd="0" destOrd="0" presId="urn:microsoft.com/office/officeart/2005/8/layout/vList2"/>
    <dgm:cxn modelId="{31A20619-4BD2-44A6-884C-96BB63B59EF2}" type="presOf" srcId="{AF8A0F99-E858-4272-B2FD-2B3F38862E14}" destId="{5F06F1B4-7927-4126-B0DF-EC6F73F652DE}" srcOrd="0" destOrd="0" presId="urn:microsoft.com/office/officeart/2005/8/layout/vList2"/>
    <dgm:cxn modelId="{233F093A-F8D2-4554-8826-FFFB169F4A35}" srcId="{AF8A0F99-E858-4272-B2FD-2B3F38862E14}" destId="{1476FCFE-A401-4C4F-B608-B15EAB3471EE}" srcOrd="1" destOrd="0" parTransId="{6758224E-5D36-47AA-95F8-AAE03BD1C2F9}" sibTransId="{BCD67701-E4A5-4EB4-9B21-7353A6C5FEE2}"/>
    <dgm:cxn modelId="{7EA47532-9BAC-4192-A2E9-77EB8AC36501}" type="presParOf" srcId="{5F06F1B4-7927-4126-B0DF-EC6F73F652DE}" destId="{084FB9E5-6E2A-4CFB-900D-E4D00BD822C9}" srcOrd="0" destOrd="0" presId="urn:microsoft.com/office/officeart/2005/8/layout/vList2"/>
    <dgm:cxn modelId="{E9645C0C-B331-4593-BE6E-2ACD83C5FD3F}" type="presParOf" srcId="{5F06F1B4-7927-4126-B0DF-EC6F73F652DE}" destId="{4BEE00BC-7A42-4D91-B001-0EF8114DC75F}" srcOrd="1" destOrd="0" presId="urn:microsoft.com/office/officeart/2005/8/layout/vList2"/>
    <dgm:cxn modelId="{369544A3-41C1-44EF-BF5A-B47C06F1E354}" type="presParOf" srcId="{5F06F1B4-7927-4126-B0DF-EC6F73F652DE}" destId="{72B22ACE-24D8-4777-A189-A5D5E3024B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4F4886-8386-4D67-8D2E-C6A9C027CD3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630489-3AC8-47AA-966D-4F38FBB31E9C}">
      <dgm:prSet phldrT="[Текст]" custT="1"/>
      <dgm:spPr/>
      <dgm:t>
        <a:bodyPr/>
        <a:lstStyle/>
        <a:p>
          <a:pPr algn="just"/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Схема работы МСПД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4433B-594C-4063-B620-0DF29C58145C}" type="parTrans" cxnId="{D9356164-51CE-4E51-BE20-97269B5016BA}">
      <dgm:prSet/>
      <dgm:spPr/>
      <dgm:t>
        <a:bodyPr/>
        <a:lstStyle/>
        <a:p>
          <a:pPr algn="just"/>
          <a:endParaRPr lang="ru-RU"/>
        </a:p>
      </dgm:t>
    </dgm:pt>
    <dgm:pt modelId="{73938A67-75FA-4E96-87D8-10DB12C1D167}" type="sibTrans" cxnId="{D9356164-51CE-4E51-BE20-97269B5016BA}">
      <dgm:prSet/>
      <dgm:spPr/>
      <dgm:t>
        <a:bodyPr/>
        <a:lstStyle/>
        <a:p>
          <a:pPr algn="just"/>
          <a:endParaRPr lang="ru-RU"/>
        </a:p>
      </dgm:t>
    </dgm:pt>
    <dgm:pt modelId="{B8D9D065-7D30-40BF-8390-A87141426F44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 Поручителя (Банк А) отправляет сообщения в МСПД о переводе денег</a:t>
          </a:r>
          <a:endParaRPr lang="ru-RU" dirty="0"/>
        </a:p>
      </dgm:t>
    </dgm:pt>
    <dgm:pt modelId="{F48BAF75-E2AA-4EF5-A46B-2A6128346506}" type="parTrans" cxnId="{9AE9BF6A-0908-410C-B6A8-B9650A9AEB89}">
      <dgm:prSet/>
      <dgm:spPr/>
      <dgm:t>
        <a:bodyPr/>
        <a:lstStyle/>
        <a:p>
          <a:pPr algn="just"/>
          <a:endParaRPr lang="ru-RU"/>
        </a:p>
      </dgm:t>
    </dgm:pt>
    <dgm:pt modelId="{9887CDA4-BDBD-4294-8CD3-97E36486FC32}" type="sibTrans" cxnId="{9AE9BF6A-0908-410C-B6A8-B9650A9AEB89}">
      <dgm:prSet/>
      <dgm:spPr/>
      <dgm:t>
        <a:bodyPr/>
        <a:lstStyle/>
        <a:p>
          <a:pPr algn="just"/>
          <a:endParaRPr lang="ru-RU"/>
        </a:p>
      </dgm:t>
    </dgm:pt>
    <dgm:pt modelId="{244853B4-4F6E-4EF8-9D14-ECD26547BF0E}">
      <dgm:prSet/>
      <dgm:spPr/>
      <dgm:t>
        <a:bodyPr/>
        <a:lstStyle/>
        <a:p>
          <a:pPr algn="just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перевода денег МСПД извещает Банк Поручителя (Банк А) сообщением и Банк Бенефициара (Банк В) сообщением о совершении перевода денег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D6A56-216E-443B-B672-D92857502D5A}" type="parTrans" cxnId="{6E7763B1-D370-4328-A59B-712999795F6E}">
      <dgm:prSet/>
      <dgm:spPr/>
      <dgm:t>
        <a:bodyPr/>
        <a:lstStyle/>
        <a:p>
          <a:pPr algn="just"/>
          <a:endParaRPr lang="ru-RU"/>
        </a:p>
      </dgm:t>
    </dgm:pt>
    <dgm:pt modelId="{8EE6E90D-2A84-4503-B89A-83CBDB8CCB05}" type="sibTrans" cxnId="{6E7763B1-D370-4328-A59B-712999795F6E}">
      <dgm:prSet/>
      <dgm:spPr/>
      <dgm:t>
        <a:bodyPr/>
        <a:lstStyle/>
        <a:p>
          <a:pPr algn="just"/>
          <a:endParaRPr lang="ru-RU"/>
        </a:p>
      </dgm:t>
    </dgm:pt>
    <dgm:pt modelId="{8F6B59BC-145B-40F2-B002-3699E8F41285}">
      <dgm:prSet/>
      <dgm:spPr/>
      <dgm:t>
        <a:bodyPr/>
        <a:lstStyle/>
        <a:p>
          <a:pPr algn="just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отправляет Банку Бенефициара (Банк В) сообщения, содержащие детали оплаты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EF83F-7AF4-45AD-AFB6-EFFE8017685C}" type="parTrans" cxnId="{2DEFE0EB-040E-4070-A143-2FE3CE027C59}">
      <dgm:prSet/>
      <dgm:spPr/>
      <dgm:t>
        <a:bodyPr/>
        <a:lstStyle/>
        <a:p>
          <a:pPr algn="just"/>
          <a:endParaRPr lang="ru-RU"/>
        </a:p>
      </dgm:t>
    </dgm:pt>
    <dgm:pt modelId="{6265D8D4-8775-47FF-B4EE-112D29DBC5F7}" type="sibTrans" cxnId="{2DEFE0EB-040E-4070-A143-2FE3CE027C59}">
      <dgm:prSet/>
      <dgm:spPr/>
      <dgm:t>
        <a:bodyPr/>
        <a:lstStyle/>
        <a:p>
          <a:pPr algn="just"/>
          <a:endParaRPr lang="ru-RU"/>
        </a:p>
      </dgm:t>
    </dgm:pt>
    <dgm:pt modelId="{436CC053-3E6E-4ACF-A80C-9FFE9E5CD977}">
      <dgm:prSet/>
      <dgm:spPr/>
      <dgm:t>
        <a:bodyPr/>
        <a:lstStyle/>
        <a:p>
          <a:pPr algn="just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 Поручителя списывает деньги со счета Отправителя, а Банк Бенефициара зачисляет деньги на счет Получателя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66A43-0641-4A17-91CD-0B5672DBA2C1}" type="parTrans" cxnId="{48050B35-06BD-4705-AC05-26F2CFC19F8E}">
      <dgm:prSet/>
      <dgm:spPr/>
      <dgm:t>
        <a:bodyPr/>
        <a:lstStyle/>
        <a:p>
          <a:pPr algn="just"/>
          <a:endParaRPr lang="ru-RU"/>
        </a:p>
      </dgm:t>
    </dgm:pt>
    <dgm:pt modelId="{52ED8C8A-B90D-4F62-A200-4734E5C9C4A0}" type="sibTrans" cxnId="{48050B35-06BD-4705-AC05-26F2CFC19F8E}">
      <dgm:prSet/>
      <dgm:spPr/>
      <dgm:t>
        <a:bodyPr/>
        <a:lstStyle/>
        <a:p>
          <a:pPr algn="just"/>
          <a:endParaRPr lang="ru-RU"/>
        </a:p>
      </dgm:t>
    </dgm:pt>
    <dgm:pt modelId="{8CF6359F-C176-4902-B6F7-6E47C33D49A2}">
      <dgm:prSet/>
      <dgm:spPr/>
      <dgm:t>
        <a:bodyPr/>
        <a:lstStyle/>
        <a:p>
          <a:pPr algn="just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Производительность МСПД составляет в среднем 5-7 обработанных финансовых транзакций за 1 секунду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3A47D-5B2B-485C-876E-AC2A5D44ECD4}" type="parTrans" cxnId="{F62A05C1-0B62-4A9D-9F6A-9E5F03BBF6E9}">
      <dgm:prSet/>
      <dgm:spPr/>
      <dgm:t>
        <a:bodyPr/>
        <a:lstStyle/>
        <a:p>
          <a:pPr algn="just"/>
          <a:endParaRPr lang="ru-RU"/>
        </a:p>
      </dgm:t>
    </dgm:pt>
    <dgm:pt modelId="{512E530B-3B89-4AE7-A688-46A4E92C6A90}" type="sibTrans" cxnId="{F62A05C1-0B62-4A9D-9F6A-9E5F03BBF6E9}">
      <dgm:prSet/>
      <dgm:spPr/>
      <dgm:t>
        <a:bodyPr/>
        <a:lstStyle/>
        <a:p>
          <a:pPr algn="just"/>
          <a:endParaRPr lang="ru-RU"/>
        </a:p>
      </dgm:t>
    </dgm:pt>
    <dgm:pt modelId="{A4057848-C80C-47B1-B546-BFE597D7655C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сообщениями в МСПД осуществляется только электронным способом, с использованием SWIFT-подобных форматов сообщений, которые разрабатываются, дополняются и утверждаются НПК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AF47D-0743-494C-8896-3BFADCC2C58D}" type="parTrans" cxnId="{73393C92-991B-4A3C-9280-A65082CF671A}">
      <dgm:prSet/>
      <dgm:spPr/>
      <dgm:t>
        <a:bodyPr/>
        <a:lstStyle/>
        <a:p>
          <a:pPr algn="just"/>
          <a:endParaRPr lang="ru-RU"/>
        </a:p>
      </dgm:t>
    </dgm:pt>
    <dgm:pt modelId="{A9C74F80-5588-4B9B-96D8-79D87FC27FA8}" type="sibTrans" cxnId="{73393C92-991B-4A3C-9280-A65082CF671A}">
      <dgm:prSet/>
      <dgm:spPr/>
      <dgm:t>
        <a:bodyPr/>
        <a:lstStyle/>
        <a:p>
          <a:pPr algn="just"/>
          <a:endParaRPr lang="ru-RU"/>
        </a:p>
      </dgm:t>
    </dgm:pt>
    <dgm:pt modelId="{8D6C522B-A9D3-4346-AE65-85E9552D2695}" type="pres">
      <dgm:prSet presAssocID="{844F4886-8386-4D67-8D2E-C6A9C027CD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C257FC-B811-4BF2-8C30-E9693F1F1D31}" type="pres">
      <dgm:prSet presAssocID="{EA630489-3AC8-47AA-966D-4F38FBB31E9C}" presName="thickLine" presStyleLbl="alignNode1" presStyleIdx="0" presStyleCnt="1"/>
      <dgm:spPr/>
    </dgm:pt>
    <dgm:pt modelId="{2D29A574-8782-490E-9ADD-6F3F22858676}" type="pres">
      <dgm:prSet presAssocID="{EA630489-3AC8-47AA-966D-4F38FBB31E9C}" presName="horz1" presStyleCnt="0"/>
      <dgm:spPr/>
    </dgm:pt>
    <dgm:pt modelId="{4961CEC8-E5FC-4DAC-A5AE-E75FADCB4065}" type="pres">
      <dgm:prSet presAssocID="{EA630489-3AC8-47AA-966D-4F38FBB31E9C}" presName="tx1" presStyleLbl="revTx" presStyleIdx="0" presStyleCnt="7"/>
      <dgm:spPr/>
      <dgm:t>
        <a:bodyPr/>
        <a:lstStyle/>
        <a:p>
          <a:endParaRPr lang="ru-RU"/>
        </a:p>
      </dgm:t>
    </dgm:pt>
    <dgm:pt modelId="{215E9CEC-563D-4864-A802-390FE42FD010}" type="pres">
      <dgm:prSet presAssocID="{EA630489-3AC8-47AA-966D-4F38FBB31E9C}" presName="vert1" presStyleCnt="0"/>
      <dgm:spPr/>
    </dgm:pt>
    <dgm:pt modelId="{43E8F8F9-FCF6-453F-BB6F-D83D29A6EA0B}" type="pres">
      <dgm:prSet presAssocID="{B8D9D065-7D30-40BF-8390-A87141426F44}" presName="vertSpace2a" presStyleCnt="0"/>
      <dgm:spPr/>
    </dgm:pt>
    <dgm:pt modelId="{0EF97512-07FF-43FB-94D4-5415589B40AD}" type="pres">
      <dgm:prSet presAssocID="{B8D9D065-7D30-40BF-8390-A87141426F44}" presName="horz2" presStyleCnt="0"/>
      <dgm:spPr/>
    </dgm:pt>
    <dgm:pt modelId="{9DBBA43C-7DC9-4AE7-B9EC-96080B3D4DDE}" type="pres">
      <dgm:prSet presAssocID="{B8D9D065-7D30-40BF-8390-A87141426F44}" presName="horzSpace2" presStyleCnt="0"/>
      <dgm:spPr/>
    </dgm:pt>
    <dgm:pt modelId="{226E2C45-C727-432F-8368-AD61EAE5734E}" type="pres">
      <dgm:prSet presAssocID="{B8D9D065-7D30-40BF-8390-A87141426F44}" presName="tx2" presStyleLbl="revTx" presStyleIdx="1" presStyleCnt="7"/>
      <dgm:spPr/>
      <dgm:t>
        <a:bodyPr/>
        <a:lstStyle/>
        <a:p>
          <a:endParaRPr lang="ru-RU"/>
        </a:p>
      </dgm:t>
    </dgm:pt>
    <dgm:pt modelId="{31024246-BCF5-4FC7-A2DC-9612F0CCD18D}" type="pres">
      <dgm:prSet presAssocID="{B8D9D065-7D30-40BF-8390-A87141426F44}" presName="vert2" presStyleCnt="0"/>
      <dgm:spPr/>
    </dgm:pt>
    <dgm:pt modelId="{918D7EF5-7410-4C81-ADDF-876E1DDE6C62}" type="pres">
      <dgm:prSet presAssocID="{B8D9D065-7D30-40BF-8390-A87141426F44}" presName="thinLine2b" presStyleLbl="callout" presStyleIdx="0" presStyleCnt="6"/>
      <dgm:spPr/>
    </dgm:pt>
    <dgm:pt modelId="{00CDB9E7-BC77-4D1D-B117-96A6F6485F1F}" type="pres">
      <dgm:prSet presAssocID="{B8D9D065-7D30-40BF-8390-A87141426F44}" presName="vertSpace2b" presStyleCnt="0"/>
      <dgm:spPr/>
    </dgm:pt>
    <dgm:pt modelId="{9A6299A1-2711-4DDF-8C7C-919D989AB27D}" type="pres">
      <dgm:prSet presAssocID="{244853B4-4F6E-4EF8-9D14-ECD26547BF0E}" presName="horz2" presStyleCnt="0"/>
      <dgm:spPr/>
    </dgm:pt>
    <dgm:pt modelId="{D2493275-8F24-48F7-BEC0-E7956CB88F79}" type="pres">
      <dgm:prSet presAssocID="{244853B4-4F6E-4EF8-9D14-ECD26547BF0E}" presName="horzSpace2" presStyleCnt="0"/>
      <dgm:spPr/>
    </dgm:pt>
    <dgm:pt modelId="{4FDD5182-D56A-4C02-B9D7-2CC04B719EB3}" type="pres">
      <dgm:prSet presAssocID="{244853B4-4F6E-4EF8-9D14-ECD26547BF0E}" presName="tx2" presStyleLbl="revTx" presStyleIdx="2" presStyleCnt="7"/>
      <dgm:spPr/>
      <dgm:t>
        <a:bodyPr/>
        <a:lstStyle/>
        <a:p>
          <a:endParaRPr lang="ru-RU"/>
        </a:p>
      </dgm:t>
    </dgm:pt>
    <dgm:pt modelId="{4824F7E0-C9BD-4293-AF15-78F45CAD7648}" type="pres">
      <dgm:prSet presAssocID="{244853B4-4F6E-4EF8-9D14-ECD26547BF0E}" presName="vert2" presStyleCnt="0"/>
      <dgm:spPr/>
    </dgm:pt>
    <dgm:pt modelId="{EF503D76-17E4-484C-A944-D0F24F122CB2}" type="pres">
      <dgm:prSet presAssocID="{244853B4-4F6E-4EF8-9D14-ECD26547BF0E}" presName="thinLine2b" presStyleLbl="callout" presStyleIdx="1" presStyleCnt="6"/>
      <dgm:spPr/>
    </dgm:pt>
    <dgm:pt modelId="{72FECB08-0F0E-42CE-B418-0CA2AD406E02}" type="pres">
      <dgm:prSet presAssocID="{244853B4-4F6E-4EF8-9D14-ECD26547BF0E}" presName="vertSpace2b" presStyleCnt="0"/>
      <dgm:spPr/>
    </dgm:pt>
    <dgm:pt modelId="{B4FED454-561F-4926-A479-5F8F9D0FFA56}" type="pres">
      <dgm:prSet presAssocID="{8F6B59BC-145B-40F2-B002-3699E8F41285}" presName="horz2" presStyleCnt="0"/>
      <dgm:spPr/>
    </dgm:pt>
    <dgm:pt modelId="{7551566A-6017-4D5A-B3B5-D58506F6566E}" type="pres">
      <dgm:prSet presAssocID="{8F6B59BC-145B-40F2-B002-3699E8F41285}" presName="horzSpace2" presStyleCnt="0"/>
      <dgm:spPr/>
    </dgm:pt>
    <dgm:pt modelId="{D5B913FA-ADC8-4F43-BDB0-BBEAFAD36E17}" type="pres">
      <dgm:prSet presAssocID="{8F6B59BC-145B-40F2-B002-3699E8F41285}" presName="tx2" presStyleLbl="revTx" presStyleIdx="3" presStyleCnt="7"/>
      <dgm:spPr/>
      <dgm:t>
        <a:bodyPr/>
        <a:lstStyle/>
        <a:p>
          <a:endParaRPr lang="ru-RU"/>
        </a:p>
      </dgm:t>
    </dgm:pt>
    <dgm:pt modelId="{98B01ABE-D532-462A-96EF-8129839F5861}" type="pres">
      <dgm:prSet presAssocID="{8F6B59BC-145B-40F2-B002-3699E8F41285}" presName="vert2" presStyleCnt="0"/>
      <dgm:spPr/>
    </dgm:pt>
    <dgm:pt modelId="{B2EB1498-5983-4BDA-8271-C37FF477EB4E}" type="pres">
      <dgm:prSet presAssocID="{8F6B59BC-145B-40F2-B002-3699E8F41285}" presName="thinLine2b" presStyleLbl="callout" presStyleIdx="2" presStyleCnt="6"/>
      <dgm:spPr/>
    </dgm:pt>
    <dgm:pt modelId="{E025C539-9F0F-4404-AC11-A23DA40B6D8B}" type="pres">
      <dgm:prSet presAssocID="{8F6B59BC-145B-40F2-B002-3699E8F41285}" presName="vertSpace2b" presStyleCnt="0"/>
      <dgm:spPr/>
    </dgm:pt>
    <dgm:pt modelId="{D9CC67D2-11EF-4E63-BA1F-C121CEA5717D}" type="pres">
      <dgm:prSet presAssocID="{436CC053-3E6E-4ACF-A80C-9FFE9E5CD977}" presName="horz2" presStyleCnt="0"/>
      <dgm:spPr/>
    </dgm:pt>
    <dgm:pt modelId="{9C98B32C-E959-4458-A16B-BC8253F8A82D}" type="pres">
      <dgm:prSet presAssocID="{436CC053-3E6E-4ACF-A80C-9FFE9E5CD977}" presName="horzSpace2" presStyleCnt="0"/>
      <dgm:spPr/>
    </dgm:pt>
    <dgm:pt modelId="{17E6F56C-75FE-4341-8479-3F9333469900}" type="pres">
      <dgm:prSet presAssocID="{436CC053-3E6E-4ACF-A80C-9FFE9E5CD977}" presName="tx2" presStyleLbl="revTx" presStyleIdx="4" presStyleCnt="7"/>
      <dgm:spPr/>
      <dgm:t>
        <a:bodyPr/>
        <a:lstStyle/>
        <a:p>
          <a:endParaRPr lang="ru-RU"/>
        </a:p>
      </dgm:t>
    </dgm:pt>
    <dgm:pt modelId="{7D9A9334-07C3-4D7A-B728-0F180AC18C8E}" type="pres">
      <dgm:prSet presAssocID="{436CC053-3E6E-4ACF-A80C-9FFE9E5CD977}" presName="vert2" presStyleCnt="0"/>
      <dgm:spPr/>
    </dgm:pt>
    <dgm:pt modelId="{E3BB0E27-871F-4597-B913-55254C3E92EB}" type="pres">
      <dgm:prSet presAssocID="{436CC053-3E6E-4ACF-A80C-9FFE9E5CD977}" presName="thinLine2b" presStyleLbl="callout" presStyleIdx="3" presStyleCnt="6"/>
      <dgm:spPr/>
    </dgm:pt>
    <dgm:pt modelId="{A8CB47EE-A4EE-4CD5-BCB3-6EF438BA75A1}" type="pres">
      <dgm:prSet presAssocID="{436CC053-3E6E-4ACF-A80C-9FFE9E5CD977}" presName="vertSpace2b" presStyleCnt="0"/>
      <dgm:spPr/>
    </dgm:pt>
    <dgm:pt modelId="{D5C117CD-474D-47DC-9A77-F351C457681F}" type="pres">
      <dgm:prSet presAssocID="{8CF6359F-C176-4902-B6F7-6E47C33D49A2}" presName="horz2" presStyleCnt="0"/>
      <dgm:spPr/>
    </dgm:pt>
    <dgm:pt modelId="{9080A062-D504-402D-8FE2-E7492A24D186}" type="pres">
      <dgm:prSet presAssocID="{8CF6359F-C176-4902-B6F7-6E47C33D49A2}" presName="horzSpace2" presStyleCnt="0"/>
      <dgm:spPr/>
    </dgm:pt>
    <dgm:pt modelId="{695FF9A0-B262-46A1-AB70-9A06F95F49B5}" type="pres">
      <dgm:prSet presAssocID="{8CF6359F-C176-4902-B6F7-6E47C33D49A2}" presName="tx2" presStyleLbl="revTx" presStyleIdx="5" presStyleCnt="7"/>
      <dgm:spPr/>
      <dgm:t>
        <a:bodyPr/>
        <a:lstStyle/>
        <a:p>
          <a:endParaRPr lang="ru-RU"/>
        </a:p>
      </dgm:t>
    </dgm:pt>
    <dgm:pt modelId="{50967944-A6C6-44CE-9836-9FF8BB829878}" type="pres">
      <dgm:prSet presAssocID="{8CF6359F-C176-4902-B6F7-6E47C33D49A2}" presName="vert2" presStyleCnt="0"/>
      <dgm:spPr/>
    </dgm:pt>
    <dgm:pt modelId="{EEF53714-8263-4B4F-954F-6D6ED7CC7F21}" type="pres">
      <dgm:prSet presAssocID="{8CF6359F-C176-4902-B6F7-6E47C33D49A2}" presName="thinLine2b" presStyleLbl="callout" presStyleIdx="4" presStyleCnt="6"/>
      <dgm:spPr/>
    </dgm:pt>
    <dgm:pt modelId="{C1B8E822-B5DD-4521-B004-1629455419A9}" type="pres">
      <dgm:prSet presAssocID="{8CF6359F-C176-4902-B6F7-6E47C33D49A2}" presName="vertSpace2b" presStyleCnt="0"/>
      <dgm:spPr/>
    </dgm:pt>
    <dgm:pt modelId="{7EEE3D34-7163-42BA-9ACA-F9122902E44C}" type="pres">
      <dgm:prSet presAssocID="{A4057848-C80C-47B1-B546-BFE597D7655C}" presName="horz2" presStyleCnt="0"/>
      <dgm:spPr/>
    </dgm:pt>
    <dgm:pt modelId="{8864D332-B93F-4575-9589-CD86769146F3}" type="pres">
      <dgm:prSet presAssocID="{A4057848-C80C-47B1-B546-BFE597D7655C}" presName="horzSpace2" presStyleCnt="0"/>
      <dgm:spPr/>
    </dgm:pt>
    <dgm:pt modelId="{F84BFFB4-E747-41C6-A1AA-275D5E7DC74C}" type="pres">
      <dgm:prSet presAssocID="{A4057848-C80C-47B1-B546-BFE597D7655C}" presName="tx2" presStyleLbl="revTx" presStyleIdx="6" presStyleCnt="7"/>
      <dgm:spPr/>
      <dgm:t>
        <a:bodyPr/>
        <a:lstStyle/>
        <a:p>
          <a:endParaRPr lang="ru-RU"/>
        </a:p>
      </dgm:t>
    </dgm:pt>
    <dgm:pt modelId="{F7909C4B-3174-4370-87F0-C97BE7B952FA}" type="pres">
      <dgm:prSet presAssocID="{A4057848-C80C-47B1-B546-BFE597D7655C}" presName="vert2" presStyleCnt="0"/>
      <dgm:spPr/>
    </dgm:pt>
    <dgm:pt modelId="{3E71389E-CD9B-4FA6-867E-6CCCEADEB93A}" type="pres">
      <dgm:prSet presAssocID="{A4057848-C80C-47B1-B546-BFE597D7655C}" presName="thinLine2b" presStyleLbl="callout" presStyleIdx="5" presStyleCnt="6"/>
      <dgm:spPr/>
    </dgm:pt>
    <dgm:pt modelId="{9609BC87-AF6D-4B65-8393-30E3457F0BC4}" type="pres">
      <dgm:prSet presAssocID="{A4057848-C80C-47B1-B546-BFE597D7655C}" presName="vertSpace2b" presStyleCnt="0"/>
      <dgm:spPr/>
    </dgm:pt>
  </dgm:ptLst>
  <dgm:cxnLst>
    <dgm:cxn modelId="{75EC4C22-1E22-4F34-A122-864B7F7B94F4}" type="presOf" srcId="{8F6B59BC-145B-40F2-B002-3699E8F41285}" destId="{D5B913FA-ADC8-4F43-BDB0-BBEAFAD36E17}" srcOrd="0" destOrd="0" presId="urn:microsoft.com/office/officeart/2008/layout/LinedList"/>
    <dgm:cxn modelId="{6E7763B1-D370-4328-A59B-712999795F6E}" srcId="{EA630489-3AC8-47AA-966D-4F38FBB31E9C}" destId="{244853B4-4F6E-4EF8-9D14-ECD26547BF0E}" srcOrd="1" destOrd="0" parTransId="{4A9D6A56-216E-443B-B672-D92857502D5A}" sibTransId="{8EE6E90D-2A84-4503-B89A-83CBDB8CCB05}"/>
    <dgm:cxn modelId="{594AE03C-B3F8-44C2-81D3-637BD6CA8207}" type="presOf" srcId="{8CF6359F-C176-4902-B6F7-6E47C33D49A2}" destId="{695FF9A0-B262-46A1-AB70-9A06F95F49B5}" srcOrd="0" destOrd="0" presId="urn:microsoft.com/office/officeart/2008/layout/LinedList"/>
    <dgm:cxn modelId="{EF2E22B9-75E5-4E5A-BE8B-A77E98CFECD1}" type="presOf" srcId="{EA630489-3AC8-47AA-966D-4F38FBB31E9C}" destId="{4961CEC8-E5FC-4DAC-A5AE-E75FADCB4065}" srcOrd="0" destOrd="0" presId="urn:microsoft.com/office/officeart/2008/layout/LinedList"/>
    <dgm:cxn modelId="{48050B35-06BD-4705-AC05-26F2CFC19F8E}" srcId="{EA630489-3AC8-47AA-966D-4F38FBB31E9C}" destId="{436CC053-3E6E-4ACF-A80C-9FFE9E5CD977}" srcOrd="3" destOrd="0" parTransId="{C3866A43-0641-4A17-91CD-0B5672DBA2C1}" sibTransId="{52ED8C8A-B90D-4F62-A200-4734E5C9C4A0}"/>
    <dgm:cxn modelId="{F62A05C1-0B62-4A9D-9F6A-9E5F03BBF6E9}" srcId="{EA630489-3AC8-47AA-966D-4F38FBB31E9C}" destId="{8CF6359F-C176-4902-B6F7-6E47C33D49A2}" srcOrd="4" destOrd="0" parTransId="{D1D3A47D-5B2B-485C-876E-AC2A5D44ECD4}" sibTransId="{512E530B-3B89-4AE7-A688-46A4E92C6A90}"/>
    <dgm:cxn modelId="{28DAE1AD-3694-4593-B56B-1C12D47B3655}" type="presOf" srcId="{844F4886-8386-4D67-8D2E-C6A9C027CD31}" destId="{8D6C522B-A9D3-4346-AE65-85E9552D2695}" srcOrd="0" destOrd="0" presId="urn:microsoft.com/office/officeart/2008/layout/LinedList"/>
    <dgm:cxn modelId="{4EF57FBE-E99A-41B0-AC47-E382DCF208F1}" type="presOf" srcId="{A4057848-C80C-47B1-B546-BFE597D7655C}" destId="{F84BFFB4-E747-41C6-A1AA-275D5E7DC74C}" srcOrd="0" destOrd="0" presId="urn:microsoft.com/office/officeart/2008/layout/LinedList"/>
    <dgm:cxn modelId="{D9356164-51CE-4E51-BE20-97269B5016BA}" srcId="{844F4886-8386-4D67-8D2E-C6A9C027CD31}" destId="{EA630489-3AC8-47AA-966D-4F38FBB31E9C}" srcOrd="0" destOrd="0" parTransId="{0DB4433B-594C-4063-B620-0DF29C58145C}" sibTransId="{73938A67-75FA-4E96-87D8-10DB12C1D167}"/>
    <dgm:cxn modelId="{73393C92-991B-4A3C-9280-A65082CF671A}" srcId="{EA630489-3AC8-47AA-966D-4F38FBB31E9C}" destId="{A4057848-C80C-47B1-B546-BFE597D7655C}" srcOrd="5" destOrd="0" parTransId="{319AF47D-0743-494C-8896-3BFADCC2C58D}" sibTransId="{A9C74F80-5588-4B9B-96D8-79D87FC27FA8}"/>
    <dgm:cxn modelId="{9AE9BF6A-0908-410C-B6A8-B9650A9AEB89}" srcId="{EA630489-3AC8-47AA-966D-4F38FBB31E9C}" destId="{B8D9D065-7D30-40BF-8390-A87141426F44}" srcOrd="0" destOrd="0" parTransId="{F48BAF75-E2AA-4EF5-A46B-2A6128346506}" sibTransId="{9887CDA4-BDBD-4294-8CD3-97E36486FC32}"/>
    <dgm:cxn modelId="{2DEFE0EB-040E-4070-A143-2FE3CE027C59}" srcId="{EA630489-3AC8-47AA-966D-4F38FBB31E9C}" destId="{8F6B59BC-145B-40F2-B002-3699E8F41285}" srcOrd="2" destOrd="0" parTransId="{CC4EF83F-7AF4-45AD-AFB6-EFFE8017685C}" sibTransId="{6265D8D4-8775-47FF-B4EE-112D29DBC5F7}"/>
    <dgm:cxn modelId="{4B4FB382-D3F4-452E-9457-9CBFFE43832F}" type="presOf" srcId="{B8D9D065-7D30-40BF-8390-A87141426F44}" destId="{226E2C45-C727-432F-8368-AD61EAE5734E}" srcOrd="0" destOrd="0" presId="urn:microsoft.com/office/officeart/2008/layout/LinedList"/>
    <dgm:cxn modelId="{94729CBD-1946-476C-B217-8A897048F4F5}" type="presOf" srcId="{436CC053-3E6E-4ACF-A80C-9FFE9E5CD977}" destId="{17E6F56C-75FE-4341-8479-3F9333469900}" srcOrd="0" destOrd="0" presId="urn:microsoft.com/office/officeart/2008/layout/LinedList"/>
    <dgm:cxn modelId="{D4D59520-C32B-4365-970F-C4AA31BAB4A6}" type="presOf" srcId="{244853B4-4F6E-4EF8-9D14-ECD26547BF0E}" destId="{4FDD5182-D56A-4C02-B9D7-2CC04B719EB3}" srcOrd="0" destOrd="0" presId="urn:microsoft.com/office/officeart/2008/layout/LinedList"/>
    <dgm:cxn modelId="{BFB2B19A-156A-4863-A43D-EC21E4754241}" type="presParOf" srcId="{8D6C522B-A9D3-4346-AE65-85E9552D2695}" destId="{A0C257FC-B811-4BF2-8C30-E9693F1F1D31}" srcOrd="0" destOrd="0" presId="urn:microsoft.com/office/officeart/2008/layout/LinedList"/>
    <dgm:cxn modelId="{92568019-C7BC-4BDE-904A-9031D718E6B5}" type="presParOf" srcId="{8D6C522B-A9D3-4346-AE65-85E9552D2695}" destId="{2D29A574-8782-490E-9ADD-6F3F22858676}" srcOrd="1" destOrd="0" presId="urn:microsoft.com/office/officeart/2008/layout/LinedList"/>
    <dgm:cxn modelId="{2889A592-E8AC-4B64-BDE2-DFAF05387A5C}" type="presParOf" srcId="{2D29A574-8782-490E-9ADD-6F3F22858676}" destId="{4961CEC8-E5FC-4DAC-A5AE-E75FADCB4065}" srcOrd="0" destOrd="0" presId="urn:microsoft.com/office/officeart/2008/layout/LinedList"/>
    <dgm:cxn modelId="{1331168D-B758-43DE-9334-6DCF57663B87}" type="presParOf" srcId="{2D29A574-8782-490E-9ADD-6F3F22858676}" destId="{215E9CEC-563D-4864-A802-390FE42FD010}" srcOrd="1" destOrd="0" presId="urn:microsoft.com/office/officeart/2008/layout/LinedList"/>
    <dgm:cxn modelId="{78A12C74-48FC-4DC2-9653-7D3AB1BFF07E}" type="presParOf" srcId="{215E9CEC-563D-4864-A802-390FE42FD010}" destId="{43E8F8F9-FCF6-453F-BB6F-D83D29A6EA0B}" srcOrd="0" destOrd="0" presId="urn:microsoft.com/office/officeart/2008/layout/LinedList"/>
    <dgm:cxn modelId="{A3D021E3-101D-43EA-829D-42BB2CE9CD1C}" type="presParOf" srcId="{215E9CEC-563D-4864-A802-390FE42FD010}" destId="{0EF97512-07FF-43FB-94D4-5415589B40AD}" srcOrd="1" destOrd="0" presId="urn:microsoft.com/office/officeart/2008/layout/LinedList"/>
    <dgm:cxn modelId="{8E889203-F865-4D29-B317-AA52F5C1195F}" type="presParOf" srcId="{0EF97512-07FF-43FB-94D4-5415589B40AD}" destId="{9DBBA43C-7DC9-4AE7-B9EC-96080B3D4DDE}" srcOrd="0" destOrd="0" presId="urn:microsoft.com/office/officeart/2008/layout/LinedList"/>
    <dgm:cxn modelId="{562A7CC6-5C2A-4E79-9D3F-323D54C5A77E}" type="presParOf" srcId="{0EF97512-07FF-43FB-94D4-5415589B40AD}" destId="{226E2C45-C727-432F-8368-AD61EAE5734E}" srcOrd="1" destOrd="0" presId="urn:microsoft.com/office/officeart/2008/layout/LinedList"/>
    <dgm:cxn modelId="{3DDFBC81-5D15-4FF9-A60A-24D9FDEA4675}" type="presParOf" srcId="{0EF97512-07FF-43FB-94D4-5415589B40AD}" destId="{31024246-BCF5-4FC7-A2DC-9612F0CCD18D}" srcOrd="2" destOrd="0" presId="urn:microsoft.com/office/officeart/2008/layout/LinedList"/>
    <dgm:cxn modelId="{3C2B4774-5857-4A62-AAED-780168A1904B}" type="presParOf" srcId="{215E9CEC-563D-4864-A802-390FE42FD010}" destId="{918D7EF5-7410-4C81-ADDF-876E1DDE6C62}" srcOrd="2" destOrd="0" presId="urn:microsoft.com/office/officeart/2008/layout/LinedList"/>
    <dgm:cxn modelId="{4ADEC063-5B53-4F34-838E-754CA8B4BCC3}" type="presParOf" srcId="{215E9CEC-563D-4864-A802-390FE42FD010}" destId="{00CDB9E7-BC77-4D1D-B117-96A6F6485F1F}" srcOrd="3" destOrd="0" presId="urn:microsoft.com/office/officeart/2008/layout/LinedList"/>
    <dgm:cxn modelId="{4999DE71-7A10-4677-A265-226FAA97A06D}" type="presParOf" srcId="{215E9CEC-563D-4864-A802-390FE42FD010}" destId="{9A6299A1-2711-4DDF-8C7C-919D989AB27D}" srcOrd="4" destOrd="0" presId="urn:microsoft.com/office/officeart/2008/layout/LinedList"/>
    <dgm:cxn modelId="{F74087D8-26DC-45E1-97E8-ED2B60CE6B3A}" type="presParOf" srcId="{9A6299A1-2711-4DDF-8C7C-919D989AB27D}" destId="{D2493275-8F24-48F7-BEC0-E7956CB88F79}" srcOrd="0" destOrd="0" presId="urn:microsoft.com/office/officeart/2008/layout/LinedList"/>
    <dgm:cxn modelId="{C56C932D-4556-4E65-8BE7-6950DD13ED3D}" type="presParOf" srcId="{9A6299A1-2711-4DDF-8C7C-919D989AB27D}" destId="{4FDD5182-D56A-4C02-B9D7-2CC04B719EB3}" srcOrd="1" destOrd="0" presId="urn:microsoft.com/office/officeart/2008/layout/LinedList"/>
    <dgm:cxn modelId="{99780FB3-E6BC-4A62-9885-C7E40A806582}" type="presParOf" srcId="{9A6299A1-2711-4DDF-8C7C-919D989AB27D}" destId="{4824F7E0-C9BD-4293-AF15-78F45CAD7648}" srcOrd="2" destOrd="0" presId="urn:microsoft.com/office/officeart/2008/layout/LinedList"/>
    <dgm:cxn modelId="{C3610C00-6739-4064-AFA9-F30F1E7D6043}" type="presParOf" srcId="{215E9CEC-563D-4864-A802-390FE42FD010}" destId="{EF503D76-17E4-484C-A944-D0F24F122CB2}" srcOrd="5" destOrd="0" presId="urn:microsoft.com/office/officeart/2008/layout/LinedList"/>
    <dgm:cxn modelId="{D13A10F9-98AB-479D-AA63-081898F70688}" type="presParOf" srcId="{215E9CEC-563D-4864-A802-390FE42FD010}" destId="{72FECB08-0F0E-42CE-B418-0CA2AD406E02}" srcOrd="6" destOrd="0" presId="urn:microsoft.com/office/officeart/2008/layout/LinedList"/>
    <dgm:cxn modelId="{0EAB827B-1C7A-4A7F-8B9D-96231D5384C6}" type="presParOf" srcId="{215E9CEC-563D-4864-A802-390FE42FD010}" destId="{B4FED454-561F-4926-A479-5F8F9D0FFA56}" srcOrd="7" destOrd="0" presId="urn:microsoft.com/office/officeart/2008/layout/LinedList"/>
    <dgm:cxn modelId="{11684F06-6528-4F07-8D0D-5C561D4C52F2}" type="presParOf" srcId="{B4FED454-561F-4926-A479-5F8F9D0FFA56}" destId="{7551566A-6017-4D5A-B3B5-D58506F6566E}" srcOrd="0" destOrd="0" presId="urn:microsoft.com/office/officeart/2008/layout/LinedList"/>
    <dgm:cxn modelId="{28900483-986B-4125-BCFF-ACD4D3487B47}" type="presParOf" srcId="{B4FED454-561F-4926-A479-5F8F9D0FFA56}" destId="{D5B913FA-ADC8-4F43-BDB0-BBEAFAD36E17}" srcOrd="1" destOrd="0" presId="urn:microsoft.com/office/officeart/2008/layout/LinedList"/>
    <dgm:cxn modelId="{27B9E14E-E21F-4F0C-82E2-FB1C9CC295FF}" type="presParOf" srcId="{B4FED454-561F-4926-A479-5F8F9D0FFA56}" destId="{98B01ABE-D532-462A-96EF-8129839F5861}" srcOrd="2" destOrd="0" presId="urn:microsoft.com/office/officeart/2008/layout/LinedList"/>
    <dgm:cxn modelId="{0690BF8D-0ACE-4AE6-814A-9E5A6CD7E396}" type="presParOf" srcId="{215E9CEC-563D-4864-A802-390FE42FD010}" destId="{B2EB1498-5983-4BDA-8271-C37FF477EB4E}" srcOrd="8" destOrd="0" presId="urn:microsoft.com/office/officeart/2008/layout/LinedList"/>
    <dgm:cxn modelId="{8EF26788-523A-4725-AC6E-34F91EFE6D5C}" type="presParOf" srcId="{215E9CEC-563D-4864-A802-390FE42FD010}" destId="{E025C539-9F0F-4404-AC11-A23DA40B6D8B}" srcOrd="9" destOrd="0" presId="urn:microsoft.com/office/officeart/2008/layout/LinedList"/>
    <dgm:cxn modelId="{17F8964E-68A5-4F09-82E9-C30FF164B956}" type="presParOf" srcId="{215E9CEC-563D-4864-A802-390FE42FD010}" destId="{D9CC67D2-11EF-4E63-BA1F-C121CEA5717D}" srcOrd="10" destOrd="0" presId="urn:microsoft.com/office/officeart/2008/layout/LinedList"/>
    <dgm:cxn modelId="{61334DFD-912C-48E0-A5E6-B45D56FA1746}" type="presParOf" srcId="{D9CC67D2-11EF-4E63-BA1F-C121CEA5717D}" destId="{9C98B32C-E959-4458-A16B-BC8253F8A82D}" srcOrd="0" destOrd="0" presId="urn:microsoft.com/office/officeart/2008/layout/LinedList"/>
    <dgm:cxn modelId="{59D5A0CC-ADB9-4657-8BC1-B017A6E9E3ED}" type="presParOf" srcId="{D9CC67D2-11EF-4E63-BA1F-C121CEA5717D}" destId="{17E6F56C-75FE-4341-8479-3F9333469900}" srcOrd="1" destOrd="0" presId="urn:microsoft.com/office/officeart/2008/layout/LinedList"/>
    <dgm:cxn modelId="{17332391-EBBE-4014-9844-E44E8812737C}" type="presParOf" srcId="{D9CC67D2-11EF-4E63-BA1F-C121CEA5717D}" destId="{7D9A9334-07C3-4D7A-B728-0F180AC18C8E}" srcOrd="2" destOrd="0" presId="urn:microsoft.com/office/officeart/2008/layout/LinedList"/>
    <dgm:cxn modelId="{14DD405C-FEC5-48CF-8518-B69FB7B50386}" type="presParOf" srcId="{215E9CEC-563D-4864-A802-390FE42FD010}" destId="{E3BB0E27-871F-4597-B913-55254C3E92EB}" srcOrd="11" destOrd="0" presId="urn:microsoft.com/office/officeart/2008/layout/LinedList"/>
    <dgm:cxn modelId="{F964547A-B155-4C3A-93CF-B0F070CFC679}" type="presParOf" srcId="{215E9CEC-563D-4864-A802-390FE42FD010}" destId="{A8CB47EE-A4EE-4CD5-BCB3-6EF438BA75A1}" srcOrd="12" destOrd="0" presId="urn:microsoft.com/office/officeart/2008/layout/LinedList"/>
    <dgm:cxn modelId="{A5CAC90D-7E6A-4C95-9AE9-068432FB98EE}" type="presParOf" srcId="{215E9CEC-563D-4864-A802-390FE42FD010}" destId="{D5C117CD-474D-47DC-9A77-F351C457681F}" srcOrd="13" destOrd="0" presId="urn:microsoft.com/office/officeart/2008/layout/LinedList"/>
    <dgm:cxn modelId="{B25A2660-36C3-49A4-923A-7DD2A28A63EB}" type="presParOf" srcId="{D5C117CD-474D-47DC-9A77-F351C457681F}" destId="{9080A062-D504-402D-8FE2-E7492A24D186}" srcOrd="0" destOrd="0" presId="urn:microsoft.com/office/officeart/2008/layout/LinedList"/>
    <dgm:cxn modelId="{C2440C09-69E6-4ABA-80AD-8DF079D09A61}" type="presParOf" srcId="{D5C117CD-474D-47DC-9A77-F351C457681F}" destId="{695FF9A0-B262-46A1-AB70-9A06F95F49B5}" srcOrd="1" destOrd="0" presId="urn:microsoft.com/office/officeart/2008/layout/LinedList"/>
    <dgm:cxn modelId="{6F982F29-B8AA-47E5-8B2C-FE1895735CAC}" type="presParOf" srcId="{D5C117CD-474D-47DC-9A77-F351C457681F}" destId="{50967944-A6C6-44CE-9836-9FF8BB829878}" srcOrd="2" destOrd="0" presId="urn:microsoft.com/office/officeart/2008/layout/LinedList"/>
    <dgm:cxn modelId="{64D9D20D-E488-41EB-A5C1-A0C1E8177CBD}" type="presParOf" srcId="{215E9CEC-563D-4864-A802-390FE42FD010}" destId="{EEF53714-8263-4B4F-954F-6D6ED7CC7F21}" srcOrd="14" destOrd="0" presId="urn:microsoft.com/office/officeart/2008/layout/LinedList"/>
    <dgm:cxn modelId="{42C59E1A-20BE-46B2-9D31-378893685403}" type="presParOf" srcId="{215E9CEC-563D-4864-A802-390FE42FD010}" destId="{C1B8E822-B5DD-4521-B004-1629455419A9}" srcOrd="15" destOrd="0" presId="urn:microsoft.com/office/officeart/2008/layout/LinedList"/>
    <dgm:cxn modelId="{DFCF85B0-05FA-41A1-96C6-8A57DF8EB4B0}" type="presParOf" srcId="{215E9CEC-563D-4864-A802-390FE42FD010}" destId="{7EEE3D34-7163-42BA-9ACA-F9122902E44C}" srcOrd="16" destOrd="0" presId="urn:microsoft.com/office/officeart/2008/layout/LinedList"/>
    <dgm:cxn modelId="{5436CEF6-CE8B-477C-BCAB-B05C8221FDAE}" type="presParOf" srcId="{7EEE3D34-7163-42BA-9ACA-F9122902E44C}" destId="{8864D332-B93F-4575-9589-CD86769146F3}" srcOrd="0" destOrd="0" presId="urn:microsoft.com/office/officeart/2008/layout/LinedList"/>
    <dgm:cxn modelId="{359E8639-FAA4-49C3-9FA3-67232EA31862}" type="presParOf" srcId="{7EEE3D34-7163-42BA-9ACA-F9122902E44C}" destId="{F84BFFB4-E747-41C6-A1AA-275D5E7DC74C}" srcOrd="1" destOrd="0" presId="urn:microsoft.com/office/officeart/2008/layout/LinedList"/>
    <dgm:cxn modelId="{10EAFB3A-9F68-4B9E-B7D7-AA11A7672175}" type="presParOf" srcId="{7EEE3D34-7163-42BA-9ACA-F9122902E44C}" destId="{F7909C4B-3174-4370-87F0-C97BE7B952FA}" srcOrd="2" destOrd="0" presId="urn:microsoft.com/office/officeart/2008/layout/LinedList"/>
    <dgm:cxn modelId="{0A28390D-263A-4550-8FB7-9E5711F7C196}" type="presParOf" srcId="{215E9CEC-563D-4864-A802-390FE42FD010}" destId="{3E71389E-CD9B-4FA6-867E-6CCCEADEB93A}" srcOrd="17" destOrd="0" presId="urn:microsoft.com/office/officeart/2008/layout/LinedList"/>
    <dgm:cxn modelId="{9C7A0F1A-AC5D-4BE0-A815-79FC458F9AE1}" type="presParOf" srcId="{215E9CEC-563D-4864-A802-390FE42FD010}" destId="{9609BC87-AF6D-4B65-8393-30E3457F0BC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140D7D-03EC-4BEB-BC0B-74EEA2133CB7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75C208-EA6B-4C3B-B6E3-2DD3AD4DC67D}">
      <dgm:prSet phldrT="[Текст]" custT="1"/>
      <dgm:spPr/>
      <dgm:t>
        <a:bodyPr/>
        <a:lstStyle/>
        <a:p>
          <a:pPr algn="just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началом операционного дня МСПД, НБ на основании платежного поручения пользователя осуществляет перевод денег с его корреспондентского счета, открытого в НБ , в пределах суммы остатка на нем, на специально счет НБ  (далее счет системы). </a:t>
          </a:r>
          <a:endParaRPr lang="ru-RU" sz="1600"/>
        </a:p>
      </dgm:t>
    </dgm:pt>
    <dgm:pt modelId="{FE97A5B4-0BFE-4022-BDC0-977C6A895F7E}" type="parTrans" cxnId="{3A34AA30-AF2D-4B9D-9885-D20843C1DE34}">
      <dgm:prSet/>
      <dgm:spPr/>
      <dgm:t>
        <a:bodyPr/>
        <a:lstStyle/>
        <a:p>
          <a:pPr algn="just"/>
          <a:endParaRPr lang="ru-RU" sz="1600"/>
        </a:p>
      </dgm:t>
    </dgm:pt>
    <dgm:pt modelId="{77C5B5FE-6A70-4971-AF39-E4F1B00A46AD}" type="sibTrans" cxnId="{3A34AA30-AF2D-4B9D-9885-D20843C1DE34}">
      <dgm:prSet/>
      <dgm:spPr/>
      <dgm:t>
        <a:bodyPr/>
        <a:lstStyle/>
        <a:p>
          <a:pPr algn="just"/>
          <a:endParaRPr lang="ru-RU" sz="1600"/>
        </a:p>
      </dgm:t>
    </dgm:pt>
    <dgm:pt modelId="{14461C6C-2738-413C-ADBB-A914C7636CF4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исполненных ПП пользователей НБ формирует и направляет в МСПД электронную ведомость, содержащую информацию о суммах денег пользователей, переведенных ими со своих корсчетов на счет системы в НБ  и их банковских идентификационных кодах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A3CC5-D704-4BB5-9810-2E2F67DAD541}" type="parTrans" cxnId="{F226CBB2-8C9E-47F7-AB74-558C5F51E21F}">
      <dgm:prSet/>
      <dgm:spPr/>
      <dgm:t>
        <a:bodyPr/>
        <a:lstStyle/>
        <a:p>
          <a:pPr algn="just"/>
          <a:endParaRPr lang="ru-RU" sz="1600"/>
        </a:p>
      </dgm:t>
    </dgm:pt>
    <dgm:pt modelId="{E3BABE98-44E1-4123-8824-BFBE77BB8142}" type="sibTrans" cxnId="{F226CBB2-8C9E-47F7-AB74-558C5F51E21F}">
      <dgm:prSet/>
      <dgm:spPr/>
      <dgm:t>
        <a:bodyPr/>
        <a:lstStyle/>
        <a:p>
          <a:pPr algn="just"/>
          <a:endParaRPr lang="ru-RU" sz="1600"/>
        </a:p>
      </dgm:t>
    </dgm:pt>
    <dgm:pt modelId="{07202E51-3F40-4D13-BE0D-1216F739E451}">
      <dgm:prSet custT="1"/>
      <dgm:spPr/>
      <dgm:t>
        <a:bodyPr/>
        <a:lstStyle/>
        <a:p>
          <a:pPr algn="just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управления рисками НБ так же доводит до НПК эл. ведомость о максимально допустимой сумме ПП в дебетовой очереди пользователя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92D45-E6AD-4253-ADB2-4234651D6AF2}" type="parTrans" cxnId="{58DB2D7D-81BC-4DEB-A0D3-D1F89BCF2DDF}">
      <dgm:prSet/>
      <dgm:spPr/>
      <dgm:t>
        <a:bodyPr/>
        <a:lstStyle/>
        <a:p>
          <a:pPr algn="just"/>
          <a:endParaRPr lang="ru-RU" sz="1600"/>
        </a:p>
      </dgm:t>
    </dgm:pt>
    <dgm:pt modelId="{6FACFC04-D14D-4209-9450-977D7271AF28}" type="sibTrans" cxnId="{58DB2D7D-81BC-4DEB-A0D3-D1F89BCF2DDF}">
      <dgm:prSet/>
      <dgm:spPr/>
      <dgm:t>
        <a:bodyPr/>
        <a:lstStyle/>
        <a:p>
          <a:pPr algn="just"/>
          <a:endParaRPr lang="ru-RU" sz="1600"/>
        </a:p>
      </dgm:t>
    </dgm:pt>
    <dgm:pt modelId="{7FBBD036-7BC1-47C3-A7C9-E35129E5F2AC}">
      <dgm:prSet custT="1"/>
      <dgm:spPr/>
      <dgm:t>
        <a:bodyPr/>
        <a:lstStyle/>
        <a:p>
          <a:pPr algn="just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Данная ведомость содержит БИК банка-пользователя и общую сумму ПП, которые могут быть зарегистрированы в его очереди. В течение операционного дня пользователь имеет возможность менять текущий баланс счета в системе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9919F-145C-4258-B016-773D7241D8A4}" type="parTrans" cxnId="{08C9A92A-14A7-4981-B564-4E576D7EAFA5}">
      <dgm:prSet/>
      <dgm:spPr/>
      <dgm:t>
        <a:bodyPr/>
        <a:lstStyle/>
        <a:p>
          <a:pPr algn="just"/>
          <a:endParaRPr lang="ru-RU" sz="1600"/>
        </a:p>
      </dgm:t>
    </dgm:pt>
    <dgm:pt modelId="{ABB458D4-DE0D-44E5-8673-03E564AF343B}" type="sibTrans" cxnId="{08C9A92A-14A7-4981-B564-4E576D7EAFA5}">
      <dgm:prSet/>
      <dgm:spPr/>
      <dgm:t>
        <a:bodyPr/>
        <a:lstStyle/>
        <a:p>
          <a:pPr algn="just"/>
          <a:endParaRPr lang="ru-RU" sz="1600"/>
        </a:p>
      </dgm:t>
    </dgm:pt>
    <dgm:pt modelId="{55BE10A5-D4FE-4D42-A903-6FB23D38603C}">
      <dgm:prSet custT="1"/>
      <dgm:spPr/>
      <dgm:t>
        <a:bodyPr/>
        <a:lstStyle/>
        <a:p>
          <a:pPr algn="just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∑ денег пользователей, переведенных ими со своих кор. счетов на счет системы в НБ , и максимальной общей ∑ платежных поручений, которые могут быть зарегистрированы в очереди пользователя, позволяет НБ управлять ликвидностью пользователей в реальном режиме времени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15D70-5BAA-46CE-8267-595AF49FA0F1}" type="parTrans" cxnId="{4B89C077-FCD7-4406-A67D-68CFEC7337FB}">
      <dgm:prSet/>
      <dgm:spPr/>
      <dgm:t>
        <a:bodyPr/>
        <a:lstStyle/>
        <a:p>
          <a:pPr algn="just"/>
          <a:endParaRPr lang="ru-RU" sz="1600"/>
        </a:p>
      </dgm:t>
    </dgm:pt>
    <dgm:pt modelId="{A31EDA80-118D-4D03-A2A4-B5B0DD9ABA79}" type="sibTrans" cxnId="{4B89C077-FCD7-4406-A67D-68CFEC7337FB}">
      <dgm:prSet/>
      <dgm:spPr/>
      <dgm:t>
        <a:bodyPr/>
        <a:lstStyle/>
        <a:p>
          <a:pPr algn="just"/>
          <a:endParaRPr lang="ru-RU" sz="1600"/>
        </a:p>
      </dgm:t>
    </dgm:pt>
    <dgm:pt modelId="{56950665-9AC3-45CC-A0B5-AD10F3793323}" type="pres">
      <dgm:prSet presAssocID="{EC140D7D-03EC-4BEB-BC0B-74EEA2133CB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F991F-2A32-4609-8AE8-2FAE27482495}" type="pres">
      <dgm:prSet presAssocID="{2575C208-EA6B-4C3B-B6E3-2DD3AD4DC67D}" presName="circle1" presStyleLbl="node1" presStyleIdx="0" presStyleCnt="5"/>
      <dgm:spPr/>
    </dgm:pt>
    <dgm:pt modelId="{AB65768A-43E8-489D-8F15-13993746E724}" type="pres">
      <dgm:prSet presAssocID="{2575C208-EA6B-4C3B-B6E3-2DD3AD4DC67D}" presName="space" presStyleCnt="0"/>
      <dgm:spPr/>
    </dgm:pt>
    <dgm:pt modelId="{186CCB50-1D9C-41D4-992C-3A447149A9B0}" type="pres">
      <dgm:prSet presAssocID="{2575C208-EA6B-4C3B-B6E3-2DD3AD4DC67D}" presName="rect1" presStyleLbl="alignAcc1" presStyleIdx="0" presStyleCnt="5"/>
      <dgm:spPr/>
      <dgm:t>
        <a:bodyPr/>
        <a:lstStyle/>
        <a:p>
          <a:endParaRPr lang="ru-RU"/>
        </a:p>
      </dgm:t>
    </dgm:pt>
    <dgm:pt modelId="{E628A47A-8689-4281-9360-D31181CA201D}" type="pres">
      <dgm:prSet presAssocID="{14461C6C-2738-413C-ADBB-A914C7636CF4}" presName="vertSpace2" presStyleLbl="node1" presStyleIdx="0" presStyleCnt="5"/>
      <dgm:spPr/>
    </dgm:pt>
    <dgm:pt modelId="{58F691D6-FE81-4F60-9B60-5AB5E49B6FA7}" type="pres">
      <dgm:prSet presAssocID="{14461C6C-2738-413C-ADBB-A914C7636CF4}" presName="circle2" presStyleLbl="node1" presStyleIdx="1" presStyleCnt="5"/>
      <dgm:spPr/>
    </dgm:pt>
    <dgm:pt modelId="{CFF59C37-1407-488D-A5AA-6D5D2FA401B9}" type="pres">
      <dgm:prSet presAssocID="{14461C6C-2738-413C-ADBB-A914C7636CF4}" presName="rect2" presStyleLbl="alignAcc1" presStyleIdx="1" presStyleCnt="5" custScaleY="101511"/>
      <dgm:spPr/>
      <dgm:t>
        <a:bodyPr/>
        <a:lstStyle/>
        <a:p>
          <a:endParaRPr lang="ru-RU"/>
        </a:p>
      </dgm:t>
    </dgm:pt>
    <dgm:pt modelId="{20691E2E-3863-4D36-A8EE-3A992A8AD579}" type="pres">
      <dgm:prSet presAssocID="{07202E51-3F40-4D13-BE0D-1216F739E451}" presName="vertSpace3" presStyleLbl="node1" presStyleIdx="1" presStyleCnt="5"/>
      <dgm:spPr/>
    </dgm:pt>
    <dgm:pt modelId="{DB13A64B-B830-44BB-B5C6-0D959A0F9C49}" type="pres">
      <dgm:prSet presAssocID="{07202E51-3F40-4D13-BE0D-1216F739E451}" presName="circle3" presStyleLbl="node1" presStyleIdx="2" presStyleCnt="5"/>
      <dgm:spPr/>
    </dgm:pt>
    <dgm:pt modelId="{E1AF0D38-59DC-49ED-BA21-03038B193808}" type="pres">
      <dgm:prSet presAssocID="{07202E51-3F40-4D13-BE0D-1216F739E451}" presName="rect3" presStyleLbl="alignAcc1" presStyleIdx="2" presStyleCnt="5"/>
      <dgm:spPr/>
      <dgm:t>
        <a:bodyPr/>
        <a:lstStyle/>
        <a:p>
          <a:endParaRPr lang="ru-RU"/>
        </a:p>
      </dgm:t>
    </dgm:pt>
    <dgm:pt modelId="{F9E2871A-6B10-4BEB-B4CC-9F6CEA0B63DF}" type="pres">
      <dgm:prSet presAssocID="{7FBBD036-7BC1-47C3-A7C9-E35129E5F2AC}" presName="vertSpace4" presStyleLbl="node1" presStyleIdx="2" presStyleCnt="5"/>
      <dgm:spPr/>
    </dgm:pt>
    <dgm:pt modelId="{0237F9EA-E333-4E25-BD5B-B6CD0A64426E}" type="pres">
      <dgm:prSet presAssocID="{7FBBD036-7BC1-47C3-A7C9-E35129E5F2AC}" presName="circle4" presStyleLbl="node1" presStyleIdx="3" presStyleCnt="5"/>
      <dgm:spPr/>
    </dgm:pt>
    <dgm:pt modelId="{CC9981AC-119A-4FB9-92B3-85A3B8413AB0}" type="pres">
      <dgm:prSet presAssocID="{7FBBD036-7BC1-47C3-A7C9-E35129E5F2AC}" presName="rect4" presStyleLbl="alignAcc1" presStyleIdx="3" presStyleCnt="5"/>
      <dgm:spPr/>
      <dgm:t>
        <a:bodyPr/>
        <a:lstStyle/>
        <a:p>
          <a:endParaRPr lang="ru-RU"/>
        </a:p>
      </dgm:t>
    </dgm:pt>
    <dgm:pt modelId="{1C673AFF-CAF3-4391-AC7C-4B765317B22F}" type="pres">
      <dgm:prSet presAssocID="{55BE10A5-D4FE-4D42-A903-6FB23D38603C}" presName="vertSpace5" presStyleLbl="node1" presStyleIdx="3" presStyleCnt="5"/>
      <dgm:spPr/>
    </dgm:pt>
    <dgm:pt modelId="{A533C823-12FE-4515-BF84-D37BD4DF191C}" type="pres">
      <dgm:prSet presAssocID="{55BE10A5-D4FE-4D42-A903-6FB23D38603C}" presName="circle5" presStyleLbl="node1" presStyleIdx="4" presStyleCnt="5"/>
      <dgm:spPr/>
    </dgm:pt>
    <dgm:pt modelId="{E7CAE8DB-D340-4954-9463-301AAAB515A4}" type="pres">
      <dgm:prSet presAssocID="{55BE10A5-D4FE-4D42-A903-6FB23D38603C}" presName="rect5" presStyleLbl="alignAcc1" presStyleIdx="4" presStyleCnt="5"/>
      <dgm:spPr/>
      <dgm:t>
        <a:bodyPr/>
        <a:lstStyle/>
        <a:p>
          <a:endParaRPr lang="ru-RU"/>
        </a:p>
      </dgm:t>
    </dgm:pt>
    <dgm:pt modelId="{1C8AD93B-D5E3-4F28-90E9-BE89D4E79C4D}" type="pres">
      <dgm:prSet presAssocID="{2575C208-EA6B-4C3B-B6E3-2DD3AD4DC67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405FF-D7A9-4C3B-B162-01F0FFD74F8E}" type="pres">
      <dgm:prSet presAssocID="{14461C6C-2738-413C-ADBB-A914C7636CF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815C8-F5CE-4C12-8C4E-C67D1E76FB72}" type="pres">
      <dgm:prSet presAssocID="{07202E51-3F40-4D13-BE0D-1216F739E451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25053-A0F6-47A7-AF69-A3C7A402CE56}" type="pres">
      <dgm:prSet presAssocID="{7FBBD036-7BC1-47C3-A7C9-E35129E5F2A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7C331-20C3-4A85-B816-48F9A440CF1A}" type="pres">
      <dgm:prSet presAssocID="{55BE10A5-D4FE-4D42-A903-6FB23D38603C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92EE1-11F7-4B55-9158-07D82192485C}" type="presOf" srcId="{55BE10A5-D4FE-4D42-A903-6FB23D38603C}" destId="{E7CAE8DB-D340-4954-9463-301AAAB515A4}" srcOrd="0" destOrd="0" presId="urn:microsoft.com/office/officeart/2005/8/layout/target3"/>
    <dgm:cxn modelId="{2E8D8879-A3A9-4270-BAB9-0390EBF62337}" type="presOf" srcId="{7FBBD036-7BC1-47C3-A7C9-E35129E5F2AC}" destId="{B6F25053-A0F6-47A7-AF69-A3C7A402CE56}" srcOrd="1" destOrd="0" presId="urn:microsoft.com/office/officeart/2005/8/layout/target3"/>
    <dgm:cxn modelId="{D99DC6D9-E933-4DD3-A8F1-F469ABF77C6D}" type="presOf" srcId="{2575C208-EA6B-4C3B-B6E3-2DD3AD4DC67D}" destId="{186CCB50-1D9C-41D4-992C-3A447149A9B0}" srcOrd="0" destOrd="0" presId="urn:microsoft.com/office/officeart/2005/8/layout/target3"/>
    <dgm:cxn modelId="{3B6812B6-A59E-470E-BC51-73BCAA49EA6C}" type="presOf" srcId="{7FBBD036-7BC1-47C3-A7C9-E35129E5F2AC}" destId="{CC9981AC-119A-4FB9-92B3-85A3B8413AB0}" srcOrd="0" destOrd="0" presId="urn:microsoft.com/office/officeart/2005/8/layout/target3"/>
    <dgm:cxn modelId="{F226CBB2-8C9E-47F7-AB74-558C5F51E21F}" srcId="{EC140D7D-03EC-4BEB-BC0B-74EEA2133CB7}" destId="{14461C6C-2738-413C-ADBB-A914C7636CF4}" srcOrd="1" destOrd="0" parTransId="{79EA3CC5-D704-4BB5-9810-2E2F67DAD541}" sibTransId="{E3BABE98-44E1-4123-8824-BFBE77BB8142}"/>
    <dgm:cxn modelId="{3A34AA30-AF2D-4B9D-9885-D20843C1DE34}" srcId="{EC140D7D-03EC-4BEB-BC0B-74EEA2133CB7}" destId="{2575C208-EA6B-4C3B-B6E3-2DD3AD4DC67D}" srcOrd="0" destOrd="0" parTransId="{FE97A5B4-0BFE-4022-BDC0-977C6A895F7E}" sibTransId="{77C5B5FE-6A70-4971-AF39-E4F1B00A46AD}"/>
    <dgm:cxn modelId="{243AC474-7D26-49C0-8D04-D6797128085D}" type="presOf" srcId="{07202E51-3F40-4D13-BE0D-1216F739E451}" destId="{E1AF0D38-59DC-49ED-BA21-03038B193808}" srcOrd="0" destOrd="0" presId="urn:microsoft.com/office/officeart/2005/8/layout/target3"/>
    <dgm:cxn modelId="{08C9A92A-14A7-4981-B564-4E576D7EAFA5}" srcId="{EC140D7D-03EC-4BEB-BC0B-74EEA2133CB7}" destId="{7FBBD036-7BC1-47C3-A7C9-E35129E5F2AC}" srcOrd="3" destOrd="0" parTransId="{1C59919F-145C-4258-B016-773D7241D8A4}" sibTransId="{ABB458D4-DE0D-44E5-8673-03E564AF343B}"/>
    <dgm:cxn modelId="{3A278AAC-D98E-49DC-823D-354625D1E36D}" type="presOf" srcId="{55BE10A5-D4FE-4D42-A903-6FB23D38603C}" destId="{F237C331-20C3-4A85-B816-48F9A440CF1A}" srcOrd="1" destOrd="0" presId="urn:microsoft.com/office/officeart/2005/8/layout/target3"/>
    <dgm:cxn modelId="{BF517781-3311-48CA-994C-7550849FCF7A}" type="presOf" srcId="{EC140D7D-03EC-4BEB-BC0B-74EEA2133CB7}" destId="{56950665-9AC3-45CC-A0B5-AD10F3793323}" srcOrd="0" destOrd="0" presId="urn:microsoft.com/office/officeart/2005/8/layout/target3"/>
    <dgm:cxn modelId="{4B89C077-FCD7-4406-A67D-68CFEC7337FB}" srcId="{EC140D7D-03EC-4BEB-BC0B-74EEA2133CB7}" destId="{55BE10A5-D4FE-4D42-A903-6FB23D38603C}" srcOrd="4" destOrd="0" parTransId="{16815D70-5BAA-46CE-8267-595AF49FA0F1}" sibTransId="{A31EDA80-118D-4D03-A2A4-B5B0DD9ABA79}"/>
    <dgm:cxn modelId="{BD7951BC-D66A-4DD7-93E2-AD7E3DDD5F84}" type="presOf" srcId="{2575C208-EA6B-4C3B-B6E3-2DD3AD4DC67D}" destId="{1C8AD93B-D5E3-4F28-90E9-BE89D4E79C4D}" srcOrd="1" destOrd="0" presId="urn:microsoft.com/office/officeart/2005/8/layout/target3"/>
    <dgm:cxn modelId="{52E8321F-FEA1-4203-A8C4-02F577A2F82F}" type="presOf" srcId="{14461C6C-2738-413C-ADBB-A914C7636CF4}" destId="{792405FF-D7A9-4C3B-B162-01F0FFD74F8E}" srcOrd="1" destOrd="0" presId="urn:microsoft.com/office/officeart/2005/8/layout/target3"/>
    <dgm:cxn modelId="{58DB2D7D-81BC-4DEB-A0D3-D1F89BCF2DDF}" srcId="{EC140D7D-03EC-4BEB-BC0B-74EEA2133CB7}" destId="{07202E51-3F40-4D13-BE0D-1216F739E451}" srcOrd="2" destOrd="0" parTransId="{67192D45-E6AD-4253-ADB2-4234651D6AF2}" sibTransId="{6FACFC04-D14D-4209-9450-977D7271AF28}"/>
    <dgm:cxn modelId="{FEB53B55-A933-4BAF-8B22-5EB0941D9B95}" type="presOf" srcId="{07202E51-3F40-4D13-BE0D-1216F739E451}" destId="{E86815C8-F5CE-4C12-8C4E-C67D1E76FB72}" srcOrd="1" destOrd="0" presId="urn:microsoft.com/office/officeart/2005/8/layout/target3"/>
    <dgm:cxn modelId="{156D7E44-258B-4A1B-8F38-F4F214A79ECA}" type="presOf" srcId="{14461C6C-2738-413C-ADBB-A914C7636CF4}" destId="{CFF59C37-1407-488D-A5AA-6D5D2FA401B9}" srcOrd="0" destOrd="0" presId="urn:microsoft.com/office/officeart/2005/8/layout/target3"/>
    <dgm:cxn modelId="{D8DE6D01-EA3C-43C9-AFFC-DBB7EE04EA78}" type="presParOf" srcId="{56950665-9AC3-45CC-A0B5-AD10F3793323}" destId="{2BBF991F-2A32-4609-8AE8-2FAE27482495}" srcOrd="0" destOrd="0" presId="urn:microsoft.com/office/officeart/2005/8/layout/target3"/>
    <dgm:cxn modelId="{1E344275-E0B1-4568-A20F-9BF1F2211F17}" type="presParOf" srcId="{56950665-9AC3-45CC-A0B5-AD10F3793323}" destId="{AB65768A-43E8-489D-8F15-13993746E724}" srcOrd="1" destOrd="0" presId="urn:microsoft.com/office/officeart/2005/8/layout/target3"/>
    <dgm:cxn modelId="{19C516DF-5006-4443-B5C5-F41B09D23D28}" type="presParOf" srcId="{56950665-9AC3-45CC-A0B5-AD10F3793323}" destId="{186CCB50-1D9C-41D4-992C-3A447149A9B0}" srcOrd="2" destOrd="0" presId="urn:microsoft.com/office/officeart/2005/8/layout/target3"/>
    <dgm:cxn modelId="{78711590-E2CC-490F-8EDB-25142049883B}" type="presParOf" srcId="{56950665-9AC3-45CC-A0B5-AD10F3793323}" destId="{E628A47A-8689-4281-9360-D31181CA201D}" srcOrd="3" destOrd="0" presId="urn:microsoft.com/office/officeart/2005/8/layout/target3"/>
    <dgm:cxn modelId="{1FEEE0EE-A69B-4F8E-8D7C-B34BAACDB6D4}" type="presParOf" srcId="{56950665-9AC3-45CC-A0B5-AD10F3793323}" destId="{58F691D6-FE81-4F60-9B60-5AB5E49B6FA7}" srcOrd="4" destOrd="0" presId="urn:microsoft.com/office/officeart/2005/8/layout/target3"/>
    <dgm:cxn modelId="{FB936980-26F3-47C8-82DB-5AA331F939D3}" type="presParOf" srcId="{56950665-9AC3-45CC-A0B5-AD10F3793323}" destId="{CFF59C37-1407-488D-A5AA-6D5D2FA401B9}" srcOrd="5" destOrd="0" presId="urn:microsoft.com/office/officeart/2005/8/layout/target3"/>
    <dgm:cxn modelId="{41481D81-8638-4385-8173-A341E404DF7A}" type="presParOf" srcId="{56950665-9AC3-45CC-A0B5-AD10F3793323}" destId="{20691E2E-3863-4D36-A8EE-3A992A8AD579}" srcOrd="6" destOrd="0" presId="urn:microsoft.com/office/officeart/2005/8/layout/target3"/>
    <dgm:cxn modelId="{0E970065-A12A-4C9B-A897-A0E779E3026C}" type="presParOf" srcId="{56950665-9AC3-45CC-A0B5-AD10F3793323}" destId="{DB13A64B-B830-44BB-B5C6-0D959A0F9C49}" srcOrd="7" destOrd="0" presId="urn:microsoft.com/office/officeart/2005/8/layout/target3"/>
    <dgm:cxn modelId="{8B2F8EB8-5A3C-472B-99E3-C63442D3426F}" type="presParOf" srcId="{56950665-9AC3-45CC-A0B5-AD10F3793323}" destId="{E1AF0D38-59DC-49ED-BA21-03038B193808}" srcOrd="8" destOrd="0" presId="urn:microsoft.com/office/officeart/2005/8/layout/target3"/>
    <dgm:cxn modelId="{DEC301F4-9A52-47AE-8992-AABC5188FF5C}" type="presParOf" srcId="{56950665-9AC3-45CC-A0B5-AD10F3793323}" destId="{F9E2871A-6B10-4BEB-B4CC-9F6CEA0B63DF}" srcOrd="9" destOrd="0" presId="urn:microsoft.com/office/officeart/2005/8/layout/target3"/>
    <dgm:cxn modelId="{1112D7F7-26E1-48D5-BF52-7608F257F8A8}" type="presParOf" srcId="{56950665-9AC3-45CC-A0B5-AD10F3793323}" destId="{0237F9EA-E333-4E25-BD5B-B6CD0A64426E}" srcOrd="10" destOrd="0" presId="urn:microsoft.com/office/officeart/2005/8/layout/target3"/>
    <dgm:cxn modelId="{F205E5AC-9680-4A66-9627-302533B1A52E}" type="presParOf" srcId="{56950665-9AC3-45CC-A0B5-AD10F3793323}" destId="{CC9981AC-119A-4FB9-92B3-85A3B8413AB0}" srcOrd="11" destOrd="0" presId="urn:microsoft.com/office/officeart/2005/8/layout/target3"/>
    <dgm:cxn modelId="{075149C7-9148-4340-8302-B81DF5945607}" type="presParOf" srcId="{56950665-9AC3-45CC-A0B5-AD10F3793323}" destId="{1C673AFF-CAF3-4391-AC7C-4B765317B22F}" srcOrd="12" destOrd="0" presId="urn:microsoft.com/office/officeart/2005/8/layout/target3"/>
    <dgm:cxn modelId="{AC9FC96A-6285-444A-AE7D-3F6621FA129A}" type="presParOf" srcId="{56950665-9AC3-45CC-A0B5-AD10F3793323}" destId="{A533C823-12FE-4515-BF84-D37BD4DF191C}" srcOrd="13" destOrd="0" presId="urn:microsoft.com/office/officeart/2005/8/layout/target3"/>
    <dgm:cxn modelId="{5F5BA662-0D59-4C7B-9ADD-A25BFB7952C7}" type="presParOf" srcId="{56950665-9AC3-45CC-A0B5-AD10F3793323}" destId="{E7CAE8DB-D340-4954-9463-301AAAB515A4}" srcOrd="14" destOrd="0" presId="urn:microsoft.com/office/officeart/2005/8/layout/target3"/>
    <dgm:cxn modelId="{0A26034C-E647-4CB7-B1D6-77FC4933A18D}" type="presParOf" srcId="{56950665-9AC3-45CC-A0B5-AD10F3793323}" destId="{1C8AD93B-D5E3-4F28-90E9-BE89D4E79C4D}" srcOrd="15" destOrd="0" presId="urn:microsoft.com/office/officeart/2005/8/layout/target3"/>
    <dgm:cxn modelId="{2C606203-0B27-4C12-8AE1-52A2294C8B45}" type="presParOf" srcId="{56950665-9AC3-45CC-A0B5-AD10F3793323}" destId="{792405FF-D7A9-4C3B-B162-01F0FFD74F8E}" srcOrd="16" destOrd="0" presId="urn:microsoft.com/office/officeart/2005/8/layout/target3"/>
    <dgm:cxn modelId="{CF79AFF3-5C0A-4A19-BC3A-4FF4630E57BB}" type="presParOf" srcId="{56950665-9AC3-45CC-A0B5-AD10F3793323}" destId="{E86815C8-F5CE-4C12-8C4E-C67D1E76FB72}" srcOrd="17" destOrd="0" presId="urn:microsoft.com/office/officeart/2005/8/layout/target3"/>
    <dgm:cxn modelId="{16382B69-5895-4ABD-9473-FEBEC905C33B}" type="presParOf" srcId="{56950665-9AC3-45CC-A0B5-AD10F3793323}" destId="{B6F25053-A0F6-47A7-AF69-A3C7A402CE56}" srcOrd="18" destOrd="0" presId="urn:microsoft.com/office/officeart/2005/8/layout/target3"/>
    <dgm:cxn modelId="{37F91E1D-36F8-47A3-9E5E-0AE97F3B7EB6}" type="presParOf" srcId="{56950665-9AC3-45CC-A0B5-AD10F3793323}" destId="{F237C331-20C3-4A85-B816-48F9A440CF1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C41CD4-1FC2-4A11-A0CB-B737565D2B2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AA0212-643D-4BAD-A3D7-B6692D1F043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Операционный день МСПД начинается в 9-00 часов.</a:t>
          </a:r>
          <a:endParaRPr lang="ru-RU" sz="1800" dirty="0"/>
        </a:p>
      </dgm:t>
    </dgm:pt>
    <dgm:pt modelId="{6877CA29-6C0B-4CC7-B00D-D9C649FBC8BD}" type="parTrans" cxnId="{6D985C4E-1DF8-46A0-A5E1-F6BFAE22F3D2}">
      <dgm:prSet/>
      <dgm:spPr/>
      <dgm:t>
        <a:bodyPr/>
        <a:lstStyle/>
        <a:p>
          <a:endParaRPr lang="ru-RU" sz="1800"/>
        </a:p>
      </dgm:t>
    </dgm:pt>
    <dgm:pt modelId="{A564D8C2-88A5-47F0-A885-5E78670DEEEC}" type="sibTrans" cxnId="{6D985C4E-1DF8-46A0-A5E1-F6BFAE22F3D2}">
      <dgm:prSet/>
      <dgm:spPr/>
      <dgm:t>
        <a:bodyPr/>
        <a:lstStyle/>
        <a:p>
          <a:endParaRPr lang="ru-RU" sz="1800"/>
        </a:p>
      </dgm:t>
    </dgm:pt>
    <dgm:pt modelId="{A83B7D87-2CE8-4F71-B671-1B07326D9551}">
      <dgm:prSet phldrT="[Текст]" phldr="1"/>
      <dgm:spPr/>
      <dgm:t>
        <a:bodyPr/>
        <a:lstStyle/>
        <a:p>
          <a:endParaRPr lang="ru-RU" sz="1800"/>
        </a:p>
      </dgm:t>
    </dgm:pt>
    <dgm:pt modelId="{B124FADF-111B-419D-8A74-E47481D175EC}" type="parTrans" cxnId="{6714474B-DB7B-4CF4-AF49-670F9EA6AFC8}">
      <dgm:prSet/>
      <dgm:spPr/>
      <dgm:t>
        <a:bodyPr/>
        <a:lstStyle/>
        <a:p>
          <a:endParaRPr lang="ru-RU" sz="1800"/>
        </a:p>
      </dgm:t>
    </dgm:pt>
    <dgm:pt modelId="{39616670-A9B5-4B27-AFE9-A0BF3A88D148}" type="sibTrans" cxnId="{6714474B-DB7B-4CF4-AF49-670F9EA6AFC8}">
      <dgm:prSet/>
      <dgm:spPr/>
      <dgm:t>
        <a:bodyPr/>
        <a:lstStyle/>
        <a:p>
          <a:endParaRPr lang="ru-RU" sz="1800"/>
        </a:p>
      </dgm:t>
    </dgm:pt>
    <dgm:pt modelId="{767CF641-20C6-47D7-82D5-6F3734C9BE74}">
      <dgm:prSet phldrT="[Текст]" phldr="1"/>
      <dgm:spPr/>
      <dgm:t>
        <a:bodyPr/>
        <a:lstStyle/>
        <a:p>
          <a:endParaRPr lang="ru-RU" sz="1800"/>
        </a:p>
      </dgm:t>
    </dgm:pt>
    <dgm:pt modelId="{EBB8188E-8670-4961-AD5C-A40D0806E20A}" type="parTrans" cxnId="{9ECA3985-4DF7-4118-A19F-AC40EB28ED8B}">
      <dgm:prSet/>
      <dgm:spPr/>
      <dgm:t>
        <a:bodyPr/>
        <a:lstStyle/>
        <a:p>
          <a:endParaRPr lang="ru-RU" sz="1800"/>
        </a:p>
      </dgm:t>
    </dgm:pt>
    <dgm:pt modelId="{44B089A7-C2CB-4E14-B935-E2460ACB6BF1}" type="sibTrans" cxnId="{9ECA3985-4DF7-4118-A19F-AC40EB28ED8B}">
      <dgm:prSet/>
      <dgm:spPr/>
      <dgm:t>
        <a:bodyPr/>
        <a:lstStyle/>
        <a:p>
          <a:endParaRPr lang="ru-RU" sz="1800"/>
        </a:p>
      </dgm:t>
    </dgm:pt>
    <dgm:pt modelId="{2AD57AF0-2DCF-45C5-9EA4-79C0F18821F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открытием опер. дня НПК на основании эл. ведомости, полученной от подразделения НБ , производит отображение ∑ со счета системы на позиции пользователей в НПК. Также производится запись о максимальной общей сумме платежных поручений, которые могут быть зарегистрированы в очереди пользователя</a:t>
          </a:r>
        </a:p>
      </dgm:t>
    </dgm:pt>
    <dgm:pt modelId="{0696DC2C-28C2-4050-A813-4AF2363CFF49}" type="parTrans" cxnId="{4563B7CF-BF0E-4587-AB7A-126216293F18}">
      <dgm:prSet/>
      <dgm:spPr/>
      <dgm:t>
        <a:bodyPr/>
        <a:lstStyle/>
        <a:p>
          <a:endParaRPr lang="ru-RU" sz="1800"/>
        </a:p>
      </dgm:t>
    </dgm:pt>
    <dgm:pt modelId="{B48D533C-9BE9-43FA-A8AB-D240BC305384}" type="sibTrans" cxnId="{4563B7CF-BF0E-4587-AB7A-126216293F18}">
      <dgm:prSet/>
      <dgm:spPr/>
      <dgm:t>
        <a:bodyPr/>
        <a:lstStyle/>
        <a:p>
          <a:endParaRPr lang="ru-RU" sz="1800"/>
        </a:p>
      </dgm:t>
    </dgm:pt>
    <dgm:pt modelId="{97F369C3-53A2-43A3-BBCB-256B65DA03BE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течение опер. дня МСПД обеспечивает безотзывный и окончательный расчет в реальном режиме времени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42F18-C693-4CAB-B064-5301E1E0C4BC}" type="parTrans" cxnId="{5AD5A61F-89D7-4729-9A43-58E3BBD557CB}">
      <dgm:prSet/>
      <dgm:spPr/>
      <dgm:t>
        <a:bodyPr/>
        <a:lstStyle/>
        <a:p>
          <a:endParaRPr lang="ru-RU" sz="1800"/>
        </a:p>
      </dgm:t>
    </dgm:pt>
    <dgm:pt modelId="{28E444E9-B7A0-49DD-B27C-C3B5A3373DA4}" type="sibTrans" cxnId="{5AD5A61F-89D7-4729-9A43-58E3BBD557CB}">
      <dgm:prSet/>
      <dgm:spPr/>
      <dgm:t>
        <a:bodyPr/>
        <a:lstStyle/>
        <a:p>
          <a:endParaRPr lang="ru-RU" sz="1800"/>
        </a:p>
      </dgm:t>
    </dgm:pt>
    <dgm:pt modelId="{653266CB-2A46-40E5-8A7F-FECC185BCA01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 денег в системе осуществляется в пределах ∑ денег пользователя, переведенной им на счет системы в НБ  и принятых им сумм от других пользователей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CDFEA-DA23-4AF7-97E4-23D63E281732}" type="parTrans" cxnId="{FEDEE397-4C20-4404-9E68-0F2590D46F69}">
      <dgm:prSet/>
      <dgm:spPr/>
      <dgm:t>
        <a:bodyPr/>
        <a:lstStyle/>
        <a:p>
          <a:endParaRPr lang="ru-RU" sz="1800"/>
        </a:p>
      </dgm:t>
    </dgm:pt>
    <dgm:pt modelId="{C5FC4936-4657-4A93-A392-2D9D85A3B5B5}" type="sibTrans" cxnId="{FEDEE397-4C20-4404-9E68-0F2590D46F69}">
      <dgm:prSet/>
      <dgm:spPr/>
      <dgm:t>
        <a:bodyPr/>
        <a:lstStyle/>
        <a:p>
          <a:endParaRPr lang="ru-RU" sz="1800"/>
        </a:p>
      </dgm:t>
    </dgm:pt>
    <dgm:pt modelId="{97188A9C-19CB-47C5-941F-6E15DA035265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недостаточности денег, платежные поручения помещаются в очередь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BF668-8830-4B8A-B05A-53C225F15DF9}" type="parTrans" cxnId="{8556FD4A-BCF0-4F62-B661-5497857F062D}">
      <dgm:prSet/>
      <dgm:spPr/>
      <dgm:t>
        <a:bodyPr/>
        <a:lstStyle/>
        <a:p>
          <a:endParaRPr lang="ru-RU" sz="1800"/>
        </a:p>
      </dgm:t>
    </dgm:pt>
    <dgm:pt modelId="{1337893A-9751-4DA3-A902-424282D89DAD}" type="sibTrans" cxnId="{8556FD4A-BCF0-4F62-B661-5497857F062D}">
      <dgm:prSet/>
      <dgm:spPr/>
      <dgm:t>
        <a:bodyPr/>
        <a:lstStyle/>
        <a:p>
          <a:endParaRPr lang="ru-RU" sz="1800"/>
        </a:p>
      </dgm:t>
    </dgm:pt>
    <dgm:pt modelId="{3DC9742C-4F1E-4A10-AA8D-A442B069DB6C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Платежные поручения, находящиеся в очереди, обрабатываются в соответствии с кодами приоритетности. В пределах кодов приоритетности исполнение ПП из очереди производится в порядке их поступления в очередь, по принципу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FIFO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BC0336BD-4298-4D90-A44B-508E9320A77B}" type="parTrans" cxnId="{AF20A15F-C4CA-455B-B4B2-181D018BE485}">
      <dgm:prSet/>
      <dgm:spPr/>
      <dgm:t>
        <a:bodyPr/>
        <a:lstStyle/>
        <a:p>
          <a:endParaRPr lang="ru-RU" sz="1800"/>
        </a:p>
      </dgm:t>
    </dgm:pt>
    <dgm:pt modelId="{8DCF044C-023D-4625-A48A-9B1314030C73}" type="sibTrans" cxnId="{AF20A15F-C4CA-455B-B4B2-181D018BE485}">
      <dgm:prSet/>
      <dgm:spPr/>
      <dgm:t>
        <a:bodyPr/>
        <a:lstStyle/>
        <a:p>
          <a:endParaRPr lang="ru-RU" sz="1800"/>
        </a:p>
      </dgm:t>
    </dgm:pt>
    <dgm:pt modelId="{95EE1845-C226-48C4-B76F-28C6374935B7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 вправе устанавливать очередность исполнения платежных поручений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230C7-3BBF-48F3-B02B-6F559E3406E7}" type="parTrans" cxnId="{852993B2-ED81-4563-B50F-E9028CE62F29}">
      <dgm:prSet/>
      <dgm:spPr/>
      <dgm:t>
        <a:bodyPr/>
        <a:lstStyle/>
        <a:p>
          <a:endParaRPr lang="ru-RU" sz="1800"/>
        </a:p>
      </dgm:t>
    </dgm:pt>
    <dgm:pt modelId="{4CEF953B-6CC2-42FB-B6C3-2CF4E546BEF2}" type="sibTrans" cxnId="{852993B2-ED81-4563-B50F-E9028CE62F29}">
      <dgm:prSet/>
      <dgm:spPr/>
      <dgm:t>
        <a:bodyPr/>
        <a:lstStyle/>
        <a:p>
          <a:endParaRPr lang="ru-RU" sz="1800"/>
        </a:p>
      </dgm:t>
    </dgm:pt>
    <dgm:pt modelId="{6B734808-86FF-4FC4-9258-64961DCC5B18}">
      <dgm:prSet/>
      <dgm:spPr/>
      <dgm:t>
        <a:bodyPr/>
        <a:lstStyle/>
        <a:p>
          <a:endParaRPr lang="ru-RU"/>
        </a:p>
      </dgm:t>
    </dgm:pt>
    <dgm:pt modelId="{BA480A7B-874A-4511-B54A-3A4245E950A1}" type="parTrans" cxnId="{878753BB-0F4B-43F9-B7F5-1A05B81BA30E}">
      <dgm:prSet/>
      <dgm:spPr/>
      <dgm:t>
        <a:bodyPr/>
        <a:lstStyle/>
        <a:p>
          <a:endParaRPr lang="ru-RU" sz="1800"/>
        </a:p>
      </dgm:t>
    </dgm:pt>
    <dgm:pt modelId="{5F2A6103-47FD-4358-813B-03B854794E01}" type="sibTrans" cxnId="{878753BB-0F4B-43F9-B7F5-1A05B81BA30E}">
      <dgm:prSet/>
      <dgm:spPr/>
      <dgm:t>
        <a:bodyPr/>
        <a:lstStyle/>
        <a:p>
          <a:endParaRPr lang="ru-RU" sz="1800"/>
        </a:p>
      </dgm:t>
    </dgm:pt>
    <dgm:pt modelId="{61898864-3E0F-437F-ACB5-4316332291FC}" type="pres">
      <dgm:prSet presAssocID="{77C41CD4-1FC2-4A11-A0CB-B737565D2B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2813FC-8B9A-414A-BCB2-26AEDA4DF2B3}" type="pres">
      <dgm:prSet presAssocID="{77C41CD4-1FC2-4A11-A0CB-B737565D2B21}" presName="Name1" presStyleCnt="0"/>
      <dgm:spPr/>
    </dgm:pt>
    <dgm:pt modelId="{D9A4F3B4-FAF1-489A-BEC5-B4C2733F6F45}" type="pres">
      <dgm:prSet presAssocID="{77C41CD4-1FC2-4A11-A0CB-B737565D2B21}" presName="cycle" presStyleCnt="0"/>
      <dgm:spPr/>
    </dgm:pt>
    <dgm:pt modelId="{0150B554-0F2D-4A19-AC83-899706A9147B}" type="pres">
      <dgm:prSet presAssocID="{77C41CD4-1FC2-4A11-A0CB-B737565D2B21}" presName="srcNode" presStyleLbl="node1" presStyleIdx="0" presStyleCnt="7"/>
      <dgm:spPr/>
    </dgm:pt>
    <dgm:pt modelId="{D6321B66-41A2-497F-86D8-216A5CA5C720}" type="pres">
      <dgm:prSet presAssocID="{77C41CD4-1FC2-4A11-A0CB-B737565D2B21}" presName="conn" presStyleLbl="parChTrans1D2" presStyleIdx="0" presStyleCnt="1"/>
      <dgm:spPr/>
      <dgm:t>
        <a:bodyPr/>
        <a:lstStyle/>
        <a:p>
          <a:endParaRPr lang="ru-RU"/>
        </a:p>
      </dgm:t>
    </dgm:pt>
    <dgm:pt modelId="{0A3229E5-D3C1-49A5-AE27-A2765B2A32AD}" type="pres">
      <dgm:prSet presAssocID="{77C41CD4-1FC2-4A11-A0CB-B737565D2B21}" presName="extraNode" presStyleLbl="node1" presStyleIdx="0" presStyleCnt="7"/>
      <dgm:spPr/>
    </dgm:pt>
    <dgm:pt modelId="{6BCE7CBA-D3DA-419E-8E70-BAE55684F417}" type="pres">
      <dgm:prSet presAssocID="{77C41CD4-1FC2-4A11-A0CB-B737565D2B21}" presName="dstNode" presStyleLbl="node1" presStyleIdx="0" presStyleCnt="7"/>
      <dgm:spPr/>
    </dgm:pt>
    <dgm:pt modelId="{FB4D3A60-8269-437B-907C-882B4B5A2939}" type="pres">
      <dgm:prSet presAssocID="{8FAA0212-643D-4BAD-A3D7-B6692D1F043C}" presName="text_1" presStyleLbl="node1" presStyleIdx="0" presStyleCnt="7" custLinFactNeighborX="-176" custLinFactNeighborY="-20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B2CB-ABC6-4A90-A8AF-00EC10DD815F}" type="pres">
      <dgm:prSet presAssocID="{8FAA0212-643D-4BAD-A3D7-B6692D1F043C}" presName="accent_1" presStyleCnt="0"/>
      <dgm:spPr/>
    </dgm:pt>
    <dgm:pt modelId="{ECE87700-BD43-4920-8E01-036641453E1C}" type="pres">
      <dgm:prSet presAssocID="{8FAA0212-643D-4BAD-A3D7-B6692D1F043C}" presName="accentRepeatNode" presStyleLbl="solidFgAcc1" presStyleIdx="0" presStyleCnt="7" custLinFactNeighborY="-12018"/>
      <dgm:spPr/>
    </dgm:pt>
    <dgm:pt modelId="{09968069-19EE-48CC-B31E-AA313DA4DB8D}" type="pres">
      <dgm:prSet presAssocID="{2AD57AF0-2DCF-45C5-9EA4-79C0F18821F4}" presName="text_2" presStyleLbl="node1" presStyleIdx="1" presStyleCnt="7" custScaleY="199078" custLinFactNeighborX="276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E892-696C-4440-BDE1-D25D338EC5FB}" type="pres">
      <dgm:prSet presAssocID="{2AD57AF0-2DCF-45C5-9EA4-79C0F18821F4}" presName="accent_2" presStyleCnt="0"/>
      <dgm:spPr/>
    </dgm:pt>
    <dgm:pt modelId="{5752864E-17C3-420C-8C3B-00930A43741C}" type="pres">
      <dgm:prSet presAssocID="{2AD57AF0-2DCF-45C5-9EA4-79C0F18821F4}" presName="accentRepeatNode" presStyleLbl="solidFgAcc1" presStyleIdx="1" presStyleCnt="7"/>
      <dgm:spPr/>
    </dgm:pt>
    <dgm:pt modelId="{1290F484-E9A7-4483-8C19-1008F4B5AD68}" type="pres">
      <dgm:prSet presAssocID="{97F369C3-53A2-43A3-BBCB-256B65DA03BE}" presName="text_3" presStyleLbl="node1" presStyleIdx="2" presStyleCnt="7" custScaleY="135720" custLinFactNeighborX="-94" custLinFactNeighborY="1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5DE82-51CF-4957-A611-FFF423B22C5C}" type="pres">
      <dgm:prSet presAssocID="{97F369C3-53A2-43A3-BBCB-256B65DA03BE}" presName="accent_3" presStyleCnt="0"/>
      <dgm:spPr/>
    </dgm:pt>
    <dgm:pt modelId="{BE031436-4B12-409F-AFED-3FAE7E352EDD}" type="pres">
      <dgm:prSet presAssocID="{97F369C3-53A2-43A3-BBCB-256B65DA03BE}" presName="accentRepeatNode" presStyleLbl="solidFgAcc1" presStyleIdx="2" presStyleCnt="7" custLinFactNeighborX="-6009" custLinFactNeighborY="9014"/>
      <dgm:spPr/>
    </dgm:pt>
    <dgm:pt modelId="{CEF967FF-C18B-402D-AD24-4048564C5143}" type="pres">
      <dgm:prSet presAssocID="{653266CB-2A46-40E5-8A7F-FECC185BCA0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4D7DA-1F8B-430C-9192-75677C8D7A3B}" type="pres">
      <dgm:prSet presAssocID="{653266CB-2A46-40E5-8A7F-FECC185BCA01}" presName="accent_4" presStyleCnt="0"/>
      <dgm:spPr/>
    </dgm:pt>
    <dgm:pt modelId="{6E0909D9-A1F1-4898-AA55-BFDE08B9380D}" type="pres">
      <dgm:prSet presAssocID="{653266CB-2A46-40E5-8A7F-FECC185BCA01}" presName="accentRepeatNode" presStyleLbl="solidFgAcc1" presStyleIdx="3" presStyleCnt="7"/>
      <dgm:spPr/>
    </dgm:pt>
    <dgm:pt modelId="{0BD354F4-3329-4D28-AA52-8BA5B04A4FAA}" type="pres">
      <dgm:prSet presAssocID="{97188A9C-19CB-47C5-941F-6E15DA03526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91156-A48D-4114-9FBC-223F2F6AFBE3}" type="pres">
      <dgm:prSet presAssocID="{97188A9C-19CB-47C5-941F-6E15DA035265}" presName="accent_5" presStyleCnt="0"/>
      <dgm:spPr/>
    </dgm:pt>
    <dgm:pt modelId="{3AFF4212-CDAE-45B6-A524-F789B1302F29}" type="pres">
      <dgm:prSet presAssocID="{97188A9C-19CB-47C5-941F-6E15DA035265}" presName="accentRepeatNode" presStyleLbl="solidFgAcc1" presStyleIdx="4" presStyleCnt="7"/>
      <dgm:spPr/>
    </dgm:pt>
    <dgm:pt modelId="{5E222324-5F0D-4515-9181-96F341FD3FD2}" type="pres">
      <dgm:prSet presAssocID="{3DC9742C-4F1E-4A10-AA8D-A442B069DB6C}" presName="text_6" presStyleLbl="node1" presStyleIdx="5" presStyleCnt="7" custScaleY="15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2768A-54EF-454C-B9EA-6EC07E3B1C24}" type="pres">
      <dgm:prSet presAssocID="{3DC9742C-4F1E-4A10-AA8D-A442B069DB6C}" presName="accent_6" presStyleCnt="0"/>
      <dgm:spPr/>
    </dgm:pt>
    <dgm:pt modelId="{2B52E983-D209-4D33-A636-A78E34ACA299}" type="pres">
      <dgm:prSet presAssocID="{3DC9742C-4F1E-4A10-AA8D-A442B069DB6C}" presName="accentRepeatNode" presStyleLbl="solidFgAcc1" presStyleIdx="5" presStyleCnt="7"/>
      <dgm:spPr/>
    </dgm:pt>
    <dgm:pt modelId="{564F30B4-C1A5-40FD-8BF5-3C93DA7B0A90}" type="pres">
      <dgm:prSet presAssocID="{95EE1845-C226-48C4-B76F-28C6374935B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210A-12CA-4B13-B7CF-B28003154BDC}" type="pres">
      <dgm:prSet presAssocID="{95EE1845-C226-48C4-B76F-28C6374935B7}" presName="accent_7" presStyleCnt="0"/>
      <dgm:spPr/>
    </dgm:pt>
    <dgm:pt modelId="{FF2141A1-2608-49F7-ABDC-D8A95125EEF7}" type="pres">
      <dgm:prSet presAssocID="{95EE1845-C226-48C4-B76F-28C6374935B7}" presName="accentRepeatNode" presStyleLbl="solidFgAcc1" presStyleIdx="6" presStyleCnt="7"/>
      <dgm:spPr/>
    </dgm:pt>
  </dgm:ptLst>
  <dgm:cxnLst>
    <dgm:cxn modelId="{C337DB7C-8DDB-4164-9039-9B3AE080F449}" type="presOf" srcId="{97188A9C-19CB-47C5-941F-6E15DA035265}" destId="{0BD354F4-3329-4D28-AA52-8BA5B04A4FAA}" srcOrd="0" destOrd="0" presId="urn:microsoft.com/office/officeart/2008/layout/VerticalCurvedList"/>
    <dgm:cxn modelId="{92BE41A3-C207-4955-AA95-4292B7B1DBF7}" type="presOf" srcId="{653266CB-2A46-40E5-8A7F-FECC185BCA01}" destId="{CEF967FF-C18B-402D-AD24-4048564C5143}" srcOrd="0" destOrd="0" presId="urn:microsoft.com/office/officeart/2008/layout/VerticalCurvedList"/>
    <dgm:cxn modelId="{59C2BECF-CAFD-4D52-9A8F-4173264140E4}" type="presOf" srcId="{8FAA0212-643D-4BAD-A3D7-B6692D1F043C}" destId="{FB4D3A60-8269-437B-907C-882B4B5A2939}" srcOrd="0" destOrd="0" presId="urn:microsoft.com/office/officeart/2008/layout/VerticalCurvedList"/>
    <dgm:cxn modelId="{AF20A15F-C4CA-455B-B4B2-181D018BE485}" srcId="{77C41CD4-1FC2-4A11-A0CB-B737565D2B21}" destId="{3DC9742C-4F1E-4A10-AA8D-A442B069DB6C}" srcOrd="5" destOrd="0" parTransId="{BC0336BD-4298-4D90-A44B-508E9320A77B}" sibTransId="{8DCF044C-023D-4625-A48A-9B1314030C73}"/>
    <dgm:cxn modelId="{6714474B-DB7B-4CF4-AF49-670F9EA6AFC8}" srcId="{77C41CD4-1FC2-4A11-A0CB-B737565D2B21}" destId="{A83B7D87-2CE8-4F71-B671-1B07326D9551}" srcOrd="8" destOrd="0" parTransId="{B124FADF-111B-419D-8A74-E47481D175EC}" sibTransId="{39616670-A9B5-4B27-AFE9-A0BF3A88D148}"/>
    <dgm:cxn modelId="{8556FD4A-BCF0-4F62-B661-5497857F062D}" srcId="{77C41CD4-1FC2-4A11-A0CB-B737565D2B21}" destId="{97188A9C-19CB-47C5-941F-6E15DA035265}" srcOrd="4" destOrd="0" parTransId="{026BF668-8830-4B8A-B05A-53C225F15DF9}" sibTransId="{1337893A-9751-4DA3-A902-424282D89DAD}"/>
    <dgm:cxn modelId="{33177779-9258-4914-9AD1-993D25DB9769}" type="presOf" srcId="{97F369C3-53A2-43A3-BBCB-256B65DA03BE}" destId="{1290F484-E9A7-4483-8C19-1008F4B5AD68}" srcOrd="0" destOrd="0" presId="urn:microsoft.com/office/officeart/2008/layout/VerticalCurvedList"/>
    <dgm:cxn modelId="{878753BB-0F4B-43F9-B7F5-1A05B81BA30E}" srcId="{77C41CD4-1FC2-4A11-A0CB-B737565D2B21}" destId="{6B734808-86FF-4FC4-9258-64961DCC5B18}" srcOrd="7" destOrd="0" parTransId="{BA480A7B-874A-4511-B54A-3A4245E950A1}" sibTransId="{5F2A6103-47FD-4358-813B-03B854794E01}"/>
    <dgm:cxn modelId="{6D985C4E-1DF8-46A0-A5E1-F6BFAE22F3D2}" srcId="{77C41CD4-1FC2-4A11-A0CB-B737565D2B21}" destId="{8FAA0212-643D-4BAD-A3D7-B6692D1F043C}" srcOrd="0" destOrd="0" parTransId="{6877CA29-6C0B-4CC7-B00D-D9C649FBC8BD}" sibTransId="{A564D8C2-88A5-47F0-A885-5E78670DEEEC}"/>
    <dgm:cxn modelId="{852993B2-ED81-4563-B50F-E9028CE62F29}" srcId="{77C41CD4-1FC2-4A11-A0CB-B737565D2B21}" destId="{95EE1845-C226-48C4-B76F-28C6374935B7}" srcOrd="6" destOrd="0" parTransId="{A54230C7-3BBF-48F3-B02B-6F559E3406E7}" sibTransId="{4CEF953B-6CC2-42FB-B6C3-2CF4E546BEF2}"/>
    <dgm:cxn modelId="{9ECA3985-4DF7-4118-A19F-AC40EB28ED8B}" srcId="{77C41CD4-1FC2-4A11-A0CB-B737565D2B21}" destId="{767CF641-20C6-47D7-82D5-6F3734C9BE74}" srcOrd="9" destOrd="0" parTransId="{EBB8188E-8670-4961-AD5C-A40D0806E20A}" sibTransId="{44B089A7-C2CB-4E14-B935-E2460ACB6BF1}"/>
    <dgm:cxn modelId="{7A93221D-136A-4D4F-BEAB-E18FA8C36606}" type="presOf" srcId="{77C41CD4-1FC2-4A11-A0CB-B737565D2B21}" destId="{61898864-3E0F-437F-ACB5-4316332291FC}" srcOrd="0" destOrd="0" presId="urn:microsoft.com/office/officeart/2008/layout/VerticalCurvedList"/>
    <dgm:cxn modelId="{5AD5A61F-89D7-4729-9A43-58E3BBD557CB}" srcId="{77C41CD4-1FC2-4A11-A0CB-B737565D2B21}" destId="{97F369C3-53A2-43A3-BBCB-256B65DA03BE}" srcOrd="2" destOrd="0" parTransId="{58642F18-C693-4CAB-B064-5301E1E0C4BC}" sibTransId="{28E444E9-B7A0-49DD-B27C-C3B5A3373DA4}"/>
    <dgm:cxn modelId="{4563B7CF-BF0E-4587-AB7A-126216293F18}" srcId="{77C41CD4-1FC2-4A11-A0CB-B737565D2B21}" destId="{2AD57AF0-2DCF-45C5-9EA4-79C0F18821F4}" srcOrd="1" destOrd="0" parTransId="{0696DC2C-28C2-4050-A813-4AF2363CFF49}" sibTransId="{B48D533C-9BE9-43FA-A8AB-D240BC305384}"/>
    <dgm:cxn modelId="{FCEE2B2D-6FF2-4A41-BC40-E51C0F5948AA}" type="presOf" srcId="{95EE1845-C226-48C4-B76F-28C6374935B7}" destId="{564F30B4-C1A5-40FD-8BF5-3C93DA7B0A90}" srcOrd="0" destOrd="0" presId="urn:microsoft.com/office/officeart/2008/layout/VerticalCurvedList"/>
    <dgm:cxn modelId="{0D4807C1-0A6C-4AC9-88E3-F2586169BD1E}" type="presOf" srcId="{A564D8C2-88A5-47F0-A885-5E78670DEEEC}" destId="{D6321B66-41A2-497F-86D8-216A5CA5C720}" srcOrd="0" destOrd="0" presId="urn:microsoft.com/office/officeart/2008/layout/VerticalCurvedList"/>
    <dgm:cxn modelId="{BF2E179C-8BEA-4D05-8377-ED4D9C735306}" type="presOf" srcId="{2AD57AF0-2DCF-45C5-9EA4-79C0F18821F4}" destId="{09968069-19EE-48CC-B31E-AA313DA4DB8D}" srcOrd="0" destOrd="0" presId="urn:microsoft.com/office/officeart/2008/layout/VerticalCurvedList"/>
    <dgm:cxn modelId="{F3D83386-4F92-4836-BFFF-EEAB62DE57BB}" type="presOf" srcId="{3DC9742C-4F1E-4A10-AA8D-A442B069DB6C}" destId="{5E222324-5F0D-4515-9181-96F341FD3FD2}" srcOrd="0" destOrd="0" presId="urn:microsoft.com/office/officeart/2008/layout/VerticalCurvedList"/>
    <dgm:cxn modelId="{FEDEE397-4C20-4404-9E68-0F2590D46F69}" srcId="{77C41CD4-1FC2-4A11-A0CB-B737565D2B21}" destId="{653266CB-2A46-40E5-8A7F-FECC185BCA01}" srcOrd="3" destOrd="0" parTransId="{73BCDFEA-DA23-4AF7-97E4-23D63E281732}" sibTransId="{C5FC4936-4657-4A93-A392-2D9D85A3B5B5}"/>
    <dgm:cxn modelId="{832A7AA0-DDBC-4C08-B531-B0D9A9C87733}" type="presParOf" srcId="{61898864-3E0F-437F-ACB5-4316332291FC}" destId="{3B2813FC-8B9A-414A-BCB2-26AEDA4DF2B3}" srcOrd="0" destOrd="0" presId="urn:microsoft.com/office/officeart/2008/layout/VerticalCurvedList"/>
    <dgm:cxn modelId="{578113AE-F517-4CF4-AAE1-46BEC3648B4A}" type="presParOf" srcId="{3B2813FC-8B9A-414A-BCB2-26AEDA4DF2B3}" destId="{D9A4F3B4-FAF1-489A-BEC5-B4C2733F6F45}" srcOrd="0" destOrd="0" presId="urn:microsoft.com/office/officeart/2008/layout/VerticalCurvedList"/>
    <dgm:cxn modelId="{24BA93FF-6ECB-4349-AA9B-A5878E5D627A}" type="presParOf" srcId="{D9A4F3B4-FAF1-489A-BEC5-B4C2733F6F45}" destId="{0150B554-0F2D-4A19-AC83-899706A9147B}" srcOrd="0" destOrd="0" presId="urn:microsoft.com/office/officeart/2008/layout/VerticalCurvedList"/>
    <dgm:cxn modelId="{C658176C-BDC9-45C2-B9CA-27911DA69ACB}" type="presParOf" srcId="{D9A4F3B4-FAF1-489A-BEC5-B4C2733F6F45}" destId="{D6321B66-41A2-497F-86D8-216A5CA5C720}" srcOrd="1" destOrd="0" presId="urn:microsoft.com/office/officeart/2008/layout/VerticalCurvedList"/>
    <dgm:cxn modelId="{A94D7945-E590-44B6-A227-7CAAA03C85D9}" type="presParOf" srcId="{D9A4F3B4-FAF1-489A-BEC5-B4C2733F6F45}" destId="{0A3229E5-D3C1-49A5-AE27-A2765B2A32AD}" srcOrd="2" destOrd="0" presId="urn:microsoft.com/office/officeart/2008/layout/VerticalCurvedList"/>
    <dgm:cxn modelId="{C4F323C3-55C4-47B1-B794-384C25190F93}" type="presParOf" srcId="{D9A4F3B4-FAF1-489A-BEC5-B4C2733F6F45}" destId="{6BCE7CBA-D3DA-419E-8E70-BAE55684F417}" srcOrd="3" destOrd="0" presId="urn:microsoft.com/office/officeart/2008/layout/VerticalCurvedList"/>
    <dgm:cxn modelId="{7567161D-3554-4196-BA89-F5250DC32EA8}" type="presParOf" srcId="{3B2813FC-8B9A-414A-BCB2-26AEDA4DF2B3}" destId="{FB4D3A60-8269-437B-907C-882B4B5A2939}" srcOrd="1" destOrd="0" presId="urn:microsoft.com/office/officeart/2008/layout/VerticalCurvedList"/>
    <dgm:cxn modelId="{19B5C4B7-18C2-4796-A7F7-6541BEB80A94}" type="presParOf" srcId="{3B2813FC-8B9A-414A-BCB2-26AEDA4DF2B3}" destId="{24EBB2CB-ABC6-4A90-A8AF-00EC10DD815F}" srcOrd="2" destOrd="0" presId="urn:microsoft.com/office/officeart/2008/layout/VerticalCurvedList"/>
    <dgm:cxn modelId="{32190800-32D1-48A4-BF58-1D7EDD9A8DC4}" type="presParOf" srcId="{24EBB2CB-ABC6-4A90-A8AF-00EC10DD815F}" destId="{ECE87700-BD43-4920-8E01-036641453E1C}" srcOrd="0" destOrd="0" presId="urn:microsoft.com/office/officeart/2008/layout/VerticalCurvedList"/>
    <dgm:cxn modelId="{EDA40433-E748-42F4-9146-570B6636321D}" type="presParOf" srcId="{3B2813FC-8B9A-414A-BCB2-26AEDA4DF2B3}" destId="{09968069-19EE-48CC-B31E-AA313DA4DB8D}" srcOrd="3" destOrd="0" presId="urn:microsoft.com/office/officeart/2008/layout/VerticalCurvedList"/>
    <dgm:cxn modelId="{82F2FDA9-14F3-4ED6-B01F-B75E9C0FA9F0}" type="presParOf" srcId="{3B2813FC-8B9A-414A-BCB2-26AEDA4DF2B3}" destId="{0CF9E892-696C-4440-BDE1-D25D338EC5FB}" srcOrd="4" destOrd="0" presId="urn:microsoft.com/office/officeart/2008/layout/VerticalCurvedList"/>
    <dgm:cxn modelId="{86145DAF-31DC-46DD-87AC-D0D02897253D}" type="presParOf" srcId="{0CF9E892-696C-4440-BDE1-D25D338EC5FB}" destId="{5752864E-17C3-420C-8C3B-00930A43741C}" srcOrd="0" destOrd="0" presId="urn:microsoft.com/office/officeart/2008/layout/VerticalCurvedList"/>
    <dgm:cxn modelId="{25787E4D-8F26-49F5-86C0-2F2EE75AEDAC}" type="presParOf" srcId="{3B2813FC-8B9A-414A-BCB2-26AEDA4DF2B3}" destId="{1290F484-E9A7-4483-8C19-1008F4B5AD68}" srcOrd="5" destOrd="0" presId="urn:microsoft.com/office/officeart/2008/layout/VerticalCurvedList"/>
    <dgm:cxn modelId="{EEC2C342-0DBF-4529-A8D5-0F595BF36F34}" type="presParOf" srcId="{3B2813FC-8B9A-414A-BCB2-26AEDA4DF2B3}" destId="{D3B5DE82-51CF-4957-A611-FFF423B22C5C}" srcOrd="6" destOrd="0" presId="urn:microsoft.com/office/officeart/2008/layout/VerticalCurvedList"/>
    <dgm:cxn modelId="{38C9A679-16AB-4BB4-91C3-44F77F7DC13B}" type="presParOf" srcId="{D3B5DE82-51CF-4957-A611-FFF423B22C5C}" destId="{BE031436-4B12-409F-AFED-3FAE7E352EDD}" srcOrd="0" destOrd="0" presId="urn:microsoft.com/office/officeart/2008/layout/VerticalCurvedList"/>
    <dgm:cxn modelId="{E07AFDA3-2E6D-4298-8E3E-CBEB70D9F5FC}" type="presParOf" srcId="{3B2813FC-8B9A-414A-BCB2-26AEDA4DF2B3}" destId="{CEF967FF-C18B-402D-AD24-4048564C5143}" srcOrd="7" destOrd="0" presId="urn:microsoft.com/office/officeart/2008/layout/VerticalCurvedList"/>
    <dgm:cxn modelId="{00420ABA-8EE3-446E-9EC6-71D903502C15}" type="presParOf" srcId="{3B2813FC-8B9A-414A-BCB2-26AEDA4DF2B3}" destId="{6074D7DA-1F8B-430C-9192-75677C8D7A3B}" srcOrd="8" destOrd="0" presId="urn:microsoft.com/office/officeart/2008/layout/VerticalCurvedList"/>
    <dgm:cxn modelId="{7BD020CF-B223-40DD-A477-597B980E39BE}" type="presParOf" srcId="{6074D7DA-1F8B-430C-9192-75677C8D7A3B}" destId="{6E0909D9-A1F1-4898-AA55-BFDE08B9380D}" srcOrd="0" destOrd="0" presId="urn:microsoft.com/office/officeart/2008/layout/VerticalCurvedList"/>
    <dgm:cxn modelId="{02BC6F08-8B01-4396-8C69-3E1772FF7C28}" type="presParOf" srcId="{3B2813FC-8B9A-414A-BCB2-26AEDA4DF2B3}" destId="{0BD354F4-3329-4D28-AA52-8BA5B04A4FAA}" srcOrd="9" destOrd="0" presId="urn:microsoft.com/office/officeart/2008/layout/VerticalCurvedList"/>
    <dgm:cxn modelId="{B5F809AC-5A6B-47A2-AE7C-E5E63A5E4015}" type="presParOf" srcId="{3B2813FC-8B9A-414A-BCB2-26AEDA4DF2B3}" destId="{ACC91156-A48D-4114-9FBC-223F2F6AFBE3}" srcOrd="10" destOrd="0" presId="urn:microsoft.com/office/officeart/2008/layout/VerticalCurvedList"/>
    <dgm:cxn modelId="{3644F63D-204A-428D-B561-59486B821C72}" type="presParOf" srcId="{ACC91156-A48D-4114-9FBC-223F2F6AFBE3}" destId="{3AFF4212-CDAE-45B6-A524-F789B1302F29}" srcOrd="0" destOrd="0" presId="urn:microsoft.com/office/officeart/2008/layout/VerticalCurvedList"/>
    <dgm:cxn modelId="{104CA15E-2412-4FA4-9B56-0ADBC0C70A08}" type="presParOf" srcId="{3B2813FC-8B9A-414A-BCB2-26AEDA4DF2B3}" destId="{5E222324-5F0D-4515-9181-96F341FD3FD2}" srcOrd="11" destOrd="0" presId="urn:microsoft.com/office/officeart/2008/layout/VerticalCurvedList"/>
    <dgm:cxn modelId="{93980F7F-7D20-438D-A1D1-FF62C10211DA}" type="presParOf" srcId="{3B2813FC-8B9A-414A-BCB2-26AEDA4DF2B3}" destId="{2322768A-54EF-454C-B9EA-6EC07E3B1C24}" srcOrd="12" destOrd="0" presId="urn:microsoft.com/office/officeart/2008/layout/VerticalCurvedList"/>
    <dgm:cxn modelId="{C704CD8A-AF96-4754-AA29-416A0042F55C}" type="presParOf" srcId="{2322768A-54EF-454C-B9EA-6EC07E3B1C24}" destId="{2B52E983-D209-4D33-A636-A78E34ACA299}" srcOrd="0" destOrd="0" presId="urn:microsoft.com/office/officeart/2008/layout/VerticalCurvedList"/>
    <dgm:cxn modelId="{9507A3AF-E093-4896-9A5A-66AC354C968F}" type="presParOf" srcId="{3B2813FC-8B9A-414A-BCB2-26AEDA4DF2B3}" destId="{564F30B4-C1A5-40FD-8BF5-3C93DA7B0A90}" srcOrd="13" destOrd="0" presId="urn:microsoft.com/office/officeart/2008/layout/VerticalCurvedList"/>
    <dgm:cxn modelId="{47FE415D-F0D6-404C-8EA2-684E13188C20}" type="presParOf" srcId="{3B2813FC-8B9A-414A-BCB2-26AEDA4DF2B3}" destId="{5A6F210A-12CA-4B13-B7CF-B28003154BDC}" srcOrd="14" destOrd="0" presId="urn:microsoft.com/office/officeart/2008/layout/VerticalCurvedList"/>
    <dgm:cxn modelId="{7E928203-A23F-404E-814D-F32F1285CE30}" type="presParOf" srcId="{5A6F210A-12CA-4B13-B7CF-B28003154BDC}" destId="{FF2141A1-2608-49F7-ABDC-D8A95125EE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B8CA32-F01B-4CEB-9138-EE2052EEC5E0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F08DC4-CC87-4B02-8733-6D189168B8B4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обработке в МСПД осуществляется контроль платежного поручения, в том числе:</a:t>
          </a:r>
          <a:endParaRPr lang="ru-RU" sz="3200" dirty="0"/>
        </a:p>
      </dgm:t>
    </dgm:pt>
    <dgm:pt modelId="{F9DB3A39-B216-4BC8-AF29-5E675284233E}" type="parTrans" cxnId="{9692480C-85F6-4C75-AA67-718649657A30}">
      <dgm:prSet/>
      <dgm:spPr/>
      <dgm:t>
        <a:bodyPr/>
        <a:lstStyle/>
        <a:p>
          <a:endParaRPr lang="ru-RU" sz="2000"/>
        </a:p>
      </dgm:t>
    </dgm:pt>
    <dgm:pt modelId="{7C424868-B1A3-4CD0-B31B-8DFEAB5150CE}" type="sibTrans" cxnId="{9692480C-85F6-4C75-AA67-718649657A30}">
      <dgm:prSet/>
      <dgm:spPr/>
      <dgm:t>
        <a:bodyPr/>
        <a:lstStyle/>
        <a:p>
          <a:endParaRPr lang="ru-RU" sz="2000"/>
        </a:p>
      </dgm:t>
    </dgm:pt>
    <dgm:pt modelId="{33A4B270-EF8A-4F09-92B0-99B50CA40F3B}">
      <dgm:prSet phldrT="[Текст]"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соответствие структуры сообщения принятым форматам</a:t>
          </a:r>
          <a:endParaRPr lang="ru-RU" sz="2000"/>
        </a:p>
      </dgm:t>
    </dgm:pt>
    <dgm:pt modelId="{57221823-0974-4A4C-BFF1-4D9F9C20A670}" type="parTrans" cxnId="{0F2D3509-EEEA-4198-BA89-26E22D8973D7}">
      <dgm:prSet/>
      <dgm:spPr/>
      <dgm:t>
        <a:bodyPr/>
        <a:lstStyle/>
        <a:p>
          <a:endParaRPr lang="ru-RU" sz="2000"/>
        </a:p>
      </dgm:t>
    </dgm:pt>
    <dgm:pt modelId="{4CDB8C36-A1E5-448B-B199-0111C51F90A1}" type="sibTrans" cxnId="{0F2D3509-EEEA-4198-BA89-26E22D8973D7}">
      <dgm:prSet/>
      <dgm:spPr/>
      <dgm:t>
        <a:bodyPr/>
        <a:lstStyle/>
        <a:p>
          <a:endParaRPr lang="ru-RU" sz="2000"/>
        </a:p>
      </dgm:t>
    </dgm:pt>
    <dgm:pt modelId="{435C33B0-B3EF-4E9C-B57B-2E257BC1CAA4}">
      <dgm:prSet phldrT="[Текст]"/>
      <dgm:spPr/>
      <dgm:t>
        <a:bodyPr/>
        <a:lstStyle/>
        <a:p>
          <a:endParaRPr lang="ru-RU" sz="2000"/>
        </a:p>
      </dgm:t>
    </dgm:pt>
    <dgm:pt modelId="{8945BC72-8E0F-4E16-B5E6-8C1204A41AC0}" type="parTrans" cxnId="{0E494C9A-9A76-493F-B301-BE4AF17EC0C9}">
      <dgm:prSet/>
      <dgm:spPr/>
      <dgm:t>
        <a:bodyPr/>
        <a:lstStyle/>
        <a:p>
          <a:endParaRPr lang="ru-RU" sz="2000"/>
        </a:p>
      </dgm:t>
    </dgm:pt>
    <dgm:pt modelId="{AA5FB0C6-ABC0-4F59-93AF-393F75D05C8E}" type="sibTrans" cxnId="{0E494C9A-9A76-493F-B301-BE4AF17EC0C9}">
      <dgm:prSet/>
      <dgm:spPr/>
      <dgm:t>
        <a:bodyPr/>
        <a:lstStyle/>
        <a:p>
          <a:endParaRPr lang="ru-RU" sz="2000"/>
        </a:p>
      </dgm:t>
    </dgm:pt>
    <dgm:pt modelId="{CDA0FB39-0813-4F04-A5B7-0650F8969309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корректность электронной цифровой подписи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CD21E-95F1-49CC-831C-83742C11200A}" type="parTrans" cxnId="{56086895-852E-4830-92C5-F0AF145F99E9}">
      <dgm:prSet/>
      <dgm:spPr/>
      <dgm:t>
        <a:bodyPr/>
        <a:lstStyle/>
        <a:p>
          <a:endParaRPr lang="ru-RU" sz="2000"/>
        </a:p>
      </dgm:t>
    </dgm:pt>
    <dgm:pt modelId="{97E15ABB-26BC-4483-9F93-FC7CAA70AEFB}" type="sibTrans" cxnId="{56086895-852E-4830-92C5-F0AF145F99E9}">
      <dgm:prSet/>
      <dgm:spPr/>
      <dgm:t>
        <a:bodyPr/>
        <a:lstStyle/>
        <a:p>
          <a:endParaRPr lang="ru-RU" sz="2000"/>
        </a:p>
      </dgm:t>
    </dgm:pt>
    <dgm:pt modelId="{27752571-B54D-4312-A695-4DD23B5708A2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правильность БИКов отправителя и получателя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D4097-8E8A-48D4-9002-70FC86D5B894}" type="parTrans" cxnId="{02E1ADBC-572D-47FB-A2FC-D31AFC5659FC}">
      <dgm:prSet/>
      <dgm:spPr/>
      <dgm:t>
        <a:bodyPr/>
        <a:lstStyle/>
        <a:p>
          <a:endParaRPr lang="ru-RU" sz="2000"/>
        </a:p>
      </dgm:t>
    </dgm:pt>
    <dgm:pt modelId="{26A99334-9FE6-43B1-BFC5-D0142091E07B}" type="sibTrans" cxnId="{02E1ADBC-572D-47FB-A2FC-D31AFC5659FC}">
      <dgm:prSet/>
      <dgm:spPr/>
      <dgm:t>
        <a:bodyPr/>
        <a:lstStyle/>
        <a:p>
          <a:endParaRPr lang="ru-RU" sz="2000"/>
        </a:p>
      </dgm:t>
    </dgm:pt>
    <dgm:pt modelId="{5648BE96-0D08-41E7-91C8-49B45A2998F0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контрольный разряд счета отправителя и получателя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C7261-0C0E-43A5-8141-F45E77059848}" type="parTrans" cxnId="{E4DE3614-412C-4619-9AD8-6E98A8CE5BD5}">
      <dgm:prSet/>
      <dgm:spPr/>
      <dgm:t>
        <a:bodyPr/>
        <a:lstStyle/>
        <a:p>
          <a:endParaRPr lang="ru-RU" sz="2000"/>
        </a:p>
      </dgm:t>
    </dgm:pt>
    <dgm:pt modelId="{CD36EADC-381A-446B-9E13-4481F28304A4}" type="sibTrans" cxnId="{E4DE3614-412C-4619-9AD8-6E98A8CE5BD5}">
      <dgm:prSet/>
      <dgm:spPr/>
      <dgm:t>
        <a:bodyPr/>
        <a:lstStyle/>
        <a:p>
          <a:endParaRPr lang="ru-RU" sz="2000"/>
        </a:p>
      </dgm:t>
    </dgm:pt>
    <dgm:pt modelId="{AC8A025B-B35E-4769-A79B-752BCFFFABAF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соответствие даты валютирования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BAA57-713F-4802-A37D-AF985585A7EE}" type="parTrans" cxnId="{312CE1D6-6881-476F-92F0-6E86F55A4BE4}">
      <dgm:prSet/>
      <dgm:spPr/>
      <dgm:t>
        <a:bodyPr/>
        <a:lstStyle/>
        <a:p>
          <a:endParaRPr lang="ru-RU" sz="2000"/>
        </a:p>
      </dgm:t>
    </dgm:pt>
    <dgm:pt modelId="{7CED291E-5D95-420E-8777-C2064AE74B74}" type="sibTrans" cxnId="{312CE1D6-6881-476F-92F0-6E86F55A4BE4}">
      <dgm:prSet/>
      <dgm:spPr/>
      <dgm:t>
        <a:bodyPr/>
        <a:lstStyle/>
        <a:p>
          <a:endParaRPr lang="ru-RU" sz="2000"/>
        </a:p>
      </dgm:t>
    </dgm:pt>
    <dgm:pt modelId="{6F23AC56-6814-4464-93A3-1FE6ECC9C7E9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наличие права для отправки отправителем и приема получателем платежей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B4059-41EB-45A7-B8F9-6F083C7BEEFE}" type="parTrans" cxnId="{45C6C59D-7111-40C3-8A86-9C5D58398784}">
      <dgm:prSet/>
      <dgm:spPr/>
      <dgm:t>
        <a:bodyPr/>
        <a:lstStyle/>
        <a:p>
          <a:endParaRPr lang="ru-RU" sz="2000"/>
        </a:p>
      </dgm:t>
    </dgm:pt>
    <dgm:pt modelId="{3BE3C9F8-7A82-4EDB-8D4D-8A9CF34598F2}" type="sibTrans" cxnId="{45C6C59D-7111-40C3-8A86-9C5D58398784}">
      <dgm:prSet/>
      <dgm:spPr/>
      <dgm:t>
        <a:bodyPr/>
        <a:lstStyle/>
        <a:p>
          <a:endParaRPr lang="ru-RU" sz="2000"/>
        </a:p>
      </dgm:t>
    </dgm:pt>
    <dgm:pt modelId="{4A52A534-FA52-4F5C-848A-6D8CCDFF6808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списания суммы, указанной в платежном поручении, с позиции пользователя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E755E-BE86-4563-88CB-4710FDEF73C7}" type="parTrans" cxnId="{5FE876E4-5850-4BA2-91EF-117A9F4E35F5}">
      <dgm:prSet/>
      <dgm:spPr/>
      <dgm:t>
        <a:bodyPr/>
        <a:lstStyle/>
        <a:p>
          <a:endParaRPr lang="ru-RU" sz="2000"/>
        </a:p>
      </dgm:t>
    </dgm:pt>
    <dgm:pt modelId="{0A4A4F1C-EA00-4BDB-95C8-94A53392762E}" type="sibTrans" cxnId="{5FE876E4-5850-4BA2-91EF-117A9F4E35F5}">
      <dgm:prSet/>
      <dgm:spPr/>
      <dgm:t>
        <a:bodyPr/>
        <a:lstStyle/>
        <a:p>
          <a:endParaRPr lang="ru-RU" sz="2000"/>
        </a:p>
      </dgm:t>
    </dgm:pt>
    <dgm:pt modelId="{AA8D93BA-4620-42BF-A660-24579EC32B55}" type="pres">
      <dgm:prSet presAssocID="{81B8CA32-F01B-4CEB-9138-EE2052EEC5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2CC70-1005-4EDF-81BB-3340433E24DF}" type="pres">
      <dgm:prSet presAssocID="{36F08DC4-CC87-4B02-8733-6D189168B8B4}" presName="roof" presStyleLbl="dkBgShp" presStyleIdx="0" presStyleCnt="2"/>
      <dgm:spPr/>
      <dgm:t>
        <a:bodyPr/>
        <a:lstStyle/>
        <a:p>
          <a:endParaRPr lang="ru-RU"/>
        </a:p>
      </dgm:t>
    </dgm:pt>
    <dgm:pt modelId="{A9410622-5AC9-4DA6-AA27-9C7514B2D8C7}" type="pres">
      <dgm:prSet presAssocID="{36F08DC4-CC87-4B02-8733-6D189168B8B4}" presName="pillars" presStyleCnt="0"/>
      <dgm:spPr/>
    </dgm:pt>
    <dgm:pt modelId="{6DE223B9-B9B9-4849-A208-472B66EF0961}" type="pres">
      <dgm:prSet presAssocID="{36F08DC4-CC87-4B02-8733-6D189168B8B4}" presName="pillar1" presStyleLbl="node1" presStyleIdx="0" presStyleCnt="7" custLinFactNeighborX="-85" custLinFactNeighborY="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90134-A1D5-4726-8FEA-41AA1D464F5E}" type="pres">
      <dgm:prSet presAssocID="{CDA0FB39-0813-4F04-A5B7-0650F8969309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747DB-7158-4162-A91D-D4F5D4B80C6F}" type="pres">
      <dgm:prSet presAssocID="{27752571-B54D-4312-A695-4DD23B5708A2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709F-E57F-4501-9257-6B96266B1353}" type="pres">
      <dgm:prSet presAssocID="{5648BE96-0D08-41E7-91C8-49B45A2998F0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FC9BC-B574-42E9-A749-C94C48DA8204}" type="pres">
      <dgm:prSet presAssocID="{AC8A025B-B35E-4769-A79B-752BCFFFABAF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F5D84-4F1D-4DD5-BF53-526FB1F37838}" type="pres">
      <dgm:prSet presAssocID="{6F23AC56-6814-4464-93A3-1FE6ECC9C7E9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DF15-7B31-42B4-8E13-607B9D032414}" type="pres">
      <dgm:prSet presAssocID="{4A52A534-FA52-4F5C-848A-6D8CCDFF6808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4639B-9D2A-471A-866D-8B92B963626F}" type="pres">
      <dgm:prSet presAssocID="{36F08DC4-CC87-4B02-8733-6D189168B8B4}" presName="base" presStyleLbl="dkBgShp" presStyleIdx="1" presStyleCnt="2"/>
      <dgm:spPr/>
    </dgm:pt>
  </dgm:ptLst>
  <dgm:cxnLst>
    <dgm:cxn modelId="{C426EFAF-104D-48E2-AA7B-CB0BFFAADC5E}" type="presOf" srcId="{36F08DC4-CC87-4B02-8733-6D189168B8B4}" destId="{31F2CC70-1005-4EDF-81BB-3340433E24DF}" srcOrd="0" destOrd="0" presId="urn:microsoft.com/office/officeart/2005/8/layout/hList3"/>
    <dgm:cxn modelId="{3E0E2250-7CD1-431F-923D-33B6B15F7968}" type="presOf" srcId="{33A4B270-EF8A-4F09-92B0-99B50CA40F3B}" destId="{6DE223B9-B9B9-4849-A208-472B66EF0961}" srcOrd="0" destOrd="0" presId="urn:microsoft.com/office/officeart/2005/8/layout/hList3"/>
    <dgm:cxn modelId="{45C6C59D-7111-40C3-8A86-9C5D58398784}" srcId="{36F08DC4-CC87-4B02-8733-6D189168B8B4}" destId="{6F23AC56-6814-4464-93A3-1FE6ECC9C7E9}" srcOrd="5" destOrd="0" parTransId="{59EB4059-41EB-45A7-B8F9-6F083C7BEEFE}" sibTransId="{3BE3C9F8-7A82-4EDB-8D4D-8A9CF34598F2}"/>
    <dgm:cxn modelId="{0F2D3509-EEEA-4198-BA89-26E22D8973D7}" srcId="{36F08DC4-CC87-4B02-8733-6D189168B8B4}" destId="{33A4B270-EF8A-4F09-92B0-99B50CA40F3B}" srcOrd="0" destOrd="0" parTransId="{57221823-0974-4A4C-BFF1-4D9F9C20A670}" sibTransId="{4CDB8C36-A1E5-448B-B199-0111C51F90A1}"/>
    <dgm:cxn modelId="{E4DE3614-412C-4619-9AD8-6E98A8CE5BD5}" srcId="{36F08DC4-CC87-4B02-8733-6D189168B8B4}" destId="{5648BE96-0D08-41E7-91C8-49B45A2998F0}" srcOrd="3" destOrd="0" parTransId="{059C7261-0C0E-43A5-8141-F45E77059848}" sibTransId="{CD36EADC-381A-446B-9E13-4481F28304A4}"/>
    <dgm:cxn modelId="{0E494C9A-9A76-493F-B301-BE4AF17EC0C9}" srcId="{81B8CA32-F01B-4CEB-9138-EE2052EEC5E0}" destId="{435C33B0-B3EF-4E9C-B57B-2E257BC1CAA4}" srcOrd="1" destOrd="0" parTransId="{8945BC72-8E0F-4E16-B5E6-8C1204A41AC0}" sibTransId="{AA5FB0C6-ABC0-4F59-93AF-393F75D05C8E}"/>
    <dgm:cxn modelId="{EE5665B7-2513-424D-B6E7-3BBE36822C3D}" type="presOf" srcId="{5648BE96-0D08-41E7-91C8-49B45A2998F0}" destId="{4BE7709F-E57F-4501-9257-6B96266B1353}" srcOrd="0" destOrd="0" presId="urn:microsoft.com/office/officeart/2005/8/layout/hList3"/>
    <dgm:cxn modelId="{56086895-852E-4830-92C5-F0AF145F99E9}" srcId="{36F08DC4-CC87-4B02-8733-6D189168B8B4}" destId="{CDA0FB39-0813-4F04-A5B7-0650F8969309}" srcOrd="1" destOrd="0" parTransId="{514CD21E-95F1-49CC-831C-83742C11200A}" sibTransId="{97E15ABB-26BC-4483-9F93-FC7CAA70AEFB}"/>
    <dgm:cxn modelId="{C56076F0-C276-43F4-BD80-F0F3CB53E318}" type="presOf" srcId="{27752571-B54D-4312-A695-4DD23B5708A2}" destId="{56D747DB-7158-4162-A91D-D4F5D4B80C6F}" srcOrd="0" destOrd="0" presId="urn:microsoft.com/office/officeart/2005/8/layout/hList3"/>
    <dgm:cxn modelId="{312CE1D6-6881-476F-92F0-6E86F55A4BE4}" srcId="{36F08DC4-CC87-4B02-8733-6D189168B8B4}" destId="{AC8A025B-B35E-4769-A79B-752BCFFFABAF}" srcOrd="4" destOrd="0" parTransId="{88EBAA57-713F-4802-A37D-AF985585A7EE}" sibTransId="{7CED291E-5D95-420E-8777-C2064AE74B74}"/>
    <dgm:cxn modelId="{70B77BD9-8FA3-458D-8832-7C75658446B0}" type="presOf" srcId="{CDA0FB39-0813-4F04-A5B7-0650F8969309}" destId="{A7590134-A1D5-4726-8FEA-41AA1D464F5E}" srcOrd="0" destOrd="0" presId="urn:microsoft.com/office/officeart/2005/8/layout/hList3"/>
    <dgm:cxn modelId="{DA2BFF00-879E-4341-AAA0-16539939B8D5}" type="presOf" srcId="{6F23AC56-6814-4464-93A3-1FE6ECC9C7E9}" destId="{9B5F5D84-4F1D-4DD5-BF53-526FB1F37838}" srcOrd="0" destOrd="0" presId="urn:microsoft.com/office/officeart/2005/8/layout/hList3"/>
    <dgm:cxn modelId="{9692480C-85F6-4C75-AA67-718649657A30}" srcId="{81B8CA32-F01B-4CEB-9138-EE2052EEC5E0}" destId="{36F08DC4-CC87-4B02-8733-6D189168B8B4}" srcOrd="0" destOrd="0" parTransId="{F9DB3A39-B216-4BC8-AF29-5E675284233E}" sibTransId="{7C424868-B1A3-4CD0-B31B-8DFEAB5150CE}"/>
    <dgm:cxn modelId="{2CE4464F-D560-4BB5-A99C-9749E68E0AC8}" type="presOf" srcId="{81B8CA32-F01B-4CEB-9138-EE2052EEC5E0}" destId="{AA8D93BA-4620-42BF-A660-24579EC32B55}" srcOrd="0" destOrd="0" presId="urn:microsoft.com/office/officeart/2005/8/layout/hList3"/>
    <dgm:cxn modelId="{5FE876E4-5850-4BA2-91EF-117A9F4E35F5}" srcId="{36F08DC4-CC87-4B02-8733-6D189168B8B4}" destId="{4A52A534-FA52-4F5C-848A-6D8CCDFF6808}" srcOrd="6" destOrd="0" parTransId="{6C8E755E-BE86-4563-88CB-4710FDEF73C7}" sibTransId="{0A4A4F1C-EA00-4BDB-95C8-94A53392762E}"/>
    <dgm:cxn modelId="{FB3AFE29-0D5B-4D00-A9E1-AD41D46A73AB}" type="presOf" srcId="{4A52A534-FA52-4F5C-848A-6D8CCDFF6808}" destId="{3C7CDF15-7B31-42B4-8E13-607B9D032414}" srcOrd="0" destOrd="0" presId="urn:microsoft.com/office/officeart/2005/8/layout/hList3"/>
    <dgm:cxn modelId="{02E1ADBC-572D-47FB-A2FC-D31AFC5659FC}" srcId="{36F08DC4-CC87-4B02-8733-6D189168B8B4}" destId="{27752571-B54D-4312-A695-4DD23B5708A2}" srcOrd="2" destOrd="0" parTransId="{2F3D4097-8E8A-48D4-9002-70FC86D5B894}" sibTransId="{26A99334-9FE6-43B1-BFC5-D0142091E07B}"/>
    <dgm:cxn modelId="{E2FFCEFB-0E01-44E3-8E0D-8AA03DDB6B0F}" type="presOf" srcId="{AC8A025B-B35E-4769-A79B-752BCFFFABAF}" destId="{2DCFC9BC-B574-42E9-A749-C94C48DA8204}" srcOrd="0" destOrd="0" presId="urn:microsoft.com/office/officeart/2005/8/layout/hList3"/>
    <dgm:cxn modelId="{A1DB2F50-BBDC-4FD5-B6AD-EB49B859E020}" type="presParOf" srcId="{AA8D93BA-4620-42BF-A660-24579EC32B55}" destId="{31F2CC70-1005-4EDF-81BB-3340433E24DF}" srcOrd="0" destOrd="0" presId="urn:microsoft.com/office/officeart/2005/8/layout/hList3"/>
    <dgm:cxn modelId="{CDC9A165-AFFA-4D92-AFE6-1B306F5DEE52}" type="presParOf" srcId="{AA8D93BA-4620-42BF-A660-24579EC32B55}" destId="{A9410622-5AC9-4DA6-AA27-9C7514B2D8C7}" srcOrd="1" destOrd="0" presId="urn:microsoft.com/office/officeart/2005/8/layout/hList3"/>
    <dgm:cxn modelId="{90A3ADAA-AD06-48EC-92FE-72D072DA235D}" type="presParOf" srcId="{A9410622-5AC9-4DA6-AA27-9C7514B2D8C7}" destId="{6DE223B9-B9B9-4849-A208-472B66EF0961}" srcOrd="0" destOrd="0" presId="urn:microsoft.com/office/officeart/2005/8/layout/hList3"/>
    <dgm:cxn modelId="{B3F8FB6C-5C1B-4A9F-9956-E1AF7D509688}" type="presParOf" srcId="{A9410622-5AC9-4DA6-AA27-9C7514B2D8C7}" destId="{A7590134-A1D5-4726-8FEA-41AA1D464F5E}" srcOrd="1" destOrd="0" presId="urn:microsoft.com/office/officeart/2005/8/layout/hList3"/>
    <dgm:cxn modelId="{0D248F1A-CC8E-4994-9676-1F45C8681815}" type="presParOf" srcId="{A9410622-5AC9-4DA6-AA27-9C7514B2D8C7}" destId="{56D747DB-7158-4162-A91D-D4F5D4B80C6F}" srcOrd="2" destOrd="0" presId="urn:microsoft.com/office/officeart/2005/8/layout/hList3"/>
    <dgm:cxn modelId="{68EF3252-0C27-43F8-8F10-024FD6F30A1E}" type="presParOf" srcId="{A9410622-5AC9-4DA6-AA27-9C7514B2D8C7}" destId="{4BE7709F-E57F-4501-9257-6B96266B1353}" srcOrd="3" destOrd="0" presId="urn:microsoft.com/office/officeart/2005/8/layout/hList3"/>
    <dgm:cxn modelId="{64EFF7BA-4A76-4A5D-8475-9855536241D9}" type="presParOf" srcId="{A9410622-5AC9-4DA6-AA27-9C7514B2D8C7}" destId="{2DCFC9BC-B574-42E9-A749-C94C48DA8204}" srcOrd="4" destOrd="0" presId="urn:microsoft.com/office/officeart/2005/8/layout/hList3"/>
    <dgm:cxn modelId="{232051E9-D55F-4BB8-A61F-A60013D00E96}" type="presParOf" srcId="{A9410622-5AC9-4DA6-AA27-9C7514B2D8C7}" destId="{9B5F5D84-4F1D-4DD5-BF53-526FB1F37838}" srcOrd="5" destOrd="0" presId="urn:microsoft.com/office/officeart/2005/8/layout/hList3"/>
    <dgm:cxn modelId="{5FC3D7E8-ED84-4DEB-AF3E-FB15ECA459DC}" type="presParOf" srcId="{A9410622-5AC9-4DA6-AA27-9C7514B2D8C7}" destId="{3C7CDF15-7B31-42B4-8E13-607B9D032414}" srcOrd="6" destOrd="0" presId="urn:microsoft.com/office/officeart/2005/8/layout/hList3"/>
    <dgm:cxn modelId="{BD8C36AF-83A1-443C-B32B-3C2077DA149D}" type="presParOf" srcId="{AA8D93BA-4620-42BF-A660-24579EC32B55}" destId="{3064639B-9D2A-471A-866D-8B92B96362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7A7407-5EBA-4B74-8366-7EF51265742F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8C7279-B298-4ECF-8FD3-EC517F4BD9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осуществляет перевод денег по платежам, сформированным Системой межбанковского клиринга НПК, а также выполняет функции расчетного агента по результатам торгов по ценным бумагам, производя расчет по принципу DVP.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 производится по следующей схеме:</a:t>
          </a:r>
          <a:endParaRPr lang="ru-RU" dirty="0"/>
        </a:p>
      </dgm:t>
    </dgm:pt>
    <dgm:pt modelId="{7E44EE54-0564-4729-B23A-B8A0F6BA995D}" type="parTrans" cxnId="{B9FD4CDC-E5AA-4185-B56F-3D5FE467CE6F}">
      <dgm:prSet/>
      <dgm:spPr/>
      <dgm:t>
        <a:bodyPr/>
        <a:lstStyle/>
        <a:p>
          <a:endParaRPr lang="ru-RU"/>
        </a:p>
      </dgm:t>
    </dgm:pt>
    <dgm:pt modelId="{FB54FC96-69E5-457B-B434-6625EEC9F386}" type="sibTrans" cxnId="{B9FD4CDC-E5AA-4185-B56F-3D5FE467CE6F}">
      <dgm:prSet/>
      <dgm:spPr/>
      <dgm:t>
        <a:bodyPr/>
        <a:lstStyle/>
        <a:p>
          <a:endParaRPr lang="ru-RU"/>
        </a:p>
      </dgm:t>
    </dgm:pt>
    <dgm:pt modelId="{A4BC3DF6-5726-442C-B43B-BA855C6AF33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Центральный Депозитарий ценных бумаг (далее ЦД) после регистрации сделки, блокирует необходимое количество ЦБ у банка-продавца.</a:t>
          </a:r>
          <a:endParaRPr lang="ru-RU" dirty="0"/>
        </a:p>
      </dgm:t>
    </dgm:pt>
    <dgm:pt modelId="{07F43FA0-8C83-417E-8B44-CC857BBB4C68}" type="parTrans" cxnId="{0303D0F9-CEEC-4E44-ADD0-4DFACC2E27B0}">
      <dgm:prSet/>
      <dgm:spPr/>
      <dgm:t>
        <a:bodyPr/>
        <a:lstStyle/>
        <a:p>
          <a:endParaRPr lang="ru-RU"/>
        </a:p>
      </dgm:t>
    </dgm:pt>
    <dgm:pt modelId="{21555684-E6D9-4374-AABB-0F7D39C9BFA8}" type="sibTrans" cxnId="{0303D0F9-CEEC-4E44-ADD0-4DFACC2E27B0}">
      <dgm:prSet/>
      <dgm:spPr/>
      <dgm:t>
        <a:bodyPr/>
        <a:lstStyle/>
        <a:p>
          <a:endParaRPr lang="ru-RU"/>
        </a:p>
      </dgm:t>
    </dgm:pt>
    <dgm:pt modelId="{3F7DA599-2DDC-439E-8644-B2A4009B8CB0}">
      <dgm:prSet phldrT="[Текст]"/>
      <dgm:spPr/>
      <dgm:t>
        <a:bodyPr/>
        <a:lstStyle/>
        <a:p>
          <a:endParaRPr lang="ru-RU"/>
        </a:p>
      </dgm:t>
    </dgm:pt>
    <dgm:pt modelId="{A5A326C4-193A-4100-A30D-037F3BCDA6B9}" type="parTrans" cxnId="{F5C1A1E9-21D9-4868-8E9C-C6F5F4ACDE3A}">
      <dgm:prSet/>
      <dgm:spPr/>
      <dgm:t>
        <a:bodyPr/>
        <a:lstStyle/>
        <a:p>
          <a:endParaRPr lang="ru-RU"/>
        </a:p>
      </dgm:t>
    </dgm:pt>
    <dgm:pt modelId="{6F18948F-FD95-4187-A5EF-292FED4D3B64}" type="sibTrans" cxnId="{F5C1A1E9-21D9-4868-8E9C-C6F5F4ACDE3A}">
      <dgm:prSet/>
      <dgm:spPr/>
      <dgm:t>
        <a:bodyPr/>
        <a:lstStyle/>
        <a:p>
          <a:endParaRPr lang="ru-RU"/>
        </a:p>
      </dgm:t>
    </dgm:pt>
    <dgm:pt modelId="{529BCF02-BA6C-4F34-9FEC-BD8DAD5FB7E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ЦД через МСПД дебетует счет банка-покупателя в системе на всю сумму сделки и кредитует свой счет в системе.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F65CE-6FC5-4FB0-977D-512BC6181936}" type="parTrans" cxnId="{DBFEE7F5-DA87-4642-A168-84D9BC2B3523}">
      <dgm:prSet/>
      <dgm:spPr/>
      <dgm:t>
        <a:bodyPr/>
        <a:lstStyle/>
        <a:p>
          <a:endParaRPr lang="ru-RU"/>
        </a:p>
      </dgm:t>
    </dgm:pt>
    <dgm:pt modelId="{25F92B5E-4BF6-4C91-8E46-7D85F5DF4A03}" type="sibTrans" cxnId="{DBFEE7F5-DA87-4642-A168-84D9BC2B3523}">
      <dgm:prSet/>
      <dgm:spPr/>
      <dgm:t>
        <a:bodyPr/>
        <a:lstStyle/>
        <a:p>
          <a:endParaRPr lang="ru-RU"/>
        </a:p>
      </dgm:t>
    </dgm:pt>
    <dgm:pt modelId="{8DE064A5-2AC4-4044-9F06-58D52DEFAB1A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подтверждения дебетования счета банка-покупателя, ЦД осуществляет перевод ценных бумаг банку-покупателю.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2F38C-5829-47FC-AEF6-B00142CB1B79}" type="parTrans" cxnId="{CBDA9D20-FF95-4946-A4EE-5CF5D2BB1060}">
      <dgm:prSet/>
      <dgm:spPr/>
      <dgm:t>
        <a:bodyPr/>
        <a:lstStyle/>
        <a:p>
          <a:endParaRPr lang="ru-RU"/>
        </a:p>
      </dgm:t>
    </dgm:pt>
    <dgm:pt modelId="{0E1F8C94-F218-43F0-9A15-CBB4483A4E7A}" type="sibTrans" cxnId="{CBDA9D20-FF95-4946-A4EE-5CF5D2BB1060}">
      <dgm:prSet/>
      <dgm:spPr/>
      <dgm:t>
        <a:bodyPr/>
        <a:lstStyle/>
        <a:p>
          <a:endParaRPr lang="ru-RU"/>
        </a:p>
      </dgm:t>
    </dgm:pt>
    <dgm:pt modelId="{8200DD28-BB95-4C4A-BB49-DD2BD846E713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ЦД формирует проводку в МСПД, для перевода суммы сделки со своего счета в системе на счет банка-продавца.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FB4BF-E04F-4D14-BDA9-9D6C96E0415E}" type="parTrans" cxnId="{14C1A7EF-AD81-4435-AD6B-4F16CCE42F57}">
      <dgm:prSet/>
      <dgm:spPr/>
      <dgm:t>
        <a:bodyPr/>
        <a:lstStyle/>
        <a:p>
          <a:endParaRPr lang="ru-RU"/>
        </a:p>
      </dgm:t>
    </dgm:pt>
    <dgm:pt modelId="{6033B7AB-259B-4EFC-BDB8-38C53CA67752}" type="sibTrans" cxnId="{14C1A7EF-AD81-4435-AD6B-4F16CCE42F57}">
      <dgm:prSet/>
      <dgm:spPr/>
      <dgm:t>
        <a:bodyPr/>
        <a:lstStyle/>
        <a:p>
          <a:endParaRPr lang="ru-RU"/>
        </a:p>
      </dgm:t>
    </dgm:pt>
    <dgm:pt modelId="{183ADEB0-1174-4A54-A8DE-DF8D4B1579AF}" type="pres">
      <dgm:prSet presAssocID="{157A7407-5EBA-4B74-8366-7EF5126574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D4078-E5E0-429E-9D1B-FEA8536FFE77}" type="pres">
      <dgm:prSet presAssocID="{9D8C7279-B298-4ECF-8FD3-EC517F4BD916}" presName="roof" presStyleLbl="dkBgShp" presStyleIdx="0" presStyleCnt="2"/>
      <dgm:spPr/>
      <dgm:t>
        <a:bodyPr/>
        <a:lstStyle/>
        <a:p>
          <a:endParaRPr lang="ru-RU"/>
        </a:p>
      </dgm:t>
    </dgm:pt>
    <dgm:pt modelId="{B2ACCF9F-585E-4C1F-8ACC-949E3D1DF547}" type="pres">
      <dgm:prSet presAssocID="{9D8C7279-B298-4ECF-8FD3-EC517F4BD916}" presName="pillars" presStyleCnt="0"/>
      <dgm:spPr/>
    </dgm:pt>
    <dgm:pt modelId="{3332B448-025E-4B9E-AB39-D398A9FBA708}" type="pres">
      <dgm:prSet presAssocID="{9D8C7279-B298-4ECF-8FD3-EC517F4BD91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7AD01-4CDA-4C67-9C4C-81F888586946}" type="pres">
      <dgm:prSet presAssocID="{529BCF02-BA6C-4F34-9FEC-BD8DAD5FB7E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13B6-3945-4158-AA56-CCFFA4D7D6CB}" type="pres">
      <dgm:prSet presAssocID="{8DE064A5-2AC4-4044-9F06-58D52DEFAB1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EC4B-A3B8-4115-ADAA-01622A1743BC}" type="pres">
      <dgm:prSet presAssocID="{8200DD28-BB95-4C4A-BB49-DD2BD846E71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64207-C8C4-471F-89A8-5990F867C855}" type="pres">
      <dgm:prSet presAssocID="{9D8C7279-B298-4ECF-8FD3-EC517F4BD916}" presName="base" presStyleLbl="dkBgShp" presStyleIdx="1" presStyleCnt="2"/>
      <dgm:spPr/>
    </dgm:pt>
  </dgm:ptLst>
  <dgm:cxnLst>
    <dgm:cxn modelId="{14C1A7EF-AD81-4435-AD6B-4F16CCE42F57}" srcId="{9D8C7279-B298-4ECF-8FD3-EC517F4BD916}" destId="{8200DD28-BB95-4C4A-BB49-DD2BD846E713}" srcOrd="3" destOrd="0" parTransId="{1E4FB4BF-E04F-4D14-BDA9-9D6C96E0415E}" sibTransId="{6033B7AB-259B-4EFC-BDB8-38C53CA67752}"/>
    <dgm:cxn modelId="{DA96FF98-561B-4473-A55A-5B0C21617FB8}" type="presOf" srcId="{8DE064A5-2AC4-4044-9F06-58D52DEFAB1A}" destId="{5FBD13B6-3945-4158-AA56-CCFFA4D7D6CB}" srcOrd="0" destOrd="0" presId="urn:microsoft.com/office/officeart/2005/8/layout/hList3"/>
    <dgm:cxn modelId="{3F4EA333-AD52-4FA7-A733-84906EC90515}" type="presOf" srcId="{A4BC3DF6-5726-442C-B43B-BA855C6AF333}" destId="{3332B448-025E-4B9E-AB39-D398A9FBA708}" srcOrd="0" destOrd="0" presId="urn:microsoft.com/office/officeart/2005/8/layout/hList3"/>
    <dgm:cxn modelId="{F5C1A1E9-21D9-4868-8E9C-C6F5F4ACDE3A}" srcId="{157A7407-5EBA-4B74-8366-7EF51265742F}" destId="{3F7DA599-2DDC-439E-8644-B2A4009B8CB0}" srcOrd="1" destOrd="0" parTransId="{A5A326C4-193A-4100-A30D-037F3BCDA6B9}" sibTransId="{6F18948F-FD95-4187-A5EF-292FED4D3B64}"/>
    <dgm:cxn modelId="{B4350459-5988-46B3-BBA4-FC9BC5F11F7F}" type="presOf" srcId="{157A7407-5EBA-4B74-8366-7EF51265742F}" destId="{183ADEB0-1174-4A54-A8DE-DF8D4B1579AF}" srcOrd="0" destOrd="0" presId="urn:microsoft.com/office/officeart/2005/8/layout/hList3"/>
    <dgm:cxn modelId="{69DD7CB3-CAAF-440F-B6F4-E8C49A4C8A74}" type="presOf" srcId="{9D8C7279-B298-4ECF-8FD3-EC517F4BD916}" destId="{89ED4078-E5E0-429E-9D1B-FEA8536FFE77}" srcOrd="0" destOrd="0" presId="urn:microsoft.com/office/officeart/2005/8/layout/hList3"/>
    <dgm:cxn modelId="{5C690150-2EF8-4639-B279-A7EF822FB441}" type="presOf" srcId="{8200DD28-BB95-4C4A-BB49-DD2BD846E713}" destId="{597DEC4B-A3B8-4115-ADAA-01622A1743BC}" srcOrd="0" destOrd="0" presId="urn:microsoft.com/office/officeart/2005/8/layout/hList3"/>
    <dgm:cxn modelId="{2189EEB2-4253-4A97-88AB-4A0E0B71448B}" type="presOf" srcId="{529BCF02-BA6C-4F34-9FEC-BD8DAD5FB7E2}" destId="{1387AD01-4CDA-4C67-9C4C-81F888586946}" srcOrd="0" destOrd="0" presId="urn:microsoft.com/office/officeart/2005/8/layout/hList3"/>
    <dgm:cxn modelId="{B9FD4CDC-E5AA-4185-B56F-3D5FE467CE6F}" srcId="{157A7407-5EBA-4B74-8366-7EF51265742F}" destId="{9D8C7279-B298-4ECF-8FD3-EC517F4BD916}" srcOrd="0" destOrd="0" parTransId="{7E44EE54-0564-4729-B23A-B8A0F6BA995D}" sibTransId="{FB54FC96-69E5-457B-B434-6625EEC9F386}"/>
    <dgm:cxn modelId="{0303D0F9-CEEC-4E44-ADD0-4DFACC2E27B0}" srcId="{9D8C7279-B298-4ECF-8FD3-EC517F4BD916}" destId="{A4BC3DF6-5726-442C-B43B-BA855C6AF333}" srcOrd="0" destOrd="0" parTransId="{07F43FA0-8C83-417E-8B44-CC857BBB4C68}" sibTransId="{21555684-E6D9-4374-AABB-0F7D39C9BFA8}"/>
    <dgm:cxn modelId="{DBFEE7F5-DA87-4642-A168-84D9BC2B3523}" srcId="{9D8C7279-B298-4ECF-8FD3-EC517F4BD916}" destId="{529BCF02-BA6C-4F34-9FEC-BD8DAD5FB7E2}" srcOrd="1" destOrd="0" parTransId="{CFEF65CE-6FC5-4FB0-977D-512BC6181936}" sibTransId="{25F92B5E-4BF6-4C91-8E46-7D85F5DF4A03}"/>
    <dgm:cxn modelId="{CBDA9D20-FF95-4946-A4EE-5CF5D2BB1060}" srcId="{9D8C7279-B298-4ECF-8FD3-EC517F4BD916}" destId="{8DE064A5-2AC4-4044-9F06-58D52DEFAB1A}" srcOrd="2" destOrd="0" parTransId="{8EB2F38C-5829-47FC-AEF6-B00142CB1B79}" sibTransId="{0E1F8C94-F218-43F0-9A15-CBB4483A4E7A}"/>
    <dgm:cxn modelId="{42E67229-325A-450C-8FBF-C913110F7B5B}" type="presParOf" srcId="{183ADEB0-1174-4A54-A8DE-DF8D4B1579AF}" destId="{89ED4078-E5E0-429E-9D1B-FEA8536FFE77}" srcOrd="0" destOrd="0" presId="urn:microsoft.com/office/officeart/2005/8/layout/hList3"/>
    <dgm:cxn modelId="{3CA140CC-F44D-4AE7-900D-6C0DA2A27EEA}" type="presParOf" srcId="{183ADEB0-1174-4A54-A8DE-DF8D4B1579AF}" destId="{B2ACCF9F-585E-4C1F-8ACC-949E3D1DF547}" srcOrd="1" destOrd="0" presId="urn:microsoft.com/office/officeart/2005/8/layout/hList3"/>
    <dgm:cxn modelId="{A614E0F9-2F07-48AC-ABA5-9A97570B7C1B}" type="presParOf" srcId="{B2ACCF9F-585E-4C1F-8ACC-949E3D1DF547}" destId="{3332B448-025E-4B9E-AB39-D398A9FBA708}" srcOrd="0" destOrd="0" presId="urn:microsoft.com/office/officeart/2005/8/layout/hList3"/>
    <dgm:cxn modelId="{6F0EB531-B37A-4CF3-B2CF-0B2015EBF39A}" type="presParOf" srcId="{B2ACCF9F-585E-4C1F-8ACC-949E3D1DF547}" destId="{1387AD01-4CDA-4C67-9C4C-81F888586946}" srcOrd="1" destOrd="0" presId="urn:microsoft.com/office/officeart/2005/8/layout/hList3"/>
    <dgm:cxn modelId="{24670EC6-3D5D-401E-B1A4-340870443219}" type="presParOf" srcId="{B2ACCF9F-585E-4C1F-8ACC-949E3D1DF547}" destId="{5FBD13B6-3945-4158-AA56-CCFFA4D7D6CB}" srcOrd="2" destOrd="0" presId="urn:microsoft.com/office/officeart/2005/8/layout/hList3"/>
    <dgm:cxn modelId="{0D95F0DA-9AAD-4D34-96A6-53858A61AF84}" type="presParOf" srcId="{B2ACCF9F-585E-4C1F-8ACC-949E3D1DF547}" destId="{597DEC4B-A3B8-4115-ADAA-01622A1743BC}" srcOrd="3" destOrd="0" presId="urn:microsoft.com/office/officeart/2005/8/layout/hList3"/>
    <dgm:cxn modelId="{9B26A4B5-8F93-496E-B8E0-212D50934A40}" type="presParOf" srcId="{183ADEB0-1174-4A54-A8DE-DF8D4B1579AF}" destId="{A7464207-C8C4-471F-89A8-5990F867C8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E984B-E032-444C-9D9B-427619094CB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97F025-1CE3-46B4-AB26-E72DD2AF264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Можно выделить несколько моделей организации межбанковских расчетов, которые сложились в мировой практике: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9E725-EE84-41E3-BB27-5AC158E1B6C1}" type="parTrans" cxnId="{759FE7E4-904D-46C1-8738-F547A8366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5CE1E-18AC-4E67-893D-BEA73A5BB3BD}" type="sibTrans" cxnId="{759FE7E4-904D-46C1-8738-F547A8366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FDA7D-6F41-44B0-8B08-E70D40E377D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счетам межфилиальных оборотов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523CE-4731-4A92-98A4-EEA4F5F514C3}" type="parTrans" cxnId="{6DB3E526-7416-4EC2-B11E-15939D8C1D4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82E88-F3C9-4662-96B7-089813205859}" type="sibTrans" cxnId="{6DB3E526-7416-4EC2-B11E-15939D8C1D4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06A51-FCEB-46ED-9004-E53A9E92F6DC}">
      <dgm:prSet phldrT="[Текст]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16748-5A73-41BD-A88B-26D444974FE1}" type="parTrans" cxnId="{AD7D2686-4D23-4DCA-9D10-7326AD4784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6CFFC-12AD-4057-A38A-9EC402D714A0}" type="sibTrans" cxnId="{AD7D2686-4D23-4DCA-9D10-7326AD4784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E150B-A57E-4C05-8136-1C0CF18E1B9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путем организации открытия корреспондентских отношений и счетов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46314-B8DF-41FD-A51C-511BE82FEC2A}" type="parTrans" cxnId="{ED2368E4-4A40-4226-90C4-82D26FBDB6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A6FE8-1EB9-446C-AAB1-00E0B4528BC6}" type="sibTrans" cxnId="{ED2368E4-4A40-4226-90C4-82D26FBDB6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F9EF5-5C0B-4AC4-9F12-943B1C7F6AC5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клиринговые учреждения</a:t>
          </a: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7E753-0921-4FBD-8BBB-55C772EDC52F}" type="parTrans" cxnId="{0294B51B-7E7B-4B5E-BC0E-3D5ED2CCC49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3A4B9-9447-43C1-86CA-ACF28D8EAA1C}" type="sibTrans" cxnId="{0294B51B-7E7B-4B5E-BC0E-3D5ED2CCC49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71686-AD3F-4A0B-B9C7-7ED3731DC616}" type="pres">
      <dgm:prSet presAssocID="{685E984B-E032-444C-9D9B-427619094C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030F7-6276-4880-A81F-FD9CEF7B1B3E}" type="pres">
      <dgm:prSet presAssocID="{685E984B-E032-444C-9D9B-427619094CB1}" presName="radial" presStyleCnt="0">
        <dgm:presLayoutVars>
          <dgm:animLvl val="ctr"/>
        </dgm:presLayoutVars>
      </dgm:prSet>
      <dgm:spPr/>
    </dgm:pt>
    <dgm:pt modelId="{82CB5814-61FD-48A2-B6D9-EAB203FE1DD2}" type="pres">
      <dgm:prSet presAssocID="{E997F025-1CE3-46B4-AB26-E72DD2AF2647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AFA56F2B-8BA6-4E76-BA42-8DACB00769CF}" type="pres">
      <dgm:prSet presAssocID="{3B1FDA7D-6F41-44B0-8B08-E70D40E377D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F17C-8435-4D8E-9E9C-6AEC17FD06A4}" type="pres">
      <dgm:prSet presAssocID="{4BAE150B-A57E-4C05-8136-1C0CF18E1B93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4634F-835C-4685-B300-FA33450847D2}" type="pres">
      <dgm:prSet presAssocID="{203F9EF5-5C0B-4AC4-9F12-943B1C7F6AC5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653D5-5975-4A8D-8F67-B66B156E9ECF}" type="presOf" srcId="{E997F025-1CE3-46B4-AB26-E72DD2AF2647}" destId="{82CB5814-61FD-48A2-B6D9-EAB203FE1DD2}" srcOrd="0" destOrd="0" presId="urn:microsoft.com/office/officeart/2005/8/layout/radial3"/>
    <dgm:cxn modelId="{0E3F6B05-A358-498D-A0E1-CB08FC33D27B}" type="presOf" srcId="{203F9EF5-5C0B-4AC4-9F12-943B1C7F6AC5}" destId="{0B14634F-835C-4685-B300-FA33450847D2}" srcOrd="0" destOrd="0" presId="urn:microsoft.com/office/officeart/2005/8/layout/radial3"/>
    <dgm:cxn modelId="{20D5DDA5-9F00-46BF-97D7-F68BFB6884CE}" type="presOf" srcId="{3B1FDA7D-6F41-44B0-8B08-E70D40E377D3}" destId="{AFA56F2B-8BA6-4E76-BA42-8DACB00769CF}" srcOrd="0" destOrd="0" presId="urn:microsoft.com/office/officeart/2005/8/layout/radial3"/>
    <dgm:cxn modelId="{BCBF5548-AEDF-448D-B183-F00B00C2241D}" type="presOf" srcId="{4BAE150B-A57E-4C05-8136-1C0CF18E1B93}" destId="{98CDF17C-8435-4D8E-9E9C-6AEC17FD06A4}" srcOrd="0" destOrd="0" presId="urn:microsoft.com/office/officeart/2005/8/layout/radial3"/>
    <dgm:cxn modelId="{759FE7E4-904D-46C1-8738-F547A83662AA}" srcId="{685E984B-E032-444C-9D9B-427619094CB1}" destId="{E997F025-1CE3-46B4-AB26-E72DD2AF2647}" srcOrd="0" destOrd="0" parTransId="{0B39E725-EE84-41E3-BB27-5AC158E1B6C1}" sibTransId="{05D5CE1E-18AC-4E67-893D-BEA73A5BB3BD}"/>
    <dgm:cxn modelId="{0294B51B-7E7B-4B5E-BC0E-3D5ED2CCC493}" srcId="{E997F025-1CE3-46B4-AB26-E72DD2AF2647}" destId="{203F9EF5-5C0B-4AC4-9F12-943B1C7F6AC5}" srcOrd="2" destOrd="0" parTransId="{6237E753-0921-4FBD-8BBB-55C772EDC52F}" sibTransId="{B9D3A4B9-9447-43C1-86CA-ACF28D8EAA1C}"/>
    <dgm:cxn modelId="{6DB3E526-7416-4EC2-B11E-15939D8C1D4F}" srcId="{E997F025-1CE3-46B4-AB26-E72DD2AF2647}" destId="{3B1FDA7D-6F41-44B0-8B08-E70D40E377D3}" srcOrd="0" destOrd="0" parTransId="{F9B523CE-4731-4A92-98A4-EEA4F5F514C3}" sibTransId="{11482E88-F3C9-4662-96B7-089813205859}"/>
    <dgm:cxn modelId="{ED2368E4-4A40-4226-90C4-82D26FBDB65D}" srcId="{E997F025-1CE3-46B4-AB26-E72DD2AF2647}" destId="{4BAE150B-A57E-4C05-8136-1C0CF18E1B93}" srcOrd="1" destOrd="0" parTransId="{91A46314-B8DF-41FD-A51C-511BE82FEC2A}" sibTransId="{C95A6FE8-1EB9-446C-AAB1-00E0B4528BC6}"/>
    <dgm:cxn modelId="{5EC9A3D8-11A7-4490-A52F-40A6ED4ED392}" type="presOf" srcId="{685E984B-E032-444C-9D9B-427619094CB1}" destId="{88671686-AD3F-4A0B-B9C7-7ED3731DC616}" srcOrd="0" destOrd="0" presId="urn:microsoft.com/office/officeart/2005/8/layout/radial3"/>
    <dgm:cxn modelId="{AD7D2686-4D23-4DCA-9D10-7326AD478443}" srcId="{685E984B-E032-444C-9D9B-427619094CB1}" destId="{91B06A51-FCEB-46ED-9004-E53A9E92F6DC}" srcOrd="1" destOrd="0" parTransId="{C5216748-5A73-41BD-A88B-26D444974FE1}" sibTransId="{A256CFFC-12AD-4057-A38A-9EC402D714A0}"/>
    <dgm:cxn modelId="{F0EF2AFB-009C-4A82-84B2-0B076A504F5B}" type="presParOf" srcId="{88671686-AD3F-4A0B-B9C7-7ED3731DC616}" destId="{DA8030F7-6276-4880-A81F-FD9CEF7B1B3E}" srcOrd="0" destOrd="0" presId="urn:microsoft.com/office/officeart/2005/8/layout/radial3"/>
    <dgm:cxn modelId="{4EFB63A8-EC68-46A9-BDEA-65BEE9629A80}" type="presParOf" srcId="{DA8030F7-6276-4880-A81F-FD9CEF7B1B3E}" destId="{82CB5814-61FD-48A2-B6D9-EAB203FE1DD2}" srcOrd="0" destOrd="0" presId="urn:microsoft.com/office/officeart/2005/8/layout/radial3"/>
    <dgm:cxn modelId="{0BC41A38-B0D1-4CE7-85AD-2AF4AE5ECFF4}" type="presParOf" srcId="{DA8030F7-6276-4880-A81F-FD9CEF7B1B3E}" destId="{AFA56F2B-8BA6-4E76-BA42-8DACB00769CF}" srcOrd="1" destOrd="0" presId="urn:microsoft.com/office/officeart/2005/8/layout/radial3"/>
    <dgm:cxn modelId="{69AF29CD-AFA1-4198-9137-F27375339D75}" type="presParOf" srcId="{DA8030F7-6276-4880-A81F-FD9CEF7B1B3E}" destId="{98CDF17C-8435-4D8E-9E9C-6AEC17FD06A4}" srcOrd="2" destOrd="0" presId="urn:microsoft.com/office/officeart/2005/8/layout/radial3"/>
    <dgm:cxn modelId="{5E431A6B-191B-470B-8341-120BC3729387}" type="presParOf" srcId="{DA8030F7-6276-4880-A81F-FD9CEF7B1B3E}" destId="{0B14634F-835C-4685-B300-FA33450847D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57AD7E-8A12-4A9F-B06A-7F4F80965CD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46BBA0-A5B4-4783-9970-BBD0ADC9761F}">
      <dgm:prSet phldrT="[Текст]"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НБ отправляется электронная ведомость с сальдо позициями пользователей. </a:t>
          </a:r>
          <a:endParaRPr lang="ru-RU" sz="1800"/>
        </a:p>
      </dgm:t>
    </dgm:pt>
    <dgm:pt modelId="{FF5505E3-8014-4267-9087-915BC94A1703}" type="parTrans" cxnId="{B2BB5CEF-294A-40AA-899C-980B59145B23}">
      <dgm:prSet/>
      <dgm:spPr/>
      <dgm:t>
        <a:bodyPr/>
        <a:lstStyle/>
        <a:p>
          <a:pPr algn="just"/>
          <a:endParaRPr lang="ru-RU" sz="1800"/>
        </a:p>
      </dgm:t>
    </dgm:pt>
    <dgm:pt modelId="{C1AAE6BC-1BB4-4B59-91B2-E321336B66F0}" type="sibTrans" cxnId="{B2BB5CEF-294A-40AA-899C-980B59145B23}">
      <dgm:prSet/>
      <dgm:spPr/>
      <dgm:t>
        <a:bodyPr/>
        <a:lstStyle/>
        <a:p>
          <a:pPr algn="just"/>
          <a:endParaRPr lang="ru-RU" sz="1800"/>
        </a:p>
      </dgm:t>
    </dgm:pt>
    <dgm:pt modelId="{0E6AB1B7-993F-4064-8FFB-5EA18DC0429F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Ведомость содержит БИК пользователя, входящий остаток по позиции пользователя, общую сумму оборота по дебету, общую сумму оборота по кредиту и сальдо исходящей позиции пользователя. 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F721A-FB40-4ACC-AEC7-EBDBC6C54FF3}" type="parTrans" cxnId="{12B0691B-8128-463A-8012-38C599162955}">
      <dgm:prSet/>
      <dgm:spPr/>
      <dgm:t>
        <a:bodyPr/>
        <a:lstStyle/>
        <a:p>
          <a:pPr algn="just"/>
          <a:endParaRPr lang="ru-RU" sz="1800"/>
        </a:p>
      </dgm:t>
    </dgm:pt>
    <dgm:pt modelId="{230751AD-FB65-4919-AA95-799BA64DBCCA}" type="sibTrans" cxnId="{12B0691B-8128-463A-8012-38C599162955}">
      <dgm:prSet/>
      <dgm:spPr/>
      <dgm:t>
        <a:bodyPr/>
        <a:lstStyle/>
        <a:p>
          <a:pPr algn="just"/>
          <a:endParaRPr lang="ru-RU" sz="1800"/>
        </a:p>
      </dgm:t>
    </dgm:pt>
    <dgm:pt modelId="{B8F516B4-EB7B-4471-8633-FB1903DB3995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Подразделение НБ, обслуживающее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счета пользователей, получив эл. ведомость, проверяет ее на равенство ∑ денег между позицией системы в НПК, счетом системы в НБ  и общей ∑ сальдо позиций пользователей в МСПД, а также на равенство ∑ оборотов по дебету и кредиту позиций пользователей и наличие и правильность всех требуемых реквизитов, после чего сообщает НПК о выполненной проверке.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7B702-57B0-47AA-A077-30BBBFB26DEC}" type="parTrans" cxnId="{AFDB8FCF-13FC-4FD4-A819-85E9A6AD2A8C}">
      <dgm:prSet/>
      <dgm:spPr/>
      <dgm:t>
        <a:bodyPr/>
        <a:lstStyle/>
        <a:p>
          <a:pPr algn="just"/>
          <a:endParaRPr lang="ru-RU" sz="1800"/>
        </a:p>
      </dgm:t>
    </dgm:pt>
    <dgm:pt modelId="{17B30E18-76CA-450F-B0E5-D1F7E10D23D4}" type="sibTrans" cxnId="{AFDB8FCF-13FC-4FD4-A819-85E9A6AD2A8C}">
      <dgm:prSet/>
      <dgm:spPr/>
      <dgm:t>
        <a:bodyPr/>
        <a:lstStyle/>
        <a:p>
          <a:pPr algn="just"/>
          <a:endParaRPr lang="ru-RU" sz="1800"/>
        </a:p>
      </dgm:t>
    </dgm:pt>
    <dgm:pt modelId="{BF23EA2F-73B3-4118-AB7B-D82800CE354B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Затем НБ переводит деньги в ∑ сальдо позиции пользователя со счета системы в НБ  на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счет пользователя, открытый в НБ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FC061-E1C1-4F63-9F5E-3A20E3154928}" type="parTrans" cxnId="{192B4749-720C-4D37-84F9-03C4E8F0D992}">
      <dgm:prSet/>
      <dgm:spPr/>
      <dgm:t>
        <a:bodyPr/>
        <a:lstStyle/>
        <a:p>
          <a:pPr algn="just"/>
          <a:endParaRPr lang="ru-RU" sz="1800"/>
        </a:p>
      </dgm:t>
    </dgm:pt>
    <dgm:pt modelId="{12B93C3F-72BA-42DB-A84E-AEC8F3AF4D04}" type="sibTrans" cxnId="{192B4749-720C-4D37-84F9-03C4E8F0D992}">
      <dgm:prSet/>
      <dgm:spPr/>
      <dgm:t>
        <a:bodyPr/>
        <a:lstStyle/>
        <a:p>
          <a:pPr algn="just"/>
          <a:endParaRPr lang="ru-RU" sz="1800"/>
        </a:p>
      </dgm:t>
    </dgm:pt>
    <dgm:pt modelId="{2E5FBE53-533C-4ED9-93F2-53AAAD5711DA}" type="pres">
      <dgm:prSet presAssocID="{4957AD7E-8A12-4A9F-B06A-7F4F80965C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5FE58A-F640-43DB-BF94-BE61D1B1D865}" type="pres">
      <dgm:prSet presAssocID="{0946BBA0-A5B4-4783-9970-BBD0ADC9761F}" presName="composite" presStyleCnt="0"/>
      <dgm:spPr/>
    </dgm:pt>
    <dgm:pt modelId="{08892563-DFAA-4955-A953-B5622D419CAC}" type="pres">
      <dgm:prSet presAssocID="{0946BBA0-A5B4-4783-9970-BBD0ADC9761F}" presName="LShape" presStyleLbl="alignNode1" presStyleIdx="0" presStyleCnt="7"/>
      <dgm:spPr/>
    </dgm:pt>
    <dgm:pt modelId="{15A74C4B-B6F6-4D8C-A978-8E186F56B0F7}" type="pres">
      <dgm:prSet presAssocID="{0946BBA0-A5B4-4783-9970-BBD0ADC9761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198F-C117-4ADF-BD6F-45A4E6E31F24}" type="pres">
      <dgm:prSet presAssocID="{0946BBA0-A5B4-4783-9970-BBD0ADC9761F}" presName="Triangle" presStyleLbl="alignNode1" presStyleIdx="1" presStyleCnt="7"/>
      <dgm:spPr/>
    </dgm:pt>
    <dgm:pt modelId="{B3EBC9B7-4790-41CC-856B-C396C39FBB27}" type="pres">
      <dgm:prSet presAssocID="{C1AAE6BC-1BB4-4B59-91B2-E321336B66F0}" presName="sibTrans" presStyleCnt="0"/>
      <dgm:spPr/>
    </dgm:pt>
    <dgm:pt modelId="{5ABC5CA2-0218-4594-85C9-E638E5092E8E}" type="pres">
      <dgm:prSet presAssocID="{C1AAE6BC-1BB4-4B59-91B2-E321336B66F0}" presName="space" presStyleCnt="0"/>
      <dgm:spPr/>
    </dgm:pt>
    <dgm:pt modelId="{E1656C74-59D7-4E3A-A768-16839486B2D6}" type="pres">
      <dgm:prSet presAssocID="{0E6AB1B7-993F-4064-8FFB-5EA18DC0429F}" presName="composite" presStyleCnt="0"/>
      <dgm:spPr/>
    </dgm:pt>
    <dgm:pt modelId="{78D19A45-5749-47A1-9DB2-80310BE2C9ED}" type="pres">
      <dgm:prSet presAssocID="{0E6AB1B7-993F-4064-8FFB-5EA18DC0429F}" presName="LShape" presStyleLbl="alignNode1" presStyleIdx="2" presStyleCnt="7" custScaleX="82178"/>
      <dgm:spPr/>
    </dgm:pt>
    <dgm:pt modelId="{356EA673-EE84-459C-9970-6AC4CA0EE49F}" type="pres">
      <dgm:prSet presAssocID="{0E6AB1B7-993F-4064-8FFB-5EA18DC0429F}" presName="ParentText" presStyleLbl="revTx" presStyleIdx="1" presStyleCnt="4" custScaleX="84072" custLinFactNeighborX="3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D82F5-CF0C-4A61-A052-6D1C116091C2}" type="pres">
      <dgm:prSet presAssocID="{0E6AB1B7-993F-4064-8FFB-5EA18DC0429F}" presName="Triangle" presStyleLbl="alignNode1" presStyleIdx="3" presStyleCnt="7"/>
      <dgm:spPr/>
    </dgm:pt>
    <dgm:pt modelId="{6A0C867D-23B2-461E-98FD-BAA648F44694}" type="pres">
      <dgm:prSet presAssocID="{230751AD-FB65-4919-AA95-799BA64DBCCA}" presName="sibTrans" presStyleCnt="0"/>
      <dgm:spPr/>
    </dgm:pt>
    <dgm:pt modelId="{422CBE06-08D8-45D4-A882-BCC58EE6609B}" type="pres">
      <dgm:prSet presAssocID="{230751AD-FB65-4919-AA95-799BA64DBCCA}" presName="space" presStyleCnt="0"/>
      <dgm:spPr/>
    </dgm:pt>
    <dgm:pt modelId="{4878128E-2588-42D1-8AFB-5941EEED7C9D}" type="pres">
      <dgm:prSet presAssocID="{B8F516B4-EB7B-4471-8633-FB1903DB3995}" presName="composite" presStyleCnt="0"/>
      <dgm:spPr/>
    </dgm:pt>
    <dgm:pt modelId="{E36EC873-4CD5-4997-9BD7-7931F21B85D2}" type="pres">
      <dgm:prSet presAssocID="{B8F516B4-EB7B-4471-8633-FB1903DB3995}" presName="LShape" presStyleLbl="alignNode1" presStyleIdx="4" presStyleCnt="7" custScaleX="128664" custLinFactNeighborX="-20770" custLinFactNeighborY="4532"/>
      <dgm:spPr/>
    </dgm:pt>
    <dgm:pt modelId="{5CD5B325-E235-4061-B6C9-676E0070FDB8}" type="pres">
      <dgm:prSet presAssocID="{B8F516B4-EB7B-4471-8633-FB1903DB3995}" presName="ParentText" presStyleLbl="revTx" presStyleIdx="2" presStyleCnt="4" custScaleX="128188" custLinFactNeighborX="-23383" custLinFactNeighborY="2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A4332-9E41-487A-8EDD-8548026732DC}" type="pres">
      <dgm:prSet presAssocID="{B8F516B4-EB7B-4471-8633-FB1903DB3995}" presName="Triangle" presStyleLbl="alignNode1" presStyleIdx="5" presStyleCnt="7"/>
      <dgm:spPr/>
    </dgm:pt>
    <dgm:pt modelId="{936F2402-B88D-4F9E-9EFF-9201F756CE15}" type="pres">
      <dgm:prSet presAssocID="{17B30E18-76CA-450F-B0E5-D1F7E10D23D4}" presName="sibTrans" presStyleCnt="0"/>
      <dgm:spPr/>
    </dgm:pt>
    <dgm:pt modelId="{09D55AED-3017-434B-841C-53FFAF60E126}" type="pres">
      <dgm:prSet presAssocID="{17B30E18-76CA-450F-B0E5-D1F7E10D23D4}" presName="space" presStyleCnt="0"/>
      <dgm:spPr/>
    </dgm:pt>
    <dgm:pt modelId="{456A1EDC-51C8-442D-A039-B5B2983B7544}" type="pres">
      <dgm:prSet presAssocID="{BF23EA2F-73B3-4118-AB7B-D82800CE354B}" presName="composite" presStyleCnt="0"/>
      <dgm:spPr/>
    </dgm:pt>
    <dgm:pt modelId="{45E9F180-E208-43D8-AB98-E58F769A45E3}" type="pres">
      <dgm:prSet presAssocID="{BF23EA2F-73B3-4118-AB7B-D82800CE354B}" presName="LShape" presStyleLbl="alignNode1" presStyleIdx="6" presStyleCnt="7" custScaleX="67669"/>
      <dgm:spPr/>
    </dgm:pt>
    <dgm:pt modelId="{0137148C-D3B0-41C1-BA3F-E8C07460F4C7}" type="pres">
      <dgm:prSet presAssocID="{BF23EA2F-73B3-4118-AB7B-D82800CE354B}" presName="ParentText" presStyleLbl="revTx" presStyleIdx="3" presStyleCnt="4" custScaleX="61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CFA5B-FF73-406C-848B-663A8BC7C445}" type="presOf" srcId="{0946BBA0-A5B4-4783-9970-BBD0ADC9761F}" destId="{15A74C4B-B6F6-4D8C-A978-8E186F56B0F7}" srcOrd="0" destOrd="0" presId="urn:microsoft.com/office/officeart/2009/3/layout/StepUpProcess"/>
    <dgm:cxn modelId="{12B0691B-8128-463A-8012-38C599162955}" srcId="{4957AD7E-8A12-4A9F-B06A-7F4F80965CDC}" destId="{0E6AB1B7-993F-4064-8FFB-5EA18DC0429F}" srcOrd="1" destOrd="0" parTransId="{61EF721A-FB40-4ACC-AEC7-EBDBC6C54FF3}" sibTransId="{230751AD-FB65-4919-AA95-799BA64DBCCA}"/>
    <dgm:cxn modelId="{192B4749-720C-4D37-84F9-03C4E8F0D992}" srcId="{4957AD7E-8A12-4A9F-B06A-7F4F80965CDC}" destId="{BF23EA2F-73B3-4118-AB7B-D82800CE354B}" srcOrd="3" destOrd="0" parTransId="{B72FC061-E1C1-4F63-9F5E-3A20E3154928}" sibTransId="{12B93C3F-72BA-42DB-A84E-AEC8F3AF4D04}"/>
    <dgm:cxn modelId="{AFDB8FCF-13FC-4FD4-A819-85E9A6AD2A8C}" srcId="{4957AD7E-8A12-4A9F-B06A-7F4F80965CDC}" destId="{B8F516B4-EB7B-4471-8633-FB1903DB3995}" srcOrd="2" destOrd="0" parTransId="{B8C7B702-57B0-47AA-A077-30BBBFB26DEC}" sibTransId="{17B30E18-76CA-450F-B0E5-D1F7E10D23D4}"/>
    <dgm:cxn modelId="{7B2884E7-23D4-4F20-9A90-3D1340E179AF}" type="presOf" srcId="{BF23EA2F-73B3-4118-AB7B-D82800CE354B}" destId="{0137148C-D3B0-41C1-BA3F-E8C07460F4C7}" srcOrd="0" destOrd="0" presId="urn:microsoft.com/office/officeart/2009/3/layout/StepUpProcess"/>
    <dgm:cxn modelId="{B2BB5CEF-294A-40AA-899C-980B59145B23}" srcId="{4957AD7E-8A12-4A9F-B06A-7F4F80965CDC}" destId="{0946BBA0-A5B4-4783-9970-BBD0ADC9761F}" srcOrd="0" destOrd="0" parTransId="{FF5505E3-8014-4267-9087-915BC94A1703}" sibTransId="{C1AAE6BC-1BB4-4B59-91B2-E321336B66F0}"/>
    <dgm:cxn modelId="{30C41F7E-33EB-4377-BE8B-A9F14E1858FD}" type="presOf" srcId="{4957AD7E-8A12-4A9F-B06A-7F4F80965CDC}" destId="{2E5FBE53-533C-4ED9-93F2-53AAAD5711DA}" srcOrd="0" destOrd="0" presId="urn:microsoft.com/office/officeart/2009/3/layout/StepUpProcess"/>
    <dgm:cxn modelId="{1798AD6A-FAB6-4B24-A865-255F43B726EB}" type="presOf" srcId="{0E6AB1B7-993F-4064-8FFB-5EA18DC0429F}" destId="{356EA673-EE84-459C-9970-6AC4CA0EE49F}" srcOrd="0" destOrd="0" presId="urn:microsoft.com/office/officeart/2009/3/layout/StepUpProcess"/>
    <dgm:cxn modelId="{794F51A4-8F64-4BEE-8FF6-C21100CDE109}" type="presOf" srcId="{B8F516B4-EB7B-4471-8633-FB1903DB3995}" destId="{5CD5B325-E235-4061-B6C9-676E0070FDB8}" srcOrd="0" destOrd="0" presId="urn:microsoft.com/office/officeart/2009/3/layout/StepUpProcess"/>
    <dgm:cxn modelId="{5B55F23B-3187-4043-AAD7-8F560B9A9232}" type="presParOf" srcId="{2E5FBE53-533C-4ED9-93F2-53AAAD5711DA}" destId="{7F5FE58A-F640-43DB-BF94-BE61D1B1D865}" srcOrd="0" destOrd="0" presId="urn:microsoft.com/office/officeart/2009/3/layout/StepUpProcess"/>
    <dgm:cxn modelId="{7A21A5A9-E011-4C1D-8346-1F521B07C131}" type="presParOf" srcId="{7F5FE58A-F640-43DB-BF94-BE61D1B1D865}" destId="{08892563-DFAA-4955-A953-B5622D419CAC}" srcOrd="0" destOrd="0" presId="urn:microsoft.com/office/officeart/2009/3/layout/StepUpProcess"/>
    <dgm:cxn modelId="{B526C227-C171-4252-9DCF-33AA4032B389}" type="presParOf" srcId="{7F5FE58A-F640-43DB-BF94-BE61D1B1D865}" destId="{15A74C4B-B6F6-4D8C-A978-8E186F56B0F7}" srcOrd="1" destOrd="0" presId="urn:microsoft.com/office/officeart/2009/3/layout/StepUpProcess"/>
    <dgm:cxn modelId="{0B46D5D2-206C-4A32-8D4F-D6EDA3FF03EA}" type="presParOf" srcId="{7F5FE58A-F640-43DB-BF94-BE61D1B1D865}" destId="{769C198F-C117-4ADF-BD6F-45A4E6E31F24}" srcOrd="2" destOrd="0" presId="urn:microsoft.com/office/officeart/2009/3/layout/StepUpProcess"/>
    <dgm:cxn modelId="{0E1F6EAE-72A5-4360-8383-38F4826BC8C5}" type="presParOf" srcId="{2E5FBE53-533C-4ED9-93F2-53AAAD5711DA}" destId="{B3EBC9B7-4790-41CC-856B-C396C39FBB27}" srcOrd="1" destOrd="0" presId="urn:microsoft.com/office/officeart/2009/3/layout/StepUpProcess"/>
    <dgm:cxn modelId="{FBF9D084-FC3E-47F1-9F88-9084E96896CB}" type="presParOf" srcId="{B3EBC9B7-4790-41CC-856B-C396C39FBB27}" destId="{5ABC5CA2-0218-4594-85C9-E638E5092E8E}" srcOrd="0" destOrd="0" presId="urn:microsoft.com/office/officeart/2009/3/layout/StepUpProcess"/>
    <dgm:cxn modelId="{F006A5EF-DA43-458F-8ED5-A66EDB6F0AA8}" type="presParOf" srcId="{2E5FBE53-533C-4ED9-93F2-53AAAD5711DA}" destId="{E1656C74-59D7-4E3A-A768-16839486B2D6}" srcOrd="2" destOrd="0" presId="urn:microsoft.com/office/officeart/2009/3/layout/StepUpProcess"/>
    <dgm:cxn modelId="{EA5BE74B-64C4-4E40-A68E-89870A03DD44}" type="presParOf" srcId="{E1656C74-59D7-4E3A-A768-16839486B2D6}" destId="{78D19A45-5749-47A1-9DB2-80310BE2C9ED}" srcOrd="0" destOrd="0" presId="urn:microsoft.com/office/officeart/2009/3/layout/StepUpProcess"/>
    <dgm:cxn modelId="{BC59F2E7-50AD-465B-B413-3C3EB5710F05}" type="presParOf" srcId="{E1656C74-59D7-4E3A-A768-16839486B2D6}" destId="{356EA673-EE84-459C-9970-6AC4CA0EE49F}" srcOrd="1" destOrd="0" presId="urn:microsoft.com/office/officeart/2009/3/layout/StepUpProcess"/>
    <dgm:cxn modelId="{3258CB79-9BD4-4CA6-8ECB-5794FF13AB0E}" type="presParOf" srcId="{E1656C74-59D7-4E3A-A768-16839486B2D6}" destId="{D10D82F5-CF0C-4A61-A052-6D1C116091C2}" srcOrd="2" destOrd="0" presId="urn:microsoft.com/office/officeart/2009/3/layout/StepUpProcess"/>
    <dgm:cxn modelId="{896D8B69-3712-4900-8471-51FD867B8652}" type="presParOf" srcId="{2E5FBE53-533C-4ED9-93F2-53AAAD5711DA}" destId="{6A0C867D-23B2-461E-98FD-BAA648F44694}" srcOrd="3" destOrd="0" presId="urn:microsoft.com/office/officeart/2009/3/layout/StepUpProcess"/>
    <dgm:cxn modelId="{713C39B1-E589-4724-BAF7-D1EC24538CF5}" type="presParOf" srcId="{6A0C867D-23B2-461E-98FD-BAA648F44694}" destId="{422CBE06-08D8-45D4-A882-BCC58EE6609B}" srcOrd="0" destOrd="0" presId="urn:microsoft.com/office/officeart/2009/3/layout/StepUpProcess"/>
    <dgm:cxn modelId="{97CF18EF-5780-4C3F-87C2-DFA0FA451043}" type="presParOf" srcId="{2E5FBE53-533C-4ED9-93F2-53AAAD5711DA}" destId="{4878128E-2588-42D1-8AFB-5941EEED7C9D}" srcOrd="4" destOrd="0" presId="urn:microsoft.com/office/officeart/2009/3/layout/StepUpProcess"/>
    <dgm:cxn modelId="{CAF51945-2805-41EF-B378-C39FDECDEB52}" type="presParOf" srcId="{4878128E-2588-42D1-8AFB-5941EEED7C9D}" destId="{E36EC873-4CD5-4997-9BD7-7931F21B85D2}" srcOrd="0" destOrd="0" presId="urn:microsoft.com/office/officeart/2009/3/layout/StepUpProcess"/>
    <dgm:cxn modelId="{5C681051-3F25-4506-8538-06EA6294A61E}" type="presParOf" srcId="{4878128E-2588-42D1-8AFB-5941EEED7C9D}" destId="{5CD5B325-E235-4061-B6C9-676E0070FDB8}" srcOrd="1" destOrd="0" presId="urn:microsoft.com/office/officeart/2009/3/layout/StepUpProcess"/>
    <dgm:cxn modelId="{370BDEC6-3F00-49CF-B9AC-4365819AD2AB}" type="presParOf" srcId="{4878128E-2588-42D1-8AFB-5941EEED7C9D}" destId="{F87A4332-9E41-487A-8EDD-8548026732DC}" srcOrd="2" destOrd="0" presId="urn:microsoft.com/office/officeart/2009/3/layout/StepUpProcess"/>
    <dgm:cxn modelId="{964607B2-F03C-4BFB-BB29-1DD884EAF0B4}" type="presParOf" srcId="{2E5FBE53-533C-4ED9-93F2-53AAAD5711DA}" destId="{936F2402-B88D-4F9E-9EFF-9201F756CE15}" srcOrd="5" destOrd="0" presId="urn:microsoft.com/office/officeart/2009/3/layout/StepUpProcess"/>
    <dgm:cxn modelId="{5B6A8866-FB05-4F9B-A29A-A30FEBAA9A2B}" type="presParOf" srcId="{936F2402-B88D-4F9E-9EFF-9201F756CE15}" destId="{09D55AED-3017-434B-841C-53FFAF60E126}" srcOrd="0" destOrd="0" presId="urn:microsoft.com/office/officeart/2009/3/layout/StepUpProcess"/>
    <dgm:cxn modelId="{DBA438D1-4514-498F-956C-73243160C3D0}" type="presParOf" srcId="{2E5FBE53-533C-4ED9-93F2-53AAAD5711DA}" destId="{456A1EDC-51C8-442D-A039-B5B2983B7544}" srcOrd="6" destOrd="0" presId="urn:microsoft.com/office/officeart/2009/3/layout/StepUpProcess"/>
    <dgm:cxn modelId="{4FF6AD0C-4E28-4DD0-A79E-1F6AA9E612AE}" type="presParOf" srcId="{456A1EDC-51C8-442D-A039-B5B2983B7544}" destId="{45E9F180-E208-43D8-AB98-E58F769A45E3}" srcOrd="0" destOrd="0" presId="urn:microsoft.com/office/officeart/2009/3/layout/StepUpProcess"/>
    <dgm:cxn modelId="{F8616E04-6D43-4961-9F6A-4679DB4372D3}" type="presParOf" srcId="{456A1EDC-51C8-442D-A039-B5B2983B7544}" destId="{0137148C-D3B0-41C1-BA3F-E8C07460F4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516A5FE-BF1D-4BB7-9FEC-3EE359011A2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C30604-36AC-4BCF-B6BD-D540D3D509CA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Переводы денег в МСПД производятся в течение опер. дня до наступления времени закрытия, 20:00 часов. Однако по распоряжению НБ  операционный день может быть продлен. 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закрытия операционного дня, МСПД формирует каждому пользователю комплект завершающих операционный день документов:</a:t>
          </a:r>
          <a:endParaRPr lang="ru-RU" sz="2200" dirty="0"/>
        </a:p>
      </dgm:t>
    </dgm:pt>
    <dgm:pt modelId="{644939C2-5730-4FFA-8C39-58810D03BB37}" type="parTrans" cxnId="{F23A3742-71A4-4F97-8019-1ACB17C7A8E2}">
      <dgm:prSet/>
      <dgm:spPr/>
      <dgm:t>
        <a:bodyPr/>
        <a:lstStyle/>
        <a:p>
          <a:endParaRPr lang="ru-RU" sz="2000"/>
        </a:p>
      </dgm:t>
    </dgm:pt>
    <dgm:pt modelId="{1474265B-9BD9-4F40-B218-2B272C8D600D}" type="sibTrans" cxnId="{F23A3742-71A4-4F97-8019-1ACB17C7A8E2}">
      <dgm:prSet/>
      <dgm:spPr/>
      <dgm:t>
        <a:bodyPr/>
        <a:lstStyle/>
        <a:p>
          <a:endParaRPr lang="ru-RU" sz="2000"/>
        </a:p>
      </dgm:t>
    </dgm:pt>
    <dgm:pt modelId="{786C1985-AF13-42CF-8A1A-EF7BC3001A9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выписку о проведенных платежах;</a:t>
          </a:r>
          <a:endParaRPr lang="ru-RU" sz="2000" dirty="0"/>
        </a:p>
      </dgm:t>
    </dgm:pt>
    <dgm:pt modelId="{DE2A30C6-FEFC-47B5-AE86-A68CF3EB4882}" type="parTrans" cxnId="{BBBFB248-FCA7-4E8B-87E0-418C6BA9BE80}">
      <dgm:prSet/>
      <dgm:spPr/>
      <dgm:t>
        <a:bodyPr/>
        <a:lstStyle/>
        <a:p>
          <a:endParaRPr lang="ru-RU" sz="2000"/>
        </a:p>
      </dgm:t>
    </dgm:pt>
    <dgm:pt modelId="{0337C5AE-2DF6-4F52-8AF0-BF383EF0CF17}" type="sibTrans" cxnId="{BBBFB248-FCA7-4E8B-87E0-418C6BA9BE80}">
      <dgm:prSet/>
      <dgm:spPr/>
      <dgm:t>
        <a:bodyPr/>
        <a:lstStyle/>
        <a:p>
          <a:endParaRPr lang="ru-RU" sz="2000"/>
        </a:p>
      </dgm:t>
    </dgm:pt>
    <dgm:pt modelId="{4CF870F9-E9A6-43EA-8E55-4073D2BD6A9E}">
      <dgm:prSet phldrT="[Текст]"/>
      <dgm:spPr/>
      <dgm:t>
        <a:bodyPr/>
        <a:lstStyle/>
        <a:p>
          <a:endParaRPr lang="ru-RU" sz="2000"/>
        </a:p>
      </dgm:t>
    </dgm:pt>
    <dgm:pt modelId="{BDA3497D-A654-48E5-AF53-4DE601610673}" type="parTrans" cxnId="{D3A65D40-14E8-4741-B8C2-2643F82FE786}">
      <dgm:prSet/>
      <dgm:spPr/>
      <dgm:t>
        <a:bodyPr/>
        <a:lstStyle/>
        <a:p>
          <a:endParaRPr lang="ru-RU" sz="2000"/>
        </a:p>
      </dgm:t>
    </dgm:pt>
    <dgm:pt modelId="{FD1352A9-A932-4715-9396-D37123B457AA}" type="sibTrans" cxnId="{D3A65D40-14E8-4741-B8C2-2643F82FE786}">
      <dgm:prSet/>
      <dgm:spPr/>
      <dgm:t>
        <a:bodyPr/>
        <a:lstStyle/>
        <a:p>
          <a:endParaRPr lang="ru-RU" sz="2000"/>
        </a:p>
      </dgm:t>
    </dgm:pt>
    <dgm:pt modelId="{07D0ECFC-06A6-4040-B7B7-0E3E26F69E8A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расширенную выписку о проведенных платежах;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F211A-83E2-435B-BD0D-C720A1E1D6E3}" type="parTrans" cxnId="{662B4065-A7E8-4FE0-A4D4-3AA97071015C}">
      <dgm:prSet/>
      <dgm:spPr/>
      <dgm:t>
        <a:bodyPr/>
        <a:lstStyle/>
        <a:p>
          <a:endParaRPr lang="ru-RU" sz="2000"/>
        </a:p>
      </dgm:t>
    </dgm:pt>
    <dgm:pt modelId="{D23E9C40-5D78-4EC8-89A5-250A1A80EF83}" type="sibTrans" cxnId="{662B4065-A7E8-4FE0-A4D4-3AA97071015C}">
      <dgm:prSet/>
      <dgm:spPr/>
      <dgm:t>
        <a:bodyPr/>
        <a:lstStyle/>
        <a:p>
          <a:endParaRPr lang="ru-RU" sz="2000"/>
        </a:p>
      </dgm:t>
    </dgm:pt>
    <dgm:pt modelId="{5A47F68D-67F2-440C-96AE-0591A0176DC5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ведомость не проведенных документов;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18C6A-A4FC-4E12-99DB-FC2AD7FE770D}" type="parTrans" cxnId="{E2ECF95B-9811-4933-A02A-663D77F95E01}">
      <dgm:prSet/>
      <dgm:spPr/>
      <dgm:t>
        <a:bodyPr/>
        <a:lstStyle/>
        <a:p>
          <a:endParaRPr lang="ru-RU" sz="2000"/>
        </a:p>
      </dgm:t>
    </dgm:pt>
    <dgm:pt modelId="{73E0D22F-0AFA-475A-8CC3-0FC10BAC7DEA}" type="sibTrans" cxnId="{E2ECF95B-9811-4933-A02A-663D77F95E01}">
      <dgm:prSet/>
      <dgm:spPr/>
      <dgm:t>
        <a:bodyPr/>
        <a:lstStyle/>
        <a:p>
          <a:endParaRPr lang="ru-RU" sz="2000"/>
        </a:p>
      </dgm:t>
    </dgm:pt>
    <dgm:pt modelId="{C4B77469-191A-4C63-9957-241170A2AA15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справку о прохождении сообщений пользователя в разрезе типов сообщений и времени их прохождения.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2080C-AD0A-4C74-B5DE-9FD8FBDFAF8D}" type="parTrans" cxnId="{D4B656FF-E5C7-4AD7-975C-00CC71EE6D2C}">
      <dgm:prSet/>
      <dgm:spPr/>
      <dgm:t>
        <a:bodyPr/>
        <a:lstStyle/>
        <a:p>
          <a:endParaRPr lang="ru-RU" sz="2000"/>
        </a:p>
      </dgm:t>
    </dgm:pt>
    <dgm:pt modelId="{C3840A16-5879-4047-8F85-DACF67DEA2DE}" type="sibTrans" cxnId="{D4B656FF-E5C7-4AD7-975C-00CC71EE6D2C}">
      <dgm:prSet/>
      <dgm:spPr/>
      <dgm:t>
        <a:bodyPr/>
        <a:lstStyle/>
        <a:p>
          <a:endParaRPr lang="ru-RU" sz="2000"/>
        </a:p>
      </dgm:t>
    </dgm:pt>
    <dgm:pt modelId="{C2C767E2-B2C9-45CD-9357-BBAC69FAC941}" type="pres">
      <dgm:prSet presAssocID="{F516A5FE-BF1D-4BB7-9FEC-3EE359011A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D2A36-067D-4FC4-A382-F2CA45C7E546}" type="pres">
      <dgm:prSet presAssocID="{C4C30604-36AC-4BCF-B6BD-D540D3D509CA}" presName="roof" presStyleLbl="dkBgShp" presStyleIdx="0" presStyleCnt="2" custScaleY="159143"/>
      <dgm:spPr/>
      <dgm:t>
        <a:bodyPr/>
        <a:lstStyle/>
        <a:p>
          <a:endParaRPr lang="ru-RU"/>
        </a:p>
      </dgm:t>
    </dgm:pt>
    <dgm:pt modelId="{B0901C6E-035B-47E4-B8AE-00C20CE13F1D}" type="pres">
      <dgm:prSet presAssocID="{C4C30604-36AC-4BCF-B6BD-D540D3D509CA}" presName="pillars" presStyleCnt="0"/>
      <dgm:spPr/>
    </dgm:pt>
    <dgm:pt modelId="{58168AA4-CDF3-4A98-9F47-D0E470CBA8DD}" type="pres">
      <dgm:prSet presAssocID="{C4C30604-36AC-4BCF-B6BD-D540D3D509C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C1926-985E-4A74-80DC-394822121816}" type="pres">
      <dgm:prSet presAssocID="{07D0ECFC-06A6-4040-B7B7-0E3E26F69E8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FF0CB-134E-472D-B91A-E5C9B021EDDA}" type="pres">
      <dgm:prSet presAssocID="{5A47F68D-67F2-440C-96AE-0591A0176DC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94FEC-9D03-43B4-A08B-B508CCF1D62D}" type="pres">
      <dgm:prSet presAssocID="{C4B77469-191A-4C63-9957-241170A2AA1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FA6B-9F18-421B-841A-77178F039B8D}" type="pres">
      <dgm:prSet presAssocID="{C4C30604-36AC-4BCF-B6BD-D540D3D509CA}" presName="base" presStyleLbl="dkBgShp" presStyleIdx="1" presStyleCnt="2" custLinFactNeighborY="-15333"/>
      <dgm:spPr/>
    </dgm:pt>
  </dgm:ptLst>
  <dgm:cxnLst>
    <dgm:cxn modelId="{D4B656FF-E5C7-4AD7-975C-00CC71EE6D2C}" srcId="{C4C30604-36AC-4BCF-B6BD-D540D3D509CA}" destId="{C4B77469-191A-4C63-9957-241170A2AA15}" srcOrd="3" destOrd="0" parTransId="{9DE2080C-AD0A-4C74-B5DE-9FD8FBDFAF8D}" sibTransId="{C3840A16-5879-4047-8F85-DACF67DEA2DE}"/>
    <dgm:cxn modelId="{9B8EEFB0-747C-423B-B032-35C96A7067E4}" type="presOf" srcId="{786C1985-AF13-42CF-8A1A-EF7BC3001A94}" destId="{58168AA4-CDF3-4A98-9F47-D0E470CBA8DD}" srcOrd="0" destOrd="0" presId="urn:microsoft.com/office/officeart/2005/8/layout/hList3"/>
    <dgm:cxn modelId="{B3FFDBA8-8E37-432A-A269-F215B8A2168C}" type="presOf" srcId="{C4C30604-36AC-4BCF-B6BD-D540D3D509CA}" destId="{B8CD2A36-067D-4FC4-A382-F2CA45C7E546}" srcOrd="0" destOrd="0" presId="urn:microsoft.com/office/officeart/2005/8/layout/hList3"/>
    <dgm:cxn modelId="{45F2A015-60A2-4E16-B511-E4E207C3AB0A}" type="presOf" srcId="{07D0ECFC-06A6-4040-B7B7-0E3E26F69E8A}" destId="{E0AC1926-985E-4A74-80DC-394822121816}" srcOrd="0" destOrd="0" presId="urn:microsoft.com/office/officeart/2005/8/layout/hList3"/>
    <dgm:cxn modelId="{BBBFB248-FCA7-4E8B-87E0-418C6BA9BE80}" srcId="{C4C30604-36AC-4BCF-B6BD-D540D3D509CA}" destId="{786C1985-AF13-42CF-8A1A-EF7BC3001A94}" srcOrd="0" destOrd="0" parTransId="{DE2A30C6-FEFC-47B5-AE86-A68CF3EB4882}" sibTransId="{0337C5AE-2DF6-4F52-8AF0-BF383EF0CF17}"/>
    <dgm:cxn modelId="{E2ECF95B-9811-4933-A02A-663D77F95E01}" srcId="{C4C30604-36AC-4BCF-B6BD-D540D3D509CA}" destId="{5A47F68D-67F2-440C-96AE-0591A0176DC5}" srcOrd="2" destOrd="0" parTransId="{C5B18C6A-A4FC-4E12-99DB-FC2AD7FE770D}" sibTransId="{73E0D22F-0AFA-475A-8CC3-0FC10BAC7DEA}"/>
    <dgm:cxn modelId="{0E83DF2C-3214-4BD6-B081-F2B42984ED36}" type="presOf" srcId="{C4B77469-191A-4C63-9957-241170A2AA15}" destId="{BC894FEC-9D03-43B4-A08B-B508CCF1D62D}" srcOrd="0" destOrd="0" presId="urn:microsoft.com/office/officeart/2005/8/layout/hList3"/>
    <dgm:cxn modelId="{F23A3742-71A4-4F97-8019-1ACB17C7A8E2}" srcId="{F516A5FE-BF1D-4BB7-9FEC-3EE359011A22}" destId="{C4C30604-36AC-4BCF-B6BD-D540D3D509CA}" srcOrd="0" destOrd="0" parTransId="{644939C2-5730-4FFA-8C39-58810D03BB37}" sibTransId="{1474265B-9BD9-4F40-B218-2B272C8D600D}"/>
    <dgm:cxn modelId="{D3A65D40-14E8-4741-B8C2-2643F82FE786}" srcId="{F516A5FE-BF1D-4BB7-9FEC-3EE359011A22}" destId="{4CF870F9-E9A6-43EA-8E55-4073D2BD6A9E}" srcOrd="1" destOrd="0" parTransId="{BDA3497D-A654-48E5-AF53-4DE601610673}" sibTransId="{FD1352A9-A932-4715-9396-D37123B457AA}"/>
    <dgm:cxn modelId="{91DAFA91-2A1A-4342-9153-9EBBD0A0FF4D}" type="presOf" srcId="{5A47F68D-67F2-440C-96AE-0591A0176DC5}" destId="{49FFF0CB-134E-472D-B91A-E5C9B021EDDA}" srcOrd="0" destOrd="0" presId="urn:microsoft.com/office/officeart/2005/8/layout/hList3"/>
    <dgm:cxn modelId="{662B4065-A7E8-4FE0-A4D4-3AA97071015C}" srcId="{C4C30604-36AC-4BCF-B6BD-D540D3D509CA}" destId="{07D0ECFC-06A6-4040-B7B7-0E3E26F69E8A}" srcOrd="1" destOrd="0" parTransId="{9C7F211A-83E2-435B-BD0D-C720A1E1D6E3}" sibTransId="{D23E9C40-5D78-4EC8-89A5-250A1A80EF83}"/>
    <dgm:cxn modelId="{77310CDE-3F97-4D69-A6A4-D3DAD7C20C92}" type="presOf" srcId="{F516A5FE-BF1D-4BB7-9FEC-3EE359011A22}" destId="{C2C767E2-B2C9-45CD-9357-BBAC69FAC941}" srcOrd="0" destOrd="0" presId="urn:microsoft.com/office/officeart/2005/8/layout/hList3"/>
    <dgm:cxn modelId="{38ACDC3E-820B-450A-827F-AB58BAC889E3}" type="presParOf" srcId="{C2C767E2-B2C9-45CD-9357-BBAC69FAC941}" destId="{B8CD2A36-067D-4FC4-A382-F2CA45C7E546}" srcOrd="0" destOrd="0" presId="urn:microsoft.com/office/officeart/2005/8/layout/hList3"/>
    <dgm:cxn modelId="{0DAB8C06-D153-40F3-97B2-A4AAEE742381}" type="presParOf" srcId="{C2C767E2-B2C9-45CD-9357-BBAC69FAC941}" destId="{B0901C6E-035B-47E4-B8AE-00C20CE13F1D}" srcOrd="1" destOrd="0" presId="urn:microsoft.com/office/officeart/2005/8/layout/hList3"/>
    <dgm:cxn modelId="{392C8318-8238-4331-8B43-70522B5CF65A}" type="presParOf" srcId="{B0901C6E-035B-47E4-B8AE-00C20CE13F1D}" destId="{58168AA4-CDF3-4A98-9F47-D0E470CBA8DD}" srcOrd="0" destOrd="0" presId="urn:microsoft.com/office/officeart/2005/8/layout/hList3"/>
    <dgm:cxn modelId="{CE7E640D-F7E5-4B7E-AF94-F56210BFFC6D}" type="presParOf" srcId="{B0901C6E-035B-47E4-B8AE-00C20CE13F1D}" destId="{E0AC1926-985E-4A74-80DC-394822121816}" srcOrd="1" destOrd="0" presId="urn:microsoft.com/office/officeart/2005/8/layout/hList3"/>
    <dgm:cxn modelId="{53796B0A-7D35-4F8D-8B5B-35834B5EC3E7}" type="presParOf" srcId="{B0901C6E-035B-47E4-B8AE-00C20CE13F1D}" destId="{49FFF0CB-134E-472D-B91A-E5C9B021EDDA}" srcOrd="2" destOrd="0" presId="urn:microsoft.com/office/officeart/2005/8/layout/hList3"/>
    <dgm:cxn modelId="{D83A89BF-699A-4847-891F-B1D3BFA366A7}" type="presParOf" srcId="{B0901C6E-035B-47E4-B8AE-00C20CE13F1D}" destId="{BC894FEC-9D03-43B4-A08B-B508CCF1D62D}" srcOrd="3" destOrd="0" presId="urn:microsoft.com/office/officeart/2005/8/layout/hList3"/>
    <dgm:cxn modelId="{FFF60262-2293-4514-B81C-B66C5BC6AD26}" type="presParOf" srcId="{C2C767E2-B2C9-45CD-9357-BBAC69FAC941}" destId="{1ADEFA6B-9F18-421B-841A-77178F039B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1CF38-6F16-408D-8C84-96B61E5EFFF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97AA8F-115C-4ACB-BF37-A8530BBA328E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основном небольшие банки открывают корреспондентские счета в более крупных банковских учреждениях. Крупные банки также могут устанавливать между собой КО отношения</a:t>
          </a:r>
          <a:endParaRPr lang="ru-RU" sz="1800"/>
        </a:p>
      </dgm:t>
    </dgm:pt>
    <dgm:pt modelId="{8EAFDE25-9219-4911-9720-A77F66189B41}" type="parTrans" cxnId="{4C26E9C4-5160-468C-9EF6-6EF8EA05743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55CF64-47DE-41E6-959E-42C52B478BD7}" type="sibTrans" cxnId="{4C26E9C4-5160-468C-9EF6-6EF8EA05743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3A71116-A8CC-4C63-9C0C-FD5525EF7EC9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банк должен иметь корреспондентский счет в учреждении </a:t>
          </a:r>
          <a:r>
            <a:rPr lang="ru-RU" sz="18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Центрального Банка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B7036-90C7-4FB4-B91F-A14B220802D9}" type="parTrans" cxnId="{91111A60-F638-451B-A27B-169D72BA0A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80431DE-B9B4-478B-9150-06CD41765002}" type="sibTrans" cxnId="{91111A60-F638-451B-A27B-169D72BA0A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5B5D920-9CCD-4EAA-9B49-63310F41D722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установлении КО, особенно </a:t>
          </a:r>
          <a:r>
            <a:rPr lang="ru-RU" sz="18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 зарубежными банками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, обеими сторонами уделяется большое внимание состоятельности и надежности банков-партнеров. К письму об открытии счета прилагаются </a:t>
          </a:r>
          <a:r>
            <a:rPr lang="ru-RU" sz="18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следующие документы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отчет о деятельности банка, его устав и лицензия.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5D5F7-E41D-4C03-B307-A51403A8FEFD}" type="parTrans" cxnId="{299FDF05-6843-403B-8B0F-D4A2CA7EC58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49E4D3C-6549-4BF5-ACAD-628A92997F28}" type="sibTrans" cxnId="{299FDF05-6843-403B-8B0F-D4A2CA7EC58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DB88282-B6E8-48B5-88EE-5BD935CB0AE8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 оформляются заключением специального </a:t>
          </a: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КД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, в которых предусматриваются порядок и условия выполнения соответствующих банковских операций.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21F23-6B2D-4DE7-955E-C54241C6F52F}" type="parTrans" cxnId="{3BBCA6A9-F759-4C44-85FA-9CD50F8D063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EAFBA4C-12C7-4423-A8CD-223050C2D8CF}" type="sibTrans" cxnId="{3BBCA6A9-F759-4C44-85FA-9CD50F8D063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1843108-89E8-4F6A-B33D-225DA16614E0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заключении КД определяются </a:t>
          </a:r>
          <a:r>
            <a:rPr lang="ru-RU" sz="18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расчетов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, счета для проведения платежей, правила перевода остатка средств в третьи страны, порядок пополнения счета, размер комиссионного вознаграждения и другие условия.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4E1D8-591E-4FED-B5C0-32650BBFFB4C}" type="parTrans" cxnId="{D28E390C-7217-4666-8655-654F9DED1B5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0FCDCC-2DE0-451E-883C-420029D86905}" type="sibTrans" cxnId="{D28E390C-7217-4666-8655-654F9DED1B5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C64625B-60CC-4D0B-B223-C1869806781C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заключения КД кредитные учреждения обмениваются </a:t>
          </a:r>
          <a:r>
            <a:rPr lang="ru-RU" sz="18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образцами подписей 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должностных лиц, электронным ключом, который применяется для удостоверения подлинности выставленных банками платежных поручений, тарифами комиссионного вознаграждени</a:t>
          </a:r>
          <a:endParaRPr lang="en-US" sz="1800"/>
        </a:p>
      </dgm:t>
    </dgm:pt>
    <dgm:pt modelId="{69D96D6F-1EEF-4204-9D5F-BB5051F58E0E}" type="parTrans" cxnId="{1B51213C-DD00-447E-A6BB-498D7C7C1A4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01E2CE6-4931-48DE-9937-F065600BB3D7}" type="sibTrans" cxnId="{1B51213C-DD00-447E-A6BB-498D7C7C1A4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DBC7ED-1139-499B-B00E-1A9134BD6557}" type="pres">
      <dgm:prSet presAssocID="{5621CF38-6F16-408D-8C84-96B61E5EF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3DE07-193D-4EF1-95AE-AFA5808C00A1}" type="pres">
      <dgm:prSet presAssocID="{3F97AA8F-115C-4ACB-BF37-A8530BBA328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5A17B-BD1E-4994-8EAB-BA2BF937D17A}" type="pres">
      <dgm:prSet presAssocID="{9955CF64-47DE-41E6-959E-42C52B478BD7}" presName="spacer" presStyleCnt="0"/>
      <dgm:spPr/>
    </dgm:pt>
    <dgm:pt modelId="{552A4B79-D380-4C8C-9DB1-A7EBA61AB827}" type="pres">
      <dgm:prSet presAssocID="{B3A71116-A8CC-4C63-9C0C-FD5525EF7E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FD54-1C28-45F5-84A7-E4F4B630DEBF}" type="pres">
      <dgm:prSet presAssocID="{280431DE-B9B4-478B-9150-06CD41765002}" presName="spacer" presStyleCnt="0"/>
      <dgm:spPr/>
    </dgm:pt>
    <dgm:pt modelId="{82FC84CC-4286-400F-B130-30C47212AAE5}" type="pres">
      <dgm:prSet presAssocID="{A5B5D920-9CCD-4EAA-9B49-63310F41D72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716B-DB53-4675-B1CF-0D8F9512D03E}" type="pres">
      <dgm:prSet presAssocID="{F49E4D3C-6549-4BF5-ACAD-628A92997F28}" presName="spacer" presStyleCnt="0"/>
      <dgm:spPr/>
    </dgm:pt>
    <dgm:pt modelId="{D6241727-203F-458E-B856-0FABA0F341AB}" type="pres">
      <dgm:prSet presAssocID="{DDB88282-B6E8-48B5-88EE-5BD935CB0AE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05A90-8065-4E29-8543-409ABB5D9428}" type="pres">
      <dgm:prSet presAssocID="{DEAFBA4C-12C7-4423-A8CD-223050C2D8CF}" presName="spacer" presStyleCnt="0"/>
      <dgm:spPr/>
    </dgm:pt>
    <dgm:pt modelId="{A8A12C78-1D6F-4D01-A72D-B44E1CD9EA26}" type="pres">
      <dgm:prSet presAssocID="{81843108-89E8-4F6A-B33D-225DA16614E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FBB9A-925D-4085-B130-A3A8D519C986}" type="pres">
      <dgm:prSet presAssocID="{B80FCDCC-2DE0-451E-883C-420029D86905}" presName="spacer" presStyleCnt="0"/>
      <dgm:spPr/>
    </dgm:pt>
    <dgm:pt modelId="{29E0B165-A26B-4FF7-B3DD-D74463E945E6}" type="pres">
      <dgm:prSet presAssocID="{BC64625B-60CC-4D0B-B223-C1869806781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7BC3D-F101-40BB-8362-EAEB1B263685}" type="presOf" srcId="{DDB88282-B6E8-48B5-88EE-5BD935CB0AE8}" destId="{D6241727-203F-458E-B856-0FABA0F341AB}" srcOrd="0" destOrd="0" presId="urn:microsoft.com/office/officeart/2005/8/layout/vList2"/>
    <dgm:cxn modelId="{4C26E9C4-5160-468C-9EF6-6EF8EA057436}" srcId="{5621CF38-6F16-408D-8C84-96B61E5EFFFE}" destId="{3F97AA8F-115C-4ACB-BF37-A8530BBA328E}" srcOrd="0" destOrd="0" parTransId="{8EAFDE25-9219-4911-9720-A77F66189B41}" sibTransId="{9955CF64-47DE-41E6-959E-42C52B478BD7}"/>
    <dgm:cxn modelId="{1B51213C-DD00-447E-A6BB-498D7C7C1A47}" srcId="{5621CF38-6F16-408D-8C84-96B61E5EFFFE}" destId="{BC64625B-60CC-4D0B-B223-C1869806781C}" srcOrd="5" destOrd="0" parTransId="{69D96D6F-1EEF-4204-9D5F-BB5051F58E0E}" sibTransId="{A01E2CE6-4931-48DE-9937-F065600BB3D7}"/>
    <dgm:cxn modelId="{54D19269-7F17-4359-A8A7-E40DC9A7E786}" type="presOf" srcId="{81843108-89E8-4F6A-B33D-225DA16614E0}" destId="{A8A12C78-1D6F-4D01-A72D-B44E1CD9EA26}" srcOrd="0" destOrd="0" presId="urn:microsoft.com/office/officeart/2005/8/layout/vList2"/>
    <dgm:cxn modelId="{83265DCC-8537-437D-A856-EF51115DBA61}" type="presOf" srcId="{5621CF38-6F16-408D-8C84-96B61E5EFFFE}" destId="{6FDBC7ED-1139-499B-B00E-1A9134BD6557}" srcOrd="0" destOrd="0" presId="urn:microsoft.com/office/officeart/2005/8/layout/vList2"/>
    <dgm:cxn modelId="{CA65348B-41F9-462D-A5AA-C6E91538D6CF}" type="presOf" srcId="{BC64625B-60CC-4D0B-B223-C1869806781C}" destId="{29E0B165-A26B-4FF7-B3DD-D74463E945E6}" srcOrd="0" destOrd="0" presId="urn:microsoft.com/office/officeart/2005/8/layout/vList2"/>
    <dgm:cxn modelId="{30E50413-4F25-42E4-9C75-F92FBCDBD17C}" type="presOf" srcId="{B3A71116-A8CC-4C63-9C0C-FD5525EF7EC9}" destId="{552A4B79-D380-4C8C-9DB1-A7EBA61AB827}" srcOrd="0" destOrd="0" presId="urn:microsoft.com/office/officeart/2005/8/layout/vList2"/>
    <dgm:cxn modelId="{91111A60-F638-451B-A27B-169D72BA0A12}" srcId="{5621CF38-6F16-408D-8C84-96B61E5EFFFE}" destId="{B3A71116-A8CC-4C63-9C0C-FD5525EF7EC9}" srcOrd="1" destOrd="0" parTransId="{460B7036-90C7-4FB4-B91F-A14B220802D9}" sibTransId="{280431DE-B9B4-478B-9150-06CD41765002}"/>
    <dgm:cxn modelId="{E1D89A9C-029A-49DB-968A-1A06E65F8F7A}" type="presOf" srcId="{A5B5D920-9CCD-4EAA-9B49-63310F41D722}" destId="{82FC84CC-4286-400F-B130-30C47212AAE5}" srcOrd="0" destOrd="0" presId="urn:microsoft.com/office/officeart/2005/8/layout/vList2"/>
    <dgm:cxn modelId="{3BBCA6A9-F759-4C44-85FA-9CD50F8D063E}" srcId="{5621CF38-6F16-408D-8C84-96B61E5EFFFE}" destId="{DDB88282-B6E8-48B5-88EE-5BD935CB0AE8}" srcOrd="3" destOrd="0" parTransId="{34321F23-6B2D-4DE7-955E-C54241C6F52F}" sibTransId="{DEAFBA4C-12C7-4423-A8CD-223050C2D8CF}"/>
    <dgm:cxn modelId="{0AE96169-EBAE-4CBA-925D-4D2910290CAB}" type="presOf" srcId="{3F97AA8F-115C-4ACB-BF37-A8530BBA328E}" destId="{FD23DE07-193D-4EF1-95AE-AFA5808C00A1}" srcOrd="0" destOrd="0" presId="urn:microsoft.com/office/officeart/2005/8/layout/vList2"/>
    <dgm:cxn modelId="{D28E390C-7217-4666-8655-654F9DED1B5F}" srcId="{5621CF38-6F16-408D-8C84-96B61E5EFFFE}" destId="{81843108-89E8-4F6A-B33D-225DA16614E0}" srcOrd="4" destOrd="0" parTransId="{7614E1D8-591E-4FED-B5C0-32650BBFFB4C}" sibTransId="{B80FCDCC-2DE0-451E-883C-420029D86905}"/>
    <dgm:cxn modelId="{299FDF05-6843-403B-8B0F-D4A2CA7EC58E}" srcId="{5621CF38-6F16-408D-8C84-96B61E5EFFFE}" destId="{A5B5D920-9CCD-4EAA-9B49-63310F41D722}" srcOrd="2" destOrd="0" parTransId="{CD35D5F7-E41D-4C03-B307-A51403A8FEFD}" sibTransId="{F49E4D3C-6549-4BF5-ACAD-628A92997F28}"/>
    <dgm:cxn modelId="{C28A46FD-2AA4-42F2-80DE-705F06AF680E}" type="presParOf" srcId="{6FDBC7ED-1139-499B-B00E-1A9134BD6557}" destId="{FD23DE07-193D-4EF1-95AE-AFA5808C00A1}" srcOrd="0" destOrd="0" presId="urn:microsoft.com/office/officeart/2005/8/layout/vList2"/>
    <dgm:cxn modelId="{B74BB80A-8C5B-4E12-8DB1-80DF914CF048}" type="presParOf" srcId="{6FDBC7ED-1139-499B-B00E-1A9134BD6557}" destId="{1985A17B-BD1E-4994-8EAB-BA2BF937D17A}" srcOrd="1" destOrd="0" presId="urn:microsoft.com/office/officeart/2005/8/layout/vList2"/>
    <dgm:cxn modelId="{0DC428ED-F2E1-45A6-ADE5-65977810FF8F}" type="presParOf" srcId="{6FDBC7ED-1139-499B-B00E-1A9134BD6557}" destId="{552A4B79-D380-4C8C-9DB1-A7EBA61AB827}" srcOrd="2" destOrd="0" presId="urn:microsoft.com/office/officeart/2005/8/layout/vList2"/>
    <dgm:cxn modelId="{F7E9AD96-5173-42C5-B211-DA0031F5EAB3}" type="presParOf" srcId="{6FDBC7ED-1139-499B-B00E-1A9134BD6557}" destId="{BB53FD54-1C28-45F5-84A7-E4F4B630DEBF}" srcOrd="3" destOrd="0" presId="urn:microsoft.com/office/officeart/2005/8/layout/vList2"/>
    <dgm:cxn modelId="{5DAFA49D-AC17-4A12-974F-8A7704ACBD7A}" type="presParOf" srcId="{6FDBC7ED-1139-499B-B00E-1A9134BD6557}" destId="{82FC84CC-4286-400F-B130-30C47212AAE5}" srcOrd="4" destOrd="0" presId="urn:microsoft.com/office/officeart/2005/8/layout/vList2"/>
    <dgm:cxn modelId="{D31319B2-C8FC-42F2-8984-3D362B0309BC}" type="presParOf" srcId="{6FDBC7ED-1139-499B-B00E-1A9134BD6557}" destId="{2374716B-DB53-4675-B1CF-0D8F9512D03E}" srcOrd="5" destOrd="0" presId="urn:microsoft.com/office/officeart/2005/8/layout/vList2"/>
    <dgm:cxn modelId="{B2AA4DC5-29B9-49A9-9F42-5A48BB5BC096}" type="presParOf" srcId="{6FDBC7ED-1139-499B-B00E-1A9134BD6557}" destId="{D6241727-203F-458E-B856-0FABA0F341AB}" srcOrd="6" destOrd="0" presId="urn:microsoft.com/office/officeart/2005/8/layout/vList2"/>
    <dgm:cxn modelId="{F2D2829D-8A83-431D-B908-191C19EBC2DA}" type="presParOf" srcId="{6FDBC7ED-1139-499B-B00E-1A9134BD6557}" destId="{7D905A90-8065-4E29-8543-409ABB5D9428}" srcOrd="7" destOrd="0" presId="urn:microsoft.com/office/officeart/2005/8/layout/vList2"/>
    <dgm:cxn modelId="{99657559-4392-46D0-83D9-61C70AE59325}" type="presParOf" srcId="{6FDBC7ED-1139-499B-B00E-1A9134BD6557}" destId="{A8A12C78-1D6F-4D01-A72D-B44E1CD9EA26}" srcOrd="8" destOrd="0" presId="urn:microsoft.com/office/officeart/2005/8/layout/vList2"/>
    <dgm:cxn modelId="{B5A4F6E4-0C9E-4725-8DC9-8BFDF33A878F}" type="presParOf" srcId="{6FDBC7ED-1139-499B-B00E-1A9134BD6557}" destId="{271FBB9A-925D-4085-B130-A3A8D519C986}" srcOrd="9" destOrd="0" presId="urn:microsoft.com/office/officeart/2005/8/layout/vList2"/>
    <dgm:cxn modelId="{11C6A399-FE5F-4A84-99E6-52A519950159}" type="presParOf" srcId="{6FDBC7ED-1139-499B-B00E-1A9134BD6557}" destId="{29E0B165-A26B-4FF7-B3DD-D74463E945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C44D1-4556-4834-9C79-F0D4D013CC4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120C6A2-2092-4938-B9F8-0876B0FD32E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Корреспондентский счет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счет, на котором отражаются расчеты, произведенные одним кредитным учреждением по поручению и за счет другого кредитного учреждения на основе заключенного корреспондентского договора. Например, банк А обязуется по договору с банком Б получать причитающиеся последнему платежи от клиентов, 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оплачивать за его счет переводы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т.п. В свою очередь банк Б берет на себя обязательство выполнять аналогичные операции для банка А. При этом банки открывают друг у друга корреспондентские счета, на которых 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временно накапливаются денежные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поступающие для банка-корреспондент</a:t>
          </a:r>
          <a:endParaRPr lang="ru-RU" sz="1800" dirty="0"/>
        </a:p>
      </dgm:t>
    </dgm:pt>
    <dgm:pt modelId="{B223A71E-99D9-4E06-8FEA-724D5FA44860}" type="parTrans" cxnId="{409E52C3-2E32-4749-A407-9BE65C87A9A9}">
      <dgm:prSet/>
      <dgm:spPr/>
      <dgm:t>
        <a:bodyPr/>
        <a:lstStyle/>
        <a:p>
          <a:endParaRPr lang="ru-RU" sz="1800"/>
        </a:p>
      </dgm:t>
    </dgm:pt>
    <dgm:pt modelId="{B3F041EA-E310-4440-B1E0-81477AD01DDA}" type="sibTrans" cxnId="{409E52C3-2E32-4749-A407-9BE65C87A9A9}">
      <dgm:prSet/>
      <dgm:spPr/>
      <dgm:t>
        <a:bodyPr/>
        <a:lstStyle/>
        <a:p>
          <a:endParaRPr lang="ru-RU" sz="1800"/>
        </a:p>
      </dgm:t>
    </dgm:pt>
    <dgm:pt modelId="{5385AC39-2252-4217-BED4-0210C622D02E}" type="pres">
      <dgm:prSet presAssocID="{F7EC44D1-4556-4834-9C79-F0D4D013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F6B91-88D1-41F9-9326-237956C93817}" type="pres">
      <dgm:prSet presAssocID="{D120C6A2-2092-4938-B9F8-0876B0FD32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E52C3-2E32-4749-A407-9BE65C87A9A9}" srcId="{F7EC44D1-4556-4834-9C79-F0D4D013CC44}" destId="{D120C6A2-2092-4938-B9F8-0876B0FD32E4}" srcOrd="0" destOrd="0" parTransId="{B223A71E-99D9-4E06-8FEA-724D5FA44860}" sibTransId="{B3F041EA-E310-4440-B1E0-81477AD01DDA}"/>
    <dgm:cxn modelId="{6FDE0B7B-FDDE-4F62-AC73-ABA822045898}" type="presOf" srcId="{F7EC44D1-4556-4834-9C79-F0D4D013CC44}" destId="{5385AC39-2252-4217-BED4-0210C622D02E}" srcOrd="0" destOrd="0" presId="urn:microsoft.com/office/officeart/2005/8/layout/vList2"/>
    <dgm:cxn modelId="{F6689EA3-92A5-4F64-948C-F571713696D7}" type="presOf" srcId="{D120C6A2-2092-4938-B9F8-0876B0FD32E4}" destId="{5AEF6B91-88D1-41F9-9326-237956C93817}" srcOrd="0" destOrd="0" presId="urn:microsoft.com/office/officeart/2005/8/layout/vList2"/>
    <dgm:cxn modelId="{CB827553-7A02-43D4-8FCE-69BD918D7D44}" type="presParOf" srcId="{5385AC39-2252-4217-BED4-0210C622D02E}" destId="{5AEF6B91-88D1-41F9-9326-237956C93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D0063E-251D-4607-BD4C-7101678A9C0C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DA3E54-C4AF-48F9-9EFF-23EC202764E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свою очередь, КС подразделяются на два вида: </a:t>
          </a:r>
          <a:endParaRPr lang="ru-RU" dirty="0">
            <a:solidFill>
              <a:schemeClr val="tx1"/>
            </a:solidFill>
          </a:endParaRPr>
        </a:p>
      </dgm:t>
    </dgm:pt>
    <dgm:pt modelId="{38B1C71B-A919-4C16-A1AF-3C3B2437C04E}" type="parTrans" cxnId="{4F36A381-00E3-4704-8164-D8BEE91E940B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1BD80A7F-A591-4C8A-8DBE-3875E0611FE5}" type="sibTrans" cxnId="{4F36A381-00E3-4704-8164-D8BEE91E940B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87552A5F-C35F-4693-B2AE-C99FEA02D85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"Ностро" – счета коммерческого банка у банка-корреспондента, отражаемые в активе баланса первого и счет "Лоро" – счета банка-корреспондента в обслуживающем банке и отражаемые в пассиве его баланса</a:t>
          </a:r>
          <a:endParaRPr lang="ru-RU" dirty="0">
            <a:solidFill>
              <a:schemeClr val="tx1"/>
            </a:solidFill>
          </a:endParaRPr>
        </a:p>
      </dgm:t>
    </dgm:pt>
    <dgm:pt modelId="{77238D02-129E-4164-A5DE-FC18E71C42EA}" type="parTrans" cxnId="{90444571-7EAF-4717-B7CC-2413437F9EBD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4188B469-A090-47E4-8A6B-8F56D5215698}" type="sibTrans" cxnId="{90444571-7EAF-4717-B7CC-2413437F9EBD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67B184FE-05CC-4978-B47D-AA06A812949C}">
      <dgm:prSet phldrT="[Текст]"/>
      <dgm:spPr/>
      <dgm:t>
        <a:bodyPr/>
        <a:lstStyle/>
        <a:p>
          <a:pPr algn="just"/>
          <a:endParaRPr lang="ru-RU" sz="2000">
            <a:solidFill>
              <a:schemeClr val="tx1"/>
            </a:solidFill>
          </a:endParaRPr>
        </a:p>
      </dgm:t>
    </dgm:pt>
    <dgm:pt modelId="{80BFEA10-E7A8-4EB6-8A26-69D5CC97F579}" type="parTrans" cxnId="{7CEF32DF-ABBC-48F8-B45E-925082C2FCB5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3E49BE16-995C-4330-AC83-0C96A95EA2EB}" type="sibTrans" cxnId="{7CEF32DF-ABBC-48F8-B45E-925082C2FCB5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01AB2307-2490-4D68-96C9-6C595107783E}">
      <dgm:prSet/>
      <dgm:spPr/>
      <dgm:t>
        <a:bodyPr/>
        <a:lstStyle/>
        <a:p>
          <a:endParaRPr lang="ru-RU"/>
        </a:p>
      </dgm:t>
    </dgm:pt>
    <dgm:pt modelId="{52711BEF-6DFB-4541-BA5C-DDBD8D87DDD6}" type="parTrans" cxnId="{0B55A990-31F9-4573-8DD4-D9D538AB9CB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B472C476-B193-4861-9209-51EB0EAC7D24}" type="sibTrans" cxnId="{0B55A990-31F9-4573-8DD4-D9D538AB9CB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3FB37FD6-133F-459C-A7B0-962E54905178}">
      <dgm:prSet/>
      <dgm:spPr/>
      <dgm:t>
        <a:bodyPr/>
        <a:lstStyle/>
        <a:p>
          <a:endParaRPr lang="ru-RU"/>
        </a:p>
      </dgm:t>
    </dgm:pt>
    <dgm:pt modelId="{C461345A-3A96-4C2B-AE78-97B832887000}" type="parTrans" cxnId="{E64A32C9-BF24-462A-B550-63800E028AAB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419498DE-F532-433A-AC2D-B5FA180A0128}" type="sibTrans" cxnId="{E64A32C9-BF24-462A-B550-63800E028AAB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BFC19DF4-47FF-4045-8EBB-86B631C3295A}">
      <dgm:prSet/>
      <dgm:spPr/>
      <dgm:t>
        <a:bodyPr/>
        <a:lstStyle/>
        <a:p>
          <a:endParaRPr lang="ru-RU"/>
        </a:p>
      </dgm:t>
    </dgm:pt>
    <dgm:pt modelId="{766C62B2-ACE9-4003-A977-4974C7195816}" type="parTrans" cxnId="{8F567041-FFA9-4DAD-9C2D-E528A8093FA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1264741D-D1FF-4EC0-BF4A-DF5CC9D18E5E}" type="sibTrans" cxnId="{8F567041-FFA9-4DAD-9C2D-E528A8093FA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165DB7EB-89AD-4081-9046-82FD99B0ABA6}">
      <dgm:prSet/>
      <dgm:spPr/>
      <dgm:t>
        <a:bodyPr/>
        <a:lstStyle/>
        <a:p>
          <a:pPr algn="just"/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"Ностро" в одном банке является счетом "Лоро" у банка - его корреспондента. Исходными и решающими являются записи по счетам “Лоро”, операции же по счетам “Ностро” отражаются в зеркальном порядке</a:t>
          </a:r>
          <a:endParaRPr lang="en-US" dirty="0">
            <a:solidFill>
              <a:schemeClr val="tx1"/>
            </a:solidFill>
          </a:endParaRPr>
        </a:p>
      </dgm:t>
    </dgm:pt>
    <dgm:pt modelId="{B4E796DF-24E4-4F88-B193-7506ABBCC925}" type="parTrans" cxnId="{7754F455-1CD1-4AE0-9A38-0740DFDC250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573792E6-C1B9-4DCD-8440-4672CCA1A81C}" type="sibTrans" cxnId="{7754F455-1CD1-4AE0-9A38-0740DFDC250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57AAFBE0-8507-4404-AAE2-A22D0C0F21A0}" type="pres">
      <dgm:prSet presAssocID="{B0D0063E-251D-4607-BD4C-7101678A9C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1D9A4-F9A9-4192-93E5-8A5724FC3381}" type="pres">
      <dgm:prSet presAssocID="{93DA3E54-C4AF-48F9-9EFF-23EC202764E2}" presName="roof" presStyleLbl="dkBgShp" presStyleIdx="0" presStyleCnt="2"/>
      <dgm:spPr/>
      <dgm:t>
        <a:bodyPr/>
        <a:lstStyle/>
        <a:p>
          <a:endParaRPr lang="ru-RU"/>
        </a:p>
      </dgm:t>
    </dgm:pt>
    <dgm:pt modelId="{8ED722EE-409C-4278-9CCF-FCC0567C242B}" type="pres">
      <dgm:prSet presAssocID="{93DA3E54-C4AF-48F9-9EFF-23EC202764E2}" presName="pillars" presStyleCnt="0"/>
      <dgm:spPr/>
    </dgm:pt>
    <dgm:pt modelId="{48CBAA14-E32D-47C2-843B-01DD8723A252}" type="pres">
      <dgm:prSet presAssocID="{93DA3E54-C4AF-48F9-9EFF-23EC202764E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DEE-3618-4E69-BB2D-D605857797C7}" type="pres">
      <dgm:prSet presAssocID="{165DB7EB-89AD-4081-9046-82FD99B0ABA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F8A47-8581-4FC0-AE2A-84C6B73A9D30}" type="pres">
      <dgm:prSet presAssocID="{93DA3E54-C4AF-48F9-9EFF-23EC202764E2}" presName="base" presStyleLbl="dkBgShp" presStyleIdx="1" presStyleCnt="2"/>
      <dgm:spPr/>
    </dgm:pt>
  </dgm:ptLst>
  <dgm:cxnLst>
    <dgm:cxn modelId="{9CF0DDAB-98C8-43A5-A34B-3A962B822D77}" type="presOf" srcId="{165DB7EB-89AD-4081-9046-82FD99B0ABA6}" destId="{EE0C2DEE-3618-4E69-BB2D-D605857797C7}" srcOrd="0" destOrd="0" presId="urn:microsoft.com/office/officeart/2005/8/layout/hList3"/>
    <dgm:cxn modelId="{7CEF32DF-ABBC-48F8-B45E-925082C2FCB5}" srcId="{B0D0063E-251D-4607-BD4C-7101678A9C0C}" destId="{67B184FE-05CC-4978-B47D-AA06A812949C}" srcOrd="1" destOrd="0" parTransId="{80BFEA10-E7A8-4EB6-8A26-69D5CC97F579}" sibTransId="{3E49BE16-995C-4330-AC83-0C96A95EA2EB}"/>
    <dgm:cxn modelId="{41C48EC2-BBCA-4A44-8995-9E6B4146FFA9}" type="presOf" srcId="{87552A5F-C35F-4693-B2AE-C99FEA02D854}" destId="{48CBAA14-E32D-47C2-843B-01DD8723A252}" srcOrd="0" destOrd="0" presId="urn:microsoft.com/office/officeart/2005/8/layout/hList3"/>
    <dgm:cxn modelId="{67A0B06D-0BAB-4903-8BCD-6BE147158D27}" type="presOf" srcId="{93DA3E54-C4AF-48F9-9EFF-23EC202764E2}" destId="{0561D9A4-F9A9-4192-93E5-8A5724FC3381}" srcOrd="0" destOrd="0" presId="urn:microsoft.com/office/officeart/2005/8/layout/hList3"/>
    <dgm:cxn modelId="{7754F455-1CD1-4AE0-9A38-0740DFDC2504}" srcId="{93DA3E54-C4AF-48F9-9EFF-23EC202764E2}" destId="{165DB7EB-89AD-4081-9046-82FD99B0ABA6}" srcOrd="1" destOrd="0" parTransId="{B4E796DF-24E4-4F88-B193-7506ABBCC925}" sibTransId="{573792E6-C1B9-4DCD-8440-4672CCA1A81C}"/>
    <dgm:cxn modelId="{45187A1B-617F-4EBB-951B-A1172D9A6FA9}" type="presOf" srcId="{B0D0063E-251D-4607-BD4C-7101678A9C0C}" destId="{57AAFBE0-8507-4404-AAE2-A22D0C0F21A0}" srcOrd="0" destOrd="0" presId="urn:microsoft.com/office/officeart/2005/8/layout/hList3"/>
    <dgm:cxn modelId="{0B55A990-31F9-4573-8DD4-D9D538AB9CB4}" srcId="{B0D0063E-251D-4607-BD4C-7101678A9C0C}" destId="{01AB2307-2490-4D68-96C9-6C595107783E}" srcOrd="2" destOrd="0" parTransId="{52711BEF-6DFB-4541-BA5C-DDBD8D87DDD6}" sibTransId="{B472C476-B193-4861-9209-51EB0EAC7D24}"/>
    <dgm:cxn modelId="{E64A32C9-BF24-462A-B550-63800E028AAB}" srcId="{B0D0063E-251D-4607-BD4C-7101678A9C0C}" destId="{3FB37FD6-133F-459C-A7B0-962E54905178}" srcOrd="3" destOrd="0" parTransId="{C461345A-3A96-4C2B-AE78-97B832887000}" sibTransId="{419498DE-F532-433A-AC2D-B5FA180A0128}"/>
    <dgm:cxn modelId="{8F567041-FFA9-4DAD-9C2D-E528A8093FAC}" srcId="{B0D0063E-251D-4607-BD4C-7101678A9C0C}" destId="{BFC19DF4-47FF-4045-8EBB-86B631C3295A}" srcOrd="4" destOrd="0" parTransId="{766C62B2-ACE9-4003-A977-4974C7195816}" sibTransId="{1264741D-D1FF-4EC0-BF4A-DF5CC9D18E5E}"/>
    <dgm:cxn modelId="{4F36A381-00E3-4704-8164-D8BEE91E940B}" srcId="{B0D0063E-251D-4607-BD4C-7101678A9C0C}" destId="{93DA3E54-C4AF-48F9-9EFF-23EC202764E2}" srcOrd="0" destOrd="0" parTransId="{38B1C71B-A919-4C16-A1AF-3C3B2437C04E}" sibTransId="{1BD80A7F-A591-4C8A-8DBE-3875E0611FE5}"/>
    <dgm:cxn modelId="{90444571-7EAF-4717-B7CC-2413437F9EBD}" srcId="{93DA3E54-C4AF-48F9-9EFF-23EC202764E2}" destId="{87552A5F-C35F-4693-B2AE-C99FEA02D854}" srcOrd="0" destOrd="0" parTransId="{77238D02-129E-4164-A5DE-FC18E71C42EA}" sibTransId="{4188B469-A090-47E4-8A6B-8F56D5215698}"/>
    <dgm:cxn modelId="{B4E91759-CF6A-446B-B1E7-4C3946446EDB}" type="presParOf" srcId="{57AAFBE0-8507-4404-AAE2-A22D0C0F21A0}" destId="{0561D9A4-F9A9-4192-93E5-8A5724FC3381}" srcOrd="0" destOrd="0" presId="urn:microsoft.com/office/officeart/2005/8/layout/hList3"/>
    <dgm:cxn modelId="{42CA66EF-A55B-4753-85A9-5C85375C02F4}" type="presParOf" srcId="{57AAFBE0-8507-4404-AAE2-A22D0C0F21A0}" destId="{8ED722EE-409C-4278-9CCF-FCC0567C242B}" srcOrd="1" destOrd="0" presId="urn:microsoft.com/office/officeart/2005/8/layout/hList3"/>
    <dgm:cxn modelId="{23DCF60C-2366-4793-A1AE-AB68523B378D}" type="presParOf" srcId="{8ED722EE-409C-4278-9CCF-FCC0567C242B}" destId="{48CBAA14-E32D-47C2-843B-01DD8723A252}" srcOrd="0" destOrd="0" presId="urn:microsoft.com/office/officeart/2005/8/layout/hList3"/>
    <dgm:cxn modelId="{DA37E173-C4E1-41F2-BF8C-D39A09A25C6D}" type="presParOf" srcId="{8ED722EE-409C-4278-9CCF-FCC0567C242B}" destId="{EE0C2DEE-3618-4E69-BB2D-D605857797C7}" srcOrd="1" destOrd="0" presId="urn:microsoft.com/office/officeart/2005/8/layout/hList3"/>
    <dgm:cxn modelId="{9B927EF0-0785-4AC7-AC2C-2D458E365DB8}" type="presParOf" srcId="{57AAFBE0-8507-4404-AAE2-A22D0C0F21A0}" destId="{A05F8A47-8581-4FC0-AE2A-84C6B73A9D3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7F6CC0-4146-4579-B182-8C4B0A9733B6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6ADB7C-DBEF-4337-91CD-027A551BE34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открытии счетов Ностро банк должен руководствоваться следующими принципами:</a:t>
          </a:r>
          <a:endParaRPr lang="ru-RU" dirty="0"/>
        </a:p>
      </dgm:t>
    </dgm:pt>
    <dgm:pt modelId="{EF8C9325-D671-4466-9CEC-1E000227F29C}" type="parTrans" cxnId="{23EE401F-BF97-4169-A0AA-5DF1C6CA70B2}">
      <dgm:prSet/>
      <dgm:spPr/>
      <dgm:t>
        <a:bodyPr/>
        <a:lstStyle/>
        <a:p>
          <a:endParaRPr lang="ru-RU"/>
        </a:p>
      </dgm:t>
    </dgm:pt>
    <dgm:pt modelId="{B4924DFF-2648-4B23-9BD3-7FD317E00D4B}" type="sibTrans" cxnId="{23EE401F-BF97-4169-A0AA-5DF1C6CA70B2}">
      <dgm:prSet/>
      <dgm:spPr/>
      <dgm:t>
        <a:bodyPr/>
        <a:lstStyle/>
        <a:p>
          <a:endParaRPr lang="ru-RU"/>
        </a:p>
      </dgm:t>
    </dgm:pt>
    <dgm:pt modelId="{D4DFE038-5A16-41AB-B614-96B2718BE09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сохранности средств, размещенных на корреспондентских счетах</a:t>
          </a:r>
          <a:endParaRPr lang="ru-RU" dirty="0"/>
        </a:p>
      </dgm:t>
    </dgm:pt>
    <dgm:pt modelId="{133A34C9-3327-4232-9629-778A2ADE3B78}" type="parTrans" cxnId="{5483907F-D793-4B65-8B20-A5871AC0E696}">
      <dgm:prSet/>
      <dgm:spPr/>
      <dgm:t>
        <a:bodyPr/>
        <a:lstStyle/>
        <a:p>
          <a:endParaRPr lang="ru-RU"/>
        </a:p>
      </dgm:t>
    </dgm:pt>
    <dgm:pt modelId="{926767FF-3479-4057-9B38-D37C09579EE3}" type="sibTrans" cxnId="{5483907F-D793-4B65-8B20-A5871AC0E696}">
      <dgm:prSet/>
      <dgm:spPr/>
      <dgm:t>
        <a:bodyPr/>
        <a:lstStyle/>
        <a:p>
          <a:endParaRPr lang="ru-RU"/>
        </a:p>
      </dgm:t>
    </dgm:pt>
    <dgm:pt modelId="{B373FEAC-D78B-4AF6-84C4-6F70ECCA6BE2}">
      <dgm:prSet phldrT="[Текст]"/>
      <dgm:spPr/>
      <dgm:t>
        <a:bodyPr/>
        <a:lstStyle/>
        <a:p>
          <a:endParaRPr lang="ru-RU"/>
        </a:p>
      </dgm:t>
    </dgm:pt>
    <dgm:pt modelId="{9AD43D5F-AE67-486A-8FF8-91FDC2D472E2}" type="parTrans" cxnId="{6BDEDE0A-C140-4821-BDE2-8359DD5257F2}">
      <dgm:prSet/>
      <dgm:spPr/>
      <dgm:t>
        <a:bodyPr/>
        <a:lstStyle/>
        <a:p>
          <a:endParaRPr lang="ru-RU"/>
        </a:p>
      </dgm:t>
    </dgm:pt>
    <dgm:pt modelId="{AF6361D4-FF2F-40E1-A2CA-7257C2FC0C8F}" type="sibTrans" cxnId="{6BDEDE0A-C140-4821-BDE2-8359DD5257F2}">
      <dgm:prSet/>
      <dgm:spPr/>
      <dgm:t>
        <a:bodyPr/>
        <a:lstStyle/>
        <a:p>
          <a:endParaRPr lang="ru-RU"/>
        </a:p>
      </dgm:t>
    </dgm:pt>
    <dgm:pt modelId="{86881A5B-1253-4C1B-9CA7-52E504FA2E1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свободного распоряжения средствами на корреспондентских счетах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E52C6-0838-4BF2-8946-5D978BFEA8F8}" type="parTrans" cxnId="{58F38591-29EF-4984-8065-31FC43E49F68}">
      <dgm:prSet/>
      <dgm:spPr/>
      <dgm:t>
        <a:bodyPr/>
        <a:lstStyle/>
        <a:p>
          <a:endParaRPr lang="ru-RU"/>
        </a:p>
      </dgm:t>
    </dgm:pt>
    <dgm:pt modelId="{A63A674A-9C95-4C23-ADD6-B3D59040A291}" type="sibTrans" cxnId="{58F38591-29EF-4984-8065-31FC43E49F68}">
      <dgm:prSet/>
      <dgm:spPr/>
      <dgm:t>
        <a:bodyPr/>
        <a:lstStyle/>
        <a:p>
          <a:endParaRPr lang="ru-RU"/>
        </a:p>
      </dgm:t>
    </dgm:pt>
    <dgm:pt modelId="{14667EA5-8BB3-48AB-916A-2B20B2A7EF7F}">
      <dgm:prSet/>
      <dgm:spPr/>
      <dgm:t>
        <a:bodyPr/>
        <a:lstStyle/>
        <a:p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экономической целесообразности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открытия КС, которая вытекает из предполагаемых объемов клиентских платежей и других операций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CF9F3-A928-4FD0-B82C-7DE7C3AC4D8F}" type="parTrans" cxnId="{32945865-DBD7-455A-AA67-248C122F3066}">
      <dgm:prSet/>
      <dgm:spPr/>
      <dgm:t>
        <a:bodyPr/>
        <a:lstStyle/>
        <a:p>
          <a:endParaRPr lang="ru-RU"/>
        </a:p>
      </dgm:t>
    </dgm:pt>
    <dgm:pt modelId="{08A51250-2509-4D3B-8666-D2FC95F2C3AC}" type="sibTrans" cxnId="{32945865-DBD7-455A-AA67-248C122F3066}">
      <dgm:prSet/>
      <dgm:spPr/>
      <dgm:t>
        <a:bodyPr/>
        <a:lstStyle/>
        <a:p>
          <a:endParaRPr lang="ru-RU"/>
        </a:p>
      </dgm:t>
    </dgm:pt>
    <dgm:pt modelId="{DF0508B8-564F-4C29-9E34-5F022856AC3A}" type="pres">
      <dgm:prSet presAssocID="{657F6CC0-4146-4579-B182-8C4B0A9733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4A566-166F-4523-A7F5-90F9E92334FD}" type="pres">
      <dgm:prSet presAssocID="{9B6ADB7C-DBEF-4337-91CD-027A551BE344}" presName="roof" presStyleLbl="dkBgShp" presStyleIdx="0" presStyleCnt="2"/>
      <dgm:spPr/>
      <dgm:t>
        <a:bodyPr/>
        <a:lstStyle/>
        <a:p>
          <a:endParaRPr lang="ru-RU"/>
        </a:p>
      </dgm:t>
    </dgm:pt>
    <dgm:pt modelId="{D5D7D871-A0D7-46DE-9438-DDB043CF43D0}" type="pres">
      <dgm:prSet presAssocID="{9B6ADB7C-DBEF-4337-91CD-027A551BE344}" presName="pillars" presStyleCnt="0"/>
      <dgm:spPr/>
    </dgm:pt>
    <dgm:pt modelId="{E857D2D2-318A-4C70-9D73-F87C6BC35C80}" type="pres">
      <dgm:prSet presAssocID="{9B6ADB7C-DBEF-4337-91CD-027A551BE34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72275-3E77-4C08-AE99-AE05C02AADF4}" type="pres">
      <dgm:prSet presAssocID="{86881A5B-1253-4C1B-9CA7-52E504FA2E1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64A83-77BE-4B3D-A582-85BF9B04B100}" type="pres">
      <dgm:prSet presAssocID="{14667EA5-8BB3-48AB-916A-2B20B2A7EF7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6D12-5EF2-4B23-80B6-79964403C872}" type="pres">
      <dgm:prSet presAssocID="{9B6ADB7C-DBEF-4337-91CD-027A551BE344}" presName="base" presStyleLbl="dkBgShp" presStyleIdx="1" presStyleCnt="2"/>
      <dgm:spPr/>
    </dgm:pt>
  </dgm:ptLst>
  <dgm:cxnLst>
    <dgm:cxn modelId="{AE7E6F7B-2AAF-4D2F-A745-DB674C9D3E37}" type="presOf" srcId="{9B6ADB7C-DBEF-4337-91CD-027A551BE344}" destId="{0384A566-166F-4523-A7F5-90F9E92334FD}" srcOrd="0" destOrd="0" presId="urn:microsoft.com/office/officeart/2005/8/layout/hList3"/>
    <dgm:cxn modelId="{7B4F3404-6CF4-4649-9EC1-4994AEF87F82}" type="presOf" srcId="{657F6CC0-4146-4579-B182-8C4B0A9733B6}" destId="{DF0508B8-564F-4C29-9E34-5F022856AC3A}" srcOrd="0" destOrd="0" presId="urn:microsoft.com/office/officeart/2005/8/layout/hList3"/>
    <dgm:cxn modelId="{4B60E1F6-5D28-49D2-BC1A-E29EF863ECC0}" type="presOf" srcId="{14667EA5-8BB3-48AB-916A-2B20B2A7EF7F}" destId="{82564A83-77BE-4B3D-A582-85BF9B04B100}" srcOrd="0" destOrd="0" presId="urn:microsoft.com/office/officeart/2005/8/layout/hList3"/>
    <dgm:cxn modelId="{23EE401F-BF97-4169-A0AA-5DF1C6CA70B2}" srcId="{657F6CC0-4146-4579-B182-8C4B0A9733B6}" destId="{9B6ADB7C-DBEF-4337-91CD-027A551BE344}" srcOrd="0" destOrd="0" parTransId="{EF8C9325-D671-4466-9CEC-1E000227F29C}" sibTransId="{B4924DFF-2648-4B23-9BD3-7FD317E00D4B}"/>
    <dgm:cxn modelId="{58F38591-29EF-4984-8065-31FC43E49F68}" srcId="{9B6ADB7C-DBEF-4337-91CD-027A551BE344}" destId="{86881A5B-1253-4C1B-9CA7-52E504FA2E12}" srcOrd="1" destOrd="0" parTransId="{958E52C6-0838-4BF2-8946-5D978BFEA8F8}" sibTransId="{A63A674A-9C95-4C23-ADD6-B3D59040A291}"/>
    <dgm:cxn modelId="{C22CE50B-2E0C-42B1-AFF9-782E969FE824}" type="presOf" srcId="{D4DFE038-5A16-41AB-B614-96B2718BE09B}" destId="{E857D2D2-318A-4C70-9D73-F87C6BC35C80}" srcOrd="0" destOrd="0" presId="urn:microsoft.com/office/officeart/2005/8/layout/hList3"/>
    <dgm:cxn modelId="{6BDEDE0A-C140-4821-BDE2-8359DD5257F2}" srcId="{657F6CC0-4146-4579-B182-8C4B0A9733B6}" destId="{B373FEAC-D78B-4AF6-84C4-6F70ECCA6BE2}" srcOrd="1" destOrd="0" parTransId="{9AD43D5F-AE67-486A-8FF8-91FDC2D472E2}" sibTransId="{AF6361D4-FF2F-40E1-A2CA-7257C2FC0C8F}"/>
    <dgm:cxn modelId="{32945865-DBD7-455A-AA67-248C122F3066}" srcId="{9B6ADB7C-DBEF-4337-91CD-027A551BE344}" destId="{14667EA5-8BB3-48AB-916A-2B20B2A7EF7F}" srcOrd="2" destOrd="0" parTransId="{357CF9F3-A928-4FD0-B82C-7DE7C3AC4D8F}" sibTransId="{08A51250-2509-4D3B-8666-D2FC95F2C3AC}"/>
    <dgm:cxn modelId="{5483907F-D793-4B65-8B20-A5871AC0E696}" srcId="{9B6ADB7C-DBEF-4337-91CD-027A551BE344}" destId="{D4DFE038-5A16-41AB-B614-96B2718BE09B}" srcOrd="0" destOrd="0" parTransId="{133A34C9-3327-4232-9629-778A2ADE3B78}" sibTransId="{926767FF-3479-4057-9B38-D37C09579EE3}"/>
    <dgm:cxn modelId="{4A0BB4AB-E90E-4574-92D4-08EB83FAC158}" type="presOf" srcId="{86881A5B-1253-4C1B-9CA7-52E504FA2E12}" destId="{5B772275-3E77-4C08-AE99-AE05C02AADF4}" srcOrd="0" destOrd="0" presId="urn:microsoft.com/office/officeart/2005/8/layout/hList3"/>
    <dgm:cxn modelId="{2EC0E4E0-4B74-421E-BF5A-18560081E3A7}" type="presParOf" srcId="{DF0508B8-564F-4C29-9E34-5F022856AC3A}" destId="{0384A566-166F-4523-A7F5-90F9E92334FD}" srcOrd="0" destOrd="0" presId="urn:microsoft.com/office/officeart/2005/8/layout/hList3"/>
    <dgm:cxn modelId="{C86F66B1-8319-4C9B-8258-C369FCACDEDA}" type="presParOf" srcId="{DF0508B8-564F-4C29-9E34-5F022856AC3A}" destId="{D5D7D871-A0D7-46DE-9438-DDB043CF43D0}" srcOrd="1" destOrd="0" presId="urn:microsoft.com/office/officeart/2005/8/layout/hList3"/>
    <dgm:cxn modelId="{26B28F10-C856-497B-8925-84C40D7EEAC2}" type="presParOf" srcId="{D5D7D871-A0D7-46DE-9438-DDB043CF43D0}" destId="{E857D2D2-318A-4C70-9D73-F87C6BC35C80}" srcOrd="0" destOrd="0" presId="urn:microsoft.com/office/officeart/2005/8/layout/hList3"/>
    <dgm:cxn modelId="{75A33D36-95A6-4353-819A-007F5051A55F}" type="presParOf" srcId="{D5D7D871-A0D7-46DE-9438-DDB043CF43D0}" destId="{5B772275-3E77-4C08-AE99-AE05C02AADF4}" srcOrd="1" destOrd="0" presId="urn:microsoft.com/office/officeart/2005/8/layout/hList3"/>
    <dgm:cxn modelId="{953F5B49-3549-43AB-BB94-C52DDFB50478}" type="presParOf" srcId="{D5D7D871-A0D7-46DE-9438-DDB043CF43D0}" destId="{82564A83-77BE-4B3D-A582-85BF9B04B100}" srcOrd="2" destOrd="0" presId="urn:microsoft.com/office/officeart/2005/8/layout/hList3"/>
    <dgm:cxn modelId="{BAD7821A-38FA-45C9-86C7-A4CA41963457}" type="presParOf" srcId="{DF0508B8-564F-4C29-9E34-5F022856AC3A}" destId="{C5786D12-5EF2-4B23-80B6-79964403C87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B5F18D-528D-4827-A555-0D6915FE457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4CBF7-3DCD-48C8-BBA0-4749F55C8F2A}">
      <dgm:prSet phldrT="[Текст]"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КС открываются и ведутся в разрезе отдельных видов иностранных валют. Возможно использование мультивалютных КС</a:t>
          </a:r>
          <a:endParaRPr lang="ru-RU" sz="2000"/>
        </a:p>
      </dgm:t>
    </dgm:pt>
    <dgm:pt modelId="{E85DBEA7-ADD1-46D8-9C5A-1AD52585ED6B}" type="parTrans" cxnId="{308E3A0F-7CCC-4A59-B8F3-DF4717D12F15}">
      <dgm:prSet/>
      <dgm:spPr/>
      <dgm:t>
        <a:bodyPr/>
        <a:lstStyle/>
        <a:p>
          <a:endParaRPr lang="ru-RU" sz="2000"/>
        </a:p>
      </dgm:t>
    </dgm:pt>
    <dgm:pt modelId="{B766EB4A-55BB-425A-9E17-6119FFD3810B}" type="sibTrans" cxnId="{308E3A0F-7CCC-4A59-B8F3-DF4717D12F15}">
      <dgm:prSet/>
      <dgm:spPr/>
      <dgm:t>
        <a:bodyPr/>
        <a:lstStyle/>
        <a:p>
          <a:endParaRPr lang="ru-RU" sz="2000"/>
        </a:p>
      </dgm:t>
    </dgm:pt>
    <dgm:pt modelId="{07A7C0DB-5224-492B-B6C5-4B76BB234302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Пользование КС оплачивается в основном поддержанием компенсационного баланса, т.е. минимального остатка денежных средств на счете, и частично - выплатой комиссионного вознаграждения (комиссии).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F0A43-9E0B-473F-8346-258ECBA49E63}" type="parTrans" cxnId="{F4561A6A-5818-4354-8273-3D610CA39D6F}">
      <dgm:prSet/>
      <dgm:spPr/>
      <dgm:t>
        <a:bodyPr/>
        <a:lstStyle/>
        <a:p>
          <a:endParaRPr lang="ru-RU" sz="2000"/>
        </a:p>
      </dgm:t>
    </dgm:pt>
    <dgm:pt modelId="{BBD85762-50E0-4863-BA4E-8BD0CEC6F6E4}" type="sibTrans" cxnId="{F4561A6A-5818-4354-8273-3D610CA39D6F}">
      <dgm:prSet/>
      <dgm:spPr/>
      <dgm:t>
        <a:bodyPr/>
        <a:lstStyle/>
        <a:p>
          <a:endParaRPr lang="ru-RU" sz="2000"/>
        </a:p>
      </dgm:t>
    </dgm:pt>
    <dgm:pt modelId="{4A94F6BB-EDD2-4A2B-83C3-8B7383F25A40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существу вклады кредитных институтов на КС представляют собой депозиты до востребования. Остатки средств на КС обычно поддерживаются на минимальном уровне, необходимом для совершения платежей.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5B3C4-A666-455C-B5EA-2AFA266C0B69}" type="parTrans" cxnId="{F055CD00-EE87-4F4C-9D9D-0E4A17315B17}">
      <dgm:prSet/>
      <dgm:spPr/>
      <dgm:t>
        <a:bodyPr/>
        <a:lstStyle/>
        <a:p>
          <a:endParaRPr lang="ru-RU" sz="2000"/>
        </a:p>
      </dgm:t>
    </dgm:pt>
    <dgm:pt modelId="{B34F50C1-7BFA-4696-8D60-34531DED7687}" type="sibTrans" cxnId="{F055CD00-EE87-4F4C-9D9D-0E4A17315B17}">
      <dgm:prSet/>
      <dgm:spPr/>
      <dgm:t>
        <a:bodyPr/>
        <a:lstStyle/>
        <a:p>
          <a:endParaRPr lang="ru-RU" sz="2000"/>
        </a:p>
      </dgm:t>
    </dgm:pt>
    <dgm:pt modelId="{8493A11E-E8BE-4BD3-925E-D760FF74A85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Разновидностью банковских КС являются клиринговые счета. </a:t>
          </a:r>
        </a:p>
      </dgm:t>
    </dgm:pt>
    <dgm:pt modelId="{70CDA377-1F91-48E2-8412-382C3B45D7B0}" type="parTrans" cxnId="{3FDAB4C7-05C3-48E5-B7EC-A9CB5A8853E3}">
      <dgm:prSet/>
      <dgm:spPr/>
      <dgm:t>
        <a:bodyPr/>
        <a:lstStyle/>
        <a:p>
          <a:endParaRPr lang="ru-RU" sz="2000"/>
        </a:p>
      </dgm:t>
    </dgm:pt>
    <dgm:pt modelId="{5E7FBABF-416C-48D3-B2B2-90B065EBB9A6}" type="sibTrans" cxnId="{3FDAB4C7-05C3-48E5-B7EC-A9CB5A8853E3}">
      <dgm:prSet/>
      <dgm:spPr/>
      <dgm:t>
        <a:bodyPr/>
        <a:lstStyle/>
        <a:p>
          <a:endParaRPr lang="ru-RU" sz="2000"/>
        </a:p>
      </dgm:t>
    </dgm:pt>
    <dgm:pt modelId="{4C03085F-7513-47A1-ADCE-FA8FA65E24C8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открываются тогда, когда в заключаемых торговых и платежных договорах, корреспондентских соглашениях банков предусмотрен клиринговый порядок расчетов. В данном случае равновеликие финансовые требования и обязательства сторон взаимно погашаются, а сальдо оплачивается путем списания с корреспондентских счетов.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A4BF2-2B7E-49A5-9BC7-C969F48FB031}" type="parTrans" cxnId="{6DA42A1A-CBDF-475D-9D57-F27DA79B0B38}">
      <dgm:prSet/>
      <dgm:spPr/>
      <dgm:t>
        <a:bodyPr/>
        <a:lstStyle/>
        <a:p>
          <a:endParaRPr lang="ru-RU" sz="2000"/>
        </a:p>
      </dgm:t>
    </dgm:pt>
    <dgm:pt modelId="{C2097BFD-13C8-4580-A9DF-DC9A1AD12D08}" type="sibTrans" cxnId="{6DA42A1A-CBDF-475D-9D57-F27DA79B0B38}">
      <dgm:prSet/>
      <dgm:spPr/>
      <dgm:t>
        <a:bodyPr/>
        <a:lstStyle/>
        <a:p>
          <a:endParaRPr lang="ru-RU" sz="2000"/>
        </a:p>
      </dgm:t>
    </dgm:pt>
    <dgm:pt modelId="{50FC6CE4-27B2-496A-B7DB-DA4D1AEF8D8F}" type="pres">
      <dgm:prSet presAssocID="{6AB5F18D-528D-4827-A555-0D6915FE45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90747-BD2A-46CF-8783-B6C6F9F4463A}" type="pres">
      <dgm:prSet presAssocID="{60D4CBF7-3DCD-48C8-BBA0-4749F55C8F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DD5CB-B04D-4014-B6B5-27D0EDC2CF16}" type="pres">
      <dgm:prSet presAssocID="{B766EB4A-55BB-425A-9E17-6119FFD3810B}" presName="spacer" presStyleCnt="0"/>
      <dgm:spPr/>
    </dgm:pt>
    <dgm:pt modelId="{E6B62443-7E06-4979-97EA-83E12475653F}" type="pres">
      <dgm:prSet presAssocID="{07A7C0DB-5224-492B-B6C5-4B76BB2343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29AFE-FA99-4060-86B7-84C2C25E68BE}" type="pres">
      <dgm:prSet presAssocID="{BBD85762-50E0-4863-BA4E-8BD0CEC6F6E4}" presName="spacer" presStyleCnt="0"/>
      <dgm:spPr/>
    </dgm:pt>
    <dgm:pt modelId="{07C235C5-1BCD-45EB-AA4D-BDB348165869}" type="pres">
      <dgm:prSet presAssocID="{4A94F6BB-EDD2-4A2B-83C3-8B7383F25A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43D54-9F27-42F4-B964-8E5770F2AA48}" type="pres">
      <dgm:prSet presAssocID="{B34F50C1-7BFA-4696-8D60-34531DED7687}" presName="spacer" presStyleCnt="0"/>
      <dgm:spPr/>
    </dgm:pt>
    <dgm:pt modelId="{7438A058-A2AF-4D7D-A3EB-BD69793C3566}" type="pres">
      <dgm:prSet presAssocID="{8493A11E-E8BE-4BD3-925E-D760FF74A854}" presName="parentText" presStyleLbl="node1" presStyleIdx="3" presStyleCnt="5" custScaleY="65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C1832-12A4-4A40-AE95-9C1DD78A0E05}" type="pres">
      <dgm:prSet presAssocID="{5E7FBABF-416C-48D3-B2B2-90B065EBB9A6}" presName="spacer" presStyleCnt="0"/>
      <dgm:spPr/>
    </dgm:pt>
    <dgm:pt modelId="{095D1785-348F-434B-AC1C-B370DCBDBDB2}" type="pres">
      <dgm:prSet presAssocID="{4C03085F-7513-47A1-ADCE-FA8FA65E24C8}" presName="parentText" presStyleLbl="node1" presStyleIdx="4" presStyleCnt="5" custScaleY="123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5FA5D-A423-4B9A-99A8-FBFF1F35ADC1}" type="presOf" srcId="{6AB5F18D-528D-4827-A555-0D6915FE4574}" destId="{50FC6CE4-27B2-496A-B7DB-DA4D1AEF8D8F}" srcOrd="0" destOrd="0" presId="urn:microsoft.com/office/officeart/2005/8/layout/vList2"/>
    <dgm:cxn modelId="{B3068C14-0286-4CEC-9E1D-A57AD47F546B}" type="presOf" srcId="{60D4CBF7-3DCD-48C8-BBA0-4749F55C8F2A}" destId="{4E190747-BD2A-46CF-8783-B6C6F9F4463A}" srcOrd="0" destOrd="0" presId="urn:microsoft.com/office/officeart/2005/8/layout/vList2"/>
    <dgm:cxn modelId="{49447A3B-C808-4F41-88F7-CE5EB9204FC3}" type="presOf" srcId="{8493A11E-E8BE-4BD3-925E-D760FF74A854}" destId="{7438A058-A2AF-4D7D-A3EB-BD69793C3566}" srcOrd="0" destOrd="0" presId="urn:microsoft.com/office/officeart/2005/8/layout/vList2"/>
    <dgm:cxn modelId="{6DA42A1A-CBDF-475D-9D57-F27DA79B0B38}" srcId="{6AB5F18D-528D-4827-A555-0D6915FE4574}" destId="{4C03085F-7513-47A1-ADCE-FA8FA65E24C8}" srcOrd="4" destOrd="0" parTransId="{531A4BF2-2B7E-49A5-9BC7-C969F48FB031}" sibTransId="{C2097BFD-13C8-4580-A9DF-DC9A1AD12D08}"/>
    <dgm:cxn modelId="{F13EE363-4608-4694-B5A1-0E9010F11E70}" type="presOf" srcId="{4C03085F-7513-47A1-ADCE-FA8FA65E24C8}" destId="{095D1785-348F-434B-AC1C-B370DCBDBDB2}" srcOrd="0" destOrd="0" presId="urn:microsoft.com/office/officeart/2005/8/layout/vList2"/>
    <dgm:cxn modelId="{F055CD00-EE87-4F4C-9D9D-0E4A17315B17}" srcId="{6AB5F18D-528D-4827-A555-0D6915FE4574}" destId="{4A94F6BB-EDD2-4A2B-83C3-8B7383F25A40}" srcOrd="2" destOrd="0" parTransId="{8A85B3C4-A666-455C-B5EA-2AFA266C0B69}" sibTransId="{B34F50C1-7BFA-4696-8D60-34531DED7687}"/>
    <dgm:cxn modelId="{6286E430-1631-4334-942D-7218A5AF786E}" type="presOf" srcId="{4A94F6BB-EDD2-4A2B-83C3-8B7383F25A40}" destId="{07C235C5-1BCD-45EB-AA4D-BDB348165869}" srcOrd="0" destOrd="0" presId="urn:microsoft.com/office/officeart/2005/8/layout/vList2"/>
    <dgm:cxn modelId="{3FDAB4C7-05C3-48E5-B7EC-A9CB5A8853E3}" srcId="{6AB5F18D-528D-4827-A555-0D6915FE4574}" destId="{8493A11E-E8BE-4BD3-925E-D760FF74A854}" srcOrd="3" destOrd="0" parTransId="{70CDA377-1F91-48E2-8412-382C3B45D7B0}" sibTransId="{5E7FBABF-416C-48D3-B2B2-90B065EBB9A6}"/>
    <dgm:cxn modelId="{F4561A6A-5818-4354-8273-3D610CA39D6F}" srcId="{6AB5F18D-528D-4827-A555-0D6915FE4574}" destId="{07A7C0DB-5224-492B-B6C5-4B76BB234302}" srcOrd="1" destOrd="0" parTransId="{A1DF0A43-9E0B-473F-8346-258ECBA49E63}" sibTransId="{BBD85762-50E0-4863-BA4E-8BD0CEC6F6E4}"/>
    <dgm:cxn modelId="{308E3A0F-7CCC-4A59-B8F3-DF4717D12F15}" srcId="{6AB5F18D-528D-4827-A555-0D6915FE4574}" destId="{60D4CBF7-3DCD-48C8-BBA0-4749F55C8F2A}" srcOrd="0" destOrd="0" parTransId="{E85DBEA7-ADD1-46D8-9C5A-1AD52585ED6B}" sibTransId="{B766EB4A-55BB-425A-9E17-6119FFD3810B}"/>
    <dgm:cxn modelId="{48ED6FEC-CD83-4673-9BC6-81570A22CAE5}" type="presOf" srcId="{07A7C0DB-5224-492B-B6C5-4B76BB234302}" destId="{E6B62443-7E06-4979-97EA-83E12475653F}" srcOrd="0" destOrd="0" presId="urn:microsoft.com/office/officeart/2005/8/layout/vList2"/>
    <dgm:cxn modelId="{38E9684E-B9A2-42F1-9287-CBC2F56BC814}" type="presParOf" srcId="{50FC6CE4-27B2-496A-B7DB-DA4D1AEF8D8F}" destId="{4E190747-BD2A-46CF-8783-B6C6F9F4463A}" srcOrd="0" destOrd="0" presId="urn:microsoft.com/office/officeart/2005/8/layout/vList2"/>
    <dgm:cxn modelId="{02A61824-0509-48A0-A0AA-E38D21CFEF54}" type="presParOf" srcId="{50FC6CE4-27B2-496A-B7DB-DA4D1AEF8D8F}" destId="{10FDD5CB-B04D-4014-B6B5-27D0EDC2CF16}" srcOrd="1" destOrd="0" presId="urn:microsoft.com/office/officeart/2005/8/layout/vList2"/>
    <dgm:cxn modelId="{2F6111A9-9D22-4E48-A50D-6915C46EAF5D}" type="presParOf" srcId="{50FC6CE4-27B2-496A-B7DB-DA4D1AEF8D8F}" destId="{E6B62443-7E06-4979-97EA-83E12475653F}" srcOrd="2" destOrd="0" presId="urn:microsoft.com/office/officeart/2005/8/layout/vList2"/>
    <dgm:cxn modelId="{F308EC29-821F-40C2-A042-D66166940B58}" type="presParOf" srcId="{50FC6CE4-27B2-496A-B7DB-DA4D1AEF8D8F}" destId="{50029AFE-FA99-4060-86B7-84C2C25E68BE}" srcOrd="3" destOrd="0" presId="urn:microsoft.com/office/officeart/2005/8/layout/vList2"/>
    <dgm:cxn modelId="{5C47EF45-2F55-4B57-8C60-1F8024727EEA}" type="presParOf" srcId="{50FC6CE4-27B2-496A-B7DB-DA4D1AEF8D8F}" destId="{07C235C5-1BCD-45EB-AA4D-BDB348165869}" srcOrd="4" destOrd="0" presId="urn:microsoft.com/office/officeart/2005/8/layout/vList2"/>
    <dgm:cxn modelId="{8E3D9CF0-8BF2-497B-8DC9-113F27E0342B}" type="presParOf" srcId="{50FC6CE4-27B2-496A-B7DB-DA4D1AEF8D8F}" destId="{C4E43D54-9F27-42F4-B964-8E5770F2AA48}" srcOrd="5" destOrd="0" presId="urn:microsoft.com/office/officeart/2005/8/layout/vList2"/>
    <dgm:cxn modelId="{6A170D56-CAC1-4F8A-8C85-C07F3CE532F9}" type="presParOf" srcId="{50FC6CE4-27B2-496A-B7DB-DA4D1AEF8D8F}" destId="{7438A058-A2AF-4D7D-A3EB-BD69793C3566}" srcOrd="6" destOrd="0" presId="urn:microsoft.com/office/officeart/2005/8/layout/vList2"/>
    <dgm:cxn modelId="{61636F9E-4CA7-4400-80FC-6EA345EBE5AE}" type="presParOf" srcId="{50FC6CE4-27B2-496A-B7DB-DA4D1AEF8D8F}" destId="{D0CC1832-12A4-4A40-AE95-9C1DD78A0E05}" srcOrd="7" destOrd="0" presId="urn:microsoft.com/office/officeart/2005/8/layout/vList2"/>
    <dgm:cxn modelId="{65E5C9FA-7264-4DFE-85E7-8646C6BC72FD}" type="presParOf" srcId="{50FC6CE4-27B2-496A-B7DB-DA4D1AEF8D8F}" destId="{095D1785-348F-434B-AC1C-B370DCBDBD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76F711-AB17-4119-B196-5C561429C5A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0B165D-BC98-47E8-B448-C5803600154D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«Национальная платежная корпорация НБ  Республики Казахстан» (АО «НПК») зарегистрировано в органах юстиции </a:t>
          </a:r>
          <a:r>
            <a:rPr lang="ru-RU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июля 2023 </a:t>
          </a:r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и создана путем реорганизации Республиканского государственного предприятия на праве хозяйственного ведения «Казахстанский центр межбанковских расчетов НБ  Республики Казахстан» (РГП «КЦМР») </a:t>
          </a:r>
          <a:endParaRPr lang="ru-RU" sz="1800">
            <a:solidFill>
              <a:schemeClr val="tx1"/>
            </a:solidFill>
          </a:endParaRPr>
        </a:p>
      </dgm:t>
    </dgm:pt>
    <dgm:pt modelId="{0F4B26BC-C8FA-40DB-B04E-3E82C2588257}" type="parTrans" cxnId="{DF1FADC6-42E6-45F9-9640-752CDC3A31F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C46DC87-E290-4E08-B3A1-4811A11F50DD}" type="sibTrans" cxnId="{DF1FADC6-42E6-45F9-9640-752CDC3A31F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0BB9446-82A0-4F8B-98C0-697066F766E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Единственным учредителем и акционером АО «НПК» является НБ РК</a:t>
          </a:r>
        </a:p>
      </dgm:t>
    </dgm:pt>
    <dgm:pt modelId="{F1AA411B-5574-4EB7-B6B5-B3D031C097C4}" type="parTrans" cxnId="{1D8FD6EA-C58B-4FD2-A7B5-A4506A52444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9230EB7-A467-4B6F-BCBF-5C86A9700E3C}" type="sibTrans" cxnId="{1D8FD6EA-C58B-4FD2-A7B5-A4506A52444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57F873A-9D9B-415E-BF41-A0CDE218831D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целью деятельности АО «НПК» является проведение межбанковских платежей и переводов денег и межбанковского клиринга в соответствии с законодательством, обеспечение функционирования национальной платежной системы, а также создание и развитие научно-исследовательской экспертизы, реализация пилотных проектов в сфере финансовых и платежных технологий для НБ  и его дочерних организаций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74514-277E-4702-AE6D-B5BBCA5AEEC8}" type="parTrans" cxnId="{A8508A82-C812-4FE4-B58B-F1322491522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CFA54C-7FCD-4DB1-B92B-298AF4C2DDCF}" type="sibTrans" cxnId="{A8508A82-C812-4FE4-B58B-F1322491522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E458C01-A20C-4AA3-97BE-D7F2AFCCB27C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свою очередь, РГП «КЦМР» было создано на основании решения Правления НБ  от 30.12.95г. №252 в соответствии с Программой реформирования банковской системы в Казахстане на 1995 год, утверждённой постановлением Президента Республики Казахстан от 15 февраля 1995 г. N 2044.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D732F-E7F1-4183-A8D7-7BD41FD1DCE7}" type="sibTrans" cxnId="{35EA4510-8541-4175-9C89-1C38846401B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AA12D6E-6068-4143-8947-45AB6B3A688D}" type="parTrans" cxnId="{35EA4510-8541-4175-9C89-1C38846401B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566597D-566A-47EA-BDF5-2BF9685B3E95}" type="pres">
      <dgm:prSet presAssocID="{2276F711-AB17-4119-B196-5C561429C5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E182F-87C4-46B5-8007-B15D724C3DE0}" type="pres">
      <dgm:prSet presAssocID="{3E0B165D-BC98-47E8-B448-C580360015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2DE7-5FEC-4465-BC5D-A6529DBEAE86}" type="pres">
      <dgm:prSet presAssocID="{3C46DC87-E290-4E08-B3A1-4811A11F50DD}" presName="spacer" presStyleCnt="0"/>
      <dgm:spPr/>
    </dgm:pt>
    <dgm:pt modelId="{C2B0DB13-6CAF-4EF1-A154-BB3DFD15A77B}" type="pres">
      <dgm:prSet presAssocID="{1E458C01-A20C-4AA3-97BE-D7F2AFCCB2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76A44-2167-4281-88EA-9FBC1919621C}" type="pres">
      <dgm:prSet presAssocID="{CBAD732F-E7F1-4183-A8D7-7BD41FD1DCE7}" presName="spacer" presStyleCnt="0"/>
      <dgm:spPr/>
    </dgm:pt>
    <dgm:pt modelId="{D3ED4621-AD64-42E7-854A-9ABF717364F0}" type="pres">
      <dgm:prSet presAssocID="{A0BB9446-82A0-4F8B-98C0-697066F766E7}" presName="parentText" presStyleLbl="node1" presStyleIdx="2" presStyleCnt="4" custScaleY="49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99AFA-3132-48E6-AAC7-DFC3D1888672}" type="pres">
      <dgm:prSet presAssocID="{19230EB7-A467-4B6F-BCBF-5C86A9700E3C}" presName="spacer" presStyleCnt="0"/>
      <dgm:spPr/>
    </dgm:pt>
    <dgm:pt modelId="{15C5E921-7242-44C5-89EA-00CF3B433008}" type="pres">
      <dgm:prSet presAssocID="{F57F873A-9D9B-415E-BF41-A0CDE21883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A4510-8541-4175-9C89-1C38846401B4}" srcId="{2276F711-AB17-4119-B196-5C561429C5A1}" destId="{1E458C01-A20C-4AA3-97BE-D7F2AFCCB27C}" srcOrd="1" destOrd="0" parTransId="{CAA12D6E-6068-4143-8947-45AB6B3A688D}" sibTransId="{CBAD732F-E7F1-4183-A8D7-7BD41FD1DCE7}"/>
    <dgm:cxn modelId="{7734A708-6F68-4554-AD14-40CE2BD369EA}" type="presOf" srcId="{F57F873A-9D9B-415E-BF41-A0CDE218831D}" destId="{15C5E921-7242-44C5-89EA-00CF3B433008}" srcOrd="0" destOrd="0" presId="urn:microsoft.com/office/officeart/2005/8/layout/vList2"/>
    <dgm:cxn modelId="{A82C7982-B6CF-46CE-956A-D41F263CFD3F}" type="presOf" srcId="{A0BB9446-82A0-4F8B-98C0-697066F766E7}" destId="{D3ED4621-AD64-42E7-854A-9ABF717364F0}" srcOrd="0" destOrd="0" presId="urn:microsoft.com/office/officeart/2005/8/layout/vList2"/>
    <dgm:cxn modelId="{483C644A-3C81-4D36-9CBA-EF828C4FF8E2}" type="presOf" srcId="{3E0B165D-BC98-47E8-B448-C5803600154D}" destId="{737E182F-87C4-46B5-8007-B15D724C3DE0}" srcOrd="0" destOrd="0" presId="urn:microsoft.com/office/officeart/2005/8/layout/vList2"/>
    <dgm:cxn modelId="{1D8FD6EA-C58B-4FD2-A7B5-A4506A524443}" srcId="{2276F711-AB17-4119-B196-5C561429C5A1}" destId="{A0BB9446-82A0-4F8B-98C0-697066F766E7}" srcOrd="2" destOrd="0" parTransId="{F1AA411B-5574-4EB7-B6B5-B3D031C097C4}" sibTransId="{19230EB7-A467-4B6F-BCBF-5C86A9700E3C}"/>
    <dgm:cxn modelId="{C449AF3A-CD10-470B-9F76-EC31CFB2F356}" type="presOf" srcId="{1E458C01-A20C-4AA3-97BE-D7F2AFCCB27C}" destId="{C2B0DB13-6CAF-4EF1-A154-BB3DFD15A77B}" srcOrd="0" destOrd="0" presId="urn:microsoft.com/office/officeart/2005/8/layout/vList2"/>
    <dgm:cxn modelId="{A8508A82-C812-4FE4-B58B-F13224915221}" srcId="{2276F711-AB17-4119-B196-5C561429C5A1}" destId="{F57F873A-9D9B-415E-BF41-A0CDE218831D}" srcOrd="3" destOrd="0" parTransId="{81474514-277E-4702-AE6D-B5BBCA5AEEC8}" sibTransId="{A9CFA54C-7FCD-4DB1-B92B-298AF4C2DDCF}"/>
    <dgm:cxn modelId="{BD76EF07-8FBA-4898-9747-71834AF9500B}" type="presOf" srcId="{2276F711-AB17-4119-B196-5C561429C5A1}" destId="{1566597D-566A-47EA-BDF5-2BF9685B3E95}" srcOrd="0" destOrd="0" presId="urn:microsoft.com/office/officeart/2005/8/layout/vList2"/>
    <dgm:cxn modelId="{DF1FADC6-42E6-45F9-9640-752CDC3A31FD}" srcId="{2276F711-AB17-4119-B196-5C561429C5A1}" destId="{3E0B165D-BC98-47E8-B448-C5803600154D}" srcOrd="0" destOrd="0" parTransId="{0F4B26BC-C8FA-40DB-B04E-3E82C2588257}" sibTransId="{3C46DC87-E290-4E08-B3A1-4811A11F50DD}"/>
    <dgm:cxn modelId="{326FBE36-AF1A-4784-80F3-33354A88F986}" type="presParOf" srcId="{1566597D-566A-47EA-BDF5-2BF9685B3E95}" destId="{737E182F-87C4-46B5-8007-B15D724C3DE0}" srcOrd="0" destOrd="0" presId="urn:microsoft.com/office/officeart/2005/8/layout/vList2"/>
    <dgm:cxn modelId="{EB31847B-FF9D-4C53-A1EA-0172396F161C}" type="presParOf" srcId="{1566597D-566A-47EA-BDF5-2BF9685B3E95}" destId="{40812DE7-5FEC-4465-BC5D-A6529DBEAE86}" srcOrd="1" destOrd="0" presId="urn:microsoft.com/office/officeart/2005/8/layout/vList2"/>
    <dgm:cxn modelId="{B44B497A-B685-46EF-975B-6FD1C4BB00B5}" type="presParOf" srcId="{1566597D-566A-47EA-BDF5-2BF9685B3E95}" destId="{C2B0DB13-6CAF-4EF1-A154-BB3DFD15A77B}" srcOrd="2" destOrd="0" presId="urn:microsoft.com/office/officeart/2005/8/layout/vList2"/>
    <dgm:cxn modelId="{D1ED99B7-D7C0-4B29-B8DF-2EB809E6800C}" type="presParOf" srcId="{1566597D-566A-47EA-BDF5-2BF9685B3E95}" destId="{07F76A44-2167-4281-88EA-9FBC1919621C}" srcOrd="3" destOrd="0" presId="urn:microsoft.com/office/officeart/2005/8/layout/vList2"/>
    <dgm:cxn modelId="{DBFE439B-8293-4324-A621-32432126A3B4}" type="presParOf" srcId="{1566597D-566A-47EA-BDF5-2BF9685B3E95}" destId="{D3ED4621-AD64-42E7-854A-9ABF717364F0}" srcOrd="4" destOrd="0" presId="urn:microsoft.com/office/officeart/2005/8/layout/vList2"/>
    <dgm:cxn modelId="{06746F8A-3532-4A97-8B25-3A3EE7F44179}" type="presParOf" srcId="{1566597D-566A-47EA-BDF5-2BF9685B3E95}" destId="{DEE99AFA-3132-48E6-AAC7-DFC3D1888672}" srcOrd="5" destOrd="0" presId="urn:microsoft.com/office/officeart/2005/8/layout/vList2"/>
    <dgm:cxn modelId="{EA6E076F-7CC6-4A88-AB3B-53A054A37E4E}" type="presParOf" srcId="{1566597D-566A-47EA-BDF5-2BF9685B3E95}" destId="{15C5E921-7242-44C5-89EA-00CF3B4330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92D8B2-C9D7-4E9C-886E-6DC4535C76A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65B0B8-448B-468B-A259-90419A688308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1991 год – перевод счетов межфилиальных оборотов коммерческих банков на корреспондентские счета, открытые в филиалах НБ РК</a:t>
          </a:r>
          <a:endParaRPr lang="ru-RU" sz="1800"/>
        </a:p>
      </dgm:t>
    </dgm:pt>
    <dgm:pt modelId="{A65E5008-AC94-433A-8F68-3362840C7BB9}" type="parTrans" cxnId="{0E1C9DC2-30E0-4D62-8177-39E5D0671D6F}">
      <dgm:prSet/>
      <dgm:spPr/>
      <dgm:t>
        <a:bodyPr/>
        <a:lstStyle/>
        <a:p>
          <a:endParaRPr lang="ru-RU" sz="1800"/>
        </a:p>
      </dgm:t>
    </dgm:pt>
    <dgm:pt modelId="{FEE86CA6-D528-478E-996D-7B1E88B78A55}" type="sibTrans" cxnId="{0E1C9DC2-30E0-4D62-8177-39E5D0671D6F}">
      <dgm:prSet/>
      <dgm:spPr/>
      <dgm:t>
        <a:bodyPr/>
        <a:lstStyle/>
        <a:p>
          <a:endParaRPr lang="ru-RU" sz="1800"/>
        </a:p>
      </dgm:t>
    </dgm:pt>
    <dgm:pt modelId="{BC0C8072-23D1-4CAD-BF55-7BA1B5F7E1D8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1992 год - были созданы расчетно-кассовые центры во всех районах, городах, районах областных центров и г. Алма-Ате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2BB28-FD22-43C0-918E-A18DA96D67A8}" type="parTrans" cxnId="{BF3DB985-CA93-403C-A189-A18DF9BB8F6D}">
      <dgm:prSet/>
      <dgm:spPr/>
      <dgm:t>
        <a:bodyPr/>
        <a:lstStyle/>
        <a:p>
          <a:endParaRPr lang="ru-RU" sz="1800"/>
        </a:p>
      </dgm:t>
    </dgm:pt>
    <dgm:pt modelId="{FE268094-9570-49EF-8F38-C372C7F4486E}" type="sibTrans" cxnId="{BF3DB985-CA93-403C-A189-A18DF9BB8F6D}">
      <dgm:prSet/>
      <dgm:spPr/>
      <dgm:t>
        <a:bodyPr/>
        <a:lstStyle/>
        <a:p>
          <a:endParaRPr lang="ru-RU" sz="1800"/>
        </a:p>
      </dgm:t>
    </dgm:pt>
    <dgm:pt modelId="{563D1994-71FF-412A-AA14-1A49B6B1F6E2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1993 год - по мере готовности технических средств началось внедрение электронных платежей в расчетах между областями Казахстана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CFDA0-70AC-449A-8B71-1AC9F41F771E}" type="parTrans" cxnId="{A4FD11E8-C0AA-4DEA-8013-C3DA8C814227}">
      <dgm:prSet/>
      <dgm:spPr/>
      <dgm:t>
        <a:bodyPr/>
        <a:lstStyle/>
        <a:p>
          <a:endParaRPr lang="ru-RU" sz="1800"/>
        </a:p>
      </dgm:t>
    </dgm:pt>
    <dgm:pt modelId="{B6392F0F-0F86-4E2F-8A37-6408265C4057}" type="sibTrans" cxnId="{A4FD11E8-C0AA-4DEA-8013-C3DA8C814227}">
      <dgm:prSet/>
      <dgm:spPr/>
      <dgm:t>
        <a:bodyPr/>
        <a:lstStyle/>
        <a:p>
          <a:endParaRPr lang="ru-RU" sz="1800"/>
        </a:p>
      </dgm:t>
    </dgm:pt>
    <dgm:pt modelId="{44AC9BB4-3734-4997-B030-648BB7D9A105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1995 год - на базе НБ была организована первая в Казахстане Алматинская клиринговая палата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5AE6D-2F9B-4A8E-A4A1-08C3A85C268C}" type="parTrans" cxnId="{5C09AA7A-DA07-4D38-B7E8-71FFA7A266E2}">
      <dgm:prSet/>
      <dgm:spPr/>
      <dgm:t>
        <a:bodyPr/>
        <a:lstStyle/>
        <a:p>
          <a:endParaRPr lang="ru-RU" sz="1800"/>
        </a:p>
      </dgm:t>
    </dgm:pt>
    <dgm:pt modelId="{023C0F84-DA8E-4528-B70B-F077E3C656EA}" type="sibTrans" cxnId="{5C09AA7A-DA07-4D38-B7E8-71FFA7A266E2}">
      <dgm:prSet/>
      <dgm:spPr/>
      <dgm:t>
        <a:bodyPr/>
        <a:lstStyle/>
        <a:p>
          <a:endParaRPr lang="ru-RU" sz="1800"/>
        </a:p>
      </dgm:t>
    </dgm:pt>
    <dgm:pt modelId="{0C274AFF-9B73-4D8A-8B92-A75F73E2D3DA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1996 год - были созданы региональные клиринговые палаты, которые осуществляли межбанковский клиринг внутрирегиональных платежей.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6D964-E096-4394-9802-1FAA499EC5A7}" type="parTrans" cxnId="{085B9B34-0538-4BC7-B29C-63DE4D7F1167}">
      <dgm:prSet/>
      <dgm:spPr/>
      <dgm:t>
        <a:bodyPr/>
        <a:lstStyle/>
        <a:p>
          <a:endParaRPr lang="ru-RU" sz="1800"/>
        </a:p>
      </dgm:t>
    </dgm:pt>
    <dgm:pt modelId="{27717A1D-D4A8-4C23-98E4-C0EB333B0985}" type="sibTrans" cxnId="{085B9B34-0538-4BC7-B29C-63DE4D7F1167}">
      <dgm:prSet/>
      <dgm:spPr/>
      <dgm:t>
        <a:bodyPr/>
        <a:lstStyle/>
        <a:p>
          <a:endParaRPr lang="ru-RU" sz="1800"/>
        </a:p>
      </dgm:t>
    </dgm:pt>
    <dgm:pt modelId="{EEAA0B84-181F-421B-A1C3-838023A4FDE8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1996 год - АКП реорганизовалась в Казахстанский Центр Межбанковских Расчетов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600DC-8CAC-4EDE-A269-C73A7757058E}" type="parTrans" cxnId="{9CA10455-9072-48BA-8733-01E6F20878A8}">
      <dgm:prSet/>
      <dgm:spPr/>
      <dgm:t>
        <a:bodyPr/>
        <a:lstStyle/>
        <a:p>
          <a:endParaRPr lang="ru-RU" sz="1800"/>
        </a:p>
      </dgm:t>
    </dgm:pt>
    <dgm:pt modelId="{2EC03908-7769-4B7B-AE70-557376DDC07B}" type="sibTrans" cxnId="{9CA10455-9072-48BA-8733-01E6F20878A8}">
      <dgm:prSet/>
      <dgm:spPr/>
      <dgm:t>
        <a:bodyPr/>
        <a:lstStyle/>
        <a:p>
          <a:endParaRPr lang="ru-RU" sz="1800"/>
        </a:p>
      </dgm:t>
    </dgm:pt>
    <dgm:pt modelId="{35212848-B863-4D5E-8298-DDF0D2426DD4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1998 год - централизация корреспондентских счетов банков второго уровня в центральном аппарате НБ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DC8D9-F472-448E-9F9F-C543E2FEC935}" type="parTrans" cxnId="{4935EBD0-2D79-46C2-94DE-3076B1F7F347}">
      <dgm:prSet/>
      <dgm:spPr/>
      <dgm:t>
        <a:bodyPr/>
        <a:lstStyle/>
        <a:p>
          <a:endParaRPr lang="ru-RU" sz="1800"/>
        </a:p>
      </dgm:t>
    </dgm:pt>
    <dgm:pt modelId="{383716FA-E4FF-425B-B84A-44D48CBD5B63}" type="sibTrans" cxnId="{4935EBD0-2D79-46C2-94DE-3076B1F7F347}">
      <dgm:prSet/>
      <dgm:spPr/>
      <dgm:t>
        <a:bodyPr/>
        <a:lstStyle/>
        <a:p>
          <a:endParaRPr lang="ru-RU" sz="1800"/>
        </a:p>
      </dgm:t>
    </dgm:pt>
    <dgm:pt modelId="{73D94019-5824-42BF-AB1E-D8BE6AB55F39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2000 год - Система крупных платежей КЦМР преобразована в (МСПД)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3306F-4A32-40BD-A0EB-9DE96DA9C9F6}" type="parTrans" cxnId="{F6119F20-3B46-4CBF-8239-333393CCF244}">
      <dgm:prSet/>
      <dgm:spPr/>
      <dgm:t>
        <a:bodyPr/>
        <a:lstStyle/>
        <a:p>
          <a:endParaRPr lang="ru-RU" sz="1800"/>
        </a:p>
      </dgm:t>
    </dgm:pt>
    <dgm:pt modelId="{B686CA7E-A950-41B1-A67B-B71FF62BDE0D}" type="sibTrans" cxnId="{F6119F20-3B46-4CBF-8239-333393CCF244}">
      <dgm:prSet/>
      <dgm:spPr/>
      <dgm:t>
        <a:bodyPr/>
        <a:lstStyle/>
        <a:p>
          <a:endParaRPr lang="ru-RU" sz="1800"/>
        </a:p>
      </dgm:t>
    </dgm:pt>
    <dgm:pt modelId="{0234B5DB-A1D1-43D5-BD0D-D0E2C750D5E3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27 июля 2023 года – КЦМР преобразован в АО «Национальная платежная корпорация НБ РК»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B3B73-F490-4DA2-A6B8-B25EC3C3FF91}" type="parTrans" cxnId="{28935B46-3B0A-4029-870E-CCF6E5C95F4C}">
      <dgm:prSet/>
      <dgm:spPr/>
      <dgm:t>
        <a:bodyPr/>
        <a:lstStyle/>
        <a:p>
          <a:endParaRPr lang="ru-RU" sz="1800"/>
        </a:p>
      </dgm:t>
    </dgm:pt>
    <dgm:pt modelId="{64C1AC2F-11AE-45FB-8955-6B48B55A0B2F}" type="sibTrans" cxnId="{28935B46-3B0A-4029-870E-CCF6E5C95F4C}">
      <dgm:prSet/>
      <dgm:spPr/>
      <dgm:t>
        <a:bodyPr/>
        <a:lstStyle/>
        <a:p>
          <a:endParaRPr lang="ru-RU" sz="1800"/>
        </a:p>
      </dgm:t>
    </dgm:pt>
    <dgm:pt modelId="{0D339ABB-3D82-47AF-888B-F356C49B9A1A}" type="pres">
      <dgm:prSet presAssocID="{E992D8B2-C9D7-4E9C-886E-6DC4535C76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7C0C6-436F-4FF0-ACBF-91514C240F76}" type="pres">
      <dgm:prSet presAssocID="{A465B0B8-448B-468B-A259-90419A68830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55BC-9BDE-4D8C-9801-E5A1B7CADF1C}" type="pres">
      <dgm:prSet presAssocID="{FEE86CA6-D528-478E-996D-7B1E88B78A55}" presName="spacer" presStyleCnt="0"/>
      <dgm:spPr/>
    </dgm:pt>
    <dgm:pt modelId="{3668BFE2-64E1-4802-AE7C-DCD0B133B759}" type="pres">
      <dgm:prSet presAssocID="{BC0C8072-23D1-4CAD-BF55-7BA1B5F7E1D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6BB32-178E-4195-80FC-1CC3EA31F37D}" type="pres">
      <dgm:prSet presAssocID="{FE268094-9570-49EF-8F38-C372C7F4486E}" presName="spacer" presStyleCnt="0"/>
      <dgm:spPr/>
    </dgm:pt>
    <dgm:pt modelId="{AE2EADD1-5E52-4197-9B22-E9AB29B56941}" type="pres">
      <dgm:prSet presAssocID="{563D1994-71FF-412A-AA14-1A49B6B1F6E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B55DB-080C-4D2B-8B32-E2E4B1422802}" type="pres">
      <dgm:prSet presAssocID="{B6392F0F-0F86-4E2F-8A37-6408265C4057}" presName="spacer" presStyleCnt="0"/>
      <dgm:spPr/>
    </dgm:pt>
    <dgm:pt modelId="{7D482D72-1B78-4C5F-B80F-A9EB2E0C7B1E}" type="pres">
      <dgm:prSet presAssocID="{44AC9BB4-3734-4997-B030-648BB7D9A10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68D44-0D94-4E9A-B1D8-AAA69124A443}" type="pres">
      <dgm:prSet presAssocID="{023C0F84-DA8E-4528-B70B-F077E3C656EA}" presName="spacer" presStyleCnt="0"/>
      <dgm:spPr/>
    </dgm:pt>
    <dgm:pt modelId="{546804AF-AD8E-4BC8-BD63-4E5012A0EEED}" type="pres">
      <dgm:prSet presAssocID="{0C274AFF-9B73-4D8A-8B92-A75F73E2D3D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F9BE7-B675-426A-B015-704C161FDA22}" type="pres">
      <dgm:prSet presAssocID="{27717A1D-D4A8-4C23-98E4-C0EB333B0985}" presName="spacer" presStyleCnt="0"/>
      <dgm:spPr/>
    </dgm:pt>
    <dgm:pt modelId="{A1376D25-293F-4592-99E1-D055EE2A6D09}" type="pres">
      <dgm:prSet presAssocID="{EEAA0B84-181F-421B-A1C3-838023A4FDE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CE15-A8B8-44AA-8494-68657027C2E4}" type="pres">
      <dgm:prSet presAssocID="{2EC03908-7769-4B7B-AE70-557376DDC07B}" presName="spacer" presStyleCnt="0"/>
      <dgm:spPr/>
    </dgm:pt>
    <dgm:pt modelId="{09800918-DDD8-4F0A-9D3C-91DBB6CA34F5}" type="pres">
      <dgm:prSet presAssocID="{35212848-B863-4D5E-8298-DDF0D2426DD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4E724-C3CF-44F5-87F3-972608C16D12}" type="pres">
      <dgm:prSet presAssocID="{383716FA-E4FF-425B-B84A-44D48CBD5B63}" presName="spacer" presStyleCnt="0"/>
      <dgm:spPr/>
    </dgm:pt>
    <dgm:pt modelId="{ECADF51B-840C-4818-AC0C-3EE7C1A807B5}" type="pres">
      <dgm:prSet presAssocID="{73D94019-5824-42BF-AB1E-D8BE6AB55F3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926C-E71C-4A32-BEF2-7FC1F3F6987D}" type="pres">
      <dgm:prSet presAssocID="{B686CA7E-A950-41B1-A67B-B71FF62BDE0D}" presName="spacer" presStyleCnt="0"/>
      <dgm:spPr/>
    </dgm:pt>
    <dgm:pt modelId="{22B6556E-8689-472A-B5A9-CFDBB707899E}" type="pres">
      <dgm:prSet presAssocID="{0234B5DB-A1D1-43D5-BD0D-D0E2C750D5E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19F20-3B46-4CBF-8239-333393CCF244}" srcId="{E992D8B2-C9D7-4E9C-886E-6DC4535C76A7}" destId="{73D94019-5824-42BF-AB1E-D8BE6AB55F39}" srcOrd="7" destOrd="0" parTransId="{D173306F-4A32-40BD-A0EB-9DE96DA9C9F6}" sibTransId="{B686CA7E-A950-41B1-A67B-B71FF62BDE0D}"/>
    <dgm:cxn modelId="{0E1C9DC2-30E0-4D62-8177-39E5D0671D6F}" srcId="{E992D8B2-C9D7-4E9C-886E-6DC4535C76A7}" destId="{A465B0B8-448B-468B-A259-90419A688308}" srcOrd="0" destOrd="0" parTransId="{A65E5008-AC94-433A-8F68-3362840C7BB9}" sibTransId="{FEE86CA6-D528-478E-996D-7B1E88B78A55}"/>
    <dgm:cxn modelId="{8C52EECC-A94F-4B06-9DCB-88DADCB8F405}" type="presOf" srcId="{E992D8B2-C9D7-4E9C-886E-6DC4535C76A7}" destId="{0D339ABB-3D82-47AF-888B-F356C49B9A1A}" srcOrd="0" destOrd="0" presId="urn:microsoft.com/office/officeart/2005/8/layout/vList2"/>
    <dgm:cxn modelId="{4935EBD0-2D79-46C2-94DE-3076B1F7F347}" srcId="{E992D8B2-C9D7-4E9C-886E-6DC4535C76A7}" destId="{35212848-B863-4D5E-8298-DDF0D2426DD4}" srcOrd="6" destOrd="0" parTransId="{EA8DC8D9-F472-448E-9F9F-C543E2FEC935}" sibTransId="{383716FA-E4FF-425B-B84A-44D48CBD5B63}"/>
    <dgm:cxn modelId="{85CC040D-4791-4CE3-B6CE-82C27E590F52}" type="presOf" srcId="{73D94019-5824-42BF-AB1E-D8BE6AB55F39}" destId="{ECADF51B-840C-4818-AC0C-3EE7C1A807B5}" srcOrd="0" destOrd="0" presId="urn:microsoft.com/office/officeart/2005/8/layout/vList2"/>
    <dgm:cxn modelId="{70F0B106-17B8-4152-A970-EC78D26D9B89}" type="presOf" srcId="{563D1994-71FF-412A-AA14-1A49B6B1F6E2}" destId="{AE2EADD1-5E52-4197-9B22-E9AB29B56941}" srcOrd="0" destOrd="0" presId="urn:microsoft.com/office/officeart/2005/8/layout/vList2"/>
    <dgm:cxn modelId="{8F2D8B93-07AF-4C08-8400-D00E7B2E0207}" type="presOf" srcId="{EEAA0B84-181F-421B-A1C3-838023A4FDE8}" destId="{A1376D25-293F-4592-99E1-D055EE2A6D09}" srcOrd="0" destOrd="0" presId="urn:microsoft.com/office/officeart/2005/8/layout/vList2"/>
    <dgm:cxn modelId="{D7522218-922E-4124-82BE-678AC82B2E20}" type="presOf" srcId="{44AC9BB4-3734-4997-B030-648BB7D9A105}" destId="{7D482D72-1B78-4C5F-B80F-A9EB2E0C7B1E}" srcOrd="0" destOrd="0" presId="urn:microsoft.com/office/officeart/2005/8/layout/vList2"/>
    <dgm:cxn modelId="{BF3DB985-CA93-403C-A189-A18DF9BB8F6D}" srcId="{E992D8B2-C9D7-4E9C-886E-6DC4535C76A7}" destId="{BC0C8072-23D1-4CAD-BF55-7BA1B5F7E1D8}" srcOrd="1" destOrd="0" parTransId="{2AE2BB28-FD22-43C0-918E-A18DA96D67A8}" sibTransId="{FE268094-9570-49EF-8F38-C372C7F4486E}"/>
    <dgm:cxn modelId="{A4FD11E8-C0AA-4DEA-8013-C3DA8C814227}" srcId="{E992D8B2-C9D7-4E9C-886E-6DC4535C76A7}" destId="{563D1994-71FF-412A-AA14-1A49B6B1F6E2}" srcOrd="2" destOrd="0" parTransId="{6AACFDA0-70AC-449A-8B71-1AC9F41F771E}" sibTransId="{B6392F0F-0F86-4E2F-8A37-6408265C4057}"/>
    <dgm:cxn modelId="{A957B2B7-0C98-4C28-9DCB-9D9D1502BD83}" type="presOf" srcId="{BC0C8072-23D1-4CAD-BF55-7BA1B5F7E1D8}" destId="{3668BFE2-64E1-4802-AE7C-DCD0B133B759}" srcOrd="0" destOrd="0" presId="urn:microsoft.com/office/officeart/2005/8/layout/vList2"/>
    <dgm:cxn modelId="{28935B46-3B0A-4029-870E-CCF6E5C95F4C}" srcId="{E992D8B2-C9D7-4E9C-886E-6DC4535C76A7}" destId="{0234B5DB-A1D1-43D5-BD0D-D0E2C750D5E3}" srcOrd="8" destOrd="0" parTransId="{DD8B3B73-F490-4DA2-A6B8-B25EC3C3FF91}" sibTransId="{64C1AC2F-11AE-45FB-8955-6B48B55A0B2F}"/>
    <dgm:cxn modelId="{5C09AA7A-DA07-4D38-B7E8-71FFA7A266E2}" srcId="{E992D8B2-C9D7-4E9C-886E-6DC4535C76A7}" destId="{44AC9BB4-3734-4997-B030-648BB7D9A105}" srcOrd="3" destOrd="0" parTransId="{2B55AE6D-2F9B-4A8E-A4A1-08C3A85C268C}" sibTransId="{023C0F84-DA8E-4528-B70B-F077E3C656EA}"/>
    <dgm:cxn modelId="{2709B08F-5D36-4741-9E23-AE8F11BB0C37}" type="presOf" srcId="{0234B5DB-A1D1-43D5-BD0D-D0E2C750D5E3}" destId="{22B6556E-8689-472A-B5A9-CFDBB707899E}" srcOrd="0" destOrd="0" presId="urn:microsoft.com/office/officeart/2005/8/layout/vList2"/>
    <dgm:cxn modelId="{925C711A-FECE-4BEE-900D-E878DD62A828}" type="presOf" srcId="{A465B0B8-448B-468B-A259-90419A688308}" destId="{46A7C0C6-436F-4FF0-ACBF-91514C240F76}" srcOrd="0" destOrd="0" presId="urn:microsoft.com/office/officeart/2005/8/layout/vList2"/>
    <dgm:cxn modelId="{9CA10455-9072-48BA-8733-01E6F20878A8}" srcId="{E992D8B2-C9D7-4E9C-886E-6DC4535C76A7}" destId="{EEAA0B84-181F-421B-A1C3-838023A4FDE8}" srcOrd="5" destOrd="0" parTransId="{A77600DC-8CAC-4EDE-A269-C73A7757058E}" sibTransId="{2EC03908-7769-4B7B-AE70-557376DDC07B}"/>
    <dgm:cxn modelId="{E1B48F9B-3706-4D75-A20C-FFB80C1BEC55}" type="presOf" srcId="{0C274AFF-9B73-4D8A-8B92-A75F73E2D3DA}" destId="{546804AF-AD8E-4BC8-BD63-4E5012A0EEED}" srcOrd="0" destOrd="0" presId="urn:microsoft.com/office/officeart/2005/8/layout/vList2"/>
    <dgm:cxn modelId="{7F4B2D49-0B92-4B7F-B7CF-93192D66B66B}" type="presOf" srcId="{35212848-B863-4D5E-8298-DDF0D2426DD4}" destId="{09800918-DDD8-4F0A-9D3C-91DBB6CA34F5}" srcOrd="0" destOrd="0" presId="urn:microsoft.com/office/officeart/2005/8/layout/vList2"/>
    <dgm:cxn modelId="{085B9B34-0538-4BC7-B29C-63DE4D7F1167}" srcId="{E992D8B2-C9D7-4E9C-886E-6DC4535C76A7}" destId="{0C274AFF-9B73-4D8A-8B92-A75F73E2D3DA}" srcOrd="4" destOrd="0" parTransId="{7106D964-E096-4394-9802-1FAA499EC5A7}" sibTransId="{27717A1D-D4A8-4C23-98E4-C0EB333B0985}"/>
    <dgm:cxn modelId="{A1E30822-2323-40D4-85E2-9160597B3BAE}" type="presParOf" srcId="{0D339ABB-3D82-47AF-888B-F356C49B9A1A}" destId="{46A7C0C6-436F-4FF0-ACBF-91514C240F76}" srcOrd="0" destOrd="0" presId="urn:microsoft.com/office/officeart/2005/8/layout/vList2"/>
    <dgm:cxn modelId="{5D2E1EED-97B5-4EA5-97D4-133FC4995482}" type="presParOf" srcId="{0D339ABB-3D82-47AF-888B-F356C49B9A1A}" destId="{F52E55BC-9BDE-4D8C-9801-E5A1B7CADF1C}" srcOrd="1" destOrd="0" presId="urn:microsoft.com/office/officeart/2005/8/layout/vList2"/>
    <dgm:cxn modelId="{E1996F8A-A0FF-455B-BF16-60D6A598CA94}" type="presParOf" srcId="{0D339ABB-3D82-47AF-888B-F356C49B9A1A}" destId="{3668BFE2-64E1-4802-AE7C-DCD0B133B759}" srcOrd="2" destOrd="0" presId="urn:microsoft.com/office/officeart/2005/8/layout/vList2"/>
    <dgm:cxn modelId="{43C0F152-C9F7-4B6F-9CB8-D69764289DCE}" type="presParOf" srcId="{0D339ABB-3D82-47AF-888B-F356C49B9A1A}" destId="{6406BB32-178E-4195-80FC-1CC3EA31F37D}" srcOrd="3" destOrd="0" presId="urn:microsoft.com/office/officeart/2005/8/layout/vList2"/>
    <dgm:cxn modelId="{444218F5-9B71-4B9B-A572-EF22EAAB0D3F}" type="presParOf" srcId="{0D339ABB-3D82-47AF-888B-F356C49B9A1A}" destId="{AE2EADD1-5E52-4197-9B22-E9AB29B56941}" srcOrd="4" destOrd="0" presId="urn:microsoft.com/office/officeart/2005/8/layout/vList2"/>
    <dgm:cxn modelId="{06C0245B-8D47-45F4-9FF3-6095B086BB0F}" type="presParOf" srcId="{0D339ABB-3D82-47AF-888B-F356C49B9A1A}" destId="{1CAB55DB-080C-4D2B-8B32-E2E4B1422802}" srcOrd="5" destOrd="0" presId="urn:microsoft.com/office/officeart/2005/8/layout/vList2"/>
    <dgm:cxn modelId="{EF6B8981-47A5-4BC3-A001-7CD8C40E4FB4}" type="presParOf" srcId="{0D339ABB-3D82-47AF-888B-F356C49B9A1A}" destId="{7D482D72-1B78-4C5F-B80F-A9EB2E0C7B1E}" srcOrd="6" destOrd="0" presId="urn:microsoft.com/office/officeart/2005/8/layout/vList2"/>
    <dgm:cxn modelId="{3BD30E51-0B99-4937-8D39-4909491219D2}" type="presParOf" srcId="{0D339ABB-3D82-47AF-888B-F356C49B9A1A}" destId="{23868D44-0D94-4E9A-B1D8-AAA69124A443}" srcOrd="7" destOrd="0" presId="urn:microsoft.com/office/officeart/2005/8/layout/vList2"/>
    <dgm:cxn modelId="{F86AF531-F29E-48C3-8BFC-FC669A351DAF}" type="presParOf" srcId="{0D339ABB-3D82-47AF-888B-F356C49B9A1A}" destId="{546804AF-AD8E-4BC8-BD63-4E5012A0EEED}" srcOrd="8" destOrd="0" presId="urn:microsoft.com/office/officeart/2005/8/layout/vList2"/>
    <dgm:cxn modelId="{E3016E03-0AAA-4412-84B4-5D5D0F4C92C8}" type="presParOf" srcId="{0D339ABB-3D82-47AF-888B-F356C49B9A1A}" destId="{6E3F9BE7-B675-426A-B015-704C161FDA22}" srcOrd="9" destOrd="0" presId="urn:microsoft.com/office/officeart/2005/8/layout/vList2"/>
    <dgm:cxn modelId="{DA82D1B0-DD6E-49F3-BA76-4EBFCA8AB5CD}" type="presParOf" srcId="{0D339ABB-3D82-47AF-888B-F356C49B9A1A}" destId="{A1376D25-293F-4592-99E1-D055EE2A6D09}" srcOrd="10" destOrd="0" presId="urn:microsoft.com/office/officeart/2005/8/layout/vList2"/>
    <dgm:cxn modelId="{3E75C915-3A21-45ED-88C4-1FBEBF7949B0}" type="presParOf" srcId="{0D339ABB-3D82-47AF-888B-F356C49B9A1A}" destId="{84FDCE15-A8B8-44AA-8494-68657027C2E4}" srcOrd="11" destOrd="0" presId="urn:microsoft.com/office/officeart/2005/8/layout/vList2"/>
    <dgm:cxn modelId="{98435EE0-325C-4E26-B4F3-5123F99D1DE9}" type="presParOf" srcId="{0D339ABB-3D82-47AF-888B-F356C49B9A1A}" destId="{09800918-DDD8-4F0A-9D3C-91DBB6CA34F5}" srcOrd="12" destOrd="0" presId="urn:microsoft.com/office/officeart/2005/8/layout/vList2"/>
    <dgm:cxn modelId="{ED25A214-4187-4248-9B5B-E479D437CBFB}" type="presParOf" srcId="{0D339ABB-3D82-47AF-888B-F356C49B9A1A}" destId="{4004E724-C3CF-44F5-87F3-972608C16D12}" srcOrd="13" destOrd="0" presId="urn:microsoft.com/office/officeart/2005/8/layout/vList2"/>
    <dgm:cxn modelId="{DFFC9E76-4DD2-4E4F-930E-364947E47DF7}" type="presParOf" srcId="{0D339ABB-3D82-47AF-888B-F356C49B9A1A}" destId="{ECADF51B-840C-4818-AC0C-3EE7C1A807B5}" srcOrd="14" destOrd="0" presId="urn:microsoft.com/office/officeart/2005/8/layout/vList2"/>
    <dgm:cxn modelId="{761C83A4-1C18-4A26-9BED-944637D458E9}" type="presParOf" srcId="{0D339ABB-3D82-47AF-888B-F356C49B9A1A}" destId="{A7B4926C-E71C-4A32-BEF2-7FC1F3F6987D}" srcOrd="15" destOrd="0" presId="urn:microsoft.com/office/officeart/2005/8/layout/vList2"/>
    <dgm:cxn modelId="{A8B88A46-9F8E-44B7-B7D7-D828F3018DD7}" type="presParOf" srcId="{0D339ABB-3D82-47AF-888B-F356C49B9A1A}" destId="{22B6556E-8689-472A-B5A9-CFDBB707899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50BD-DF18-431C-83AB-6526E71B7AA4}">
      <dsp:nvSpPr>
        <dsp:cNvPr id="0" name=""/>
        <dsp:cNvSpPr/>
      </dsp:nvSpPr>
      <dsp:spPr>
        <a:xfrm>
          <a:off x="0" y="0"/>
          <a:ext cx="10515600" cy="158686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межбанковских расчетов</a:t>
          </a:r>
          <a:endParaRPr lang="ru-RU" sz="4600" kern="1200" dirty="0"/>
        </a:p>
      </dsp:txBody>
      <dsp:txXfrm>
        <a:off x="0" y="0"/>
        <a:ext cx="10515600" cy="1586865"/>
      </dsp:txXfrm>
    </dsp:sp>
    <dsp:sp modelId="{D140EFC8-A38E-485A-835F-284A9B696F7B}">
      <dsp:nvSpPr>
        <dsp:cNvPr id="0" name=""/>
        <dsp:cNvSpPr/>
      </dsp:nvSpPr>
      <dsp:spPr>
        <a:xfrm>
          <a:off x="0" y="1586865"/>
          <a:ext cx="5257799" cy="3332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безналичных расчетов в хозяйстве между поставщиками и потребителями продукции порождает взаимные расчеты между банками. Межбанковские расчеты возникают тогда, когда плательщик и получатель средств обслуживаются разными банками, а также при взаимном кредитовании банков и перемещении наличных денег, которые осуществляются через корсчета, каждого банка. </a:t>
          </a:r>
          <a:endParaRPr lang="ru-RU" sz="2100" kern="1200" dirty="0"/>
        </a:p>
      </dsp:txBody>
      <dsp:txXfrm>
        <a:off x="0" y="1586865"/>
        <a:ext cx="5257799" cy="3332416"/>
      </dsp:txXfrm>
    </dsp:sp>
    <dsp:sp modelId="{E17AB64A-AE0A-4B28-90B6-8A3ABDB0C537}">
      <dsp:nvSpPr>
        <dsp:cNvPr id="0" name=""/>
        <dsp:cNvSpPr/>
      </dsp:nvSpPr>
      <dsp:spPr>
        <a:xfrm>
          <a:off x="5257800" y="1586865"/>
          <a:ext cx="5257799" cy="33324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Корреспондентские отношения - это договорные отношения между банками, согласно которым один банк (корреспондент) держит депозиты, принадлежащие другим банкам (</a:t>
          </a:r>
          <a:r>
            <a:rPr lang="ru-RU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респондетам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и осуществляет операции по счету банка-респондента (корреспондентскому счету) в соответствии с законодательством и договором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586865"/>
        <a:ext cx="5257799" cy="3332416"/>
      </dsp:txXfrm>
    </dsp:sp>
    <dsp:sp modelId="{9FBFB535-96B4-4918-9A51-0E8F490D461A}">
      <dsp:nvSpPr>
        <dsp:cNvPr id="0" name=""/>
        <dsp:cNvSpPr/>
      </dsp:nvSpPr>
      <dsp:spPr>
        <a:xfrm>
          <a:off x="0" y="4919281"/>
          <a:ext cx="10515600" cy="37026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A6B94-BD80-46BB-97A1-B44AE5122349}">
      <dsp:nvSpPr>
        <dsp:cNvPr id="0" name=""/>
        <dsp:cNvSpPr/>
      </dsp:nvSpPr>
      <dsp:spPr>
        <a:xfrm>
          <a:off x="0" y="0"/>
          <a:ext cx="10515600" cy="159474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 реформирования национальных ПС  может быть условно разделен на несколько направлений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0"/>
        <a:ext cx="10515600" cy="1594748"/>
      </dsp:txXfrm>
    </dsp:sp>
    <dsp:sp modelId="{3ED34B71-EB3D-4DF7-B83A-7621621C20B4}">
      <dsp:nvSpPr>
        <dsp:cNvPr id="0" name=""/>
        <dsp:cNvSpPr/>
      </dsp:nvSpPr>
      <dsp:spPr>
        <a:xfrm>
          <a:off x="1046" y="1594748"/>
          <a:ext cx="2189894" cy="33489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направление реформирования национальных ПС  ориентировочно начался еще в 70-х годах прошлого столетия и завершился в первом десятилетии 2000 года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46" y="1594748"/>
        <a:ext cx="2189894" cy="3348972"/>
      </dsp:txXfrm>
    </dsp:sp>
    <dsp:sp modelId="{31DBADDE-9022-48F2-B5F8-9091075506E0}">
      <dsp:nvSpPr>
        <dsp:cNvPr id="0" name=""/>
        <dsp:cNvSpPr/>
      </dsp:nvSpPr>
      <dsp:spPr>
        <a:xfrm>
          <a:off x="2190940" y="1594748"/>
          <a:ext cx="3356910" cy="334897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Данный этап реформирования ПС начался после получения независимости в 1991 году, в результате которого были запущены 2 основные платежные системы Казахстана - МСПД, осуществляющая переводы денежных средств между участниками системы в НБ РК, и СМ клиринга, предназначенная для проведения регулярных платежей на небольшие суммы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190940" y="1594748"/>
        <a:ext cx="3356910" cy="3348972"/>
      </dsp:txXfrm>
    </dsp:sp>
    <dsp:sp modelId="{B686BB20-044F-4B36-AA32-67BDACF67E45}">
      <dsp:nvSpPr>
        <dsp:cNvPr id="0" name=""/>
        <dsp:cNvSpPr/>
      </dsp:nvSpPr>
      <dsp:spPr>
        <a:xfrm>
          <a:off x="5547851" y="1594748"/>
          <a:ext cx="2776807" cy="334897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ПС, предназначенная для проведения межбанковских платежей на крупные суммы в режиме реального времени (оптовые RTGS системы) и систем с расчетом чистых/нетто позиций участников системы в завершении операционного дня ПС (клиринговые платежные системы).</a:t>
          </a:r>
        </a:p>
      </dsp:txBody>
      <dsp:txXfrm>
        <a:off x="5547851" y="1594748"/>
        <a:ext cx="2776807" cy="3348972"/>
      </dsp:txXfrm>
    </dsp:sp>
    <dsp:sp modelId="{6330C803-A715-4DD2-813C-9C88A29DAE63}">
      <dsp:nvSpPr>
        <dsp:cNvPr id="0" name=""/>
        <dsp:cNvSpPr/>
      </dsp:nvSpPr>
      <dsp:spPr>
        <a:xfrm>
          <a:off x="8324659" y="1594748"/>
          <a:ext cx="2189894" cy="33489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на первом этапе модернизации ПС упор был сделан на платежные системы, обслуживающие предприятия и межбанковский рынок по крупным платежам. 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4659" y="1594748"/>
        <a:ext cx="2189894" cy="3348972"/>
      </dsp:txXfrm>
    </dsp:sp>
    <dsp:sp modelId="{53614754-0556-47C9-9DE5-2C7994717337}">
      <dsp:nvSpPr>
        <dsp:cNvPr id="0" name=""/>
        <dsp:cNvSpPr/>
      </dsp:nvSpPr>
      <dsp:spPr>
        <a:xfrm>
          <a:off x="0" y="4943720"/>
          <a:ext cx="10515600" cy="37210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4B483-A2E9-44B8-AEA4-5F125E8F9FE3}">
      <dsp:nvSpPr>
        <dsp:cNvPr id="0" name=""/>
        <dsp:cNvSpPr/>
      </dsp:nvSpPr>
      <dsp:spPr>
        <a:xfrm>
          <a:off x="-6159427" y="-942626"/>
          <a:ext cx="7334247" cy="7334247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2FCD5-89BC-4F9B-B37A-083997CA05AF}">
      <dsp:nvSpPr>
        <dsp:cNvPr id="0" name=""/>
        <dsp:cNvSpPr/>
      </dsp:nvSpPr>
      <dsp:spPr>
        <a:xfrm>
          <a:off x="756320" y="457328"/>
          <a:ext cx="9684083" cy="1264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0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Следующим направлением в реформировании национальных ПС  является появление ПС, предназначенных для проведения розничных платежей - системы для проведения электронных платежей в мгновенном режиме (системы быстрых/мгновенных платежей) и карточные системы (национальные «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свитчинговые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системы для обработки карточных транзакций)</a:t>
          </a:r>
          <a:endParaRPr lang="ru-RU" sz="1800" kern="1200" dirty="0"/>
        </a:p>
      </dsp:txBody>
      <dsp:txXfrm>
        <a:off x="756320" y="457328"/>
        <a:ext cx="9684083" cy="1264940"/>
      </dsp:txXfrm>
    </dsp:sp>
    <dsp:sp modelId="{259CE377-7392-466B-BFC1-3DD8A6850521}">
      <dsp:nvSpPr>
        <dsp:cNvPr id="0" name=""/>
        <dsp:cNvSpPr/>
      </dsp:nvSpPr>
      <dsp:spPr>
        <a:xfrm>
          <a:off x="75196" y="408674"/>
          <a:ext cx="1362248" cy="13622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1789F31-290F-4768-A1C5-119727240732}">
      <dsp:nvSpPr>
        <dsp:cNvPr id="0" name=""/>
        <dsp:cNvSpPr/>
      </dsp:nvSpPr>
      <dsp:spPr>
        <a:xfrm>
          <a:off x="1152462" y="2179597"/>
          <a:ext cx="9287941" cy="1089798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0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Определяющей характеристикой системы быстрых платежей является возможность совершить гарантированный платеж практически сразу и в любое время. 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462" y="2179597"/>
        <a:ext cx="9287941" cy="1089798"/>
      </dsp:txXfrm>
    </dsp:sp>
    <dsp:sp modelId="{14E57D1D-3948-43F6-8240-B28D009BCCDE}">
      <dsp:nvSpPr>
        <dsp:cNvPr id="0" name=""/>
        <dsp:cNvSpPr/>
      </dsp:nvSpPr>
      <dsp:spPr>
        <a:xfrm>
          <a:off x="471337" y="2043372"/>
          <a:ext cx="1362248" cy="13622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1A2827-BF81-483C-9017-38D68DD4B113}">
      <dsp:nvSpPr>
        <dsp:cNvPr id="0" name=""/>
        <dsp:cNvSpPr/>
      </dsp:nvSpPr>
      <dsp:spPr>
        <a:xfrm>
          <a:off x="756320" y="3814295"/>
          <a:ext cx="9684083" cy="108979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0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Банка международных расчетов, скорость внедрения систем быстрых платежей по всему миру примерно такая же как была с оптовыми системами RTGS.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320" y="3814295"/>
        <a:ext cx="9684083" cy="1089798"/>
      </dsp:txXfrm>
    </dsp:sp>
    <dsp:sp modelId="{699594AB-31CA-48A8-88F2-570B5EA73214}">
      <dsp:nvSpPr>
        <dsp:cNvPr id="0" name=""/>
        <dsp:cNvSpPr/>
      </dsp:nvSpPr>
      <dsp:spPr>
        <a:xfrm>
          <a:off x="75196" y="3678070"/>
          <a:ext cx="1362248" cy="13622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0697-B47B-4CD0-BF68-FA44BA40CABB}">
      <dsp:nvSpPr>
        <dsp:cNvPr id="0" name=""/>
        <dsp:cNvSpPr/>
      </dsp:nvSpPr>
      <dsp:spPr>
        <a:xfrm>
          <a:off x="0" y="0"/>
          <a:ext cx="10515600" cy="15706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на территории Республики Казахстан функционируют две национальные платежные системы: </a:t>
          </a:r>
        </a:p>
      </dsp:txBody>
      <dsp:txXfrm>
        <a:off x="0" y="0"/>
        <a:ext cx="10515600" cy="1570672"/>
      </dsp:txXfrm>
    </dsp:sp>
    <dsp:sp modelId="{04964ED0-554A-4EA0-A3C5-83CF608A5519}">
      <dsp:nvSpPr>
        <dsp:cNvPr id="0" name=""/>
        <dsp:cNvSpPr/>
      </dsp:nvSpPr>
      <dsp:spPr>
        <a:xfrm>
          <a:off x="0" y="1570672"/>
          <a:ext cx="5257799" cy="32984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Межбанковская система переводов денег (МСПД)</a:t>
          </a:r>
          <a:endParaRPr lang="ru-RU" sz="2400" kern="1200" dirty="0"/>
        </a:p>
      </dsp:txBody>
      <dsp:txXfrm>
        <a:off x="0" y="1570672"/>
        <a:ext cx="5257799" cy="3298412"/>
      </dsp:txXfrm>
    </dsp:sp>
    <dsp:sp modelId="{2ED5D3C6-ACF5-4E0F-BF95-75FDCA6CE75D}">
      <dsp:nvSpPr>
        <dsp:cNvPr id="0" name=""/>
        <dsp:cNvSpPr/>
      </dsp:nvSpPr>
      <dsp:spPr>
        <a:xfrm>
          <a:off x="5257800" y="1570672"/>
          <a:ext cx="5257799" cy="32984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межбанковского клиринга (СМК)</a:t>
          </a:r>
          <a:endParaRPr lang="ru-RU" sz="2400" kern="1200" dirty="0"/>
        </a:p>
      </dsp:txBody>
      <dsp:txXfrm>
        <a:off x="5257800" y="1570672"/>
        <a:ext cx="5257799" cy="3298412"/>
      </dsp:txXfrm>
    </dsp:sp>
    <dsp:sp modelId="{749C59BF-AE80-4DA9-BED6-57A4D8FA8E68}">
      <dsp:nvSpPr>
        <dsp:cNvPr id="0" name=""/>
        <dsp:cNvSpPr/>
      </dsp:nvSpPr>
      <dsp:spPr>
        <a:xfrm>
          <a:off x="0" y="4869084"/>
          <a:ext cx="10515600" cy="3664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508B4-A1E7-4326-ABC5-83643224AAC1}">
      <dsp:nvSpPr>
        <dsp:cNvPr id="0" name=""/>
        <dsp:cNvSpPr/>
      </dsp:nvSpPr>
      <dsp:spPr>
        <a:xfrm>
          <a:off x="0" y="974"/>
          <a:ext cx="10332868" cy="502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межбанковских платежей и переводов денег и межбанковского клиринга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532" y="25506"/>
        <a:ext cx="10283804" cy="453472"/>
      </dsp:txXfrm>
    </dsp:sp>
    <dsp:sp modelId="{7DD49DD4-D187-48FC-BB2D-61AE9F960D93}">
      <dsp:nvSpPr>
        <dsp:cNvPr id="0" name=""/>
        <dsp:cNvSpPr/>
      </dsp:nvSpPr>
      <dsp:spPr>
        <a:xfrm>
          <a:off x="0" y="511118"/>
          <a:ext cx="10332868" cy="502536"/>
        </a:xfrm>
        <a:prstGeom prst="round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инфраструктурой для размещения национальной платежной системы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535650"/>
        <a:ext cx="10283804" cy="453472"/>
      </dsp:txXfrm>
    </dsp:sp>
    <dsp:sp modelId="{65B5FC95-5B38-45AF-BA99-92D4F442C5CB}">
      <dsp:nvSpPr>
        <dsp:cNvPr id="0" name=""/>
        <dsp:cNvSpPr/>
      </dsp:nvSpPr>
      <dsp:spPr>
        <a:xfrm>
          <a:off x="0" y="1021262"/>
          <a:ext cx="10332868" cy="502536"/>
        </a:xfrm>
        <a:prstGeom prst="round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вопросов, связанных с обеспечением безопасности ПС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1045794"/>
        <a:ext cx="10283804" cy="453472"/>
      </dsp:txXfrm>
    </dsp:sp>
    <dsp:sp modelId="{C91DB4A9-B320-4088-A2E5-6D070EE7804C}">
      <dsp:nvSpPr>
        <dsp:cNvPr id="0" name=""/>
        <dsp:cNvSpPr/>
      </dsp:nvSpPr>
      <dsp:spPr>
        <a:xfrm>
          <a:off x="0" y="1531406"/>
          <a:ext cx="10332868" cy="50253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обмена защищенной информации, гарантированной доставки и обработки сообщений по информационно-телекоммуникационным каналам передачи данных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1555938"/>
        <a:ext cx="10283804" cy="453472"/>
      </dsp:txXfrm>
    </dsp:sp>
    <dsp:sp modelId="{83166B61-3546-4DD1-B381-AF1FCE60DC2C}">
      <dsp:nvSpPr>
        <dsp:cNvPr id="0" name=""/>
        <dsp:cNvSpPr/>
      </dsp:nvSpPr>
      <dsp:spPr>
        <a:xfrm>
          <a:off x="0" y="2041550"/>
          <a:ext cx="10332868" cy="502536"/>
        </a:xfrm>
        <a:prstGeom prst="round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пользователям АО «НПК» средств криптографической защиты информации, их использование и хранение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2066082"/>
        <a:ext cx="10283804" cy="453472"/>
      </dsp:txXfrm>
    </dsp:sp>
    <dsp:sp modelId="{15503425-299A-463B-AD7F-FF8056C12CA8}">
      <dsp:nvSpPr>
        <dsp:cNvPr id="0" name=""/>
        <dsp:cNvSpPr/>
      </dsp:nvSpPr>
      <dsp:spPr>
        <a:xfrm>
          <a:off x="0" y="2551694"/>
          <a:ext cx="10332868" cy="502536"/>
        </a:xfrm>
        <a:prstGeom prst="round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обеспечение функционирования розничных ПС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2576226"/>
        <a:ext cx="10283804" cy="453472"/>
      </dsp:txXfrm>
    </dsp:sp>
    <dsp:sp modelId="{34128DE8-5127-4671-A80E-747939E8BF1D}">
      <dsp:nvSpPr>
        <dsp:cNvPr id="0" name=""/>
        <dsp:cNvSpPr/>
      </dsp:nvSpPr>
      <dsp:spPr>
        <a:xfrm>
          <a:off x="0" y="3061839"/>
          <a:ext cx="10332868" cy="50253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научно-исследовательских и консультационных услуг в сфере финансовых и платежных технологий для НБ , его дочерних организаций и иных организаций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3086371"/>
        <a:ext cx="10283804" cy="453472"/>
      </dsp:txXfrm>
    </dsp:sp>
    <dsp:sp modelId="{843AD777-AA41-41EB-AA53-D86AD70AD643}">
      <dsp:nvSpPr>
        <dsp:cNvPr id="0" name=""/>
        <dsp:cNvSpPr/>
      </dsp:nvSpPr>
      <dsp:spPr>
        <a:xfrm>
          <a:off x="0" y="3571983"/>
          <a:ext cx="10332868" cy="502536"/>
        </a:xfrm>
        <a:prstGeom prst="round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информационно-методологическому обеспечению с сопровождением информационных систем и баз данных в сфере финансовых и платежных технологий для НБ , его дочек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3596515"/>
        <a:ext cx="10283804" cy="453472"/>
      </dsp:txXfrm>
    </dsp:sp>
    <dsp:sp modelId="{F1D838EF-F950-4C41-8433-A69AA0541A63}">
      <dsp:nvSpPr>
        <dsp:cNvPr id="0" name=""/>
        <dsp:cNvSpPr/>
      </dsp:nvSpPr>
      <dsp:spPr>
        <a:xfrm>
          <a:off x="0" y="4082127"/>
          <a:ext cx="10332868" cy="502536"/>
        </a:xfrm>
        <a:prstGeom prst="round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и обработка данных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4106659"/>
        <a:ext cx="10283804" cy="453472"/>
      </dsp:txXfrm>
    </dsp:sp>
    <dsp:sp modelId="{018E70CF-C470-43C2-91B0-94A863E5A342}">
      <dsp:nvSpPr>
        <dsp:cNvPr id="0" name=""/>
        <dsp:cNvSpPr/>
      </dsp:nvSpPr>
      <dsp:spPr>
        <a:xfrm>
          <a:off x="0" y="4592271"/>
          <a:ext cx="10332868" cy="50253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услуги центра обмена идентификационными данными при идентификации клиентов с использованием средств биометрической идентификаци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2" y="4616803"/>
        <a:ext cx="10283804" cy="4534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B9E5-6E2A-4CFB-900D-E4D00BD822C9}">
      <dsp:nvSpPr>
        <dsp:cNvPr id="0" name=""/>
        <dsp:cNvSpPr/>
      </dsp:nvSpPr>
      <dsp:spPr>
        <a:xfrm>
          <a:off x="0" y="11710"/>
          <a:ext cx="10515600" cy="1221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— это система электронного перевода безналичных денег, пользователями которой являются НБ РК, Казначейство Министерства финансов, НАО «Государственная корпорация «Правительство для граждан», банки второго уровня, Казахстанская фондовая биржа, Центральный депозитарий ценных бумаг и небанковские финансовые организации</a:t>
          </a:r>
          <a:endParaRPr lang="ru-RU" sz="1800" kern="1200" dirty="0"/>
        </a:p>
      </dsp:txBody>
      <dsp:txXfrm>
        <a:off x="59628" y="71338"/>
        <a:ext cx="10396344" cy="1102224"/>
      </dsp:txXfrm>
    </dsp:sp>
    <dsp:sp modelId="{72B22ACE-24D8-4777-A189-A5D5E3024B13}">
      <dsp:nvSpPr>
        <dsp:cNvPr id="0" name=""/>
        <dsp:cNvSpPr/>
      </dsp:nvSpPr>
      <dsp:spPr>
        <a:xfrm>
          <a:off x="0" y="1195996"/>
          <a:ext cx="10515600" cy="34583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пользователь системы имеет счет в НБ 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2" y="1212878"/>
        <a:ext cx="10481836" cy="3120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257FC-B811-4BF2-8C30-E9693F1F1D31}">
      <dsp:nvSpPr>
        <dsp:cNvPr id="0" name=""/>
        <dsp:cNvSpPr/>
      </dsp:nvSpPr>
      <dsp:spPr>
        <a:xfrm>
          <a:off x="0" y="0"/>
          <a:ext cx="100140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1CEC8-E5FC-4DAC-A5AE-E75FADCB4065}">
      <dsp:nvSpPr>
        <dsp:cNvPr id="0" name=""/>
        <dsp:cNvSpPr/>
      </dsp:nvSpPr>
      <dsp:spPr>
        <a:xfrm>
          <a:off x="0" y="0"/>
          <a:ext cx="2002802" cy="5363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Схема работы МСПД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002802" cy="5363294"/>
      </dsp:txXfrm>
    </dsp:sp>
    <dsp:sp modelId="{226E2C45-C727-432F-8368-AD61EAE5734E}">
      <dsp:nvSpPr>
        <dsp:cNvPr id="0" name=""/>
        <dsp:cNvSpPr/>
      </dsp:nvSpPr>
      <dsp:spPr>
        <a:xfrm>
          <a:off x="2153012" y="42228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 Поручителя (Банк А) отправляет сообщения в МСПД о переводе денег</a:t>
          </a:r>
          <a:endParaRPr lang="ru-RU" sz="1700" kern="1200" dirty="0"/>
        </a:p>
      </dsp:txBody>
      <dsp:txXfrm>
        <a:off x="2153012" y="42228"/>
        <a:ext cx="7860999" cy="844561"/>
      </dsp:txXfrm>
    </dsp:sp>
    <dsp:sp modelId="{918D7EF5-7410-4C81-ADDF-876E1DDE6C62}">
      <dsp:nvSpPr>
        <dsp:cNvPr id="0" name=""/>
        <dsp:cNvSpPr/>
      </dsp:nvSpPr>
      <dsp:spPr>
        <a:xfrm>
          <a:off x="2002802" y="88678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D5182-D56A-4C02-B9D7-2CC04B719EB3}">
      <dsp:nvSpPr>
        <dsp:cNvPr id="0" name=""/>
        <dsp:cNvSpPr/>
      </dsp:nvSpPr>
      <dsp:spPr>
        <a:xfrm>
          <a:off x="2153012" y="929018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перевода денег МСПД извещает Банк Поручителя (Банк А) сообщением и Банк Бенефициара (Банк В) сообщением о совершении перевода денег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12" y="929018"/>
        <a:ext cx="7860999" cy="844561"/>
      </dsp:txXfrm>
    </dsp:sp>
    <dsp:sp modelId="{EF503D76-17E4-484C-A944-D0F24F122CB2}">
      <dsp:nvSpPr>
        <dsp:cNvPr id="0" name=""/>
        <dsp:cNvSpPr/>
      </dsp:nvSpPr>
      <dsp:spPr>
        <a:xfrm>
          <a:off x="2002802" y="177357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913FA-ADC8-4F43-BDB0-BBEAFAD36E17}">
      <dsp:nvSpPr>
        <dsp:cNvPr id="0" name=""/>
        <dsp:cNvSpPr/>
      </dsp:nvSpPr>
      <dsp:spPr>
        <a:xfrm>
          <a:off x="2153012" y="1815807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отправляет Банку Бенефициара (Банк В) сообщения, содержащие детали оплаты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12" y="1815807"/>
        <a:ext cx="7860999" cy="844561"/>
      </dsp:txXfrm>
    </dsp:sp>
    <dsp:sp modelId="{B2EB1498-5983-4BDA-8271-C37FF477EB4E}">
      <dsp:nvSpPr>
        <dsp:cNvPr id="0" name=""/>
        <dsp:cNvSpPr/>
      </dsp:nvSpPr>
      <dsp:spPr>
        <a:xfrm>
          <a:off x="2002802" y="266036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6F56C-75FE-4341-8479-3F9333469900}">
      <dsp:nvSpPr>
        <dsp:cNvPr id="0" name=""/>
        <dsp:cNvSpPr/>
      </dsp:nvSpPr>
      <dsp:spPr>
        <a:xfrm>
          <a:off x="2153012" y="2702597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 Поручителя списывает деньги со счета Отправителя, а Банк Бенефициара зачисляет деньги на счет Получателя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12" y="2702597"/>
        <a:ext cx="7860999" cy="844561"/>
      </dsp:txXfrm>
    </dsp:sp>
    <dsp:sp modelId="{E3BB0E27-871F-4597-B913-55254C3E92EB}">
      <dsp:nvSpPr>
        <dsp:cNvPr id="0" name=""/>
        <dsp:cNvSpPr/>
      </dsp:nvSpPr>
      <dsp:spPr>
        <a:xfrm>
          <a:off x="2002802" y="354715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FF9A0-B262-46A1-AB70-9A06F95F49B5}">
      <dsp:nvSpPr>
        <dsp:cNvPr id="0" name=""/>
        <dsp:cNvSpPr/>
      </dsp:nvSpPr>
      <dsp:spPr>
        <a:xfrm>
          <a:off x="2153012" y="3589387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Производительность МСПД составляет в среднем 5-7 обработанных финансовых транзакций за 1 секунду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12" y="3589387"/>
        <a:ext cx="7860999" cy="844561"/>
      </dsp:txXfrm>
    </dsp:sp>
    <dsp:sp modelId="{EEF53714-8263-4B4F-954F-6D6ED7CC7F21}">
      <dsp:nvSpPr>
        <dsp:cNvPr id="0" name=""/>
        <dsp:cNvSpPr/>
      </dsp:nvSpPr>
      <dsp:spPr>
        <a:xfrm>
          <a:off x="2002802" y="443394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FFB4-E747-41C6-A1AA-275D5E7DC74C}">
      <dsp:nvSpPr>
        <dsp:cNvPr id="0" name=""/>
        <dsp:cNvSpPr/>
      </dsp:nvSpPr>
      <dsp:spPr>
        <a:xfrm>
          <a:off x="2153012" y="4476177"/>
          <a:ext cx="7860999" cy="84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сообщениями в МСПД осуществляется только электронным способом, с использованием SWIFT-подобных форматов сообщений, которые разрабатываются, дополняются и утверждаются НПК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12" y="4476177"/>
        <a:ext cx="7860999" cy="844561"/>
      </dsp:txXfrm>
    </dsp:sp>
    <dsp:sp modelId="{3E71389E-CD9B-4FA6-867E-6CCCEADEB93A}">
      <dsp:nvSpPr>
        <dsp:cNvPr id="0" name=""/>
        <dsp:cNvSpPr/>
      </dsp:nvSpPr>
      <dsp:spPr>
        <a:xfrm>
          <a:off x="2002802" y="5320739"/>
          <a:ext cx="80112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F991F-2A32-4609-8AE8-2FAE27482495}">
      <dsp:nvSpPr>
        <dsp:cNvPr id="0" name=""/>
        <dsp:cNvSpPr/>
      </dsp:nvSpPr>
      <dsp:spPr>
        <a:xfrm>
          <a:off x="0" y="0"/>
          <a:ext cx="4827558" cy="4827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CCB50-1D9C-41D4-992C-3A447149A9B0}">
      <dsp:nvSpPr>
        <dsp:cNvPr id="0" name=""/>
        <dsp:cNvSpPr/>
      </dsp:nvSpPr>
      <dsp:spPr>
        <a:xfrm>
          <a:off x="2413779" y="0"/>
          <a:ext cx="7795541" cy="4827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началом операционного дня МСПД, НБ на основании платежного поручения пользователя осуществляет перевод денег с его корреспондентского счета, открытого в НБ , в пределах суммы остатка на нем, на специально счет НБ  (далее счет системы). </a:t>
          </a:r>
          <a:endParaRPr lang="ru-RU" sz="1600" kern="1200"/>
        </a:p>
      </dsp:txBody>
      <dsp:txXfrm>
        <a:off x="2413779" y="0"/>
        <a:ext cx="7795541" cy="772409"/>
      </dsp:txXfrm>
    </dsp:sp>
    <dsp:sp modelId="{58F691D6-FE81-4F60-9B60-5AB5E49B6FA7}">
      <dsp:nvSpPr>
        <dsp:cNvPr id="0" name=""/>
        <dsp:cNvSpPr/>
      </dsp:nvSpPr>
      <dsp:spPr>
        <a:xfrm>
          <a:off x="506893" y="772409"/>
          <a:ext cx="3813770" cy="38137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59C37-1407-488D-A5AA-6D5D2FA401B9}">
      <dsp:nvSpPr>
        <dsp:cNvPr id="0" name=""/>
        <dsp:cNvSpPr/>
      </dsp:nvSpPr>
      <dsp:spPr>
        <a:xfrm>
          <a:off x="2413779" y="743596"/>
          <a:ext cx="7795541" cy="3871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исполненных ПП пользователей НБ формирует и направляет в МСПД электронную ведомость, содержащую информацию о суммах денег пользователей, переведенных ими со своих корсчетов на счет системы в НБ  и их банковских идентификационных кодах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779" y="743596"/>
        <a:ext cx="7795541" cy="784080"/>
      </dsp:txXfrm>
    </dsp:sp>
    <dsp:sp modelId="{DB13A64B-B830-44BB-B5C6-0D959A0F9C49}">
      <dsp:nvSpPr>
        <dsp:cNvPr id="0" name=""/>
        <dsp:cNvSpPr/>
      </dsp:nvSpPr>
      <dsp:spPr>
        <a:xfrm>
          <a:off x="1013787" y="1544818"/>
          <a:ext cx="2799983" cy="27999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F0D38-59DC-49ED-BA21-03038B193808}">
      <dsp:nvSpPr>
        <dsp:cNvPr id="0" name=""/>
        <dsp:cNvSpPr/>
      </dsp:nvSpPr>
      <dsp:spPr>
        <a:xfrm>
          <a:off x="2413779" y="1544818"/>
          <a:ext cx="7795541" cy="27999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управления рисками НБ так же доводит до НПК эл. ведомость о максимально допустимой сумме ПП в дебетовой очереди пользователя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779" y="1544818"/>
        <a:ext cx="7795541" cy="772409"/>
      </dsp:txXfrm>
    </dsp:sp>
    <dsp:sp modelId="{0237F9EA-E333-4E25-BD5B-B6CD0A64426E}">
      <dsp:nvSpPr>
        <dsp:cNvPr id="0" name=""/>
        <dsp:cNvSpPr/>
      </dsp:nvSpPr>
      <dsp:spPr>
        <a:xfrm>
          <a:off x="1520680" y="2317227"/>
          <a:ext cx="1786196" cy="17861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981AC-119A-4FB9-92B3-85A3B8413AB0}">
      <dsp:nvSpPr>
        <dsp:cNvPr id="0" name=""/>
        <dsp:cNvSpPr/>
      </dsp:nvSpPr>
      <dsp:spPr>
        <a:xfrm>
          <a:off x="2413779" y="2317227"/>
          <a:ext cx="7795541" cy="1786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Данная ведомость содержит БИК банка-пользователя и общую сумму ПП, которые могут быть зарегистрированы в его очереди. В течение операционного дня пользователь имеет возможность менять текущий баланс счета в системе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779" y="2317227"/>
        <a:ext cx="7795541" cy="772409"/>
      </dsp:txXfrm>
    </dsp:sp>
    <dsp:sp modelId="{A533C823-12FE-4515-BF84-D37BD4DF191C}">
      <dsp:nvSpPr>
        <dsp:cNvPr id="0" name=""/>
        <dsp:cNvSpPr/>
      </dsp:nvSpPr>
      <dsp:spPr>
        <a:xfrm>
          <a:off x="2027574" y="3089637"/>
          <a:ext cx="772409" cy="7724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AE8DB-D340-4954-9463-301AAAB515A4}">
      <dsp:nvSpPr>
        <dsp:cNvPr id="0" name=""/>
        <dsp:cNvSpPr/>
      </dsp:nvSpPr>
      <dsp:spPr>
        <a:xfrm>
          <a:off x="2413779" y="3089637"/>
          <a:ext cx="7795541" cy="772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∑ денег пользователей, переведенных ими со своих кор. счетов на счет системы в НБ , и максимальной общей ∑ платежных поручений, которые могут быть зарегистрированы в очереди пользователя, позволяет НБ управлять ликвидностью пользователей в реальном режиме времени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779" y="3089637"/>
        <a:ext cx="7795541" cy="7724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21B66-41A2-497F-86D8-216A5CA5C720}">
      <dsp:nvSpPr>
        <dsp:cNvPr id="0" name=""/>
        <dsp:cNvSpPr/>
      </dsp:nvSpPr>
      <dsp:spPr>
        <a:xfrm>
          <a:off x="-5878403" y="-900184"/>
          <a:ext cx="7002607" cy="700260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3A60-8269-437B-907C-882B4B5A2939}">
      <dsp:nvSpPr>
        <dsp:cNvPr id="0" name=""/>
        <dsp:cNvSpPr/>
      </dsp:nvSpPr>
      <dsp:spPr>
        <a:xfrm>
          <a:off x="347194" y="138841"/>
          <a:ext cx="10081213" cy="4727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Операционный день МСПД начинается в 9-00 часов.</a:t>
          </a:r>
          <a:endParaRPr lang="ru-RU" sz="1800" kern="1200" dirty="0"/>
        </a:p>
      </dsp:txBody>
      <dsp:txXfrm>
        <a:off x="347194" y="138841"/>
        <a:ext cx="10081213" cy="472779"/>
      </dsp:txXfrm>
    </dsp:sp>
    <dsp:sp modelId="{ECE87700-BD43-4920-8E01-036641453E1C}">
      <dsp:nvSpPr>
        <dsp:cNvPr id="0" name=""/>
        <dsp:cNvSpPr/>
      </dsp:nvSpPr>
      <dsp:spPr>
        <a:xfrm>
          <a:off x="69449" y="106373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968069-19EE-48CC-B31E-AA313DA4DB8D}">
      <dsp:nvSpPr>
        <dsp:cNvPr id="0" name=""/>
        <dsp:cNvSpPr/>
      </dsp:nvSpPr>
      <dsp:spPr>
        <a:xfrm>
          <a:off x="819723" y="667479"/>
          <a:ext cx="9653068" cy="9411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открытием опер. дня НПК на основании эл. ведомости, полученной от подразделения НБ , производит отображение ∑ со счета системы на позиции пользователей в НПК. Также производится запись о максимальной общей сумме платежных поручений, которые могут быть зарегистрированы в очереди пользователя</a:t>
          </a:r>
        </a:p>
      </dsp:txBody>
      <dsp:txXfrm>
        <a:off x="819723" y="667479"/>
        <a:ext cx="9653068" cy="941199"/>
      </dsp:txXfrm>
    </dsp:sp>
    <dsp:sp modelId="{5752864E-17C3-420C-8C3B-00930A43741C}">
      <dsp:nvSpPr>
        <dsp:cNvPr id="0" name=""/>
        <dsp:cNvSpPr/>
      </dsp:nvSpPr>
      <dsp:spPr>
        <a:xfrm>
          <a:off x="497594" y="886981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90F484-E9A7-4483-8C19-1008F4B5AD68}">
      <dsp:nvSpPr>
        <dsp:cNvPr id="0" name=""/>
        <dsp:cNvSpPr/>
      </dsp:nvSpPr>
      <dsp:spPr>
        <a:xfrm>
          <a:off x="1018848" y="1632847"/>
          <a:ext cx="9418448" cy="6416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течение опер. дня МСПД обеспечивает безотзывный и окончательный расчет в реальном режиме времени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848" y="1632847"/>
        <a:ext cx="9418448" cy="641656"/>
      </dsp:txXfrm>
    </dsp:sp>
    <dsp:sp modelId="{BE031436-4B12-409F-AFED-3FAE7E352EDD}">
      <dsp:nvSpPr>
        <dsp:cNvPr id="0" name=""/>
        <dsp:cNvSpPr/>
      </dsp:nvSpPr>
      <dsp:spPr>
        <a:xfrm>
          <a:off x="696703" y="1649317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F967FF-C18B-402D-AD24-4048564C5143}">
      <dsp:nvSpPr>
        <dsp:cNvPr id="0" name=""/>
        <dsp:cNvSpPr/>
      </dsp:nvSpPr>
      <dsp:spPr>
        <a:xfrm>
          <a:off x="1102614" y="2364729"/>
          <a:ext cx="9343535" cy="4727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 денег в системе осуществляется в пределах ∑ денег пользователя, переведенной им на счет системы в НБ  и принятых им сумм от других пользователей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2614" y="2364729"/>
        <a:ext cx="9343535" cy="472779"/>
      </dsp:txXfrm>
    </dsp:sp>
    <dsp:sp modelId="{6E0909D9-A1F1-4898-AA55-BFDE08B9380D}">
      <dsp:nvSpPr>
        <dsp:cNvPr id="0" name=""/>
        <dsp:cNvSpPr/>
      </dsp:nvSpPr>
      <dsp:spPr>
        <a:xfrm>
          <a:off x="807127" y="2305631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D354F4-3329-4D28-AA52-8BA5B04A4FAA}">
      <dsp:nvSpPr>
        <dsp:cNvPr id="0" name=""/>
        <dsp:cNvSpPr/>
      </dsp:nvSpPr>
      <dsp:spPr>
        <a:xfrm>
          <a:off x="1027702" y="3074314"/>
          <a:ext cx="9418448" cy="472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недостаточности денег, платежные поручения помещаются в очередь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7702" y="3074314"/>
        <a:ext cx="9418448" cy="472779"/>
      </dsp:txXfrm>
    </dsp:sp>
    <dsp:sp modelId="{3AFF4212-CDAE-45B6-A524-F789B1302F29}">
      <dsp:nvSpPr>
        <dsp:cNvPr id="0" name=""/>
        <dsp:cNvSpPr/>
      </dsp:nvSpPr>
      <dsp:spPr>
        <a:xfrm>
          <a:off x="732214" y="3015217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222324-5F0D-4515-9181-96F341FD3FD2}">
      <dsp:nvSpPr>
        <dsp:cNvPr id="0" name=""/>
        <dsp:cNvSpPr/>
      </dsp:nvSpPr>
      <dsp:spPr>
        <a:xfrm>
          <a:off x="793081" y="3659419"/>
          <a:ext cx="9653068" cy="7207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Платежные поручения, находящиеся в очереди, обрабатываются в соответствии с кодами приоритетности. В пределах кодов приоритетности исполнение ПП из очереди производится в порядке их поступления в очередь, по принципу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FIFO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793081" y="3659419"/>
        <a:ext cx="9653068" cy="720700"/>
      </dsp:txXfrm>
    </dsp:sp>
    <dsp:sp modelId="{2B52E983-D209-4D33-A636-A78E34ACA299}">
      <dsp:nvSpPr>
        <dsp:cNvPr id="0" name=""/>
        <dsp:cNvSpPr/>
      </dsp:nvSpPr>
      <dsp:spPr>
        <a:xfrm>
          <a:off x="497594" y="3724282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4F30B4-C1A5-40FD-8BF5-3C93DA7B0A90}">
      <dsp:nvSpPr>
        <dsp:cNvPr id="0" name=""/>
        <dsp:cNvSpPr/>
      </dsp:nvSpPr>
      <dsp:spPr>
        <a:xfrm>
          <a:off x="364936" y="4492964"/>
          <a:ext cx="10081213" cy="4727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 вправе устанавливать очередность исполнения платежных поручений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936" y="4492964"/>
        <a:ext cx="10081213" cy="472779"/>
      </dsp:txXfrm>
    </dsp:sp>
    <dsp:sp modelId="{FF2141A1-2608-49F7-ABDC-D8A95125EEF7}">
      <dsp:nvSpPr>
        <dsp:cNvPr id="0" name=""/>
        <dsp:cNvSpPr/>
      </dsp:nvSpPr>
      <dsp:spPr>
        <a:xfrm>
          <a:off x="69449" y="4433867"/>
          <a:ext cx="590974" cy="5909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2CC70-1005-4EDF-81BB-3340433E24DF}">
      <dsp:nvSpPr>
        <dsp:cNvPr id="0" name=""/>
        <dsp:cNvSpPr/>
      </dsp:nvSpPr>
      <dsp:spPr>
        <a:xfrm>
          <a:off x="0" y="0"/>
          <a:ext cx="10515600" cy="137428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обработке в МСПД осуществляется контроль платежного поручения, в том числе:</a:t>
          </a:r>
          <a:endParaRPr lang="ru-RU" sz="3200" kern="1200" dirty="0"/>
        </a:p>
      </dsp:txBody>
      <dsp:txXfrm>
        <a:off x="0" y="0"/>
        <a:ext cx="10515600" cy="1374286"/>
      </dsp:txXfrm>
    </dsp:sp>
    <dsp:sp modelId="{6DE223B9-B9B9-4849-A208-472B66EF0961}">
      <dsp:nvSpPr>
        <dsp:cNvPr id="0" name=""/>
        <dsp:cNvSpPr/>
      </dsp:nvSpPr>
      <dsp:spPr>
        <a:xfrm>
          <a:off x="7" y="1409784"/>
          <a:ext cx="1501861" cy="2886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соответствие структуры сообщения принятым форматам</a:t>
          </a:r>
          <a:endParaRPr lang="ru-RU" sz="2000" kern="1200"/>
        </a:p>
      </dsp:txBody>
      <dsp:txXfrm>
        <a:off x="7" y="1409784"/>
        <a:ext cx="1501861" cy="2886001"/>
      </dsp:txXfrm>
    </dsp:sp>
    <dsp:sp modelId="{A7590134-A1D5-4726-8FEA-41AA1D464F5E}">
      <dsp:nvSpPr>
        <dsp:cNvPr id="0" name=""/>
        <dsp:cNvSpPr/>
      </dsp:nvSpPr>
      <dsp:spPr>
        <a:xfrm>
          <a:off x="1503145" y="1374286"/>
          <a:ext cx="1501861" cy="2886001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корректность электронной цифровой подписи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3145" y="1374286"/>
        <a:ext cx="1501861" cy="2886001"/>
      </dsp:txXfrm>
    </dsp:sp>
    <dsp:sp modelId="{56D747DB-7158-4162-A91D-D4F5D4B80C6F}">
      <dsp:nvSpPr>
        <dsp:cNvPr id="0" name=""/>
        <dsp:cNvSpPr/>
      </dsp:nvSpPr>
      <dsp:spPr>
        <a:xfrm>
          <a:off x="3005007" y="1374286"/>
          <a:ext cx="1501861" cy="2886001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правильность БИКов отправителя и получателя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007" y="1374286"/>
        <a:ext cx="1501861" cy="2886001"/>
      </dsp:txXfrm>
    </dsp:sp>
    <dsp:sp modelId="{4BE7709F-E57F-4501-9257-6B96266B1353}">
      <dsp:nvSpPr>
        <dsp:cNvPr id="0" name=""/>
        <dsp:cNvSpPr/>
      </dsp:nvSpPr>
      <dsp:spPr>
        <a:xfrm>
          <a:off x="4506869" y="1374286"/>
          <a:ext cx="1501861" cy="288600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контрольный разряд счета отправителя и получателя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6869" y="1374286"/>
        <a:ext cx="1501861" cy="2886001"/>
      </dsp:txXfrm>
    </dsp:sp>
    <dsp:sp modelId="{2DCFC9BC-B574-42E9-A749-C94C48DA8204}">
      <dsp:nvSpPr>
        <dsp:cNvPr id="0" name=""/>
        <dsp:cNvSpPr/>
      </dsp:nvSpPr>
      <dsp:spPr>
        <a:xfrm>
          <a:off x="6008730" y="1374286"/>
          <a:ext cx="1501861" cy="2886001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соответствие даты валютирования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8730" y="1374286"/>
        <a:ext cx="1501861" cy="2886001"/>
      </dsp:txXfrm>
    </dsp:sp>
    <dsp:sp modelId="{9B5F5D84-4F1D-4DD5-BF53-526FB1F37838}">
      <dsp:nvSpPr>
        <dsp:cNvPr id="0" name=""/>
        <dsp:cNvSpPr/>
      </dsp:nvSpPr>
      <dsp:spPr>
        <a:xfrm>
          <a:off x="7510592" y="1374286"/>
          <a:ext cx="1501861" cy="2886001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наличие права для отправки отправителем и приема получателем платежей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0592" y="1374286"/>
        <a:ext cx="1501861" cy="2886001"/>
      </dsp:txXfrm>
    </dsp:sp>
    <dsp:sp modelId="{3C7CDF15-7B31-42B4-8E13-607B9D032414}">
      <dsp:nvSpPr>
        <dsp:cNvPr id="0" name=""/>
        <dsp:cNvSpPr/>
      </dsp:nvSpPr>
      <dsp:spPr>
        <a:xfrm>
          <a:off x="9012454" y="1374286"/>
          <a:ext cx="1501861" cy="288600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списания суммы, указанной в платежном поручении, с позиции пользователя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2454" y="1374286"/>
        <a:ext cx="1501861" cy="2886001"/>
      </dsp:txXfrm>
    </dsp:sp>
    <dsp:sp modelId="{3064639B-9D2A-471A-866D-8B92B963626F}">
      <dsp:nvSpPr>
        <dsp:cNvPr id="0" name=""/>
        <dsp:cNvSpPr/>
      </dsp:nvSpPr>
      <dsp:spPr>
        <a:xfrm>
          <a:off x="0" y="4260287"/>
          <a:ext cx="10515600" cy="32066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D4078-E5E0-429E-9D1B-FEA8536FFE77}">
      <dsp:nvSpPr>
        <dsp:cNvPr id="0" name=""/>
        <dsp:cNvSpPr/>
      </dsp:nvSpPr>
      <dsp:spPr>
        <a:xfrm>
          <a:off x="0" y="0"/>
          <a:ext cx="10515600" cy="156067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МСПД осуществляет перевод денег по платежам, сформированным Системой межбанковского клиринга НПК, а также выполняет функции расчетного агента по результатам торгов по ценным бумагам, производя расчет по принципу DVP.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 производится по следующей схеме:</a:t>
          </a:r>
          <a:endParaRPr lang="ru-RU" sz="2300" kern="1200" dirty="0"/>
        </a:p>
      </dsp:txBody>
      <dsp:txXfrm>
        <a:off x="0" y="0"/>
        <a:ext cx="10515600" cy="1560671"/>
      </dsp:txXfrm>
    </dsp:sp>
    <dsp:sp modelId="{3332B448-025E-4B9E-AB39-D398A9FBA708}">
      <dsp:nvSpPr>
        <dsp:cNvPr id="0" name=""/>
        <dsp:cNvSpPr/>
      </dsp:nvSpPr>
      <dsp:spPr>
        <a:xfrm>
          <a:off x="0" y="1560671"/>
          <a:ext cx="2628899" cy="3277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Центральный Депозитарий ценных бумаг (далее ЦД) после регистрации сделки, блокирует необходимое количество ЦБ у банка-продавца.</a:t>
          </a:r>
          <a:endParaRPr lang="ru-RU" sz="2400" kern="1200" dirty="0"/>
        </a:p>
      </dsp:txBody>
      <dsp:txXfrm>
        <a:off x="0" y="1560671"/>
        <a:ext cx="2628899" cy="3277409"/>
      </dsp:txXfrm>
    </dsp:sp>
    <dsp:sp modelId="{1387AD01-4CDA-4C67-9C4C-81F888586946}">
      <dsp:nvSpPr>
        <dsp:cNvPr id="0" name=""/>
        <dsp:cNvSpPr/>
      </dsp:nvSpPr>
      <dsp:spPr>
        <a:xfrm>
          <a:off x="2628900" y="1560671"/>
          <a:ext cx="2628899" cy="3277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ЦД через МСПД дебетует счет банка-покупателя в системе на всю сумму сделки и кредитует свой счет в системе.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900" y="1560671"/>
        <a:ext cx="2628899" cy="3277409"/>
      </dsp:txXfrm>
    </dsp:sp>
    <dsp:sp modelId="{5FBD13B6-3945-4158-AA56-CCFFA4D7D6CB}">
      <dsp:nvSpPr>
        <dsp:cNvPr id="0" name=""/>
        <dsp:cNvSpPr/>
      </dsp:nvSpPr>
      <dsp:spPr>
        <a:xfrm>
          <a:off x="5257800" y="1560671"/>
          <a:ext cx="2628899" cy="3277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подтверждения дебетования счета банка-покупателя, ЦД осуществляет перевод ценных бумаг банку-покупателю.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560671"/>
        <a:ext cx="2628899" cy="3277409"/>
      </dsp:txXfrm>
    </dsp:sp>
    <dsp:sp modelId="{597DEC4B-A3B8-4115-ADAA-01622A1743BC}">
      <dsp:nvSpPr>
        <dsp:cNvPr id="0" name=""/>
        <dsp:cNvSpPr/>
      </dsp:nvSpPr>
      <dsp:spPr>
        <a:xfrm>
          <a:off x="7886700" y="1560671"/>
          <a:ext cx="2628899" cy="3277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ЦД формирует проводку в МСПД, для перевода суммы сделки со своего счета в системе на счет банка-продавца.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6700" y="1560671"/>
        <a:ext cx="2628899" cy="3277409"/>
      </dsp:txXfrm>
    </dsp:sp>
    <dsp:sp modelId="{A7464207-C8C4-471F-89A8-5990F867C855}">
      <dsp:nvSpPr>
        <dsp:cNvPr id="0" name=""/>
        <dsp:cNvSpPr/>
      </dsp:nvSpPr>
      <dsp:spPr>
        <a:xfrm>
          <a:off x="0" y="4838081"/>
          <a:ext cx="10515600" cy="36415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5814-61FD-48A2-B6D9-EAB203FE1DD2}">
      <dsp:nvSpPr>
        <dsp:cNvPr id="0" name=""/>
        <dsp:cNvSpPr/>
      </dsp:nvSpPr>
      <dsp:spPr>
        <a:xfrm>
          <a:off x="4199281" y="1671283"/>
          <a:ext cx="3506393" cy="35063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Можно выделить несколько моделей организации межбанковских расчетов, которые сложились в мировой практике: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2780" y="2184782"/>
        <a:ext cx="2479395" cy="2479395"/>
      </dsp:txXfrm>
    </dsp:sp>
    <dsp:sp modelId="{AFA56F2B-8BA6-4E76-BA42-8DACB00769CF}">
      <dsp:nvSpPr>
        <dsp:cNvPr id="0" name=""/>
        <dsp:cNvSpPr/>
      </dsp:nvSpPr>
      <dsp:spPr>
        <a:xfrm>
          <a:off x="5075879" y="266645"/>
          <a:ext cx="1753196" cy="1753196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счетам межфилиальных оборотов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2629" y="523395"/>
        <a:ext cx="1239696" cy="1239696"/>
      </dsp:txXfrm>
    </dsp:sp>
    <dsp:sp modelId="{98CDF17C-8435-4D8E-9E9C-6AEC17FD06A4}">
      <dsp:nvSpPr>
        <dsp:cNvPr id="0" name=""/>
        <dsp:cNvSpPr/>
      </dsp:nvSpPr>
      <dsp:spPr>
        <a:xfrm>
          <a:off x="7051488" y="3688500"/>
          <a:ext cx="1753196" cy="1753196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путем организации открытия корреспондентских отношений и счетов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8238" y="3945250"/>
        <a:ext cx="1239696" cy="1239696"/>
      </dsp:txXfrm>
    </dsp:sp>
    <dsp:sp modelId="{0B14634F-835C-4685-B300-FA33450847D2}">
      <dsp:nvSpPr>
        <dsp:cNvPr id="0" name=""/>
        <dsp:cNvSpPr/>
      </dsp:nvSpPr>
      <dsp:spPr>
        <a:xfrm>
          <a:off x="3100270" y="3688500"/>
          <a:ext cx="1753196" cy="175319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клиринговые учреждения</a:t>
          </a: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7020" y="3945250"/>
        <a:ext cx="1239696" cy="12396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92563-DFAA-4955-A953-B5622D419CAC}">
      <dsp:nvSpPr>
        <dsp:cNvPr id="0" name=""/>
        <dsp:cNvSpPr/>
      </dsp:nvSpPr>
      <dsp:spPr>
        <a:xfrm rot="5400000">
          <a:off x="522245" y="2410864"/>
          <a:ext cx="1566946" cy="26073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4C4B-B6F6-4D8C-A978-8E186F56B0F7}">
      <dsp:nvSpPr>
        <dsp:cNvPr id="0" name=""/>
        <dsp:cNvSpPr/>
      </dsp:nvSpPr>
      <dsp:spPr>
        <a:xfrm>
          <a:off x="260682" y="3189904"/>
          <a:ext cx="2353942" cy="206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НБ отправляется электронная ведомость с сальдо позициями пользователей. </a:t>
          </a:r>
          <a:endParaRPr lang="ru-RU" sz="1800" kern="1200"/>
        </a:p>
      </dsp:txBody>
      <dsp:txXfrm>
        <a:off x="260682" y="3189904"/>
        <a:ext cx="2353942" cy="2063368"/>
      </dsp:txXfrm>
    </dsp:sp>
    <dsp:sp modelId="{769C198F-C117-4ADF-BD6F-45A4E6E31F24}">
      <dsp:nvSpPr>
        <dsp:cNvPr id="0" name=""/>
        <dsp:cNvSpPr/>
      </dsp:nvSpPr>
      <dsp:spPr>
        <a:xfrm>
          <a:off x="2170485" y="2218907"/>
          <a:ext cx="444140" cy="44414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19A45-5749-47A1-9DB2-80310BE2C9ED}">
      <dsp:nvSpPr>
        <dsp:cNvPr id="0" name=""/>
        <dsp:cNvSpPr/>
      </dsp:nvSpPr>
      <dsp:spPr>
        <a:xfrm rot="5400000">
          <a:off x="3171588" y="1930130"/>
          <a:ext cx="1566946" cy="21426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A673-EE84-459C-9970-6AC4CA0EE49F}">
      <dsp:nvSpPr>
        <dsp:cNvPr id="0" name=""/>
        <dsp:cNvSpPr/>
      </dsp:nvSpPr>
      <dsp:spPr>
        <a:xfrm>
          <a:off x="3168512" y="2476828"/>
          <a:ext cx="1979006" cy="206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Ведомость содержит БИК пользователя, входящий остаток по позиции пользователя, общую сумму оборота по дебету, общую сумму оборота по кредиту и сальдо исходящей позиции пользователя. 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8512" y="2476828"/>
        <a:ext cx="1979006" cy="2063368"/>
      </dsp:txXfrm>
    </dsp:sp>
    <dsp:sp modelId="{D10D82F5-CF0C-4A61-A052-6D1C116091C2}">
      <dsp:nvSpPr>
        <dsp:cNvPr id="0" name=""/>
        <dsp:cNvSpPr/>
      </dsp:nvSpPr>
      <dsp:spPr>
        <a:xfrm>
          <a:off x="4819828" y="1505831"/>
          <a:ext cx="444140" cy="44414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EC873-4CD5-4997-9BD7-7931F21B85D2}">
      <dsp:nvSpPr>
        <dsp:cNvPr id="0" name=""/>
        <dsp:cNvSpPr/>
      </dsp:nvSpPr>
      <dsp:spPr>
        <a:xfrm rot="5400000">
          <a:off x="6117754" y="682038"/>
          <a:ext cx="1566946" cy="335473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B325-E235-4061-B6C9-676E0070FDB8}">
      <dsp:nvSpPr>
        <dsp:cNvPr id="0" name=""/>
        <dsp:cNvSpPr/>
      </dsp:nvSpPr>
      <dsp:spPr>
        <a:xfrm>
          <a:off x="5515554" y="1808135"/>
          <a:ext cx="3017472" cy="206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Подразделение НБ, обслуживающее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счета пользователей, получив эл. ведомость, проверяет ее на равенство ∑ денег между позицией системы в НПК, счетом системы в НБ  и общей ∑ сальдо позиций пользователей в МСПД, а также на равенство ∑ оборотов по дебету и кредиту позиций пользователей и наличие и правильность всех требуемых реквизитов, после чего сообщает НПК о выполненной проверке.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5554" y="1808135"/>
        <a:ext cx="3017472" cy="2063368"/>
      </dsp:txXfrm>
    </dsp:sp>
    <dsp:sp modelId="{F87A4332-9E41-487A-8EDD-8548026732DC}">
      <dsp:nvSpPr>
        <dsp:cNvPr id="0" name=""/>
        <dsp:cNvSpPr/>
      </dsp:nvSpPr>
      <dsp:spPr>
        <a:xfrm>
          <a:off x="8307544" y="792755"/>
          <a:ext cx="444140" cy="44414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9F180-E208-43D8-AB98-E58F769A45E3}">
      <dsp:nvSpPr>
        <dsp:cNvPr id="0" name=""/>
        <dsp:cNvSpPr/>
      </dsp:nvSpPr>
      <dsp:spPr>
        <a:xfrm rot="5400000">
          <a:off x="8745808" y="693129"/>
          <a:ext cx="1566946" cy="17643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7148C-D3B0-41C1-BA3F-E8C07460F4C7}">
      <dsp:nvSpPr>
        <dsp:cNvPr id="0" name=""/>
        <dsp:cNvSpPr/>
      </dsp:nvSpPr>
      <dsp:spPr>
        <a:xfrm>
          <a:off x="8941523" y="1050676"/>
          <a:ext cx="1439388" cy="206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Затем НБ переводит деньги в ∑ сальдо позиции пользователя со счета системы в НБ  на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счет пользователя, открытый в НБ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1523" y="1050676"/>
        <a:ext cx="1439388" cy="20633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D2A36-067D-4FC4-A382-F2CA45C7E546}">
      <dsp:nvSpPr>
        <dsp:cNvPr id="0" name=""/>
        <dsp:cNvSpPr/>
      </dsp:nvSpPr>
      <dsp:spPr>
        <a:xfrm>
          <a:off x="0" y="-240211"/>
          <a:ext cx="10515600" cy="2585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Переводы денег в МСПД производятся в течение опер. дня до наступления времени закрытия, 20:00 часов. Однако по распоряжению НБ  операционный день может быть продлен. 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закрытия операционного дня, МСПД формирует каждому пользователю комплект завершающих операционный день документов:</a:t>
          </a:r>
          <a:endParaRPr lang="ru-RU" sz="2200" kern="1200" dirty="0"/>
        </a:p>
      </dsp:txBody>
      <dsp:txXfrm>
        <a:off x="0" y="-240211"/>
        <a:ext cx="10515600" cy="2585458"/>
      </dsp:txXfrm>
    </dsp:sp>
    <dsp:sp modelId="{58168AA4-CDF3-4A98-9F47-D0E470CBA8DD}">
      <dsp:nvSpPr>
        <dsp:cNvPr id="0" name=""/>
        <dsp:cNvSpPr/>
      </dsp:nvSpPr>
      <dsp:spPr>
        <a:xfrm>
          <a:off x="0" y="1864825"/>
          <a:ext cx="2628899" cy="3411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выписку о проведенных платежах;</a:t>
          </a:r>
          <a:endParaRPr lang="ru-RU" sz="2000" kern="1200" dirty="0"/>
        </a:p>
      </dsp:txBody>
      <dsp:txXfrm>
        <a:off x="0" y="1864825"/>
        <a:ext cx="2628899" cy="3411688"/>
      </dsp:txXfrm>
    </dsp:sp>
    <dsp:sp modelId="{E0AC1926-985E-4A74-80DC-394822121816}">
      <dsp:nvSpPr>
        <dsp:cNvPr id="0" name=""/>
        <dsp:cNvSpPr/>
      </dsp:nvSpPr>
      <dsp:spPr>
        <a:xfrm>
          <a:off x="2628900" y="1864825"/>
          <a:ext cx="2628899" cy="3411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расширенную выписку о проведенных платежах;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900" y="1864825"/>
        <a:ext cx="2628899" cy="3411688"/>
      </dsp:txXfrm>
    </dsp:sp>
    <dsp:sp modelId="{49FFF0CB-134E-472D-B91A-E5C9B021EDDA}">
      <dsp:nvSpPr>
        <dsp:cNvPr id="0" name=""/>
        <dsp:cNvSpPr/>
      </dsp:nvSpPr>
      <dsp:spPr>
        <a:xfrm>
          <a:off x="5257800" y="1864825"/>
          <a:ext cx="2628899" cy="3411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ведомость не проведенных документов;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864825"/>
        <a:ext cx="2628899" cy="3411688"/>
      </dsp:txXfrm>
    </dsp:sp>
    <dsp:sp modelId="{BC894FEC-9D03-43B4-A08B-B508CCF1D62D}">
      <dsp:nvSpPr>
        <dsp:cNvPr id="0" name=""/>
        <dsp:cNvSpPr/>
      </dsp:nvSpPr>
      <dsp:spPr>
        <a:xfrm>
          <a:off x="7886700" y="1864825"/>
          <a:ext cx="2628899" cy="3411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справку о прохождении сообщений пользователя в разрезе типов сообщений и времени их прохождения.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6700" y="1864825"/>
        <a:ext cx="2628899" cy="3411688"/>
      </dsp:txXfrm>
    </dsp:sp>
    <dsp:sp modelId="{1ADEFA6B-9F18-421B-841A-77178F039B8D}">
      <dsp:nvSpPr>
        <dsp:cNvPr id="0" name=""/>
        <dsp:cNvSpPr/>
      </dsp:nvSpPr>
      <dsp:spPr>
        <a:xfrm>
          <a:off x="0" y="5218389"/>
          <a:ext cx="10515600" cy="3790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3DE07-193D-4EF1-95AE-AFA5808C00A1}">
      <dsp:nvSpPr>
        <dsp:cNvPr id="0" name=""/>
        <dsp:cNvSpPr/>
      </dsp:nvSpPr>
      <dsp:spPr>
        <a:xfrm>
          <a:off x="0" y="248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основном небольшие банки открывают корреспондентские счета в более крупных банковских учреждениях. Крупные банки также могут устанавливать между собой КО отношения</a:t>
          </a:r>
          <a:endParaRPr lang="ru-RU" sz="1800" kern="1200"/>
        </a:p>
      </dsp:txBody>
      <dsp:txXfrm>
        <a:off x="45284" y="45532"/>
        <a:ext cx="10425032" cy="837084"/>
      </dsp:txXfrm>
    </dsp:sp>
    <dsp:sp modelId="{552A4B79-D380-4C8C-9DB1-A7EBA61AB827}">
      <dsp:nvSpPr>
        <dsp:cNvPr id="0" name=""/>
        <dsp:cNvSpPr/>
      </dsp:nvSpPr>
      <dsp:spPr>
        <a:xfrm>
          <a:off x="0" y="942061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банк должен иметь корреспондентский счет в учреждении </a:t>
          </a:r>
          <a:r>
            <a:rPr lang="ru-RU" sz="18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Центрального Банка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84" y="987345"/>
        <a:ext cx="10425032" cy="837084"/>
      </dsp:txXfrm>
    </dsp:sp>
    <dsp:sp modelId="{82FC84CC-4286-400F-B130-30C47212AAE5}">
      <dsp:nvSpPr>
        <dsp:cNvPr id="0" name=""/>
        <dsp:cNvSpPr/>
      </dsp:nvSpPr>
      <dsp:spPr>
        <a:xfrm>
          <a:off x="0" y="1883873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установлении КО, особенно </a:t>
          </a:r>
          <a:r>
            <a:rPr lang="ru-RU" sz="18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 зарубежными банками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обеими сторонами уделяется большое внимание состоятельности и надежности банков-партнеров. К письму об открытии счета прилагаются </a:t>
          </a:r>
          <a:r>
            <a:rPr lang="ru-RU" sz="18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следующие документы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отчет о деятельности банка, его устав и лицензия.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84" y="1929157"/>
        <a:ext cx="10425032" cy="837084"/>
      </dsp:txXfrm>
    </dsp:sp>
    <dsp:sp modelId="{D6241727-203F-458E-B856-0FABA0F341AB}">
      <dsp:nvSpPr>
        <dsp:cNvPr id="0" name=""/>
        <dsp:cNvSpPr/>
      </dsp:nvSpPr>
      <dsp:spPr>
        <a:xfrm>
          <a:off x="0" y="2825686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 оформляются заключением специального </a:t>
          </a: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КД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в которых предусматриваются порядок и условия выполнения соответствующих банковских операций.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84" y="2870970"/>
        <a:ext cx="10425032" cy="837084"/>
      </dsp:txXfrm>
    </dsp:sp>
    <dsp:sp modelId="{A8A12C78-1D6F-4D01-A72D-B44E1CD9EA26}">
      <dsp:nvSpPr>
        <dsp:cNvPr id="0" name=""/>
        <dsp:cNvSpPr/>
      </dsp:nvSpPr>
      <dsp:spPr>
        <a:xfrm>
          <a:off x="0" y="3767499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заключении КД определяются </a:t>
          </a:r>
          <a:r>
            <a:rPr lang="ru-RU" sz="18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расчетов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счета для проведения платежей, правила перевода остатка средств в третьи страны, порядок пополнения счета, размер комиссионного вознаграждения и другие условия. 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84" y="3812783"/>
        <a:ext cx="10425032" cy="837084"/>
      </dsp:txXfrm>
    </dsp:sp>
    <dsp:sp modelId="{29E0B165-A26B-4FF7-B3DD-D74463E945E6}">
      <dsp:nvSpPr>
        <dsp:cNvPr id="0" name=""/>
        <dsp:cNvSpPr/>
      </dsp:nvSpPr>
      <dsp:spPr>
        <a:xfrm>
          <a:off x="0" y="4709312"/>
          <a:ext cx="10515600" cy="9276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заключения КД кредитные учреждения обмениваются </a:t>
          </a:r>
          <a:r>
            <a:rPr lang="ru-RU" sz="18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образцами подписей 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должностных лиц, электронным ключом, который применяется для удостоверения подлинности выставленных банками платежных поручений, тарифами комиссионного вознаграждени</a:t>
          </a:r>
          <a:endParaRPr lang="en-US" sz="1800" kern="1200"/>
        </a:p>
      </dsp:txBody>
      <dsp:txXfrm>
        <a:off x="45284" y="4754596"/>
        <a:ext cx="10425032" cy="837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6B91-88D1-41F9-9326-237956C93817}">
      <dsp:nvSpPr>
        <dsp:cNvPr id="0" name=""/>
        <dsp:cNvSpPr/>
      </dsp:nvSpPr>
      <dsp:spPr>
        <a:xfrm>
          <a:off x="0" y="146434"/>
          <a:ext cx="10395012" cy="2015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Корреспондентский счет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счет, на котором отражаются расчеты, произведенные одним кредитным учреждением по поручению и за счет другого кредитного учреждения на основе заключенного корреспондентского договора. Например, банк А обязуется по договору с банком Б получать причитающиеся последнему платежи от клиентов, 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оплачивать за его счет переводы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т.п. В свою очередь банк Б берет на себя обязательство выполнять аналогичные операции для банка А. При этом банки открывают друг у друга корреспондентские счета, на которых 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временно накапливаются денежные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поступающие для банка-корреспондент</a:t>
          </a:r>
          <a:endParaRPr lang="ru-RU" sz="1800" kern="1200" dirty="0"/>
        </a:p>
      </dsp:txBody>
      <dsp:txXfrm>
        <a:off x="98380" y="244814"/>
        <a:ext cx="10198252" cy="1818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1D9A4-F9A9-4192-93E5-8A5724FC3381}">
      <dsp:nvSpPr>
        <dsp:cNvPr id="0" name=""/>
        <dsp:cNvSpPr/>
      </dsp:nvSpPr>
      <dsp:spPr>
        <a:xfrm>
          <a:off x="0" y="0"/>
          <a:ext cx="10395012" cy="90495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свою очередь, КС подразделяются на два вида: 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0" y="0"/>
        <a:ext cx="10395012" cy="904953"/>
      </dsp:txXfrm>
    </dsp:sp>
    <dsp:sp modelId="{48CBAA14-E32D-47C2-843B-01DD8723A252}">
      <dsp:nvSpPr>
        <dsp:cNvPr id="0" name=""/>
        <dsp:cNvSpPr/>
      </dsp:nvSpPr>
      <dsp:spPr>
        <a:xfrm>
          <a:off x="0" y="904953"/>
          <a:ext cx="5197505" cy="19004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"Ностро" – счета коммерческого банка у банка-корреспондента, отражаемые в активе баланса первого и счет "Лоро" – счета банка-корреспондента в обслуживающем банке и отражаемые в пассиве его баланса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904953"/>
        <a:ext cx="5197505" cy="1900403"/>
      </dsp:txXfrm>
    </dsp:sp>
    <dsp:sp modelId="{EE0C2DEE-3618-4E69-BB2D-D605857797C7}">
      <dsp:nvSpPr>
        <dsp:cNvPr id="0" name=""/>
        <dsp:cNvSpPr/>
      </dsp:nvSpPr>
      <dsp:spPr>
        <a:xfrm>
          <a:off x="5197506" y="904953"/>
          <a:ext cx="5197505" cy="190040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"Ностро" в одном банке является счетом "Лоро" у банка - его корреспондента. Исходными и решающими являются записи по счетам “Лоро”, операции же по счетам “Ностро” отражаются в зеркальном порядке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197506" y="904953"/>
        <a:ext cx="5197505" cy="1900403"/>
      </dsp:txXfrm>
    </dsp:sp>
    <dsp:sp modelId="{A05F8A47-8581-4FC0-AE2A-84C6B73A9D30}">
      <dsp:nvSpPr>
        <dsp:cNvPr id="0" name=""/>
        <dsp:cNvSpPr/>
      </dsp:nvSpPr>
      <dsp:spPr>
        <a:xfrm>
          <a:off x="0" y="2805357"/>
          <a:ext cx="10395012" cy="211155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4A566-166F-4523-A7F5-90F9E92334FD}">
      <dsp:nvSpPr>
        <dsp:cNvPr id="0" name=""/>
        <dsp:cNvSpPr/>
      </dsp:nvSpPr>
      <dsp:spPr>
        <a:xfrm>
          <a:off x="0" y="0"/>
          <a:ext cx="10515600" cy="158162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открытии счетов Ностро банк должен руководствоваться следующими принципами:</a:t>
          </a:r>
          <a:endParaRPr lang="ru-RU" sz="4100" kern="1200" dirty="0"/>
        </a:p>
      </dsp:txBody>
      <dsp:txXfrm>
        <a:off x="0" y="0"/>
        <a:ext cx="10515600" cy="1581626"/>
      </dsp:txXfrm>
    </dsp:sp>
    <dsp:sp modelId="{E857D2D2-318A-4C70-9D73-F87C6BC35C80}">
      <dsp:nvSpPr>
        <dsp:cNvPr id="0" name=""/>
        <dsp:cNvSpPr/>
      </dsp:nvSpPr>
      <dsp:spPr>
        <a:xfrm>
          <a:off x="5134" y="1581626"/>
          <a:ext cx="3501776" cy="33214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сохранности средств, размещенных на корреспондентских счетах</a:t>
          </a:r>
          <a:endParaRPr lang="ru-RU" sz="2900" kern="1200" dirty="0"/>
        </a:p>
      </dsp:txBody>
      <dsp:txXfrm>
        <a:off x="5134" y="1581626"/>
        <a:ext cx="3501776" cy="3321415"/>
      </dsp:txXfrm>
    </dsp:sp>
    <dsp:sp modelId="{5B772275-3E77-4C08-AE99-AE05C02AADF4}">
      <dsp:nvSpPr>
        <dsp:cNvPr id="0" name=""/>
        <dsp:cNvSpPr/>
      </dsp:nvSpPr>
      <dsp:spPr>
        <a:xfrm>
          <a:off x="3506911" y="1581626"/>
          <a:ext cx="3501776" cy="332141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свободного распоряжения средствами на корреспондентских счетах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911" y="1581626"/>
        <a:ext cx="3501776" cy="3321415"/>
      </dsp:txXfrm>
    </dsp:sp>
    <dsp:sp modelId="{82564A83-77BE-4B3D-A582-85BF9B04B100}">
      <dsp:nvSpPr>
        <dsp:cNvPr id="0" name=""/>
        <dsp:cNvSpPr/>
      </dsp:nvSpPr>
      <dsp:spPr>
        <a:xfrm>
          <a:off x="7008688" y="1581626"/>
          <a:ext cx="3501776" cy="332141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экономической целесообразности 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открытия КС, которая вытекает из предполагаемых объемов клиентских платежей и других операций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688" y="1581626"/>
        <a:ext cx="3501776" cy="3321415"/>
      </dsp:txXfrm>
    </dsp:sp>
    <dsp:sp modelId="{C5786D12-5EF2-4B23-80B6-79964403C872}">
      <dsp:nvSpPr>
        <dsp:cNvPr id="0" name=""/>
        <dsp:cNvSpPr/>
      </dsp:nvSpPr>
      <dsp:spPr>
        <a:xfrm>
          <a:off x="0" y="4903041"/>
          <a:ext cx="10515600" cy="36904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0747-BD2A-46CF-8783-B6C6F9F4463A}">
      <dsp:nvSpPr>
        <dsp:cNvPr id="0" name=""/>
        <dsp:cNvSpPr/>
      </dsp:nvSpPr>
      <dsp:spPr>
        <a:xfrm>
          <a:off x="0" y="1041"/>
          <a:ext cx="10658382" cy="101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КС открываются и ведутся в разрезе отдельных видов иностранных валют. Возможно использование мультивалютных КС</a:t>
          </a:r>
          <a:endParaRPr lang="ru-RU" sz="2000" kern="1200"/>
        </a:p>
      </dsp:txBody>
      <dsp:txXfrm>
        <a:off x="49565" y="50606"/>
        <a:ext cx="10559252" cy="916208"/>
      </dsp:txXfrm>
    </dsp:sp>
    <dsp:sp modelId="{E6B62443-7E06-4979-97EA-83E12475653F}">
      <dsp:nvSpPr>
        <dsp:cNvPr id="0" name=""/>
        <dsp:cNvSpPr/>
      </dsp:nvSpPr>
      <dsp:spPr>
        <a:xfrm>
          <a:off x="0" y="1028026"/>
          <a:ext cx="10658382" cy="101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Пользование КС оплачивается в основном поддержанием компенсационного баланса, т.е. минимального остатка денежных средств на счете, и частично - выплатой комиссионного вознаграждения (комиссии).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65" y="1077591"/>
        <a:ext cx="10559252" cy="916208"/>
      </dsp:txXfrm>
    </dsp:sp>
    <dsp:sp modelId="{07C235C5-1BCD-45EB-AA4D-BDB348165869}">
      <dsp:nvSpPr>
        <dsp:cNvPr id="0" name=""/>
        <dsp:cNvSpPr/>
      </dsp:nvSpPr>
      <dsp:spPr>
        <a:xfrm>
          <a:off x="0" y="2055011"/>
          <a:ext cx="10658382" cy="101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существу вклады кредитных институтов на КС представляют собой депозиты до востребования. Остатки средств на КС обычно поддерживаются на минимальном уровне, необходимом для совершения платежей. 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65" y="2104576"/>
        <a:ext cx="10559252" cy="916208"/>
      </dsp:txXfrm>
    </dsp:sp>
    <dsp:sp modelId="{7438A058-A2AF-4D7D-A3EB-BD69793C3566}">
      <dsp:nvSpPr>
        <dsp:cNvPr id="0" name=""/>
        <dsp:cNvSpPr/>
      </dsp:nvSpPr>
      <dsp:spPr>
        <a:xfrm>
          <a:off x="0" y="3081995"/>
          <a:ext cx="10658382" cy="66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Разновидностью банковских КС являются клиринговые счета. </a:t>
          </a:r>
        </a:p>
      </dsp:txBody>
      <dsp:txXfrm>
        <a:off x="32312" y="3114307"/>
        <a:ext cx="10593758" cy="597285"/>
      </dsp:txXfrm>
    </dsp:sp>
    <dsp:sp modelId="{095D1785-348F-434B-AC1C-B370DCBDBDB2}">
      <dsp:nvSpPr>
        <dsp:cNvPr id="0" name=""/>
        <dsp:cNvSpPr/>
      </dsp:nvSpPr>
      <dsp:spPr>
        <a:xfrm>
          <a:off x="0" y="3755551"/>
          <a:ext cx="10658382" cy="1257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открываются тогда, когда в заключаемых торговых и платежных договорах, корреспондентских соглашениях банков предусмотрен клиринговый порядок расчетов. В данном случае равновеликие финансовые требования и обязательства сторон взаимно погашаются, а сальдо оплачивается путем списания с корреспондентских счетов.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81" y="3816932"/>
        <a:ext cx="10535620" cy="11346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E182F-87C4-46B5-8007-B15D724C3DE0}">
      <dsp:nvSpPr>
        <dsp:cNvPr id="0" name=""/>
        <dsp:cNvSpPr/>
      </dsp:nvSpPr>
      <dsp:spPr>
        <a:xfrm>
          <a:off x="0" y="1654"/>
          <a:ext cx="10515600" cy="1433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«Национальная платежная корпорация НБ  Республики Казахстан» (АО «НПК») зарегистрировано в органах юстиции </a:t>
          </a:r>
          <a:r>
            <a:rPr lang="ru-RU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июля 2023 </a:t>
          </a: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и создана путем реорганизации Республиканского государственного предприятия на праве хозяйственного ведения «Казахстанский центр межбанковских расчетов НБ  Республики Казахстан» (РГП «КЦМР») </a:t>
          </a:r>
          <a:endParaRPr lang="ru-RU" sz="1800" kern="1200">
            <a:solidFill>
              <a:schemeClr val="tx1"/>
            </a:solidFill>
          </a:endParaRPr>
        </a:p>
      </dsp:txBody>
      <dsp:txXfrm>
        <a:off x="69979" y="71633"/>
        <a:ext cx="10375642" cy="1293571"/>
      </dsp:txXfrm>
    </dsp:sp>
    <dsp:sp modelId="{C2B0DB13-6CAF-4EF1-A154-BB3DFD15A77B}">
      <dsp:nvSpPr>
        <dsp:cNvPr id="0" name=""/>
        <dsp:cNvSpPr/>
      </dsp:nvSpPr>
      <dsp:spPr>
        <a:xfrm>
          <a:off x="0" y="1442098"/>
          <a:ext cx="10515600" cy="14335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свою очередь, РГП «КЦМР» было создано на основании решения Правления НБ  от 30.12.95г. №252 в соответствии с Программой реформирования банковской системы в Казахстане на 1995 год, утверждённой постановлением Президента Республики Казахстан от 15 февраля 1995 г. N 2044.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9" y="1512077"/>
        <a:ext cx="10375642" cy="1293571"/>
      </dsp:txXfrm>
    </dsp:sp>
    <dsp:sp modelId="{D3ED4621-AD64-42E7-854A-9ABF717364F0}">
      <dsp:nvSpPr>
        <dsp:cNvPr id="0" name=""/>
        <dsp:cNvSpPr/>
      </dsp:nvSpPr>
      <dsp:spPr>
        <a:xfrm>
          <a:off x="0" y="2882542"/>
          <a:ext cx="10515600" cy="7071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Единственным учредителем и акционером АО «НПК» является НБ РК</a:t>
          </a:r>
        </a:p>
      </dsp:txBody>
      <dsp:txXfrm>
        <a:off x="34518" y="2917060"/>
        <a:ext cx="10446564" cy="638066"/>
      </dsp:txXfrm>
    </dsp:sp>
    <dsp:sp modelId="{15C5E921-7242-44C5-89EA-00CF3B433008}">
      <dsp:nvSpPr>
        <dsp:cNvPr id="0" name=""/>
        <dsp:cNvSpPr/>
      </dsp:nvSpPr>
      <dsp:spPr>
        <a:xfrm>
          <a:off x="0" y="3596559"/>
          <a:ext cx="10515600" cy="14335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целью деятельности АО «НПК» является проведение межбанковских платежей и переводов денег и межбанковского клиринга в соответствии с законодательством, обеспечение функционирования национальной платежной системы, а также создание и развитие научно-исследовательской экспертизы, реализация пилотных проектов в сфере финансовых и платежных технологий для НБ  и его дочерних организаций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9" y="3666538"/>
        <a:ext cx="10375642" cy="12935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C0C6-436F-4FF0-ACBF-91514C240F76}">
      <dsp:nvSpPr>
        <dsp:cNvPr id="0" name=""/>
        <dsp:cNvSpPr/>
      </dsp:nvSpPr>
      <dsp:spPr>
        <a:xfrm>
          <a:off x="0" y="2355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1991 год – перевод счетов межфилиальных оборотов коммерческих банков на корреспондентские счета, открытые в филиалах НБ РК</a:t>
          </a:r>
          <a:endParaRPr lang="ru-RU" sz="1800" kern="1200"/>
        </a:p>
      </dsp:txBody>
      <dsp:txXfrm>
        <a:off x="28680" y="31035"/>
        <a:ext cx="10275508" cy="530153"/>
      </dsp:txXfrm>
    </dsp:sp>
    <dsp:sp modelId="{3668BFE2-64E1-4802-AE7C-DCD0B133B759}">
      <dsp:nvSpPr>
        <dsp:cNvPr id="0" name=""/>
        <dsp:cNvSpPr/>
      </dsp:nvSpPr>
      <dsp:spPr>
        <a:xfrm>
          <a:off x="0" y="601920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1992 год - были созданы расчетно-кассовые центры во всех районах, городах, районах областных центров и г. Алма-Ате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630600"/>
        <a:ext cx="10275508" cy="530153"/>
      </dsp:txXfrm>
    </dsp:sp>
    <dsp:sp modelId="{AE2EADD1-5E52-4197-9B22-E9AB29B56941}">
      <dsp:nvSpPr>
        <dsp:cNvPr id="0" name=""/>
        <dsp:cNvSpPr/>
      </dsp:nvSpPr>
      <dsp:spPr>
        <a:xfrm>
          <a:off x="0" y="1201485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1993 год - по мере готовности технических средств началось внедрение электронных платежей в расчетах между областями Казахстана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1230165"/>
        <a:ext cx="10275508" cy="530153"/>
      </dsp:txXfrm>
    </dsp:sp>
    <dsp:sp modelId="{7D482D72-1B78-4C5F-B80F-A9EB2E0C7B1E}">
      <dsp:nvSpPr>
        <dsp:cNvPr id="0" name=""/>
        <dsp:cNvSpPr/>
      </dsp:nvSpPr>
      <dsp:spPr>
        <a:xfrm>
          <a:off x="0" y="1801050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1995 год - на базе НБ была организована первая в Казахстане Алматинская клиринговая палата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1829730"/>
        <a:ext cx="10275508" cy="530153"/>
      </dsp:txXfrm>
    </dsp:sp>
    <dsp:sp modelId="{546804AF-AD8E-4BC8-BD63-4E5012A0EEED}">
      <dsp:nvSpPr>
        <dsp:cNvPr id="0" name=""/>
        <dsp:cNvSpPr/>
      </dsp:nvSpPr>
      <dsp:spPr>
        <a:xfrm>
          <a:off x="0" y="2400616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1996 год - были созданы региональные клиринговые палаты, которые осуществляли межбанковский клиринг внутрирегиональных платежей.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2429296"/>
        <a:ext cx="10275508" cy="530153"/>
      </dsp:txXfrm>
    </dsp:sp>
    <dsp:sp modelId="{A1376D25-293F-4592-99E1-D055EE2A6D09}">
      <dsp:nvSpPr>
        <dsp:cNvPr id="0" name=""/>
        <dsp:cNvSpPr/>
      </dsp:nvSpPr>
      <dsp:spPr>
        <a:xfrm>
          <a:off x="0" y="3000181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1996 год - АКП реорганизовалась в Казахстанский Центр Межбанковских Расчетов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3028861"/>
        <a:ext cx="10275508" cy="530153"/>
      </dsp:txXfrm>
    </dsp:sp>
    <dsp:sp modelId="{09800918-DDD8-4F0A-9D3C-91DBB6CA34F5}">
      <dsp:nvSpPr>
        <dsp:cNvPr id="0" name=""/>
        <dsp:cNvSpPr/>
      </dsp:nvSpPr>
      <dsp:spPr>
        <a:xfrm>
          <a:off x="0" y="3599746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1998 год - централизация корреспондентских счетов банков второго уровня в центральном аппарате НБ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3628426"/>
        <a:ext cx="10275508" cy="530153"/>
      </dsp:txXfrm>
    </dsp:sp>
    <dsp:sp modelId="{ECADF51B-840C-4818-AC0C-3EE7C1A807B5}">
      <dsp:nvSpPr>
        <dsp:cNvPr id="0" name=""/>
        <dsp:cNvSpPr/>
      </dsp:nvSpPr>
      <dsp:spPr>
        <a:xfrm>
          <a:off x="0" y="4199311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2000 год - Система крупных платежей КЦМР преобразована в (МСПД)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4227991"/>
        <a:ext cx="10275508" cy="530153"/>
      </dsp:txXfrm>
    </dsp:sp>
    <dsp:sp modelId="{22B6556E-8689-472A-B5A9-CFDBB707899E}">
      <dsp:nvSpPr>
        <dsp:cNvPr id="0" name=""/>
        <dsp:cNvSpPr/>
      </dsp:nvSpPr>
      <dsp:spPr>
        <a:xfrm>
          <a:off x="0" y="4798877"/>
          <a:ext cx="10332868" cy="587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27 июля 2023 года – КЦМР преобразован в АО «Национальная платежная корпорация НБ РК»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0" y="4827557"/>
        <a:ext cx="10275508" cy="530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6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6B59-12D2-4B72-BD73-E9E45C786F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D7BE-F0DE-4C51-A7BD-6E7DD8D6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им.Л.Н.Гумилева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Межбанковская система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 денег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«Финансы»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Жоламанова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Макпал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Токановна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makpalzh@mail.ru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 descr="Логотип ЕНУ_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6" y="1579734"/>
            <a:ext cx="2273808" cy="113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34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Отразите операции в бухгалтерском учете банка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«Альтаир».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остаток на корреспондентском счете на конец дня. 15 октября входящий остаток на корреспондентском счете банка составлял 50 000 000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в банке были совершены следующие операции: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НБ РК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1 000 тыс.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2 дня;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коммерческому предприятию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500 000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90 дней;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«Азия» зачислена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наличная денежная выручка в сумме 5 000 тыс.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7 дней предоставлен межбанковский кредит банку «Форум» в сумме 1 000 тыс.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ИП Иванову М.И. (расчетный счет в КБ «Олимп») в сумме 18 тыс.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30 дней;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АО "Заря" (расчетный счет в КБ «Олимп») в сумме 100 000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120 дней;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компании АО "Удача" по денежному чеку выдано 200 000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кассы банка выдано 500 000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подкрепление банкоматов;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 обязательных резервов по счетам в валюте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предприятие оплатило услуги негосударственной инвестиционной компании в сумме 1 000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в сумме 1 000 тыс.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размещенные в депозит до востребования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«Сбербанк»;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депозитному договору, заключенному на 120 дней с негосударственным коммерческим предприятием (не имеет расчетного счета в данном банке), привлечено в депозит 100 000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депозитному договору, заключенному на 60 дней с государственным коммерческим предприятием (расчетный счет в данном банке) привлечено в депозит 130 000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банковского вклада с Петровой Н.К. принято в кассу 10 000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во вклад на условиях «до востребования»;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корреспондентский счет банка поступило 500 000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собственного векселя сроком до 180 дней АО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Роза»;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кассы банка выданы наличные деньги в сумме остатка кассы за операционный день инкассаторам для поставки в РКЦ;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РКЦ получена выписка о зачислении инкассированных наличных денег на корреспондентский счет банка.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4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4704"/>
            <a:ext cx="10515600" cy="5502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АО «Национальная платежная корпорация НБ РК»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191078"/>
              </p:ext>
            </p:extLst>
          </p:nvPr>
        </p:nvGraphicFramePr>
        <p:xfrm>
          <a:off x="838200" y="1145219"/>
          <a:ext cx="10515600" cy="503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78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2558"/>
            <a:ext cx="10515600" cy="55644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становление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0586624"/>
              </p:ext>
            </p:extLst>
          </p:nvPr>
        </p:nvGraphicFramePr>
        <p:xfrm>
          <a:off x="1020932" y="1038687"/>
          <a:ext cx="10332868" cy="538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01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948493"/>
              </p:ext>
            </p:extLst>
          </p:nvPr>
        </p:nvGraphicFramePr>
        <p:xfrm>
          <a:off x="838200" y="861134"/>
          <a:ext cx="10515600" cy="53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08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11323"/>
              </p:ext>
            </p:extLst>
          </p:nvPr>
        </p:nvGraphicFramePr>
        <p:xfrm>
          <a:off x="838200" y="727969"/>
          <a:ext cx="10515600" cy="54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89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162045"/>
              </p:ext>
            </p:extLst>
          </p:nvPr>
        </p:nvGraphicFramePr>
        <p:xfrm>
          <a:off x="838200" y="941388"/>
          <a:ext cx="10515600" cy="523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61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602"/>
            <a:ext cx="10515600" cy="5422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деятельности АО «НПК» являются: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3324778"/>
              </p:ext>
            </p:extLst>
          </p:nvPr>
        </p:nvGraphicFramePr>
        <p:xfrm>
          <a:off x="1020932" y="1216241"/>
          <a:ext cx="10332868" cy="509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92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5288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Межбанковская система переводов денег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МСПД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V структуру и функционирует по следующей схеме: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231644"/>
              </p:ext>
            </p:extLst>
          </p:nvPr>
        </p:nvGraphicFramePr>
        <p:xfrm>
          <a:off x="838200" y="1003175"/>
          <a:ext cx="10515600" cy="175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t="28624" r="55908" b="41431"/>
          <a:stretch/>
        </p:blipFill>
        <p:spPr bwMode="auto">
          <a:xfrm>
            <a:off x="1438182" y="3285837"/>
            <a:ext cx="8833282" cy="2600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65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7137869"/>
              </p:ext>
            </p:extLst>
          </p:nvPr>
        </p:nvGraphicFramePr>
        <p:xfrm>
          <a:off x="1145219" y="975360"/>
          <a:ext cx="10014012" cy="536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6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7970"/>
            <a:ext cx="10515600" cy="5448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день МСПД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4052491"/>
              </p:ext>
            </p:extLst>
          </p:nvPr>
        </p:nvGraphicFramePr>
        <p:xfrm>
          <a:off x="1012053" y="1349406"/>
          <a:ext cx="10209321" cy="482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95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вопросы: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межбанковских корреспондентских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платежная корпорация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НБ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(КЦМР)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МСПД</a:t>
            </a:r>
          </a:p>
          <a:p>
            <a:pPr marL="514350" indent="-51435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межбанковских корреспондентских отношений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371" t="27083" r="56033" b="37027"/>
          <a:stretch/>
        </p:blipFill>
        <p:spPr bwMode="auto">
          <a:xfrm>
            <a:off x="2237426" y="1038688"/>
            <a:ext cx="7889966" cy="4808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15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3240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85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невыполнения условий контроля платеж отвергается с созданием отправителю платежа сообщения об ошибке, в котором указывается код и наименование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754904"/>
              </p:ext>
            </p:extLst>
          </p:nvPr>
        </p:nvGraphicFramePr>
        <p:xfrm>
          <a:off x="838200" y="621362"/>
          <a:ext cx="10515600" cy="458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44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4706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94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9586500"/>
              </p:ext>
            </p:extLst>
          </p:nvPr>
        </p:nvGraphicFramePr>
        <p:xfrm>
          <a:off x="838200" y="0"/>
          <a:ext cx="10413507" cy="604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299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45159"/>
              </p:ext>
            </p:extLst>
          </p:nvPr>
        </p:nvGraphicFramePr>
        <p:xfrm>
          <a:off x="864833" y="887767"/>
          <a:ext cx="10515600" cy="541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80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0114"/>
            <a:ext cx="10515600" cy="538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межбанковской системы переводов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сентября 2023 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1224"/>
              </p:ext>
            </p:extLst>
          </p:nvPr>
        </p:nvGraphicFramePr>
        <p:xfrm>
          <a:off x="992776" y="1481931"/>
          <a:ext cx="10361024" cy="463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0512">
                  <a:extLst>
                    <a:ext uri="{9D8B030D-6E8A-4147-A177-3AD203B41FA5}">
                      <a16:colId xmlns:a16="http://schemas.microsoft.com/office/drawing/2014/main" val="3671129567"/>
                    </a:ext>
                  </a:extLst>
                </a:gridCol>
                <a:gridCol w="5180512">
                  <a:extLst>
                    <a:ext uri="{9D8B030D-6E8A-4147-A177-3AD203B41FA5}">
                      <a16:colId xmlns:a16="http://schemas.microsoft.com/office/drawing/2014/main" val="1274917075"/>
                    </a:ext>
                  </a:extLst>
                </a:gridCol>
              </a:tblGrid>
              <a:tr h="4631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07237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2"/>
          <a:srcRect l="30001" t="8808" r="10332" b="5541"/>
          <a:stretch/>
        </p:blipFill>
        <p:spPr bwMode="auto">
          <a:xfrm>
            <a:off x="992776" y="1481931"/>
            <a:ext cx="5164637" cy="4695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9228" t="9028" r="10456" b="11046"/>
          <a:stretch/>
        </p:blipFill>
        <p:spPr bwMode="auto">
          <a:xfrm>
            <a:off x="6173288" y="1481931"/>
            <a:ext cx="5180512" cy="463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707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40" t="22109" r="23635" b="21812"/>
          <a:stretch/>
        </p:blipFill>
        <p:spPr>
          <a:xfrm>
            <a:off x="1184366" y="818606"/>
            <a:ext cx="9361714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8" t="17924" r="24105" b="7917"/>
          <a:stretch/>
        </p:blipFill>
        <p:spPr>
          <a:xfrm>
            <a:off x="1820091" y="923109"/>
            <a:ext cx="8612777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02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817"/>
            <a:ext cx="10515600" cy="524514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40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en-US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46748"/>
              </p:ext>
            </p:extLst>
          </p:nvPr>
        </p:nvGraphicFramePr>
        <p:xfrm>
          <a:off x="838200" y="887413"/>
          <a:ext cx="105156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21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58361"/>
              </p:ext>
            </p:extLst>
          </p:nvPr>
        </p:nvGraphicFramePr>
        <p:xfrm>
          <a:off x="124287" y="870012"/>
          <a:ext cx="11904956" cy="570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77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397823"/>
              </p:ext>
            </p:extLst>
          </p:nvPr>
        </p:nvGraphicFramePr>
        <p:xfrm>
          <a:off x="838200" y="539750"/>
          <a:ext cx="10515600" cy="563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256"/>
            <a:ext cx="10515600" cy="5324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с корреспондентских счетов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филиалов)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РКЦ</a:t>
            </a: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9320712"/>
              </p:ext>
            </p:extLst>
          </p:nvPr>
        </p:nvGraphicFramePr>
        <p:xfrm>
          <a:off x="958788" y="1127464"/>
          <a:ext cx="10395012" cy="230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4823615"/>
              </p:ext>
            </p:extLst>
          </p:nvPr>
        </p:nvGraphicFramePr>
        <p:xfrm>
          <a:off x="958788" y="3435658"/>
          <a:ext cx="10395012" cy="301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664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47354"/>
              </p:ext>
            </p:extLst>
          </p:nvPr>
        </p:nvGraphicFramePr>
        <p:xfrm>
          <a:off x="838200" y="904875"/>
          <a:ext cx="10515600" cy="527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7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8990"/>
            <a:ext cx="10515600" cy="5377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операций по корреспондентским счетам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0760610"/>
              </p:ext>
            </p:extLst>
          </p:nvPr>
        </p:nvGraphicFramePr>
        <p:xfrm>
          <a:off x="838199" y="1162975"/>
          <a:ext cx="10658383" cy="501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91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5691"/>
            <a:ext cx="10515600" cy="52712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Исходящий остаток на корсчете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31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- 100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банка В-200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таблице представлена выписка с корсчета банка 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как будет отражаться проводка по каждой операции в бухгалтерском учете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выписке по лицевому счету 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«Дружба».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по лицевому счету за каждый день.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лицевом счете, исходя из кода операций.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9756" t="39193" r="21106" b="29762"/>
          <a:stretch/>
        </p:blipFill>
        <p:spPr bwMode="auto">
          <a:xfrm>
            <a:off x="2026919" y="1036319"/>
            <a:ext cx="5610498" cy="2368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938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2687</Words>
  <Application>Microsoft Office PowerPoint</Application>
  <PresentationFormat>Широкоэкранный</PresentationFormat>
  <Paragraphs>192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116</cp:revision>
  <dcterms:created xsi:type="dcterms:W3CDTF">2023-09-22T09:28:22Z</dcterms:created>
  <dcterms:modified xsi:type="dcterms:W3CDTF">2024-08-27T10:11:58Z</dcterms:modified>
</cp:coreProperties>
</file>