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HK Grotesk" charset="1" panose="00000500000000000000"/>
      <p:regular r:id="rId39"/>
    </p:embeddedFont>
    <p:embeddedFont>
      <p:font typeface="HK Grotesk Light" charset="1" panose="00000400000000000000"/>
      <p:regular r:id="rId40"/>
    </p:embeddedFont>
    <p:embeddedFont>
      <p:font typeface="HK Grotesk Bold" charset="1" panose="000008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9113" y="380845"/>
            <a:ext cx="17589775" cy="9525310"/>
          </a:xfrm>
          <a:custGeom>
            <a:avLst/>
            <a:gdLst/>
            <a:ahLst/>
            <a:cxnLst/>
            <a:rect r="r" b="b" t="t" l="l"/>
            <a:pathLst>
              <a:path h="9525310" w="17589775">
                <a:moveTo>
                  <a:pt x="0" y="0"/>
                </a:moveTo>
                <a:lnTo>
                  <a:pt x="17589774" y="0"/>
                </a:lnTo>
                <a:lnTo>
                  <a:pt x="17589774" y="9525310"/>
                </a:lnTo>
                <a:lnTo>
                  <a:pt x="0" y="9525310"/>
                </a:lnTo>
                <a:lnTo>
                  <a:pt x="0" y="0"/>
                </a:lnTo>
                <a:close/>
              </a:path>
            </a:pathLst>
          </a:custGeom>
          <a:blipFill>
            <a:blip r:embed="rId2">
              <a:extLst>
                <a:ext uri="{96DAC541-7B7A-43D3-8B79-37D633B846F1}">
                  <asvg:svgBlip xmlns:asvg="http://schemas.microsoft.com/office/drawing/2016/SVG/main" r:embed="rId3"/>
                </a:ext>
              </a:extLst>
            </a:blip>
            <a:stretch>
              <a:fillRect l="0" t="-3747" r="0" b="0"/>
            </a:stretch>
          </a:blipFill>
        </p:spPr>
      </p:sp>
      <p:sp>
        <p:nvSpPr>
          <p:cNvPr name="TextBox 3" id="3"/>
          <p:cNvSpPr txBox="true"/>
          <p:nvPr/>
        </p:nvSpPr>
        <p:spPr>
          <a:xfrm rot="0">
            <a:off x="1697535" y="2837293"/>
            <a:ext cx="14892930" cy="5729816"/>
          </a:xfrm>
          <a:prstGeom prst="rect">
            <a:avLst/>
          </a:prstGeom>
        </p:spPr>
        <p:txBody>
          <a:bodyPr anchor="t" rtlCol="false" tIns="0" lIns="0" bIns="0" rIns="0">
            <a:spAutoFit/>
          </a:bodyPr>
          <a:lstStyle/>
          <a:p>
            <a:pPr algn="ctr">
              <a:lnSpc>
                <a:spcPts val="6420"/>
              </a:lnSpc>
            </a:pPr>
            <a:r>
              <a:rPr lang="en-US" sz="5836" spc="58">
                <a:solidFill>
                  <a:srgbClr val="FFFFFF"/>
                </a:solidFill>
                <a:latin typeface="HK Grotesk"/>
                <a:ea typeface="HK Grotesk"/>
                <a:cs typeface="HK Grotesk"/>
                <a:sym typeface="HK Grotesk"/>
              </a:rPr>
              <a:t> </a:t>
            </a:r>
          </a:p>
          <a:p>
            <a:pPr algn="ctr">
              <a:lnSpc>
                <a:spcPts val="6420"/>
              </a:lnSpc>
            </a:pPr>
            <a:r>
              <a:rPr lang="en-US" sz="5836" spc="58">
                <a:solidFill>
                  <a:srgbClr val="FFFFFF"/>
                </a:solidFill>
                <a:latin typeface="HK Grotesk"/>
                <a:ea typeface="HK Grotesk"/>
                <a:cs typeface="HK Grotesk"/>
                <a:sym typeface="HK Grotesk"/>
              </a:rPr>
              <a:t> </a:t>
            </a:r>
            <a:r>
              <a:rPr lang="en-US" sz="5836" spc="58">
                <a:solidFill>
                  <a:srgbClr val="FFFFFF"/>
                </a:solidFill>
                <a:latin typeface="HK Grotesk"/>
                <a:ea typeface="HK Grotesk"/>
                <a:cs typeface="HK Grotesk"/>
                <a:sym typeface="HK Grotesk"/>
              </a:rPr>
              <a:t>Ароматты қосылыстардағы электрофильді және нуклеофилды орынбасу. Реакция механизмдері. Ароматты сақинадағы бағыттау ережесі. Орто-, пара-ориентанттар. </a:t>
            </a:r>
          </a:p>
          <a:p>
            <a:pPr algn="ctr">
              <a:lnSpc>
                <a:spcPts val="6420"/>
              </a:lnSpc>
            </a:pPr>
          </a:p>
        </p:txBody>
      </p:sp>
      <p:sp>
        <p:nvSpPr>
          <p:cNvPr name="TextBox 4" id="4"/>
          <p:cNvSpPr txBox="true"/>
          <p:nvPr/>
        </p:nvSpPr>
        <p:spPr>
          <a:xfrm rot="0">
            <a:off x="3929929" y="2357868"/>
            <a:ext cx="10428141" cy="431800"/>
          </a:xfrm>
          <a:prstGeom prst="rect">
            <a:avLst/>
          </a:prstGeom>
        </p:spPr>
        <p:txBody>
          <a:bodyPr anchor="t" rtlCol="false" tIns="0" lIns="0" bIns="0" rIns="0">
            <a:spAutoFit/>
          </a:bodyPr>
          <a:lstStyle/>
          <a:p>
            <a:pPr algn="ctr">
              <a:lnSpc>
                <a:spcPts val="3500"/>
              </a:lnSpc>
              <a:spcBef>
                <a:spcPct val="0"/>
              </a:spcBef>
            </a:pPr>
            <a:r>
              <a:rPr lang="en-US" sz="2500" spc="250">
                <a:solidFill>
                  <a:srgbClr val="FFFFFF"/>
                </a:solidFill>
                <a:latin typeface="HK Grotesk Light"/>
                <a:ea typeface="HK Grotesk Light"/>
                <a:cs typeface="HK Grotesk Light"/>
                <a:sym typeface="HK Grotesk Light"/>
              </a:rPr>
              <a:t>№13</a:t>
            </a:r>
            <a:r>
              <a:rPr lang="en-US" sz="2500" spc="250">
                <a:solidFill>
                  <a:srgbClr val="FFFFFF"/>
                </a:solidFill>
                <a:latin typeface="HK Grotesk Light"/>
                <a:ea typeface="HK Grotesk Light"/>
                <a:cs typeface="HK Grotesk Light"/>
                <a:sym typeface="HK Grotesk Light"/>
              </a:rPr>
              <a:t> ДӘРІС</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65953" y="649657"/>
            <a:ext cx="17156094" cy="9329999"/>
          </a:xfrm>
          <a:prstGeom prst="rect">
            <a:avLst/>
          </a:prstGeom>
        </p:spPr>
        <p:txBody>
          <a:bodyPr anchor="t" rtlCol="false" tIns="0" lIns="0" bIns="0" rIns="0">
            <a:spAutoFit/>
          </a:bodyPr>
          <a:lstStyle/>
          <a:p>
            <a:pPr algn="ctr">
              <a:lnSpc>
                <a:spcPts val="4938"/>
              </a:lnSpc>
            </a:pPr>
            <a:r>
              <a:rPr lang="en-US" sz="4115">
                <a:solidFill>
                  <a:srgbClr val="380AEF"/>
                </a:solidFill>
                <a:latin typeface="HK Grotesk Light"/>
                <a:ea typeface="HK Grotesk Light"/>
                <a:cs typeface="HK Grotesk Light"/>
                <a:sym typeface="HK Grotesk Light"/>
              </a:rPr>
              <a:t> Гал</a:t>
            </a:r>
            <a:r>
              <a:rPr lang="en-US" sz="4115">
                <a:solidFill>
                  <a:srgbClr val="380AEF"/>
                </a:solidFill>
                <a:latin typeface="HK Grotesk Light"/>
                <a:ea typeface="HK Grotesk Light"/>
                <a:cs typeface="HK Grotesk Light"/>
                <a:sym typeface="HK Grotesk Light"/>
              </a:rPr>
              <a:t>огендеу (Cl₂, Br₂).</a:t>
            </a:r>
          </a:p>
          <a:p>
            <a:pPr algn="ctr">
              <a:lnSpc>
                <a:spcPts val="4938"/>
              </a:lnSpc>
            </a:pPr>
            <a:r>
              <a:rPr lang="en-US" sz="4115">
                <a:solidFill>
                  <a:srgbClr val="380AEF"/>
                </a:solidFill>
                <a:latin typeface="HK Grotesk Light"/>
                <a:ea typeface="HK Grotesk Light"/>
                <a:cs typeface="HK Grotesk Light"/>
                <a:sym typeface="HK Grotesk Light"/>
              </a:rPr>
              <a:t> Галогендеу — ароматты қосылыстардың электрофильді орынбасу реакцияларының бір түрі, мұнда ароматты сақинаға галоген атомы (көбінесе хлор немесе бром) енгізіледі. Бұл реакция бензол және оның туындылары үшін кеңінен қолданылып, фармацевтикалық және химия өнеркәсібінде маңызды орын алады.</a:t>
            </a:r>
          </a:p>
          <a:p>
            <a:pPr algn="ctr">
              <a:lnSpc>
                <a:spcPts val="4938"/>
              </a:lnSpc>
            </a:pPr>
            <a:r>
              <a:rPr lang="en-US" sz="4115">
                <a:solidFill>
                  <a:srgbClr val="380AEF"/>
                </a:solidFill>
                <a:latin typeface="HK Grotesk Light"/>
                <a:ea typeface="HK Grotesk Light"/>
                <a:cs typeface="HK Grotesk Light"/>
                <a:sym typeface="HK Grotesk Light"/>
              </a:rPr>
              <a:t> Ароматты сақинаның π-электрондары галоген молекуласына (Cl₂ немесе Br₂) тікелей шабуыл жасай алмайды, себебі бұл молекулалар жеткілікті реакцияға қабілетті электрофиль емес. Сондықтан реакцияны катализатордың қатысында жүргізеді. Катализатор ретінде әдетте темір(III) хлориді (FeCl₃), темір(III) бромиді (FeBr₃) немесе алюминий хлориді (AlCl₃) қолданылады. Бұл катализаторлар галоген молекуласын поляризациялап, галогений катионын (Cl⁺ немесе Br⁺) түзеді — реакциядағы негізгі электрофиль дәл осы бөлшек.</a:t>
            </a:r>
          </a:p>
          <a:p>
            <a:pPr algn="ctr">
              <a:lnSpc>
                <a:spcPts val="4938"/>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14450" y="2500312"/>
            <a:ext cx="6261642" cy="5286375"/>
          </a:xfrm>
          <a:prstGeom prst="rect">
            <a:avLst/>
          </a:prstGeom>
        </p:spPr>
        <p:txBody>
          <a:bodyPr anchor="t" rtlCol="false" tIns="0" lIns="0" bIns="0" rIns="0">
            <a:spAutoFit/>
          </a:bodyPr>
          <a:lstStyle/>
          <a:p>
            <a:pPr algn="l" marL="0" indent="0" lvl="0">
              <a:lnSpc>
                <a:spcPts val="8399"/>
              </a:lnSpc>
            </a:pPr>
            <a:r>
              <a:rPr lang="en-US" sz="6999" u="none">
                <a:solidFill>
                  <a:srgbClr val="FFFFFF"/>
                </a:solidFill>
                <a:latin typeface="HK Grotesk"/>
                <a:ea typeface="HK Grotesk"/>
                <a:cs typeface="HK Grotesk"/>
                <a:sym typeface="HK Grotesk"/>
              </a:rPr>
              <a:t>Механизм келесі кезеңдерден тұрады:</a:t>
            </a:r>
          </a:p>
          <a:p>
            <a:pPr algn="l" marL="0" indent="0" lvl="0">
              <a:lnSpc>
                <a:spcPts val="8400"/>
              </a:lnSpc>
            </a:pPr>
          </a:p>
        </p:txBody>
      </p:sp>
      <p:sp>
        <p:nvSpPr>
          <p:cNvPr name="TextBox 4" id="4"/>
          <p:cNvSpPr txBox="true"/>
          <p:nvPr/>
        </p:nvSpPr>
        <p:spPr>
          <a:xfrm rot="0">
            <a:off x="9393225" y="533082"/>
            <a:ext cx="7124700" cy="1967230"/>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HK Grotesk"/>
                <a:ea typeface="HK Grotesk"/>
                <a:cs typeface="HK Grotesk"/>
                <a:sym typeface="HK Grotesk"/>
              </a:rPr>
              <a:t> 1.ЭЛЕКТР</a:t>
            </a:r>
            <a:r>
              <a:rPr lang="en-US" sz="2799">
                <a:solidFill>
                  <a:srgbClr val="FFFFFF"/>
                </a:solidFill>
                <a:latin typeface="HK Grotesk"/>
                <a:ea typeface="HK Grotesk"/>
                <a:cs typeface="HK Grotesk"/>
                <a:sym typeface="HK Grotesk"/>
              </a:rPr>
              <a:t>ОФИЛЬДІҢ ТҮЗІЛУІ:</a:t>
            </a:r>
          </a:p>
          <a:p>
            <a:pPr algn="l">
              <a:lnSpc>
                <a:spcPts val="3919"/>
              </a:lnSpc>
              <a:spcBef>
                <a:spcPct val="0"/>
              </a:spcBef>
            </a:pPr>
          </a:p>
          <a:p>
            <a:pPr algn="l">
              <a:lnSpc>
                <a:spcPts val="3919"/>
              </a:lnSpc>
              <a:spcBef>
                <a:spcPct val="0"/>
              </a:spcBef>
            </a:pPr>
            <a:r>
              <a:rPr lang="en-US" sz="2799">
                <a:solidFill>
                  <a:srgbClr val="FFFFFF"/>
                </a:solidFill>
                <a:latin typeface="HK Grotesk"/>
                <a:ea typeface="HK Grotesk"/>
                <a:cs typeface="HK Grotesk"/>
                <a:sym typeface="HK Grotesk"/>
              </a:rPr>
              <a:t> CL₂ + FECL₃ → CL⁺ + FECL₄⁻</a:t>
            </a:r>
          </a:p>
          <a:p>
            <a:pPr algn="l">
              <a:lnSpc>
                <a:spcPts val="3919"/>
              </a:lnSpc>
              <a:spcBef>
                <a:spcPct val="0"/>
              </a:spcBef>
            </a:pPr>
          </a:p>
        </p:txBody>
      </p:sp>
      <p:sp>
        <p:nvSpPr>
          <p:cNvPr name="TextBox 5" id="5"/>
          <p:cNvSpPr txBox="true"/>
          <p:nvPr/>
        </p:nvSpPr>
        <p:spPr>
          <a:xfrm rot="0">
            <a:off x="9393225" y="2443162"/>
            <a:ext cx="7124700" cy="3453130"/>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HK Grotesk"/>
                <a:ea typeface="HK Grotesk"/>
                <a:cs typeface="HK Grotesk"/>
                <a:sym typeface="HK Grotesk"/>
              </a:rPr>
              <a:t>2.ЭЛЕКТРОФИЛЬДІҢ АР</a:t>
            </a:r>
            <a:r>
              <a:rPr lang="en-US" sz="2799">
                <a:solidFill>
                  <a:srgbClr val="FFFFFF"/>
                </a:solidFill>
                <a:latin typeface="HK Grotesk"/>
                <a:ea typeface="HK Grotesk"/>
                <a:cs typeface="HK Grotesk"/>
                <a:sym typeface="HK Grotesk"/>
              </a:rPr>
              <a:t>ОМАТТЫ САҚИНАҒА ШАБУЫЛЫ:</a:t>
            </a:r>
          </a:p>
          <a:p>
            <a:pPr algn="l">
              <a:lnSpc>
                <a:spcPts val="3919"/>
              </a:lnSpc>
              <a:spcBef>
                <a:spcPct val="0"/>
              </a:spcBef>
            </a:pPr>
            <a:r>
              <a:rPr lang="en-US" sz="2799">
                <a:solidFill>
                  <a:srgbClr val="FFFFFF"/>
                </a:solidFill>
                <a:latin typeface="HK Grotesk"/>
                <a:ea typeface="HK Grotesk"/>
                <a:cs typeface="HK Grotesk"/>
                <a:sym typeface="HK Grotesk"/>
              </a:rPr>
              <a:t> ГАЛОГЕНИЙ ИОНЫ САҚИНАНЫҢ Π-ЭЛЕКТРОН БҰЛТЫНА ШАБУЫЛ ЖАСАП, Σ-КЕШЕН (АРЕННИЙ ИОН) ТҮЗЕДІ.</a:t>
            </a:r>
          </a:p>
          <a:p>
            <a:pPr algn="l">
              <a:lnSpc>
                <a:spcPts val="3919"/>
              </a:lnSpc>
              <a:spcBef>
                <a:spcPct val="0"/>
              </a:spcBef>
            </a:pPr>
            <a:r>
              <a:rPr lang="en-US" sz="2799">
                <a:solidFill>
                  <a:srgbClr val="FFFFFF"/>
                </a:solidFill>
                <a:latin typeface="HK Grotesk"/>
                <a:ea typeface="HK Grotesk"/>
                <a:cs typeface="HK Grotesk"/>
                <a:sym typeface="HK Grotesk"/>
              </a:rPr>
              <a:t> </a:t>
            </a:r>
          </a:p>
          <a:p>
            <a:pPr algn="l">
              <a:lnSpc>
                <a:spcPts val="3919"/>
              </a:lnSpc>
              <a:spcBef>
                <a:spcPct val="0"/>
              </a:spcBef>
            </a:pPr>
          </a:p>
        </p:txBody>
      </p:sp>
      <p:sp>
        <p:nvSpPr>
          <p:cNvPr name="TextBox 6" id="6"/>
          <p:cNvSpPr txBox="true"/>
          <p:nvPr/>
        </p:nvSpPr>
        <p:spPr>
          <a:xfrm rot="0">
            <a:off x="9393225" y="5086350"/>
            <a:ext cx="7124700" cy="5434330"/>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HK Grotesk"/>
                <a:ea typeface="HK Grotesk"/>
                <a:cs typeface="HK Grotesk"/>
                <a:sym typeface="HK Grotesk"/>
              </a:rPr>
              <a:t>3.ПР</a:t>
            </a:r>
            <a:r>
              <a:rPr lang="en-US" sz="2799">
                <a:solidFill>
                  <a:srgbClr val="FFFFFF"/>
                </a:solidFill>
                <a:latin typeface="HK Grotesk"/>
                <a:ea typeface="HK Grotesk"/>
                <a:cs typeface="HK Grotesk"/>
                <a:sym typeface="HK Grotesk"/>
              </a:rPr>
              <a:t>ОТОННЫҢ БӨЛІНУІ ЖӘНЕ АРОМАТТЫЛЫҚТЫҢ ҚАЛПЫНА КЕЛУІ:</a:t>
            </a:r>
          </a:p>
          <a:p>
            <a:pPr algn="l">
              <a:lnSpc>
                <a:spcPts val="3919"/>
              </a:lnSpc>
              <a:spcBef>
                <a:spcPct val="0"/>
              </a:spcBef>
            </a:pPr>
            <a:r>
              <a:rPr lang="en-US" sz="2799">
                <a:solidFill>
                  <a:srgbClr val="FFFFFF"/>
                </a:solidFill>
                <a:latin typeface="HK Grotesk"/>
                <a:ea typeface="HK Grotesk"/>
                <a:cs typeface="HK Grotesk"/>
                <a:sym typeface="HK Grotesk"/>
              </a:rPr>
              <a:t> ПРОТОН САҚИНАДАН БӨЛІНІП, АРОМАТТЫЛЫҚ ҚАЙТА ОРНЫНА КЕЛЕДІ, НӘТИЖЕСІНДЕ ГАЛОГЕНДІ АРОМАТТЫ ҚОСЫЛЫС ТҮЗІЛЕДІ. МЫСАЛ:</a:t>
            </a:r>
          </a:p>
          <a:p>
            <a:pPr algn="l">
              <a:lnSpc>
                <a:spcPts val="3919"/>
              </a:lnSpc>
              <a:spcBef>
                <a:spcPct val="0"/>
              </a:spcBef>
            </a:pPr>
            <a:r>
              <a:rPr lang="en-US" sz="2799">
                <a:solidFill>
                  <a:srgbClr val="FFFFFF"/>
                </a:solidFill>
                <a:latin typeface="HK Grotesk"/>
                <a:ea typeface="HK Grotesk"/>
                <a:cs typeface="HK Grotesk"/>
                <a:sym typeface="HK Grotesk"/>
              </a:rPr>
              <a:t>C₆H₆ + CL₂ → C₆H₅CL + HCL (FECL₃ ҚАТЫСЫНДА)</a:t>
            </a:r>
          </a:p>
          <a:p>
            <a:pPr algn="l">
              <a:lnSpc>
                <a:spcPts val="3919"/>
              </a:lnSpc>
              <a:spcBef>
                <a:spcPct val="0"/>
              </a:spcBef>
            </a:pPr>
            <a:r>
              <a:rPr lang="en-US" sz="2799">
                <a:solidFill>
                  <a:srgbClr val="FFFFFF"/>
                </a:solidFill>
                <a:latin typeface="HK Grotesk"/>
                <a:ea typeface="HK Grotesk"/>
                <a:cs typeface="HK Grotesk"/>
                <a:sym typeface="HK Grotesk"/>
              </a:rPr>
              <a:t> C₆H₆ + BR₂ → C₆H₅BR + HBR (FEBR₃ ҚАТЫСЫНДА)</a:t>
            </a:r>
          </a:p>
          <a:p>
            <a:pPr algn="l">
              <a:lnSpc>
                <a:spcPts val="3919"/>
              </a:lnSpc>
              <a:spcBef>
                <a:spcPct val="0"/>
              </a:spcBef>
            </a:pPr>
          </a:p>
        </p:txBody>
      </p:sp>
      <p:sp>
        <p:nvSpPr>
          <p:cNvPr name="AutoShape 7" id="7"/>
          <p:cNvSpPr/>
          <p:nvPr/>
        </p:nvSpPr>
        <p:spPr>
          <a:xfrm>
            <a:off x="9393225" y="2229561"/>
            <a:ext cx="8236454" cy="0"/>
          </a:xfrm>
          <a:prstGeom prst="line">
            <a:avLst/>
          </a:prstGeom>
          <a:ln cap="flat" w="38100">
            <a:solidFill>
              <a:srgbClr val="FFFFFF"/>
            </a:solidFill>
            <a:prstDash val="solid"/>
            <a:headEnd type="none" len="sm" w="sm"/>
            <a:tailEnd type="none" len="sm" w="sm"/>
          </a:ln>
        </p:spPr>
      </p:sp>
      <p:sp>
        <p:nvSpPr>
          <p:cNvPr name="AutoShape 8" id="8"/>
          <p:cNvSpPr/>
          <p:nvPr/>
        </p:nvSpPr>
        <p:spPr>
          <a:xfrm>
            <a:off x="9393225" y="5124450"/>
            <a:ext cx="8236454"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5668" y="2870025"/>
            <a:ext cx="14929747" cy="5929630"/>
          </a:xfrm>
          <a:prstGeom prst="rect">
            <a:avLst/>
          </a:prstGeom>
        </p:spPr>
        <p:txBody>
          <a:bodyPr anchor="t" rtlCol="false" tIns="0" lIns="0" bIns="0" rIns="0">
            <a:spAutoFit/>
          </a:bodyPr>
          <a:lstStyle/>
          <a:p>
            <a:pPr algn="l">
              <a:lnSpc>
                <a:spcPts val="3919"/>
              </a:lnSpc>
            </a:pPr>
            <a:r>
              <a:rPr lang="en-US" sz="2799">
                <a:solidFill>
                  <a:srgbClr val="380AEF"/>
                </a:solidFill>
                <a:latin typeface="HK Grotesk"/>
                <a:ea typeface="HK Grotesk"/>
                <a:cs typeface="HK Grotesk"/>
                <a:sym typeface="HK Grotesk"/>
              </a:rPr>
              <a:t> БАҒЫТТАУШЫ ӘСЕРІ:</a:t>
            </a:r>
          </a:p>
          <a:p>
            <a:pPr algn="l">
              <a:lnSpc>
                <a:spcPts val="3919"/>
              </a:lnSpc>
            </a:pPr>
            <a:r>
              <a:rPr lang="en-US" sz="2799">
                <a:solidFill>
                  <a:srgbClr val="380AEF"/>
                </a:solidFill>
                <a:latin typeface="HK Grotesk"/>
                <a:ea typeface="HK Grotesk"/>
                <a:cs typeface="HK Grotesk"/>
                <a:sym typeface="HK Grotesk"/>
              </a:rPr>
              <a:t> Галогендеу кезінде бензол сақинасында бұрыннан орынбасар болса, оның табиғатына байланысты жаңа галоген атомының орны анықталады.</a:t>
            </a:r>
          </a:p>
          <a:p>
            <a:pPr algn="l">
              <a:lnSpc>
                <a:spcPts val="3919"/>
              </a:lnSpc>
              <a:spcBef>
                <a:spcPct val="0"/>
              </a:spcBef>
            </a:pPr>
            <a:r>
              <a:rPr lang="en-US" sz="2799">
                <a:solidFill>
                  <a:srgbClr val="380AEF"/>
                </a:solidFill>
                <a:latin typeface="HK Grotesk"/>
                <a:ea typeface="HK Grotesk"/>
                <a:cs typeface="HK Grotesk"/>
                <a:sym typeface="HK Grotesk"/>
              </a:rPr>
              <a:t> -Электр</a:t>
            </a:r>
            <a:r>
              <a:rPr lang="en-US" sz="2799">
                <a:solidFill>
                  <a:srgbClr val="380AEF"/>
                </a:solidFill>
                <a:latin typeface="HK Grotesk"/>
                <a:ea typeface="HK Grotesk"/>
                <a:cs typeface="HK Grotesk"/>
                <a:sym typeface="HK Grotesk"/>
              </a:rPr>
              <a:t>ОНДОНОР ТОПТАР (МЫСАЛЫ, –OH, –CH₃) ОРТО- ЖӘНЕ ПАРА-ОРЫНДАРҒА БАҒЫТТАЙДЫ.</a:t>
            </a:r>
          </a:p>
          <a:p>
            <a:pPr algn="l">
              <a:lnSpc>
                <a:spcPts val="3919"/>
              </a:lnSpc>
              <a:spcBef>
                <a:spcPct val="0"/>
              </a:spcBef>
            </a:pPr>
            <a:r>
              <a:rPr lang="en-US" sz="2799">
                <a:solidFill>
                  <a:srgbClr val="380AEF"/>
                </a:solidFill>
                <a:latin typeface="HK Grotesk"/>
                <a:ea typeface="HK Grotesk"/>
                <a:cs typeface="HK Grotesk"/>
                <a:sym typeface="HK Grotesk"/>
              </a:rPr>
              <a:t> -ЭЛЕКТРОНОАКЦЕПТОР ТОПТАР (МЫСАЛЫ, –NO₂, –COOH) МЕТА-БАҒЫТТЫЛЫҚ БЕРЕДІ.</a:t>
            </a:r>
          </a:p>
          <a:p>
            <a:pPr algn="l">
              <a:lnSpc>
                <a:spcPts val="3919"/>
              </a:lnSpc>
              <a:spcBef>
                <a:spcPct val="0"/>
              </a:spcBef>
            </a:pPr>
            <a:r>
              <a:rPr lang="en-US" sz="2799">
                <a:solidFill>
                  <a:srgbClr val="380AEF"/>
                </a:solidFill>
                <a:latin typeface="HK Grotesk"/>
                <a:ea typeface="HK Grotesk"/>
                <a:cs typeface="HK Grotesk"/>
                <a:sym typeface="HK Grotesk"/>
              </a:rPr>
              <a:t> ГАЛОГЕНДЕУДІҢ ҚОЛДАНЫЛУЫ: ХЛОРБЕНЗОЛ МЕН БРОМБЕНЗОЛ - ЕРІТКІШТЕР, ПЕСТИЦИДТЕР, БОЯҒЫШТАР, ПЛАСТМАССА МОНОМЕРЛЕРІ ӨНДІРІСІНДЕ КЕҢ ҚОЛДАНЫЛАДЫ; СОНЫМЕН ҚАТАР, ОЛАР — БАСҚА ОРГАНИКАЛЫҚ СИНТЕЗДЕРДІҢ МАҢЫЗДЫ АРАЛЫҚ ӨНІМДЕРІ БОЛЫП САНАЛАДЫ.</a:t>
            </a:r>
          </a:p>
          <a:p>
            <a:pPr algn="l">
              <a:lnSpc>
                <a:spcPts val="3919"/>
              </a:lnSpc>
              <a:spcBef>
                <a:spcPct val="0"/>
              </a:spcBef>
            </a:pPr>
          </a:p>
        </p:txBody>
      </p:sp>
      <p:sp>
        <p:nvSpPr>
          <p:cNvPr name="AutoShape 3" id="3"/>
          <p:cNvSpPr/>
          <p:nvPr/>
        </p:nvSpPr>
        <p:spPr>
          <a:xfrm>
            <a:off x="1345668" y="2606968"/>
            <a:ext cx="557386" cy="0"/>
          </a:xfrm>
          <a:prstGeom prst="line">
            <a:avLst/>
          </a:prstGeom>
          <a:ln cap="flat" w="142875">
            <a:solidFill>
              <a:srgbClr val="380AEF"/>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035039" y="421476"/>
            <a:ext cx="14217921" cy="2124075"/>
          </a:xfrm>
          <a:prstGeom prst="rect">
            <a:avLst/>
          </a:prstGeom>
        </p:spPr>
        <p:txBody>
          <a:bodyPr anchor="t" rtlCol="false" tIns="0" lIns="0" bIns="0" rIns="0">
            <a:spAutoFit/>
          </a:bodyPr>
          <a:lstStyle/>
          <a:p>
            <a:pPr algn="ctr" marL="0" indent="0" lvl="0">
              <a:lnSpc>
                <a:spcPts val="8400"/>
              </a:lnSpc>
            </a:pPr>
            <a:r>
              <a:rPr lang="en-US" sz="7000">
                <a:solidFill>
                  <a:srgbClr val="FFFFFF"/>
                </a:solidFill>
                <a:latin typeface="HK Grotesk"/>
                <a:ea typeface="HK Grotesk"/>
                <a:cs typeface="HK Grotesk"/>
                <a:sym typeface="HK Grotesk"/>
              </a:rPr>
              <a:t>С</a:t>
            </a:r>
            <a:r>
              <a:rPr lang="en-US" sz="7000" u="none">
                <a:solidFill>
                  <a:srgbClr val="FFFFFF"/>
                </a:solidFill>
                <a:latin typeface="HK Grotesk"/>
                <a:ea typeface="HK Grotesk"/>
                <a:cs typeface="HK Grotesk"/>
                <a:sym typeface="HK Grotesk"/>
              </a:rPr>
              <a:t>оңғы ғылыми-технологиялық жетістіктер:</a:t>
            </a:r>
          </a:p>
        </p:txBody>
      </p:sp>
      <p:sp>
        <p:nvSpPr>
          <p:cNvPr name="TextBox 4" id="4"/>
          <p:cNvSpPr txBox="true"/>
          <p:nvPr/>
        </p:nvSpPr>
        <p:spPr>
          <a:xfrm rot="0">
            <a:off x="326284" y="2073263"/>
            <a:ext cx="17366471" cy="7980680"/>
          </a:xfrm>
          <a:prstGeom prst="rect">
            <a:avLst/>
          </a:prstGeom>
        </p:spPr>
        <p:txBody>
          <a:bodyPr anchor="t" rtlCol="false" tIns="0" lIns="0" bIns="0" rIns="0">
            <a:spAutoFit/>
          </a:bodyPr>
          <a:lstStyle/>
          <a:p>
            <a:pPr algn="ctr">
              <a:lnSpc>
                <a:spcPts val="4270"/>
              </a:lnSpc>
            </a:pPr>
            <a:r>
              <a:rPr lang="en-US" sz="3050">
                <a:solidFill>
                  <a:srgbClr val="FFFFFF"/>
                </a:solidFill>
                <a:latin typeface="HK Grotesk Light"/>
                <a:ea typeface="HK Grotesk Light"/>
                <a:cs typeface="HK Grotesk Light"/>
                <a:sym typeface="HK Grotesk Light"/>
              </a:rPr>
              <a:t> </a:t>
            </a:r>
          </a:p>
          <a:p>
            <a:pPr algn="ctr" marL="0" indent="0" lvl="0">
              <a:lnSpc>
                <a:spcPts val="4270"/>
              </a:lnSpc>
              <a:spcBef>
                <a:spcPct val="0"/>
              </a:spcBef>
            </a:pPr>
            <a:r>
              <a:rPr lang="en-US" sz="3050">
                <a:solidFill>
                  <a:srgbClr val="FFFFFF"/>
                </a:solidFill>
                <a:latin typeface="HK Grotesk Light"/>
                <a:ea typeface="HK Grotesk Light"/>
                <a:cs typeface="HK Grotesk Light"/>
                <a:sym typeface="HK Grotesk Light"/>
              </a:rPr>
              <a:t> 1.Галогендеуді жасыл химия талапта</a:t>
            </a:r>
            <a:r>
              <a:rPr lang="en-US" sz="3050" u="none">
                <a:solidFill>
                  <a:srgbClr val="FFFFFF"/>
                </a:solidFill>
                <a:latin typeface="HK Grotesk Light"/>
                <a:ea typeface="HK Grotesk Light"/>
                <a:cs typeface="HK Grotesk Light"/>
                <a:sym typeface="HK Grotesk Light"/>
              </a:rPr>
              <a:t>рына сай жүргізу: органикалық еріткіштерді пайдаланбай, суда немесе иондық сұйықтықтарда галогендеу реакциясын жүргізу әдістері жетілдірілуде. Бұл қоршаған ортаға зиянды әсерді азайтады.</a:t>
            </a:r>
          </a:p>
          <a:p>
            <a:pPr algn="ctr" marL="0" indent="0" lvl="0">
              <a:lnSpc>
                <a:spcPts val="4270"/>
              </a:lnSpc>
              <a:spcBef>
                <a:spcPct val="0"/>
              </a:spcBef>
            </a:pPr>
            <a:r>
              <a:rPr lang="en-US" sz="3050" u="none">
                <a:solidFill>
                  <a:srgbClr val="FFFFFF"/>
                </a:solidFill>
                <a:latin typeface="HK Grotesk Light"/>
                <a:ea typeface="HK Grotesk Light"/>
                <a:cs typeface="HK Grotesk Light"/>
                <a:sym typeface="HK Grotesk Light"/>
              </a:rPr>
              <a:t> 2.Гетерогенді катализаторлар қолдану: FeCl₃ немесе FeBr₃ орнына қатты фазалық катализаторлар (мысалы, цеолиттер немесе модифицирленген кремнеземдер) қолданылып, қайта қолдануға болатын экологиялық катализ жүйелері жасалуда.</a:t>
            </a:r>
          </a:p>
          <a:p>
            <a:pPr algn="ctr" marL="0" indent="0" lvl="0">
              <a:lnSpc>
                <a:spcPts val="4270"/>
              </a:lnSpc>
              <a:spcBef>
                <a:spcPct val="0"/>
              </a:spcBef>
            </a:pPr>
            <a:r>
              <a:rPr lang="en-US" sz="3050" u="none">
                <a:solidFill>
                  <a:srgbClr val="FFFFFF"/>
                </a:solidFill>
                <a:latin typeface="HK Grotesk Light"/>
                <a:ea typeface="HK Grotesk Light"/>
                <a:cs typeface="HK Grotesk Light"/>
                <a:sym typeface="HK Grotesk Light"/>
              </a:rPr>
              <a:t> 3.Микротолқынды сәулелендіру мен ультрадыбыстық активтендіру:</a:t>
            </a:r>
          </a:p>
          <a:p>
            <a:pPr algn="ctr" marL="0" indent="0" lvl="0">
              <a:lnSpc>
                <a:spcPts val="4270"/>
              </a:lnSpc>
              <a:spcBef>
                <a:spcPct val="0"/>
              </a:spcBef>
            </a:pPr>
            <a:r>
              <a:rPr lang="en-US" sz="3050" u="none">
                <a:solidFill>
                  <a:srgbClr val="FFFFFF"/>
                </a:solidFill>
                <a:latin typeface="HK Grotesk Light"/>
                <a:ea typeface="HK Grotesk Light"/>
                <a:cs typeface="HK Grotesk Light"/>
                <a:sym typeface="HK Grotesk Light"/>
              </a:rPr>
              <a:t>реакцияны жылдамдату және энергияны үнемдеу үшін микротолқын немесе ультрадыбыс қолданылатын жаңа тәсілдер табылуда.</a:t>
            </a:r>
          </a:p>
          <a:p>
            <a:pPr algn="ctr" marL="0" indent="0" lvl="0">
              <a:lnSpc>
                <a:spcPts val="4270"/>
              </a:lnSpc>
              <a:spcBef>
                <a:spcPct val="0"/>
              </a:spcBef>
            </a:pPr>
            <a:r>
              <a:rPr lang="en-US" sz="3050" u="none">
                <a:solidFill>
                  <a:srgbClr val="FFFFFF"/>
                </a:solidFill>
                <a:latin typeface="HK Grotesk Light"/>
                <a:ea typeface="HK Grotesk Light"/>
                <a:cs typeface="HK Grotesk Light"/>
                <a:sym typeface="HK Grotesk Light"/>
              </a:rPr>
              <a:t> 4.Селективті галогендеу әдістері: ароматты сақинада галоген тек белгілі орынға (мысалы, тек пара-орынға) енуі үшін директирлеуші лигандтар немесе нанокатализаторлар пайдаланылады.</a:t>
            </a:r>
          </a:p>
          <a:p>
            <a:pPr algn="ctr" marL="0" indent="0" lvl="0">
              <a:lnSpc>
                <a:spcPts val="4270"/>
              </a:lnSpc>
              <a:spcBef>
                <a:spcPct val="0"/>
              </a:spcBef>
            </a:pPr>
            <a:r>
              <a:rPr lang="en-US" sz="3050" u="none">
                <a:solidFill>
                  <a:srgbClr val="FFFFFF"/>
                </a:solidFill>
                <a:latin typeface="HK Grotesk Light"/>
                <a:ea typeface="HK Grotesk Light"/>
                <a:cs typeface="HK Grotesk Light"/>
                <a:sym typeface="HK Grotesk Light"/>
              </a:rPr>
              <a:t> 5.Электрохимиялық галогендеу: электр тогының көмегімен хлор немесе бром иондарын ароматты қосылысқа енгізу арқылы еріткіш пен реагенттерді аз пайдалану тәсілдері дамып келеді.</a:t>
            </a:r>
          </a:p>
          <a:p>
            <a:pPr algn="ctr" marL="0" indent="0" lvl="0">
              <a:lnSpc>
                <a:spcPts val="427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77988" y="662450"/>
            <a:ext cx="17261550" cy="9420225"/>
          </a:xfrm>
          <a:prstGeom prst="rect">
            <a:avLst/>
          </a:prstGeom>
        </p:spPr>
        <p:txBody>
          <a:bodyPr anchor="t" rtlCol="false" tIns="0" lIns="0" bIns="0" rIns="0">
            <a:spAutoFit/>
          </a:bodyPr>
          <a:lstStyle/>
          <a:p>
            <a:pPr algn="l">
              <a:lnSpc>
                <a:spcPts val="4199"/>
              </a:lnSpc>
            </a:pPr>
            <a:r>
              <a:rPr lang="en-US" sz="2999">
                <a:solidFill>
                  <a:srgbClr val="380AEF"/>
                </a:solidFill>
                <a:latin typeface="HK Grotesk Light"/>
                <a:ea typeface="HK Grotesk Light"/>
                <a:cs typeface="HK Grotesk Light"/>
                <a:sym typeface="HK Grotesk Light"/>
              </a:rPr>
              <a:t> Сонымен, галогендеу - ароматты қосылыстардың маңызды түрлену жолдарының бірі. Оның механизмі жақсы зерттелген, бірақ қазіргі таңда реакцияны экологиялық тұрғыдан қауіпсіз, энергия үнемдейтін, селективті тәсілдермен жүргізу бағытында қарқынды зерттеулер жүргізілуде. Бұл жетістіктер ароматты химияны өнеркәсіптік тұрғыдан тиімді әрі экологиялық қауіпсіз етуге бағытталған.</a:t>
            </a:r>
          </a:p>
          <a:p>
            <a:pPr algn="l" marL="0" indent="0" lvl="0">
              <a:lnSpc>
                <a:spcPts val="4199"/>
              </a:lnSpc>
              <a:spcBef>
                <a:spcPct val="0"/>
              </a:spcBef>
            </a:pPr>
            <a:r>
              <a:rPr lang="en-US" sz="2999">
                <a:solidFill>
                  <a:srgbClr val="380AEF"/>
                </a:solidFill>
                <a:latin typeface="HK Grotesk Light"/>
                <a:ea typeface="HK Grotesk Light"/>
                <a:cs typeface="HK Grotesk Light"/>
                <a:sym typeface="HK Grotesk Light"/>
              </a:rPr>
              <a:t> </a:t>
            </a:r>
            <a:r>
              <a:rPr lang="en-US" b="true" sz="2999">
                <a:solidFill>
                  <a:srgbClr val="380AEF"/>
                </a:solidFill>
                <a:latin typeface="HK Grotesk Bold"/>
                <a:ea typeface="HK Grotesk Bold"/>
                <a:cs typeface="HK Grotesk Bold"/>
                <a:sym typeface="HK Grotesk Bold"/>
              </a:rPr>
              <a:t>АЛКИЛДЕУ (ФРИДЕЛЬ-</a:t>
            </a:r>
            <a:r>
              <a:rPr lang="en-US" b="true" sz="2999" u="none">
                <a:solidFill>
                  <a:srgbClr val="380AEF"/>
                </a:solidFill>
                <a:latin typeface="HK Grotesk Bold"/>
                <a:ea typeface="HK Grotesk Bold"/>
                <a:cs typeface="HK Grotesk Bold"/>
                <a:sym typeface="HK Grotesk Bold"/>
              </a:rPr>
              <a:t>КРАФТС)</a:t>
            </a:r>
          </a:p>
          <a:p>
            <a:pPr algn="l"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Алкилдеу реакциясы - ароматты қосылыстардағы электрофильді орынбасу реакцияларының бір түрі. Бұл реакцияда ароматты сақинаға алкил тобы (–R) енгізіледі. Реакция Фридель-Крафтс алкилдеуі деп аталады және оны алғаш рет 1877 жылы француз химиктері Шарль Фридель мен американдық Джеймс Крафт ашқан.</a:t>
            </a:r>
          </a:p>
          <a:p>
            <a:pPr algn="l"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Жалпы реакция: Ароматты қосылыс + алкилгалогенид → алкилароматты қосылыс + HX (AlCl₃ қатысында)</a:t>
            </a:r>
          </a:p>
          <a:p>
            <a:pPr algn="l"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Мысалы:</a:t>
            </a:r>
          </a:p>
          <a:p>
            <a:pPr algn="l"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C₆H₆ + CH₃Cl → C₆H₅CH₃ (толуол) + HCl (AlCl₃ қатысында)</a:t>
            </a:r>
          </a:p>
          <a:p>
            <a:pPr algn="l"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Бұл реакцияда катализатор ретінде алюминий хлориді (AlCl₃) немесе басқа Льюис қышқылдары (мысалы, FeCl₃, BF₃) қолданылады. Олар алкилгалогенидпен әрекеттесіп, реакцияға қабілетті карбкатион тәрізді электрофиль түзеді.</a:t>
            </a:r>
          </a:p>
          <a:p>
            <a:pPr algn="l" marL="0" indent="0" lvl="0">
              <a:lnSpc>
                <a:spcPts val="419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62964" y="2253713"/>
            <a:ext cx="12687300" cy="449262"/>
          </a:xfrm>
          <a:prstGeom prst="rect">
            <a:avLst/>
          </a:prstGeom>
        </p:spPr>
        <p:txBody>
          <a:bodyPr anchor="t" rtlCol="false" tIns="0" lIns="0" bIns="0" rIns="0">
            <a:spAutoFit/>
          </a:bodyPr>
          <a:lstStyle/>
          <a:p>
            <a:pPr algn="l" marL="0" indent="0" lvl="0">
              <a:lnSpc>
                <a:spcPts val="3062"/>
              </a:lnSpc>
            </a:pPr>
            <a:r>
              <a:rPr lang="en-US" sz="4375">
                <a:solidFill>
                  <a:srgbClr val="380AEF"/>
                </a:solidFill>
                <a:latin typeface="HK Grotesk"/>
                <a:ea typeface="HK Grotesk"/>
                <a:cs typeface="HK Grotesk"/>
                <a:sym typeface="HK Grotesk"/>
              </a:rPr>
              <a:t> </a:t>
            </a:r>
            <a:r>
              <a:rPr lang="en-US" sz="4375">
                <a:solidFill>
                  <a:srgbClr val="380AEF"/>
                </a:solidFill>
                <a:latin typeface="HK Grotesk"/>
                <a:ea typeface="HK Grotesk"/>
                <a:cs typeface="HK Grotesk"/>
                <a:sym typeface="HK Grotesk"/>
              </a:rPr>
              <a:t>Ре</a:t>
            </a:r>
            <a:r>
              <a:rPr lang="en-US" sz="4375" u="none">
                <a:solidFill>
                  <a:srgbClr val="380AEF"/>
                </a:solidFill>
                <a:latin typeface="HK Grotesk"/>
                <a:ea typeface="HK Grotesk"/>
                <a:cs typeface="HK Grotesk"/>
                <a:sym typeface="HK Grotesk"/>
              </a:rPr>
              <a:t>акция механизмі:</a:t>
            </a:r>
          </a:p>
        </p:txBody>
      </p:sp>
      <p:sp>
        <p:nvSpPr>
          <p:cNvPr name="TextBox 3" id="3"/>
          <p:cNvSpPr txBox="true"/>
          <p:nvPr/>
        </p:nvSpPr>
        <p:spPr>
          <a:xfrm rot="0">
            <a:off x="1162964" y="2983333"/>
            <a:ext cx="15962073" cy="4724400"/>
          </a:xfrm>
          <a:prstGeom prst="rect">
            <a:avLst/>
          </a:prstGeom>
        </p:spPr>
        <p:txBody>
          <a:bodyPr anchor="t" rtlCol="false" tIns="0" lIns="0" bIns="0" rIns="0">
            <a:spAutoFit/>
          </a:bodyPr>
          <a:lstStyle/>
          <a:p>
            <a:pPr algn="l">
              <a:lnSpc>
                <a:spcPts val="4199"/>
              </a:lnSpc>
            </a:pPr>
          </a:p>
          <a:p>
            <a:pPr algn="l" marL="0" indent="0" lvl="0">
              <a:lnSpc>
                <a:spcPts val="4199"/>
              </a:lnSpc>
            </a:pPr>
            <a:r>
              <a:rPr lang="en-US" sz="2999">
                <a:solidFill>
                  <a:srgbClr val="380AEF"/>
                </a:solidFill>
                <a:latin typeface="HK Grotesk Light"/>
                <a:ea typeface="HK Grotesk Light"/>
                <a:cs typeface="HK Grotesk Light"/>
                <a:sym typeface="HK Grotesk Light"/>
              </a:rPr>
              <a:t> 1.Элект</a:t>
            </a:r>
            <a:r>
              <a:rPr lang="en-US" sz="2999" u="none">
                <a:solidFill>
                  <a:srgbClr val="380AEF"/>
                </a:solidFill>
                <a:latin typeface="HK Grotesk Light"/>
                <a:ea typeface="HK Grotesk Light"/>
                <a:cs typeface="HK Grotesk Light"/>
                <a:sym typeface="HK Grotesk Light"/>
              </a:rPr>
              <a:t>рофильдің түзілуі: AlCl₃ алкилгалогенидпен әрекеттесіп, R⁺ (карбкатион немесе оған ұқсас ион) түзеді.</a:t>
            </a:r>
          </a:p>
          <a:p>
            <a:pPr algn="l" marL="0" indent="0" lvl="0">
              <a:lnSpc>
                <a:spcPts val="4199"/>
              </a:lnSpc>
            </a:pPr>
            <a:r>
              <a:rPr lang="en-US" sz="2999" u="none">
                <a:solidFill>
                  <a:srgbClr val="380AEF"/>
                </a:solidFill>
                <a:latin typeface="HK Grotesk Light"/>
                <a:ea typeface="HK Grotesk Light"/>
                <a:cs typeface="HK Grotesk Light"/>
                <a:sym typeface="HK Grotesk Light"/>
              </a:rPr>
              <a:t>CH₃Cl + AlCl₃ → CH₃⁺ + AlCl₄⁻</a:t>
            </a:r>
          </a:p>
          <a:p>
            <a:pPr algn="l" marL="0" indent="0" lvl="0">
              <a:lnSpc>
                <a:spcPts val="4199"/>
              </a:lnSpc>
            </a:pPr>
            <a:r>
              <a:rPr lang="en-US" sz="2999" u="none">
                <a:solidFill>
                  <a:srgbClr val="380AEF"/>
                </a:solidFill>
                <a:latin typeface="HK Grotesk Light"/>
                <a:ea typeface="HK Grotesk Light"/>
                <a:cs typeface="HK Grotesk Light"/>
                <a:sym typeface="HK Grotesk Light"/>
              </a:rPr>
              <a:t> 2.Электрофильдің ароматты сақинаға шабуылы: алкил катионы π-электрон бұлтына шабуыл жасап, σ-кешен (аралық қосылыс) түзеді.</a:t>
            </a:r>
          </a:p>
          <a:p>
            <a:pPr algn="l" marL="0" indent="0" lvl="0">
              <a:lnSpc>
                <a:spcPts val="4200"/>
              </a:lnSpc>
            </a:pPr>
            <a:r>
              <a:rPr lang="en-US" sz="3000" u="none">
                <a:solidFill>
                  <a:srgbClr val="380AEF"/>
                </a:solidFill>
                <a:latin typeface="HK Grotesk Light"/>
                <a:ea typeface="HK Grotesk Light"/>
                <a:cs typeface="HK Grotesk Light"/>
                <a:sym typeface="HK Grotesk Light"/>
              </a:rPr>
              <a:t> 3.Протонның бөлінуі және ароматтылықтың қалпына келуі: протон бөлініп, ароматты құрылым қайта орнына келеді.</a:t>
            </a:r>
          </a:p>
          <a:p>
            <a:pPr algn="l" marL="0" indent="0" lvl="0">
              <a:lnSpc>
                <a:spcPts val="419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945528" y="2064348"/>
            <a:ext cx="12701745" cy="601896"/>
          </a:xfrm>
          <a:prstGeom prst="rect">
            <a:avLst/>
          </a:prstGeom>
        </p:spPr>
        <p:txBody>
          <a:bodyPr anchor="t" rtlCol="false" tIns="0" lIns="0" bIns="0" rIns="0">
            <a:spAutoFit/>
          </a:bodyPr>
          <a:lstStyle/>
          <a:p>
            <a:pPr algn="ctr">
              <a:lnSpc>
                <a:spcPts val="3948"/>
              </a:lnSpc>
            </a:pPr>
            <a:r>
              <a:rPr lang="en-US" sz="5640">
                <a:solidFill>
                  <a:srgbClr val="FFFFFF"/>
                </a:solidFill>
                <a:latin typeface="HK Grotesk Light"/>
                <a:ea typeface="HK Grotesk Light"/>
                <a:cs typeface="HK Grotesk Light"/>
                <a:sym typeface="HK Grotesk Light"/>
              </a:rPr>
              <a:t>Р</a:t>
            </a:r>
            <a:r>
              <a:rPr lang="en-US" sz="5640">
                <a:solidFill>
                  <a:srgbClr val="FFFFFF"/>
                </a:solidFill>
                <a:latin typeface="HK Grotesk Light"/>
                <a:ea typeface="HK Grotesk Light"/>
                <a:cs typeface="HK Grotesk Light"/>
                <a:sym typeface="HK Grotesk Light"/>
              </a:rPr>
              <a:t>еакцияның ерекшеліктері:</a:t>
            </a:r>
          </a:p>
        </p:txBody>
      </p:sp>
      <p:sp>
        <p:nvSpPr>
          <p:cNvPr name="TextBox 4" id="4"/>
          <p:cNvSpPr txBox="true"/>
          <p:nvPr/>
        </p:nvSpPr>
        <p:spPr>
          <a:xfrm rot="0">
            <a:off x="1315364" y="3135733"/>
            <a:ext cx="15962073" cy="5229225"/>
          </a:xfrm>
          <a:prstGeom prst="rect">
            <a:avLst/>
          </a:prstGeom>
        </p:spPr>
        <p:txBody>
          <a:bodyPr anchor="t" rtlCol="false" tIns="0" lIns="0" bIns="0" rIns="0">
            <a:spAutoFit/>
          </a:bodyPr>
          <a:lstStyle/>
          <a:p>
            <a:pPr algn="l" marL="0" indent="0" lvl="0">
              <a:lnSpc>
                <a:spcPts val="4199"/>
              </a:lnSpc>
            </a:pPr>
            <a:r>
              <a:rPr lang="en-US" sz="2999">
                <a:solidFill>
                  <a:srgbClr val="000000"/>
                </a:solidFill>
                <a:latin typeface="HK Grotesk"/>
                <a:ea typeface="HK Grotesk"/>
                <a:cs typeface="HK Grotesk"/>
                <a:sym typeface="HK Grotesk"/>
              </a:rPr>
              <a:t> </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-К</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рб</a:t>
            </a:r>
            <a:r>
              <a:rPr lang="en-US" sz="2999">
                <a:solidFill>
                  <a:srgbClr val="000000"/>
                </a:solidFill>
                <a:latin typeface="HK Grotesk"/>
                <a:ea typeface="HK Grotesk"/>
                <a:cs typeface="HK Grotesk"/>
                <a:sym typeface="HK Grotesk"/>
              </a:rPr>
              <a:t>к</a:t>
            </a:r>
            <a:r>
              <a:rPr lang="en-US" sz="2999" u="none">
                <a:solidFill>
                  <a:srgbClr val="000000"/>
                </a:solidFill>
                <a:latin typeface="HK Grotesk"/>
                <a:ea typeface="HK Grotesk"/>
                <a:cs typeface="HK Grotesk"/>
                <a:sym typeface="HK Grotesk"/>
              </a:rPr>
              <a:t>ат</a:t>
            </a:r>
            <a:r>
              <a:rPr lang="en-US" sz="2999">
                <a:solidFill>
                  <a:srgbClr val="000000"/>
                </a:solidFill>
                <a:latin typeface="HK Grotesk"/>
                <a:ea typeface="HK Grotesk"/>
                <a:cs typeface="HK Grotesk"/>
                <a:sym typeface="HK Grotesk"/>
              </a:rPr>
              <a:t>и</a:t>
            </a:r>
            <a:r>
              <a:rPr lang="en-US" sz="2999" u="none">
                <a:solidFill>
                  <a:srgbClr val="000000"/>
                </a:solidFill>
                <a:latin typeface="HK Grotesk"/>
                <a:ea typeface="HK Grotesk"/>
                <a:cs typeface="HK Grotesk"/>
                <a:sym typeface="HK Grotesk"/>
              </a:rPr>
              <a:t>он тұрақты</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ығы ү</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к</a:t>
            </a:r>
            <a:r>
              <a:rPr lang="en-US" sz="2999">
                <a:solidFill>
                  <a:srgbClr val="000000"/>
                </a:solidFill>
                <a:latin typeface="HK Grotesk"/>
                <a:ea typeface="HK Grotesk"/>
                <a:cs typeface="HK Grotesk"/>
                <a:sym typeface="HK Grotesk"/>
              </a:rPr>
              <a:t>ен</a:t>
            </a:r>
            <a:r>
              <a:rPr lang="en-US" sz="2999" u="none">
                <a:solidFill>
                  <a:srgbClr val="000000"/>
                </a:solidFill>
                <a:latin typeface="HK Grotesk"/>
                <a:ea typeface="HK Grotesk"/>
                <a:cs typeface="HK Grotesk"/>
                <a:sym typeface="HK Grotesk"/>
              </a:rPr>
              <a:t> рөл атқара</a:t>
            </a:r>
            <a:r>
              <a:rPr lang="en-US" sz="2999">
                <a:solidFill>
                  <a:srgbClr val="000000"/>
                </a:solidFill>
                <a:latin typeface="HK Grotesk"/>
                <a:ea typeface="HK Grotesk"/>
                <a:cs typeface="HK Grotesk"/>
                <a:sym typeface="HK Grotesk"/>
              </a:rPr>
              <a:t>д</a:t>
            </a:r>
            <a:r>
              <a:rPr lang="en-US" sz="2999" u="none">
                <a:solidFill>
                  <a:srgbClr val="000000"/>
                </a:solidFill>
                <a:latin typeface="HK Grotesk"/>
                <a:ea typeface="HK Grotesk"/>
                <a:cs typeface="HK Grotesk"/>
                <a:sym typeface="HK Grotesk"/>
              </a:rPr>
              <a:t>ы. Түзіл</a:t>
            </a:r>
            <a:r>
              <a:rPr lang="en-US" sz="2999">
                <a:solidFill>
                  <a:srgbClr val="000000"/>
                </a:solidFill>
                <a:latin typeface="HK Grotesk"/>
                <a:ea typeface="HK Grotesk"/>
                <a:cs typeface="HK Grotesk"/>
                <a:sym typeface="HK Grotesk"/>
              </a:rPr>
              <a:t>е</a:t>
            </a:r>
            <a:r>
              <a:rPr lang="en-US" sz="2999" u="none">
                <a:solidFill>
                  <a:srgbClr val="000000"/>
                </a:solidFill>
                <a:latin typeface="HK Grotesk"/>
                <a:ea typeface="HK Grotesk"/>
                <a:cs typeface="HK Grotesk"/>
                <a:sym typeface="HK Grotesk"/>
              </a:rPr>
              <a:t>ті</a:t>
            </a:r>
            <a:r>
              <a:rPr lang="en-US" sz="2999">
                <a:solidFill>
                  <a:srgbClr val="000000"/>
                </a:solidFill>
                <a:latin typeface="HK Grotesk"/>
                <a:ea typeface="HK Grotesk"/>
                <a:cs typeface="HK Grotesk"/>
                <a:sym typeface="HK Grotesk"/>
              </a:rPr>
              <a:t>н </a:t>
            </a:r>
            <a:r>
              <a:rPr lang="en-US" sz="2999" u="none">
                <a:solidFill>
                  <a:srgbClr val="000000"/>
                </a:solidFill>
                <a:latin typeface="HK Grotesk"/>
                <a:ea typeface="HK Grotesk"/>
                <a:cs typeface="HK Grotesk"/>
                <a:sym typeface="HK Grotesk"/>
              </a:rPr>
              <a:t>эл</a:t>
            </a:r>
            <a:r>
              <a:rPr lang="en-US" sz="2999">
                <a:solidFill>
                  <a:srgbClr val="000000"/>
                </a:solidFill>
                <a:latin typeface="HK Grotesk"/>
                <a:ea typeface="HK Grotesk"/>
                <a:cs typeface="HK Grotesk"/>
                <a:sym typeface="HK Grotesk"/>
              </a:rPr>
              <a:t>ект</a:t>
            </a:r>
            <a:r>
              <a:rPr lang="en-US" sz="2999" u="none">
                <a:solidFill>
                  <a:srgbClr val="000000"/>
                </a:solidFill>
                <a:latin typeface="HK Grotesk"/>
                <a:ea typeface="HK Grotesk"/>
                <a:cs typeface="HK Grotesk"/>
                <a:sym typeface="HK Grotesk"/>
              </a:rPr>
              <a:t>рофильд</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ң</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a:t>
            </a:r>
            <a:r>
              <a:rPr lang="en-US" sz="2999">
                <a:solidFill>
                  <a:srgbClr val="000000"/>
                </a:solidFill>
                <a:latin typeface="HK Grotesk"/>
                <a:ea typeface="HK Grotesk"/>
                <a:cs typeface="HK Grotesk"/>
                <a:sym typeface="HK Grotesk"/>
              </a:rPr>
              <a:t>R⁺</a:t>
            </a:r>
            <a:r>
              <a:rPr lang="en-US" sz="2999" u="none">
                <a:solidFill>
                  <a:srgbClr val="000000"/>
                </a:solidFill>
                <a:latin typeface="HK Grotesk"/>
                <a:ea typeface="HK Grotesk"/>
                <a:cs typeface="HK Grotesk"/>
                <a:sym typeface="HK Grotesk"/>
              </a:rPr>
              <a:t>)</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тұ</a:t>
            </a:r>
            <a:r>
              <a:rPr lang="en-US" sz="2999">
                <a:solidFill>
                  <a:srgbClr val="000000"/>
                </a:solidFill>
                <a:latin typeface="HK Grotesk"/>
                <a:ea typeface="HK Grotesk"/>
                <a:cs typeface="HK Grotesk"/>
                <a:sym typeface="HK Grotesk"/>
              </a:rPr>
              <a:t>ра</a:t>
            </a:r>
            <a:r>
              <a:rPr lang="en-US" sz="2999" u="none">
                <a:solidFill>
                  <a:srgbClr val="000000"/>
                </a:solidFill>
                <a:latin typeface="HK Grotesk"/>
                <a:ea typeface="HK Grotesk"/>
                <a:cs typeface="HK Grotesk"/>
                <a:sym typeface="HK Grotesk"/>
              </a:rPr>
              <a:t>қ</a:t>
            </a:r>
            <a:r>
              <a:rPr lang="en-US" sz="2999">
                <a:solidFill>
                  <a:srgbClr val="000000"/>
                </a:solidFill>
                <a:latin typeface="HK Grotesk"/>
                <a:ea typeface="HK Grotesk"/>
                <a:cs typeface="HK Grotesk"/>
                <a:sym typeface="HK Grotesk"/>
              </a:rPr>
              <a:t>т</a:t>
            </a:r>
            <a:r>
              <a:rPr lang="en-US" sz="2999" u="none">
                <a:solidFill>
                  <a:srgbClr val="000000"/>
                </a:solidFill>
                <a:latin typeface="HK Grotesk"/>
                <a:ea typeface="HK Grotesk"/>
                <a:cs typeface="HK Grotesk"/>
                <a:sym typeface="HK Grotesk"/>
              </a:rPr>
              <a:t>ылығы</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ж</a:t>
            </a:r>
            <a:r>
              <a:rPr lang="en-US" sz="2999">
                <a:solidFill>
                  <a:srgbClr val="000000"/>
                </a:solidFill>
                <a:latin typeface="HK Grotesk"/>
                <a:ea typeface="HK Grotesk"/>
                <a:cs typeface="HK Grotesk"/>
                <a:sym typeface="HK Grotesk"/>
              </a:rPr>
              <a:t>оға</a:t>
            </a:r>
            <a:r>
              <a:rPr lang="en-US" sz="2999" u="none">
                <a:solidFill>
                  <a:srgbClr val="000000"/>
                </a:solidFill>
                <a:latin typeface="HK Grotesk"/>
                <a:ea typeface="HK Grotesk"/>
                <a:cs typeface="HK Grotesk"/>
                <a:sym typeface="HK Grotesk"/>
              </a:rPr>
              <a:t>ры</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бол</a:t>
            </a:r>
            <a:r>
              <a:rPr lang="en-US" sz="2999">
                <a:solidFill>
                  <a:srgbClr val="000000"/>
                </a:solidFill>
                <a:latin typeface="HK Grotesk"/>
                <a:ea typeface="HK Grotesk"/>
                <a:cs typeface="HK Grotesk"/>
                <a:sym typeface="HK Grotesk"/>
              </a:rPr>
              <a:t>са</a:t>
            </a:r>
            <a:r>
              <a:rPr lang="en-US" sz="2999" u="none">
                <a:solidFill>
                  <a:srgbClr val="000000"/>
                </a:solidFill>
                <a:latin typeface="HK Grotesk"/>
                <a:ea typeface="HK Grotesk"/>
                <a:cs typeface="HK Grotesk"/>
                <a:sym typeface="HK Grotesk"/>
              </a:rPr>
              <a:t>, реакция</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т</a:t>
            </a:r>
            <a:r>
              <a:rPr lang="en-US" sz="2999">
                <a:solidFill>
                  <a:srgbClr val="000000"/>
                </a:solidFill>
                <a:latin typeface="HK Grotesk"/>
                <a:ea typeface="HK Grotesk"/>
                <a:cs typeface="HK Grotesk"/>
                <a:sym typeface="HK Grotesk"/>
              </a:rPr>
              <a:t>и</a:t>
            </a:r>
            <a:r>
              <a:rPr lang="en-US" sz="2999" u="none">
                <a:solidFill>
                  <a:srgbClr val="000000"/>
                </a:solidFill>
                <a:latin typeface="HK Grotesk"/>
                <a:ea typeface="HK Grotesk"/>
                <a:cs typeface="HK Grotesk"/>
                <a:sym typeface="HK Grotesk"/>
              </a:rPr>
              <a:t>імді</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ө</a:t>
            </a:r>
            <a:r>
              <a:rPr lang="en-US" sz="2999">
                <a:solidFill>
                  <a:srgbClr val="000000"/>
                </a:solidFill>
                <a:latin typeface="HK Grotesk"/>
                <a:ea typeface="HK Grotesk"/>
                <a:cs typeface="HK Grotesk"/>
                <a:sym typeface="HK Grotesk"/>
              </a:rPr>
              <a:t>теді.</a:t>
            </a:r>
            <a:r>
              <a:rPr lang="en-US" sz="2999" u="none">
                <a:solidFill>
                  <a:srgbClr val="000000"/>
                </a:solidFill>
                <a:latin typeface="HK Grotesk"/>
                <a:ea typeface="HK Grotesk"/>
                <a:cs typeface="HK Grotesk"/>
                <a:sym typeface="HK Grotesk"/>
              </a:rPr>
              <a:t> Мысалы: бензол + (</a:t>
            </a:r>
            <a:r>
              <a:rPr lang="en-US" sz="2999">
                <a:solidFill>
                  <a:srgbClr val="000000"/>
                </a:solidFill>
                <a:latin typeface="HK Grotesk"/>
                <a:ea typeface="HK Grotesk"/>
                <a:cs typeface="HK Grotesk"/>
                <a:sym typeface="HK Grotesk"/>
              </a:rPr>
              <a:t>CH₃</a:t>
            </a:r>
            <a:r>
              <a:rPr lang="en-US" sz="2999" u="none">
                <a:solidFill>
                  <a:srgbClr val="000000"/>
                </a:solidFill>
                <a:latin typeface="HK Grotesk"/>
                <a:ea typeface="HK Grotesk"/>
                <a:cs typeface="HK Grotesk"/>
                <a:sym typeface="HK Grotesk"/>
              </a:rPr>
              <a:t>)₃</a:t>
            </a:r>
            <a:r>
              <a:rPr lang="en-US" sz="2999">
                <a:solidFill>
                  <a:srgbClr val="000000"/>
                </a:solidFill>
                <a:latin typeface="HK Grotesk"/>
                <a:ea typeface="HK Grotesk"/>
                <a:cs typeface="HK Grotesk"/>
                <a:sym typeface="HK Grotesk"/>
              </a:rPr>
              <a:t>CCl → </a:t>
            </a:r>
            <a:r>
              <a:rPr lang="en-US" sz="2999" u="none">
                <a:solidFill>
                  <a:srgbClr val="000000"/>
                </a:solidFill>
                <a:latin typeface="HK Grotesk"/>
                <a:ea typeface="HK Grotesk"/>
                <a:cs typeface="HK Grotesk"/>
                <a:sym typeface="HK Grotesk"/>
              </a:rPr>
              <a:t>жақсы</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нә</a:t>
            </a:r>
            <a:r>
              <a:rPr lang="en-US" sz="2999">
                <a:solidFill>
                  <a:srgbClr val="000000"/>
                </a:solidFill>
                <a:latin typeface="HK Grotesk"/>
                <a:ea typeface="HK Grotesk"/>
                <a:cs typeface="HK Grotesk"/>
                <a:sym typeface="HK Grotesk"/>
              </a:rPr>
              <a:t>ти</a:t>
            </a:r>
            <a:r>
              <a:rPr lang="en-US" sz="2999" u="none">
                <a:solidFill>
                  <a:srgbClr val="000000"/>
                </a:solidFill>
                <a:latin typeface="HK Grotesk"/>
                <a:ea typeface="HK Grotesk"/>
                <a:cs typeface="HK Grotesk"/>
                <a:sym typeface="HK Grotesk"/>
              </a:rPr>
              <a:t>же, себебі үшінші</a:t>
            </a:r>
            <a:r>
              <a:rPr lang="en-US" sz="2999">
                <a:solidFill>
                  <a:srgbClr val="000000"/>
                </a:solidFill>
                <a:latin typeface="HK Grotesk"/>
                <a:ea typeface="HK Grotesk"/>
                <a:cs typeface="HK Grotesk"/>
                <a:sym typeface="HK Grotesk"/>
              </a:rPr>
              <a:t>лі</a:t>
            </a:r>
            <a:r>
              <a:rPr lang="en-US" sz="2999" u="none">
                <a:solidFill>
                  <a:srgbClr val="000000"/>
                </a:solidFill>
                <a:latin typeface="HK Grotesk"/>
                <a:ea typeface="HK Grotesk"/>
                <a:cs typeface="HK Grotesk"/>
                <a:sym typeface="HK Grotesk"/>
              </a:rPr>
              <a:t>к</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к</a:t>
            </a:r>
            <a:r>
              <a:rPr lang="en-US" sz="2999">
                <a:solidFill>
                  <a:srgbClr val="000000"/>
                </a:solidFill>
                <a:latin typeface="HK Grotesk"/>
                <a:ea typeface="HK Grotesk"/>
                <a:cs typeface="HK Grotesk"/>
                <a:sym typeface="HK Grotesk"/>
              </a:rPr>
              <a:t>ар</a:t>
            </a:r>
            <a:r>
              <a:rPr lang="en-US" sz="2999" u="none">
                <a:solidFill>
                  <a:srgbClr val="000000"/>
                </a:solidFill>
                <a:latin typeface="HK Grotesk"/>
                <a:ea typeface="HK Grotesk"/>
                <a:cs typeface="HK Grotesk"/>
                <a:sym typeface="HK Grotesk"/>
              </a:rPr>
              <a:t>бкати</a:t>
            </a:r>
            <a:r>
              <a:rPr lang="en-US" sz="2999">
                <a:solidFill>
                  <a:srgbClr val="000000"/>
                </a:solidFill>
                <a:latin typeface="HK Grotesk"/>
                <a:ea typeface="HK Grotesk"/>
                <a:cs typeface="HK Grotesk"/>
                <a:sym typeface="HK Grotesk"/>
              </a:rPr>
              <a:t>о</a:t>
            </a:r>
            <a:r>
              <a:rPr lang="en-US" sz="2999" u="none">
                <a:solidFill>
                  <a:srgbClr val="000000"/>
                </a:solidFill>
                <a:latin typeface="HK Grotesk"/>
                <a:ea typeface="HK Grotesk"/>
                <a:cs typeface="HK Grotesk"/>
                <a:sym typeface="HK Grotesk"/>
              </a:rPr>
              <a:t>н тұр</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қ</a:t>
            </a:r>
            <a:r>
              <a:rPr lang="en-US" sz="2999">
                <a:solidFill>
                  <a:srgbClr val="000000"/>
                </a:solidFill>
                <a:latin typeface="HK Grotesk"/>
                <a:ea typeface="HK Grotesk"/>
                <a:cs typeface="HK Grotesk"/>
                <a:sym typeface="HK Grotesk"/>
              </a:rPr>
              <a:t>ты</a:t>
            </a:r>
            <a:r>
              <a:rPr lang="en-US" sz="2999" u="none">
                <a:solidFill>
                  <a:srgbClr val="000000"/>
                </a:solidFill>
                <a:latin typeface="HK Grotesk"/>
                <a:ea typeface="HK Grotesk"/>
                <a:cs typeface="HK Grotesk"/>
                <a:sym typeface="HK Grotesk"/>
              </a:rPr>
              <a:t>.</a:t>
            </a:r>
          </a:p>
          <a:p>
            <a:pPr algn="l" marL="0" indent="0" lvl="0">
              <a:lnSpc>
                <a:spcPts val="4199"/>
              </a:lnSpc>
            </a:pP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-Ре</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кция </a:t>
            </a:r>
            <a:r>
              <a:rPr lang="en-US" sz="2999">
                <a:solidFill>
                  <a:srgbClr val="000000"/>
                </a:solidFill>
                <a:latin typeface="HK Grotesk"/>
                <a:ea typeface="HK Grotesk"/>
                <a:cs typeface="HK Grotesk"/>
                <a:sym typeface="HK Grotesk"/>
              </a:rPr>
              <a:t>қ</a:t>
            </a:r>
            <a:r>
              <a:rPr lang="en-US" sz="2999" u="none">
                <a:solidFill>
                  <a:srgbClr val="000000"/>
                </a:solidFill>
                <a:latin typeface="HK Grotesk"/>
                <a:ea typeface="HK Grotesk"/>
                <a:cs typeface="HK Grotesk"/>
                <a:sym typeface="HK Grotesk"/>
              </a:rPr>
              <a:t>айталама оры</a:t>
            </a:r>
            <a:r>
              <a:rPr lang="en-US" sz="2999">
                <a:solidFill>
                  <a:srgbClr val="000000"/>
                </a:solidFill>
                <a:latin typeface="HK Grotesk"/>
                <a:ea typeface="HK Grotesk"/>
                <a:cs typeface="HK Grotesk"/>
                <a:sym typeface="HK Grotesk"/>
              </a:rPr>
              <a:t>н</a:t>
            </a:r>
            <a:r>
              <a:rPr lang="en-US" sz="2999" u="none">
                <a:solidFill>
                  <a:srgbClr val="000000"/>
                </a:solidFill>
                <a:latin typeface="HK Grotesk"/>
                <a:ea typeface="HK Grotesk"/>
                <a:cs typeface="HK Grotesk"/>
                <a:sym typeface="HK Grotesk"/>
              </a:rPr>
              <a:t>б</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су</a:t>
            </a:r>
            <a:r>
              <a:rPr lang="en-US" sz="2999">
                <a:solidFill>
                  <a:srgbClr val="000000"/>
                </a:solidFill>
                <a:latin typeface="HK Grotesk"/>
                <a:ea typeface="HK Grotesk"/>
                <a:cs typeface="HK Grotesk"/>
                <a:sym typeface="HK Grotesk"/>
              </a:rPr>
              <a:t>ға </a:t>
            </a:r>
            <a:r>
              <a:rPr lang="en-US" sz="2999" u="none">
                <a:solidFill>
                  <a:srgbClr val="000000"/>
                </a:solidFill>
                <a:latin typeface="HK Grotesk"/>
                <a:ea typeface="HK Grotesk"/>
                <a:cs typeface="HK Grotesk"/>
                <a:sym typeface="HK Grotesk"/>
              </a:rPr>
              <a:t>бейім, яғни түзілген </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лкил</a:t>
            </a:r>
            <a:r>
              <a:rPr lang="en-US" sz="2999">
                <a:solidFill>
                  <a:srgbClr val="000000"/>
                </a:solidFill>
                <a:latin typeface="HK Grotesk"/>
                <a:ea typeface="HK Grotesk"/>
                <a:cs typeface="HK Grotesk"/>
                <a:sym typeface="HK Grotesk"/>
              </a:rPr>
              <a:t>б</a:t>
            </a:r>
            <a:r>
              <a:rPr lang="en-US" sz="2999" u="none">
                <a:solidFill>
                  <a:srgbClr val="000000"/>
                </a:solidFill>
                <a:latin typeface="HK Grotesk"/>
                <a:ea typeface="HK Grotesk"/>
                <a:cs typeface="HK Grotesk"/>
                <a:sym typeface="HK Grotesk"/>
              </a:rPr>
              <a:t>ензол молек</a:t>
            </a:r>
            <a:r>
              <a:rPr lang="en-US" sz="2999">
                <a:solidFill>
                  <a:srgbClr val="000000"/>
                </a:solidFill>
                <a:latin typeface="HK Grotesk"/>
                <a:ea typeface="HK Grotesk"/>
                <a:cs typeface="HK Grotesk"/>
                <a:sym typeface="HK Grotesk"/>
              </a:rPr>
              <a:t>ул</a:t>
            </a:r>
            <a:r>
              <a:rPr lang="en-US" sz="2999" u="none">
                <a:solidFill>
                  <a:srgbClr val="000000"/>
                </a:solidFill>
                <a:latin typeface="HK Grotesk"/>
                <a:ea typeface="HK Grotesk"/>
                <a:cs typeface="HK Grotesk"/>
                <a:sym typeface="HK Grotesk"/>
              </a:rPr>
              <a:t>ас</a:t>
            </a:r>
            <a:r>
              <a:rPr lang="en-US" sz="2999">
                <a:solidFill>
                  <a:srgbClr val="000000"/>
                </a:solidFill>
                <a:latin typeface="HK Grotesk"/>
                <a:ea typeface="HK Grotesk"/>
                <a:cs typeface="HK Grotesk"/>
                <a:sym typeface="HK Grotesk"/>
              </a:rPr>
              <a:t>ы</a:t>
            </a:r>
            <a:r>
              <a:rPr lang="en-US" sz="2999" u="none">
                <a:solidFill>
                  <a:srgbClr val="000000"/>
                </a:solidFill>
                <a:latin typeface="HK Grotesk"/>
                <a:ea typeface="HK Grotesk"/>
                <a:cs typeface="HK Grotesk"/>
                <a:sym typeface="HK Grotesk"/>
              </a:rPr>
              <a:t>нда</a:t>
            </a:r>
            <a:r>
              <a:rPr lang="en-US" sz="2999">
                <a:solidFill>
                  <a:srgbClr val="000000"/>
                </a:solidFill>
                <a:latin typeface="HK Grotesk"/>
                <a:ea typeface="HK Grotesk"/>
                <a:cs typeface="HK Grotesk"/>
                <a:sym typeface="HK Grotesk"/>
              </a:rPr>
              <a:t> алкил то</a:t>
            </a:r>
            <a:r>
              <a:rPr lang="en-US" sz="2999" u="none">
                <a:solidFill>
                  <a:srgbClr val="000000"/>
                </a:solidFill>
                <a:latin typeface="HK Grotesk"/>
                <a:ea typeface="HK Grotesk"/>
                <a:cs typeface="HK Grotesk"/>
                <a:sym typeface="HK Grotesk"/>
              </a:rPr>
              <a:t>б</a:t>
            </a:r>
            <a:r>
              <a:rPr lang="en-US" sz="2999">
                <a:solidFill>
                  <a:srgbClr val="000000"/>
                </a:solidFill>
                <a:latin typeface="HK Grotesk"/>
                <a:ea typeface="HK Grotesk"/>
                <a:cs typeface="HK Grotesk"/>
                <a:sym typeface="HK Grotesk"/>
              </a:rPr>
              <a:t>ы </a:t>
            </a:r>
            <a:r>
              <a:rPr lang="en-US" sz="2999" u="none">
                <a:solidFill>
                  <a:srgbClr val="000000"/>
                </a:solidFill>
                <a:latin typeface="HK Grotesk"/>
                <a:ea typeface="HK Grotesk"/>
                <a:cs typeface="HK Grotesk"/>
                <a:sym typeface="HK Grotesk"/>
              </a:rPr>
              <a:t>орто</a:t>
            </a:r>
            <a:r>
              <a:rPr lang="en-US" sz="2999">
                <a:solidFill>
                  <a:srgbClr val="000000"/>
                </a:solidFill>
                <a:latin typeface="HK Grotesk"/>
                <a:ea typeface="HK Grotesk"/>
                <a:cs typeface="HK Grotesk"/>
                <a:sym typeface="HK Grotesk"/>
              </a:rPr>
              <a:t>-</a:t>
            </a:r>
            <a:r>
              <a:rPr lang="en-US" sz="2999" u="none">
                <a:solidFill>
                  <a:srgbClr val="000000"/>
                </a:solidFill>
                <a:latin typeface="HK Grotesk"/>
                <a:ea typeface="HK Grotesk"/>
                <a:cs typeface="HK Grotesk"/>
                <a:sym typeface="HK Grotesk"/>
              </a:rPr>
              <a:t> жән</a:t>
            </a:r>
            <a:r>
              <a:rPr lang="en-US" sz="2999">
                <a:solidFill>
                  <a:srgbClr val="000000"/>
                </a:solidFill>
                <a:latin typeface="HK Grotesk"/>
                <a:ea typeface="HK Grotesk"/>
                <a:cs typeface="HK Grotesk"/>
                <a:sym typeface="HK Grotesk"/>
              </a:rPr>
              <a:t>е</a:t>
            </a:r>
            <a:r>
              <a:rPr lang="en-US" sz="2999" u="none">
                <a:solidFill>
                  <a:srgbClr val="000000"/>
                </a:solidFill>
                <a:latin typeface="HK Grotesk"/>
                <a:ea typeface="HK Grotesk"/>
                <a:cs typeface="HK Grotesk"/>
                <a:sym typeface="HK Grotesk"/>
              </a:rPr>
              <a:t> па</a:t>
            </a:r>
            <a:r>
              <a:rPr lang="en-US" sz="2999">
                <a:solidFill>
                  <a:srgbClr val="000000"/>
                </a:solidFill>
                <a:latin typeface="HK Grotesk"/>
                <a:ea typeface="HK Grotesk"/>
                <a:cs typeface="HK Grotesk"/>
                <a:sym typeface="HK Grotesk"/>
              </a:rPr>
              <a:t>р</a:t>
            </a:r>
            <a:r>
              <a:rPr lang="en-US" sz="2999" u="none">
                <a:solidFill>
                  <a:srgbClr val="000000"/>
                </a:solidFill>
                <a:latin typeface="HK Grotesk"/>
                <a:ea typeface="HK Grotesk"/>
                <a:cs typeface="HK Grotesk"/>
                <a:sym typeface="HK Grotesk"/>
              </a:rPr>
              <a:t>а-</a:t>
            </a:r>
            <a:r>
              <a:rPr lang="en-US" sz="2999">
                <a:solidFill>
                  <a:srgbClr val="000000"/>
                </a:solidFill>
                <a:latin typeface="HK Grotesk"/>
                <a:ea typeface="HK Grotesk"/>
                <a:cs typeface="HK Grotesk"/>
                <a:sym typeface="HK Grotesk"/>
              </a:rPr>
              <a:t>о</a:t>
            </a:r>
            <a:r>
              <a:rPr lang="en-US" sz="2999" u="none">
                <a:solidFill>
                  <a:srgbClr val="000000"/>
                </a:solidFill>
                <a:latin typeface="HK Grotesk"/>
                <a:ea typeface="HK Grotesk"/>
                <a:cs typeface="HK Grotesk"/>
                <a:sym typeface="HK Grotesk"/>
              </a:rPr>
              <a:t>ры</a:t>
            </a:r>
            <a:r>
              <a:rPr lang="en-US" sz="2999">
                <a:solidFill>
                  <a:srgbClr val="000000"/>
                </a:solidFill>
                <a:latin typeface="HK Grotesk"/>
                <a:ea typeface="HK Grotesk"/>
                <a:cs typeface="HK Grotesk"/>
                <a:sym typeface="HK Grotesk"/>
              </a:rPr>
              <a:t>н</a:t>
            </a:r>
            <a:r>
              <a:rPr lang="en-US" sz="2999" u="none">
                <a:solidFill>
                  <a:srgbClr val="000000"/>
                </a:solidFill>
                <a:latin typeface="HK Grotesk"/>
                <a:ea typeface="HK Grotesk"/>
                <a:cs typeface="HK Grotesk"/>
                <a:sym typeface="HK Grotesk"/>
              </a:rPr>
              <a:t>дарға</a:t>
            </a:r>
            <a:r>
              <a:rPr lang="en-US" sz="2999">
                <a:solidFill>
                  <a:srgbClr val="000000"/>
                </a:solidFill>
                <a:latin typeface="HK Grotesk"/>
                <a:ea typeface="HK Grotesk"/>
                <a:cs typeface="HK Grotesk"/>
                <a:sym typeface="HK Grotesk"/>
              </a:rPr>
              <a:t> б</a:t>
            </a:r>
            <a:r>
              <a:rPr lang="en-US" sz="2999" u="none">
                <a:solidFill>
                  <a:srgbClr val="000000"/>
                </a:solidFill>
                <a:latin typeface="HK Grotesk"/>
                <a:ea typeface="HK Grotesk"/>
                <a:cs typeface="HK Grotesk"/>
                <a:sym typeface="HK Grotesk"/>
              </a:rPr>
              <a:t>ағыт</a:t>
            </a:r>
            <a:r>
              <a:rPr lang="en-US" sz="2999">
                <a:solidFill>
                  <a:srgbClr val="000000"/>
                </a:solidFill>
                <a:latin typeface="HK Grotesk"/>
                <a:ea typeface="HK Grotesk"/>
                <a:cs typeface="HK Grotesk"/>
                <a:sym typeface="HK Grotesk"/>
              </a:rPr>
              <a:t>та</a:t>
            </a:r>
            <a:r>
              <a:rPr lang="en-US" sz="2999" u="none">
                <a:solidFill>
                  <a:srgbClr val="000000"/>
                </a:solidFill>
                <a:latin typeface="HK Grotesk"/>
                <a:ea typeface="HK Grotesk"/>
                <a:cs typeface="HK Grotesk"/>
                <a:sym typeface="HK Grotesk"/>
              </a:rPr>
              <a:t>п,</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қосым</a:t>
            </a:r>
            <a:r>
              <a:rPr lang="en-US" sz="2999">
                <a:solidFill>
                  <a:srgbClr val="000000"/>
                </a:solidFill>
                <a:latin typeface="HK Grotesk"/>
                <a:ea typeface="HK Grotesk"/>
                <a:cs typeface="HK Grotesk"/>
                <a:sym typeface="HK Grotesk"/>
              </a:rPr>
              <a:t>ша</a:t>
            </a:r>
            <a:r>
              <a:rPr lang="en-US" sz="2999" u="none">
                <a:solidFill>
                  <a:srgbClr val="000000"/>
                </a:solidFill>
                <a:latin typeface="HK Grotesk"/>
                <a:ea typeface="HK Grotesk"/>
                <a:cs typeface="HK Grotesk"/>
                <a:sym typeface="HK Grotesk"/>
              </a:rPr>
              <a:t> орын</a:t>
            </a:r>
            <a:r>
              <a:rPr lang="en-US" sz="2999">
                <a:solidFill>
                  <a:srgbClr val="000000"/>
                </a:solidFill>
                <a:latin typeface="HK Grotesk"/>
                <a:ea typeface="HK Grotesk"/>
                <a:cs typeface="HK Grotesk"/>
                <a:sym typeface="HK Grotesk"/>
              </a:rPr>
              <a:t>б</a:t>
            </a:r>
            <a:r>
              <a:rPr lang="en-US" sz="2999" u="none">
                <a:solidFill>
                  <a:srgbClr val="000000"/>
                </a:solidFill>
                <a:latin typeface="HK Grotesk"/>
                <a:ea typeface="HK Grotesk"/>
                <a:cs typeface="HK Grotesk"/>
                <a:sym typeface="HK Grotesk"/>
              </a:rPr>
              <a:t>ас</a:t>
            </a:r>
            <a:r>
              <a:rPr lang="en-US" sz="2999">
                <a:solidFill>
                  <a:srgbClr val="000000"/>
                </a:solidFill>
                <a:latin typeface="HK Grotesk"/>
                <a:ea typeface="HK Grotesk"/>
                <a:cs typeface="HK Grotesk"/>
                <a:sym typeface="HK Grotesk"/>
              </a:rPr>
              <a:t>ул</a:t>
            </a:r>
            <a:r>
              <a:rPr lang="en-US" sz="2999" u="none">
                <a:solidFill>
                  <a:srgbClr val="000000"/>
                </a:solidFill>
                <a:latin typeface="HK Grotesk"/>
                <a:ea typeface="HK Grotesk"/>
                <a:cs typeface="HK Grotesk"/>
                <a:sym typeface="HK Grotesk"/>
              </a:rPr>
              <a:t>ар</a:t>
            </a:r>
            <a:r>
              <a:rPr lang="en-US" sz="2999">
                <a:solidFill>
                  <a:srgbClr val="000000"/>
                </a:solidFill>
                <a:latin typeface="HK Grotesk"/>
                <a:ea typeface="HK Grotesk"/>
                <a:cs typeface="HK Grotesk"/>
                <a:sym typeface="HK Grotesk"/>
              </a:rPr>
              <a:t> ж</a:t>
            </a:r>
            <a:r>
              <a:rPr lang="en-US" sz="2999" u="none">
                <a:solidFill>
                  <a:srgbClr val="000000"/>
                </a:solidFill>
                <a:latin typeface="HK Grotesk"/>
                <a:ea typeface="HK Grotesk"/>
                <a:cs typeface="HK Grotesk"/>
                <a:sym typeface="HK Grotesk"/>
              </a:rPr>
              <a:t>үруі</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мүм</a:t>
            </a:r>
            <a:r>
              <a:rPr lang="en-US" sz="2999">
                <a:solidFill>
                  <a:srgbClr val="000000"/>
                </a:solidFill>
                <a:latin typeface="HK Grotesk"/>
                <a:ea typeface="HK Grotesk"/>
                <a:cs typeface="HK Grotesk"/>
                <a:sym typeface="HK Grotesk"/>
              </a:rPr>
              <a:t>к</a:t>
            </a:r>
            <a:r>
              <a:rPr lang="en-US" sz="2999" u="none">
                <a:solidFill>
                  <a:srgbClr val="000000"/>
                </a:solidFill>
                <a:latin typeface="HK Grotesk"/>
                <a:ea typeface="HK Grotesk"/>
                <a:cs typeface="HK Grotesk"/>
                <a:sym typeface="HK Grotesk"/>
              </a:rPr>
              <a:t>і</a:t>
            </a:r>
            <a:r>
              <a:rPr lang="en-US" sz="2999">
                <a:solidFill>
                  <a:srgbClr val="000000"/>
                </a:solidFill>
                <a:latin typeface="HK Grotesk"/>
                <a:ea typeface="HK Grotesk"/>
                <a:cs typeface="HK Grotesk"/>
                <a:sym typeface="HK Grotesk"/>
              </a:rPr>
              <a:t>н</a:t>
            </a:r>
            <a:r>
              <a:rPr lang="en-US" sz="2999" u="none">
                <a:solidFill>
                  <a:srgbClr val="000000"/>
                </a:solidFill>
                <a:latin typeface="HK Grotesk"/>
                <a:ea typeface="HK Grotesk"/>
                <a:cs typeface="HK Grotesk"/>
                <a:sym typeface="HK Grotesk"/>
              </a:rPr>
              <a:t>. Бұл</a:t>
            </a:r>
            <a:r>
              <a:rPr lang="en-US" sz="2999">
                <a:solidFill>
                  <a:srgbClr val="000000"/>
                </a:solidFill>
                <a:latin typeface="HK Grotesk"/>
                <a:ea typeface="HK Grotesk"/>
                <a:cs typeface="HK Grotesk"/>
                <a:sym typeface="HK Grotesk"/>
              </a:rPr>
              <a:t> р</a:t>
            </a:r>
            <a:r>
              <a:rPr lang="en-US" sz="2999" u="none">
                <a:solidFill>
                  <a:srgbClr val="000000"/>
                </a:solidFill>
                <a:latin typeface="HK Grotesk"/>
                <a:ea typeface="HK Grotesk"/>
                <a:cs typeface="HK Grotesk"/>
                <a:sym typeface="HK Grotesk"/>
              </a:rPr>
              <a:t>е</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кциян</a:t>
            </a:r>
            <a:r>
              <a:rPr lang="en-US" sz="2999">
                <a:solidFill>
                  <a:srgbClr val="000000"/>
                </a:solidFill>
                <a:latin typeface="HK Grotesk"/>
                <a:ea typeface="HK Grotesk"/>
                <a:cs typeface="HK Grotesk"/>
                <a:sym typeface="HK Grotesk"/>
              </a:rPr>
              <a:t>ы</a:t>
            </a:r>
            <a:r>
              <a:rPr lang="en-US" sz="2999" u="none">
                <a:solidFill>
                  <a:srgbClr val="000000"/>
                </a:solidFill>
                <a:latin typeface="HK Grotesk"/>
                <a:ea typeface="HK Grotesk"/>
                <a:cs typeface="HK Grotesk"/>
                <a:sym typeface="HK Grotesk"/>
              </a:rPr>
              <a:t>ң</a:t>
            </a:r>
            <a:r>
              <a:rPr lang="en-US" sz="2999">
                <a:solidFill>
                  <a:srgbClr val="000000"/>
                </a:solidFill>
                <a:latin typeface="HK Grotesk"/>
                <a:ea typeface="HK Grotesk"/>
                <a:cs typeface="HK Grotesk"/>
                <a:sym typeface="HK Grotesk"/>
              </a:rPr>
              <a:t> с</a:t>
            </a:r>
            <a:r>
              <a:rPr lang="en-US" sz="2999" u="none">
                <a:solidFill>
                  <a:srgbClr val="000000"/>
                </a:solidFill>
                <a:latin typeface="HK Grotesk"/>
                <a:ea typeface="HK Grotesk"/>
                <a:cs typeface="HK Grotesk"/>
                <a:sym typeface="HK Grotesk"/>
              </a:rPr>
              <a:t>е</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ективтілігін</a:t>
            </a:r>
            <a:r>
              <a:rPr lang="en-US" sz="2999">
                <a:solidFill>
                  <a:srgbClr val="000000"/>
                </a:solidFill>
                <a:latin typeface="HK Grotesk"/>
                <a:ea typeface="HK Grotesk"/>
                <a:cs typeface="HK Grotesk"/>
                <a:sym typeface="HK Grotesk"/>
              </a:rPr>
              <a:t> т</a:t>
            </a:r>
            <a:r>
              <a:rPr lang="en-US" sz="2999" u="none">
                <a:solidFill>
                  <a:srgbClr val="000000"/>
                </a:solidFill>
                <a:latin typeface="HK Grotesk"/>
                <a:ea typeface="HK Grotesk"/>
                <a:cs typeface="HK Grotesk"/>
                <a:sym typeface="HK Grotesk"/>
              </a:rPr>
              <a:t>өм</a:t>
            </a:r>
            <a:r>
              <a:rPr lang="en-US" sz="2999">
                <a:solidFill>
                  <a:srgbClr val="000000"/>
                </a:solidFill>
                <a:latin typeface="HK Grotesk"/>
                <a:ea typeface="HK Grotesk"/>
                <a:cs typeface="HK Grotesk"/>
                <a:sym typeface="HK Grotesk"/>
              </a:rPr>
              <a:t>е</a:t>
            </a:r>
            <a:r>
              <a:rPr lang="en-US" sz="2999" u="none">
                <a:solidFill>
                  <a:srgbClr val="000000"/>
                </a:solidFill>
                <a:latin typeface="HK Grotesk"/>
                <a:ea typeface="HK Grotesk"/>
                <a:cs typeface="HK Grotesk"/>
                <a:sym typeface="HK Grotesk"/>
              </a:rPr>
              <a:t>н</a:t>
            </a:r>
            <a:r>
              <a:rPr lang="en-US" sz="2999">
                <a:solidFill>
                  <a:srgbClr val="000000"/>
                </a:solidFill>
                <a:latin typeface="HK Grotesk"/>
                <a:ea typeface="HK Grotesk"/>
                <a:cs typeface="HK Grotesk"/>
                <a:sym typeface="HK Grotesk"/>
              </a:rPr>
              <a:t>д</a:t>
            </a:r>
            <a:r>
              <a:rPr lang="en-US" sz="2999" u="none">
                <a:solidFill>
                  <a:srgbClr val="000000"/>
                </a:solidFill>
                <a:latin typeface="HK Grotesk"/>
                <a:ea typeface="HK Grotesk"/>
                <a:cs typeface="HK Grotesk"/>
                <a:sym typeface="HK Grotesk"/>
              </a:rPr>
              <a:t>ету</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 мүмкін</a:t>
            </a:r>
            <a:r>
              <a:rPr lang="en-US" sz="2999">
                <a:solidFill>
                  <a:srgbClr val="000000"/>
                </a:solidFill>
                <a:latin typeface="HK Grotesk"/>
                <a:ea typeface="HK Grotesk"/>
                <a:cs typeface="HK Grotesk"/>
                <a:sym typeface="HK Grotesk"/>
              </a:rPr>
              <a:t>.</a:t>
            </a:r>
          </a:p>
          <a:p>
            <a:pPr algn="l" marL="0" indent="0" lvl="0">
              <a:lnSpc>
                <a:spcPts val="4199"/>
              </a:lnSpc>
            </a:pPr>
            <a:r>
              <a:rPr lang="en-US" sz="2999">
                <a:solidFill>
                  <a:srgbClr val="000000"/>
                </a:solidFill>
                <a:latin typeface="HK Grotesk"/>
                <a:ea typeface="HK Grotesk"/>
                <a:cs typeface="HK Grotesk"/>
                <a:sym typeface="HK Grotesk"/>
              </a:rPr>
              <a:t> </a:t>
            </a:r>
            <a:r>
              <a:rPr lang="en-US" b="true" sz="2999" u="none">
                <a:solidFill>
                  <a:srgbClr val="000000"/>
                </a:solidFill>
                <a:latin typeface="HK Grotesk Bold"/>
                <a:ea typeface="HK Grotesk Bold"/>
                <a:cs typeface="HK Grotesk Bold"/>
                <a:sym typeface="HK Grotesk Bold"/>
              </a:rPr>
              <a:t>Қ</a:t>
            </a:r>
            <a:r>
              <a:rPr lang="en-US" b="true" sz="2999">
                <a:solidFill>
                  <a:srgbClr val="000000"/>
                </a:solidFill>
                <a:latin typeface="HK Grotesk Bold"/>
                <a:ea typeface="HK Grotesk Bold"/>
                <a:cs typeface="HK Grotesk Bold"/>
                <a:sym typeface="HK Grotesk Bold"/>
              </a:rPr>
              <a:t>о</a:t>
            </a:r>
            <a:r>
              <a:rPr lang="en-US" b="true" sz="2999" u="none">
                <a:solidFill>
                  <a:srgbClr val="000000"/>
                </a:solidFill>
                <a:latin typeface="HK Grotesk Bold"/>
                <a:ea typeface="HK Grotesk Bold"/>
                <a:cs typeface="HK Grotesk Bold"/>
                <a:sym typeface="HK Grotesk Bold"/>
              </a:rPr>
              <a:t>лда</a:t>
            </a:r>
            <a:r>
              <a:rPr lang="en-US" b="true" sz="2999">
                <a:solidFill>
                  <a:srgbClr val="000000"/>
                </a:solidFill>
                <a:latin typeface="HK Grotesk Bold"/>
                <a:ea typeface="HK Grotesk Bold"/>
                <a:cs typeface="HK Grotesk Bold"/>
                <a:sym typeface="HK Grotesk Bold"/>
              </a:rPr>
              <a:t>ны</a:t>
            </a:r>
            <a:r>
              <a:rPr lang="en-US" b="true" sz="2999" u="none">
                <a:solidFill>
                  <a:srgbClr val="000000"/>
                </a:solidFill>
                <a:latin typeface="HK Grotesk Bold"/>
                <a:ea typeface="HK Grotesk Bold"/>
                <a:cs typeface="HK Grotesk Bold"/>
                <a:sym typeface="HK Grotesk Bold"/>
              </a:rPr>
              <a:t>луы:</a:t>
            </a:r>
            <a:r>
              <a:rPr lang="en-US" b="true" sz="2999">
                <a:solidFill>
                  <a:srgbClr val="000000"/>
                </a:solidFill>
                <a:latin typeface="HK Grotesk Bold"/>
                <a:ea typeface="HK Grotesk Bold"/>
                <a:cs typeface="HK Grotesk Bold"/>
                <a:sym typeface="HK Grotesk Bold"/>
              </a:rPr>
              <a:t> </a:t>
            </a:r>
            <a:r>
              <a:rPr lang="en-US" sz="2999" u="none">
                <a:solidFill>
                  <a:srgbClr val="000000"/>
                </a:solidFill>
                <a:latin typeface="HK Grotesk"/>
                <a:ea typeface="HK Grotesk"/>
                <a:cs typeface="HK Grotesk"/>
                <a:sym typeface="HK Grotesk"/>
              </a:rPr>
              <a:t>то</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уол, этилбе</a:t>
            </a:r>
            <a:r>
              <a:rPr lang="en-US" sz="2999">
                <a:solidFill>
                  <a:srgbClr val="000000"/>
                </a:solidFill>
                <a:latin typeface="HK Grotesk"/>
                <a:ea typeface="HK Grotesk"/>
                <a:cs typeface="HK Grotesk"/>
                <a:sym typeface="HK Grotesk"/>
              </a:rPr>
              <a:t>н</a:t>
            </a:r>
            <a:r>
              <a:rPr lang="en-US" sz="2999" u="none">
                <a:solidFill>
                  <a:srgbClr val="000000"/>
                </a:solidFill>
                <a:latin typeface="HK Grotesk"/>
                <a:ea typeface="HK Grotesk"/>
                <a:cs typeface="HK Grotesk"/>
                <a:sym typeface="HK Grotesk"/>
              </a:rPr>
              <a:t>зол, к</a:t>
            </a:r>
            <a:r>
              <a:rPr lang="en-US" sz="2999">
                <a:solidFill>
                  <a:srgbClr val="000000"/>
                </a:solidFill>
                <a:latin typeface="HK Grotesk"/>
                <a:ea typeface="HK Grotesk"/>
                <a:cs typeface="HK Grotesk"/>
                <a:sym typeface="HK Grotesk"/>
              </a:rPr>
              <a:t>у</a:t>
            </a:r>
            <a:r>
              <a:rPr lang="en-US" sz="2999" u="none">
                <a:solidFill>
                  <a:srgbClr val="000000"/>
                </a:solidFill>
                <a:latin typeface="HK Grotesk"/>
                <a:ea typeface="HK Grotesk"/>
                <a:cs typeface="HK Grotesk"/>
                <a:sym typeface="HK Grotesk"/>
              </a:rPr>
              <a:t>мол</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сияқты</a:t>
            </a:r>
            <a:r>
              <a:rPr lang="en-US" sz="2999">
                <a:solidFill>
                  <a:srgbClr val="000000"/>
                </a:solidFill>
                <a:latin typeface="HK Grotesk"/>
                <a:ea typeface="HK Grotesk"/>
                <a:cs typeface="HK Grotesk"/>
                <a:sym typeface="HK Grotesk"/>
              </a:rPr>
              <a:t> а</a:t>
            </a:r>
            <a:r>
              <a:rPr lang="en-US" sz="2999" u="none">
                <a:solidFill>
                  <a:srgbClr val="000000"/>
                </a:solidFill>
                <a:latin typeface="HK Grotesk"/>
                <a:ea typeface="HK Grotesk"/>
                <a:cs typeface="HK Grotesk"/>
                <a:sym typeface="HK Grotesk"/>
              </a:rPr>
              <a:t>лкила</a:t>
            </a:r>
            <a:r>
              <a:rPr lang="en-US" sz="2999">
                <a:solidFill>
                  <a:srgbClr val="000000"/>
                </a:solidFill>
                <a:latin typeface="HK Grotesk"/>
                <a:ea typeface="HK Grotesk"/>
                <a:cs typeface="HK Grotesk"/>
                <a:sym typeface="HK Grotesk"/>
              </a:rPr>
              <a:t>роматт</a:t>
            </a:r>
            <a:r>
              <a:rPr lang="en-US" sz="2999" u="none">
                <a:solidFill>
                  <a:srgbClr val="000000"/>
                </a:solidFill>
                <a:latin typeface="HK Grotesk"/>
                <a:ea typeface="HK Grotesk"/>
                <a:cs typeface="HK Grotesk"/>
                <a:sym typeface="HK Grotesk"/>
              </a:rPr>
              <a:t>ы қос</a:t>
            </a:r>
            <a:r>
              <a:rPr lang="en-US" sz="2999">
                <a:solidFill>
                  <a:srgbClr val="000000"/>
                </a:solidFill>
                <a:latin typeface="HK Grotesk"/>
                <a:ea typeface="HK Grotesk"/>
                <a:cs typeface="HK Grotesk"/>
                <a:sym typeface="HK Grotesk"/>
              </a:rPr>
              <a:t>ылы</a:t>
            </a:r>
            <a:r>
              <a:rPr lang="en-US" sz="2999" u="none">
                <a:solidFill>
                  <a:srgbClr val="000000"/>
                </a:solidFill>
                <a:latin typeface="HK Grotesk"/>
                <a:ea typeface="HK Grotesk"/>
                <a:cs typeface="HK Grotesk"/>
                <a:sym typeface="HK Grotesk"/>
              </a:rPr>
              <a:t>с</a:t>
            </a:r>
            <a:r>
              <a:rPr lang="en-US" sz="2999">
                <a:solidFill>
                  <a:srgbClr val="000000"/>
                </a:solidFill>
                <a:latin typeface="HK Grotesk"/>
                <a:ea typeface="HK Grotesk"/>
                <a:cs typeface="HK Grotesk"/>
                <a:sym typeface="HK Grotesk"/>
              </a:rPr>
              <a:t>т</a:t>
            </a:r>
            <a:r>
              <a:rPr lang="en-US" sz="2999" u="none">
                <a:solidFill>
                  <a:srgbClr val="000000"/>
                </a:solidFill>
                <a:latin typeface="HK Grotesk"/>
                <a:ea typeface="HK Grotesk"/>
                <a:cs typeface="HK Grotesk"/>
                <a:sym typeface="HK Grotesk"/>
              </a:rPr>
              <a:t>ар өндірісінде. Бұл</a:t>
            </a:r>
            <a:r>
              <a:rPr lang="en-US" sz="2999">
                <a:solidFill>
                  <a:srgbClr val="000000"/>
                </a:solidFill>
                <a:latin typeface="HK Grotesk"/>
                <a:ea typeface="HK Grotesk"/>
                <a:cs typeface="HK Grotesk"/>
                <a:sym typeface="HK Grotesk"/>
              </a:rPr>
              <a:t> қ</a:t>
            </a:r>
            <a:r>
              <a:rPr lang="en-US" sz="2999" u="none">
                <a:solidFill>
                  <a:srgbClr val="000000"/>
                </a:solidFill>
                <a:latin typeface="HK Grotesk"/>
                <a:ea typeface="HK Grotesk"/>
                <a:cs typeface="HK Grotesk"/>
                <a:sym typeface="HK Grotesk"/>
              </a:rPr>
              <a:t>осы</a:t>
            </a:r>
            <a:r>
              <a:rPr lang="en-US" sz="2999">
                <a:solidFill>
                  <a:srgbClr val="000000"/>
                </a:solidFill>
                <a:latin typeface="HK Grotesk"/>
                <a:ea typeface="HK Grotesk"/>
                <a:cs typeface="HK Grotesk"/>
                <a:sym typeface="HK Grotesk"/>
              </a:rPr>
              <a:t>лы</a:t>
            </a:r>
            <a:r>
              <a:rPr lang="en-US" sz="2999" u="none">
                <a:solidFill>
                  <a:srgbClr val="000000"/>
                </a:solidFill>
                <a:latin typeface="HK Grotesk"/>
                <a:ea typeface="HK Grotesk"/>
                <a:cs typeface="HK Grotesk"/>
                <a:sym typeface="HK Grotesk"/>
              </a:rPr>
              <a:t>ст</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р</a:t>
            </a:r>
            <a:r>
              <a:rPr lang="en-US" sz="2999">
                <a:solidFill>
                  <a:srgbClr val="000000"/>
                </a:solidFill>
                <a:latin typeface="HK Grotesk"/>
                <a:ea typeface="HK Grotesk"/>
                <a:cs typeface="HK Grotesk"/>
                <a:sym typeface="HK Grotesk"/>
              </a:rPr>
              <a:t> ке</a:t>
            </a:r>
            <a:r>
              <a:rPr lang="en-US" sz="2999" u="none">
                <a:solidFill>
                  <a:srgbClr val="000000"/>
                </a:solidFill>
                <a:latin typeface="HK Grotesk"/>
                <a:ea typeface="HK Grotesk"/>
                <a:cs typeface="HK Grotesk"/>
                <a:sym typeface="HK Grotesk"/>
              </a:rPr>
              <a:t>й</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ннен</a:t>
            </a:r>
            <a:r>
              <a:rPr lang="en-US" sz="2999">
                <a:solidFill>
                  <a:srgbClr val="000000"/>
                </a:solidFill>
                <a:latin typeface="HK Grotesk"/>
                <a:ea typeface="HK Grotesk"/>
                <a:cs typeface="HK Grotesk"/>
                <a:sym typeface="HK Grotesk"/>
              </a:rPr>
              <a:t> п</a:t>
            </a:r>
            <a:r>
              <a:rPr lang="en-US" sz="2999" u="none">
                <a:solidFill>
                  <a:srgbClr val="000000"/>
                </a:solidFill>
                <a:latin typeface="HK Grotesk"/>
                <a:ea typeface="HK Grotesk"/>
                <a:cs typeface="HK Grotesk"/>
                <a:sym typeface="HK Grotesk"/>
              </a:rPr>
              <a:t>лас</a:t>
            </a:r>
            <a:r>
              <a:rPr lang="en-US" sz="2999">
                <a:solidFill>
                  <a:srgbClr val="000000"/>
                </a:solidFill>
                <a:latin typeface="HK Grotesk"/>
                <a:ea typeface="HK Grotesk"/>
                <a:cs typeface="HK Grotesk"/>
                <a:sym typeface="HK Grotesk"/>
              </a:rPr>
              <a:t>т</a:t>
            </a:r>
            <a:r>
              <a:rPr lang="en-US" sz="2999" u="none">
                <a:solidFill>
                  <a:srgbClr val="000000"/>
                </a:solidFill>
                <a:latin typeface="HK Grotesk"/>
                <a:ea typeface="HK Grotesk"/>
                <a:cs typeface="HK Grotesk"/>
                <a:sym typeface="HK Grotesk"/>
              </a:rPr>
              <a:t>масса,</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ер</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тк</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ш</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дете</a:t>
            </a:r>
            <a:r>
              <a:rPr lang="en-US" sz="2999">
                <a:solidFill>
                  <a:srgbClr val="000000"/>
                </a:solidFill>
                <a:latin typeface="HK Grotesk"/>
                <a:ea typeface="HK Grotesk"/>
                <a:cs typeface="HK Grotesk"/>
                <a:sym typeface="HK Grotesk"/>
              </a:rPr>
              <a:t>р</a:t>
            </a:r>
            <a:r>
              <a:rPr lang="en-US" sz="2999" u="none">
                <a:solidFill>
                  <a:srgbClr val="000000"/>
                </a:solidFill>
                <a:latin typeface="HK Grotesk"/>
                <a:ea typeface="HK Grotesk"/>
                <a:cs typeface="HK Grotesk"/>
                <a:sym typeface="HK Grotesk"/>
              </a:rPr>
              <a:t>гент, б</a:t>
            </a:r>
            <a:r>
              <a:rPr lang="en-US" sz="2999">
                <a:solidFill>
                  <a:srgbClr val="000000"/>
                </a:solidFill>
                <a:latin typeface="HK Grotesk"/>
                <a:ea typeface="HK Grotesk"/>
                <a:cs typeface="HK Grotesk"/>
                <a:sym typeface="HK Grotesk"/>
              </a:rPr>
              <a:t>о</a:t>
            </a:r>
            <a:r>
              <a:rPr lang="en-US" sz="2999" u="none">
                <a:solidFill>
                  <a:srgbClr val="000000"/>
                </a:solidFill>
                <a:latin typeface="HK Grotesk"/>
                <a:ea typeface="HK Grotesk"/>
                <a:cs typeface="HK Grotesk"/>
                <a:sym typeface="HK Grotesk"/>
              </a:rPr>
              <a:t>яғ</a:t>
            </a:r>
            <a:r>
              <a:rPr lang="en-US" sz="2999">
                <a:solidFill>
                  <a:srgbClr val="000000"/>
                </a:solidFill>
                <a:latin typeface="HK Grotesk"/>
                <a:ea typeface="HK Grotesk"/>
                <a:cs typeface="HK Grotesk"/>
                <a:sym typeface="HK Grotesk"/>
              </a:rPr>
              <a:t>ы</a:t>
            </a:r>
            <a:r>
              <a:rPr lang="en-US" sz="2999" u="none">
                <a:solidFill>
                  <a:srgbClr val="000000"/>
                </a:solidFill>
                <a:latin typeface="HK Grotesk"/>
                <a:ea typeface="HK Grotesk"/>
                <a:cs typeface="HK Grotesk"/>
                <a:sym typeface="HK Grotesk"/>
              </a:rPr>
              <a:t>ш</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және дә</a:t>
            </a:r>
            <a:r>
              <a:rPr lang="en-US" sz="2999">
                <a:solidFill>
                  <a:srgbClr val="000000"/>
                </a:solidFill>
                <a:latin typeface="HK Grotesk"/>
                <a:ea typeface="HK Grotesk"/>
                <a:cs typeface="HK Grotesk"/>
                <a:sym typeface="HK Grotesk"/>
              </a:rPr>
              <a:t>р</a:t>
            </a:r>
            <a:r>
              <a:rPr lang="en-US" sz="2999" u="none">
                <a:solidFill>
                  <a:srgbClr val="000000"/>
                </a:solidFill>
                <a:latin typeface="HK Grotesk"/>
                <a:ea typeface="HK Grotesk"/>
                <a:cs typeface="HK Grotesk"/>
                <a:sym typeface="HK Grotesk"/>
              </a:rPr>
              <a:t>і</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ік</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з</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т</a:t>
            </a:r>
            <a:r>
              <a:rPr lang="en-US" sz="2999">
                <a:solidFill>
                  <a:srgbClr val="000000"/>
                </a:solidFill>
                <a:latin typeface="HK Grotesk"/>
                <a:ea typeface="HK Grotesk"/>
                <a:cs typeface="HK Grotesk"/>
                <a:sym typeface="HK Grotesk"/>
              </a:rPr>
              <a:t>та</a:t>
            </a:r>
            <a:r>
              <a:rPr lang="en-US" sz="2999" u="none">
                <a:solidFill>
                  <a:srgbClr val="000000"/>
                </a:solidFill>
                <a:latin typeface="HK Grotesk"/>
                <a:ea typeface="HK Grotesk"/>
                <a:cs typeface="HK Grotesk"/>
                <a:sym typeface="HK Grotesk"/>
              </a:rPr>
              <a:t>р</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өндіруде кеңінен қ</a:t>
            </a:r>
            <a:r>
              <a:rPr lang="en-US" sz="2999">
                <a:solidFill>
                  <a:srgbClr val="000000"/>
                </a:solidFill>
                <a:latin typeface="HK Grotesk"/>
                <a:ea typeface="HK Grotesk"/>
                <a:cs typeface="HK Grotesk"/>
                <a:sym typeface="HK Grotesk"/>
              </a:rPr>
              <a:t>о</a:t>
            </a:r>
            <a:r>
              <a:rPr lang="en-US" sz="2999" u="none">
                <a:solidFill>
                  <a:srgbClr val="000000"/>
                </a:solidFill>
                <a:latin typeface="HK Grotesk"/>
                <a:ea typeface="HK Grotesk"/>
                <a:cs typeface="HK Grotesk"/>
                <a:sym typeface="HK Grotesk"/>
              </a:rPr>
              <a:t>лда</a:t>
            </a:r>
            <a:r>
              <a:rPr lang="en-US" sz="2999">
                <a:solidFill>
                  <a:srgbClr val="000000"/>
                </a:solidFill>
                <a:latin typeface="HK Grotesk"/>
                <a:ea typeface="HK Grotesk"/>
                <a:cs typeface="HK Grotesk"/>
                <a:sym typeface="HK Grotesk"/>
              </a:rPr>
              <a:t>ны</a:t>
            </a:r>
            <a:r>
              <a:rPr lang="en-US" sz="2999" u="none">
                <a:solidFill>
                  <a:srgbClr val="000000"/>
                </a:solidFill>
                <a:latin typeface="HK Grotesk"/>
                <a:ea typeface="HK Grotesk"/>
                <a:cs typeface="HK Grotesk"/>
                <a:sym typeface="HK Grotesk"/>
              </a:rPr>
              <a:t>л</a:t>
            </a:r>
            <a:r>
              <a:rPr lang="en-US" sz="2999">
                <a:solidFill>
                  <a:srgbClr val="000000"/>
                </a:solidFill>
                <a:latin typeface="HK Grotesk"/>
                <a:ea typeface="HK Grotesk"/>
                <a:cs typeface="HK Grotesk"/>
                <a:sym typeface="HK Grotesk"/>
              </a:rPr>
              <a:t>а</a:t>
            </a:r>
            <a:r>
              <a:rPr lang="en-US" sz="2999" u="none">
                <a:solidFill>
                  <a:srgbClr val="000000"/>
                </a:solidFill>
                <a:latin typeface="HK Grotesk"/>
                <a:ea typeface="HK Grotesk"/>
                <a:cs typeface="HK Grotesk"/>
                <a:sym typeface="HK Grotesk"/>
              </a:rPr>
              <a:t>ды.</a:t>
            </a:r>
            <a:r>
              <a:rPr lang="en-US" sz="2999">
                <a:solidFill>
                  <a:srgbClr val="000000"/>
                </a:solidFill>
                <a:latin typeface="HK Grotesk"/>
                <a:ea typeface="HK Grotesk"/>
                <a:cs typeface="HK Grotesk"/>
                <a:sym typeface="HK Grotesk"/>
              </a:rPr>
              <a:t> </a:t>
            </a:r>
            <a:r>
              <a:rPr lang="en-US" sz="2999" u="none">
                <a:solidFill>
                  <a:srgbClr val="000000"/>
                </a:solidFill>
                <a:latin typeface="HK Grotesk"/>
                <a:ea typeface="HK Grotesk"/>
                <a:cs typeface="HK Grotesk"/>
                <a:sym typeface="HK Grotesk"/>
              </a:rPr>
              <a:t>Кумол - ф</a:t>
            </a:r>
            <a:r>
              <a:rPr lang="en-US" sz="2999">
                <a:solidFill>
                  <a:srgbClr val="000000"/>
                </a:solidFill>
                <a:latin typeface="HK Grotesk"/>
                <a:ea typeface="HK Grotesk"/>
                <a:cs typeface="HK Grotesk"/>
                <a:sym typeface="HK Grotesk"/>
              </a:rPr>
              <a:t>е</a:t>
            </a:r>
            <a:r>
              <a:rPr lang="en-US" sz="2999" u="none">
                <a:solidFill>
                  <a:srgbClr val="000000"/>
                </a:solidFill>
                <a:latin typeface="HK Grotesk"/>
                <a:ea typeface="HK Grotesk"/>
                <a:cs typeface="HK Grotesk"/>
                <a:sym typeface="HK Grotesk"/>
              </a:rPr>
              <a:t>но</a:t>
            </a:r>
            <a:r>
              <a:rPr lang="en-US" sz="2999">
                <a:solidFill>
                  <a:srgbClr val="000000"/>
                </a:solidFill>
                <a:latin typeface="HK Grotesk"/>
                <a:ea typeface="HK Grotesk"/>
                <a:cs typeface="HK Grotesk"/>
                <a:sym typeface="HK Grotesk"/>
              </a:rPr>
              <a:t>л</a:t>
            </a:r>
            <a:r>
              <a:rPr lang="en-US" sz="2999" u="none">
                <a:solidFill>
                  <a:srgbClr val="000000"/>
                </a:solidFill>
                <a:latin typeface="HK Grotesk"/>
                <a:ea typeface="HK Grotesk"/>
                <a:cs typeface="HK Grotesk"/>
                <a:sym typeface="HK Grotesk"/>
              </a:rPr>
              <a:t> м</a:t>
            </a:r>
            <a:r>
              <a:rPr lang="en-US" sz="2999">
                <a:solidFill>
                  <a:srgbClr val="000000"/>
                </a:solidFill>
                <a:latin typeface="HK Grotesk"/>
                <a:ea typeface="HK Grotesk"/>
                <a:cs typeface="HK Grotesk"/>
                <a:sym typeface="HK Grotesk"/>
              </a:rPr>
              <a:t>е</a:t>
            </a:r>
            <a:r>
              <a:rPr lang="en-US" sz="2999" u="none">
                <a:solidFill>
                  <a:srgbClr val="000000"/>
                </a:solidFill>
                <a:latin typeface="HK Grotesk"/>
                <a:ea typeface="HK Grotesk"/>
                <a:cs typeface="HK Grotesk"/>
                <a:sym typeface="HK Grotesk"/>
              </a:rPr>
              <a:t>н ацетон алу</a:t>
            </a:r>
            <a:r>
              <a:rPr lang="en-US" sz="2999">
                <a:solidFill>
                  <a:srgbClr val="000000"/>
                </a:solidFill>
                <a:latin typeface="HK Grotesk"/>
                <a:ea typeface="HK Grotesk"/>
                <a:cs typeface="HK Grotesk"/>
                <a:sym typeface="HK Grotesk"/>
              </a:rPr>
              <a:t>д</a:t>
            </a:r>
            <a:r>
              <a:rPr lang="en-US" sz="2999" u="none">
                <a:solidFill>
                  <a:srgbClr val="000000"/>
                </a:solidFill>
                <a:latin typeface="HK Grotesk"/>
                <a:ea typeface="HK Grotesk"/>
                <a:cs typeface="HK Grotesk"/>
                <a:sym typeface="HK Grotesk"/>
              </a:rPr>
              <a:t>а нег</a:t>
            </a:r>
            <a:r>
              <a:rPr lang="en-US" sz="2999">
                <a:solidFill>
                  <a:srgbClr val="000000"/>
                </a:solidFill>
                <a:latin typeface="HK Grotesk"/>
                <a:ea typeface="HK Grotesk"/>
                <a:cs typeface="HK Grotesk"/>
                <a:sym typeface="HK Grotesk"/>
              </a:rPr>
              <a:t>і</a:t>
            </a:r>
            <a:r>
              <a:rPr lang="en-US" sz="2999" u="none">
                <a:solidFill>
                  <a:srgbClr val="000000"/>
                </a:solidFill>
                <a:latin typeface="HK Grotesk"/>
                <a:ea typeface="HK Grotesk"/>
                <a:cs typeface="HK Grotesk"/>
                <a:sym typeface="HK Grotesk"/>
              </a:rPr>
              <a:t>згі шикізат</a:t>
            </a:r>
            <a:r>
              <a:rPr lang="en-US" sz="2999">
                <a:solidFill>
                  <a:srgbClr val="000000"/>
                </a:solidFill>
                <a:latin typeface="HK Grotesk"/>
                <a:ea typeface="HK Grotesk"/>
                <a:cs typeface="HK Grotesk"/>
                <a:sym typeface="HK Grotesk"/>
              </a:rPr>
              <a:t>.</a:t>
            </a:r>
          </a:p>
          <a:p>
            <a:pPr algn="l" marL="0" indent="0" lvl="0">
              <a:lnSpc>
                <a:spcPts val="4199"/>
              </a:lnSpc>
            </a:pP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43476" y="971550"/>
            <a:ext cx="16115824" cy="8727440"/>
          </a:xfrm>
          <a:prstGeom prst="rect">
            <a:avLst/>
          </a:prstGeom>
        </p:spPr>
        <p:txBody>
          <a:bodyPr anchor="t" rtlCol="false" tIns="0" lIns="0" bIns="0" rIns="0">
            <a:spAutoFit/>
          </a:bodyPr>
          <a:lstStyle/>
          <a:p>
            <a:pPr algn="l">
              <a:lnSpc>
                <a:spcPts val="4059"/>
              </a:lnSpc>
            </a:pPr>
            <a:r>
              <a:rPr lang="en-US" sz="2899">
                <a:solidFill>
                  <a:srgbClr val="380AEF"/>
                </a:solidFill>
                <a:latin typeface="HK Grotesk Light"/>
                <a:ea typeface="HK Grotesk Light"/>
                <a:cs typeface="HK Grotesk Light"/>
                <a:sym typeface="HK Grotesk Light"/>
              </a:rPr>
              <a:t> Соңғы ғылыми-технологиялық жетістіктер:</a:t>
            </a:r>
          </a:p>
          <a:p>
            <a:pPr algn="l" marL="0" indent="0" lvl="0">
              <a:lnSpc>
                <a:spcPts val="4059"/>
              </a:lnSpc>
            </a:pPr>
            <a:r>
              <a:rPr lang="en-US" sz="2899">
                <a:solidFill>
                  <a:srgbClr val="380AEF"/>
                </a:solidFill>
                <a:latin typeface="HK Grotesk Light"/>
                <a:ea typeface="HK Grotesk Light"/>
                <a:cs typeface="HK Grotesk Light"/>
                <a:sym typeface="HK Grotesk Light"/>
              </a:rPr>
              <a:t> 1.Ж</a:t>
            </a:r>
            <a:r>
              <a:rPr lang="en-US" sz="2899" u="none">
                <a:solidFill>
                  <a:srgbClr val="380AEF"/>
                </a:solidFill>
                <a:latin typeface="HK Grotesk Light"/>
                <a:ea typeface="HK Grotesk Light"/>
                <a:cs typeface="HK Grotesk Light"/>
                <a:sym typeface="HK Grotesk Light"/>
              </a:rPr>
              <a:t>асыл химия әдістері: традициялық AlCl₃ катализаторының орнына қайта қолдануға болатын қатты катализаторлар (мысалы, цеолиттер, сульфонирленген шайырлар, ион алмастырғыштар) қолданылып жатыр. Бұл әдістер қалдықтарды азайтып, процесті экологиялық қауіпсіз етеді.</a:t>
            </a:r>
          </a:p>
          <a:p>
            <a:pPr algn="l" marL="0" indent="0" lvl="0">
              <a:lnSpc>
                <a:spcPts val="4059"/>
              </a:lnSpc>
            </a:pPr>
            <a:r>
              <a:rPr lang="en-US" sz="2899" u="none">
                <a:solidFill>
                  <a:srgbClr val="380AEF"/>
                </a:solidFill>
                <a:latin typeface="HK Grotesk Light"/>
                <a:ea typeface="HK Grotesk Light"/>
                <a:cs typeface="HK Grotesk Light"/>
                <a:sym typeface="HK Grotesk Light"/>
              </a:rPr>
              <a:t> 2.Селективті катализ: жаңа наноқұрылымды катализаторлар арқылы реакцияны нақты бір орынға (мысалы, тек пара-) бағыттап жүргізу жолдары табылуда. Бұл — мұнай-химия өндірісі үшін маңызды.</a:t>
            </a:r>
          </a:p>
          <a:p>
            <a:pPr algn="l" marL="0" indent="0" lvl="0">
              <a:lnSpc>
                <a:spcPts val="4059"/>
              </a:lnSpc>
            </a:pPr>
            <a:r>
              <a:rPr lang="en-US" sz="2899" u="none">
                <a:solidFill>
                  <a:srgbClr val="380AEF"/>
                </a:solidFill>
                <a:latin typeface="HK Grotesk Light"/>
                <a:ea typeface="HK Grotesk Light"/>
                <a:cs typeface="HK Grotesk Light"/>
                <a:sym typeface="HK Grotesk Light"/>
              </a:rPr>
              <a:t> 3.Микротолқынды және ультрадыбыстық активтендіру: реакцияны микротолқынмен қыздыру арқылы жылдам әрі энергия үнемдейтін жолмен жүргізуге болады. Бұл әсіресе зертханалық және шағын өндірістік көлемдер үшін тиімді.</a:t>
            </a:r>
          </a:p>
          <a:p>
            <a:pPr algn="l" marL="0" indent="0" lvl="0">
              <a:lnSpc>
                <a:spcPts val="4059"/>
              </a:lnSpc>
            </a:pPr>
            <a:r>
              <a:rPr lang="en-US" sz="2899" u="none">
                <a:solidFill>
                  <a:srgbClr val="380AEF"/>
                </a:solidFill>
                <a:latin typeface="HK Grotesk Light"/>
                <a:ea typeface="HK Grotesk Light"/>
                <a:cs typeface="HK Grotesk Light"/>
                <a:sym typeface="HK Grotesk Light"/>
              </a:rPr>
              <a:t> 4.Еріткішсіз және төмен температурада жүргізу әдістері: кейбір жаңа жүйелерде алкилдеу реакциясы еріткішсіз немесе жұмсақ шарттарда (төмен температурада) жүреді, бұл энергия шығынын азайтады.</a:t>
            </a:r>
          </a:p>
          <a:p>
            <a:pPr algn="l" marL="0" indent="0" lvl="0">
              <a:lnSpc>
                <a:spcPts val="4060"/>
              </a:lnSpc>
            </a:pPr>
            <a:r>
              <a:rPr lang="en-US" sz="2900" u="none">
                <a:solidFill>
                  <a:srgbClr val="380AEF"/>
                </a:solidFill>
                <a:latin typeface="HK Grotesk Light"/>
                <a:ea typeface="HK Grotesk Light"/>
                <a:cs typeface="HK Grotesk Light"/>
                <a:sym typeface="HK Grotesk Light"/>
              </a:rPr>
              <a:t> 5.Электрофильдердің генерациясын жеңілдету: қауіпті және тұрақсыз алкилгалогенидтерді қолданбай-ақ, алкогольдер немесе алкендер арқылы да алкилдеу жүргізу тәсілдері жасалуда (мысалы, алкоголь → карбкатион → алкилдеу).</a:t>
            </a:r>
          </a:p>
          <a:p>
            <a:pPr algn="l" marL="0" indent="0" lvl="0">
              <a:lnSpc>
                <a:spcPts val="405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12973"/>
            <a:ext cx="18924851" cy="10632325"/>
          </a:xfrm>
          <a:custGeom>
            <a:avLst/>
            <a:gdLst/>
            <a:ahLst/>
            <a:cxnLst/>
            <a:rect r="r" b="b" t="t" l="l"/>
            <a:pathLst>
              <a:path h="10632325" w="18924851">
                <a:moveTo>
                  <a:pt x="0" y="0"/>
                </a:moveTo>
                <a:lnTo>
                  <a:pt x="18924851" y="0"/>
                </a:lnTo>
                <a:lnTo>
                  <a:pt x="18924851"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813042" y="0"/>
            <a:ext cx="3474958" cy="5143500"/>
          </a:xfrm>
          <a:custGeom>
            <a:avLst/>
            <a:gdLst/>
            <a:ahLst/>
            <a:cxnLst/>
            <a:rect r="r" b="b" t="t" l="l"/>
            <a:pathLst>
              <a:path h="5143500" w="3474958">
                <a:moveTo>
                  <a:pt x="0" y="0"/>
                </a:moveTo>
                <a:lnTo>
                  <a:pt x="3474958" y="0"/>
                </a:lnTo>
                <a:lnTo>
                  <a:pt x="3474958" y="5143500"/>
                </a:lnTo>
                <a:lnTo>
                  <a:pt x="0" y="5143500"/>
                </a:lnTo>
                <a:lnTo>
                  <a:pt x="0" y="0"/>
                </a:lnTo>
                <a:close/>
              </a:path>
            </a:pathLst>
          </a:custGeom>
          <a:blipFill>
            <a:blip r:embed="rId4"/>
            <a:stretch>
              <a:fillRect l="0" t="-35442" r="-239664" b="-36666"/>
            </a:stretch>
          </a:blipFill>
        </p:spPr>
      </p:sp>
      <p:sp>
        <p:nvSpPr>
          <p:cNvPr name="Freeform 4" id="4"/>
          <p:cNvSpPr/>
          <p:nvPr/>
        </p:nvSpPr>
        <p:spPr>
          <a:xfrm flipH="false" flipV="false" rot="0">
            <a:off x="10968447" y="5137842"/>
            <a:ext cx="3590895" cy="5149158"/>
          </a:xfrm>
          <a:custGeom>
            <a:avLst/>
            <a:gdLst/>
            <a:ahLst/>
            <a:cxnLst/>
            <a:rect r="r" b="b" t="t" l="l"/>
            <a:pathLst>
              <a:path h="5149158" w="3590895">
                <a:moveTo>
                  <a:pt x="0" y="0"/>
                </a:moveTo>
                <a:lnTo>
                  <a:pt x="3590894" y="0"/>
                </a:lnTo>
                <a:lnTo>
                  <a:pt x="3590894" y="5149158"/>
                </a:lnTo>
                <a:lnTo>
                  <a:pt x="0" y="5149158"/>
                </a:lnTo>
                <a:lnTo>
                  <a:pt x="0" y="0"/>
                </a:lnTo>
                <a:close/>
              </a:path>
            </a:pathLst>
          </a:custGeom>
          <a:blipFill>
            <a:blip r:embed="rId4"/>
            <a:stretch>
              <a:fillRect l="-260144" t="-43488" r="0" b="-44878"/>
            </a:stretch>
          </a:blipFill>
        </p:spPr>
      </p:sp>
      <p:sp>
        <p:nvSpPr>
          <p:cNvPr name="TextBox 5" id="5"/>
          <p:cNvSpPr txBox="true"/>
          <p:nvPr/>
        </p:nvSpPr>
        <p:spPr>
          <a:xfrm rot="0">
            <a:off x="1028700" y="971550"/>
            <a:ext cx="8809479" cy="8406130"/>
          </a:xfrm>
          <a:prstGeom prst="rect">
            <a:avLst/>
          </a:prstGeom>
        </p:spPr>
        <p:txBody>
          <a:bodyPr anchor="t" rtlCol="false" tIns="0" lIns="0" bIns="0" rIns="0">
            <a:spAutoFit/>
          </a:bodyPr>
          <a:lstStyle/>
          <a:p>
            <a:pPr algn="l" marL="0" indent="0" lvl="0">
              <a:lnSpc>
                <a:spcPts val="3919"/>
              </a:lnSpc>
            </a:pPr>
            <a:r>
              <a:rPr lang="en-US" sz="2799">
                <a:solidFill>
                  <a:srgbClr val="FFFFFF"/>
                </a:solidFill>
                <a:latin typeface="HK Grotesk Light"/>
                <a:ea typeface="HK Grotesk Light"/>
                <a:cs typeface="HK Grotesk Light"/>
                <a:sym typeface="HK Grotesk Light"/>
              </a:rPr>
              <a:t> Сонымен, Фридель-</a:t>
            </a:r>
            <a:r>
              <a:rPr lang="en-US" sz="2799" u="none">
                <a:solidFill>
                  <a:srgbClr val="FFFFFF"/>
                </a:solidFill>
                <a:latin typeface="HK Grotesk Light"/>
                <a:ea typeface="HK Grotesk Light"/>
                <a:cs typeface="HK Grotesk Light"/>
                <a:sym typeface="HK Grotesk Light"/>
              </a:rPr>
              <a:t>Крафтс алкилдеуі - ароматты қосылыстарды түрлендірудің тиімді және кеңінен қолданылатын әдісі. Бұл реакция өнеркәсіпте көптеген маңызды органикалық өнімдердің синтезінде қолданылады. Қазіргі таңда бұл реакцияны экологиялық қауіпсіз, селективті және энергия үнемдейтін тәсілдермен жүргізу бағытында қарқынды ғылыми зерттеулер жүргізілуде. Мұндай жетістіктер оны жасыл химия талаптарына сәйкес жаңғыртуға мүмкіндік береді.</a:t>
            </a:r>
          </a:p>
          <a:p>
            <a:pPr algn="l" marL="0" indent="0" lvl="0">
              <a:lnSpc>
                <a:spcPts val="3919"/>
              </a:lnSpc>
            </a:pPr>
            <a:r>
              <a:rPr lang="en-US" sz="2800" u="none">
                <a:solidFill>
                  <a:srgbClr val="FFFFFF"/>
                </a:solidFill>
                <a:latin typeface="HK Grotesk Light"/>
                <a:ea typeface="HK Grotesk Light"/>
                <a:cs typeface="HK Grotesk Light"/>
                <a:sym typeface="HK Grotesk Light"/>
              </a:rPr>
              <a:t> Сонымен, электрофильді орынбасу - ароматты қосылыстарға тән негізгі реакция. Оның механизмі және орынбасарлардың әсері өнімнің құрылымын болжауға мүмкіндік береді. Бұл реакциялар өнеркәсіптік және зертханалық органикалық синтездің негізі болып табылады.</a:t>
            </a:r>
          </a:p>
          <a:p>
            <a:pPr algn="l" marL="0" indent="0" lvl="0">
              <a:lnSpc>
                <a:spcPts val="3919"/>
              </a:lnSpc>
            </a:pPr>
          </a:p>
        </p:txBody>
      </p:sp>
      <p:sp>
        <p:nvSpPr>
          <p:cNvPr name="TextBox 6" id="6"/>
          <p:cNvSpPr txBox="true"/>
          <p:nvPr/>
        </p:nvSpPr>
        <p:spPr>
          <a:xfrm rot="0">
            <a:off x="13275472" y="4501470"/>
            <a:ext cx="8809479" cy="481330"/>
          </a:xfrm>
          <a:prstGeom prst="rect">
            <a:avLst/>
          </a:prstGeom>
        </p:spPr>
        <p:txBody>
          <a:bodyPr anchor="t" rtlCol="false" tIns="0" lIns="0" bIns="0" rIns="0">
            <a:spAutoFit/>
          </a:bodyPr>
          <a:lstStyle/>
          <a:p>
            <a:pPr algn="l" marL="0" indent="0" lvl="0">
              <a:lnSpc>
                <a:spcPts val="3919"/>
              </a:lnSpc>
            </a:pPr>
            <a:r>
              <a:rPr lang="en-US" sz="2799">
                <a:solidFill>
                  <a:srgbClr val="FFFFFF"/>
                </a:solidFill>
                <a:latin typeface="HK Grotesk"/>
                <a:ea typeface="HK Grotesk"/>
                <a:cs typeface="HK Grotesk"/>
                <a:sym typeface="HK Grotesk"/>
              </a:rPr>
              <a:t>КРАФТС ДЖЕЙМС МЕЙСОН</a:t>
            </a:r>
          </a:p>
        </p:txBody>
      </p:sp>
      <p:sp>
        <p:nvSpPr>
          <p:cNvPr name="TextBox 7" id="7"/>
          <p:cNvSpPr txBox="true"/>
          <p:nvPr/>
        </p:nvSpPr>
        <p:spPr>
          <a:xfrm rot="0">
            <a:off x="12145782" y="9642886"/>
            <a:ext cx="8809479" cy="481330"/>
          </a:xfrm>
          <a:prstGeom prst="rect">
            <a:avLst/>
          </a:prstGeom>
        </p:spPr>
        <p:txBody>
          <a:bodyPr anchor="t" rtlCol="false" tIns="0" lIns="0" bIns="0" rIns="0">
            <a:spAutoFit/>
          </a:bodyPr>
          <a:lstStyle/>
          <a:p>
            <a:pPr algn="l" marL="0" indent="0" lvl="0">
              <a:lnSpc>
                <a:spcPts val="3919"/>
              </a:lnSpc>
            </a:pPr>
            <a:r>
              <a:rPr lang="en-US" sz="2799">
                <a:solidFill>
                  <a:srgbClr val="FFFFFF"/>
                </a:solidFill>
                <a:latin typeface="HK Grotesk"/>
                <a:ea typeface="HK Grotesk"/>
                <a:cs typeface="HK Grotesk"/>
                <a:sym typeface="HK Grotesk"/>
              </a:rPr>
              <a:t>ФРИДЕЛЬ ШАРЛЬ</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94019" y="3754742"/>
            <a:ext cx="15865281" cy="6276975"/>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380AEF"/>
                </a:solidFill>
                <a:latin typeface="HK Grotesk Light"/>
                <a:ea typeface="HK Grotesk Light"/>
                <a:cs typeface="HK Grotesk Light"/>
                <a:sym typeface="HK Grotesk Light"/>
              </a:rPr>
              <a:t> А</a:t>
            </a:r>
            <a:r>
              <a:rPr lang="en-US" sz="2999" u="none">
                <a:solidFill>
                  <a:srgbClr val="380AEF"/>
                </a:solidFill>
                <a:latin typeface="HK Grotesk Light"/>
                <a:ea typeface="HK Grotesk Light"/>
                <a:cs typeface="HK Grotesk Light"/>
                <a:sym typeface="HK Grotesk Light"/>
              </a:rPr>
              <a:t>роматты қосылыстардағы нуклеофильді орынбасу реакциялары — бұл ароматты сақинадағы орынбасар топты нуклеофильмен алмастыру арқылы жүретін химиялық өзгерістер. Бұл реакциялар көбінесе ароматты галогендерде (мысалы, хлорбензол, фторнитробензол) кездеседі және электрофильді орынбасудан ерекшеленетін арнайы механизм арқылы жүреді.</a:t>
            </a:r>
          </a:p>
          <a:p>
            <a:pPr algn="ctr"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Механизм түрлері:</a:t>
            </a:r>
          </a:p>
          <a:p>
            <a:pPr algn="ctr"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Арнольд-Элмс механизмі (қосылу-бөліну механизмі)</a:t>
            </a:r>
          </a:p>
          <a:p>
            <a:pPr algn="ctr" marL="0" indent="0" lvl="0">
              <a:lnSpc>
                <a:spcPts val="4199"/>
              </a:lnSpc>
              <a:spcBef>
                <a:spcPct val="0"/>
              </a:spcBef>
            </a:pPr>
            <a:r>
              <a:rPr lang="en-US" sz="2999" u="none">
                <a:solidFill>
                  <a:srgbClr val="380AEF"/>
                </a:solidFill>
                <a:latin typeface="HK Grotesk Light"/>
                <a:ea typeface="HK Grotesk Light"/>
                <a:cs typeface="HK Grotesk Light"/>
                <a:sym typeface="HK Grotesk Light"/>
              </a:rPr>
              <a:t> Арнольд-Элмс механизмі - ароматты қосылыстарда жүретін нуклеофильді орынбасу реакциясының ең кең таралған түрі. Бұл механизм негізінен ароматты сақинада электроноакцептор топтар болған кезде және жақсы кетуші топ (мысалы, галоген) болған жағдайда жүреді.</a:t>
            </a:r>
          </a:p>
          <a:p>
            <a:pPr algn="ctr" marL="0" indent="0" lvl="0">
              <a:lnSpc>
                <a:spcPts val="4199"/>
              </a:lnSpc>
              <a:spcBef>
                <a:spcPct val="0"/>
              </a:spcBef>
            </a:pPr>
          </a:p>
        </p:txBody>
      </p:sp>
      <p:sp>
        <p:nvSpPr>
          <p:cNvPr name="TextBox 3" id="3"/>
          <p:cNvSpPr txBox="true"/>
          <p:nvPr/>
        </p:nvSpPr>
        <p:spPr>
          <a:xfrm rot="0">
            <a:off x="1394019" y="1287443"/>
            <a:ext cx="15499963" cy="2124075"/>
          </a:xfrm>
          <a:prstGeom prst="rect">
            <a:avLst/>
          </a:prstGeom>
        </p:spPr>
        <p:txBody>
          <a:bodyPr anchor="t" rtlCol="false" tIns="0" lIns="0" bIns="0" rIns="0">
            <a:spAutoFit/>
          </a:bodyPr>
          <a:lstStyle/>
          <a:p>
            <a:pPr algn="ctr" marL="0" indent="0" lvl="0">
              <a:lnSpc>
                <a:spcPts val="8400"/>
              </a:lnSpc>
            </a:pPr>
            <a:r>
              <a:rPr lang="en-US" sz="7000">
                <a:solidFill>
                  <a:srgbClr val="380AEF"/>
                </a:solidFill>
                <a:latin typeface="HK Grotesk"/>
                <a:ea typeface="HK Grotesk"/>
                <a:cs typeface="HK Grotesk"/>
                <a:sym typeface="HK Grotesk"/>
              </a:rPr>
              <a:t>Аром</a:t>
            </a:r>
            <a:r>
              <a:rPr lang="en-US" sz="7000" u="none">
                <a:solidFill>
                  <a:srgbClr val="380AEF"/>
                </a:solidFill>
                <a:latin typeface="HK Grotesk"/>
                <a:ea typeface="HK Grotesk"/>
                <a:cs typeface="HK Grotesk"/>
                <a:sym typeface="HK Grotesk"/>
              </a:rPr>
              <a:t>атты қосылыстардағы нуклеофильді орынбасу реакциялары</a:t>
            </a:r>
          </a:p>
        </p:txBody>
      </p:sp>
      <p:sp>
        <p:nvSpPr>
          <p:cNvPr name="TextBox 4" id="4"/>
          <p:cNvSpPr txBox="true"/>
          <p:nvPr/>
        </p:nvSpPr>
        <p:spPr>
          <a:xfrm rot="0">
            <a:off x="14307472" y="4258183"/>
            <a:ext cx="784627" cy="670560"/>
          </a:xfrm>
          <a:prstGeom prst="rect">
            <a:avLst/>
          </a:prstGeom>
        </p:spPr>
        <p:txBody>
          <a:bodyPr anchor="t" rtlCol="false" tIns="0" lIns="0" bIns="0" rIns="0">
            <a:spAutoFit/>
          </a:bodyPr>
          <a:lstStyle/>
          <a:p>
            <a:pPr algn="ctr" marL="0" indent="0" lvl="0">
              <a:lnSpc>
                <a:spcPts val="5280"/>
              </a:lnSpc>
            </a:pPr>
            <a:r>
              <a:rPr lang="en-US" sz="4400">
                <a:solidFill>
                  <a:srgbClr val="FFFFFF"/>
                </a:solidFill>
                <a:latin typeface="HK Grotesk Light"/>
                <a:ea typeface="HK Grotesk Light"/>
                <a:cs typeface="HK Grotesk Light"/>
                <a:sym typeface="HK Grotesk Light"/>
              </a:rPr>
              <a:t>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134600" y="3368582"/>
            <a:ext cx="5981700" cy="704850"/>
          </a:xfrm>
          <a:prstGeom prst="rect">
            <a:avLst/>
          </a:prstGeom>
        </p:spPr>
        <p:txBody>
          <a:bodyPr anchor="t" rtlCol="false" tIns="0" lIns="0" bIns="0" rIns="0">
            <a:spAutoFit/>
          </a:bodyPr>
          <a:lstStyle/>
          <a:p>
            <a:pPr algn="l" marL="0" indent="0" lvl="0">
              <a:lnSpc>
                <a:spcPts val="5520"/>
              </a:lnSpc>
            </a:pPr>
            <a:r>
              <a:rPr lang="en-US" sz="4600" u="none">
                <a:solidFill>
                  <a:srgbClr val="380AEF"/>
                </a:solidFill>
                <a:latin typeface="HK Grotesk"/>
                <a:ea typeface="HK Grotesk"/>
                <a:cs typeface="HK Grotesk"/>
                <a:sym typeface="HK Grotesk"/>
              </a:rPr>
              <a:t> Дәріс мақсаты:</a:t>
            </a:r>
          </a:p>
        </p:txBody>
      </p:sp>
      <p:sp>
        <p:nvSpPr>
          <p:cNvPr name="TextBox 3" id="3"/>
          <p:cNvSpPr txBox="true"/>
          <p:nvPr/>
        </p:nvSpPr>
        <p:spPr>
          <a:xfrm rot="0">
            <a:off x="10134600" y="4457382"/>
            <a:ext cx="5476109" cy="3948430"/>
          </a:xfrm>
          <a:prstGeom prst="rect">
            <a:avLst/>
          </a:prstGeom>
        </p:spPr>
        <p:txBody>
          <a:bodyPr anchor="t" rtlCol="false" tIns="0" lIns="0" bIns="0" rIns="0">
            <a:spAutoFit/>
          </a:bodyPr>
          <a:lstStyle/>
          <a:p>
            <a:pPr algn="l" marL="0" indent="0" lvl="0">
              <a:lnSpc>
                <a:spcPts val="3919"/>
              </a:lnSpc>
            </a:pPr>
            <a:r>
              <a:rPr lang="en-US" sz="2800" u="none">
                <a:solidFill>
                  <a:srgbClr val="380AEF"/>
                </a:solidFill>
                <a:latin typeface="HK Grotesk Light"/>
                <a:ea typeface="HK Grotesk Light"/>
                <a:cs typeface="HK Grotesk Light"/>
                <a:sym typeface="HK Grotesk Light"/>
              </a:rPr>
              <a:t> білім алушыларға ароматты қосылыстардағы орынбасу реакцияларының мәнін, механизмдерін түсіндіру және ароматты сақинадағы орынбасудың бағытталу заңдылықтарын үйрету.</a:t>
            </a:r>
          </a:p>
          <a:p>
            <a:pPr algn="l" marL="0" indent="0" lvl="0">
              <a:lnSpc>
                <a:spcPts val="3919"/>
              </a:lnSpc>
            </a:pPr>
          </a:p>
        </p:txBody>
      </p:sp>
      <p:sp>
        <p:nvSpPr>
          <p:cNvPr name="Freeform 4" id="4"/>
          <p:cNvSpPr/>
          <p:nvPr/>
        </p:nvSpPr>
        <p:spPr>
          <a:xfrm flipH="false" flipV="false" rot="0">
            <a:off x="1456185" y="1584969"/>
            <a:ext cx="6931571" cy="7117063"/>
          </a:xfrm>
          <a:custGeom>
            <a:avLst/>
            <a:gdLst/>
            <a:ahLst/>
            <a:cxnLst/>
            <a:rect r="r" b="b" t="t" l="l"/>
            <a:pathLst>
              <a:path h="7117063" w="6931571">
                <a:moveTo>
                  <a:pt x="0" y="0"/>
                </a:moveTo>
                <a:lnTo>
                  <a:pt x="6931571" y="0"/>
                </a:lnTo>
                <a:lnTo>
                  <a:pt x="6931571" y="7117062"/>
                </a:lnTo>
                <a:lnTo>
                  <a:pt x="0" y="7117062"/>
                </a:lnTo>
                <a:lnTo>
                  <a:pt x="0" y="0"/>
                </a:lnTo>
                <a:close/>
              </a:path>
            </a:pathLst>
          </a:custGeom>
          <a:blipFill>
            <a:blip r:embed="rId2">
              <a:extLst>
                <a:ext uri="{96DAC541-7B7A-43D3-8B79-37D633B846F1}">
                  <asvg:svgBlip xmlns:asvg="http://schemas.microsoft.com/office/drawing/2016/SVG/main" r:embed="rId3"/>
                </a:ext>
              </a:extLst>
            </a:blip>
            <a:stretch>
              <a:fillRect l="-89930" t="-3925" r="0" b="0"/>
            </a:stretch>
          </a:blipFill>
        </p:spPr>
      </p:sp>
      <p:sp>
        <p:nvSpPr>
          <p:cNvPr name="Freeform 5" id="5"/>
          <p:cNvSpPr/>
          <p:nvPr/>
        </p:nvSpPr>
        <p:spPr>
          <a:xfrm flipH="false" flipV="false" rot="0">
            <a:off x="1740620" y="1881188"/>
            <a:ext cx="6362700" cy="6524625"/>
          </a:xfrm>
          <a:custGeom>
            <a:avLst/>
            <a:gdLst/>
            <a:ahLst/>
            <a:cxnLst/>
            <a:rect r="r" b="b" t="t" l="l"/>
            <a:pathLst>
              <a:path h="6524625" w="6362700">
                <a:moveTo>
                  <a:pt x="0" y="0"/>
                </a:moveTo>
                <a:lnTo>
                  <a:pt x="6362700" y="0"/>
                </a:lnTo>
                <a:lnTo>
                  <a:pt x="6362700" y="6524624"/>
                </a:lnTo>
                <a:lnTo>
                  <a:pt x="0" y="6524624"/>
                </a:lnTo>
                <a:lnTo>
                  <a:pt x="0" y="0"/>
                </a:lnTo>
                <a:close/>
              </a:path>
            </a:pathLst>
          </a:custGeom>
          <a:blipFill>
            <a:blip r:embed="rId4"/>
            <a:stretch>
              <a:fillRect l="-57847" t="0" r="-57847"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79078" y="1447972"/>
            <a:ext cx="10053858" cy="857885"/>
          </a:xfrm>
          <a:prstGeom prst="rect">
            <a:avLst/>
          </a:prstGeom>
        </p:spPr>
        <p:txBody>
          <a:bodyPr anchor="t" rtlCol="false" tIns="0" lIns="0" bIns="0" rIns="0">
            <a:spAutoFit/>
          </a:bodyPr>
          <a:lstStyle/>
          <a:p>
            <a:pPr algn="l" marL="0" indent="0" lvl="0">
              <a:lnSpc>
                <a:spcPts val="6400"/>
              </a:lnSpc>
            </a:pPr>
            <a:r>
              <a:rPr lang="en-US" sz="6400">
                <a:solidFill>
                  <a:srgbClr val="380AEF"/>
                </a:solidFill>
                <a:latin typeface="HK Grotesk"/>
                <a:ea typeface="HK Grotesk"/>
                <a:cs typeface="HK Grotesk"/>
                <a:sym typeface="HK Grotesk"/>
              </a:rPr>
              <a:t>Мех</a:t>
            </a:r>
            <a:r>
              <a:rPr lang="en-US" sz="6400" u="none">
                <a:solidFill>
                  <a:srgbClr val="380AEF"/>
                </a:solidFill>
                <a:latin typeface="HK Grotesk"/>
                <a:ea typeface="HK Grotesk"/>
                <a:cs typeface="HK Grotesk"/>
                <a:sym typeface="HK Grotesk"/>
              </a:rPr>
              <a:t>анизмнің кезеңдері:</a:t>
            </a:r>
          </a:p>
        </p:txBody>
      </p:sp>
      <p:sp>
        <p:nvSpPr>
          <p:cNvPr name="TextBox 3" id="3"/>
          <p:cNvSpPr txBox="true"/>
          <p:nvPr/>
        </p:nvSpPr>
        <p:spPr>
          <a:xfrm rot="0">
            <a:off x="579078" y="2248707"/>
            <a:ext cx="15048718" cy="7415530"/>
          </a:xfrm>
          <a:prstGeom prst="rect">
            <a:avLst/>
          </a:prstGeom>
        </p:spPr>
        <p:txBody>
          <a:bodyPr anchor="t" rtlCol="false" tIns="0" lIns="0" bIns="0" rIns="0">
            <a:spAutoFit/>
          </a:bodyPr>
          <a:lstStyle/>
          <a:p>
            <a:pPr algn="l" marL="0" indent="0" lvl="0">
              <a:lnSpc>
                <a:spcPts val="3919"/>
              </a:lnSpc>
            </a:pPr>
            <a:r>
              <a:rPr lang="en-US" sz="2799">
                <a:solidFill>
                  <a:srgbClr val="380AEF"/>
                </a:solidFill>
                <a:latin typeface="HK Grotesk Light"/>
                <a:ea typeface="HK Grotesk Light"/>
                <a:cs typeface="HK Grotesk Light"/>
                <a:sym typeface="HK Grotesk Light"/>
              </a:rPr>
              <a:t> </a:t>
            </a:r>
          </a:p>
          <a:p>
            <a:pPr algn="l" marL="0" indent="0" lvl="0">
              <a:lnSpc>
                <a:spcPts val="3919"/>
              </a:lnSpc>
            </a:pPr>
            <a:r>
              <a:rPr lang="en-US" sz="2799" u="none">
                <a:solidFill>
                  <a:srgbClr val="380AEF"/>
                </a:solidFill>
                <a:latin typeface="HK Grotesk Light"/>
                <a:ea typeface="HK Grotesk Light"/>
                <a:cs typeface="HK Grotesk Light"/>
                <a:sym typeface="HK Grotesk Light"/>
              </a:rPr>
              <a:t> 1. Қосылу (нуклеофильдің шабуылы): нуклеофиль ароматты сақинадағы электрон жетіспейтін орынға, көбінесе электроноакцептор топқа жақын тұрған галогенге, шабуыл жасайды. Бұл кезде ароматты жүйе уақытша бұзылады да, σ-кешен (аралық карбанион) түзіледі.</a:t>
            </a:r>
          </a:p>
          <a:p>
            <a:pPr algn="l" marL="0" indent="0" lvl="0">
              <a:lnSpc>
                <a:spcPts val="3919"/>
              </a:lnSpc>
            </a:pPr>
            <a:r>
              <a:rPr lang="en-US" sz="2799" u="none">
                <a:solidFill>
                  <a:srgbClr val="380AEF"/>
                </a:solidFill>
                <a:latin typeface="HK Grotesk Light"/>
                <a:ea typeface="HK Grotesk Light"/>
                <a:cs typeface="HK Grotesk Light"/>
                <a:sym typeface="HK Grotesk Light"/>
              </a:rPr>
              <a:t> 2. Бөліну (кетуші топтың шығуы): келесі кезеңде ароматтылықты қалпына келтіру үшін кетуші топ (мысалы, F⁻ немесе Cl⁻) бөлініп шығады. Нәтижесінде жаңа нуклеофильді орынбасқан ароматты қосылыс түзіледі.</a:t>
            </a:r>
          </a:p>
          <a:p>
            <a:pPr algn="l" marL="0" indent="0" lvl="0">
              <a:lnSpc>
                <a:spcPts val="3919"/>
              </a:lnSpc>
            </a:pPr>
            <a:r>
              <a:rPr lang="en-US" sz="2799" u="none">
                <a:solidFill>
                  <a:srgbClr val="380AEF"/>
                </a:solidFill>
                <a:latin typeface="HK Grotesk Light"/>
                <a:ea typeface="HK Grotesk Light"/>
                <a:cs typeface="HK Grotesk Light"/>
                <a:sym typeface="HK Grotesk Light"/>
              </a:rPr>
              <a:t> Жалпы мысал:</a:t>
            </a:r>
          </a:p>
          <a:p>
            <a:pPr algn="l" marL="0" indent="0" lvl="0">
              <a:lnSpc>
                <a:spcPts val="3919"/>
              </a:lnSpc>
            </a:pPr>
            <a:r>
              <a:rPr lang="en-US" sz="2799" u="none">
                <a:solidFill>
                  <a:srgbClr val="380AEF"/>
                </a:solidFill>
                <a:latin typeface="HK Grotesk Light"/>
                <a:ea typeface="HK Grotesk Light"/>
                <a:cs typeface="HK Grotesk Light"/>
                <a:sym typeface="HK Grotesk Light"/>
              </a:rPr>
              <a:t> p-NO</a:t>
            </a:r>
            <a:r>
              <a:rPr lang="en-US" sz="2799" u="none">
                <a:solidFill>
                  <a:srgbClr val="380AEF"/>
                </a:solidFill>
                <a:latin typeface="HK Grotesk Light"/>
                <a:ea typeface="HK Grotesk Light"/>
                <a:cs typeface="HK Grotesk Light"/>
                <a:sym typeface="HK Grotesk Light"/>
              </a:rPr>
              <a:t>2</a:t>
            </a:r>
            <a:r>
              <a:rPr lang="en-US" sz="2799" u="none">
                <a:solidFill>
                  <a:srgbClr val="380AEF"/>
                </a:solidFill>
                <a:latin typeface="HK Grotesk Light"/>
                <a:ea typeface="HK Grotesk Light"/>
                <a:cs typeface="HK Grotesk Light"/>
                <a:sym typeface="HK Grotesk Light"/>
              </a:rPr>
              <a:t>-C</a:t>
            </a:r>
            <a:r>
              <a:rPr lang="en-US" sz="2799" u="none">
                <a:solidFill>
                  <a:srgbClr val="380AEF"/>
                </a:solidFill>
                <a:latin typeface="HK Grotesk Light"/>
                <a:ea typeface="HK Grotesk Light"/>
                <a:cs typeface="HK Grotesk Light"/>
                <a:sym typeface="HK Grotesk Light"/>
              </a:rPr>
              <a:t>6</a:t>
            </a:r>
            <a:r>
              <a:rPr lang="en-US" sz="2799" u="none">
                <a:solidFill>
                  <a:srgbClr val="380AEF"/>
                </a:solidFill>
                <a:latin typeface="HK Grotesk Light"/>
                <a:ea typeface="HK Grotesk Light"/>
                <a:cs typeface="HK Grotesk Light"/>
                <a:sym typeface="HK Grotesk Light"/>
              </a:rPr>
              <a:t>H</a:t>
            </a:r>
            <a:r>
              <a:rPr lang="en-US" sz="2799" u="none">
                <a:solidFill>
                  <a:srgbClr val="380AEF"/>
                </a:solidFill>
                <a:latin typeface="HK Grotesk Light"/>
                <a:ea typeface="HK Grotesk Light"/>
                <a:cs typeface="HK Grotesk Light"/>
                <a:sym typeface="HK Grotesk Light"/>
              </a:rPr>
              <a:t>4</a:t>
            </a:r>
            <a:r>
              <a:rPr lang="en-US" sz="2799" u="none">
                <a:solidFill>
                  <a:srgbClr val="380AEF"/>
                </a:solidFill>
                <a:latin typeface="HK Grotesk Light"/>
                <a:ea typeface="HK Grotesk Light"/>
                <a:cs typeface="HK Grotesk Light"/>
                <a:sym typeface="HK Grotesk Light"/>
              </a:rPr>
              <a:t>-F+OH− ⟶ p-NO</a:t>
            </a:r>
            <a:r>
              <a:rPr lang="en-US" sz="2799" u="none">
                <a:solidFill>
                  <a:srgbClr val="380AEF"/>
                </a:solidFill>
                <a:latin typeface="HK Grotesk Light"/>
                <a:ea typeface="HK Grotesk Light"/>
                <a:cs typeface="HK Grotesk Light"/>
                <a:sym typeface="HK Grotesk Light"/>
              </a:rPr>
              <a:t>2</a:t>
            </a:r>
            <a:r>
              <a:rPr lang="en-US" sz="2799" u="none">
                <a:solidFill>
                  <a:srgbClr val="380AEF"/>
                </a:solidFill>
                <a:latin typeface="HK Grotesk Light"/>
                <a:ea typeface="HK Grotesk Light"/>
                <a:cs typeface="HK Grotesk Light"/>
                <a:sym typeface="HK Grotesk Light"/>
              </a:rPr>
              <a:t>-C</a:t>
            </a:r>
            <a:r>
              <a:rPr lang="en-US" sz="2799" u="none">
                <a:solidFill>
                  <a:srgbClr val="380AEF"/>
                </a:solidFill>
                <a:latin typeface="HK Grotesk Light"/>
                <a:ea typeface="HK Grotesk Light"/>
                <a:cs typeface="HK Grotesk Light"/>
                <a:sym typeface="HK Grotesk Light"/>
              </a:rPr>
              <a:t>6</a:t>
            </a:r>
            <a:r>
              <a:rPr lang="en-US" sz="2799" u="none">
                <a:solidFill>
                  <a:srgbClr val="380AEF"/>
                </a:solidFill>
                <a:latin typeface="HK Grotesk Light"/>
                <a:ea typeface="HK Grotesk Light"/>
                <a:cs typeface="HK Grotesk Light"/>
                <a:sym typeface="HK Grotesk Light"/>
              </a:rPr>
              <a:t>H</a:t>
            </a:r>
            <a:r>
              <a:rPr lang="en-US" sz="2799" u="none">
                <a:solidFill>
                  <a:srgbClr val="380AEF"/>
                </a:solidFill>
                <a:latin typeface="HK Grotesk Light"/>
                <a:ea typeface="HK Grotesk Light"/>
                <a:cs typeface="HK Grotesk Light"/>
                <a:sym typeface="HK Grotesk Light"/>
              </a:rPr>
              <a:t>4</a:t>
            </a:r>
            <a:r>
              <a:rPr lang="en-US" sz="2799" u="none">
                <a:solidFill>
                  <a:srgbClr val="380AEF"/>
                </a:solidFill>
                <a:latin typeface="HK Grotesk Light"/>
                <a:ea typeface="HK Grotesk Light"/>
                <a:cs typeface="HK Grotesk Light"/>
                <a:sym typeface="HK Grotesk Light"/>
              </a:rPr>
              <a:t>-OH+F−</a:t>
            </a:r>
          </a:p>
          <a:p>
            <a:pPr algn="l" marL="0" indent="0" lvl="0">
              <a:lnSpc>
                <a:spcPts val="3919"/>
              </a:lnSpc>
            </a:pPr>
            <a:r>
              <a:rPr lang="en-US" sz="2799" u="none">
                <a:solidFill>
                  <a:srgbClr val="380AEF"/>
                </a:solidFill>
                <a:latin typeface="HK Grotesk Light"/>
                <a:ea typeface="HK Grotesk Light"/>
                <a:cs typeface="HK Grotesk Light"/>
                <a:sym typeface="HK Grotesk Light"/>
              </a:rPr>
              <a:t> Бұл реакцияда:</a:t>
            </a:r>
          </a:p>
          <a:p>
            <a:pPr algn="l" marL="0" indent="0" lvl="0">
              <a:lnSpc>
                <a:spcPts val="3919"/>
              </a:lnSpc>
            </a:pPr>
            <a:r>
              <a:rPr lang="en-US" sz="2799" u="none">
                <a:solidFill>
                  <a:srgbClr val="380AEF"/>
                </a:solidFill>
                <a:latin typeface="HK Grotesk Light"/>
                <a:ea typeface="HK Grotesk Light"/>
                <a:cs typeface="HK Grotesk Light"/>
                <a:sym typeface="HK Grotesk Light"/>
              </a:rPr>
              <a:t> -F - кетуші топ (жақсы кетеді, себебі өте электон тартқыш)</a:t>
            </a:r>
          </a:p>
          <a:p>
            <a:pPr algn="l" marL="0" indent="0" lvl="0">
              <a:lnSpc>
                <a:spcPts val="3919"/>
              </a:lnSpc>
            </a:pPr>
            <a:r>
              <a:rPr lang="en-US" sz="2799" u="none">
                <a:solidFill>
                  <a:srgbClr val="380AEF"/>
                </a:solidFill>
                <a:latin typeface="HK Grotesk Light"/>
                <a:ea typeface="HK Grotesk Light"/>
                <a:cs typeface="HK Grotesk Light"/>
                <a:sym typeface="HK Grotesk Light"/>
              </a:rPr>
              <a:t> -OH⁻ - нуклеофиль</a:t>
            </a:r>
          </a:p>
          <a:p>
            <a:pPr algn="l" marL="0" indent="0" lvl="0">
              <a:lnSpc>
                <a:spcPts val="3919"/>
              </a:lnSpc>
            </a:pPr>
            <a:r>
              <a:rPr lang="en-US" sz="2799" u="none">
                <a:solidFill>
                  <a:srgbClr val="380AEF"/>
                </a:solidFill>
                <a:latin typeface="HK Grotesk Light"/>
                <a:ea typeface="HK Grotesk Light"/>
                <a:cs typeface="HK Grotesk Light"/>
                <a:sym typeface="HK Grotesk Light"/>
              </a:rPr>
              <a:t> -NO₂ - ароматты сақинаны активтендіруші топ (электроноакцептор), ол нуклеофильдік шабуылға қолайлы жағдай жасайды</a:t>
            </a:r>
          </a:p>
          <a:p>
            <a:pPr algn="l" marL="0" indent="0" lvl="0">
              <a:lnSpc>
                <a:spcPts val="391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6851" y="-108195"/>
            <a:ext cx="23218112" cy="13044358"/>
          </a:xfrm>
          <a:custGeom>
            <a:avLst/>
            <a:gdLst/>
            <a:ahLst/>
            <a:cxnLst/>
            <a:rect r="r" b="b" t="t" l="l"/>
            <a:pathLst>
              <a:path h="13044358" w="23218112">
                <a:moveTo>
                  <a:pt x="0" y="0"/>
                </a:moveTo>
                <a:lnTo>
                  <a:pt x="23218112" y="0"/>
                </a:lnTo>
                <a:lnTo>
                  <a:pt x="23218112" y="13044358"/>
                </a:lnTo>
                <a:lnTo>
                  <a:pt x="0" y="130443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1196340"/>
            <a:ext cx="17901701" cy="8213090"/>
          </a:xfrm>
          <a:prstGeom prst="rect">
            <a:avLst/>
          </a:prstGeom>
        </p:spPr>
        <p:txBody>
          <a:bodyPr anchor="t" rtlCol="false" tIns="0" lIns="0" bIns="0" rIns="0">
            <a:spAutoFit/>
          </a:bodyPr>
          <a:lstStyle/>
          <a:p>
            <a:pPr algn="ctr" marL="0" indent="0" lvl="0">
              <a:lnSpc>
                <a:spcPts val="4059"/>
              </a:lnSpc>
            </a:pPr>
            <a:r>
              <a:rPr lang="en-US" sz="2899">
                <a:solidFill>
                  <a:srgbClr val="FFFFFF"/>
                </a:solidFill>
                <a:latin typeface="HK Grotesk Light"/>
                <a:ea typeface="HK Grotesk Light"/>
                <a:cs typeface="HK Grotesk Light"/>
                <a:sym typeface="HK Grotesk Light"/>
              </a:rPr>
              <a:t> Арнольд-Элмс механизміне әсер ететін факторлар: электроноакцептор топтардың болуы (NO₂, CN, COOH, SO₃H). Олар сақинадағы π-электрон тығыздығын </a:t>
            </a:r>
            <a:r>
              <a:rPr lang="en-US" sz="2899" u="none">
                <a:solidFill>
                  <a:srgbClr val="FFFFFF"/>
                </a:solidFill>
                <a:latin typeface="HK Grotesk Light"/>
                <a:ea typeface="HK Grotesk Light"/>
                <a:cs typeface="HK Grotesk Light"/>
                <a:sym typeface="HK Grotesk Light"/>
              </a:rPr>
              <a:t>азайтып, нуклеофильге қолайлы жағдай жасайды. Әсіресе орто және пара орындарда орналасуы маңызды</a:t>
            </a:r>
          </a:p>
          <a:p>
            <a:pPr algn="ctr" marL="0" indent="0" lvl="0">
              <a:lnSpc>
                <a:spcPts val="4059"/>
              </a:lnSpc>
            </a:pPr>
            <a:r>
              <a:rPr lang="en-US" sz="2899" u="none">
                <a:solidFill>
                  <a:srgbClr val="FFFFFF"/>
                </a:solidFill>
                <a:latin typeface="HK Grotesk Light"/>
                <a:ea typeface="HK Grotesk Light"/>
                <a:cs typeface="HK Grotesk Light"/>
                <a:sym typeface="HK Grotesk Light"/>
              </a:rPr>
              <a:t> Жақсы кетуші топ: галогендер ішінде фтор ең белсенді (ирониялы түрде, ол ең жаман кетуші топ бола тұра, ең жақсы реакцияны береді, себебі ол сақинаны өте қатты активтендіреді);</a:t>
            </a:r>
          </a:p>
          <a:p>
            <a:pPr algn="ctr" marL="0" indent="0" lvl="0">
              <a:lnSpc>
                <a:spcPts val="4059"/>
              </a:lnSpc>
            </a:pPr>
            <a:r>
              <a:rPr lang="en-US" sz="2899" u="none">
                <a:solidFill>
                  <a:srgbClr val="FFFFFF"/>
                </a:solidFill>
                <a:latin typeface="HK Grotesk Light"/>
                <a:ea typeface="HK Grotesk Light"/>
                <a:cs typeface="HK Grotesk Light"/>
                <a:sym typeface="HK Grotesk Light"/>
              </a:rPr>
              <a:t> Күшті нуклеофильдер: OH⁻, RO⁻, NH₂⁻, CN⁻ реакцияны жылдамдатады</a:t>
            </a:r>
          </a:p>
          <a:p>
            <a:pPr algn="ctr" marL="0" indent="0" lvl="0">
              <a:lnSpc>
                <a:spcPts val="4059"/>
              </a:lnSpc>
            </a:pPr>
            <a:r>
              <a:rPr lang="en-US" sz="2899" u="none">
                <a:solidFill>
                  <a:srgbClr val="FFFFFF"/>
                </a:solidFill>
                <a:latin typeface="HK Grotesk Light"/>
                <a:ea typeface="HK Grotesk Light"/>
                <a:cs typeface="HK Grotesk Light"/>
                <a:sym typeface="HK Grotesk Light"/>
              </a:rPr>
              <a:t> Полярлы протонды еріткіштер: Мысалы, су, этанол – реакцияға қолайлы орта</a:t>
            </a:r>
          </a:p>
          <a:p>
            <a:pPr algn="ctr" marL="0" indent="0" lvl="0">
              <a:lnSpc>
                <a:spcPts val="4059"/>
              </a:lnSpc>
            </a:pPr>
            <a:r>
              <a:rPr lang="en-US" sz="2899" u="none">
                <a:solidFill>
                  <a:srgbClr val="000000"/>
                </a:solidFill>
                <a:latin typeface="HK Grotesk Light"/>
                <a:ea typeface="HK Grotesk Light"/>
                <a:cs typeface="HK Grotesk Light"/>
                <a:sym typeface="HK Grotesk Light"/>
              </a:rPr>
              <a:t> </a:t>
            </a:r>
            <a:r>
              <a:rPr lang="en-US" b="true" sz="2899" u="none">
                <a:solidFill>
                  <a:srgbClr val="000000"/>
                </a:solidFill>
                <a:latin typeface="HK Grotesk Bold"/>
                <a:ea typeface="HK Grotesk Bold"/>
                <a:cs typeface="HK Grotesk Bold"/>
                <a:sym typeface="HK Grotesk Bold"/>
              </a:rPr>
              <a:t>ҚАЗІРГІ ҒЫЛЫМИ ЖЕТІСТІКТЕР (МЕХАНИЗМ АЯСЫНДА):</a:t>
            </a:r>
          </a:p>
          <a:p>
            <a:pPr algn="ctr" marL="0" indent="0" lvl="0">
              <a:lnSpc>
                <a:spcPts val="4059"/>
              </a:lnSpc>
            </a:pPr>
            <a:r>
              <a:rPr lang="en-US" sz="2899" u="none">
                <a:solidFill>
                  <a:srgbClr val="FFFFFF"/>
                </a:solidFill>
                <a:latin typeface="HK Grotesk Light"/>
                <a:ea typeface="HK Grotesk Light"/>
                <a:cs typeface="HK Grotesk Light"/>
                <a:sym typeface="HK Grotesk Light"/>
              </a:rPr>
              <a:t> -Су негізіндегі реакциялар — қосылу-бөліну механизмі экологиялық таза жағдайда, су мен биологиялық еріткіштерде сәтті жүреді;</a:t>
            </a:r>
          </a:p>
          <a:p>
            <a:pPr algn="ctr" marL="0" indent="0" lvl="0">
              <a:lnSpc>
                <a:spcPts val="4059"/>
              </a:lnSpc>
            </a:pPr>
            <a:r>
              <a:rPr lang="en-US" sz="2899" u="none">
                <a:solidFill>
                  <a:srgbClr val="FFFFFF"/>
                </a:solidFill>
                <a:latin typeface="HK Grotesk Light"/>
                <a:ea typeface="HK Grotesk Light"/>
                <a:cs typeface="HK Grotesk Light"/>
                <a:sym typeface="HK Grotesk Light"/>
              </a:rPr>
              <a:t> -Микротолқынды активация - реакцияны тездетіп, энергия шығынын азайтады;</a:t>
            </a:r>
          </a:p>
          <a:p>
            <a:pPr algn="ctr" marL="0" indent="0" lvl="0">
              <a:lnSpc>
                <a:spcPts val="4059"/>
              </a:lnSpc>
            </a:pPr>
            <a:r>
              <a:rPr lang="en-US" sz="2899" u="none">
                <a:solidFill>
                  <a:srgbClr val="FFFFFF"/>
                </a:solidFill>
                <a:latin typeface="HK Grotesk Light"/>
                <a:ea typeface="HK Grotesk Light"/>
                <a:cs typeface="HK Grotesk Light"/>
                <a:sym typeface="HK Grotesk Light"/>
              </a:rPr>
              <a:t> -Фторлы қосылыстарды биологиялық белсенді молекулаларға айналдыруда осы механизм кеңінен қолданылып жатыр;</a:t>
            </a:r>
          </a:p>
          <a:p>
            <a:pPr algn="ctr" marL="0" indent="0" lvl="0">
              <a:lnSpc>
                <a:spcPts val="4060"/>
              </a:lnSpc>
            </a:pPr>
            <a:r>
              <a:rPr lang="en-US" sz="2900" u="none">
                <a:solidFill>
                  <a:srgbClr val="FFFFFF"/>
                </a:solidFill>
                <a:latin typeface="HK Grotesk Light"/>
                <a:ea typeface="HK Grotesk Light"/>
                <a:cs typeface="HK Grotesk Light"/>
                <a:sym typeface="HK Grotesk Light"/>
              </a:rPr>
              <a:t> -Катализаторлық жүйелердің енгізілуі - кейбір жағдайларда реакцияны катализаторлармен (мысалы, нанобөлшектер) жеңілдету арқылы селективтілік пен шығым артады.</a:t>
            </a:r>
          </a:p>
          <a:p>
            <a:pPr algn="ctr" marL="0" indent="0" lvl="0">
              <a:lnSpc>
                <a:spcPts val="4059"/>
              </a:lnSpc>
            </a:pP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04569" y="2038985"/>
            <a:ext cx="14769808" cy="6503035"/>
          </a:xfrm>
          <a:prstGeom prst="rect">
            <a:avLst/>
          </a:prstGeom>
        </p:spPr>
        <p:txBody>
          <a:bodyPr anchor="t" rtlCol="false" tIns="0" lIns="0" bIns="0" rIns="0">
            <a:spAutoFit/>
          </a:bodyPr>
          <a:lstStyle/>
          <a:p>
            <a:pPr algn="ctr" marL="0" indent="0" lvl="0">
              <a:lnSpc>
                <a:spcPts val="4339"/>
              </a:lnSpc>
            </a:pPr>
            <a:r>
              <a:rPr lang="en-US" sz="3099">
                <a:solidFill>
                  <a:srgbClr val="380AEF"/>
                </a:solidFill>
                <a:latin typeface="HK Grotesk Light"/>
                <a:ea typeface="HK Grotesk Light"/>
                <a:cs typeface="HK Grotesk Light"/>
                <a:sym typeface="HK Grotesk Light"/>
              </a:rPr>
              <a:t> Сонымен, А</a:t>
            </a:r>
            <a:r>
              <a:rPr lang="en-US" sz="3099" u="none">
                <a:solidFill>
                  <a:srgbClr val="380AEF"/>
                </a:solidFill>
                <a:latin typeface="HK Grotesk Light"/>
                <a:ea typeface="HK Grotesk Light"/>
                <a:cs typeface="HK Grotesk Light"/>
                <a:sym typeface="HK Grotesk Light"/>
              </a:rPr>
              <a:t>рнольд-Элмс механизмі - ароматты қосылыстарда нуклеофильді орынбасу реакцияларының негізгі жолы. Бұл механизм күрделі органикалық синтездерде, әсіресе электрон тартқыш топтары бар бензол туындыларымен жұмыс істегенде өте тиімді. Қазіргі таңда бұл механизм жасыл химия талаптарына сай жаңартылып, селективті және энергия тиімді әдістермен дамып келеді.</a:t>
            </a:r>
          </a:p>
          <a:p>
            <a:pPr algn="ctr" marL="0" indent="0" lvl="0">
              <a:lnSpc>
                <a:spcPts val="4339"/>
              </a:lnSpc>
            </a:pPr>
            <a:r>
              <a:rPr lang="en-US" sz="3099" u="none">
                <a:solidFill>
                  <a:srgbClr val="380AEF"/>
                </a:solidFill>
                <a:latin typeface="HK Grotesk Light"/>
                <a:ea typeface="HK Grotesk Light"/>
                <a:cs typeface="HK Grotesk Light"/>
                <a:sym typeface="HK Grotesk Light"/>
              </a:rPr>
              <a:t> Бендин механизм (немесе «арин» механизмі)</a:t>
            </a:r>
          </a:p>
          <a:p>
            <a:pPr algn="ctr" marL="0" indent="0" lvl="0">
              <a:lnSpc>
                <a:spcPts val="4339"/>
              </a:lnSpc>
            </a:pPr>
            <a:r>
              <a:rPr lang="en-US" sz="3099" u="none">
                <a:solidFill>
                  <a:srgbClr val="380AEF"/>
                </a:solidFill>
                <a:latin typeface="HK Grotesk Light"/>
                <a:ea typeface="HK Grotesk Light"/>
                <a:cs typeface="HK Grotesk Light"/>
                <a:sym typeface="HK Grotesk Light"/>
              </a:rPr>
              <a:t> Бендин механизмі-ароматты қосылыстардағы нуклеофильді орынбасу реакциясының бір түрі, ол көбінесе жоғары температурада немесе қатты негіздердің қатысуымен жүреді. Бұл механизм ароматты сақинадағы орынбасар топты (мысалы, галогенді) кетіріп, орнына нуклеофильді топтың түсуімен сипатталады.</a:t>
            </a:r>
          </a:p>
          <a:p>
            <a:pPr algn="ctr" marL="0" indent="0" lvl="0">
              <a:lnSpc>
                <a:spcPts val="433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83381" y="376238"/>
            <a:ext cx="17521238" cy="9534525"/>
          </a:xfrm>
          <a:prstGeom prst="rect">
            <a:avLst/>
          </a:prstGeom>
          <a:solidFill>
            <a:srgbClr val="1B1B1B"/>
          </a:solidFill>
        </p:spPr>
      </p:sp>
      <p:sp>
        <p:nvSpPr>
          <p:cNvPr name="Freeform 3" id="3"/>
          <p:cNvSpPr/>
          <p:nvPr/>
        </p:nvSpPr>
        <p:spPr>
          <a:xfrm flipH="false" flipV="false" rot="0">
            <a:off x="349113" y="380845"/>
            <a:ext cx="17589775" cy="9525310"/>
          </a:xfrm>
          <a:custGeom>
            <a:avLst/>
            <a:gdLst/>
            <a:ahLst/>
            <a:cxnLst/>
            <a:rect r="r" b="b" t="t" l="l"/>
            <a:pathLst>
              <a:path h="9525310" w="17589775">
                <a:moveTo>
                  <a:pt x="0" y="0"/>
                </a:moveTo>
                <a:lnTo>
                  <a:pt x="17589774" y="0"/>
                </a:lnTo>
                <a:lnTo>
                  <a:pt x="17589774" y="9525310"/>
                </a:lnTo>
                <a:lnTo>
                  <a:pt x="0" y="9525310"/>
                </a:lnTo>
                <a:lnTo>
                  <a:pt x="0" y="0"/>
                </a:lnTo>
                <a:close/>
              </a:path>
            </a:pathLst>
          </a:custGeom>
          <a:blipFill>
            <a:blip r:embed="rId2">
              <a:extLst>
                <a:ext uri="{96DAC541-7B7A-43D3-8B79-37D633B846F1}">
                  <asvg:svgBlip xmlns:asvg="http://schemas.microsoft.com/office/drawing/2016/SVG/main" r:embed="rId3"/>
                </a:ext>
              </a:extLst>
            </a:blip>
            <a:stretch>
              <a:fillRect l="0" t="-3747" r="0" b="0"/>
            </a:stretch>
          </a:blipFill>
        </p:spPr>
      </p:sp>
      <p:sp>
        <p:nvSpPr>
          <p:cNvPr name="TextBox 4" id="4"/>
          <p:cNvSpPr txBox="true"/>
          <p:nvPr/>
        </p:nvSpPr>
        <p:spPr>
          <a:xfrm rot="0">
            <a:off x="1665969" y="1559560"/>
            <a:ext cx="14558706" cy="7698740"/>
          </a:xfrm>
          <a:prstGeom prst="rect">
            <a:avLst/>
          </a:prstGeom>
        </p:spPr>
        <p:txBody>
          <a:bodyPr anchor="t" rtlCol="false" tIns="0" lIns="0" bIns="0" rIns="0">
            <a:spAutoFit/>
          </a:bodyPr>
          <a:lstStyle/>
          <a:p>
            <a:pPr algn="l" marL="0" indent="0" lvl="0">
              <a:lnSpc>
                <a:spcPts val="4059"/>
              </a:lnSpc>
            </a:pPr>
            <a:r>
              <a:rPr lang="en-US" sz="2899">
                <a:solidFill>
                  <a:srgbClr val="FFFFFF"/>
                </a:solidFill>
                <a:latin typeface="HK Grotesk Light"/>
                <a:ea typeface="HK Grotesk Light"/>
                <a:cs typeface="HK Grotesk Light"/>
                <a:sym typeface="HK Grotesk Light"/>
              </a:rPr>
              <a:t> </a:t>
            </a:r>
            <a:r>
              <a:rPr lang="en-US" b="true" sz="2899">
                <a:solidFill>
                  <a:srgbClr val="FFFFFF"/>
                </a:solidFill>
                <a:latin typeface="HK Grotesk Bold"/>
                <a:ea typeface="HK Grotesk Bold"/>
                <a:cs typeface="HK Grotesk Bold"/>
                <a:sym typeface="HK Grotesk Bold"/>
              </a:rPr>
              <a:t>МЕХАНИЗМНІҢ КЕЗЕҢДЕ</a:t>
            </a:r>
            <a:r>
              <a:rPr lang="en-US" b="true" sz="2899" u="none">
                <a:solidFill>
                  <a:srgbClr val="FFFFFF"/>
                </a:solidFill>
                <a:latin typeface="HK Grotesk Bold"/>
                <a:ea typeface="HK Grotesk Bold"/>
                <a:cs typeface="HK Grotesk Bold"/>
                <a:sym typeface="HK Grotesk Bold"/>
              </a:rPr>
              <a:t>РІ:</a:t>
            </a:r>
          </a:p>
          <a:p>
            <a:pPr algn="l" marL="0" indent="0" lvl="0">
              <a:lnSpc>
                <a:spcPts val="4059"/>
              </a:lnSpc>
            </a:pPr>
            <a:r>
              <a:rPr lang="en-US" sz="2899" u="none">
                <a:solidFill>
                  <a:srgbClr val="FFFFFF"/>
                </a:solidFill>
                <a:latin typeface="HK Grotesk Light"/>
                <a:ea typeface="HK Grotesk Light"/>
                <a:cs typeface="HK Grotesk Light"/>
                <a:sym typeface="HK Grotesk Light"/>
              </a:rPr>
              <a:t> 1. Элиминдеу (кету) сатысы:</a:t>
            </a:r>
          </a:p>
          <a:p>
            <a:pPr algn="l" marL="0" indent="0" lvl="0">
              <a:lnSpc>
                <a:spcPts val="4059"/>
              </a:lnSpc>
            </a:pPr>
            <a:r>
              <a:rPr lang="en-US" sz="2899" u="none">
                <a:solidFill>
                  <a:srgbClr val="FFFFFF"/>
                </a:solidFill>
                <a:latin typeface="HK Grotesk Light"/>
                <a:ea typeface="HK Grotesk Light"/>
                <a:cs typeface="HK Grotesk Light"/>
                <a:sym typeface="HK Grotesk Light"/>
              </a:rPr>
              <a:t> Ароматты галоген қосылығынан галоген атомы кетеді, осы кезде арин деп аталатын ерекше аралық қосылыс түзіледі. Арин - сақинадағы көміртек атомдары арасында үш орталықты екі электрондық байланыс бар, яғни ерекше құрылым.</a:t>
            </a:r>
          </a:p>
          <a:p>
            <a:pPr algn="l" marL="0" indent="0" lvl="0">
              <a:lnSpc>
                <a:spcPts val="4059"/>
              </a:lnSpc>
            </a:pPr>
            <a:r>
              <a:rPr lang="en-US" sz="2899" u="none">
                <a:solidFill>
                  <a:srgbClr val="FFFFFF"/>
                </a:solidFill>
                <a:latin typeface="HK Grotesk Light"/>
                <a:ea typeface="HK Grotesk Light"/>
                <a:cs typeface="HK Grotesk Light"/>
                <a:sym typeface="HK Grotesk Light"/>
              </a:rPr>
              <a:t> 2. Нуклеофильдің қосылуы:</a:t>
            </a:r>
          </a:p>
          <a:p>
            <a:pPr algn="l" marL="0" indent="0" lvl="0">
              <a:lnSpc>
                <a:spcPts val="4059"/>
              </a:lnSpc>
            </a:pPr>
            <a:r>
              <a:rPr lang="en-US" sz="2899" u="none">
                <a:solidFill>
                  <a:srgbClr val="FFFFFF"/>
                </a:solidFill>
                <a:latin typeface="HK Grotesk Light"/>
                <a:ea typeface="HK Grotesk Light"/>
                <a:cs typeface="HK Grotesk Light"/>
                <a:sym typeface="HK Grotesk Light"/>
              </a:rPr>
              <a:t> Аринге күшті нуклеофиль шабуыл жасап, сақинаның ароматтылығын қалпына келтіреді. Нәтижесінде бастапқы галоген орнына нуклеофиль қосылады.</a:t>
            </a:r>
          </a:p>
          <a:p>
            <a:pPr algn="l" marL="0" indent="0" lvl="0">
              <a:lnSpc>
                <a:spcPts val="4059"/>
              </a:lnSpc>
            </a:pPr>
            <a:r>
              <a:rPr lang="en-US" sz="2899" u="none">
                <a:solidFill>
                  <a:srgbClr val="FFFFFF"/>
                </a:solidFill>
                <a:latin typeface="HK Grotesk Light"/>
                <a:ea typeface="HK Grotesk Light"/>
                <a:cs typeface="HK Grotesk Light"/>
                <a:sym typeface="HK Grotesk Light"/>
              </a:rPr>
              <a:t> </a:t>
            </a:r>
            <a:r>
              <a:rPr lang="en-US" b="true" sz="2899" u="none">
                <a:solidFill>
                  <a:srgbClr val="FFFFFF"/>
                </a:solidFill>
                <a:latin typeface="HK Grotesk Bold"/>
                <a:ea typeface="HK Grotesk Bold"/>
                <a:cs typeface="HK Grotesk Bold"/>
                <a:sym typeface="HK Grotesk Bold"/>
              </a:rPr>
              <a:t>ЖАЛПЫ МЫСАЛ:</a:t>
            </a:r>
          </a:p>
          <a:p>
            <a:pPr algn="l" marL="0" indent="0" lvl="0">
              <a:lnSpc>
                <a:spcPts val="4059"/>
              </a:lnSpc>
            </a:pPr>
            <a:r>
              <a:rPr lang="en-US" sz="2899" u="none">
                <a:solidFill>
                  <a:srgbClr val="FFFFFF"/>
                </a:solidFill>
                <a:latin typeface="HK Grotesk Light"/>
                <a:ea typeface="HK Grotesk Light"/>
                <a:cs typeface="HK Grotesk Light"/>
                <a:sym typeface="HK Grotesk Light"/>
              </a:rPr>
              <a:t> C6H5-Cl+NH</a:t>
            </a:r>
            <a:r>
              <a:rPr lang="en-US" sz="2899" u="none">
                <a:solidFill>
                  <a:srgbClr val="FFFFFF"/>
                </a:solidFill>
                <a:latin typeface="HK Grotesk Light"/>
                <a:ea typeface="HK Grotesk Light"/>
                <a:cs typeface="HK Grotesk Light"/>
                <a:sym typeface="HK Grotesk Light"/>
              </a:rPr>
              <a:t>2</a:t>
            </a:r>
            <a:r>
              <a:rPr lang="en-US" sz="2899" u="none">
                <a:solidFill>
                  <a:srgbClr val="FFFFFF"/>
                </a:solidFill>
                <a:latin typeface="HK Grotesk Light"/>
                <a:ea typeface="HK Grotesk Light"/>
                <a:cs typeface="HK Grotesk Light"/>
                <a:sym typeface="HK Grotesk Light"/>
              </a:rPr>
              <a:t>−</a:t>
            </a:r>
            <a:r>
              <a:rPr lang="en-US" sz="2899" u="none">
                <a:solidFill>
                  <a:srgbClr val="FFFFFF"/>
                </a:solidFill>
                <a:latin typeface="HK Grotesk Light"/>
                <a:ea typeface="HK Grotesk Light"/>
                <a:cs typeface="HK Grotesk Light"/>
                <a:sym typeface="HK Grotesk Light"/>
              </a:rPr>
              <a:t> → C6H5-NH</a:t>
            </a:r>
            <a:r>
              <a:rPr lang="en-US" sz="2899" u="none">
                <a:solidFill>
                  <a:srgbClr val="FFFFFF"/>
                </a:solidFill>
                <a:latin typeface="HK Grotesk Light"/>
                <a:ea typeface="HK Grotesk Light"/>
                <a:cs typeface="HK Grotesk Light"/>
                <a:sym typeface="HK Grotesk Light"/>
              </a:rPr>
              <a:t>2</a:t>
            </a:r>
            <a:r>
              <a:rPr lang="en-US" sz="2899" u="none">
                <a:solidFill>
                  <a:srgbClr val="FFFFFF"/>
                </a:solidFill>
                <a:latin typeface="HK Grotesk Light"/>
                <a:ea typeface="HK Grotesk Light"/>
                <a:cs typeface="HK Grotesk Light"/>
                <a:sym typeface="HK Grotesk Light"/>
              </a:rPr>
              <a:t>+Cl</a:t>
            </a:r>
            <a:r>
              <a:rPr lang="en-US" sz="2899" u="none">
                <a:solidFill>
                  <a:srgbClr val="FFFFFF"/>
                </a:solidFill>
                <a:latin typeface="HK Grotesk Light"/>
                <a:ea typeface="HK Grotesk Light"/>
                <a:cs typeface="HK Grotesk Light"/>
                <a:sym typeface="HK Grotesk Light"/>
              </a:rPr>
              <a:t>−</a:t>
            </a:r>
            <a:r>
              <a:rPr lang="en-US" sz="2899" u="none">
                <a:solidFill>
                  <a:srgbClr val="FFFFFF"/>
                </a:solidFill>
                <a:latin typeface="HK Grotesk Light"/>
                <a:ea typeface="HK Grotesk Light"/>
                <a:cs typeface="HK Grotesk Light"/>
                <a:sym typeface="HK Grotesk Light"/>
              </a:rPr>
              <a:t>(жоғары T)</a:t>
            </a:r>
          </a:p>
          <a:p>
            <a:pPr algn="l" marL="0" indent="0" lvl="0">
              <a:lnSpc>
                <a:spcPts val="4059"/>
              </a:lnSpc>
            </a:pPr>
            <a:r>
              <a:rPr lang="en-US" sz="2899" u="none">
                <a:solidFill>
                  <a:srgbClr val="FFFFFF"/>
                </a:solidFill>
                <a:latin typeface="HK Grotesk Light"/>
                <a:ea typeface="HK Grotesk Light"/>
                <a:cs typeface="HK Grotesk Light"/>
                <a:sym typeface="HK Grotesk Light"/>
              </a:rPr>
              <a:t> Бұл реакцияда:</a:t>
            </a:r>
          </a:p>
          <a:p>
            <a:pPr algn="l" marL="0" indent="0" lvl="0">
              <a:lnSpc>
                <a:spcPts val="4059"/>
              </a:lnSpc>
            </a:pPr>
            <a:r>
              <a:rPr lang="en-US" sz="2899" u="none">
                <a:solidFill>
                  <a:srgbClr val="FFFFFF"/>
                </a:solidFill>
                <a:latin typeface="HK Grotesk Light"/>
                <a:ea typeface="HK Grotesk Light"/>
                <a:cs typeface="HK Grotesk Light"/>
                <a:sym typeface="HK Grotesk Light"/>
              </a:rPr>
              <a:t> -Хлорбензол (C₆H₅–Cl) - бастапқы қосылыс</a:t>
            </a:r>
          </a:p>
          <a:p>
            <a:pPr algn="l" marL="0" indent="0" lvl="0">
              <a:lnSpc>
                <a:spcPts val="4059"/>
              </a:lnSpc>
            </a:pPr>
            <a:r>
              <a:rPr lang="en-US" sz="2899" u="none">
                <a:solidFill>
                  <a:srgbClr val="FFFFFF"/>
                </a:solidFill>
                <a:latin typeface="HK Grotesk Light"/>
                <a:ea typeface="HK Grotesk Light"/>
                <a:cs typeface="HK Grotesk Light"/>
                <a:sym typeface="HK Grotesk Light"/>
              </a:rPr>
              <a:t> -NH₂⁻ - күшті нуклеофиль (амид ионы)</a:t>
            </a:r>
          </a:p>
          <a:p>
            <a:pPr algn="l" marL="0" indent="0" lvl="0">
              <a:lnSpc>
                <a:spcPts val="4059"/>
              </a:lnSpc>
            </a:pPr>
            <a:r>
              <a:rPr lang="en-US" sz="2899" u="none">
                <a:solidFill>
                  <a:srgbClr val="FFFFFF"/>
                </a:solidFill>
                <a:latin typeface="HK Grotesk Light"/>
                <a:ea typeface="HK Grotesk Light"/>
                <a:cs typeface="HK Grotesk Light"/>
                <a:sym typeface="HK Grotesk Light"/>
              </a:rPr>
              <a:t> -Нәтижесінде анилин (C₆H₅–NH₂) түзіледі</a:t>
            </a:r>
          </a:p>
          <a:p>
            <a:pPr algn="l" marL="0" indent="0" lvl="0">
              <a:lnSpc>
                <a:spcPts val="4060"/>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837" t="-14154" r="-4287" b="-14154"/>
            </a:stretch>
          </a:blipFill>
        </p:spPr>
      </p:sp>
      <p:sp>
        <p:nvSpPr>
          <p:cNvPr name="TextBox 3" id="3"/>
          <p:cNvSpPr txBox="true"/>
          <p:nvPr/>
        </p:nvSpPr>
        <p:spPr>
          <a:xfrm rot="0">
            <a:off x="625930" y="871029"/>
            <a:ext cx="17036140" cy="9153525"/>
          </a:xfrm>
          <a:prstGeom prst="rect">
            <a:avLst/>
          </a:prstGeom>
        </p:spPr>
        <p:txBody>
          <a:bodyPr anchor="t" rtlCol="false" tIns="0" lIns="0" bIns="0" rIns="0">
            <a:spAutoFit/>
          </a:bodyPr>
          <a:lstStyle/>
          <a:p>
            <a:pPr algn="ctr">
              <a:lnSpc>
                <a:spcPts val="6000"/>
              </a:lnSpc>
            </a:pPr>
            <a:r>
              <a:rPr lang="en-US" sz="5000">
                <a:solidFill>
                  <a:srgbClr val="FFFFFF"/>
                </a:solidFill>
                <a:latin typeface="HK Grotesk Light"/>
                <a:ea typeface="HK Grotesk Light"/>
                <a:cs typeface="HK Grotesk Light"/>
                <a:sym typeface="HK Grotesk Light"/>
              </a:rPr>
              <a:t> Ерекшеліктері мен әсер етуші факторлар:</a:t>
            </a:r>
          </a:p>
          <a:p>
            <a:pPr algn="ctr">
              <a:lnSpc>
                <a:spcPts val="6000"/>
              </a:lnSpc>
            </a:pPr>
            <a:r>
              <a:rPr lang="en-US" sz="5000">
                <a:solidFill>
                  <a:srgbClr val="FFFFFF"/>
                </a:solidFill>
                <a:latin typeface="HK Grotesk Light"/>
                <a:ea typeface="HK Grotesk Light"/>
                <a:cs typeface="HK Grotesk Light"/>
                <a:sym typeface="HK Grotesk Light"/>
              </a:rPr>
              <a:t> 1. Жоғары температура және күшті негіздердің болуы. Реакцияның жүруі үшін жоғары энергия қажет, себебі ароматтылық уақытша бұзылады.</a:t>
            </a:r>
          </a:p>
          <a:p>
            <a:pPr algn="ctr">
              <a:lnSpc>
                <a:spcPts val="6000"/>
              </a:lnSpc>
            </a:pPr>
            <a:r>
              <a:rPr lang="en-US" sz="5000">
                <a:solidFill>
                  <a:srgbClr val="FFFFFF"/>
                </a:solidFill>
                <a:latin typeface="HK Grotesk Light"/>
                <a:ea typeface="HK Grotesk Light"/>
                <a:cs typeface="HK Grotesk Light"/>
                <a:sym typeface="HK Grotesk Light"/>
              </a:rPr>
              <a:t> 2.Нуклеофильдің күші. Амид иондары (NH₂⁻), гидроксид иондары (OH⁻) сияқты күшті нуклеофильдер тиімді.</a:t>
            </a:r>
          </a:p>
          <a:p>
            <a:pPr algn="ctr">
              <a:lnSpc>
                <a:spcPts val="6000"/>
              </a:lnSpc>
            </a:pPr>
            <a:r>
              <a:rPr lang="en-US" sz="5000">
                <a:solidFill>
                  <a:srgbClr val="FFFFFF"/>
                </a:solidFill>
                <a:latin typeface="HK Grotesk Light"/>
                <a:ea typeface="HK Grotesk Light"/>
                <a:cs typeface="HK Grotesk Light"/>
                <a:sym typeface="HK Grotesk Light"/>
              </a:rPr>
              <a:t> 3.Ароматты қосылыстың табиғаты. Галогеннің шығу қабілеті маңызды, және электроноакцептор топтардың болуы бұл механизмде міндетті емес.</a:t>
            </a:r>
          </a:p>
          <a:p>
            <a:pPr algn="ctr">
              <a:lnSpc>
                <a:spcPts val="6000"/>
              </a:lnSpc>
            </a:pPr>
            <a:r>
              <a:rPr lang="en-US" sz="5000">
                <a:solidFill>
                  <a:srgbClr val="FFFFFF"/>
                </a:solidFill>
                <a:latin typeface="HK Grotesk Light"/>
                <a:ea typeface="HK Grotesk Light"/>
                <a:cs typeface="HK Grotesk Light"/>
                <a:sym typeface="HK Grotesk Light"/>
              </a:rPr>
              <a:t> 4.Арин аралық қосылысының тұрақтылығы. Ариннің құрылымы реакция жылдамдығына әсер етеді.</a:t>
            </a:r>
          </a:p>
          <a:p>
            <a:pPr algn="ctr">
              <a:lnSpc>
                <a:spcPts val="6000"/>
              </a:lnSpc>
            </a:pP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93604" y="962025"/>
            <a:ext cx="15282749" cy="8674735"/>
          </a:xfrm>
          <a:prstGeom prst="rect">
            <a:avLst/>
          </a:prstGeom>
        </p:spPr>
        <p:txBody>
          <a:bodyPr anchor="t" rtlCol="false" tIns="0" lIns="0" bIns="0" rIns="0">
            <a:spAutoFit/>
          </a:bodyPr>
          <a:lstStyle/>
          <a:p>
            <a:pPr algn="l" marL="0" indent="0" lvl="0">
              <a:lnSpc>
                <a:spcPts val="4339"/>
              </a:lnSpc>
            </a:pPr>
            <a:r>
              <a:rPr lang="en-US" sz="3099">
                <a:solidFill>
                  <a:srgbClr val="1800AD"/>
                </a:solidFill>
                <a:latin typeface="HK Grotesk Light"/>
                <a:ea typeface="HK Grotesk Light"/>
                <a:cs typeface="HK Grotesk Light"/>
                <a:sym typeface="HK Grotesk Light"/>
              </a:rPr>
              <a:t> Қазі</a:t>
            </a:r>
            <a:r>
              <a:rPr lang="en-US" sz="3099" u="none">
                <a:solidFill>
                  <a:srgbClr val="1800AD"/>
                </a:solidFill>
                <a:latin typeface="HK Grotesk Light"/>
                <a:ea typeface="HK Grotesk Light"/>
                <a:cs typeface="HK Grotesk Light"/>
                <a:sym typeface="HK Grotesk Light"/>
              </a:rPr>
              <a:t>ргі уақытта арин аралық қосылыстарын зерттеу бағытында заманауи спектроскопиялық әдістер мен есептеу химиясы қолданылып, олардың табиғаты мен тұрақтылығы туралы нақты мәліметтер алынып жатыр. Сонымен қатар, нуклеофильді орынбасуды төмен температурада да жүзеге асыруға мүмкіндік беретін жаңа нуклеофильдер мен реакция шарттары ізделуде. Бұл механизмді жұмсартуға бағытталған катализаторлық процестер де белсенді зерттелуде, бұл энергия шығынын азайтуға көмектеседі. Сондай-ақ, биомедициналық синтез саласында арин механизмін пайдалану арқылы күрделі ароматты қосылыстарды тиімді синтездеу мүмкіндіктері артып келеді.</a:t>
            </a:r>
          </a:p>
          <a:p>
            <a:pPr algn="l" marL="0" indent="0" lvl="0">
              <a:lnSpc>
                <a:spcPts val="4339"/>
              </a:lnSpc>
            </a:pPr>
            <a:r>
              <a:rPr lang="en-US" sz="3099" u="none">
                <a:solidFill>
                  <a:srgbClr val="1800AD"/>
                </a:solidFill>
                <a:latin typeface="HK Grotesk Light"/>
                <a:ea typeface="HK Grotesk Light"/>
                <a:cs typeface="HK Grotesk Light"/>
                <a:sym typeface="HK Grotesk Light"/>
              </a:rPr>
              <a:t> Сонымен, бендин механизмі — ароматты қосылыстарда нуклеофильді орынбасу реакцияларының ерекше түрі, ол арин аралық қосылысы арқылы жүреді. Бұл механизм жоғары температура мен күшті нуклеофильдердің қатысуымен сипатталады және күрделі молекулаларды синтездеу үшін маңызды. Қазіргі заманда оны зерттеу мен дамыту жаңа катализаторлар мен жұмсақ шарттарда реакцияны жүргізу әдістеріне бағытталған.</a:t>
            </a:r>
          </a:p>
          <a:p>
            <a:pPr algn="l" marL="0" indent="0" lvl="0">
              <a:lnSpc>
                <a:spcPts val="4339"/>
              </a:lnSpc>
            </a:pP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67898" y="1654655"/>
            <a:ext cx="12687300" cy="525462"/>
          </a:xfrm>
          <a:prstGeom prst="rect">
            <a:avLst/>
          </a:prstGeom>
        </p:spPr>
        <p:txBody>
          <a:bodyPr anchor="t" rtlCol="false" tIns="0" lIns="0" bIns="0" rIns="0">
            <a:spAutoFit/>
          </a:bodyPr>
          <a:lstStyle/>
          <a:p>
            <a:pPr algn="ctr" marL="0" indent="0" lvl="0">
              <a:lnSpc>
                <a:spcPts val="3482"/>
              </a:lnSpc>
            </a:pPr>
            <a:r>
              <a:rPr lang="en-US" b="true" sz="4974">
                <a:solidFill>
                  <a:srgbClr val="380AEF"/>
                </a:solidFill>
                <a:latin typeface="HK Grotesk Bold"/>
                <a:ea typeface="HK Grotesk Bold"/>
                <a:cs typeface="HK Grotesk Bold"/>
                <a:sym typeface="HK Grotesk Bold"/>
              </a:rPr>
              <a:t>Р</a:t>
            </a:r>
            <a:r>
              <a:rPr lang="en-US" b="true" sz="4974" u="none">
                <a:solidFill>
                  <a:srgbClr val="380AEF"/>
                </a:solidFill>
                <a:latin typeface="HK Grotesk Bold"/>
                <a:ea typeface="HK Grotesk Bold"/>
                <a:cs typeface="HK Grotesk Bold"/>
                <a:sym typeface="HK Grotesk Bold"/>
              </a:rPr>
              <a:t>АДИКАЛДЫ НУКЛЕОФИЛЬДІ ОРЫНБАСУ</a:t>
            </a:r>
          </a:p>
        </p:txBody>
      </p:sp>
      <p:sp>
        <p:nvSpPr>
          <p:cNvPr name="TextBox 3" id="3"/>
          <p:cNvSpPr txBox="true"/>
          <p:nvPr/>
        </p:nvSpPr>
        <p:spPr>
          <a:xfrm rot="0">
            <a:off x="1028700" y="2338070"/>
            <a:ext cx="16230600" cy="7184390"/>
          </a:xfrm>
          <a:prstGeom prst="rect">
            <a:avLst/>
          </a:prstGeom>
        </p:spPr>
        <p:txBody>
          <a:bodyPr anchor="t" rtlCol="false" tIns="0" lIns="0" bIns="0" rIns="0">
            <a:spAutoFit/>
          </a:bodyPr>
          <a:lstStyle/>
          <a:p>
            <a:pPr algn="ctr" marL="0" indent="0" lvl="0">
              <a:lnSpc>
                <a:spcPts val="4059"/>
              </a:lnSpc>
            </a:pPr>
            <a:r>
              <a:rPr lang="en-US" sz="2899">
                <a:solidFill>
                  <a:srgbClr val="380AEF"/>
                </a:solidFill>
                <a:latin typeface="HK Grotesk Light"/>
                <a:ea typeface="HK Grotesk Light"/>
                <a:cs typeface="HK Grotesk Light"/>
                <a:sym typeface="HK Grotesk Light"/>
              </a:rPr>
              <a:t> </a:t>
            </a:r>
          </a:p>
          <a:p>
            <a:pPr algn="ctr" marL="0" indent="0" lvl="0">
              <a:lnSpc>
                <a:spcPts val="4059"/>
              </a:lnSpc>
            </a:pPr>
            <a:r>
              <a:rPr lang="en-US" sz="2899" u="none">
                <a:solidFill>
                  <a:srgbClr val="380AEF"/>
                </a:solidFill>
                <a:latin typeface="HK Grotesk Light"/>
                <a:ea typeface="HK Grotesk Light"/>
                <a:cs typeface="HK Grotesk Light"/>
                <a:sym typeface="HK Grotesk Light"/>
              </a:rPr>
              <a:t> Радикалды нуклеофильді орынбасу — бұл ароматты қосылыстардағы орынбасу реакцияларының ерекше түрі, онда реакция радикалдық тізбекті механизммен жүреді. Бұл процесс көбінесе жарық немесе электрон беруші агенттердің әсерінен басталып, аралықта радикалдар түзіледі.</a:t>
            </a:r>
          </a:p>
          <a:p>
            <a:pPr algn="ctr" marL="0" indent="0" lvl="0">
              <a:lnSpc>
                <a:spcPts val="4059"/>
              </a:lnSpc>
            </a:pPr>
            <a:r>
              <a:rPr lang="en-US" sz="2899" u="none">
                <a:solidFill>
                  <a:srgbClr val="380AEF"/>
                </a:solidFill>
                <a:latin typeface="HK Grotesk Light"/>
                <a:ea typeface="HK Grotesk Light"/>
                <a:cs typeface="HK Grotesk Light"/>
                <a:sym typeface="HK Grotesk Light"/>
              </a:rPr>
              <a:t> Механизм ерекшеліктері:</a:t>
            </a:r>
          </a:p>
          <a:p>
            <a:pPr algn="ctr" marL="0" indent="0" lvl="0">
              <a:lnSpc>
                <a:spcPts val="4059"/>
              </a:lnSpc>
            </a:pPr>
            <a:r>
              <a:rPr lang="en-US" sz="2899" u="none">
                <a:solidFill>
                  <a:srgbClr val="380AEF"/>
                </a:solidFill>
                <a:latin typeface="HK Grotesk Light"/>
                <a:ea typeface="HK Grotesk Light"/>
                <a:cs typeface="HK Grotesk Light"/>
                <a:sym typeface="HK Grotesk Light"/>
              </a:rPr>
              <a:t> 1.Инициация сатысы: жарық немесе электрон беруші реагент әсерінен ароматты галоген қосылығынан радикал-анион түзіледі.</a:t>
            </a:r>
          </a:p>
          <a:p>
            <a:pPr algn="ctr" marL="0" indent="0" lvl="0">
              <a:lnSpc>
                <a:spcPts val="4059"/>
              </a:lnSpc>
            </a:pPr>
            <a:r>
              <a:rPr lang="en-US" sz="2899" u="none">
                <a:solidFill>
                  <a:srgbClr val="380AEF"/>
                </a:solidFill>
                <a:latin typeface="HK Grotesk Light"/>
                <a:ea typeface="HK Grotesk Light"/>
                <a:cs typeface="HK Grotesk Light"/>
                <a:sym typeface="HK Grotesk Light"/>
              </a:rPr>
              <a:t> 2.Тізбекті таралу: радикал-анионнан кетуші топ бөлініп шығып, ароматты радикал пайда болады. Бұл радикал нуклеофильмен реакцияға түсіп, жаңа радикал-анион түзеді.</a:t>
            </a:r>
          </a:p>
          <a:p>
            <a:pPr algn="ctr" marL="0" indent="0" lvl="0">
              <a:lnSpc>
                <a:spcPts val="4059"/>
              </a:lnSpc>
            </a:pPr>
            <a:r>
              <a:rPr lang="en-US" sz="2899" u="none">
                <a:solidFill>
                  <a:srgbClr val="380AEF"/>
                </a:solidFill>
                <a:latin typeface="HK Grotesk Light"/>
                <a:ea typeface="HK Grotesk Light"/>
                <a:cs typeface="HK Grotesk Light"/>
                <a:sym typeface="HK Grotesk Light"/>
              </a:rPr>
              <a:t> 3.Тізбек реакциясының жалғасуы: реакция барысында радикалдар мен радикал-аниондар аралық қосылыстар ретінде қызмет етеді, реакция тізбегі ұзаққа созылуы мүмкін.</a:t>
            </a:r>
          </a:p>
          <a:p>
            <a:pPr algn="ctr" marL="0" indent="0" lvl="0">
              <a:lnSpc>
                <a:spcPts val="4060"/>
              </a:lnSpc>
            </a:pPr>
            <a:r>
              <a:rPr lang="en-US" sz="2900" u="none">
                <a:solidFill>
                  <a:srgbClr val="380AEF"/>
                </a:solidFill>
                <a:latin typeface="HK Grotesk Light"/>
                <a:ea typeface="HK Grotesk Light"/>
                <a:cs typeface="HK Grotesk Light"/>
                <a:sym typeface="HK Grotesk Light"/>
              </a:rPr>
              <a:t> Мысал: жарық әсерінде фторбензолдың натрий натриянитидамен реакциясы кезінде фтор атомы нуклеофильмен радикалды түрде алмастырылады.</a:t>
            </a:r>
          </a:p>
          <a:p>
            <a:pPr algn="ctr" marL="0" indent="0" lvl="0">
              <a:lnSpc>
                <a:spcPts val="4059"/>
              </a:lnSpc>
            </a:pP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07604" y="1443037"/>
            <a:ext cx="15851696" cy="7334250"/>
          </a:xfrm>
          <a:prstGeom prst="rect">
            <a:avLst/>
          </a:prstGeom>
        </p:spPr>
        <p:txBody>
          <a:bodyPr anchor="t" rtlCol="false" tIns="0" lIns="0" bIns="0" rIns="0">
            <a:spAutoFit/>
          </a:bodyPr>
          <a:lstStyle/>
          <a:p>
            <a:pPr algn="ctr" marL="0" indent="0" lvl="0">
              <a:lnSpc>
                <a:spcPts val="4199"/>
              </a:lnSpc>
            </a:pPr>
            <a:r>
              <a:rPr lang="en-US" sz="2999">
                <a:solidFill>
                  <a:srgbClr val="380AEF"/>
                </a:solidFill>
                <a:latin typeface="HK Grotesk Light"/>
                <a:ea typeface="HK Grotesk Light"/>
                <a:cs typeface="HK Grotesk Light"/>
                <a:sym typeface="HK Grotesk Light"/>
              </a:rPr>
              <a:t> Қолд</a:t>
            </a:r>
            <a:r>
              <a:rPr lang="en-US" sz="2999" u="none">
                <a:solidFill>
                  <a:srgbClr val="380AEF"/>
                </a:solidFill>
                <a:latin typeface="HK Grotesk Light"/>
                <a:ea typeface="HK Grotesk Light"/>
                <a:cs typeface="HK Grotesk Light"/>
                <a:sym typeface="HK Grotesk Light"/>
              </a:rPr>
              <a:t>ану және ғылыми жетістіктер: радикалды нуклеофильді орынбасу реакциялары жұмсақ шарттарда, мысалы, төмен температурада және жарықтың қатысуымен жүретіндіктен, органикалық синтезде жаңа мүмкіндіктер ашады. Бұл механизм органикалық электрохимия және фотокатализ саласында белсенді зерттелуде. Соңғы уақытта SRN1 реакциялары арқылы биоактивті молекулаларды модификациялау және қосымша функционализациялау әдістері жетілдірілуде. Сонымен қатар, радикалды механизмді түсінуге арналған жаңа спектроскопиялық және есептеу әдістері дамуда.</a:t>
            </a:r>
          </a:p>
          <a:p>
            <a:pPr algn="ctr" marL="0" indent="0" lvl="0">
              <a:lnSpc>
                <a:spcPts val="4199"/>
              </a:lnSpc>
            </a:pPr>
            <a:r>
              <a:rPr lang="en-US" sz="2999" u="none">
                <a:solidFill>
                  <a:srgbClr val="380AEF"/>
                </a:solidFill>
                <a:latin typeface="HK Grotesk Light"/>
                <a:ea typeface="HK Grotesk Light"/>
                <a:cs typeface="HK Grotesk Light"/>
                <a:sym typeface="HK Grotesk Light"/>
              </a:rPr>
              <a:t> </a:t>
            </a:r>
            <a:r>
              <a:rPr lang="en-US" b="true" sz="2999" u="none">
                <a:solidFill>
                  <a:srgbClr val="380AEF"/>
                </a:solidFill>
                <a:latin typeface="HK Grotesk Bold"/>
                <a:ea typeface="HK Grotesk Bold"/>
                <a:cs typeface="HK Grotesk Bold"/>
                <a:sym typeface="HK Grotesk Bold"/>
              </a:rPr>
              <a:t>РЕАКЦИЯ ШАРТТАРЫНА ӘСЕР ЕТЕТІН ФАКТОРЛАР:</a:t>
            </a:r>
          </a:p>
          <a:p>
            <a:pPr algn="ctr" marL="0" indent="0" lvl="0">
              <a:lnSpc>
                <a:spcPts val="4199"/>
              </a:lnSpc>
            </a:pPr>
            <a:r>
              <a:rPr lang="en-US" sz="2999" u="none">
                <a:solidFill>
                  <a:srgbClr val="380AEF"/>
                </a:solidFill>
                <a:latin typeface="HK Grotesk Light"/>
                <a:ea typeface="HK Grotesk Light"/>
                <a:cs typeface="HK Grotesk Light"/>
                <a:sym typeface="HK Grotesk Light"/>
              </a:rPr>
              <a:t> 1.Электроноакцептор топтар (–NO₂, –CN, –COOH) сақинадағы электрон тығыздығын төмендетіп, нуклеофильді шабуылға жағдай жасайды;</a:t>
            </a:r>
          </a:p>
          <a:p>
            <a:pPr algn="ctr" marL="0" indent="0" lvl="0">
              <a:lnSpc>
                <a:spcPts val="4199"/>
              </a:lnSpc>
            </a:pPr>
            <a:r>
              <a:rPr lang="en-US" sz="2999" u="none">
                <a:solidFill>
                  <a:srgbClr val="380AEF"/>
                </a:solidFill>
                <a:latin typeface="HK Grotesk Light"/>
                <a:ea typeface="HK Grotesk Light"/>
                <a:cs typeface="HK Grotesk Light"/>
                <a:sym typeface="HK Grotesk Light"/>
              </a:rPr>
              <a:t> 2.Галоген атомының табиғаты: F &gt; Cl &gt; Br &gt; I (электронды тарту қасиеті маңыздырақ);</a:t>
            </a:r>
          </a:p>
          <a:p>
            <a:pPr algn="ctr" marL="0" indent="0" lvl="0">
              <a:lnSpc>
                <a:spcPts val="4199"/>
              </a:lnSpc>
            </a:pPr>
            <a:r>
              <a:rPr lang="en-US" sz="2999" u="none">
                <a:solidFill>
                  <a:srgbClr val="380AEF"/>
                </a:solidFill>
                <a:latin typeface="HK Grotesk Light"/>
                <a:ea typeface="HK Grotesk Light"/>
                <a:cs typeface="HK Grotesk Light"/>
                <a:sym typeface="HK Grotesk Light"/>
              </a:rPr>
              <a:t> 3.Нуклеофильдің күші: күшті нуклеофильдер (OH⁻, NH₂⁻, RO⁻) реакцияны жылдамдатады;</a:t>
            </a:r>
          </a:p>
          <a:p>
            <a:pPr algn="ctr" marL="0" indent="0" lvl="0">
              <a:lnSpc>
                <a:spcPts val="4199"/>
              </a:lnSpc>
            </a:pPr>
            <a:r>
              <a:rPr lang="en-US" sz="2999" u="none">
                <a:solidFill>
                  <a:srgbClr val="380AEF"/>
                </a:solidFill>
                <a:latin typeface="HK Grotesk Light"/>
                <a:ea typeface="HK Grotesk Light"/>
                <a:cs typeface="HK Grotesk Light"/>
                <a:sym typeface="HK Grotesk Light"/>
              </a:rPr>
              <a:t> 4.Еріткіштер: полярлы протонды еріткіштер (су, спирттер) көбіне қолайлы.</a:t>
            </a:r>
          </a:p>
          <a:p>
            <a:pPr algn="ctr" marL="0" indent="0" lvl="0">
              <a:lnSpc>
                <a:spcPts val="4200"/>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9113" y="380845"/>
            <a:ext cx="17589775" cy="9525310"/>
          </a:xfrm>
          <a:custGeom>
            <a:avLst/>
            <a:gdLst/>
            <a:ahLst/>
            <a:cxnLst/>
            <a:rect r="r" b="b" t="t" l="l"/>
            <a:pathLst>
              <a:path h="9525310" w="17589775">
                <a:moveTo>
                  <a:pt x="0" y="0"/>
                </a:moveTo>
                <a:lnTo>
                  <a:pt x="17589774" y="0"/>
                </a:lnTo>
                <a:lnTo>
                  <a:pt x="17589774" y="9525310"/>
                </a:lnTo>
                <a:lnTo>
                  <a:pt x="0" y="9525310"/>
                </a:lnTo>
                <a:lnTo>
                  <a:pt x="0" y="0"/>
                </a:lnTo>
                <a:close/>
              </a:path>
            </a:pathLst>
          </a:custGeom>
          <a:blipFill>
            <a:blip r:embed="rId2">
              <a:extLst>
                <a:ext uri="{96DAC541-7B7A-43D3-8B79-37D633B846F1}">
                  <asvg:svgBlip xmlns:asvg="http://schemas.microsoft.com/office/drawing/2016/SVG/main" r:embed="rId3"/>
                </a:ext>
              </a:extLst>
            </a:blip>
            <a:stretch>
              <a:fillRect l="0" t="-3747" r="0" b="0"/>
            </a:stretch>
          </a:blipFill>
        </p:spPr>
      </p:sp>
      <p:sp>
        <p:nvSpPr>
          <p:cNvPr name="TextBox 3" id="3"/>
          <p:cNvSpPr txBox="true"/>
          <p:nvPr/>
        </p:nvSpPr>
        <p:spPr>
          <a:xfrm rot="0">
            <a:off x="1495119" y="890270"/>
            <a:ext cx="15297762" cy="9396730"/>
          </a:xfrm>
          <a:prstGeom prst="rect">
            <a:avLst/>
          </a:prstGeom>
        </p:spPr>
        <p:txBody>
          <a:bodyPr anchor="t" rtlCol="false" tIns="0" lIns="0" bIns="0" rIns="0">
            <a:spAutoFit/>
          </a:bodyPr>
          <a:lstStyle/>
          <a:p>
            <a:pPr algn="ctr" marL="0" indent="0" lvl="0">
              <a:lnSpc>
                <a:spcPts val="3919"/>
              </a:lnSpc>
              <a:spcBef>
                <a:spcPct val="0"/>
              </a:spcBef>
            </a:pPr>
            <a:r>
              <a:rPr lang="en-US" sz="2799">
                <a:solidFill>
                  <a:srgbClr val="FFFFFF"/>
                </a:solidFill>
                <a:latin typeface="HK Grotesk Light"/>
                <a:ea typeface="HK Grotesk Light"/>
                <a:cs typeface="HK Grotesk Light"/>
                <a:sym typeface="HK Grotesk Light"/>
              </a:rPr>
              <a:t> ҚАЗІРГІ ҒЫЛЫМИ ЗЕРТТЕУЛЕРДЕ ФТОРЛЫ АРОМАТТЫ ҚОСЫЛЫСТАРДЫ СЕЛЕКТИВТІ ТҮРДЕ БИОЛОГИЯЛЫҚ БЕЛСЕНДІ МОЛЕКУЛАЛАРҒА АЙНАЛДЫРУ ҮШІН НУКЛЕОФИЛЬДІ ОРЫНБАСУ РЕАКЦИЯЛАРЫ КЕҢІНЕН ҚОЛДАНЫЛУДА. БҰЛ ӘСІРЕСЕ ФТОРЛЫ ДӘРІЛЕРДІ, МЫСАЛЫ АНТИДЕПРЕССАНТТАР МЕН ҚАТЕРЛІ ІСІККЕ ҚАРСЫ АГЕНТТЕРДІ МОДИФИКАЦИЯЛАУДА ӨТЕ МАҢЫЗДЫ БОЛЫП ТАБЫЛАДЫ. СОНЫМЕН ҚАТАР, АРОМАТТЫ НУКЛЕОФИЛЬДІ ОРЫНБАСУ РЕАКЦИЯЛАРЫН ОРГАНИКАЛЫҚ ЕРІТКІШТЕРСІЗ, СУДА ЖҮРГІЗУ ӘДІСТЕРІ ДАМЫП, БҰЛ ЭКОЛОГИЯЛЫҚ ТАЗА ЖӘНЕ ҚАЛДЫҚСЫЗ ТЕХНОЛОГИЯЛАРҒА ЖОЛ АШЫП ОТЫР. ЖАҢА ГЕТЕРОГЕНДІ КАТАЛИЗАТОРЛАР, ОНЫҢ ІШІНДЕ ЦЕОЛИТТЕР МЕН ПАЛЛАДИЙ НАНОБӨЛШЕКТЕРІ, АРОМАТТЫ ҚОСЫЛЫСТАРДАҒЫ</a:t>
            </a:r>
            <a:r>
              <a:rPr lang="en-US" sz="2799" u="none">
                <a:solidFill>
                  <a:srgbClr val="FFFFFF"/>
                </a:solidFill>
                <a:latin typeface="HK Grotesk Light"/>
                <a:ea typeface="HK Grotesk Light"/>
                <a:cs typeface="HK Grotesk Light"/>
                <a:sym typeface="HK Grotesk Light"/>
              </a:rPr>
              <a:t> СЕЛЕКТИВТІ ОРЫНБАСУ РЕАКЦИЯЛАРЫН ТИІМДІ ЖҮРГІЗУГЕ МҮМКІНДІК БЕРУДЕ. СОНЫМЕН ҚАТАР, МИКРОТОЛҚЫН ЖӘНЕ УЛЬТРАДЫБЫС ӘДІСТЕРІНІҢ КӨМЕГІМЕН НУКЛЕОФИЛЬДІ ОРЫНБАСУЛАРДЫ ТЕЗ ӘРІ ЭНЕРГИЯ ҮНЕМДЕЙТІН ТҮРДЕ ОРЫНДАУҒА БОЛАДЫ. ФОТОКАТАЛИТИКАЛЫҚ ЖҮЙЕЛЕР АРҚЫЛЫ ЖАРЫҚТЫҢ КӨМЕГІМЕН АРОМАТТЫ САҚИНАЛАРДЫ ЖҰМСАҚ ШАРТТАРДА АКТИВТЕНДІРІП, ОРЫНБАСУ РЕАКЦИЯЛАРЫН ЖҮРГІЗУ БЕЛСЕНДІ ЗЕРТТЕЛУДЕ. СОҢҒЫ КЕЗДЕРІ БИООРТОГОНАЛДЫ ХИМИЯ САЛАСЫНДА АРОМАТТЫ САҚИНАДАҒЫ НУКЛЕОФИЛЬДІ ОРЫНБАСУ РЕАКЦИЯЛАРЫН ТІРІ ЖАСУШАЛАРДА, ЯҒНИ IN VIVO ҚАУІПСІЗ ЖҮРГІЗУДІҢ ЖОЛДАРЫ ДА ТАБЫЛУДА.</a:t>
            </a:r>
          </a:p>
          <a:p>
            <a:pPr algn="ctr" marL="0" indent="0" lvl="0">
              <a:lnSpc>
                <a:spcPts val="3919"/>
              </a:lnSpc>
              <a:spcBef>
                <a:spcPct val="0"/>
              </a:spcBef>
            </a:pP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92281" y="997948"/>
            <a:ext cx="15599282" cy="9015413"/>
          </a:xfrm>
          <a:prstGeom prst="rect">
            <a:avLst/>
          </a:prstGeom>
        </p:spPr>
        <p:txBody>
          <a:bodyPr anchor="t" rtlCol="false" tIns="0" lIns="0" bIns="0" rIns="0">
            <a:spAutoFit/>
          </a:bodyPr>
          <a:lstStyle/>
          <a:p>
            <a:pPr algn="ctr">
              <a:lnSpc>
                <a:spcPts val="3937"/>
              </a:lnSpc>
            </a:pPr>
            <a:r>
              <a:rPr lang="en-US" sz="5625">
                <a:solidFill>
                  <a:srgbClr val="380AEF"/>
                </a:solidFill>
                <a:latin typeface="HK Grotesk Light"/>
                <a:ea typeface="HK Grotesk Light"/>
                <a:cs typeface="HK Grotesk Light"/>
                <a:sym typeface="HK Grotesk Light"/>
              </a:rPr>
              <a:t> Қолданылуы: фармацевтикада: антибиотиктер, қатерлі ісікке қ</a:t>
            </a:r>
            <a:r>
              <a:rPr lang="en-US" sz="5625">
                <a:solidFill>
                  <a:srgbClr val="380AEF"/>
                </a:solidFill>
                <a:latin typeface="HK Grotesk Light"/>
                <a:ea typeface="HK Grotesk Light"/>
                <a:cs typeface="HK Grotesk Light"/>
                <a:sym typeface="HK Grotesk Light"/>
              </a:rPr>
              <a:t>арсы препараттар, жүйке жүйесіне әсер ететін дәрілер синтезінде; ауыл шаруашылығында: пестицидтер мен гербицидтер жасауда; полимер химиясында: арнайы функционалды мономерлер мен стабилизаторлар алуда; бояғыштар мен еріткіштер өндірісінде.</a:t>
            </a:r>
          </a:p>
          <a:p>
            <a:pPr algn="ctr">
              <a:lnSpc>
                <a:spcPts val="3937"/>
              </a:lnSpc>
            </a:pPr>
            <a:r>
              <a:rPr lang="en-US" sz="5624">
                <a:solidFill>
                  <a:srgbClr val="380AEF"/>
                </a:solidFill>
                <a:latin typeface="HK Grotesk Light"/>
                <a:ea typeface="HK Grotesk Light"/>
                <a:cs typeface="HK Grotesk Light"/>
                <a:sym typeface="HK Grotesk Light"/>
              </a:rPr>
              <a:t> Сонымен, ароматты қосылыстардағы нуклеофильді орынбасу реакциялары – синтетикалық органикалық химияның маңызды құралдарының бірі. Олардың көмегімен күрделі молекулаларды тиімді, селективті және экологиялық қауіпсіз жолмен алуға болады. Соңғы жетістіктер бұл реакцияларды өнеркәсіп пен биомедицина салаларына кеңінен енгізуге мүмкіндік беріп отыр.</a:t>
            </a:r>
          </a:p>
          <a:p>
            <a:pPr algn="ctr">
              <a:lnSpc>
                <a:spcPts val="3937"/>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713487" y="2513647"/>
            <a:ext cx="12861026" cy="1219200"/>
          </a:xfrm>
          <a:prstGeom prst="rect">
            <a:avLst/>
          </a:prstGeom>
        </p:spPr>
        <p:txBody>
          <a:bodyPr anchor="t" rtlCol="false" tIns="0" lIns="0" bIns="0" rIns="0">
            <a:spAutoFit/>
          </a:bodyPr>
          <a:lstStyle/>
          <a:p>
            <a:pPr algn="ctr">
              <a:lnSpc>
                <a:spcPts val="9539"/>
              </a:lnSpc>
            </a:pPr>
            <a:r>
              <a:rPr lang="en-US" sz="7949">
                <a:solidFill>
                  <a:srgbClr val="FFFFFF"/>
                </a:solidFill>
                <a:latin typeface="HK Grotesk Light"/>
                <a:ea typeface="HK Grotesk Light"/>
                <a:cs typeface="HK Grotesk Light"/>
                <a:sym typeface="HK Grotesk Light"/>
              </a:rPr>
              <a:t>Дәріс жоспары:</a:t>
            </a:r>
          </a:p>
        </p:txBody>
      </p:sp>
      <p:sp>
        <p:nvSpPr>
          <p:cNvPr name="TextBox 4" id="4"/>
          <p:cNvSpPr txBox="true"/>
          <p:nvPr/>
        </p:nvSpPr>
        <p:spPr>
          <a:xfrm rot="0">
            <a:off x="2560648" y="3656647"/>
            <a:ext cx="13445290" cy="2897505"/>
          </a:xfrm>
          <a:prstGeom prst="rect">
            <a:avLst/>
          </a:prstGeom>
        </p:spPr>
        <p:txBody>
          <a:bodyPr anchor="t" rtlCol="false" tIns="0" lIns="0" bIns="0" rIns="0">
            <a:spAutoFit/>
          </a:bodyPr>
          <a:lstStyle/>
          <a:p>
            <a:pPr algn="l" marL="0" indent="0" lvl="0">
              <a:lnSpc>
                <a:spcPts val="4620"/>
              </a:lnSpc>
            </a:pPr>
            <a:r>
              <a:rPr lang="en-US" sz="3300" u="none">
                <a:solidFill>
                  <a:srgbClr val="FFFFFF"/>
                </a:solidFill>
                <a:latin typeface="HK Grotesk Light"/>
                <a:ea typeface="HK Grotesk Light"/>
                <a:cs typeface="HK Grotesk Light"/>
                <a:sym typeface="HK Grotesk Light"/>
              </a:rPr>
              <a:t> </a:t>
            </a:r>
          </a:p>
          <a:p>
            <a:pPr algn="l" marL="0" indent="0" lvl="0">
              <a:lnSpc>
                <a:spcPts val="4620"/>
              </a:lnSpc>
            </a:pPr>
            <a:r>
              <a:rPr lang="en-US" sz="3300" u="none">
                <a:solidFill>
                  <a:srgbClr val="FFFFFF"/>
                </a:solidFill>
                <a:latin typeface="HK Grotesk Light"/>
                <a:ea typeface="HK Grotesk Light"/>
                <a:cs typeface="HK Grotesk Light"/>
                <a:sym typeface="HK Grotesk Light"/>
              </a:rPr>
              <a:t> 1.Ароматты қосылыстардағы электрофильді орынбасу реакциялары. </a:t>
            </a:r>
          </a:p>
          <a:p>
            <a:pPr algn="l" marL="0" indent="0" lvl="0">
              <a:lnSpc>
                <a:spcPts val="4620"/>
              </a:lnSpc>
            </a:pPr>
            <a:r>
              <a:rPr lang="en-US" sz="3300" u="none">
                <a:solidFill>
                  <a:srgbClr val="FFFFFF"/>
                </a:solidFill>
                <a:latin typeface="HK Grotesk Light"/>
                <a:ea typeface="HK Grotesk Light"/>
                <a:cs typeface="HK Grotesk Light"/>
                <a:sym typeface="HK Grotesk Light"/>
              </a:rPr>
              <a:t> 2.Ароматты қосылыстардағы нуклеофильді орынбасу реакциялары.</a:t>
            </a:r>
          </a:p>
          <a:p>
            <a:pPr algn="l" marL="0" indent="0" lvl="0">
              <a:lnSpc>
                <a:spcPts val="4620"/>
              </a:lnSpc>
            </a:pPr>
            <a:r>
              <a:rPr lang="en-US" sz="3300" u="none">
                <a:solidFill>
                  <a:srgbClr val="FFFFFF"/>
                </a:solidFill>
                <a:latin typeface="HK Grotesk Light"/>
                <a:ea typeface="HK Grotesk Light"/>
                <a:cs typeface="HK Grotesk Light"/>
                <a:sym typeface="HK Grotesk Light"/>
              </a:rPr>
              <a:t> 3.Ароматты сақинадағы бағыттау ережелері (орто-, мета-, пара-).</a:t>
            </a:r>
          </a:p>
          <a:p>
            <a:pPr algn="l" marL="0" indent="0" lvl="0">
              <a:lnSpc>
                <a:spcPts val="4620"/>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41691" y="1380779"/>
            <a:ext cx="17404618" cy="8530941"/>
          </a:xfrm>
          <a:prstGeom prst="rect">
            <a:avLst/>
          </a:prstGeom>
        </p:spPr>
        <p:txBody>
          <a:bodyPr anchor="t" rtlCol="false" tIns="0" lIns="0" bIns="0" rIns="0">
            <a:spAutoFit/>
          </a:bodyPr>
          <a:lstStyle/>
          <a:p>
            <a:pPr algn="ctr" marL="0" indent="0" lvl="0">
              <a:lnSpc>
                <a:spcPts val="2796"/>
              </a:lnSpc>
            </a:pPr>
            <a:r>
              <a:rPr lang="en-US" sz="3995">
                <a:solidFill>
                  <a:srgbClr val="FFFFFF"/>
                </a:solidFill>
                <a:latin typeface="HK Grotesk"/>
                <a:ea typeface="HK Grotesk"/>
                <a:cs typeface="HK Grotesk"/>
                <a:sym typeface="HK Grotesk"/>
              </a:rPr>
              <a:t> Ароматты сақинадағы орынбасу реакцияларында бұрынғы орынбас</a:t>
            </a:r>
            <a:r>
              <a:rPr lang="en-US" sz="3995" u="none">
                <a:solidFill>
                  <a:srgbClr val="FFFFFF"/>
                </a:solidFill>
                <a:latin typeface="HK Grotesk"/>
                <a:ea typeface="HK Grotesk"/>
                <a:cs typeface="HK Grotesk"/>
                <a:sym typeface="HK Grotesk"/>
              </a:rPr>
              <a:t>ар топтар жаңа топтардың қай позицияға түсуін анықтайды. Бұл феноменді бағыттау ережелері деп атайды және ол үш негізгі бағытта көрінеді: орто-, мета- және пара- позициялары.</a:t>
            </a:r>
          </a:p>
          <a:p>
            <a:pPr algn="ctr" marL="0" indent="0" lvl="0">
              <a:lnSpc>
                <a:spcPts val="2796"/>
              </a:lnSpc>
            </a:pPr>
            <a:r>
              <a:rPr lang="en-US" sz="3995" u="none">
                <a:solidFill>
                  <a:srgbClr val="FFFFFF"/>
                </a:solidFill>
                <a:latin typeface="HK Grotesk"/>
                <a:ea typeface="HK Grotesk"/>
                <a:cs typeface="HK Grotesk"/>
                <a:sym typeface="HK Grotesk"/>
              </a:rPr>
              <a:t> </a:t>
            </a:r>
            <a:r>
              <a:rPr lang="en-US" b="true" sz="3995" u="none">
                <a:solidFill>
                  <a:srgbClr val="000000"/>
                </a:solidFill>
                <a:latin typeface="HK Grotesk Bold"/>
                <a:ea typeface="HK Grotesk Bold"/>
                <a:cs typeface="HK Grotesk Bold"/>
                <a:sym typeface="HK Grotesk Bold"/>
              </a:rPr>
              <a:t>ОРТО-, ПАРА- БАҒЫТТАУШЫЛАР:</a:t>
            </a:r>
          </a:p>
          <a:p>
            <a:pPr algn="ctr" marL="0" indent="0" lvl="0">
              <a:lnSpc>
                <a:spcPts val="2796"/>
              </a:lnSpc>
            </a:pPr>
            <a:r>
              <a:rPr lang="en-US" sz="3995" u="none">
                <a:solidFill>
                  <a:srgbClr val="FFFFFF"/>
                </a:solidFill>
                <a:latin typeface="HK Grotesk"/>
                <a:ea typeface="HK Grotesk"/>
                <a:cs typeface="HK Grotesk"/>
                <a:sym typeface="HK Grotesk"/>
              </a:rPr>
              <a:t> -Егер ароматты сақинадағы бастапқы орынбасар электрондар тартпайтындай немесе электрондар беретіндей топ болса, онда ол жаңа орынбасардың сақинадағы орто- (1,2) және пара- (1,4) позицияларына түсуін ынталандырады.</a:t>
            </a:r>
          </a:p>
          <a:p>
            <a:pPr algn="ctr" marL="0" indent="0" lvl="0">
              <a:lnSpc>
                <a:spcPts val="2796"/>
              </a:lnSpc>
            </a:pPr>
            <a:r>
              <a:rPr lang="en-US" sz="3995" u="none">
                <a:solidFill>
                  <a:srgbClr val="FFFFFF"/>
                </a:solidFill>
                <a:latin typeface="HK Grotesk"/>
                <a:ea typeface="HK Grotesk"/>
                <a:cs typeface="HK Grotesk"/>
                <a:sym typeface="HK Grotesk"/>
              </a:rPr>
              <a:t> -Мұндай топтарға - OH, NH₂, OR, алкил топтары жатады. Олар сақинаның π-электрондарын көбейтіп, реакцияны орто- және пара- позицияларға бағыттайды.</a:t>
            </a:r>
          </a:p>
          <a:p>
            <a:pPr algn="ctr" marL="0" indent="0" lvl="0">
              <a:lnSpc>
                <a:spcPts val="2796"/>
              </a:lnSpc>
            </a:pPr>
            <a:r>
              <a:rPr lang="en-US" sz="3995" u="none">
                <a:solidFill>
                  <a:srgbClr val="FFFFFF"/>
                </a:solidFill>
                <a:latin typeface="HK Grotesk"/>
                <a:ea typeface="HK Grotesk"/>
                <a:cs typeface="HK Grotesk"/>
                <a:sym typeface="HK Grotesk"/>
              </a:rPr>
              <a:t> -Мысалы, фенолдағы OH тобы жаңа орынбасарларды көбінесе орто- және пара- позицияларға бағыттайды.</a:t>
            </a:r>
          </a:p>
          <a:p>
            <a:pPr algn="ctr" marL="0" indent="0" lvl="0">
              <a:lnSpc>
                <a:spcPts val="2796"/>
              </a:lnSpc>
            </a:pPr>
            <a:r>
              <a:rPr lang="en-US" sz="3995" u="none">
                <a:solidFill>
                  <a:srgbClr val="FFFFFF"/>
                </a:solidFill>
                <a:latin typeface="HK Grotesk"/>
                <a:ea typeface="HK Grotesk"/>
                <a:cs typeface="HK Grotesk"/>
                <a:sym typeface="HK Grotesk"/>
              </a:rPr>
              <a:t> </a:t>
            </a:r>
            <a:r>
              <a:rPr lang="en-US" b="true" sz="3995" u="none">
                <a:solidFill>
                  <a:srgbClr val="000000"/>
                </a:solidFill>
                <a:latin typeface="HK Grotesk Bold"/>
                <a:ea typeface="HK Grotesk Bold"/>
                <a:cs typeface="HK Grotesk Bold"/>
                <a:sym typeface="HK Grotesk Bold"/>
              </a:rPr>
              <a:t>МЕТА-БАҒЫТТАУШЫЛАР:</a:t>
            </a:r>
          </a:p>
          <a:p>
            <a:pPr algn="ctr" marL="0" indent="0" lvl="0">
              <a:lnSpc>
                <a:spcPts val="2796"/>
              </a:lnSpc>
            </a:pPr>
            <a:r>
              <a:rPr lang="en-US" sz="3995" u="none">
                <a:solidFill>
                  <a:srgbClr val="FFFFFF"/>
                </a:solidFill>
                <a:latin typeface="HK Grotesk"/>
                <a:ea typeface="HK Grotesk"/>
                <a:cs typeface="HK Grotesk"/>
                <a:sym typeface="HK Grotesk"/>
              </a:rPr>
              <a:t> -Егер бастапқы орынбасар электрондарды сақинадан тартып алатын топ болса, онда жаңа орынбасар көбіне мета- (1,3) позициясына түсуге бейім болады.</a:t>
            </a:r>
          </a:p>
          <a:p>
            <a:pPr algn="ctr" marL="0" indent="0" lvl="0">
              <a:lnSpc>
                <a:spcPts val="2796"/>
              </a:lnSpc>
            </a:pPr>
            <a:r>
              <a:rPr lang="en-US" sz="3995" u="none">
                <a:solidFill>
                  <a:srgbClr val="FFFFFF"/>
                </a:solidFill>
                <a:latin typeface="HK Grotesk"/>
                <a:ea typeface="HK Grotesk"/>
                <a:cs typeface="HK Grotesk"/>
                <a:sym typeface="HK Grotesk"/>
              </a:rPr>
              <a:t> -Мұндай топтарға - NO₂, COOH, SO₃H, CN, CF₃ және т.б. жатады. Олар ароматты сақинадағы электрон тығыздығын төмендетіп, орто- және пара- позиаларды нашар белсендіреді.</a:t>
            </a:r>
          </a:p>
          <a:p>
            <a:pPr algn="ctr" marL="0" indent="0" lvl="0">
              <a:lnSpc>
                <a:spcPts val="2796"/>
              </a:lnSpc>
            </a:pPr>
            <a:r>
              <a:rPr lang="en-US" sz="3995" u="none">
                <a:solidFill>
                  <a:srgbClr val="FFFFFF"/>
                </a:solidFill>
                <a:latin typeface="HK Grotesk"/>
                <a:ea typeface="HK Grotesk"/>
                <a:cs typeface="HK Grotesk"/>
                <a:sym typeface="HK Grotesk"/>
              </a:rPr>
              <a:t> -Мысалы, нитробензолдағы NO₂ тобы жаңа орынбасарлардың мета- позицияға түсуін бағыттайды.</a:t>
            </a:r>
          </a:p>
          <a:p>
            <a:pPr algn="ctr" marL="0" indent="0" lvl="0">
              <a:lnSpc>
                <a:spcPts val="2796"/>
              </a:lnSpc>
            </a:pPr>
          </a:p>
        </p:txBody>
      </p:sp>
      <p:sp>
        <p:nvSpPr>
          <p:cNvPr name="TextBox 4" id="4"/>
          <p:cNvSpPr txBox="true"/>
          <p:nvPr/>
        </p:nvSpPr>
        <p:spPr>
          <a:xfrm rot="0">
            <a:off x="-622476" y="518990"/>
            <a:ext cx="19532951" cy="680814"/>
          </a:xfrm>
          <a:prstGeom prst="rect">
            <a:avLst/>
          </a:prstGeom>
        </p:spPr>
        <p:txBody>
          <a:bodyPr anchor="t" rtlCol="false" tIns="0" lIns="0" bIns="0" rIns="0">
            <a:spAutoFit/>
          </a:bodyPr>
          <a:lstStyle/>
          <a:p>
            <a:pPr algn="ctr" marL="0" indent="0" lvl="0">
              <a:lnSpc>
                <a:spcPts val="5524"/>
              </a:lnSpc>
            </a:pPr>
            <a:r>
              <a:rPr lang="en-US" b="true" sz="3946">
                <a:solidFill>
                  <a:srgbClr val="FFFFFF"/>
                </a:solidFill>
                <a:latin typeface="HK Grotesk Bold"/>
                <a:ea typeface="HK Grotesk Bold"/>
                <a:cs typeface="HK Grotesk Bold"/>
                <a:sym typeface="HK Grotesk Bold"/>
              </a:rPr>
              <a:t>А</a:t>
            </a:r>
            <a:r>
              <a:rPr lang="en-US" b="true" sz="3946" u="none">
                <a:solidFill>
                  <a:srgbClr val="FFFFFF"/>
                </a:solidFill>
                <a:latin typeface="HK Grotesk Bold"/>
                <a:ea typeface="HK Grotesk Bold"/>
                <a:cs typeface="HK Grotesk Bold"/>
                <a:sym typeface="HK Grotesk Bold"/>
              </a:rPr>
              <a:t>РОМАТТЫ САҚИНАДАҒЫ БАҒЫТТАУ ЕРЕЖЕЛЕРІ (ОРТО-, МЕТА-, ПАРА-)</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67898" y="1654655"/>
            <a:ext cx="12687300" cy="525462"/>
          </a:xfrm>
          <a:prstGeom prst="rect">
            <a:avLst/>
          </a:prstGeom>
        </p:spPr>
        <p:txBody>
          <a:bodyPr anchor="t" rtlCol="false" tIns="0" lIns="0" bIns="0" rIns="0">
            <a:spAutoFit/>
          </a:bodyPr>
          <a:lstStyle/>
          <a:p>
            <a:pPr algn="ctr" marL="0" indent="0" lvl="0">
              <a:lnSpc>
                <a:spcPts val="3482"/>
              </a:lnSpc>
            </a:pPr>
            <a:r>
              <a:rPr lang="en-US" b="true" sz="4974" u="none">
                <a:solidFill>
                  <a:srgbClr val="380AEF"/>
                </a:solidFill>
                <a:latin typeface="HK Grotesk Bold"/>
                <a:ea typeface="HK Grotesk Bold"/>
                <a:cs typeface="HK Grotesk Bold"/>
                <a:sym typeface="HK Grotesk Bold"/>
              </a:rPr>
              <a:t> НЕГІЗГІ ҚАҒИДАЛАР:</a:t>
            </a:r>
          </a:p>
        </p:txBody>
      </p:sp>
      <p:sp>
        <p:nvSpPr>
          <p:cNvPr name="TextBox 3" id="3"/>
          <p:cNvSpPr txBox="true"/>
          <p:nvPr/>
        </p:nvSpPr>
        <p:spPr>
          <a:xfrm rot="0">
            <a:off x="1028700" y="2338070"/>
            <a:ext cx="16230600" cy="5126990"/>
          </a:xfrm>
          <a:prstGeom prst="rect">
            <a:avLst/>
          </a:prstGeom>
        </p:spPr>
        <p:txBody>
          <a:bodyPr anchor="t" rtlCol="false" tIns="0" lIns="0" bIns="0" rIns="0">
            <a:spAutoFit/>
          </a:bodyPr>
          <a:lstStyle/>
          <a:p>
            <a:pPr algn="ctr" marL="0" indent="0" lvl="0">
              <a:lnSpc>
                <a:spcPts val="4059"/>
              </a:lnSpc>
            </a:pPr>
          </a:p>
          <a:p>
            <a:pPr algn="ctr" marL="0" indent="0" lvl="0">
              <a:lnSpc>
                <a:spcPts val="4059"/>
              </a:lnSpc>
            </a:pPr>
            <a:r>
              <a:rPr lang="en-US" sz="2899" u="none">
                <a:solidFill>
                  <a:srgbClr val="380AEF"/>
                </a:solidFill>
                <a:latin typeface="HK Grotesk Light"/>
                <a:ea typeface="HK Grotesk Light"/>
                <a:cs typeface="HK Grotesk Light"/>
                <a:sym typeface="HK Grotesk Light"/>
              </a:rPr>
              <a:t> -Электрон беретін топтар (активаторлар) - орто- және пара- бағыттаушылар.</a:t>
            </a:r>
          </a:p>
          <a:p>
            <a:pPr algn="ctr" marL="0" indent="0" lvl="0">
              <a:lnSpc>
                <a:spcPts val="4059"/>
              </a:lnSpc>
            </a:pPr>
            <a:r>
              <a:rPr lang="en-US" sz="2899" u="none">
                <a:solidFill>
                  <a:srgbClr val="380AEF"/>
                </a:solidFill>
                <a:latin typeface="HK Grotesk Light"/>
                <a:ea typeface="HK Grotesk Light"/>
                <a:cs typeface="HK Grotesk Light"/>
                <a:sym typeface="HK Grotesk Light"/>
              </a:rPr>
              <a:t> -Электрон тартатын топтар (дезактиваторлар) - мета- бағыттаушылар.</a:t>
            </a:r>
          </a:p>
          <a:p>
            <a:pPr algn="ctr" marL="0" indent="0" lvl="0">
              <a:lnSpc>
                <a:spcPts val="4059"/>
              </a:lnSpc>
            </a:pPr>
            <a:r>
              <a:rPr lang="en-US" sz="2899" u="none">
                <a:solidFill>
                  <a:srgbClr val="380AEF"/>
                </a:solidFill>
                <a:latin typeface="HK Grotesk Light"/>
                <a:ea typeface="HK Grotesk Light"/>
                <a:cs typeface="HK Grotesk Light"/>
                <a:sym typeface="HK Grotesk Light"/>
              </a:rPr>
              <a:t> -Бағыттау қасиеті орынбасардың химиялық табиғатына және оның электрондық әсеріне байланысты.</a:t>
            </a:r>
          </a:p>
          <a:p>
            <a:pPr algn="ctr" marL="0" indent="0" lvl="0">
              <a:lnSpc>
                <a:spcPts val="4059"/>
              </a:lnSpc>
            </a:pPr>
            <a:r>
              <a:rPr lang="en-US" sz="2899" u="none">
                <a:solidFill>
                  <a:srgbClr val="380AEF"/>
                </a:solidFill>
                <a:latin typeface="HK Grotesk Light"/>
                <a:ea typeface="HK Grotesk Light"/>
                <a:cs typeface="HK Grotesk Light"/>
                <a:sym typeface="HK Grotesk Light"/>
              </a:rPr>
              <a:t> Сонымен, бағыттау ережелері ароматты орынбасу реакцияларын жоспарлауда маңызды рөл атқарады. Олардың көмегімен өнімдердің құрылымын алдын ала болжауға және қажетті орынбасу позициясын таңдауға болады.</a:t>
            </a:r>
          </a:p>
          <a:p>
            <a:pPr algn="ctr" marL="0" indent="0" lvl="0">
              <a:lnSpc>
                <a:spcPts val="4059"/>
              </a:lnSpc>
            </a:pPr>
            <a:r>
              <a:rPr lang="en-US" sz="2899" u="none">
                <a:solidFill>
                  <a:srgbClr val="380AEF"/>
                </a:solidFill>
                <a:latin typeface="HK Grotesk Light"/>
                <a:ea typeface="HK Grotesk Light"/>
                <a:cs typeface="HK Grotesk Light"/>
                <a:sym typeface="HK Grotesk Light"/>
              </a:rPr>
              <a:t> </a:t>
            </a:r>
          </a:p>
          <a:p>
            <a:pPr algn="ctr" marL="0" indent="0" lvl="0">
              <a:lnSpc>
                <a:spcPts val="4059"/>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41691" y="2932058"/>
            <a:ext cx="17404618" cy="4992886"/>
          </a:xfrm>
          <a:prstGeom prst="rect">
            <a:avLst/>
          </a:prstGeom>
        </p:spPr>
        <p:txBody>
          <a:bodyPr anchor="t" rtlCol="false" tIns="0" lIns="0" bIns="0" rIns="0">
            <a:spAutoFit/>
          </a:bodyPr>
          <a:lstStyle/>
          <a:p>
            <a:pPr algn="ctr">
              <a:lnSpc>
                <a:spcPts val="3955"/>
              </a:lnSpc>
            </a:pPr>
            <a:r>
              <a:rPr lang="en-US" sz="3995">
                <a:solidFill>
                  <a:srgbClr val="FFFFFF"/>
                </a:solidFill>
                <a:latin typeface="HK Grotesk"/>
                <a:ea typeface="HK Grotesk"/>
                <a:cs typeface="HK Grotesk"/>
                <a:sym typeface="HK Grotesk"/>
              </a:rPr>
              <a:t> </a:t>
            </a:r>
            <a:r>
              <a:rPr lang="en-US" b="true" sz="3995">
                <a:solidFill>
                  <a:srgbClr val="FFFFFF"/>
                </a:solidFill>
                <a:latin typeface="HK Grotesk Bold"/>
                <a:ea typeface="HK Grotesk Bold"/>
                <a:cs typeface="HK Grotesk Bold"/>
                <a:sym typeface="HK Grotesk Bold"/>
              </a:rPr>
              <a:t>БАҚЫЛАУ СҰРАҚТАРЫ:</a:t>
            </a:r>
          </a:p>
          <a:p>
            <a:pPr algn="ctr" marL="0" indent="0" lvl="0">
              <a:lnSpc>
                <a:spcPts val="3955"/>
              </a:lnSpc>
            </a:pPr>
            <a:r>
              <a:rPr lang="en-US" sz="3995">
                <a:solidFill>
                  <a:srgbClr val="FFFFFF"/>
                </a:solidFill>
                <a:latin typeface="HK Grotesk"/>
                <a:ea typeface="HK Grotesk"/>
                <a:cs typeface="HK Grotesk"/>
                <a:sym typeface="HK Grotesk"/>
              </a:rPr>
              <a:t> 1.Электрофильді орынбасу реакцияларының</a:t>
            </a:r>
            <a:r>
              <a:rPr lang="en-US" sz="3995" u="none">
                <a:solidFill>
                  <a:srgbClr val="FFFFFF"/>
                </a:solidFill>
                <a:latin typeface="HK Grotesk"/>
                <a:ea typeface="HK Grotesk"/>
                <a:cs typeface="HK Grotesk"/>
                <a:sym typeface="HK Grotesk"/>
              </a:rPr>
              <a:t> жалпы механизмі қандай?</a:t>
            </a:r>
          </a:p>
          <a:p>
            <a:pPr algn="ctr" marL="0" indent="0" lvl="0">
              <a:lnSpc>
                <a:spcPts val="3955"/>
              </a:lnSpc>
            </a:pPr>
            <a:r>
              <a:rPr lang="en-US" sz="3995" u="none">
                <a:solidFill>
                  <a:srgbClr val="FFFFFF"/>
                </a:solidFill>
                <a:latin typeface="HK Grotesk"/>
                <a:ea typeface="HK Grotesk"/>
                <a:cs typeface="HK Grotesk"/>
                <a:sym typeface="HK Grotesk"/>
              </a:rPr>
              <a:t> 2.Нуклеофильді орынбасу реакциясы қандай ароматты қосылыс</a:t>
            </a:r>
            <a:r>
              <a:rPr lang="en-US" sz="3995" u="none">
                <a:solidFill>
                  <a:srgbClr val="FFFFFF"/>
                </a:solidFill>
                <a:latin typeface="HK Grotesk"/>
                <a:ea typeface="HK Grotesk"/>
                <a:cs typeface="HK Grotesk"/>
                <a:sym typeface="HK Grotesk"/>
              </a:rPr>
              <a:t>ТАР</a:t>
            </a:r>
            <a:r>
              <a:rPr lang="en-US" sz="3995" u="none">
                <a:solidFill>
                  <a:srgbClr val="FFFFFF"/>
                </a:solidFill>
                <a:latin typeface="HK Grotesk"/>
                <a:ea typeface="HK Grotesk"/>
                <a:cs typeface="HK Grotesk"/>
                <a:sym typeface="HK Grotesk"/>
              </a:rPr>
              <a:t>Д</a:t>
            </a:r>
            <a:r>
              <a:rPr lang="en-US" sz="3995" u="none">
                <a:solidFill>
                  <a:srgbClr val="FFFFFF"/>
                </a:solidFill>
                <a:latin typeface="HK Grotesk"/>
                <a:ea typeface="HK Grotesk"/>
                <a:cs typeface="HK Grotesk"/>
                <a:sym typeface="HK Grotesk"/>
              </a:rPr>
              <a:t>А </a:t>
            </a:r>
            <a:r>
              <a:rPr lang="en-US" sz="3995" u="none">
                <a:solidFill>
                  <a:srgbClr val="FFFFFF"/>
                </a:solidFill>
                <a:latin typeface="HK Grotesk"/>
                <a:ea typeface="HK Grotesk"/>
                <a:cs typeface="HK Grotesk"/>
                <a:sym typeface="HK Grotesk"/>
              </a:rPr>
              <a:t>ЖҮ</a:t>
            </a:r>
            <a:r>
              <a:rPr lang="en-US" sz="3995" u="none">
                <a:solidFill>
                  <a:srgbClr val="FFFFFF"/>
                </a:solidFill>
                <a:latin typeface="HK Grotesk"/>
                <a:ea typeface="HK Grotesk"/>
                <a:cs typeface="HK Grotesk"/>
                <a:sym typeface="HK Grotesk"/>
              </a:rPr>
              <a:t>Р</a:t>
            </a:r>
            <a:r>
              <a:rPr lang="en-US" sz="3995" u="none">
                <a:solidFill>
                  <a:srgbClr val="FFFFFF"/>
                </a:solidFill>
                <a:latin typeface="HK Grotesk"/>
                <a:ea typeface="HK Grotesk"/>
                <a:cs typeface="HK Grotesk"/>
                <a:sym typeface="HK Grotesk"/>
              </a:rPr>
              <a:t>еді?</a:t>
            </a:r>
          </a:p>
          <a:p>
            <a:pPr algn="ctr" marL="0" indent="0" lvl="0">
              <a:lnSpc>
                <a:spcPts val="3955"/>
              </a:lnSpc>
            </a:pPr>
            <a:r>
              <a:rPr lang="en-US" sz="3995" u="none">
                <a:solidFill>
                  <a:srgbClr val="FFFFFF"/>
                </a:solidFill>
                <a:latin typeface="HK Grotesk"/>
                <a:ea typeface="HK Grotesk"/>
                <a:cs typeface="HK Grotesk"/>
                <a:sym typeface="HK Grotesk"/>
              </a:rPr>
              <a:t> 3.Ароматты сақинада электронбергіш топтар жаңа орынбасуды қай позицияға бағыттайды?</a:t>
            </a:r>
          </a:p>
          <a:p>
            <a:pPr algn="ctr" marL="0" indent="0" lvl="0">
              <a:lnSpc>
                <a:spcPts val="3955"/>
              </a:lnSpc>
            </a:pPr>
            <a:r>
              <a:rPr lang="en-US" sz="3995" u="none">
                <a:solidFill>
                  <a:srgbClr val="FFFFFF"/>
                </a:solidFill>
                <a:latin typeface="HK Grotesk"/>
                <a:ea typeface="HK Grotesk"/>
                <a:cs typeface="HK Grotesk"/>
                <a:sym typeface="HK Grotesk"/>
              </a:rPr>
              <a:t> 4.Электронтартқыш топтарға мысал келтіріп, олардың</a:t>
            </a:r>
            <a:r>
              <a:rPr lang="en-US" sz="3995" u="none">
                <a:solidFill>
                  <a:srgbClr val="FFFFFF"/>
                </a:solidFill>
                <a:latin typeface="HK Grotesk"/>
                <a:ea typeface="HK Grotesk"/>
                <a:cs typeface="HK Grotesk"/>
                <a:sym typeface="HK Grotesk"/>
              </a:rPr>
              <a:t> </a:t>
            </a:r>
            <a:r>
              <a:rPr lang="en-US" sz="3995" u="none">
                <a:solidFill>
                  <a:srgbClr val="FFFFFF"/>
                </a:solidFill>
                <a:latin typeface="HK Grotesk"/>
                <a:ea typeface="HK Grotesk"/>
                <a:cs typeface="HK Grotesk"/>
                <a:sym typeface="HK Grotesk"/>
              </a:rPr>
              <a:t>БАҒЫТТАУ</a:t>
            </a:r>
            <a:r>
              <a:rPr lang="en-US" sz="3995" u="none">
                <a:solidFill>
                  <a:srgbClr val="FFFFFF"/>
                </a:solidFill>
                <a:latin typeface="HK Grotesk"/>
                <a:ea typeface="HK Grotesk"/>
                <a:cs typeface="HK Grotesk"/>
                <a:sym typeface="HK Grotesk"/>
              </a:rPr>
              <a:t>ын түсіндіріңіз.</a:t>
            </a:r>
          </a:p>
          <a:p>
            <a:pPr algn="ctr" marL="0" indent="0" lvl="0">
              <a:lnSpc>
                <a:spcPts val="3955"/>
              </a:lnSpc>
            </a:pPr>
            <a:r>
              <a:rPr lang="en-US" sz="3995" u="none">
                <a:solidFill>
                  <a:srgbClr val="FFFFFF"/>
                </a:solidFill>
                <a:latin typeface="HK Grotesk"/>
                <a:ea typeface="HK Grotesk"/>
                <a:cs typeface="HK Grotesk"/>
                <a:sym typeface="HK Grotesk"/>
              </a:rPr>
              <a:t> 5.Орто-, мета-, пара- бағыттаудың практикалық маңызы қандай?</a:t>
            </a:r>
          </a:p>
          <a:p>
            <a:pPr algn="ctr" marL="0" indent="0" lvl="0">
              <a:lnSpc>
                <a:spcPts val="3955"/>
              </a:lnSpc>
            </a:pP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954877" y="4413250"/>
            <a:ext cx="12687300" cy="730250"/>
          </a:xfrm>
          <a:prstGeom prst="rect">
            <a:avLst/>
          </a:prstGeom>
        </p:spPr>
        <p:txBody>
          <a:bodyPr anchor="t" rtlCol="false" tIns="0" lIns="0" bIns="0" rIns="0">
            <a:spAutoFit/>
          </a:bodyPr>
          <a:lstStyle/>
          <a:p>
            <a:pPr algn="ctr" marL="0" indent="0" lvl="0">
              <a:lnSpc>
                <a:spcPts val="4899"/>
              </a:lnSpc>
            </a:pPr>
            <a:r>
              <a:rPr lang="en-US" b="true" sz="6999">
                <a:solidFill>
                  <a:srgbClr val="380AEF"/>
                </a:solidFill>
                <a:latin typeface="HK Grotesk Bold"/>
                <a:ea typeface="HK Grotesk Bold"/>
                <a:cs typeface="HK Grotesk Bold"/>
                <a:sym typeface="HK Grotesk Bold"/>
              </a:rPr>
              <a:t>НАЗАРЛАРЫҢЫЗҒА РАХМЕТ!</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29035" y="952500"/>
            <a:ext cx="15629930" cy="573405"/>
          </a:xfrm>
          <a:prstGeom prst="rect">
            <a:avLst/>
          </a:prstGeom>
        </p:spPr>
        <p:txBody>
          <a:bodyPr anchor="t" rtlCol="false" tIns="0" lIns="0" bIns="0" rIns="0">
            <a:spAutoFit/>
          </a:bodyPr>
          <a:lstStyle/>
          <a:p>
            <a:pPr algn="ctr">
              <a:lnSpc>
                <a:spcPts val="4619"/>
              </a:lnSpc>
              <a:spcBef>
                <a:spcPct val="0"/>
              </a:spcBef>
            </a:pPr>
            <a:r>
              <a:rPr lang="en-US" b="true" sz="3299">
                <a:solidFill>
                  <a:srgbClr val="000000"/>
                </a:solidFill>
                <a:latin typeface="HK Grotesk Bold"/>
                <a:ea typeface="HK Grotesk Bold"/>
                <a:cs typeface="HK Grotesk Bold"/>
                <a:sym typeface="HK Grotesk Bold"/>
              </a:rPr>
              <a:t>АРОМАТТЫ ҚОСЫЛЫСТАРДАҒЫ ЭЛЕКТРОФИЛЬДІ ОРЫНБАСУ РЕАКЦИЯЛАРЫ</a:t>
            </a:r>
          </a:p>
        </p:txBody>
      </p:sp>
      <p:sp>
        <p:nvSpPr>
          <p:cNvPr name="TextBox 4" id="4"/>
          <p:cNvSpPr txBox="true"/>
          <p:nvPr/>
        </p:nvSpPr>
        <p:spPr>
          <a:xfrm rot="0">
            <a:off x="721557" y="2043024"/>
            <a:ext cx="16844885" cy="7545705"/>
          </a:xfrm>
          <a:prstGeom prst="rect">
            <a:avLst/>
          </a:prstGeom>
        </p:spPr>
        <p:txBody>
          <a:bodyPr anchor="t" rtlCol="false" tIns="0" lIns="0" bIns="0" rIns="0">
            <a:spAutoFit/>
          </a:bodyPr>
          <a:lstStyle/>
          <a:p>
            <a:pPr algn="l" marL="0" indent="0" lvl="0">
              <a:lnSpc>
                <a:spcPts val="4620"/>
              </a:lnSpc>
            </a:pPr>
            <a:r>
              <a:rPr lang="en-US" sz="3300" u="none">
                <a:solidFill>
                  <a:srgbClr val="FFFFFF"/>
                </a:solidFill>
                <a:latin typeface="HK Grotesk Light"/>
                <a:ea typeface="HK Grotesk Light"/>
                <a:cs typeface="HK Grotesk Light"/>
                <a:sym typeface="HK Grotesk Light"/>
              </a:rPr>
              <a:t> Электрофильді орынбасу - бұл ароматты қосылыстардағы сутек атомының электрофиль (электрон жетіспейтін бөлшек) әсерінен басқа атом немесе топпен алмасуы. Бензол сақинасы электрондарға бай болғандықтан, ол электрофильдермен әрекеттесуге бейім.</a:t>
            </a:r>
          </a:p>
          <a:p>
            <a:pPr algn="l" marL="0" indent="0" lvl="0">
              <a:lnSpc>
                <a:spcPts val="4620"/>
              </a:lnSpc>
            </a:pPr>
            <a:r>
              <a:rPr lang="en-US" sz="3300" u="none">
                <a:solidFill>
                  <a:srgbClr val="FFFFFF"/>
                </a:solidFill>
                <a:latin typeface="HK Grotesk Light"/>
                <a:ea typeface="HK Grotesk Light"/>
                <a:cs typeface="HK Grotesk Light"/>
                <a:sym typeface="HK Grotesk Light"/>
              </a:rPr>
              <a:t> </a:t>
            </a:r>
            <a:r>
              <a:rPr lang="en-US" b="true" sz="3300" u="none">
                <a:solidFill>
                  <a:srgbClr val="FFFFFF"/>
                </a:solidFill>
                <a:latin typeface="HK Grotesk Bold"/>
                <a:ea typeface="HK Grotesk Bold"/>
                <a:cs typeface="HK Grotesk Bold"/>
                <a:sym typeface="HK Grotesk Bold"/>
              </a:rPr>
              <a:t>ЖАЛПЫ МЕХАНИЗМ (3 САТЫ):</a:t>
            </a:r>
          </a:p>
          <a:p>
            <a:pPr algn="l" marL="0" indent="0" lvl="0">
              <a:lnSpc>
                <a:spcPts val="4620"/>
              </a:lnSpc>
            </a:pPr>
            <a:r>
              <a:rPr lang="en-US" sz="3300" u="none">
                <a:solidFill>
                  <a:srgbClr val="FFFFFF"/>
                </a:solidFill>
                <a:latin typeface="HK Grotesk Light"/>
                <a:ea typeface="HK Grotesk Light"/>
                <a:cs typeface="HK Grotesk Light"/>
                <a:sym typeface="HK Grotesk Light"/>
              </a:rPr>
              <a:t> 1-саты: Электрофильдің түзілуі (активация)</a:t>
            </a:r>
          </a:p>
          <a:p>
            <a:pPr algn="l" marL="0" indent="0" lvl="0">
              <a:lnSpc>
                <a:spcPts val="4620"/>
              </a:lnSpc>
            </a:pPr>
            <a:r>
              <a:rPr lang="en-US" sz="3300" u="none">
                <a:solidFill>
                  <a:srgbClr val="FFFFFF"/>
                </a:solidFill>
                <a:latin typeface="HK Grotesk Light"/>
                <a:ea typeface="HK Grotesk Light"/>
                <a:cs typeface="HK Grotesk Light"/>
                <a:sym typeface="HK Grotesk Light"/>
              </a:rPr>
              <a:t> Мысалы, галогендеу кезінде Cl₂ → Cl⁺ + Cl⁻ (AlCl₃ қатысуымен)</a:t>
            </a:r>
          </a:p>
          <a:p>
            <a:pPr algn="l" marL="0" indent="0" lvl="0">
              <a:lnSpc>
                <a:spcPts val="4620"/>
              </a:lnSpc>
            </a:pPr>
            <a:r>
              <a:rPr lang="en-US" sz="3300" u="none">
                <a:solidFill>
                  <a:srgbClr val="FFFFFF"/>
                </a:solidFill>
                <a:latin typeface="HK Grotesk Light"/>
                <a:ea typeface="HK Grotesk Light"/>
                <a:cs typeface="HK Grotesk Light"/>
                <a:sym typeface="HK Grotesk Light"/>
              </a:rPr>
              <a:t> 2-саты: Электрофильдің шабуылы</a:t>
            </a:r>
          </a:p>
          <a:p>
            <a:pPr algn="l" marL="0" indent="0" lvl="0">
              <a:lnSpc>
                <a:spcPts val="4620"/>
              </a:lnSpc>
            </a:pPr>
            <a:r>
              <a:rPr lang="en-US" sz="3300" u="none">
                <a:solidFill>
                  <a:srgbClr val="FFFFFF"/>
                </a:solidFill>
                <a:latin typeface="HK Grotesk Light"/>
                <a:ea typeface="HK Grotesk Light"/>
                <a:cs typeface="HK Grotesk Light"/>
                <a:sym typeface="HK Grotesk Light"/>
              </a:rPr>
              <a:t> Электрофиль π-электрон бұлтына шабуыл жасап, аралық σ-кешен (аренний ион) түзіледі.</a:t>
            </a:r>
          </a:p>
          <a:p>
            <a:pPr algn="l" marL="0" indent="0" lvl="0">
              <a:lnSpc>
                <a:spcPts val="4620"/>
              </a:lnSpc>
            </a:pPr>
            <a:r>
              <a:rPr lang="en-US" sz="3300" u="none">
                <a:solidFill>
                  <a:srgbClr val="FFFFFF"/>
                </a:solidFill>
                <a:latin typeface="HK Grotesk Light"/>
                <a:ea typeface="HK Grotesk Light"/>
                <a:cs typeface="HK Grotesk Light"/>
                <a:sym typeface="HK Grotesk Light"/>
              </a:rPr>
              <a:t> 3-саты: Протонның кетуі және ароматтылықтың қалпына келуі</a:t>
            </a:r>
          </a:p>
          <a:p>
            <a:pPr algn="l" marL="0" indent="0" lvl="0">
              <a:lnSpc>
                <a:spcPts val="4620"/>
              </a:lnSpc>
            </a:pPr>
            <a:r>
              <a:rPr lang="en-US" sz="3300" u="none">
                <a:solidFill>
                  <a:srgbClr val="FFFFFF"/>
                </a:solidFill>
                <a:latin typeface="HK Grotesk Light"/>
                <a:ea typeface="HK Grotesk Light"/>
                <a:cs typeface="HK Grotesk Light"/>
                <a:sym typeface="HK Grotesk Light"/>
              </a:rPr>
              <a:t> Сақина ароматты күйіне қайта оралады, нәтижесінде орынбасқан өнім түзіледі.</a:t>
            </a:r>
          </a:p>
          <a:p>
            <a:pPr algn="l" marL="0" indent="0" lvl="0">
              <a:lnSpc>
                <a:spcPts val="4620"/>
              </a:lnSpc>
            </a:pPr>
            <a:r>
              <a:rPr lang="en-US" sz="3300" u="none">
                <a:solidFill>
                  <a:srgbClr val="FFFFFF"/>
                </a:solidFill>
                <a:latin typeface="HK Grotesk Light"/>
                <a:ea typeface="HK Grotesk Light"/>
                <a:cs typeface="HK Grotesk Light"/>
                <a:sym typeface="HK Grotesk Light"/>
              </a:rPr>
              <a:t> Негізгі электрофильді орынбасу реакциялары.</a:t>
            </a:r>
          </a:p>
          <a:p>
            <a:pPr algn="l" marL="0" indent="0" lvl="0">
              <a:lnSpc>
                <a:spcPts val="4620"/>
              </a:lnSpc>
            </a:pPr>
            <a:r>
              <a:rPr lang="en-US" sz="3300" u="none">
                <a:solidFill>
                  <a:srgbClr val="FFFFFF"/>
                </a:solidFill>
                <a:latin typeface="HK Grotesk Light"/>
                <a:ea typeface="HK Grotesk Light"/>
                <a:cs typeface="HK Grotesk Light"/>
                <a:sym typeface="HK Grotesk Light"/>
              </a:rPr>
              <a:t> Нитрлеу.</a:t>
            </a:r>
          </a:p>
          <a:p>
            <a:pPr algn="l" marL="0" indent="0" lvl="0">
              <a:lnSpc>
                <a:spcPts val="46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59614" y="1623787"/>
            <a:ext cx="16081165" cy="7415530"/>
          </a:xfrm>
          <a:prstGeom prst="rect">
            <a:avLst/>
          </a:prstGeom>
        </p:spPr>
        <p:txBody>
          <a:bodyPr anchor="t" rtlCol="false" tIns="0" lIns="0" bIns="0" rIns="0">
            <a:spAutoFit/>
          </a:bodyPr>
          <a:lstStyle/>
          <a:p>
            <a:pPr algn="l" marL="0" indent="0" lvl="0">
              <a:lnSpc>
                <a:spcPts val="3919"/>
              </a:lnSpc>
            </a:pPr>
            <a:r>
              <a:rPr lang="en-US" sz="2799">
                <a:solidFill>
                  <a:srgbClr val="FFFFFF"/>
                </a:solidFill>
                <a:latin typeface="HK Grotesk Light"/>
                <a:ea typeface="HK Grotesk Light"/>
                <a:cs typeface="HK Grotesk Light"/>
                <a:sym typeface="HK Grotesk Light"/>
              </a:rPr>
              <a:t> Нит</a:t>
            </a:r>
            <a:r>
              <a:rPr lang="en-US" sz="2799" u="none">
                <a:solidFill>
                  <a:srgbClr val="FFFFFF"/>
                </a:solidFill>
                <a:latin typeface="HK Grotesk Light"/>
                <a:ea typeface="HK Grotesk Light"/>
                <a:cs typeface="HK Grotesk Light"/>
                <a:sym typeface="HK Grotesk Light"/>
              </a:rPr>
              <a:t>рлеу - ароматты қосылыстардың электрофильді орынбасу реакцияларының ең маңызды түрлерінің бірі. Бұл реакцияда ароматты сақинаға нитро тобы (–NO₂) енгізіледі. Нитрлеу реакциясы негізінен бензол мен оның туындыларына қолданылады және өндірісте кеңінен қолданыс тапқан.</a:t>
            </a:r>
          </a:p>
          <a:p>
            <a:pPr algn="l" marL="0" indent="0" lvl="0">
              <a:lnSpc>
                <a:spcPts val="3919"/>
              </a:lnSpc>
            </a:pPr>
            <a:r>
              <a:rPr lang="en-US" sz="2799" u="none">
                <a:solidFill>
                  <a:srgbClr val="FFFFFF"/>
                </a:solidFill>
                <a:latin typeface="HK Grotesk Light"/>
                <a:ea typeface="HK Grotesk Light"/>
                <a:cs typeface="HK Grotesk Light"/>
                <a:sym typeface="HK Grotesk Light"/>
              </a:rPr>
              <a:t> Нитрлеу реакциясы концентрлі азот қышқылы (HNO₃) мен концентрлі күкірт қышқылының (H₂SO₄) қоспасын пайдаланып жүргізіледі. Бұл жағдайда H₂SO₄ катализатор әрі сусыздандырғыш рөлін атқарады, нәтижесінде өте реакцияға қабілетті нитроний катионы (NO₂⁺) түзіледі — ол негізгі электрофиль болып табылады:</a:t>
            </a:r>
          </a:p>
          <a:p>
            <a:pPr algn="l" marL="0" indent="0" lvl="0">
              <a:lnSpc>
                <a:spcPts val="3919"/>
              </a:lnSpc>
            </a:pPr>
            <a:r>
              <a:rPr lang="en-US" sz="2799" u="none">
                <a:solidFill>
                  <a:srgbClr val="FFFFFF"/>
                </a:solidFill>
                <a:latin typeface="HK Grotesk Light"/>
                <a:ea typeface="HK Grotesk Light"/>
                <a:cs typeface="HK Grotesk Light"/>
                <a:sym typeface="HK Grotesk Light"/>
              </a:rPr>
              <a:t> HNO₃ + 2H₂SO₄ → NO₂⁺ + H₃O⁺ + 2HSO₄⁻</a:t>
            </a:r>
          </a:p>
          <a:p>
            <a:pPr algn="l" marL="0" indent="0" lvl="0">
              <a:lnSpc>
                <a:spcPts val="3919"/>
              </a:lnSpc>
            </a:pPr>
            <a:r>
              <a:rPr lang="en-US" sz="2799" u="none">
                <a:solidFill>
                  <a:srgbClr val="FFFFFF"/>
                </a:solidFill>
                <a:latin typeface="HK Grotesk Light"/>
                <a:ea typeface="HK Grotesk Light"/>
                <a:cs typeface="HK Grotesk Light"/>
                <a:sym typeface="HK Grotesk Light"/>
              </a:rPr>
              <a:t> Нитроний ионы ароматты сақинаның π-электрон бұлтына шабуыл жасап, тұрақсыз σ-кешен немесе аренний ионын түзеді. Бұл аралық қосылыс кейіннен протон жоғалтып, бастапқы ароматтылықты қалпына келтіреді де, нитроқосылыс түзіледі.</a:t>
            </a:r>
          </a:p>
          <a:p>
            <a:pPr algn="l" marL="0" indent="0" lvl="0">
              <a:lnSpc>
                <a:spcPts val="3919"/>
              </a:lnSpc>
            </a:pPr>
            <a:r>
              <a:rPr lang="en-US" sz="2799" u="none">
                <a:solidFill>
                  <a:srgbClr val="FFFFFF"/>
                </a:solidFill>
                <a:latin typeface="HK Grotesk Light"/>
                <a:ea typeface="HK Grotesk Light"/>
                <a:cs typeface="HK Grotesk Light"/>
                <a:sym typeface="HK Grotesk Light"/>
              </a:rPr>
              <a:t> Бензолдың нитрлеу реакциясы:</a:t>
            </a:r>
          </a:p>
          <a:p>
            <a:pPr algn="l" marL="0" indent="0" lvl="0">
              <a:lnSpc>
                <a:spcPts val="3919"/>
              </a:lnSpc>
            </a:pPr>
            <a:r>
              <a:rPr lang="en-US" sz="2799" u="none">
                <a:solidFill>
                  <a:srgbClr val="FFFFFF"/>
                </a:solidFill>
                <a:latin typeface="HK Grotesk Light"/>
                <a:ea typeface="HK Grotesk Light"/>
                <a:cs typeface="HK Grotesk Light"/>
                <a:sym typeface="HK Grotesk Light"/>
              </a:rPr>
              <a:t> C₆H₆ + HNO₃ → C₆H₅NO₂ + H₂O  (H₂SO₄ қатысында)</a:t>
            </a:r>
          </a:p>
          <a:p>
            <a:pPr algn="l" marL="0" indent="0" lvl="0">
              <a:lnSpc>
                <a:spcPts val="3919"/>
              </a:lnSpc>
            </a:pPr>
            <a:r>
              <a:rPr lang="en-US" sz="2800" u="none">
                <a:solidFill>
                  <a:srgbClr val="FFFFFF"/>
                </a:solidFill>
                <a:latin typeface="HK Grotesk Light"/>
                <a:ea typeface="HK Grotesk Light"/>
                <a:cs typeface="HK Grotesk Light"/>
                <a:sym typeface="HK Grotesk Light"/>
              </a:rPr>
              <a:t> Бұл реакция нәтижесінде нитробензол түзіледі - сары түсті, өзіне тән иісі бар сұйық зат.</a:t>
            </a:r>
          </a:p>
          <a:p>
            <a:pPr algn="l" marL="0" indent="0" lvl="0">
              <a:lnSpc>
                <a:spcPts val="391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7425644" cy="10287000"/>
          </a:xfrm>
          <a:custGeom>
            <a:avLst/>
            <a:gdLst/>
            <a:ahLst/>
            <a:cxnLst/>
            <a:rect r="r" b="b" t="t" l="l"/>
            <a:pathLst>
              <a:path h="10287000" w="7425644">
                <a:moveTo>
                  <a:pt x="0" y="0"/>
                </a:moveTo>
                <a:lnTo>
                  <a:pt x="7425644" y="0"/>
                </a:lnTo>
                <a:lnTo>
                  <a:pt x="7425644" y="10287000"/>
                </a:lnTo>
                <a:lnTo>
                  <a:pt x="0" y="10287000"/>
                </a:lnTo>
                <a:lnTo>
                  <a:pt x="0" y="0"/>
                </a:lnTo>
                <a:close/>
              </a:path>
            </a:pathLst>
          </a:custGeom>
          <a:blipFill>
            <a:blip r:embed="rId4"/>
            <a:stretch>
              <a:fillRect l="0" t="-4138" r="0" b="-4138"/>
            </a:stretch>
          </a:blipFill>
        </p:spPr>
      </p:sp>
      <p:sp>
        <p:nvSpPr>
          <p:cNvPr name="TextBox 4" id="4"/>
          <p:cNvSpPr txBox="true"/>
          <p:nvPr/>
        </p:nvSpPr>
        <p:spPr>
          <a:xfrm rot="0">
            <a:off x="8592118" y="1657739"/>
            <a:ext cx="8367973" cy="7415530"/>
          </a:xfrm>
          <a:prstGeom prst="rect">
            <a:avLst/>
          </a:prstGeom>
        </p:spPr>
        <p:txBody>
          <a:bodyPr anchor="t" rtlCol="false" tIns="0" lIns="0" bIns="0" rIns="0">
            <a:spAutoFit/>
          </a:bodyPr>
          <a:lstStyle/>
          <a:p>
            <a:pPr algn="l" marL="0" indent="0" lvl="0">
              <a:lnSpc>
                <a:spcPts val="3919"/>
              </a:lnSpc>
            </a:pPr>
            <a:r>
              <a:rPr lang="en-US" sz="2799">
                <a:solidFill>
                  <a:srgbClr val="FFFFFF"/>
                </a:solidFill>
                <a:latin typeface="HK Grotesk Light"/>
                <a:ea typeface="HK Grotesk Light"/>
                <a:cs typeface="HK Grotesk Light"/>
                <a:sym typeface="HK Grotesk Light"/>
              </a:rPr>
              <a:t> Нитрлеу реакциясының жүру жылдамдығы мен өнімнің шығымына температура, қолданылған </a:t>
            </a:r>
            <a:r>
              <a:rPr lang="en-US" sz="2799" u="none">
                <a:solidFill>
                  <a:srgbClr val="FFFFFF"/>
                </a:solidFill>
                <a:latin typeface="HK Grotesk Light"/>
                <a:ea typeface="HK Grotesk Light"/>
                <a:cs typeface="HK Grotesk Light"/>
                <a:sym typeface="HK Grotesk Light"/>
              </a:rPr>
              <a:t>реагенттердің концентрациясы және бастапқы ароматты қосылыстағы орынбасар топтар әсер етеді. Мысалы, электрон беруші топтар (–CH₃, –OH) нитрлеу процесін жеңілдетіп, орто- және пара-орындарға бағыттайды, ал электрон тартушы топтар (–NO₂, –COOH) реакцияны баяулатып, мета-орынға бағыттайды.</a:t>
            </a:r>
          </a:p>
          <a:p>
            <a:pPr algn="l" marL="0" indent="0" lvl="0">
              <a:lnSpc>
                <a:spcPts val="3919"/>
              </a:lnSpc>
            </a:pPr>
            <a:r>
              <a:rPr lang="en-US" sz="2800" u="none">
                <a:solidFill>
                  <a:srgbClr val="FFFFFF"/>
                </a:solidFill>
                <a:latin typeface="HK Grotesk Light"/>
                <a:ea typeface="HK Grotesk Light"/>
                <a:cs typeface="HK Grotesk Light"/>
                <a:sym typeface="HK Grotesk Light"/>
              </a:rPr>
              <a:t> Өндірісте нитрлеу реакциясы көптеген маңызды өнімдер алу үшін қолданылады, соның ішінде жарылғыш заттар (тринитротолуол – ТНТ), бояғыштар, пластмассалар, дәрілік заттар және пестицидтер синтезінде кеңінен пайдаланылады.</a:t>
            </a:r>
          </a:p>
          <a:p>
            <a:pPr algn="l" marL="0" indent="0" lvl="0">
              <a:lnSpc>
                <a:spcPts val="3919"/>
              </a:lnSpc>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81992" y="1608887"/>
            <a:ext cx="14710945" cy="8000071"/>
          </a:xfrm>
          <a:prstGeom prst="rect">
            <a:avLst/>
          </a:prstGeom>
        </p:spPr>
        <p:txBody>
          <a:bodyPr anchor="t" rtlCol="false" tIns="0" lIns="0" bIns="0" rIns="0">
            <a:spAutoFit/>
          </a:bodyPr>
          <a:lstStyle/>
          <a:p>
            <a:pPr algn="ctr">
              <a:lnSpc>
                <a:spcPts val="3727"/>
              </a:lnSpc>
            </a:pPr>
            <a:r>
              <a:rPr lang="en-US" sz="2662">
                <a:solidFill>
                  <a:srgbClr val="380AEF"/>
                </a:solidFill>
                <a:latin typeface="HK Grotesk"/>
                <a:ea typeface="HK Grotesk"/>
                <a:cs typeface="HK Grotesk"/>
                <a:sym typeface="HK Grotesk"/>
              </a:rPr>
              <a:t> СУЛЬФИРЛЕУ</a:t>
            </a:r>
          </a:p>
          <a:p>
            <a:pPr algn="ctr">
              <a:lnSpc>
                <a:spcPts val="3727"/>
              </a:lnSpc>
              <a:spcBef>
                <a:spcPct val="0"/>
              </a:spcBef>
            </a:pPr>
            <a:r>
              <a:rPr lang="en-US" sz="2662">
                <a:solidFill>
                  <a:srgbClr val="380AEF"/>
                </a:solidFill>
                <a:latin typeface="HK Grotesk"/>
                <a:ea typeface="HK Grotesk"/>
                <a:cs typeface="HK Grotesk"/>
                <a:sym typeface="HK Grotesk"/>
              </a:rPr>
              <a:t> Сульфирлеу - ароматты қ</a:t>
            </a:r>
            <a:r>
              <a:rPr lang="en-US" sz="2662">
                <a:solidFill>
                  <a:srgbClr val="380AEF"/>
                </a:solidFill>
                <a:latin typeface="HK Grotesk"/>
                <a:ea typeface="HK Grotesk"/>
                <a:cs typeface="HK Grotesk"/>
                <a:sym typeface="HK Grotesk"/>
              </a:rPr>
              <a:t>ОСЫЛЫСТАРДЫҢ ЭЛЕКТРОФИЛЬДІ ОРЫНБАСУ РЕАКЦИЯЛАРЫНА ЖАТАТЫН МАҢЫЗДЫ ҮДЕРІС. БҰЛ РЕАКЦИЯДА АРОМАТТЫ САҚИНАҒА СУЛЬФОТОП (–SO₃H) ЕНГІЗІЛЕДІ. СУЛЬФИРЛЕУ - ӨНЕРКӘСІПТЕ КЕҢІНЕН ҚОЛДАНЫЛАТЫН РЕАКЦИЯ, ӘСІРЕСЕ БОЯҒЫШТАР, ДӘРІ-ДӘРМЕКТЕР, ЖУҒЫШ ЗАТТАР ЖӘНЕ ПОЛИМЕРЛЕР ӨНДІРІСІНДЕ ЕРЕКШЕ МАҢЫЗҒА ИЕ.</a:t>
            </a:r>
          </a:p>
          <a:p>
            <a:pPr algn="ctr">
              <a:lnSpc>
                <a:spcPts val="3727"/>
              </a:lnSpc>
              <a:spcBef>
                <a:spcPct val="0"/>
              </a:spcBef>
            </a:pPr>
            <a:r>
              <a:rPr lang="en-US" sz="2662">
                <a:solidFill>
                  <a:srgbClr val="380AEF"/>
                </a:solidFill>
                <a:latin typeface="HK Grotesk"/>
                <a:ea typeface="HK Grotesk"/>
                <a:cs typeface="HK Grotesk"/>
                <a:sym typeface="HK Grotesk"/>
              </a:rPr>
              <a:t> РЕАКЦИЯНЫҢ НЕГІЗГІ МЕХАНИЗМІ:</a:t>
            </a:r>
          </a:p>
          <a:p>
            <a:pPr algn="ctr">
              <a:lnSpc>
                <a:spcPts val="3727"/>
              </a:lnSpc>
              <a:spcBef>
                <a:spcPct val="0"/>
              </a:spcBef>
            </a:pPr>
            <a:r>
              <a:rPr lang="en-US" sz="2662">
                <a:solidFill>
                  <a:srgbClr val="380AEF"/>
                </a:solidFill>
                <a:latin typeface="HK Grotesk"/>
                <a:ea typeface="HK Grotesk"/>
                <a:cs typeface="HK Grotesk"/>
                <a:sym typeface="HK Grotesk"/>
              </a:rPr>
              <a:t> СУЛЬФИРЛЕУ ПРОЦЕСІ ӘДЕТТЕ КОНЦЕНТРЛІ КҮКІРТ ҚЫШҚЫЛЫНЫҢ (H₂SO₄) НЕМЕСЕ КҮКІРТ ТРИОКСИДІНІҢ (SO₃) ҚАТЫСУЫМЕН ЖҮРГІЗІЛЕДІ. БҰЛ ЖАҒДАЙДА РЕАКЦИЯҒА ҚАБІЛЕТТІ ЭЛЕКТРОФИЛЬ - СУЛЬФОНИЙ КАТИОНЫ (SO₃ НЕМЕСЕ HSO₃⁺) - ТҮЗІЛЕДІ. МЫСАЛЫ:</a:t>
            </a:r>
          </a:p>
          <a:p>
            <a:pPr algn="ctr">
              <a:lnSpc>
                <a:spcPts val="3727"/>
              </a:lnSpc>
              <a:spcBef>
                <a:spcPct val="0"/>
              </a:spcBef>
            </a:pPr>
            <a:r>
              <a:rPr lang="en-US" sz="2662">
                <a:solidFill>
                  <a:srgbClr val="380AEF"/>
                </a:solidFill>
                <a:latin typeface="HK Grotesk"/>
                <a:ea typeface="HK Grotesk"/>
                <a:cs typeface="HK Grotesk"/>
                <a:sym typeface="HK Grotesk"/>
              </a:rPr>
              <a:t> </a:t>
            </a:r>
          </a:p>
          <a:p>
            <a:pPr algn="ctr">
              <a:lnSpc>
                <a:spcPts val="3727"/>
              </a:lnSpc>
              <a:spcBef>
                <a:spcPct val="0"/>
              </a:spcBef>
            </a:pPr>
            <a:r>
              <a:rPr lang="en-US" sz="2662">
                <a:solidFill>
                  <a:srgbClr val="380AEF"/>
                </a:solidFill>
                <a:latin typeface="HK Grotesk"/>
                <a:ea typeface="HK Grotesk"/>
                <a:cs typeface="HK Grotesk"/>
                <a:sym typeface="HK Grotesk"/>
              </a:rPr>
              <a:t> C₆H₆ + SO₃ → C₆H₅SO₃H</a:t>
            </a:r>
          </a:p>
          <a:p>
            <a:pPr algn="ctr">
              <a:lnSpc>
                <a:spcPts val="3727"/>
              </a:lnSpc>
              <a:spcBef>
                <a:spcPct val="0"/>
              </a:spcBef>
            </a:pPr>
            <a:r>
              <a:rPr lang="en-US" sz="2662">
                <a:solidFill>
                  <a:srgbClr val="380AEF"/>
                </a:solidFill>
                <a:latin typeface="HK Grotesk"/>
                <a:ea typeface="HK Grotesk"/>
                <a:cs typeface="HK Grotesk"/>
                <a:sym typeface="HK Grotesk"/>
              </a:rPr>
              <a:t> РЕАКЦИЯ МЕХАНИЗМІ НИТРЛЕУГЕ ҰҚСАС: Π-ЭЛЕКТРОН БҰЛТЫНА ЭЛЕКТРОФИЛЬ ШАБУЫЛ ЖАСАП, Σ-КЕШЕН ТҮЗЕДІ, СОДАН КЕЙІН ПРОТОН КЕТІП, АРОМАТТЫ ҚҰРЫЛЫМ ҚАЛПЫНА КЕЛЕДІ.</a:t>
            </a:r>
          </a:p>
          <a:p>
            <a:pPr algn="ctr">
              <a:lnSpc>
                <a:spcPts val="3727"/>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425" y="-172663"/>
            <a:ext cx="18924851" cy="10632325"/>
          </a:xfrm>
          <a:custGeom>
            <a:avLst/>
            <a:gdLst/>
            <a:ahLst/>
            <a:cxnLst/>
            <a:rect r="r" b="b" t="t" l="l"/>
            <a:pathLst>
              <a:path h="10632325" w="18924851">
                <a:moveTo>
                  <a:pt x="0" y="0"/>
                </a:moveTo>
                <a:lnTo>
                  <a:pt x="18924850" y="0"/>
                </a:lnTo>
                <a:lnTo>
                  <a:pt x="18924850" y="10632326"/>
                </a:lnTo>
                <a:lnTo>
                  <a:pt x="0" y="10632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78592" y="1293779"/>
            <a:ext cx="16530815" cy="8572500"/>
          </a:xfrm>
          <a:prstGeom prst="rect">
            <a:avLst/>
          </a:prstGeom>
        </p:spPr>
        <p:txBody>
          <a:bodyPr anchor="t" rtlCol="false" tIns="0" lIns="0" bIns="0" rIns="0">
            <a:spAutoFit/>
          </a:bodyPr>
          <a:lstStyle/>
          <a:p>
            <a:pPr algn="ctr">
              <a:lnSpc>
                <a:spcPts val="4574"/>
              </a:lnSpc>
            </a:pPr>
            <a:r>
              <a:rPr lang="en-US" sz="3812">
                <a:solidFill>
                  <a:srgbClr val="FFFFFF"/>
                </a:solidFill>
                <a:latin typeface="HK Grotesk Light"/>
                <a:ea typeface="HK Grotesk Light"/>
                <a:cs typeface="HK Grotesk Light"/>
                <a:sym typeface="HK Grotesk Light"/>
              </a:rPr>
              <a:t> </a:t>
            </a:r>
            <a:r>
              <a:rPr lang="en-US" sz="3812" b="true">
                <a:solidFill>
                  <a:srgbClr val="FFFFFF"/>
                </a:solidFill>
                <a:latin typeface="HK Grotesk Bold"/>
                <a:ea typeface="HK Grotesk Bold"/>
                <a:cs typeface="HK Grotesk Bold"/>
                <a:sym typeface="HK Grotesk Bold"/>
              </a:rPr>
              <a:t>Сульфирлеудің ерекшеліктері:</a:t>
            </a:r>
            <a:r>
              <a:rPr lang="en-US" sz="3812">
                <a:solidFill>
                  <a:srgbClr val="FFFFFF"/>
                </a:solidFill>
                <a:latin typeface="HK Grotesk Light"/>
                <a:ea typeface="HK Grotesk Light"/>
                <a:cs typeface="HK Grotesk Light"/>
                <a:sym typeface="HK Grotesk Light"/>
              </a:rPr>
              <a:t> бұл реакция қайтымды болып табылады. Жоғары температурада ароматты сақинадан сульфотоп қайта бөлініп кетуі мүмкін. Реакция жұмсақ шарттарда жүргізілгенде моносульфоқосылыстар, ал қаталдау шарттарда (жоғары температурада, артық SO₃ қатысында) полисульфоқосылыстар түзілуі мүмкін.</a:t>
            </a:r>
          </a:p>
          <a:p>
            <a:pPr algn="ctr">
              <a:lnSpc>
                <a:spcPts val="4574"/>
              </a:lnSpc>
            </a:pPr>
            <a:r>
              <a:rPr lang="en-US" b="true" sz="3812">
                <a:solidFill>
                  <a:srgbClr val="FFFFFF"/>
                </a:solidFill>
                <a:latin typeface="HK Grotesk Bold"/>
                <a:ea typeface="HK Grotesk Bold"/>
                <a:cs typeface="HK Grotesk Bold"/>
                <a:sym typeface="HK Grotesk Bold"/>
              </a:rPr>
              <a:t> БАҒЫТТАУШЫ ӘСЕРІ:</a:t>
            </a:r>
          </a:p>
          <a:p>
            <a:pPr algn="ctr">
              <a:lnSpc>
                <a:spcPts val="4574"/>
              </a:lnSpc>
            </a:pPr>
            <a:r>
              <a:rPr lang="en-US" sz="3812">
                <a:solidFill>
                  <a:srgbClr val="FFFFFF"/>
                </a:solidFill>
                <a:latin typeface="HK Grotesk Light"/>
                <a:ea typeface="HK Grotesk Light"/>
                <a:cs typeface="HK Grotesk Light"/>
                <a:sym typeface="HK Grotesk Light"/>
              </a:rPr>
              <a:t> Сульфирлеу де орынбасар топтардың әсеріне тәуелді: электрондонор топтары реакцияны жеңілдетіп, орто- және пара-орындарға бағыттайды, ал электроноакцептор топтар реакцияны баяулатып, мета-бағыттылық береді.</a:t>
            </a:r>
          </a:p>
          <a:p>
            <a:pPr algn="ctr">
              <a:lnSpc>
                <a:spcPts val="4574"/>
              </a:lnSpc>
            </a:pPr>
            <a:r>
              <a:rPr lang="en-US" sz="3812">
                <a:solidFill>
                  <a:srgbClr val="FFFFFF"/>
                </a:solidFill>
                <a:latin typeface="HK Grotesk Light"/>
                <a:ea typeface="HK Grotesk Light"/>
                <a:cs typeface="HK Grotesk Light"/>
                <a:sym typeface="HK Grotesk Light"/>
              </a:rPr>
              <a:t> </a:t>
            </a:r>
            <a:r>
              <a:rPr lang="en-US" sz="3812">
                <a:solidFill>
                  <a:srgbClr val="000000"/>
                </a:solidFill>
                <a:latin typeface="HK Grotesk Light"/>
                <a:ea typeface="HK Grotesk Light"/>
                <a:cs typeface="HK Grotesk Light"/>
                <a:sym typeface="HK Grotesk Light"/>
              </a:rPr>
              <a:t>Қолданылуы: </a:t>
            </a:r>
            <a:r>
              <a:rPr lang="en-US" sz="3812">
                <a:solidFill>
                  <a:srgbClr val="FFFFFF"/>
                </a:solidFill>
                <a:latin typeface="HK Grotesk Light"/>
                <a:ea typeface="HK Grotesk Light"/>
                <a:cs typeface="HK Grotesk Light"/>
                <a:sym typeface="HK Grotesk Light"/>
              </a:rPr>
              <a:t>бояғыштар өндірісі: анилинсульфон қышқылы - азобояғыштардың бастапқы заты; дәрілік заттар: сульфаниламидтер, фуросемид секілді препараттар; жуғыш заттар: алкилбензолсульфон қышқылдары - көптеген тұрмыстық жуғыш құралдардың негізі; катализаторлар мен ионалмастырғыш шайырлар жасау.</a:t>
            </a:r>
          </a:p>
          <a:p>
            <a:pPr algn="ctr">
              <a:lnSpc>
                <a:spcPts val="4574"/>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70301" y="643644"/>
            <a:ext cx="17747398" cy="1066800"/>
          </a:xfrm>
          <a:prstGeom prst="rect">
            <a:avLst/>
          </a:prstGeom>
        </p:spPr>
        <p:txBody>
          <a:bodyPr anchor="t" rtlCol="false" tIns="0" lIns="0" bIns="0" rIns="0">
            <a:spAutoFit/>
          </a:bodyPr>
          <a:lstStyle/>
          <a:p>
            <a:pPr algn="l" marL="0" indent="0" lvl="0">
              <a:lnSpc>
                <a:spcPts val="8400"/>
              </a:lnSpc>
            </a:pPr>
            <a:r>
              <a:rPr lang="en-US" sz="7000">
                <a:solidFill>
                  <a:srgbClr val="380AEF"/>
                </a:solidFill>
                <a:latin typeface="HK Grotesk"/>
                <a:ea typeface="HK Grotesk"/>
                <a:cs typeface="HK Grotesk"/>
                <a:sym typeface="HK Grotesk"/>
              </a:rPr>
              <a:t>С</a:t>
            </a:r>
            <a:r>
              <a:rPr lang="en-US" sz="7000" u="none">
                <a:solidFill>
                  <a:srgbClr val="380AEF"/>
                </a:solidFill>
                <a:latin typeface="HK Grotesk"/>
                <a:ea typeface="HK Grotesk"/>
                <a:cs typeface="HK Grotesk"/>
                <a:sym typeface="HK Grotesk"/>
              </a:rPr>
              <a:t>оңғы ғылыми-технологиялық жетістіктер:</a:t>
            </a:r>
          </a:p>
        </p:txBody>
      </p:sp>
      <p:sp>
        <p:nvSpPr>
          <p:cNvPr name="TextBox 3" id="3"/>
          <p:cNvSpPr txBox="true"/>
          <p:nvPr/>
        </p:nvSpPr>
        <p:spPr>
          <a:xfrm rot="0">
            <a:off x="893180" y="1653294"/>
            <a:ext cx="15734970" cy="7910830"/>
          </a:xfrm>
          <a:prstGeom prst="rect">
            <a:avLst/>
          </a:prstGeom>
        </p:spPr>
        <p:txBody>
          <a:bodyPr anchor="t" rtlCol="false" tIns="0" lIns="0" bIns="0" rIns="0">
            <a:spAutoFit/>
          </a:bodyPr>
          <a:lstStyle/>
          <a:p>
            <a:pPr algn="l" marL="0" indent="0" lvl="0">
              <a:lnSpc>
                <a:spcPts val="3919"/>
              </a:lnSpc>
            </a:pPr>
            <a:r>
              <a:rPr lang="en-US" sz="2799">
                <a:solidFill>
                  <a:srgbClr val="380AEF"/>
                </a:solidFill>
                <a:latin typeface="HK Grotesk Light"/>
                <a:ea typeface="HK Grotesk Light"/>
                <a:cs typeface="HK Grotesk Light"/>
                <a:sym typeface="HK Grotesk Light"/>
              </a:rPr>
              <a:t> </a:t>
            </a:r>
          </a:p>
          <a:p>
            <a:pPr algn="l" marL="0" indent="0" lvl="0">
              <a:lnSpc>
                <a:spcPts val="3919"/>
              </a:lnSpc>
            </a:pPr>
            <a:r>
              <a:rPr lang="en-US" sz="2799" u="none">
                <a:solidFill>
                  <a:srgbClr val="380AEF"/>
                </a:solidFill>
                <a:latin typeface="HK Grotesk Light"/>
                <a:ea typeface="HK Grotesk Light"/>
                <a:cs typeface="HK Grotesk Light"/>
                <a:sym typeface="HK Grotesk Light"/>
              </a:rPr>
              <a:t> 1.Жасыл химия бағыты бойынша, сульфирлеу реакциясын экологиялық таза еріткіштерде (суда, иондық сұйықтықтарда) жүргізу әдістері зерттелуде. Бұл қоршаған ортаға зиянды қалдықтардың мөлшерін азайтады.</a:t>
            </a:r>
          </a:p>
          <a:p>
            <a:pPr algn="l" marL="0" indent="0" lvl="0">
              <a:lnSpc>
                <a:spcPts val="3919"/>
              </a:lnSpc>
            </a:pPr>
            <a:r>
              <a:rPr lang="en-US" sz="2799" u="none">
                <a:solidFill>
                  <a:srgbClr val="380AEF"/>
                </a:solidFill>
                <a:latin typeface="HK Grotesk Light"/>
                <a:ea typeface="HK Grotesk Light"/>
                <a:cs typeface="HK Grotesk Light"/>
                <a:sym typeface="HK Grotesk Light"/>
              </a:rPr>
              <a:t> 2.Микротолқынды сәулелендіру арқылы сульфирлеудің жылдамдығын арттыру жолдары табылуда. Мұндай тәсілдер энергияны үнемдеп, реакция уақытын қысқартады.</a:t>
            </a:r>
          </a:p>
          <a:p>
            <a:pPr algn="l" marL="0" indent="0" lvl="0">
              <a:lnSpc>
                <a:spcPts val="3919"/>
              </a:lnSpc>
            </a:pPr>
            <a:r>
              <a:rPr lang="en-US" sz="2799" u="none">
                <a:solidFill>
                  <a:srgbClr val="380AEF"/>
                </a:solidFill>
                <a:latin typeface="HK Grotesk Light"/>
                <a:ea typeface="HK Grotesk Light"/>
                <a:cs typeface="HK Grotesk Light"/>
                <a:sym typeface="HK Grotesk Light"/>
              </a:rPr>
              <a:t> 3.Гетерогенді катализаторлар қолдану арқылы ароматты сульфирлеу реакциясын қайта қолдануға болатын жүйелерде жүргізу мүмкіндігі туып отыр (мысалы, қатты қышқылдық шайырлар немесе цеолиттер).</a:t>
            </a:r>
          </a:p>
          <a:p>
            <a:pPr algn="l" marL="0" indent="0" lvl="0">
              <a:lnSpc>
                <a:spcPts val="3919"/>
              </a:lnSpc>
            </a:pPr>
            <a:r>
              <a:rPr lang="en-US" sz="2799" u="none">
                <a:solidFill>
                  <a:srgbClr val="380AEF"/>
                </a:solidFill>
                <a:latin typeface="HK Grotesk Light"/>
                <a:ea typeface="HK Grotesk Light"/>
                <a:cs typeface="HK Grotesk Light"/>
                <a:sym typeface="HK Grotesk Light"/>
              </a:rPr>
              <a:t> 4.Фотокаталитикалық сульфирлеу - жарық әсерінен жүретін жаңа бағыттардың бірі, әсіресе энергияны аз қажет ететін процестер үшін.</a:t>
            </a:r>
          </a:p>
          <a:p>
            <a:pPr algn="l" marL="0" indent="0" lvl="0">
              <a:lnSpc>
                <a:spcPts val="3919"/>
              </a:lnSpc>
            </a:pPr>
            <a:r>
              <a:rPr lang="en-US" sz="2800" u="none">
                <a:solidFill>
                  <a:srgbClr val="380AEF"/>
                </a:solidFill>
                <a:latin typeface="HK Grotesk Light"/>
                <a:ea typeface="HK Grotesk Light"/>
                <a:cs typeface="HK Grotesk Light"/>
                <a:sym typeface="HK Grotesk Light"/>
              </a:rPr>
              <a:t> Сонымен қорыта келсек, сульфирлеу - ароматты қосылыстардың маңызды химиялық түрлендіру жолдарының бірі. Бұл реакция арқылы өндірісте бағалы өнімдер алынады. Соңғы зерттеулер сульфирлеуді экологиялық таза, энергия үнемдейтін, катализаторлық жолдармен жүргізу мүмкіндігін кеңейтіп, оны жасыл химия талаптарына сәйкестендіруде.</a:t>
            </a:r>
          </a:p>
          <a:p>
            <a:pPr algn="l" marL="0" indent="0" lvl="0">
              <a:lnSpc>
                <a:spcPts val="391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DAGzkImrAtI</dc:identifier>
  <dcterms:modified xsi:type="dcterms:W3CDTF">2011-08-01T06:04:30Z</dcterms:modified>
  <cp:revision>1</cp:revision>
  <dc:title>Добавьте небольшое описание</dc:title>
</cp:coreProperties>
</file>