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embeddedFontLst>
    <p:embeddedFont>
      <p:font typeface="Open Sans Italics" panose="020B0604020202020204" charset="0"/>
      <p:regular r:id="rId39"/>
    </p:embeddedFont>
    <p:embeddedFont>
      <p:font typeface="Open Sans Bold" panose="020B0604020202020204" charset="0"/>
      <p:regular r:id="rId40"/>
    </p:embeddedFont>
    <p:embeddedFont>
      <p:font typeface="Calibri" panose="020F0502020204030204" pitchFamily="34" charset="0"/>
      <p:regular r:id="rId41"/>
      <p:bold r:id="rId42"/>
      <p:italic r:id="rId43"/>
      <p:boldItalic r:id="rId44"/>
    </p:embeddedFont>
    <p:embeddedFont>
      <p:font typeface="Open Sans"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439426" y="3358196"/>
            <a:ext cx="17409147" cy="3924419"/>
          </a:xfrm>
          <a:prstGeom prst="rect">
            <a:avLst/>
          </a:prstGeom>
        </p:spPr>
        <p:txBody>
          <a:bodyPr lIns="0" tIns="0" rIns="0" bIns="0" rtlCol="0" anchor="t">
            <a:spAutoFit/>
          </a:bodyPr>
          <a:lstStyle/>
          <a:p>
            <a:pPr algn="ctr">
              <a:lnSpc>
                <a:spcPts val="5243"/>
              </a:lnSpc>
            </a:pPr>
            <a:r>
              <a:rPr lang="en-US" sz="3745" b="1">
                <a:solidFill>
                  <a:srgbClr val="FFFFFF"/>
                </a:solidFill>
                <a:latin typeface="Open Sans Bold"/>
                <a:ea typeface="Open Sans Bold"/>
                <a:cs typeface="Open Sans Bold"/>
                <a:sym typeface="Open Sans Bold"/>
              </a:rPr>
              <a:t> №5 дәріс</a:t>
            </a:r>
          </a:p>
          <a:p>
            <a:pPr algn="ctr">
              <a:lnSpc>
                <a:spcPts val="5243"/>
              </a:lnSpc>
              <a:spcBef>
                <a:spcPct val="0"/>
              </a:spcBef>
            </a:pPr>
            <a:r>
              <a:rPr lang="en-US" sz="3745" b="1">
                <a:solidFill>
                  <a:srgbClr val="FFFFFF"/>
                </a:solidFill>
                <a:latin typeface="Open Sans Bold"/>
                <a:ea typeface="Open Sans Bold"/>
                <a:cs typeface="Open Sans Bold"/>
                <a:sym typeface="Open Sans Bold"/>
              </a:rPr>
              <a:t> Тақырыбы. Органикалық химиядағы реакциялар мен реагенттердің   жіктелуі. Реакциялар механизмі туралы түсінік. Органикалық реакциялардың механизмі, субстраттың айналу, белсендіру түрі, байланыстың үзілу сипаты бойынша жіктелуі.</a:t>
            </a:r>
          </a:p>
          <a:p>
            <a:pPr algn="ctr">
              <a:lnSpc>
                <a:spcPts val="5243"/>
              </a:lnSpc>
              <a:spcBef>
                <a:spcPct val="0"/>
              </a:spcBef>
            </a:pPr>
            <a:endParaRPr lang="en-US" sz="3745" b="1">
              <a:solidFill>
                <a:srgbClr val="FFFFFF"/>
              </a:solidFill>
              <a:latin typeface="Open Sans Bold"/>
              <a:ea typeface="Open Sans Bold"/>
              <a:cs typeface="Open Sans Bold"/>
              <a:sym typeface="Open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82144" y="1349863"/>
            <a:ext cx="15523712" cy="7520599"/>
          </a:xfrm>
          <a:prstGeom prst="rect">
            <a:avLst/>
          </a:prstGeom>
        </p:spPr>
        <p:txBody>
          <a:bodyPr lIns="0" tIns="0" rIns="0" bIns="0" rtlCol="0" anchor="t">
            <a:spAutoFit/>
          </a:bodyPr>
          <a:lstStyle/>
          <a:p>
            <a:pPr algn="ctr">
              <a:lnSpc>
                <a:spcPts val="4953"/>
              </a:lnSpc>
            </a:pPr>
            <a:r>
              <a:rPr lang="en-US" sz="3538">
                <a:solidFill>
                  <a:srgbClr val="0097B2"/>
                </a:solidFill>
                <a:latin typeface="Open Sans"/>
                <a:ea typeface="Open Sans"/>
                <a:cs typeface="Open Sans"/>
                <a:sym typeface="Open Sans"/>
              </a:rPr>
              <a:t> </a:t>
            </a:r>
            <a:r>
              <a:rPr lang="en-US" sz="3538" b="1">
                <a:solidFill>
                  <a:srgbClr val="0097B2"/>
                </a:solidFill>
                <a:latin typeface="Open Sans Bold"/>
                <a:ea typeface="Open Sans Bold"/>
                <a:cs typeface="Open Sans Bold"/>
                <a:sym typeface="Open Sans Bold"/>
              </a:rPr>
              <a:t>II. Құрамына қарай:</a:t>
            </a:r>
          </a:p>
          <a:p>
            <a:pPr algn="ctr">
              <a:lnSpc>
                <a:spcPts val="4953"/>
              </a:lnSpc>
            </a:pPr>
            <a:endParaRPr lang="en-US" sz="3538" b="1">
              <a:solidFill>
                <a:srgbClr val="0097B2"/>
              </a:solidFill>
              <a:latin typeface="Open Sans Bold"/>
              <a:ea typeface="Open Sans Bold"/>
              <a:cs typeface="Open Sans Bold"/>
              <a:sym typeface="Open Sans Bold"/>
            </a:endParaRPr>
          </a:p>
          <a:p>
            <a:pPr algn="ctr">
              <a:lnSpc>
                <a:spcPts val="4953"/>
              </a:lnSpc>
              <a:spcBef>
                <a:spcPct val="0"/>
              </a:spcBef>
            </a:pPr>
            <a:r>
              <a:rPr lang="en-US" sz="3538" i="1">
                <a:solidFill>
                  <a:srgbClr val="0097B2"/>
                </a:solidFill>
                <a:latin typeface="Open Sans Italics"/>
                <a:ea typeface="Open Sans Italics"/>
                <a:cs typeface="Open Sans Italics"/>
                <a:sym typeface="Open Sans Italics"/>
              </a:rPr>
              <a:t> 1. Бейорганикалық реагенттер:</a:t>
            </a:r>
            <a:r>
              <a:rPr lang="en-US" sz="3538">
                <a:solidFill>
                  <a:srgbClr val="0097B2"/>
                </a:solidFill>
                <a:latin typeface="Open Sans"/>
                <a:ea typeface="Open Sans"/>
                <a:cs typeface="Open Sans"/>
                <a:sym typeface="Open Sans"/>
              </a:rPr>
              <a:t> </a:t>
            </a:r>
          </a:p>
          <a:p>
            <a:pPr algn="ctr">
              <a:lnSpc>
                <a:spcPts val="4953"/>
              </a:lnSpc>
              <a:spcBef>
                <a:spcPct val="0"/>
              </a:spcBef>
            </a:pPr>
            <a:r>
              <a:rPr lang="en-US" sz="3538">
                <a:solidFill>
                  <a:srgbClr val="0097B2"/>
                </a:solidFill>
                <a:latin typeface="Open Sans"/>
                <a:ea typeface="Open Sans"/>
                <a:cs typeface="Open Sans"/>
                <a:sym typeface="Open Sans"/>
              </a:rPr>
              <a:t>NaOH, HCl, KMnO₄, H₂SO₄, HNO₃, AgNO₃, т.б.</a:t>
            </a:r>
          </a:p>
          <a:p>
            <a:pPr algn="ctr">
              <a:lnSpc>
                <a:spcPts val="4953"/>
              </a:lnSpc>
              <a:spcBef>
                <a:spcPct val="0"/>
              </a:spcBef>
            </a:pPr>
            <a:endParaRPr lang="en-US" sz="3538">
              <a:solidFill>
                <a:srgbClr val="0097B2"/>
              </a:solidFill>
              <a:latin typeface="Open Sans"/>
              <a:ea typeface="Open Sans"/>
              <a:cs typeface="Open Sans"/>
              <a:sym typeface="Open Sans"/>
            </a:endParaRPr>
          </a:p>
          <a:p>
            <a:pPr algn="ctr">
              <a:lnSpc>
                <a:spcPts val="4953"/>
              </a:lnSpc>
              <a:spcBef>
                <a:spcPct val="0"/>
              </a:spcBef>
            </a:pPr>
            <a:r>
              <a:rPr lang="en-US" sz="3538" i="1">
                <a:solidFill>
                  <a:srgbClr val="0097B2"/>
                </a:solidFill>
                <a:latin typeface="Open Sans Italics"/>
                <a:ea typeface="Open Sans Italics"/>
                <a:cs typeface="Open Sans Italics"/>
                <a:sym typeface="Open Sans Italics"/>
              </a:rPr>
              <a:t> 2. Органикалық реагенттер:</a:t>
            </a:r>
          </a:p>
          <a:p>
            <a:pPr algn="ctr">
              <a:lnSpc>
                <a:spcPts val="4953"/>
              </a:lnSpc>
              <a:spcBef>
                <a:spcPct val="0"/>
              </a:spcBef>
            </a:pPr>
            <a:r>
              <a:rPr lang="en-US" sz="3538">
                <a:solidFill>
                  <a:srgbClr val="0097B2"/>
                </a:solidFill>
                <a:latin typeface="Open Sans"/>
                <a:ea typeface="Open Sans"/>
                <a:cs typeface="Open Sans"/>
                <a:sym typeface="Open Sans"/>
              </a:rPr>
              <a:t> -Гриньяр реагенті (RMgX)</a:t>
            </a:r>
          </a:p>
          <a:p>
            <a:pPr algn="ctr">
              <a:lnSpc>
                <a:spcPts val="4953"/>
              </a:lnSpc>
              <a:spcBef>
                <a:spcPct val="0"/>
              </a:spcBef>
            </a:pPr>
            <a:r>
              <a:rPr lang="en-US" sz="3538">
                <a:solidFill>
                  <a:srgbClr val="0097B2"/>
                </a:solidFill>
                <a:latin typeface="Open Sans"/>
                <a:ea typeface="Open Sans"/>
                <a:cs typeface="Open Sans"/>
                <a:sym typeface="Open Sans"/>
              </a:rPr>
              <a:t> -Литийорганикалық қосылыстар (RLi)</a:t>
            </a:r>
          </a:p>
          <a:p>
            <a:pPr algn="ctr">
              <a:lnSpc>
                <a:spcPts val="4953"/>
              </a:lnSpc>
              <a:spcBef>
                <a:spcPct val="0"/>
              </a:spcBef>
            </a:pPr>
            <a:r>
              <a:rPr lang="en-US" sz="3538">
                <a:solidFill>
                  <a:srgbClr val="0097B2"/>
                </a:solidFill>
                <a:latin typeface="Open Sans"/>
                <a:ea typeface="Open Sans"/>
                <a:cs typeface="Open Sans"/>
                <a:sym typeface="Open Sans"/>
              </a:rPr>
              <a:t> -Пероксидтер (ROOR)</a:t>
            </a:r>
          </a:p>
          <a:p>
            <a:pPr algn="ctr">
              <a:lnSpc>
                <a:spcPts val="4953"/>
              </a:lnSpc>
              <a:spcBef>
                <a:spcPct val="0"/>
              </a:spcBef>
            </a:pPr>
            <a:r>
              <a:rPr lang="en-US" sz="3538">
                <a:solidFill>
                  <a:srgbClr val="0097B2"/>
                </a:solidFill>
                <a:latin typeface="Open Sans"/>
                <a:ea typeface="Open Sans"/>
                <a:cs typeface="Open Sans"/>
                <a:sym typeface="Open Sans"/>
              </a:rPr>
              <a:t> -Ацил хлоридтері (RCOCl)</a:t>
            </a:r>
          </a:p>
          <a:p>
            <a:pPr algn="ctr">
              <a:lnSpc>
                <a:spcPts val="4953"/>
              </a:lnSpc>
              <a:spcBef>
                <a:spcPct val="0"/>
              </a:spcBef>
            </a:pPr>
            <a:r>
              <a:rPr lang="en-US" sz="3538">
                <a:solidFill>
                  <a:srgbClr val="0097B2"/>
                </a:solidFill>
                <a:latin typeface="Open Sans"/>
                <a:ea typeface="Open Sans"/>
                <a:cs typeface="Open Sans"/>
                <a:sym typeface="Open Sans"/>
              </a:rPr>
              <a:t> -Альдегидтер, кетондар, аминдер, т.б.</a:t>
            </a:r>
          </a:p>
          <a:p>
            <a:pPr algn="ctr">
              <a:lnSpc>
                <a:spcPts val="4953"/>
              </a:lnSpc>
              <a:spcBef>
                <a:spcPct val="0"/>
              </a:spcBef>
            </a:pPr>
            <a:endParaRPr lang="en-US" sz="3538">
              <a:solidFill>
                <a:srgbClr val="0097B2"/>
              </a:solidFill>
              <a:latin typeface="Open Sans"/>
              <a:ea typeface="Open Sans"/>
              <a:cs typeface="Open Sans"/>
              <a:sym typeface="Open Sans"/>
            </a:endParaRPr>
          </a:p>
        </p:txBody>
      </p:sp>
      <p:sp>
        <p:nvSpPr>
          <p:cNvPr id="3" name="Freeform 3"/>
          <p:cNvSpPr/>
          <p:nvPr/>
        </p:nvSpPr>
        <p:spPr>
          <a:xfrm>
            <a:off x="15377446" y="1716356"/>
            <a:ext cx="1881854" cy="4114800"/>
          </a:xfrm>
          <a:custGeom>
            <a:avLst/>
            <a:gdLst/>
            <a:ahLst/>
            <a:cxnLst/>
            <a:rect l="l" t="t" r="r" b="b"/>
            <a:pathLst>
              <a:path w="1881854" h="4114800">
                <a:moveTo>
                  <a:pt x="0" y="0"/>
                </a:moveTo>
                <a:lnTo>
                  <a:pt x="1881854" y="0"/>
                </a:lnTo>
                <a:lnTo>
                  <a:pt x="1881854"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0055" y="1591280"/>
            <a:ext cx="7954761" cy="3552220"/>
          </a:xfrm>
          <a:prstGeom prst="rect">
            <a:avLst/>
          </a:prstGeom>
        </p:spPr>
        <p:txBody>
          <a:bodyPr lIns="0" tIns="0" rIns="0" bIns="0" rtlCol="0" anchor="t">
            <a:spAutoFit/>
          </a:bodyPr>
          <a:lstStyle/>
          <a:p>
            <a:pPr algn="ctr">
              <a:lnSpc>
                <a:spcPts val="4043"/>
              </a:lnSpc>
              <a:spcBef>
                <a:spcPct val="0"/>
              </a:spcBef>
            </a:pPr>
            <a:endParaRPr/>
          </a:p>
          <a:p>
            <a:pPr algn="ctr">
              <a:lnSpc>
                <a:spcPts val="4043"/>
              </a:lnSpc>
              <a:spcBef>
                <a:spcPct val="0"/>
              </a:spcBef>
            </a:pPr>
            <a:r>
              <a:rPr lang="en-US" sz="2888" i="1">
                <a:solidFill>
                  <a:srgbClr val="0097B2"/>
                </a:solidFill>
                <a:latin typeface="Open Sans Italics"/>
                <a:ea typeface="Open Sans Italics"/>
                <a:cs typeface="Open Sans Italics"/>
                <a:sym typeface="Open Sans Italics"/>
              </a:rPr>
              <a:t>1. Тотығу-тотықсыздану реагенттері:</a:t>
            </a:r>
          </a:p>
          <a:p>
            <a:pPr algn="ctr">
              <a:lnSpc>
                <a:spcPts val="4043"/>
              </a:lnSpc>
              <a:spcBef>
                <a:spcPct val="0"/>
              </a:spcBef>
            </a:pPr>
            <a:r>
              <a:rPr lang="en-US" sz="2888">
                <a:solidFill>
                  <a:srgbClr val="0097B2"/>
                </a:solidFill>
                <a:latin typeface="Open Sans"/>
                <a:ea typeface="Open Sans"/>
                <a:cs typeface="Open Sans"/>
                <a:sym typeface="Open Sans"/>
              </a:rPr>
              <a:t>- Тотығу: KMnO₄, K₂Cr₂O₇, H₂O₂</a:t>
            </a:r>
          </a:p>
          <a:p>
            <a:pPr algn="ctr">
              <a:lnSpc>
                <a:spcPts val="4043"/>
              </a:lnSpc>
              <a:spcBef>
                <a:spcPct val="0"/>
              </a:spcBef>
            </a:pPr>
            <a:r>
              <a:rPr lang="en-US" sz="2888">
                <a:solidFill>
                  <a:srgbClr val="0097B2"/>
                </a:solidFill>
                <a:latin typeface="Open Sans"/>
                <a:ea typeface="Open Sans"/>
                <a:cs typeface="Open Sans"/>
                <a:sym typeface="Open Sans"/>
              </a:rPr>
              <a:t>- Тотықсыздану: LiAlH₄, NaBH₄, H₂/Ni</a:t>
            </a:r>
          </a:p>
          <a:p>
            <a:pPr algn="ctr">
              <a:lnSpc>
                <a:spcPts val="4043"/>
              </a:lnSpc>
              <a:spcBef>
                <a:spcPct val="0"/>
              </a:spcBef>
            </a:pPr>
            <a:r>
              <a:rPr lang="en-US" sz="2888">
                <a:solidFill>
                  <a:srgbClr val="0097B2"/>
                </a:solidFill>
                <a:latin typeface="Open Sans"/>
                <a:ea typeface="Open Sans"/>
                <a:cs typeface="Open Sans"/>
                <a:sym typeface="Open Sans"/>
              </a:rPr>
              <a:t>Мысал:</a:t>
            </a:r>
          </a:p>
          <a:p>
            <a:pPr algn="ctr">
              <a:lnSpc>
                <a:spcPts val="4043"/>
              </a:lnSpc>
              <a:spcBef>
                <a:spcPct val="0"/>
              </a:spcBef>
            </a:pPr>
            <a:r>
              <a:rPr lang="en-US" sz="2888">
                <a:solidFill>
                  <a:srgbClr val="0097B2"/>
                </a:solidFill>
                <a:latin typeface="Open Sans"/>
                <a:ea typeface="Open Sans"/>
                <a:cs typeface="Open Sans"/>
                <a:sym typeface="Open Sans"/>
              </a:rPr>
              <a:t>CH₃CH₂OH+[O] → CH₃CHO+H2O</a:t>
            </a:r>
          </a:p>
          <a:p>
            <a:pPr algn="ctr">
              <a:lnSpc>
                <a:spcPts val="4043"/>
              </a:lnSpc>
              <a:spcBef>
                <a:spcPct val="0"/>
              </a:spcBef>
            </a:pPr>
            <a:r>
              <a:rPr lang="en-US" sz="2888">
                <a:solidFill>
                  <a:srgbClr val="0097B2"/>
                </a:solidFill>
                <a:latin typeface="Open Sans"/>
                <a:ea typeface="Open Sans"/>
                <a:cs typeface="Open Sans"/>
                <a:sym typeface="Open Sans"/>
              </a:rPr>
              <a:t>(этанолды тотығу арқылы ацетальдегид алу)</a:t>
            </a:r>
          </a:p>
        </p:txBody>
      </p:sp>
      <p:sp>
        <p:nvSpPr>
          <p:cNvPr id="3" name="TextBox 3"/>
          <p:cNvSpPr txBox="1"/>
          <p:nvPr/>
        </p:nvSpPr>
        <p:spPr>
          <a:xfrm>
            <a:off x="10002441" y="2470641"/>
            <a:ext cx="7597229" cy="2507910"/>
          </a:xfrm>
          <a:prstGeom prst="rect">
            <a:avLst/>
          </a:prstGeom>
        </p:spPr>
        <p:txBody>
          <a:bodyPr lIns="0" tIns="0" rIns="0" bIns="0" rtlCol="0" anchor="t">
            <a:spAutoFit/>
          </a:bodyPr>
          <a:lstStyle/>
          <a:p>
            <a:pPr algn="ctr">
              <a:lnSpc>
                <a:spcPts val="4043"/>
              </a:lnSpc>
              <a:spcBef>
                <a:spcPct val="0"/>
              </a:spcBef>
            </a:pPr>
            <a:r>
              <a:rPr lang="en-US" sz="2888">
                <a:solidFill>
                  <a:srgbClr val="0097B2"/>
                </a:solidFill>
                <a:latin typeface="Open Sans"/>
                <a:ea typeface="Open Sans"/>
                <a:cs typeface="Open Sans"/>
                <a:sym typeface="Open Sans"/>
              </a:rPr>
              <a:t> </a:t>
            </a:r>
            <a:r>
              <a:rPr lang="en-US" sz="2888" i="1">
                <a:solidFill>
                  <a:srgbClr val="0097B2"/>
                </a:solidFill>
                <a:latin typeface="Open Sans Italics"/>
                <a:ea typeface="Open Sans Italics"/>
                <a:cs typeface="Open Sans Italics"/>
                <a:sym typeface="Open Sans Italics"/>
              </a:rPr>
              <a:t>2. Орынбасу реакциясының реагенттері</a:t>
            </a:r>
            <a:r>
              <a:rPr lang="en-US" sz="2888">
                <a:solidFill>
                  <a:srgbClr val="0097B2"/>
                </a:solidFill>
                <a:latin typeface="Open Sans"/>
                <a:ea typeface="Open Sans"/>
                <a:cs typeface="Open Sans"/>
                <a:sym typeface="Open Sans"/>
              </a:rPr>
              <a:t>:</a:t>
            </a:r>
          </a:p>
          <a:p>
            <a:pPr algn="ctr">
              <a:lnSpc>
                <a:spcPts val="4043"/>
              </a:lnSpc>
              <a:spcBef>
                <a:spcPct val="0"/>
              </a:spcBef>
            </a:pPr>
            <a:r>
              <a:rPr lang="en-US" sz="2888">
                <a:solidFill>
                  <a:srgbClr val="0097B2"/>
                </a:solidFill>
                <a:latin typeface="Open Sans"/>
                <a:ea typeface="Open Sans"/>
                <a:cs typeface="Open Sans"/>
                <a:sym typeface="Open Sans"/>
              </a:rPr>
              <a:t> -Галогендену: Cl₂, Br₂</a:t>
            </a:r>
          </a:p>
          <a:p>
            <a:pPr algn="ctr">
              <a:lnSpc>
                <a:spcPts val="4043"/>
              </a:lnSpc>
              <a:spcBef>
                <a:spcPct val="0"/>
              </a:spcBef>
            </a:pPr>
            <a:r>
              <a:rPr lang="en-US" sz="2888">
                <a:solidFill>
                  <a:srgbClr val="0097B2"/>
                </a:solidFill>
                <a:latin typeface="Open Sans"/>
                <a:ea typeface="Open Sans"/>
                <a:cs typeface="Open Sans"/>
                <a:sym typeface="Open Sans"/>
              </a:rPr>
              <a:t> -Нитрлеу: HNO₃ + H₂SO₄ (нитрлеуші қоспа)</a:t>
            </a:r>
          </a:p>
          <a:p>
            <a:pPr algn="ctr">
              <a:lnSpc>
                <a:spcPts val="4043"/>
              </a:lnSpc>
              <a:spcBef>
                <a:spcPct val="0"/>
              </a:spcBef>
            </a:pPr>
            <a:r>
              <a:rPr lang="en-US" sz="2888">
                <a:solidFill>
                  <a:srgbClr val="0097B2"/>
                </a:solidFill>
                <a:latin typeface="Open Sans"/>
                <a:ea typeface="Open Sans"/>
                <a:cs typeface="Open Sans"/>
                <a:sym typeface="Open Sans"/>
              </a:rPr>
              <a:t> -Сульфирлеу: H₂SO₄ немесе SO₃</a:t>
            </a:r>
          </a:p>
          <a:p>
            <a:pPr algn="ctr">
              <a:lnSpc>
                <a:spcPts val="4043"/>
              </a:lnSpc>
              <a:spcBef>
                <a:spcPct val="0"/>
              </a:spcBef>
            </a:pPr>
            <a:endParaRPr lang="en-US" sz="2888">
              <a:solidFill>
                <a:srgbClr val="0097B2"/>
              </a:solidFill>
              <a:latin typeface="Open Sans"/>
              <a:ea typeface="Open Sans"/>
              <a:cs typeface="Open Sans"/>
              <a:sym typeface="Open Sans"/>
            </a:endParaRPr>
          </a:p>
        </p:txBody>
      </p:sp>
      <p:sp>
        <p:nvSpPr>
          <p:cNvPr id="4" name="TextBox 4"/>
          <p:cNvSpPr txBox="1"/>
          <p:nvPr/>
        </p:nvSpPr>
        <p:spPr>
          <a:xfrm>
            <a:off x="1259191" y="6420492"/>
            <a:ext cx="6916489" cy="2507910"/>
          </a:xfrm>
          <a:prstGeom prst="rect">
            <a:avLst/>
          </a:prstGeom>
        </p:spPr>
        <p:txBody>
          <a:bodyPr lIns="0" tIns="0" rIns="0" bIns="0" rtlCol="0" anchor="t">
            <a:spAutoFit/>
          </a:bodyPr>
          <a:lstStyle/>
          <a:p>
            <a:pPr algn="ctr">
              <a:lnSpc>
                <a:spcPts val="4043"/>
              </a:lnSpc>
              <a:spcBef>
                <a:spcPct val="0"/>
              </a:spcBef>
            </a:pPr>
            <a:r>
              <a:rPr lang="en-US" sz="2888" i="1">
                <a:solidFill>
                  <a:srgbClr val="0097B2"/>
                </a:solidFill>
                <a:latin typeface="Open Sans Italics"/>
                <a:ea typeface="Open Sans Italics"/>
                <a:cs typeface="Open Sans Italics"/>
                <a:sym typeface="Open Sans Italics"/>
              </a:rPr>
              <a:t>  3. Қосылу реакциясының реагенттері</a:t>
            </a:r>
            <a:r>
              <a:rPr lang="en-US" sz="2888">
                <a:solidFill>
                  <a:srgbClr val="0097B2"/>
                </a:solidFill>
                <a:latin typeface="Open Sans"/>
                <a:ea typeface="Open Sans"/>
                <a:cs typeface="Open Sans"/>
                <a:sym typeface="Open Sans"/>
              </a:rPr>
              <a:t>:</a:t>
            </a:r>
          </a:p>
          <a:p>
            <a:pPr algn="ctr">
              <a:lnSpc>
                <a:spcPts val="4043"/>
              </a:lnSpc>
              <a:spcBef>
                <a:spcPct val="0"/>
              </a:spcBef>
            </a:pPr>
            <a:r>
              <a:rPr lang="en-US" sz="2888">
                <a:solidFill>
                  <a:srgbClr val="0097B2"/>
                </a:solidFill>
                <a:latin typeface="Open Sans"/>
                <a:ea typeface="Open Sans"/>
                <a:cs typeface="Open Sans"/>
                <a:sym typeface="Open Sans"/>
              </a:rPr>
              <a:t> -Гидрогендеу: H₂ + катализатор (Pt, Ni)</a:t>
            </a:r>
          </a:p>
          <a:p>
            <a:pPr algn="ctr">
              <a:lnSpc>
                <a:spcPts val="4043"/>
              </a:lnSpc>
              <a:spcBef>
                <a:spcPct val="0"/>
              </a:spcBef>
            </a:pPr>
            <a:r>
              <a:rPr lang="en-US" sz="2888">
                <a:solidFill>
                  <a:srgbClr val="0097B2"/>
                </a:solidFill>
                <a:latin typeface="Open Sans"/>
                <a:ea typeface="Open Sans"/>
                <a:cs typeface="Open Sans"/>
                <a:sym typeface="Open Sans"/>
              </a:rPr>
              <a:t> -Галогендер: Cl₂, Br₂</a:t>
            </a:r>
          </a:p>
          <a:p>
            <a:pPr algn="ctr">
              <a:lnSpc>
                <a:spcPts val="4043"/>
              </a:lnSpc>
              <a:spcBef>
                <a:spcPct val="0"/>
              </a:spcBef>
            </a:pPr>
            <a:r>
              <a:rPr lang="en-US" sz="2888">
                <a:solidFill>
                  <a:srgbClr val="0097B2"/>
                </a:solidFill>
                <a:latin typeface="Open Sans"/>
                <a:ea typeface="Open Sans"/>
                <a:cs typeface="Open Sans"/>
                <a:sym typeface="Open Sans"/>
              </a:rPr>
              <a:t> -Гидрогалогендеу: HCl, HBr</a:t>
            </a:r>
          </a:p>
          <a:p>
            <a:pPr algn="ctr">
              <a:lnSpc>
                <a:spcPts val="4043"/>
              </a:lnSpc>
              <a:spcBef>
                <a:spcPct val="0"/>
              </a:spcBef>
            </a:pPr>
            <a:endParaRPr lang="en-US" sz="2888">
              <a:solidFill>
                <a:srgbClr val="0097B2"/>
              </a:solidFill>
              <a:latin typeface="Open Sans"/>
              <a:ea typeface="Open Sans"/>
              <a:cs typeface="Open Sans"/>
              <a:sym typeface="Open Sans"/>
            </a:endParaRPr>
          </a:p>
        </p:txBody>
      </p:sp>
      <p:sp>
        <p:nvSpPr>
          <p:cNvPr id="5" name="TextBox 5"/>
          <p:cNvSpPr txBox="1"/>
          <p:nvPr/>
        </p:nvSpPr>
        <p:spPr>
          <a:xfrm>
            <a:off x="9314111" y="6420492"/>
            <a:ext cx="8973889" cy="2507910"/>
          </a:xfrm>
          <a:prstGeom prst="rect">
            <a:avLst/>
          </a:prstGeom>
        </p:spPr>
        <p:txBody>
          <a:bodyPr lIns="0" tIns="0" rIns="0" bIns="0" rtlCol="0" anchor="t">
            <a:spAutoFit/>
          </a:bodyPr>
          <a:lstStyle/>
          <a:p>
            <a:pPr algn="ctr">
              <a:lnSpc>
                <a:spcPts val="4043"/>
              </a:lnSpc>
              <a:spcBef>
                <a:spcPct val="0"/>
              </a:spcBef>
            </a:pPr>
            <a:r>
              <a:rPr lang="en-US" sz="2888" i="1">
                <a:solidFill>
                  <a:srgbClr val="0097B2"/>
                </a:solidFill>
                <a:latin typeface="Open Sans Italics"/>
                <a:ea typeface="Open Sans Italics"/>
                <a:cs typeface="Open Sans Italics"/>
                <a:sym typeface="Open Sans Italics"/>
              </a:rPr>
              <a:t> 4. Элиминдеу реакциясының реагенттері:</a:t>
            </a:r>
          </a:p>
          <a:p>
            <a:pPr algn="ctr">
              <a:lnSpc>
                <a:spcPts val="4043"/>
              </a:lnSpc>
              <a:spcBef>
                <a:spcPct val="0"/>
              </a:spcBef>
            </a:pPr>
            <a:r>
              <a:rPr lang="en-US" sz="2888" i="1">
                <a:solidFill>
                  <a:srgbClr val="0097B2"/>
                </a:solidFill>
                <a:latin typeface="Open Sans Italics"/>
                <a:ea typeface="Open Sans Italics"/>
                <a:cs typeface="Open Sans Italics"/>
                <a:sym typeface="Open Sans Italics"/>
              </a:rPr>
              <a:t> </a:t>
            </a:r>
            <a:r>
              <a:rPr lang="en-US" sz="2888">
                <a:solidFill>
                  <a:srgbClr val="0097B2"/>
                </a:solidFill>
                <a:latin typeface="Open Sans"/>
                <a:ea typeface="Open Sans"/>
                <a:cs typeface="Open Sans"/>
                <a:sym typeface="Open Sans"/>
              </a:rPr>
              <a:t>-Сілтілер: NaOH (спиртте)</a:t>
            </a:r>
          </a:p>
          <a:p>
            <a:pPr algn="ctr">
              <a:lnSpc>
                <a:spcPts val="4043"/>
              </a:lnSpc>
              <a:spcBef>
                <a:spcPct val="0"/>
              </a:spcBef>
            </a:pPr>
            <a:r>
              <a:rPr lang="en-US" sz="2888">
                <a:solidFill>
                  <a:srgbClr val="0097B2"/>
                </a:solidFill>
                <a:latin typeface="Open Sans"/>
                <a:ea typeface="Open Sans"/>
                <a:cs typeface="Open Sans"/>
                <a:sym typeface="Open Sans"/>
              </a:rPr>
              <a:t> -Күшті қышқылдар: H₂SO₄ (жоғары температурада)</a:t>
            </a:r>
          </a:p>
          <a:p>
            <a:pPr algn="ctr">
              <a:lnSpc>
                <a:spcPts val="4043"/>
              </a:lnSpc>
              <a:spcBef>
                <a:spcPct val="0"/>
              </a:spcBef>
            </a:pPr>
            <a:endParaRPr lang="en-US" sz="2888">
              <a:solidFill>
                <a:srgbClr val="0097B2"/>
              </a:solidFill>
              <a:latin typeface="Open Sans"/>
              <a:ea typeface="Open Sans"/>
              <a:cs typeface="Open Sans"/>
              <a:sym typeface="Open Sans"/>
            </a:endParaRPr>
          </a:p>
        </p:txBody>
      </p:sp>
      <p:sp>
        <p:nvSpPr>
          <p:cNvPr id="6" name="TextBox 6"/>
          <p:cNvSpPr txBox="1"/>
          <p:nvPr/>
        </p:nvSpPr>
        <p:spPr>
          <a:xfrm>
            <a:off x="5596459" y="535138"/>
            <a:ext cx="6196715" cy="493562"/>
          </a:xfrm>
          <a:prstGeom prst="rect">
            <a:avLst/>
          </a:prstGeom>
        </p:spPr>
        <p:txBody>
          <a:bodyPr lIns="0" tIns="0" rIns="0" bIns="0" rtlCol="0" anchor="t">
            <a:spAutoFit/>
          </a:bodyPr>
          <a:lstStyle/>
          <a:p>
            <a:pPr algn="ctr">
              <a:lnSpc>
                <a:spcPts val="4043"/>
              </a:lnSpc>
              <a:spcBef>
                <a:spcPct val="0"/>
              </a:spcBef>
            </a:pPr>
            <a:r>
              <a:rPr lang="en-US" sz="2888" b="1">
                <a:solidFill>
                  <a:srgbClr val="0097B2"/>
                </a:solidFill>
                <a:latin typeface="Open Sans Bold"/>
                <a:ea typeface="Open Sans Bold"/>
                <a:cs typeface="Open Sans Bold"/>
                <a:sym typeface="Open Sans Bold"/>
              </a:rPr>
              <a:t>III. Реакция типіне байланысты:</a:t>
            </a:r>
          </a:p>
        </p:txBody>
      </p:sp>
      <p:sp>
        <p:nvSpPr>
          <p:cNvPr id="7" name="AutoShape 7"/>
          <p:cNvSpPr/>
          <p:nvPr/>
        </p:nvSpPr>
        <p:spPr>
          <a:xfrm>
            <a:off x="740055" y="5478947"/>
            <a:ext cx="16859614" cy="0"/>
          </a:xfrm>
          <a:prstGeom prst="line">
            <a:avLst/>
          </a:prstGeom>
          <a:ln w="38100" cap="flat">
            <a:solidFill>
              <a:srgbClr val="0097B2"/>
            </a:solidFill>
            <a:prstDash val="sysDash"/>
            <a:headEnd type="none" w="sm" len="sm"/>
            <a:tailEnd type="none" w="sm" len="sm"/>
          </a:ln>
        </p:spPr>
      </p:sp>
      <p:sp>
        <p:nvSpPr>
          <p:cNvPr id="8" name="AutoShape 8"/>
          <p:cNvSpPr/>
          <p:nvPr/>
        </p:nvSpPr>
        <p:spPr>
          <a:xfrm flipV="1">
            <a:off x="9205181" y="2527791"/>
            <a:ext cx="108930" cy="5903299"/>
          </a:xfrm>
          <a:prstGeom prst="line">
            <a:avLst/>
          </a:prstGeom>
          <a:ln w="38100" cap="flat">
            <a:solidFill>
              <a:srgbClr val="0097B2"/>
            </a:solidFill>
            <a:prstDash val="sysDash"/>
            <a:headEnd type="none" w="sm" len="sm"/>
            <a:tailEnd type="none" w="sm" len="sm"/>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68902" y="743538"/>
            <a:ext cx="6950195" cy="513174"/>
          </a:xfrm>
          <a:prstGeom prst="rect">
            <a:avLst/>
          </a:prstGeom>
        </p:spPr>
        <p:txBody>
          <a:bodyPr lIns="0" tIns="0" rIns="0" bIns="0" rtlCol="0" anchor="t">
            <a:spAutoFit/>
          </a:bodyPr>
          <a:lstStyle/>
          <a:p>
            <a:pPr algn="ctr">
              <a:lnSpc>
                <a:spcPts val="4273"/>
              </a:lnSpc>
              <a:spcBef>
                <a:spcPct val="0"/>
              </a:spcBef>
            </a:pPr>
            <a:r>
              <a:rPr lang="en-US" sz="3052" b="1">
                <a:solidFill>
                  <a:srgbClr val="0097B2"/>
                </a:solidFill>
                <a:latin typeface="Open Sans Bold"/>
                <a:ea typeface="Open Sans Bold"/>
                <a:cs typeface="Open Sans Bold"/>
                <a:sym typeface="Open Sans Bold"/>
              </a:rPr>
              <a:t> Арнайы органикалық реагенттер</a:t>
            </a:r>
          </a:p>
        </p:txBody>
      </p:sp>
      <p:sp>
        <p:nvSpPr>
          <p:cNvPr id="3" name="TextBox 3"/>
          <p:cNvSpPr txBox="1"/>
          <p:nvPr/>
        </p:nvSpPr>
        <p:spPr>
          <a:xfrm>
            <a:off x="1028700" y="1687996"/>
            <a:ext cx="6950195" cy="3713409"/>
          </a:xfrm>
          <a:prstGeom prst="rect">
            <a:avLst/>
          </a:prstGeom>
        </p:spPr>
        <p:txBody>
          <a:bodyPr lIns="0" tIns="0" rIns="0" bIns="0" rtlCol="0" anchor="t">
            <a:spAutoFit/>
          </a:bodyPr>
          <a:lstStyle/>
          <a:p>
            <a:pPr algn="ctr">
              <a:lnSpc>
                <a:spcPts val="4273"/>
              </a:lnSpc>
              <a:spcBef>
                <a:spcPct val="0"/>
              </a:spcBef>
            </a:pPr>
            <a:r>
              <a:rPr lang="en-US" sz="3052">
                <a:solidFill>
                  <a:srgbClr val="0097B2"/>
                </a:solidFill>
                <a:latin typeface="Open Sans"/>
                <a:ea typeface="Open Sans"/>
                <a:cs typeface="Open Sans"/>
                <a:sym typeface="Open Sans"/>
              </a:rPr>
              <a:t> 1. Гриньяр реагенті (RMgX):</a:t>
            </a:r>
          </a:p>
          <a:p>
            <a:pPr algn="ctr">
              <a:lnSpc>
                <a:spcPts val="4273"/>
              </a:lnSpc>
              <a:spcBef>
                <a:spcPct val="0"/>
              </a:spcBef>
            </a:pPr>
            <a:r>
              <a:rPr lang="en-US" sz="3052">
                <a:solidFill>
                  <a:srgbClr val="0097B2"/>
                </a:solidFill>
                <a:latin typeface="Open Sans"/>
                <a:ea typeface="Open Sans"/>
                <a:cs typeface="Open Sans"/>
                <a:sym typeface="Open Sans"/>
              </a:rPr>
              <a:t> -R – органикалық топ, X – галоген</a:t>
            </a:r>
          </a:p>
          <a:p>
            <a:pPr algn="ctr">
              <a:lnSpc>
                <a:spcPts val="4273"/>
              </a:lnSpc>
              <a:spcBef>
                <a:spcPct val="0"/>
              </a:spcBef>
            </a:pPr>
            <a:r>
              <a:rPr lang="en-US" sz="3052">
                <a:solidFill>
                  <a:srgbClr val="0097B2"/>
                </a:solidFill>
                <a:latin typeface="Open Sans"/>
                <a:ea typeface="Open Sans"/>
                <a:cs typeface="Open Sans"/>
                <a:sym typeface="Open Sans"/>
              </a:rPr>
              <a:t> -Карбониль қосылыстарымен әрекеттесіп спирттер береді.</a:t>
            </a:r>
          </a:p>
          <a:p>
            <a:pPr algn="ctr">
              <a:lnSpc>
                <a:spcPts val="4273"/>
              </a:lnSpc>
              <a:spcBef>
                <a:spcPct val="0"/>
              </a:spcBef>
            </a:pPr>
            <a:r>
              <a:rPr lang="en-US" sz="3052">
                <a:solidFill>
                  <a:srgbClr val="0097B2"/>
                </a:solidFill>
                <a:latin typeface="Open Sans"/>
                <a:ea typeface="Open Sans"/>
                <a:cs typeface="Open Sans"/>
                <a:sym typeface="Open Sans"/>
              </a:rPr>
              <a:t> Мысалы:</a:t>
            </a:r>
          </a:p>
          <a:p>
            <a:pPr algn="ctr">
              <a:lnSpc>
                <a:spcPts val="4273"/>
              </a:lnSpc>
              <a:spcBef>
                <a:spcPct val="0"/>
              </a:spcBef>
            </a:pPr>
            <a:r>
              <a:rPr lang="en-US" sz="3052">
                <a:solidFill>
                  <a:srgbClr val="0097B2"/>
                </a:solidFill>
                <a:latin typeface="Open Sans"/>
                <a:ea typeface="Open Sans"/>
                <a:cs typeface="Open Sans"/>
                <a:sym typeface="Open Sans"/>
              </a:rPr>
              <a:t> CH₃MgBr+CH₃CHO→CH₃CH(OH)CH₃</a:t>
            </a:r>
          </a:p>
          <a:p>
            <a:pPr algn="ctr">
              <a:lnSpc>
                <a:spcPts val="4273"/>
              </a:lnSpc>
              <a:spcBef>
                <a:spcPct val="0"/>
              </a:spcBef>
            </a:pPr>
            <a:endParaRPr lang="en-US" sz="3052">
              <a:solidFill>
                <a:srgbClr val="0097B2"/>
              </a:solidFill>
              <a:latin typeface="Open Sans"/>
              <a:ea typeface="Open Sans"/>
              <a:cs typeface="Open Sans"/>
              <a:sym typeface="Open Sans"/>
            </a:endParaRPr>
          </a:p>
        </p:txBody>
      </p:sp>
      <p:sp>
        <p:nvSpPr>
          <p:cNvPr id="4" name="TextBox 4"/>
          <p:cNvSpPr txBox="1"/>
          <p:nvPr/>
        </p:nvSpPr>
        <p:spPr>
          <a:xfrm>
            <a:off x="9744265" y="2128898"/>
            <a:ext cx="6950195" cy="2113209"/>
          </a:xfrm>
          <a:prstGeom prst="rect">
            <a:avLst/>
          </a:prstGeom>
        </p:spPr>
        <p:txBody>
          <a:bodyPr lIns="0" tIns="0" rIns="0" bIns="0" rtlCol="0" anchor="t">
            <a:spAutoFit/>
          </a:bodyPr>
          <a:lstStyle/>
          <a:p>
            <a:pPr algn="ctr">
              <a:lnSpc>
                <a:spcPts val="4273"/>
              </a:lnSpc>
              <a:spcBef>
                <a:spcPct val="0"/>
              </a:spcBef>
            </a:pPr>
            <a:r>
              <a:rPr lang="en-US" sz="3052">
                <a:solidFill>
                  <a:srgbClr val="0097B2"/>
                </a:solidFill>
                <a:latin typeface="Open Sans"/>
                <a:ea typeface="Open Sans"/>
                <a:cs typeface="Open Sans"/>
                <a:sym typeface="Open Sans"/>
              </a:rPr>
              <a:t> 2. Литийорганикалық қосылыстар (RLi): Гриньяр реагентіне ұқсас, бірақ реакция қабілеті жоғары.</a:t>
            </a:r>
          </a:p>
          <a:p>
            <a:pPr algn="ctr">
              <a:lnSpc>
                <a:spcPts val="4273"/>
              </a:lnSpc>
              <a:spcBef>
                <a:spcPct val="0"/>
              </a:spcBef>
            </a:pPr>
            <a:endParaRPr lang="en-US" sz="3052">
              <a:solidFill>
                <a:srgbClr val="0097B2"/>
              </a:solidFill>
              <a:latin typeface="Open Sans"/>
              <a:ea typeface="Open Sans"/>
              <a:cs typeface="Open Sans"/>
              <a:sym typeface="Open Sans"/>
            </a:endParaRPr>
          </a:p>
        </p:txBody>
      </p:sp>
      <p:sp>
        <p:nvSpPr>
          <p:cNvPr id="5" name="TextBox 5"/>
          <p:cNvSpPr txBox="1"/>
          <p:nvPr/>
        </p:nvSpPr>
        <p:spPr>
          <a:xfrm>
            <a:off x="1028700" y="5830029"/>
            <a:ext cx="6950195" cy="4246809"/>
          </a:xfrm>
          <a:prstGeom prst="rect">
            <a:avLst/>
          </a:prstGeom>
        </p:spPr>
        <p:txBody>
          <a:bodyPr lIns="0" tIns="0" rIns="0" bIns="0" rtlCol="0" anchor="t">
            <a:spAutoFit/>
          </a:bodyPr>
          <a:lstStyle/>
          <a:p>
            <a:pPr algn="ctr">
              <a:lnSpc>
                <a:spcPts val="4273"/>
              </a:lnSpc>
              <a:spcBef>
                <a:spcPct val="0"/>
              </a:spcBef>
            </a:pPr>
            <a:r>
              <a:rPr lang="en-US" sz="3052">
                <a:solidFill>
                  <a:srgbClr val="0097B2"/>
                </a:solidFill>
                <a:latin typeface="Open Sans"/>
                <a:ea typeface="Open Sans"/>
                <a:cs typeface="Open Sans"/>
                <a:sym typeface="Open Sans"/>
              </a:rPr>
              <a:t> 3. Тоздырғыш (protecting) реагенттер: Реакция кезінде басқа функционалдық топтарды уақытша белсенсіздендіруге қолданылады. Мысалы: TBDMS-Cl (трет-бутилдиметилсилил хлориді, спирттерді қорғау үшін)</a:t>
            </a:r>
          </a:p>
          <a:p>
            <a:pPr algn="ctr">
              <a:lnSpc>
                <a:spcPts val="4273"/>
              </a:lnSpc>
              <a:spcBef>
                <a:spcPct val="0"/>
              </a:spcBef>
            </a:pPr>
            <a:endParaRPr lang="en-US" sz="3052">
              <a:solidFill>
                <a:srgbClr val="0097B2"/>
              </a:solidFill>
              <a:latin typeface="Open Sans"/>
              <a:ea typeface="Open Sans"/>
              <a:cs typeface="Open Sans"/>
              <a:sym typeface="Open Sans"/>
            </a:endParaRPr>
          </a:p>
        </p:txBody>
      </p:sp>
      <p:sp>
        <p:nvSpPr>
          <p:cNvPr id="6" name="TextBox 6"/>
          <p:cNvSpPr txBox="1"/>
          <p:nvPr/>
        </p:nvSpPr>
        <p:spPr>
          <a:xfrm>
            <a:off x="10009790" y="5344254"/>
            <a:ext cx="6950195" cy="4780209"/>
          </a:xfrm>
          <a:prstGeom prst="rect">
            <a:avLst/>
          </a:prstGeom>
        </p:spPr>
        <p:txBody>
          <a:bodyPr lIns="0" tIns="0" rIns="0" bIns="0" rtlCol="0" anchor="t">
            <a:spAutoFit/>
          </a:bodyPr>
          <a:lstStyle/>
          <a:p>
            <a:pPr algn="ctr">
              <a:lnSpc>
                <a:spcPts val="4273"/>
              </a:lnSpc>
              <a:spcBef>
                <a:spcPct val="0"/>
              </a:spcBef>
            </a:pPr>
            <a:r>
              <a:rPr lang="en-US" sz="3052">
                <a:solidFill>
                  <a:srgbClr val="0097B2"/>
                </a:solidFill>
                <a:latin typeface="Open Sans"/>
                <a:ea typeface="Open Sans"/>
                <a:cs typeface="Open Sans"/>
                <a:sym typeface="Open Sans"/>
              </a:rPr>
              <a:t> Сонымен, органикалық реагенттер — органикалық химиялық реакциялардың негізгі қозғаушы күштері. Олардың табиғаты, әсер ету механизмі мен қолданылу әдістерін түсіну – органикалық синтезді дұрыс жүргізу үшін аса маңызды.</a:t>
            </a:r>
          </a:p>
          <a:p>
            <a:pPr algn="ctr">
              <a:lnSpc>
                <a:spcPts val="4273"/>
              </a:lnSpc>
              <a:spcBef>
                <a:spcPct val="0"/>
              </a:spcBef>
            </a:pPr>
            <a:endParaRPr lang="en-US" sz="3052">
              <a:solidFill>
                <a:srgbClr val="0097B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p:cNvGrpSpPr/>
          <p:nvPr/>
        </p:nvGrpSpPr>
        <p:grpSpPr>
          <a:xfrm>
            <a:off x="3238872" y="2927437"/>
            <a:ext cx="11657617" cy="3086100"/>
            <a:chOff x="0" y="0"/>
            <a:chExt cx="3070319" cy="812800"/>
          </a:xfrm>
        </p:grpSpPr>
        <p:sp>
          <p:nvSpPr>
            <p:cNvPr id="3" name="Freeform 3"/>
            <p:cNvSpPr/>
            <p:nvPr/>
          </p:nvSpPr>
          <p:spPr>
            <a:xfrm>
              <a:off x="0" y="0"/>
              <a:ext cx="3070319" cy="812800"/>
            </a:xfrm>
            <a:custGeom>
              <a:avLst/>
              <a:gdLst/>
              <a:ahLst/>
              <a:cxnLst/>
              <a:rect l="l" t="t" r="r" b="b"/>
              <a:pathLst>
                <a:path w="3070319" h="812800">
                  <a:moveTo>
                    <a:pt x="0" y="0"/>
                  </a:moveTo>
                  <a:lnTo>
                    <a:pt x="3070319" y="0"/>
                  </a:lnTo>
                  <a:lnTo>
                    <a:pt x="3070319" y="812800"/>
                  </a:lnTo>
                  <a:lnTo>
                    <a:pt x="0" y="812800"/>
                  </a:lnTo>
                  <a:close/>
                </a:path>
              </a:pathLst>
            </a:custGeom>
            <a:solidFill>
              <a:srgbClr val="FFFFFF"/>
            </a:solidFill>
          </p:spPr>
        </p:sp>
        <p:sp>
          <p:nvSpPr>
            <p:cNvPr id="4" name="TextBox 4"/>
            <p:cNvSpPr txBox="1"/>
            <p:nvPr/>
          </p:nvSpPr>
          <p:spPr>
            <a:xfrm>
              <a:off x="0" y="-38100"/>
              <a:ext cx="3070319"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391511" y="2048822"/>
            <a:ext cx="11504978" cy="4013728"/>
          </a:xfrm>
          <a:prstGeom prst="rect">
            <a:avLst/>
          </a:prstGeom>
        </p:spPr>
        <p:txBody>
          <a:bodyPr lIns="0" tIns="0" rIns="0" bIns="0" rtlCol="0" anchor="t">
            <a:spAutoFit/>
          </a:bodyPr>
          <a:lstStyle/>
          <a:p>
            <a:pPr algn="ctr">
              <a:lnSpc>
                <a:spcPts val="3995"/>
              </a:lnSpc>
              <a:spcBef>
                <a:spcPct val="0"/>
              </a:spcBef>
            </a:pPr>
            <a:r>
              <a:rPr lang="en-US" sz="2854" i="1">
                <a:solidFill>
                  <a:srgbClr val="FFFFFF"/>
                </a:solidFill>
                <a:latin typeface="Open Sans Italics"/>
                <a:ea typeface="Open Sans Italics"/>
                <a:cs typeface="Open Sans Italics"/>
                <a:sym typeface="Open Sans Italics"/>
              </a:rPr>
              <a:t> 1. Органикалық реакция дегеніміз не?</a:t>
            </a:r>
          </a:p>
          <a:p>
            <a:pPr algn="ctr">
              <a:lnSpc>
                <a:spcPts val="3995"/>
              </a:lnSpc>
              <a:spcBef>
                <a:spcPct val="0"/>
              </a:spcBef>
            </a:pPr>
            <a:endParaRPr lang="en-US" sz="2854" i="1">
              <a:solidFill>
                <a:srgbClr val="FFFFFF"/>
              </a:solidFill>
              <a:latin typeface="Open Sans Italics"/>
              <a:ea typeface="Open Sans Italics"/>
              <a:cs typeface="Open Sans Italics"/>
              <a:sym typeface="Open Sans Italics"/>
            </a:endParaRPr>
          </a:p>
          <a:p>
            <a:pPr algn="ctr">
              <a:lnSpc>
                <a:spcPts val="3995"/>
              </a:lnSpc>
              <a:spcBef>
                <a:spcPct val="0"/>
              </a:spcBef>
            </a:pPr>
            <a:r>
              <a:rPr lang="en-US" sz="2854">
                <a:solidFill>
                  <a:srgbClr val="0097B2"/>
                </a:solidFill>
                <a:latin typeface="Open Sans"/>
                <a:ea typeface="Open Sans"/>
                <a:cs typeface="Open Sans"/>
                <a:sym typeface="Open Sans"/>
              </a:rPr>
              <a:t>Органикалық реакциялар — органикалық қосылыстардың құрамында жүретін химиялық өзгерістер. Бұл реакциялар кезінде химиялық байланыстар үзіліп, жаңадан байланыстар түзіледі. Нәтижесінде жаңа органикалық немесе бейорганикалық қосылыстар пайда болады.</a:t>
            </a:r>
          </a:p>
          <a:p>
            <a:pPr algn="ctr">
              <a:lnSpc>
                <a:spcPts val="3995"/>
              </a:lnSpc>
              <a:spcBef>
                <a:spcPct val="0"/>
              </a:spcBef>
            </a:pPr>
            <a:endParaRPr lang="en-US" sz="2854">
              <a:solidFill>
                <a:srgbClr val="0097B2"/>
              </a:solidFill>
              <a:latin typeface="Open Sans"/>
              <a:ea typeface="Open Sans"/>
              <a:cs typeface="Open Sans"/>
              <a:sym typeface="Open Sans"/>
            </a:endParaRPr>
          </a:p>
        </p:txBody>
      </p:sp>
      <p:sp>
        <p:nvSpPr>
          <p:cNvPr id="6" name="TextBox 6"/>
          <p:cNvSpPr txBox="1"/>
          <p:nvPr/>
        </p:nvSpPr>
        <p:spPr>
          <a:xfrm>
            <a:off x="4781922" y="743621"/>
            <a:ext cx="8724156" cy="513009"/>
          </a:xfrm>
          <a:prstGeom prst="rect">
            <a:avLst/>
          </a:prstGeom>
        </p:spPr>
        <p:txBody>
          <a:bodyPr lIns="0" tIns="0" rIns="0" bIns="0" rtlCol="0" anchor="t">
            <a:spAutoFit/>
          </a:bodyPr>
          <a:lstStyle/>
          <a:p>
            <a:pPr algn="ctr">
              <a:lnSpc>
                <a:spcPts val="4273"/>
              </a:lnSpc>
              <a:spcBef>
                <a:spcPct val="0"/>
              </a:spcBef>
            </a:pPr>
            <a:r>
              <a:rPr lang="en-US" sz="3052" b="1">
                <a:solidFill>
                  <a:srgbClr val="FFFFFF"/>
                </a:solidFill>
                <a:latin typeface="Open Sans Bold"/>
                <a:ea typeface="Open Sans Bold"/>
                <a:cs typeface="Open Sans Bold"/>
                <a:sym typeface="Open Sans Bold"/>
              </a:rPr>
              <a:t> 3. Органикалық реакциялардың жіктелуі.</a:t>
            </a:r>
          </a:p>
        </p:txBody>
      </p:sp>
      <p:sp>
        <p:nvSpPr>
          <p:cNvPr id="7" name="TextBox 7"/>
          <p:cNvSpPr txBox="1"/>
          <p:nvPr/>
        </p:nvSpPr>
        <p:spPr>
          <a:xfrm>
            <a:off x="3391511" y="6273272"/>
            <a:ext cx="11504978" cy="4013728"/>
          </a:xfrm>
          <a:prstGeom prst="rect">
            <a:avLst/>
          </a:prstGeom>
        </p:spPr>
        <p:txBody>
          <a:bodyPr lIns="0" tIns="0" rIns="0" bIns="0" rtlCol="0" anchor="t">
            <a:spAutoFit/>
          </a:bodyPr>
          <a:lstStyle/>
          <a:p>
            <a:pPr algn="just">
              <a:lnSpc>
                <a:spcPts val="3995"/>
              </a:lnSpc>
              <a:spcBef>
                <a:spcPct val="0"/>
              </a:spcBef>
            </a:pPr>
            <a:r>
              <a:rPr lang="en-US" sz="2854" i="1">
                <a:solidFill>
                  <a:srgbClr val="FFFFFF"/>
                </a:solidFill>
                <a:latin typeface="Open Sans Italics"/>
                <a:ea typeface="Open Sans Italics"/>
                <a:cs typeface="Open Sans Italics"/>
                <a:sym typeface="Open Sans Italics"/>
              </a:rPr>
              <a:t> 2. Органикалық реакциялардың негізгі белгілері:</a:t>
            </a:r>
          </a:p>
          <a:p>
            <a:pPr algn="just">
              <a:lnSpc>
                <a:spcPts val="3995"/>
              </a:lnSpc>
              <a:spcBef>
                <a:spcPct val="0"/>
              </a:spcBef>
            </a:pPr>
            <a:endParaRPr lang="en-US" sz="2854" i="1">
              <a:solidFill>
                <a:srgbClr val="FFFFFF"/>
              </a:solidFill>
              <a:latin typeface="Open Sans Italics"/>
              <a:ea typeface="Open Sans Italics"/>
              <a:cs typeface="Open Sans Italics"/>
              <a:sym typeface="Open Sans Italics"/>
            </a:endParaRPr>
          </a:p>
          <a:p>
            <a:pPr algn="just">
              <a:lnSpc>
                <a:spcPts val="3995"/>
              </a:lnSpc>
              <a:spcBef>
                <a:spcPct val="0"/>
              </a:spcBef>
            </a:pPr>
            <a:r>
              <a:rPr lang="en-US" sz="2854">
                <a:solidFill>
                  <a:srgbClr val="FFFFFF"/>
                </a:solidFill>
                <a:latin typeface="Open Sans"/>
                <a:ea typeface="Open Sans"/>
                <a:cs typeface="Open Sans"/>
                <a:sym typeface="Open Sans"/>
              </a:rPr>
              <a:t> -Реакцияға түсетін заттардың (реагенттердің) табиғаты</a:t>
            </a:r>
          </a:p>
          <a:p>
            <a:pPr algn="just">
              <a:lnSpc>
                <a:spcPts val="3995"/>
              </a:lnSpc>
              <a:spcBef>
                <a:spcPct val="0"/>
              </a:spcBef>
            </a:pPr>
            <a:r>
              <a:rPr lang="en-US" sz="2854">
                <a:solidFill>
                  <a:srgbClr val="FFFFFF"/>
                </a:solidFill>
                <a:latin typeface="Open Sans"/>
                <a:ea typeface="Open Sans"/>
                <a:cs typeface="Open Sans"/>
                <a:sym typeface="Open Sans"/>
              </a:rPr>
              <a:t> -Байланыстың үзілу немесе түзілу түрі</a:t>
            </a:r>
          </a:p>
          <a:p>
            <a:pPr algn="just">
              <a:lnSpc>
                <a:spcPts val="3995"/>
              </a:lnSpc>
              <a:spcBef>
                <a:spcPct val="0"/>
              </a:spcBef>
            </a:pPr>
            <a:r>
              <a:rPr lang="en-US" sz="2854">
                <a:solidFill>
                  <a:srgbClr val="FFFFFF"/>
                </a:solidFill>
                <a:latin typeface="Open Sans"/>
                <a:ea typeface="Open Sans"/>
                <a:cs typeface="Open Sans"/>
                <a:sym typeface="Open Sans"/>
              </a:rPr>
              <a:t> -Реакцияға қатысатын бөлшектердің (нуклеофил, электрофил, радикал) сипаты</a:t>
            </a:r>
          </a:p>
          <a:p>
            <a:pPr algn="just">
              <a:lnSpc>
                <a:spcPts val="3995"/>
              </a:lnSpc>
              <a:spcBef>
                <a:spcPct val="0"/>
              </a:spcBef>
            </a:pPr>
            <a:r>
              <a:rPr lang="en-US" sz="2854">
                <a:solidFill>
                  <a:srgbClr val="FFFFFF"/>
                </a:solidFill>
                <a:latin typeface="Open Sans"/>
                <a:ea typeface="Open Sans"/>
                <a:cs typeface="Open Sans"/>
                <a:sym typeface="Open Sans"/>
              </a:rPr>
              <a:t> -Реакцияның жүру механизмі</a:t>
            </a:r>
          </a:p>
          <a:p>
            <a:pPr algn="just">
              <a:lnSpc>
                <a:spcPts val="3995"/>
              </a:lnSpc>
              <a:spcBef>
                <a:spcPct val="0"/>
              </a:spcBef>
            </a:pPr>
            <a:endParaRPr lang="en-US" sz="2854">
              <a:solidFill>
                <a:srgbClr val="FFFFF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028700" y="591221"/>
            <a:ext cx="16273462" cy="9047409"/>
          </a:xfrm>
          <a:prstGeom prst="rect">
            <a:avLst/>
          </a:prstGeom>
        </p:spPr>
        <p:txBody>
          <a:bodyPr lIns="0" tIns="0" rIns="0" bIns="0" rtlCol="0" anchor="t">
            <a:spAutoFit/>
          </a:bodyPr>
          <a:lstStyle/>
          <a:p>
            <a:pPr algn="ctr">
              <a:lnSpc>
                <a:spcPts val="4273"/>
              </a:lnSpc>
            </a:pPr>
            <a:r>
              <a:rPr lang="en-US" sz="3052">
                <a:solidFill>
                  <a:srgbClr val="FFFFFF"/>
                </a:solidFill>
                <a:latin typeface="Open Sans"/>
                <a:ea typeface="Open Sans"/>
                <a:cs typeface="Open Sans"/>
                <a:sym typeface="Open Sans"/>
              </a:rPr>
              <a:t> </a:t>
            </a:r>
            <a:r>
              <a:rPr lang="en-US" sz="3052" b="1">
                <a:solidFill>
                  <a:srgbClr val="FFFFFF"/>
                </a:solidFill>
                <a:latin typeface="Open Sans Bold"/>
                <a:ea typeface="Open Sans Bold"/>
                <a:cs typeface="Open Sans Bold"/>
                <a:sym typeface="Open Sans Bold"/>
              </a:rPr>
              <a:t>3. Органикалық реакциялардың жіктелуі</a:t>
            </a:r>
          </a:p>
          <a:p>
            <a:pPr algn="ctr">
              <a:lnSpc>
                <a:spcPts val="4273"/>
              </a:lnSpc>
            </a:pPr>
            <a:endParaRPr lang="en-US" sz="3052" b="1">
              <a:solidFill>
                <a:srgbClr val="FFFFFF"/>
              </a:solidFill>
              <a:latin typeface="Open Sans Bold"/>
              <a:ea typeface="Open Sans Bold"/>
              <a:cs typeface="Open Sans Bold"/>
              <a:sym typeface="Open Sans Bold"/>
            </a:endParaRPr>
          </a:p>
          <a:p>
            <a:pPr algn="ctr">
              <a:lnSpc>
                <a:spcPts val="4273"/>
              </a:lnSpc>
            </a:pPr>
            <a:r>
              <a:rPr lang="en-US" sz="3052">
                <a:solidFill>
                  <a:srgbClr val="FFFFFF"/>
                </a:solidFill>
                <a:latin typeface="Open Sans"/>
                <a:ea typeface="Open Sans"/>
                <a:cs typeface="Open Sans"/>
                <a:sym typeface="Open Sans"/>
              </a:rPr>
              <a:t> Органикалық реакциялар төрт негізгі топқа жіктеледі:</a:t>
            </a:r>
          </a:p>
          <a:p>
            <a:pPr algn="ctr">
              <a:lnSpc>
                <a:spcPts val="4273"/>
              </a:lnSpc>
            </a:pPr>
            <a:r>
              <a:rPr lang="en-US" sz="3052" i="1">
                <a:solidFill>
                  <a:srgbClr val="FFFFFF"/>
                </a:solidFill>
                <a:latin typeface="Open Sans Italics"/>
                <a:ea typeface="Open Sans Italics"/>
                <a:cs typeface="Open Sans Italics"/>
                <a:sym typeface="Open Sans Italics"/>
              </a:rPr>
              <a:t> 1. Қосылу реакциялары.</a:t>
            </a:r>
          </a:p>
          <a:p>
            <a:pPr algn="ctr">
              <a:lnSpc>
                <a:spcPts val="4273"/>
              </a:lnSpc>
              <a:spcBef>
                <a:spcPct val="0"/>
              </a:spcBef>
            </a:pPr>
            <a:r>
              <a:rPr lang="en-US" sz="3052">
                <a:solidFill>
                  <a:srgbClr val="FFFFFF"/>
                </a:solidFill>
                <a:latin typeface="Open Sans"/>
                <a:ea typeface="Open Sans"/>
                <a:cs typeface="Open Sans"/>
                <a:sym typeface="Open Sans"/>
              </a:rPr>
              <a:t> -Бұл реакцияларда екі немесе одан да көп молекула бірігіп, бір жаңа молекула түзеді.</a:t>
            </a:r>
          </a:p>
          <a:p>
            <a:pPr algn="ctr">
              <a:lnSpc>
                <a:spcPts val="4273"/>
              </a:lnSpc>
              <a:spcBef>
                <a:spcPct val="0"/>
              </a:spcBef>
            </a:pPr>
            <a:r>
              <a:rPr lang="en-US" sz="3052">
                <a:solidFill>
                  <a:srgbClr val="FFFFFF"/>
                </a:solidFill>
                <a:latin typeface="Open Sans"/>
                <a:ea typeface="Open Sans"/>
                <a:cs typeface="Open Sans"/>
                <a:sym typeface="Open Sans"/>
              </a:rPr>
              <a:t> -Әдетте қанықпаған қосылыстар (мысалы, алкендер, алкиндер) реакцияға түседі.</a:t>
            </a: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r>
              <a:rPr lang="en-US" sz="3052">
                <a:solidFill>
                  <a:srgbClr val="FFFFFF"/>
                </a:solidFill>
                <a:latin typeface="Open Sans"/>
                <a:ea typeface="Open Sans"/>
                <a:cs typeface="Open Sans"/>
                <a:sym typeface="Open Sans"/>
              </a:rPr>
              <a:t> Мысалдар:</a:t>
            </a:r>
          </a:p>
          <a:p>
            <a:pPr algn="ctr">
              <a:lnSpc>
                <a:spcPts val="4273"/>
              </a:lnSpc>
              <a:spcBef>
                <a:spcPct val="0"/>
              </a:spcBef>
            </a:pPr>
            <a:r>
              <a:rPr lang="en-US" sz="3052">
                <a:solidFill>
                  <a:srgbClr val="FFFFFF"/>
                </a:solidFill>
                <a:latin typeface="Open Sans"/>
                <a:ea typeface="Open Sans"/>
                <a:cs typeface="Open Sans"/>
                <a:sym typeface="Open Sans"/>
              </a:rPr>
              <a:t> 1.Гидрогендеу: Ni қатысында</a:t>
            </a:r>
          </a:p>
          <a:p>
            <a:pPr algn="ctr">
              <a:lnSpc>
                <a:spcPts val="4273"/>
              </a:lnSpc>
              <a:spcBef>
                <a:spcPct val="0"/>
              </a:spcBef>
            </a:pPr>
            <a:r>
              <a:rPr lang="en-US" sz="3052">
                <a:solidFill>
                  <a:srgbClr val="FFFFFF"/>
                </a:solidFill>
                <a:latin typeface="Open Sans"/>
                <a:ea typeface="Open Sans"/>
                <a:cs typeface="Open Sans"/>
                <a:sym typeface="Open Sans"/>
              </a:rPr>
              <a:t> CH2=CH2+H2 → CH3−CH3</a:t>
            </a: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r>
              <a:rPr lang="en-US" sz="3052">
                <a:solidFill>
                  <a:srgbClr val="FFFFFF"/>
                </a:solidFill>
                <a:latin typeface="Open Sans"/>
                <a:ea typeface="Open Sans"/>
                <a:cs typeface="Open Sans"/>
                <a:sym typeface="Open Sans"/>
              </a:rPr>
              <a:t> 2. Галоген қосу:</a:t>
            </a:r>
          </a:p>
          <a:p>
            <a:pPr algn="ctr">
              <a:lnSpc>
                <a:spcPts val="4273"/>
              </a:lnSpc>
              <a:spcBef>
                <a:spcPct val="0"/>
              </a:spcBef>
            </a:pPr>
            <a:r>
              <a:rPr lang="en-US" sz="3052">
                <a:solidFill>
                  <a:srgbClr val="FFFFFF"/>
                </a:solidFill>
                <a:latin typeface="Open Sans"/>
                <a:ea typeface="Open Sans"/>
                <a:cs typeface="Open Sans"/>
                <a:sym typeface="Open Sans"/>
              </a:rPr>
              <a:t> CH2=CH2+Br2→CH2Br−CH2Br</a:t>
            </a: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r>
              <a:rPr lang="en-US" sz="3052">
                <a:solidFill>
                  <a:srgbClr val="FFFFFF"/>
                </a:solidFill>
                <a:latin typeface="Open Sans"/>
                <a:ea typeface="Open Sans"/>
                <a:cs typeface="Open Sans"/>
                <a:sym typeface="Open Sans"/>
              </a:rPr>
              <a:t> 3. Гидрогалогендеу:</a:t>
            </a:r>
          </a:p>
          <a:p>
            <a:pPr algn="ctr">
              <a:lnSpc>
                <a:spcPts val="4273"/>
              </a:lnSpc>
              <a:spcBef>
                <a:spcPct val="0"/>
              </a:spcBef>
            </a:pPr>
            <a:r>
              <a:rPr lang="en-US" sz="3052">
                <a:solidFill>
                  <a:srgbClr val="FFFFFF"/>
                </a:solidFill>
                <a:latin typeface="Open Sans"/>
                <a:ea typeface="Open Sans"/>
                <a:cs typeface="Open Sans"/>
                <a:sym typeface="Open Sans"/>
              </a:rPr>
              <a:t> CH2=CH2+HCl→CH3−CH2Cl</a:t>
            </a:r>
          </a:p>
          <a:p>
            <a:pPr algn="ctr">
              <a:lnSpc>
                <a:spcPts val="4273"/>
              </a:lnSpc>
              <a:spcBef>
                <a:spcPct val="0"/>
              </a:spcBef>
            </a:pPr>
            <a:endParaRPr lang="en-US" sz="3052">
              <a:solidFill>
                <a:srgbClr val="FFFFFF"/>
              </a:solidFill>
              <a:latin typeface="Open Sans"/>
              <a:ea typeface="Open Sans"/>
              <a:cs typeface="Open Sans"/>
              <a:sym typeface="Open Sans"/>
            </a:endParaRPr>
          </a:p>
        </p:txBody>
      </p:sp>
      <p:sp>
        <p:nvSpPr>
          <p:cNvPr id="3" name="Freeform 3"/>
          <p:cNvSpPr/>
          <p:nvPr/>
        </p:nvSpPr>
        <p:spPr>
          <a:xfrm>
            <a:off x="1028700" y="4847199"/>
            <a:ext cx="1606122" cy="4114800"/>
          </a:xfrm>
          <a:custGeom>
            <a:avLst/>
            <a:gdLst/>
            <a:ahLst/>
            <a:cxnLst/>
            <a:rect l="l" t="t" r="r" b="b"/>
            <a:pathLst>
              <a:path w="1606122" h="4114800">
                <a:moveTo>
                  <a:pt x="0" y="0"/>
                </a:moveTo>
                <a:lnTo>
                  <a:pt x="1606122" y="0"/>
                </a:lnTo>
                <a:lnTo>
                  <a:pt x="160612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768153" y="1124621"/>
            <a:ext cx="14751695" cy="7980609"/>
          </a:xfrm>
          <a:prstGeom prst="rect">
            <a:avLst/>
          </a:prstGeom>
        </p:spPr>
        <p:txBody>
          <a:bodyPr lIns="0" tIns="0" rIns="0" bIns="0" rtlCol="0" anchor="t">
            <a:spAutoFit/>
          </a:bodyPr>
          <a:lstStyle/>
          <a:p>
            <a:pPr algn="ctr">
              <a:lnSpc>
                <a:spcPts val="4273"/>
              </a:lnSpc>
            </a:pPr>
            <a:r>
              <a:rPr lang="en-US" sz="3052">
                <a:solidFill>
                  <a:srgbClr val="FFFFFF"/>
                </a:solidFill>
                <a:latin typeface="Open Sans"/>
                <a:ea typeface="Open Sans"/>
                <a:cs typeface="Open Sans"/>
                <a:sym typeface="Open Sans"/>
              </a:rPr>
              <a:t> </a:t>
            </a:r>
            <a:r>
              <a:rPr lang="en-US" sz="3052" b="1">
                <a:solidFill>
                  <a:srgbClr val="FFFFFF"/>
                </a:solidFill>
                <a:latin typeface="Open Sans Bold"/>
                <a:ea typeface="Open Sans Bold"/>
                <a:cs typeface="Open Sans Bold"/>
                <a:sym typeface="Open Sans Bold"/>
              </a:rPr>
              <a:t>2. Орынбасу реакциялары</a:t>
            </a:r>
          </a:p>
          <a:p>
            <a:pPr algn="ctr">
              <a:lnSpc>
                <a:spcPts val="4273"/>
              </a:lnSpc>
            </a:pPr>
            <a:endParaRPr lang="en-US" sz="3052" b="1">
              <a:solidFill>
                <a:srgbClr val="FFFFFF"/>
              </a:solidFill>
              <a:latin typeface="Open Sans Bold"/>
              <a:ea typeface="Open Sans Bold"/>
              <a:cs typeface="Open Sans Bold"/>
              <a:sym typeface="Open Sans Bold"/>
            </a:endParaRPr>
          </a:p>
          <a:p>
            <a:pPr algn="ctr">
              <a:lnSpc>
                <a:spcPts val="4273"/>
              </a:lnSpc>
            </a:pPr>
            <a:r>
              <a:rPr lang="en-US" sz="3052">
                <a:solidFill>
                  <a:srgbClr val="FFFFFF"/>
                </a:solidFill>
                <a:latin typeface="Open Sans"/>
                <a:ea typeface="Open Sans"/>
                <a:cs typeface="Open Sans"/>
                <a:sym typeface="Open Sans"/>
              </a:rPr>
              <a:t> -Бір атом немесе топ басқа атоммен немесе топпен алмастырылады.</a:t>
            </a:r>
          </a:p>
          <a:p>
            <a:pPr algn="ctr">
              <a:lnSpc>
                <a:spcPts val="4273"/>
              </a:lnSpc>
            </a:pPr>
            <a:r>
              <a:rPr lang="en-US" sz="3052">
                <a:solidFill>
                  <a:srgbClr val="FFFFFF"/>
                </a:solidFill>
                <a:latin typeface="Open Sans"/>
                <a:ea typeface="Open Sans"/>
                <a:cs typeface="Open Sans"/>
                <a:sym typeface="Open Sans"/>
              </a:rPr>
              <a:t> -Көбінесе қаныққан қосылыстарда және ароматты қосылыстарда байқалады.</a:t>
            </a:r>
          </a:p>
          <a:p>
            <a:pPr algn="ctr">
              <a:lnSpc>
                <a:spcPts val="4273"/>
              </a:lnSpc>
              <a:spcBef>
                <a:spcPct val="0"/>
              </a:spcBef>
            </a:pPr>
            <a:r>
              <a:rPr lang="en-US" sz="3052">
                <a:solidFill>
                  <a:srgbClr val="FFFFFF"/>
                </a:solidFill>
                <a:latin typeface="Open Sans"/>
                <a:ea typeface="Open Sans"/>
                <a:cs typeface="Open Sans"/>
                <a:sym typeface="Open Sans"/>
              </a:rPr>
              <a:t> Түрлері:</a:t>
            </a:r>
          </a:p>
          <a:p>
            <a:pPr algn="ctr">
              <a:lnSpc>
                <a:spcPts val="4273"/>
              </a:lnSpc>
              <a:spcBef>
                <a:spcPct val="0"/>
              </a:spcBef>
            </a:pPr>
            <a:r>
              <a:rPr lang="en-US" sz="3052">
                <a:solidFill>
                  <a:srgbClr val="FFFFFF"/>
                </a:solidFill>
                <a:latin typeface="Open Sans"/>
                <a:ea typeface="Open Sans"/>
                <a:cs typeface="Open Sans"/>
                <a:sym typeface="Open Sans"/>
              </a:rPr>
              <a:t> -Нуклеофильді орынбасу (SN1, SN2)</a:t>
            </a:r>
          </a:p>
          <a:p>
            <a:pPr algn="ctr">
              <a:lnSpc>
                <a:spcPts val="4273"/>
              </a:lnSpc>
              <a:spcBef>
                <a:spcPct val="0"/>
              </a:spcBef>
            </a:pPr>
            <a:r>
              <a:rPr lang="en-US" sz="3052">
                <a:solidFill>
                  <a:srgbClr val="FFFFFF"/>
                </a:solidFill>
                <a:latin typeface="Open Sans"/>
                <a:ea typeface="Open Sans"/>
                <a:cs typeface="Open Sans"/>
                <a:sym typeface="Open Sans"/>
              </a:rPr>
              <a:t> -Электрофильді орынбасу (ароматты қосылыстарда)</a:t>
            </a:r>
          </a:p>
          <a:p>
            <a:pPr algn="ctr">
              <a:lnSpc>
                <a:spcPts val="4273"/>
              </a:lnSpc>
              <a:spcBef>
                <a:spcPct val="0"/>
              </a:spcBef>
            </a:pPr>
            <a:r>
              <a:rPr lang="en-US" sz="3052">
                <a:solidFill>
                  <a:srgbClr val="FFFFFF"/>
                </a:solidFill>
                <a:latin typeface="Open Sans"/>
                <a:ea typeface="Open Sans"/>
                <a:cs typeface="Open Sans"/>
                <a:sym typeface="Open Sans"/>
              </a:rPr>
              <a:t> -Радикалдық орынбасу</a:t>
            </a: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r>
              <a:rPr lang="en-US" sz="3052">
                <a:solidFill>
                  <a:srgbClr val="FFFFFF"/>
                </a:solidFill>
                <a:latin typeface="Open Sans"/>
                <a:ea typeface="Open Sans"/>
                <a:cs typeface="Open Sans"/>
                <a:sym typeface="Open Sans"/>
              </a:rPr>
              <a:t> Мысалдар:</a:t>
            </a:r>
          </a:p>
          <a:p>
            <a:pPr algn="ctr">
              <a:lnSpc>
                <a:spcPts val="4273"/>
              </a:lnSpc>
              <a:spcBef>
                <a:spcPct val="0"/>
              </a:spcBef>
            </a:pPr>
            <a:r>
              <a:rPr lang="en-US" sz="3052" i="1">
                <a:solidFill>
                  <a:srgbClr val="FFFFFF"/>
                </a:solidFill>
                <a:latin typeface="Open Sans Italics"/>
                <a:ea typeface="Open Sans Italics"/>
                <a:cs typeface="Open Sans Italics"/>
                <a:sym typeface="Open Sans Italics"/>
              </a:rPr>
              <a:t> 1.Радикалдық орынбасу: hv</a:t>
            </a:r>
          </a:p>
          <a:p>
            <a:pPr algn="ctr">
              <a:lnSpc>
                <a:spcPts val="4273"/>
              </a:lnSpc>
              <a:spcBef>
                <a:spcPct val="0"/>
              </a:spcBef>
            </a:pPr>
            <a:r>
              <a:rPr lang="en-US" sz="3052">
                <a:solidFill>
                  <a:srgbClr val="FFFFFF"/>
                </a:solidFill>
                <a:latin typeface="Open Sans"/>
                <a:ea typeface="Open Sans"/>
                <a:cs typeface="Open Sans"/>
                <a:sym typeface="Open Sans"/>
              </a:rPr>
              <a:t> CH4+Cl2 → CH3Cl+HCl</a:t>
            </a:r>
          </a:p>
          <a:p>
            <a:pPr algn="ctr">
              <a:lnSpc>
                <a:spcPts val="4273"/>
              </a:lnSpc>
              <a:spcBef>
                <a:spcPct val="0"/>
              </a:spcBef>
            </a:pPr>
            <a:r>
              <a:rPr lang="en-US" sz="3052" i="1">
                <a:solidFill>
                  <a:srgbClr val="FFFFFF"/>
                </a:solidFill>
                <a:latin typeface="Open Sans Italics"/>
                <a:ea typeface="Open Sans Italics"/>
                <a:cs typeface="Open Sans Italics"/>
                <a:sym typeface="Open Sans Italics"/>
              </a:rPr>
              <a:t> 2.Электрофильді орынбасу (нитрлеу): H2SO4 қатысында</a:t>
            </a:r>
          </a:p>
          <a:p>
            <a:pPr algn="ctr">
              <a:lnSpc>
                <a:spcPts val="4273"/>
              </a:lnSpc>
              <a:spcBef>
                <a:spcPct val="0"/>
              </a:spcBef>
            </a:pPr>
            <a:r>
              <a:rPr lang="en-US" sz="3052">
                <a:solidFill>
                  <a:srgbClr val="FFFFFF"/>
                </a:solidFill>
                <a:latin typeface="Open Sans"/>
                <a:ea typeface="Open Sans"/>
                <a:cs typeface="Open Sans"/>
                <a:sym typeface="Open Sans"/>
              </a:rPr>
              <a:t> C6H6+HNO3 → C6H5NO2+H2O</a:t>
            </a:r>
          </a:p>
          <a:p>
            <a:pPr algn="ctr">
              <a:lnSpc>
                <a:spcPts val="4273"/>
              </a:lnSpc>
              <a:spcBef>
                <a:spcPct val="0"/>
              </a:spcBef>
            </a:pPr>
            <a:endParaRPr lang="en-US" sz="3052">
              <a:solidFill>
                <a:srgbClr val="FFFFFF"/>
              </a:solidFill>
              <a:latin typeface="Open Sans"/>
              <a:ea typeface="Open Sans"/>
              <a:cs typeface="Open Sans"/>
              <a:sym typeface="Open Sans"/>
            </a:endParaRPr>
          </a:p>
        </p:txBody>
      </p:sp>
      <p:sp>
        <p:nvSpPr>
          <p:cNvPr id="3" name="Freeform 3"/>
          <p:cNvSpPr/>
          <p:nvPr/>
        </p:nvSpPr>
        <p:spPr>
          <a:xfrm>
            <a:off x="14760836" y="3868811"/>
            <a:ext cx="2817635" cy="2851430"/>
          </a:xfrm>
          <a:custGeom>
            <a:avLst/>
            <a:gdLst/>
            <a:ahLst/>
            <a:cxnLst/>
            <a:rect l="l" t="t" r="r" b="b"/>
            <a:pathLst>
              <a:path w="2817635" h="2851430">
                <a:moveTo>
                  <a:pt x="0" y="0"/>
                </a:moveTo>
                <a:lnTo>
                  <a:pt x="2817635" y="0"/>
                </a:lnTo>
                <a:lnTo>
                  <a:pt x="2817635" y="2851429"/>
                </a:lnTo>
                <a:lnTo>
                  <a:pt x="0" y="2851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179909" y="1861949"/>
            <a:ext cx="15928182" cy="6486901"/>
          </a:xfrm>
          <a:prstGeom prst="rect">
            <a:avLst/>
          </a:prstGeom>
        </p:spPr>
        <p:txBody>
          <a:bodyPr lIns="0" tIns="0" rIns="0" bIns="0" rtlCol="0" anchor="t">
            <a:spAutoFit/>
          </a:bodyPr>
          <a:lstStyle/>
          <a:p>
            <a:pPr algn="ctr">
              <a:lnSpc>
                <a:spcPts val="4704"/>
              </a:lnSpc>
            </a:pPr>
            <a:r>
              <a:rPr lang="en-US" sz="3360" b="1">
                <a:solidFill>
                  <a:srgbClr val="FFFFFF"/>
                </a:solidFill>
                <a:latin typeface="Open Sans Bold"/>
                <a:ea typeface="Open Sans Bold"/>
                <a:cs typeface="Open Sans Bold"/>
                <a:sym typeface="Open Sans Bold"/>
              </a:rPr>
              <a:t> 3. Элиминдеу реакциялары. </a:t>
            </a:r>
          </a:p>
          <a:p>
            <a:pPr algn="ctr">
              <a:lnSpc>
                <a:spcPts val="4704"/>
              </a:lnSpc>
            </a:pPr>
            <a:endParaRPr lang="en-US" sz="3360" b="1">
              <a:solidFill>
                <a:srgbClr val="FFFFFF"/>
              </a:solidFill>
              <a:latin typeface="Open Sans Bold"/>
              <a:ea typeface="Open Sans Bold"/>
              <a:cs typeface="Open Sans Bold"/>
              <a:sym typeface="Open Sans Bold"/>
            </a:endParaRPr>
          </a:p>
          <a:p>
            <a:pPr algn="ctr">
              <a:lnSpc>
                <a:spcPts val="4704"/>
              </a:lnSpc>
              <a:spcBef>
                <a:spcPct val="0"/>
              </a:spcBef>
            </a:pPr>
            <a:r>
              <a:rPr lang="en-US" sz="3360">
                <a:solidFill>
                  <a:srgbClr val="FFFFFF"/>
                </a:solidFill>
                <a:latin typeface="Open Sans"/>
                <a:ea typeface="Open Sans"/>
                <a:cs typeface="Open Sans"/>
                <a:sym typeface="Open Sans"/>
              </a:rPr>
              <a:t>Бір молекуладан кішігірім молекула (мысалы, H₂O, HX) бөлініп шығады, нәтижесінде қос байланыс түзіледі.</a:t>
            </a:r>
          </a:p>
          <a:p>
            <a:pPr algn="ctr">
              <a:lnSpc>
                <a:spcPts val="4704"/>
              </a:lnSpc>
              <a:spcBef>
                <a:spcPct val="0"/>
              </a:spcBef>
            </a:pPr>
            <a:endParaRPr lang="en-US" sz="3360">
              <a:solidFill>
                <a:srgbClr val="FFFFFF"/>
              </a:solidFill>
              <a:latin typeface="Open Sans"/>
              <a:ea typeface="Open Sans"/>
              <a:cs typeface="Open Sans"/>
              <a:sym typeface="Open Sans"/>
            </a:endParaRPr>
          </a:p>
          <a:p>
            <a:pPr algn="ctr">
              <a:lnSpc>
                <a:spcPts val="4704"/>
              </a:lnSpc>
              <a:spcBef>
                <a:spcPct val="0"/>
              </a:spcBef>
            </a:pPr>
            <a:r>
              <a:rPr lang="en-US" sz="3360">
                <a:solidFill>
                  <a:srgbClr val="FFFFFF"/>
                </a:solidFill>
                <a:latin typeface="Open Sans"/>
                <a:ea typeface="Open Sans"/>
                <a:cs typeface="Open Sans"/>
                <a:sym typeface="Open Sans"/>
              </a:rPr>
              <a:t> Мысалдар:</a:t>
            </a:r>
          </a:p>
          <a:p>
            <a:pPr algn="ctr">
              <a:lnSpc>
                <a:spcPts val="4704"/>
              </a:lnSpc>
              <a:spcBef>
                <a:spcPct val="0"/>
              </a:spcBef>
            </a:pPr>
            <a:r>
              <a:rPr lang="en-US" sz="3360">
                <a:solidFill>
                  <a:srgbClr val="FFFFFF"/>
                </a:solidFill>
                <a:latin typeface="Open Sans"/>
                <a:ea typeface="Open Sans"/>
                <a:cs typeface="Open Sans"/>
                <a:sym typeface="Open Sans"/>
              </a:rPr>
              <a:t> 1.Спирттен су бөліну: H2SO4,  Δ қатысында</a:t>
            </a:r>
          </a:p>
          <a:p>
            <a:pPr algn="ctr">
              <a:lnSpc>
                <a:spcPts val="4704"/>
              </a:lnSpc>
              <a:spcBef>
                <a:spcPct val="0"/>
              </a:spcBef>
            </a:pPr>
            <a:r>
              <a:rPr lang="en-US" sz="3360">
                <a:solidFill>
                  <a:srgbClr val="FFFFFF"/>
                </a:solidFill>
                <a:latin typeface="Open Sans"/>
                <a:ea typeface="Open Sans"/>
                <a:cs typeface="Open Sans"/>
                <a:sym typeface="Open Sans"/>
              </a:rPr>
              <a:t> CH3CH2OH → CH2=CH2+H2O</a:t>
            </a:r>
          </a:p>
          <a:p>
            <a:pPr algn="ctr">
              <a:lnSpc>
                <a:spcPts val="4704"/>
              </a:lnSpc>
              <a:spcBef>
                <a:spcPct val="0"/>
              </a:spcBef>
            </a:pPr>
            <a:r>
              <a:rPr lang="en-US" sz="3360">
                <a:solidFill>
                  <a:srgbClr val="FFFFFF"/>
                </a:solidFill>
                <a:latin typeface="Open Sans"/>
                <a:ea typeface="Open Sans"/>
                <a:cs typeface="Open Sans"/>
                <a:sym typeface="Open Sans"/>
              </a:rPr>
              <a:t> 2.Галогеналкандардан HX бөліну:</a:t>
            </a:r>
          </a:p>
          <a:p>
            <a:pPr algn="ctr">
              <a:lnSpc>
                <a:spcPts val="4704"/>
              </a:lnSpc>
              <a:spcBef>
                <a:spcPct val="0"/>
              </a:spcBef>
            </a:pPr>
            <a:r>
              <a:rPr lang="en-US" sz="3360">
                <a:solidFill>
                  <a:srgbClr val="FFFFFF"/>
                </a:solidFill>
                <a:latin typeface="Open Sans"/>
                <a:ea typeface="Open Sans"/>
                <a:cs typeface="Open Sans"/>
                <a:sym typeface="Open Sans"/>
              </a:rPr>
              <a:t> CH3CH2Br+KOH (спиртте) → CH2=CH2+KBr+H2O</a:t>
            </a:r>
          </a:p>
          <a:p>
            <a:pPr algn="ctr">
              <a:lnSpc>
                <a:spcPts val="4704"/>
              </a:lnSpc>
              <a:spcBef>
                <a:spcPct val="0"/>
              </a:spcBef>
            </a:pPr>
            <a:endParaRPr lang="en-US" sz="3360">
              <a:solidFill>
                <a:srgbClr val="FFFFFF"/>
              </a:solidFill>
              <a:latin typeface="Open Sans"/>
              <a:ea typeface="Open Sans"/>
              <a:cs typeface="Open Sans"/>
              <a:sym typeface="Open Sans"/>
            </a:endParaRPr>
          </a:p>
        </p:txBody>
      </p:sp>
      <p:sp>
        <p:nvSpPr>
          <p:cNvPr id="3" name="Freeform 3"/>
          <p:cNvSpPr/>
          <p:nvPr/>
        </p:nvSpPr>
        <p:spPr>
          <a:xfrm>
            <a:off x="1028700" y="4311323"/>
            <a:ext cx="3098802" cy="3689049"/>
          </a:xfrm>
          <a:custGeom>
            <a:avLst/>
            <a:gdLst/>
            <a:ahLst/>
            <a:cxnLst/>
            <a:rect l="l" t="t" r="r" b="b"/>
            <a:pathLst>
              <a:path w="3098802" h="3689049">
                <a:moveTo>
                  <a:pt x="0" y="0"/>
                </a:moveTo>
                <a:lnTo>
                  <a:pt x="3098802" y="0"/>
                </a:lnTo>
                <a:lnTo>
                  <a:pt x="3098802" y="3689049"/>
                </a:lnTo>
                <a:lnTo>
                  <a:pt x="0" y="3689049"/>
                </a:lnTo>
                <a:lnTo>
                  <a:pt x="0" y="0"/>
                </a:lnTo>
                <a:close/>
              </a:path>
            </a:pathLst>
          </a:custGeom>
          <a:blipFill>
            <a:blip r:embed="rId2"/>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954837" y="1938757"/>
            <a:ext cx="14378325" cy="6920881"/>
          </a:xfrm>
          <a:prstGeom prst="rect">
            <a:avLst/>
          </a:prstGeom>
        </p:spPr>
        <p:txBody>
          <a:bodyPr lIns="0" tIns="0" rIns="0" bIns="0" rtlCol="0" anchor="t">
            <a:spAutoFit/>
          </a:bodyPr>
          <a:lstStyle/>
          <a:p>
            <a:pPr algn="ctr">
              <a:lnSpc>
                <a:spcPts val="4554"/>
              </a:lnSpc>
              <a:spcBef>
                <a:spcPct val="0"/>
              </a:spcBef>
            </a:pPr>
            <a:r>
              <a:rPr lang="en-US" sz="3252" b="1">
                <a:solidFill>
                  <a:srgbClr val="FFFFFF"/>
                </a:solidFill>
                <a:latin typeface="Open Sans Bold"/>
                <a:ea typeface="Open Sans Bold"/>
                <a:cs typeface="Open Sans Bold"/>
                <a:sym typeface="Open Sans Bold"/>
              </a:rPr>
              <a:t> 4. Тотығу-тотықсыздану реакциялары. </a:t>
            </a:r>
          </a:p>
          <a:p>
            <a:pPr algn="ctr">
              <a:lnSpc>
                <a:spcPts val="4554"/>
              </a:lnSpc>
              <a:spcBef>
                <a:spcPct val="0"/>
              </a:spcBef>
            </a:pPr>
            <a:endParaRPr lang="en-US" sz="3252" b="1">
              <a:solidFill>
                <a:srgbClr val="FFFFFF"/>
              </a:solidFill>
              <a:latin typeface="Open Sans Bold"/>
              <a:ea typeface="Open Sans Bold"/>
              <a:cs typeface="Open Sans Bold"/>
              <a:sym typeface="Open Sans Bold"/>
            </a:endParaRPr>
          </a:p>
          <a:p>
            <a:pPr algn="ctr">
              <a:lnSpc>
                <a:spcPts val="4554"/>
              </a:lnSpc>
              <a:spcBef>
                <a:spcPct val="0"/>
              </a:spcBef>
            </a:pPr>
            <a:r>
              <a:rPr lang="en-US" sz="3252">
                <a:solidFill>
                  <a:srgbClr val="FFFFFF"/>
                </a:solidFill>
                <a:latin typeface="Open Sans"/>
                <a:ea typeface="Open Sans"/>
                <a:cs typeface="Open Sans"/>
                <a:sym typeface="Open Sans"/>
              </a:rPr>
              <a:t>Электрон берілісі арқылы жүретін реакциялар. Органикалық химияда тотығу көбінесесутек атомын жоғалту немесе оттек атомын қосу арқылы жүреді.</a:t>
            </a:r>
          </a:p>
          <a:p>
            <a:pPr algn="ctr">
              <a:lnSpc>
                <a:spcPts val="4554"/>
              </a:lnSpc>
              <a:spcBef>
                <a:spcPct val="0"/>
              </a:spcBef>
            </a:pPr>
            <a:endParaRPr lang="en-US" sz="3252">
              <a:solidFill>
                <a:srgbClr val="FFFFFF"/>
              </a:solidFill>
              <a:latin typeface="Open Sans"/>
              <a:ea typeface="Open Sans"/>
              <a:cs typeface="Open Sans"/>
              <a:sym typeface="Open Sans"/>
            </a:endParaRPr>
          </a:p>
          <a:p>
            <a:pPr algn="ctr">
              <a:lnSpc>
                <a:spcPts val="4554"/>
              </a:lnSpc>
              <a:spcBef>
                <a:spcPct val="0"/>
              </a:spcBef>
            </a:pPr>
            <a:r>
              <a:rPr lang="en-US" sz="3252">
                <a:solidFill>
                  <a:srgbClr val="FFFFFF"/>
                </a:solidFill>
                <a:latin typeface="Open Sans"/>
                <a:ea typeface="Open Sans"/>
                <a:cs typeface="Open Sans"/>
                <a:sym typeface="Open Sans"/>
              </a:rPr>
              <a:t> Мысалдар:</a:t>
            </a:r>
          </a:p>
          <a:p>
            <a:pPr algn="ctr">
              <a:lnSpc>
                <a:spcPts val="4554"/>
              </a:lnSpc>
              <a:spcBef>
                <a:spcPct val="0"/>
              </a:spcBef>
            </a:pPr>
            <a:r>
              <a:rPr lang="en-US" sz="3252">
                <a:solidFill>
                  <a:srgbClr val="FFFFFF"/>
                </a:solidFill>
                <a:latin typeface="Open Sans"/>
                <a:ea typeface="Open Sans"/>
                <a:cs typeface="Open Sans"/>
                <a:sym typeface="Open Sans"/>
              </a:rPr>
              <a:t> 1.Тотығу (алкоголь → альдегид):</a:t>
            </a:r>
          </a:p>
          <a:p>
            <a:pPr algn="ctr">
              <a:lnSpc>
                <a:spcPts val="4554"/>
              </a:lnSpc>
              <a:spcBef>
                <a:spcPct val="0"/>
              </a:spcBef>
            </a:pPr>
            <a:r>
              <a:rPr lang="en-US" sz="3252">
                <a:solidFill>
                  <a:srgbClr val="FFFFFF"/>
                </a:solidFill>
                <a:latin typeface="Open Sans"/>
                <a:ea typeface="Open Sans"/>
                <a:cs typeface="Open Sans"/>
                <a:sym typeface="Open Sans"/>
              </a:rPr>
              <a:t> CH3CH2OH+[O] → CH3CHO+H2O</a:t>
            </a:r>
          </a:p>
          <a:p>
            <a:pPr algn="ctr">
              <a:lnSpc>
                <a:spcPts val="4554"/>
              </a:lnSpc>
              <a:spcBef>
                <a:spcPct val="0"/>
              </a:spcBef>
            </a:pPr>
            <a:r>
              <a:rPr lang="en-US" sz="3252">
                <a:solidFill>
                  <a:srgbClr val="FFFFFF"/>
                </a:solidFill>
                <a:latin typeface="Open Sans"/>
                <a:ea typeface="Open Sans"/>
                <a:cs typeface="Open Sans"/>
                <a:sym typeface="Open Sans"/>
              </a:rPr>
              <a:t> 2.Тотықсыздану (альдегид → спирт):</a:t>
            </a:r>
          </a:p>
          <a:p>
            <a:pPr algn="ctr">
              <a:lnSpc>
                <a:spcPts val="4554"/>
              </a:lnSpc>
              <a:spcBef>
                <a:spcPct val="0"/>
              </a:spcBef>
            </a:pPr>
            <a:r>
              <a:rPr lang="en-US" sz="3252">
                <a:solidFill>
                  <a:srgbClr val="FFFFFF"/>
                </a:solidFill>
                <a:latin typeface="Open Sans"/>
                <a:ea typeface="Open Sans"/>
                <a:cs typeface="Open Sans"/>
                <a:sym typeface="Open Sans"/>
              </a:rPr>
              <a:t> CH3CHO+[H] → CH3CH2OH</a:t>
            </a:r>
          </a:p>
          <a:p>
            <a:pPr algn="ctr">
              <a:lnSpc>
                <a:spcPts val="4554"/>
              </a:lnSpc>
              <a:spcBef>
                <a:spcPct val="0"/>
              </a:spcBef>
            </a:pPr>
            <a:endParaRPr lang="en-US" sz="3252">
              <a:solidFill>
                <a:srgbClr val="FFFFFF"/>
              </a:solidFill>
              <a:latin typeface="Open Sans"/>
              <a:ea typeface="Open Sans"/>
              <a:cs typeface="Open Sans"/>
              <a:sym typeface="Open Sans"/>
            </a:endParaRPr>
          </a:p>
        </p:txBody>
      </p:sp>
      <p:sp>
        <p:nvSpPr>
          <p:cNvPr id="3" name="Freeform 3"/>
          <p:cNvSpPr/>
          <p:nvPr/>
        </p:nvSpPr>
        <p:spPr>
          <a:xfrm>
            <a:off x="843618" y="6182882"/>
            <a:ext cx="3047460" cy="3075418"/>
          </a:xfrm>
          <a:custGeom>
            <a:avLst/>
            <a:gdLst/>
            <a:ahLst/>
            <a:cxnLst/>
            <a:rect l="l" t="t" r="r" b="b"/>
            <a:pathLst>
              <a:path w="3047460" h="3075418">
                <a:moveTo>
                  <a:pt x="0" y="0"/>
                </a:moveTo>
                <a:lnTo>
                  <a:pt x="3047460" y="0"/>
                </a:lnTo>
                <a:lnTo>
                  <a:pt x="3047460" y="3075418"/>
                </a:lnTo>
                <a:lnTo>
                  <a:pt x="0" y="30754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16612" y="971550"/>
            <a:ext cx="8454777" cy="513009"/>
          </a:xfrm>
          <a:prstGeom prst="rect">
            <a:avLst/>
          </a:prstGeom>
        </p:spPr>
        <p:txBody>
          <a:bodyPr lIns="0" tIns="0" rIns="0" bIns="0" rtlCol="0" anchor="t">
            <a:spAutoFit/>
          </a:bodyPr>
          <a:lstStyle/>
          <a:p>
            <a:pPr algn="ctr">
              <a:lnSpc>
                <a:spcPts val="4273"/>
              </a:lnSpc>
              <a:spcBef>
                <a:spcPct val="0"/>
              </a:spcBef>
            </a:pPr>
            <a:r>
              <a:rPr lang="en-US" sz="3052" b="1">
                <a:solidFill>
                  <a:srgbClr val="0097B2"/>
                </a:solidFill>
                <a:latin typeface="Open Sans Bold"/>
                <a:ea typeface="Open Sans Bold"/>
                <a:cs typeface="Open Sans Bold"/>
                <a:sym typeface="Open Sans Bold"/>
              </a:rPr>
              <a:t> 4. Реакция механизмі бойынша жіктелуі</a:t>
            </a:r>
          </a:p>
        </p:txBody>
      </p:sp>
      <p:sp>
        <p:nvSpPr>
          <p:cNvPr id="3" name="TextBox 3"/>
          <p:cNvSpPr txBox="1"/>
          <p:nvPr/>
        </p:nvSpPr>
        <p:spPr>
          <a:xfrm>
            <a:off x="287107" y="2802236"/>
            <a:ext cx="8359035" cy="2803760"/>
          </a:xfrm>
          <a:prstGeom prst="rect">
            <a:avLst/>
          </a:prstGeom>
        </p:spPr>
        <p:txBody>
          <a:bodyPr lIns="0" tIns="0" rIns="0" bIns="0" rtlCol="0" anchor="t">
            <a:spAutoFit/>
          </a:bodyPr>
          <a:lstStyle/>
          <a:p>
            <a:pPr algn="ctr">
              <a:lnSpc>
                <a:spcPts val="3758"/>
              </a:lnSpc>
              <a:spcBef>
                <a:spcPct val="0"/>
              </a:spcBef>
            </a:pPr>
            <a:r>
              <a:rPr lang="en-US" sz="2684" b="1">
                <a:solidFill>
                  <a:srgbClr val="0097B2"/>
                </a:solidFill>
                <a:latin typeface="Open Sans Bold"/>
                <a:ea typeface="Open Sans Bold"/>
                <a:cs typeface="Open Sans Bold"/>
                <a:sym typeface="Open Sans Bold"/>
              </a:rPr>
              <a:t> 1. Нуклеофильді реакциялар (Nu⁻):</a:t>
            </a:r>
          </a:p>
          <a:p>
            <a:pPr algn="ctr">
              <a:lnSpc>
                <a:spcPts val="3758"/>
              </a:lnSpc>
              <a:spcBef>
                <a:spcPct val="0"/>
              </a:spcBef>
            </a:pPr>
            <a:r>
              <a:rPr lang="en-US" sz="2684" b="1">
                <a:solidFill>
                  <a:srgbClr val="0097B2"/>
                </a:solidFill>
                <a:latin typeface="Open Sans Bold"/>
                <a:ea typeface="Open Sans Bold"/>
                <a:cs typeface="Open Sans Bold"/>
                <a:sym typeface="Open Sans Bold"/>
              </a:rPr>
              <a:t> -Нуклеофил — электрон жұбы бар бөлшек.</a:t>
            </a:r>
          </a:p>
          <a:p>
            <a:pPr algn="ctr">
              <a:lnSpc>
                <a:spcPts val="3758"/>
              </a:lnSpc>
              <a:spcBef>
                <a:spcPct val="0"/>
              </a:spcBef>
            </a:pPr>
            <a:r>
              <a:rPr lang="en-US" sz="2684" b="1">
                <a:solidFill>
                  <a:srgbClr val="0097B2"/>
                </a:solidFill>
                <a:latin typeface="Open Sans Bold"/>
                <a:ea typeface="Open Sans Bold"/>
                <a:cs typeface="Open Sans Bold"/>
                <a:sym typeface="Open Sans Bold"/>
              </a:rPr>
              <a:t> -Көбіне көміртегіге шабуыл жасайды.</a:t>
            </a:r>
          </a:p>
          <a:p>
            <a:pPr algn="ctr">
              <a:lnSpc>
                <a:spcPts val="3758"/>
              </a:lnSpc>
              <a:spcBef>
                <a:spcPct val="0"/>
              </a:spcBef>
            </a:pPr>
            <a:r>
              <a:rPr lang="en-US" sz="2684" b="1">
                <a:solidFill>
                  <a:srgbClr val="0097B2"/>
                </a:solidFill>
                <a:latin typeface="Open Sans Bold"/>
                <a:ea typeface="Open Sans Bold"/>
                <a:cs typeface="Open Sans Bold"/>
                <a:sym typeface="Open Sans Bold"/>
              </a:rPr>
              <a:t> Мысалы:</a:t>
            </a:r>
          </a:p>
          <a:p>
            <a:pPr algn="ctr">
              <a:lnSpc>
                <a:spcPts val="3758"/>
              </a:lnSpc>
              <a:spcBef>
                <a:spcPct val="0"/>
              </a:spcBef>
            </a:pPr>
            <a:r>
              <a:rPr lang="en-US" sz="2684" b="1">
                <a:solidFill>
                  <a:srgbClr val="0097B2"/>
                </a:solidFill>
                <a:latin typeface="Open Sans Bold"/>
                <a:ea typeface="Open Sans Bold"/>
                <a:cs typeface="Open Sans Bold"/>
                <a:sym typeface="Open Sans Bold"/>
              </a:rPr>
              <a:t> CH3Br+OH− → CH3OH+Br−</a:t>
            </a:r>
          </a:p>
          <a:p>
            <a:pPr algn="ctr">
              <a:lnSpc>
                <a:spcPts val="3758"/>
              </a:lnSpc>
              <a:spcBef>
                <a:spcPct val="0"/>
              </a:spcBef>
            </a:pPr>
            <a:endParaRPr lang="en-US" sz="2684" b="1">
              <a:solidFill>
                <a:srgbClr val="0097B2"/>
              </a:solidFill>
              <a:latin typeface="Open Sans Bold"/>
              <a:ea typeface="Open Sans Bold"/>
              <a:cs typeface="Open Sans Bold"/>
              <a:sym typeface="Open Sans Bold"/>
            </a:endParaRPr>
          </a:p>
        </p:txBody>
      </p:sp>
      <p:sp>
        <p:nvSpPr>
          <p:cNvPr id="4" name="TextBox 4"/>
          <p:cNvSpPr txBox="1"/>
          <p:nvPr/>
        </p:nvSpPr>
        <p:spPr>
          <a:xfrm>
            <a:off x="9898817" y="2567669"/>
            <a:ext cx="8624559" cy="3272895"/>
          </a:xfrm>
          <a:prstGeom prst="rect">
            <a:avLst/>
          </a:prstGeom>
        </p:spPr>
        <p:txBody>
          <a:bodyPr lIns="0" tIns="0" rIns="0" bIns="0" rtlCol="0" anchor="t">
            <a:spAutoFit/>
          </a:bodyPr>
          <a:lstStyle/>
          <a:p>
            <a:pPr algn="ctr">
              <a:lnSpc>
                <a:spcPts val="3758"/>
              </a:lnSpc>
              <a:spcBef>
                <a:spcPct val="0"/>
              </a:spcBef>
            </a:pPr>
            <a:r>
              <a:rPr lang="en-US" sz="2684" b="1">
                <a:solidFill>
                  <a:srgbClr val="0097B2"/>
                </a:solidFill>
                <a:latin typeface="Open Sans Bold"/>
                <a:ea typeface="Open Sans Bold"/>
                <a:cs typeface="Open Sans Bold"/>
                <a:sym typeface="Open Sans Bold"/>
              </a:rPr>
              <a:t> 2. Электрофильді реакциялар (E⁺):</a:t>
            </a:r>
          </a:p>
          <a:p>
            <a:pPr algn="ctr">
              <a:lnSpc>
                <a:spcPts val="3758"/>
              </a:lnSpc>
              <a:spcBef>
                <a:spcPct val="0"/>
              </a:spcBef>
            </a:pPr>
            <a:r>
              <a:rPr lang="en-US" sz="2684" b="1">
                <a:solidFill>
                  <a:srgbClr val="0097B2"/>
                </a:solidFill>
                <a:latin typeface="Open Sans Bold"/>
                <a:ea typeface="Open Sans Bold"/>
                <a:cs typeface="Open Sans Bold"/>
                <a:sym typeface="Open Sans Bold"/>
              </a:rPr>
              <a:t> -Электрофил — электрон жетіспейтін бөлшек.</a:t>
            </a:r>
          </a:p>
          <a:p>
            <a:pPr algn="ctr">
              <a:lnSpc>
                <a:spcPts val="3758"/>
              </a:lnSpc>
              <a:spcBef>
                <a:spcPct val="0"/>
              </a:spcBef>
            </a:pPr>
            <a:r>
              <a:rPr lang="en-US" sz="2684" b="1">
                <a:solidFill>
                  <a:srgbClr val="0097B2"/>
                </a:solidFill>
                <a:latin typeface="Open Sans Bold"/>
                <a:ea typeface="Open Sans Bold"/>
                <a:cs typeface="Open Sans Bold"/>
                <a:sym typeface="Open Sans Bold"/>
              </a:rPr>
              <a:t> -Көбінесе арендермен (бензол және т.б.) әрекеттеседі.</a:t>
            </a:r>
          </a:p>
          <a:p>
            <a:pPr algn="ctr">
              <a:lnSpc>
                <a:spcPts val="3758"/>
              </a:lnSpc>
              <a:spcBef>
                <a:spcPct val="0"/>
              </a:spcBef>
            </a:pPr>
            <a:r>
              <a:rPr lang="en-US" sz="2684" b="1">
                <a:solidFill>
                  <a:srgbClr val="0097B2"/>
                </a:solidFill>
                <a:latin typeface="Open Sans Bold"/>
                <a:ea typeface="Open Sans Bold"/>
                <a:cs typeface="Open Sans Bold"/>
                <a:sym typeface="Open Sans Bold"/>
              </a:rPr>
              <a:t> Мысалы: FeBr3 қатысында</a:t>
            </a:r>
          </a:p>
          <a:p>
            <a:pPr algn="ctr">
              <a:lnSpc>
                <a:spcPts val="3758"/>
              </a:lnSpc>
              <a:spcBef>
                <a:spcPct val="0"/>
              </a:spcBef>
            </a:pPr>
            <a:r>
              <a:rPr lang="en-US" sz="2684" b="1">
                <a:solidFill>
                  <a:srgbClr val="0097B2"/>
                </a:solidFill>
                <a:latin typeface="Open Sans Bold"/>
                <a:ea typeface="Open Sans Bold"/>
                <a:cs typeface="Open Sans Bold"/>
                <a:sym typeface="Open Sans Bold"/>
              </a:rPr>
              <a:t> C6H6+Br2 → C6H5Br+HBr</a:t>
            </a:r>
          </a:p>
          <a:p>
            <a:pPr algn="ctr">
              <a:lnSpc>
                <a:spcPts val="3758"/>
              </a:lnSpc>
              <a:spcBef>
                <a:spcPct val="0"/>
              </a:spcBef>
            </a:pPr>
            <a:endParaRPr lang="en-US" sz="2684" b="1">
              <a:solidFill>
                <a:srgbClr val="0097B2"/>
              </a:solidFill>
              <a:latin typeface="Open Sans Bold"/>
              <a:ea typeface="Open Sans Bold"/>
              <a:cs typeface="Open Sans Bold"/>
              <a:sym typeface="Open Sans Bold"/>
            </a:endParaRPr>
          </a:p>
        </p:txBody>
      </p:sp>
      <p:sp>
        <p:nvSpPr>
          <p:cNvPr id="5" name="TextBox 5"/>
          <p:cNvSpPr txBox="1"/>
          <p:nvPr/>
        </p:nvSpPr>
        <p:spPr>
          <a:xfrm>
            <a:off x="4964483" y="6923675"/>
            <a:ext cx="8359035" cy="2334625"/>
          </a:xfrm>
          <a:prstGeom prst="rect">
            <a:avLst/>
          </a:prstGeom>
        </p:spPr>
        <p:txBody>
          <a:bodyPr lIns="0" tIns="0" rIns="0" bIns="0" rtlCol="0" anchor="t">
            <a:spAutoFit/>
          </a:bodyPr>
          <a:lstStyle/>
          <a:p>
            <a:pPr algn="ctr">
              <a:lnSpc>
                <a:spcPts val="3758"/>
              </a:lnSpc>
              <a:spcBef>
                <a:spcPct val="0"/>
              </a:spcBef>
            </a:pPr>
            <a:r>
              <a:rPr lang="en-US" sz="2684" b="1">
                <a:solidFill>
                  <a:srgbClr val="0097B2"/>
                </a:solidFill>
                <a:latin typeface="Open Sans Bold"/>
                <a:ea typeface="Open Sans Bold"/>
                <a:cs typeface="Open Sans Bold"/>
                <a:sym typeface="Open Sans Bold"/>
              </a:rPr>
              <a:t> 3. Радикалдық реакциялар (R•):</a:t>
            </a:r>
          </a:p>
          <a:p>
            <a:pPr algn="ctr">
              <a:lnSpc>
                <a:spcPts val="3758"/>
              </a:lnSpc>
              <a:spcBef>
                <a:spcPct val="0"/>
              </a:spcBef>
            </a:pPr>
            <a:r>
              <a:rPr lang="en-US" sz="2684" b="1">
                <a:solidFill>
                  <a:srgbClr val="0097B2"/>
                </a:solidFill>
                <a:latin typeface="Open Sans Bold"/>
                <a:ea typeface="Open Sans Bold"/>
                <a:cs typeface="Open Sans Bold"/>
                <a:sym typeface="Open Sans Bold"/>
              </a:rPr>
              <a:t> -Бөлшектерде жұптаспаған электрон болады.</a:t>
            </a:r>
          </a:p>
          <a:p>
            <a:pPr algn="ctr">
              <a:lnSpc>
                <a:spcPts val="3758"/>
              </a:lnSpc>
              <a:spcBef>
                <a:spcPct val="0"/>
              </a:spcBef>
            </a:pPr>
            <a:r>
              <a:rPr lang="en-US" sz="2684" b="1">
                <a:solidFill>
                  <a:srgbClr val="0097B2"/>
                </a:solidFill>
                <a:latin typeface="Open Sans Bold"/>
                <a:ea typeface="Open Sans Bold"/>
                <a:cs typeface="Open Sans Bold"/>
                <a:sym typeface="Open Sans Bold"/>
              </a:rPr>
              <a:t> -Жоғары энергия (жарық, жылу) қажет етеді.</a:t>
            </a:r>
          </a:p>
          <a:p>
            <a:pPr algn="ctr">
              <a:lnSpc>
                <a:spcPts val="3758"/>
              </a:lnSpc>
              <a:spcBef>
                <a:spcPct val="0"/>
              </a:spcBef>
            </a:pPr>
            <a:r>
              <a:rPr lang="en-US" sz="2684" b="1">
                <a:solidFill>
                  <a:srgbClr val="0097B2"/>
                </a:solidFill>
                <a:latin typeface="Open Sans Bold"/>
                <a:ea typeface="Open Sans Bold"/>
                <a:cs typeface="Open Sans Bold"/>
                <a:sym typeface="Open Sans Bold"/>
              </a:rPr>
              <a:t> Мысалы: hv</a:t>
            </a:r>
          </a:p>
          <a:p>
            <a:pPr algn="ctr">
              <a:lnSpc>
                <a:spcPts val="3758"/>
              </a:lnSpc>
              <a:spcBef>
                <a:spcPct val="0"/>
              </a:spcBef>
            </a:pPr>
            <a:r>
              <a:rPr lang="en-US" sz="2684" b="1">
                <a:solidFill>
                  <a:srgbClr val="0097B2"/>
                </a:solidFill>
                <a:latin typeface="Open Sans Bold"/>
                <a:ea typeface="Open Sans Bold"/>
                <a:cs typeface="Open Sans Bold"/>
                <a:sym typeface="Open Sans Bold"/>
              </a:rPr>
              <a:t> CH4+Cl2 → CH3Cl+HCl</a:t>
            </a:r>
          </a:p>
        </p:txBody>
      </p:sp>
      <p:sp>
        <p:nvSpPr>
          <p:cNvPr id="6" name="AutoShape 6"/>
          <p:cNvSpPr/>
          <p:nvPr/>
        </p:nvSpPr>
        <p:spPr>
          <a:xfrm>
            <a:off x="9144000" y="2175462"/>
            <a:ext cx="0" cy="3684152"/>
          </a:xfrm>
          <a:prstGeom prst="line">
            <a:avLst/>
          </a:prstGeom>
          <a:ln w="38100" cap="flat">
            <a:solidFill>
              <a:srgbClr val="0097B2"/>
            </a:solidFill>
            <a:prstDash val="solid"/>
            <a:headEnd type="none" w="sm" len="sm"/>
            <a:tailEnd type="arrow" w="med" len="sm"/>
          </a:ln>
        </p:spPr>
      </p:sp>
      <p:sp>
        <p:nvSpPr>
          <p:cNvPr id="7" name="AutoShape 7"/>
          <p:cNvSpPr/>
          <p:nvPr/>
        </p:nvSpPr>
        <p:spPr>
          <a:xfrm flipH="1">
            <a:off x="4964483" y="1921844"/>
            <a:ext cx="1477529" cy="253617"/>
          </a:xfrm>
          <a:prstGeom prst="line">
            <a:avLst/>
          </a:prstGeom>
          <a:ln w="38100" cap="flat">
            <a:solidFill>
              <a:srgbClr val="0097B2"/>
            </a:solidFill>
            <a:prstDash val="solid"/>
            <a:headEnd type="none" w="sm" len="sm"/>
            <a:tailEnd type="arrow" w="med" len="sm"/>
          </a:ln>
        </p:spPr>
      </p:sp>
      <p:sp>
        <p:nvSpPr>
          <p:cNvPr id="8" name="AutoShape 8"/>
          <p:cNvSpPr/>
          <p:nvPr/>
        </p:nvSpPr>
        <p:spPr>
          <a:xfrm>
            <a:off x="11827167" y="1940620"/>
            <a:ext cx="2383930" cy="234842"/>
          </a:xfrm>
          <a:prstGeom prst="line">
            <a:avLst/>
          </a:prstGeom>
          <a:ln w="38100" cap="flat">
            <a:solidFill>
              <a:srgbClr val="0097B2"/>
            </a:solidFill>
            <a:prstDash val="solid"/>
            <a:headEnd type="none" w="sm" len="sm"/>
            <a:tailEnd type="arrow" w="med" len="sm"/>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8821" y="971550"/>
            <a:ext cx="15230357" cy="3459970"/>
          </a:xfrm>
          <a:prstGeom prst="rect">
            <a:avLst/>
          </a:prstGeom>
        </p:spPr>
        <p:txBody>
          <a:bodyPr lIns="0" tIns="0" rIns="0" bIns="0" rtlCol="0" anchor="t">
            <a:spAutoFit/>
          </a:bodyPr>
          <a:lstStyle/>
          <a:p>
            <a:pPr algn="ctr">
              <a:lnSpc>
                <a:spcPts val="4592"/>
              </a:lnSpc>
              <a:spcBef>
                <a:spcPct val="0"/>
              </a:spcBef>
            </a:pPr>
            <a:r>
              <a:rPr lang="en-US" sz="3280" b="1">
                <a:solidFill>
                  <a:srgbClr val="0097B2"/>
                </a:solidFill>
                <a:latin typeface="Open Sans Bold"/>
                <a:ea typeface="Open Sans Bold"/>
                <a:cs typeface="Open Sans Bold"/>
                <a:sym typeface="Open Sans Bold"/>
              </a:rPr>
              <a:t> 5.Реакциялардың сипатына қарай жіктелуі мынадай болады: </a:t>
            </a:r>
          </a:p>
          <a:p>
            <a:pPr algn="ctr">
              <a:lnSpc>
                <a:spcPts val="4592"/>
              </a:lnSpc>
              <a:spcBef>
                <a:spcPct val="0"/>
              </a:spcBef>
            </a:pPr>
            <a:r>
              <a:rPr lang="en-US" sz="3280">
                <a:solidFill>
                  <a:srgbClr val="0097B2"/>
                </a:solidFill>
                <a:latin typeface="Open Sans"/>
                <a:ea typeface="Open Sans"/>
                <a:cs typeface="Open Sans"/>
                <a:sym typeface="Open Sans"/>
              </a:rPr>
              <a:t>эндотермиялық реакциялар кезінде жылу сіңіріледі, ал экзотермиялық реакциялар барысында жылу бөлінеді. Сонымен қатар, қайтымды реакциялар екі бағытта жүрсе, бейқайтымды реакциялар тек бір бағытта өтеді.</a:t>
            </a:r>
          </a:p>
          <a:p>
            <a:pPr algn="ctr">
              <a:lnSpc>
                <a:spcPts val="4592"/>
              </a:lnSpc>
              <a:spcBef>
                <a:spcPct val="0"/>
              </a:spcBef>
            </a:pPr>
            <a:endParaRPr lang="en-US" sz="3280">
              <a:solidFill>
                <a:srgbClr val="0097B2"/>
              </a:solidFill>
              <a:latin typeface="Open Sans"/>
              <a:ea typeface="Open Sans"/>
              <a:cs typeface="Open Sans"/>
              <a:sym typeface="Open Sans"/>
            </a:endParaRPr>
          </a:p>
        </p:txBody>
      </p:sp>
      <p:sp>
        <p:nvSpPr>
          <p:cNvPr id="3" name="TextBox 3"/>
          <p:cNvSpPr txBox="1"/>
          <p:nvPr/>
        </p:nvSpPr>
        <p:spPr>
          <a:xfrm>
            <a:off x="1907928" y="4863533"/>
            <a:ext cx="14472145" cy="4394767"/>
          </a:xfrm>
          <a:prstGeom prst="rect">
            <a:avLst/>
          </a:prstGeom>
        </p:spPr>
        <p:txBody>
          <a:bodyPr lIns="0" tIns="0" rIns="0" bIns="0" rtlCol="0" anchor="t">
            <a:spAutoFit/>
          </a:bodyPr>
          <a:lstStyle/>
          <a:p>
            <a:pPr algn="ctr">
              <a:lnSpc>
                <a:spcPts val="4364"/>
              </a:lnSpc>
              <a:spcBef>
                <a:spcPct val="0"/>
              </a:spcBef>
            </a:pPr>
            <a:r>
              <a:rPr lang="en-US" sz="3117">
                <a:solidFill>
                  <a:srgbClr val="0097B2"/>
                </a:solidFill>
                <a:latin typeface="Open Sans"/>
                <a:ea typeface="Open Sans"/>
                <a:cs typeface="Open Sans"/>
                <a:sym typeface="Open Sans"/>
              </a:rPr>
              <a:t> 6</a:t>
            </a:r>
            <a:r>
              <a:rPr lang="en-US" sz="3117" b="1">
                <a:solidFill>
                  <a:srgbClr val="0097B2"/>
                </a:solidFill>
                <a:latin typeface="Open Sans Bold"/>
                <a:ea typeface="Open Sans Bold"/>
                <a:cs typeface="Open Sans Bold"/>
                <a:sym typeface="Open Sans Bold"/>
              </a:rPr>
              <a:t>.Арнайы реакция типтеріне полимерлену, изомерлену, гидролиз және конденсация жатады.</a:t>
            </a:r>
            <a:r>
              <a:rPr lang="en-US" sz="3117">
                <a:solidFill>
                  <a:srgbClr val="0097B2"/>
                </a:solidFill>
                <a:latin typeface="Open Sans"/>
                <a:ea typeface="Open Sans"/>
                <a:cs typeface="Open Sans"/>
                <a:sym typeface="Open Sans"/>
              </a:rPr>
              <a:t> </a:t>
            </a:r>
          </a:p>
          <a:p>
            <a:pPr algn="ctr">
              <a:lnSpc>
                <a:spcPts val="4364"/>
              </a:lnSpc>
              <a:spcBef>
                <a:spcPct val="0"/>
              </a:spcBef>
            </a:pPr>
            <a:r>
              <a:rPr lang="en-US" sz="3117">
                <a:solidFill>
                  <a:srgbClr val="0097B2"/>
                </a:solidFill>
                <a:latin typeface="Open Sans"/>
                <a:ea typeface="Open Sans"/>
                <a:cs typeface="Open Sans"/>
                <a:sym typeface="Open Sans"/>
              </a:rPr>
              <a:t>Полимерлену реакциясында кіші молекулалар бірігіп, үлкен полимер түзіледі. Изомерлену кезінде құрамдары бірдей, бірақ құрылысы әртүрлі молекулаларға ауысу жүреді. Гидролиз — бұл реакция суда ыдырау процесі. Ал конденсация реакциясы қосылу арқылы жүреді және оның барысында бір молекуланың (мысалы, H₂O) бөлінуі байқалады.</a:t>
            </a:r>
          </a:p>
          <a:p>
            <a:pPr algn="ctr">
              <a:lnSpc>
                <a:spcPts val="4364"/>
              </a:lnSpc>
              <a:spcBef>
                <a:spcPct val="0"/>
              </a:spcBef>
            </a:pPr>
            <a:endParaRPr lang="en-US" sz="3117">
              <a:solidFill>
                <a:srgbClr val="0097B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762400" y="1924272"/>
            <a:ext cx="17259300" cy="6381306"/>
          </a:xfrm>
          <a:prstGeom prst="rect">
            <a:avLst/>
          </a:prstGeom>
        </p:spPr>
        <p:txBody>
          <a:bodyPr lIns="0" tIns="0" rIns="0" bIns="0" rtlCol="0" anchor="t">
            <a:spAutoFit/>
          </a:bodyPr>
          <a:lstStyle/>
          <a:p>
            <a:pPr algn="l">
              <a:lnSpc>
                <a:spcPts val="4224"/>
              </a:lnSpc>
            </a:pPr>
            <a:r>
              <a:rPr lang="en-US" sz="3017">
                <a:solidFill>
                  <a:srgbClr val="FFFFFF"/>
                </a:solidFill>
                <a:latin typeface="Open Sans"/>
                <a:ea typeface="Open Sans"/>
                <a:cs typeface="Open Sans"/>
                <a:sym typeface="Open Sans"/>
              </a:rPr>
              <a:t> </a:t>
            </a:r>
            <a:r>
              <a:rPr lang="en-US" sz="3017" b="1">
                <a:solidFill>
                  <a:srgbClr val="FFFFFF"/>
                </a:solidFill>
                <a:latin typeface="Open Sans Bold"/>
                <a:ea typeface="Open Sans Bold"/>
                <a:cs typeface="Open Sans Bold"/>
                <a:sym typeface="Open Sans Bold"/>
              </a:rPr>
              <a:t>Дәріс мақсаты: </a:t>
            </a:r>
            <a:r>
              <a:rPr lang="en-US" sz="3017">
                <a:solidFill>
                  <a:srgbClr val="FFFFFF"/>
                </a:solidFill>
                <a:latin typeface="Open Sans"/>
                <a:ea typeface="Open Sans"/>
                <a:cs typeface="Open Sans"/>
                <a:sym typeface="Open Sans"/>
              </a:rPr>
              <a:t>Білім алушыларға органикалық реакциялар мен реагенттердің жіктелу түрлерін, олардың механизмдерін, сондай-ақ субстраттардың айналу жолдары мен белсендірілу түрлерін, химиялық байланыстың үзілу сипатына қарай реакция механизмдерінің ерекшеліктерін меңгерту.</a:t>
            </a:r>
          </a:p>
          <a:p>
            <a:pPr algn="l">
              <a:lnSpc>
                <a:spcPts val="4224"/>
              </a:lnSpc>
            </a:pPr>
            <a:r>
              <a:rPr lang="en-US" sz="3017">
                <a:solidFill>
                  <a:srgbClr val="FFFFFF"/>
                </a:solidFill>
                <a:latin typeface="Open Sans"/>
                <a:ea typeface="Open Sans"/>
                <a:cs typeface="Open Sans"/>
                <a:sym typeface="Open Sans"/>
              </a:rPr>
              <a:t> </a:t>
            </a:r>
            <a:r>
              <a:rPr lang="en-US" sz="3017" b="1">
                <a:solidFill>
                  <a:srgbClr val="FFFFFF"/>
                </a:solidFill>
                <a:latin typeface="Open Sans Bold"/>
                <a:ea typeface="Open Sans Bold"/>
                <a:cs typeface="Open Sans Bold"/>
                <a:sym typeface="Open Sans Bold"/>
              </a:rPr>
              <a:t>Дәріс жоспары:</a:t>
            </a:r>
          </a:p>
          <a:p>
            <a:pPr algn="l">
              <a:lnSpc>
                <a:spcPts val="4224"/>
              </a:lnSpc>
            </a:pPr>
            <a:r>
              <a:rPr lang="en-US" sz="3017">
                <a:solidFill>
                  <a:srgbClr val="FFFFFF"/>
                </a:solidFill>
                <a:latin typeface="Open Sans"/>
                <a:ea typeface="Open Sans"/>
                <a:cs typeface="Open Sans"/>
                <a:sym typeface="Open Sans"/>
              </a:rPr>
              <a:t> 1.             Органикалық реакциялар дегеніміз не?</a:t>
            </a:r>
          </a:p>
          <a:p>
            <a:pPr algn="l">
              <a:lnSpc>
                <a:spcPts val="4224"/>
              </a:lnSpc>
            </a:pPr>
            <a:r>
              <a:rPr lang="en-US" sz="3017">
                <a:solidFill>
                  <a:srgbClr val="FFFFFF"/>
                </a:solidFill>
                <a:latin typeface="Open Sans"/>
                <a:ea typeface="Open Sans"/>
                <a:cs typeface="Open Sans"/>
                <a:sym typeface="Open Sans"/>
              </a:rPr>
              <a:t> 2.             Органикалық реагенттер және олардың түрлері.</a:t>
            </a:r>
          </a:p>
          <a:p>
            <a:pPr algn="l">
              <a:lnSpc>
                <a:spcPts val="4224"/>
              </a:lnSpc>
            </a:pPr>
            <a:r>
              <a:rPr lang="en-US" sz="3017">
                <a:solidFill>
                  <a:srgbClr val="FFFFFF"/>
                </a:solidFill>
                <a:latin typeface="Open Sans"/>
                <a:ea typeface="Open Sans"/>
                <a:cs typeface="Open Sans"/>
                <a:sym typeface="Open Sans"/>
              </a:rPr>
              <a:t> 3.             Органикалық реакциялардың жіктелуі.</a:t>
            </a:r>
          </a:p>
          <a:p>
            <a:pPr algn="l">
              <a:lnSpc>
                <a:spcPts val="4224"/>
              </a:lnSpc>
              <a:spcBef>
                <a:spcPct val="0"/>
              </a:spcBef>
            </a:pPr>
            <a:r>
              <a:rPr lang="en-US" sz="3017">
                <a:solidFill>
                  <a:srgbClr val="FFFFFF"/>
                </a:solidFill>
                <a:latin typeface="Open Sans"/>
                <a:ea typeface="Open Sans"/>
                <a:cs typeface="Open Sans"/>
                <a:sym typeface="Open Sans"/>
              </a:rPr>
              <a:t> 4.             Органикалық реакциялардың механизмдері.</a:t>
            </a:r>
          </a:p>
          <a:p>
            <a:pPr algn="l">
              <a:lnSpc>
                <a:spcPts val="4224"/>
              </a:lnSpc>
              <a:spcBef>
                <a:spcPct val="0"/>
              </a:spcBef>
            </a:pPr>
            <a:r>
              <a:rPr lang="en-US" sz="3017">
                <a:solidFill>
                  <a:srgbClr val="FFFFFF"/>
                </a:solidFill>
                <a:latin typeface="Open Sans"/>
                <a:ea typeface="Open Sans"/>
                <a:cs typeface="Open Sans"/>
                <a:sym typeface="Open Sans"/>
              </a:rPr>
              <a:t> 5.             Субстраттың айналуы мен белсендірілуі.</a:t>
            </a:r>
          </a:p>
          <a:p>
            <a:pPr algn="l">
              <a:lnSpc>
                <a:spcPts val="4224"/>
              </a:lnSpc>
              <a:spcBef>
                <a:spcPct val="0"/>
              </a:spcBef>
            </a:pPr>
            <a:r>
              <a:rPr lang="en-US" sz="3017">
                <a:solidFill>
                  <a:srgbClr val="FFFFFF"/>
                </a:solidFill>
                <a:latin typeface="Open Sans"/>
                <a:ea typeface="Open Sans"/>
                <a:cs typeface="Open Sans"/>
                <a:sym typeface="Open Sans"/>
              </a:rPr>
              <a:t> 6.             Байланыстың үзілу сипатына қарай реакция механизмдерінің жіктелуі.</a:t>
            </a:r>
          </a:p>
          <a:p>
            <a:pPr algn="l">
              <a:lnSpc>
                <a:spcPts val="4224"/>
              </a:lnSpc>
              <a:spcBef>
                <a:spcPct val="0"/>
              </a:spcBef>
            </a:pPr>
            <a:endParaRPr lang="en-US" sz="3017">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94432" y="971550"/>
            <a:ext cx="15699136" cy="3713409"/>
          </a:xfrm>
          <a:prstGeom prst="rect">
            <a:avLst/>
          </a:prstGeom>
        </p:spPr>
        <p:txBody>
          <a:bodyPr lIns="0" tIns="0" rIns="0" bIns="0" rtlCol="0" anchor="t">
            <a:spAutoFit/>
          </a:bodyPr>
          <a:lstStyle/>
          <a:p>
            <a:pPr algn="ctr">
              <a:lnSpc>
                <a:spcPts val="4273"/>
              </a:lnSpc>
              <a:spcBef>
                <a:spcPct val="0"/>
              </a:spcBef>
            </a:pPr>
            <a:r>
              <a:rPr lang="en-US" sz="3052" b="1" dirty="0">
                <a:solidFill>
                  <a:srgbClr val="0097B2"/>
                </a:solidFill>
                <a:latin typeface="Open Sans Bold"/>
                <a:ea typeface="Open Sans Bold"/>
                <a:cs typeface="Open Sans Bold"/>
                <a:sym typeface="Open Sans Bold"/>
              </a:rPr>
              <a:t>4. </a:t>
            </a:r>
            <a:r>
              <a:rPr lang="en-US" sz="3052" b="1" dirty="0" err="1">
                <a:solidFill>
                  <a:srgbClr val="0097B2"/>
                </a:solidFill>
                <a:latin typeface="Open Sans Bold"/>
                <a:ea typeface="Open Sans Bold"/>
                <a:cs typeface="Open Sans Bold"/>
                <a:sym typeface="Open Sans Bold"/>
              </a:rPr>
              <a:t>Органикалық</a:t>
            </a:r>
            <a:r>
              <a:rPr lang="en-US" sz="3052" b="1" dirty="0">
                <a:solidFill>
                  <a:srgbClr val="0097B2"/>
                </a:solidFill>
                <a:latin typeface="Open Sans Bold"/>
                <a:ea typeface="Open Sans Bold"/>
                <a:cs typeface="Open Sans Bold"/>
                <a:sym typeface="Open Sans Bold"/>
              </a:rPr>
              <a:t> </a:t>
            </a:r>
            <a:r>
              <a:rPr lang="en-US" sz="3052" b="1" dirty="0" err="1">
                <a:solidFill>
                  <a:srgbClr val="0097B2"/>
                </a:solidFill>
                <a:latin typeface="Open Sans Bold"/>
                <a:ea typeface="Open Sans Bold"/>
                <a:cs typeface="Open Sans Bold"/>
                <a:sym typeface="Open Sans Bold"/>
              </a:rPr>
              <a:t>реакциялардың</a:t>
            </a:r>
            <a:r>
              <a:rPr lang="en-US" sz="3052" b="1" dirty="0">
                <a:solidFill>
                  <a:srgbClr val="0097B2"/>
                </a:solidFill>
                <a:latin typeface="Open Sans Bold"/>
                <a:ea typeface="Open Sans Bold"/>
                <a:cs typeface="Open Sans Bold"/>
                <a:sym typeface="Open Sans Bold"/>
              </a:rPr>
              <a:t> </a:t>
            </a:r>
            <a:r>
              <a:rPr lang="en-US" sz="3052" b="1" dirty="0" err="1">
                <a:solidFill>
                  <a:srgbClr val="0097B2"/>
                </a:solidFill>
                <a:latin typeface="Open Sans Bold"/>
                <a:ea typeface="Open Sans Bold"/>
                <a:cs typeface="Open Sans Bold"/>
                <a:sym typeface="Open Sans Bold"/>
              </a:rPr>
              <a:t>механизмдері</a:t>
            </a:r>
            <a:endParaRPr lang="en-US" sz="3052" b="1" dirty="0">
              <a:solidFill>
                <a:srgbClr val="0097B2"/>
              </a:solidFill>
              <a:latin typeface="Open Sans Bold"/>
              <a:ea typeface="Open Sans Bold"/>
              <a:cs typeface="Open Sans Bold"/>
              <a:sym typeface="Open Sans Bold"/>
            </a:endParaRPr>
          </a:p>
          <a:p>
            <a:pPr algn="ctr">
              <a:lnSpc>
                <a:spcPts val="4273"/>
              </a:lnSpc>
              <a:spcBef>
                <a:spcPct val="0"/>
              </a:spcBef>
            </a:pPr>
            <a:endParaRPr lang="en-US" sz="3052" b="1" dirty="0">
              <a:solidFill>
                <a:srgbClr val="0097B2"/>
              </a:solidFill>
              <a:latin typeface="Open Sans Bold"/>
              <a:ea typeface="Open Sans Bold"/>
              <a:cs typeface="Open Sans Bold"/>
              <a:sym typeface="Open Sans Bold"/>
            </a:endParaRPr>
          </a:p>
          <a:p>
            <a:pPr algn="ctr">
              <a:lnSpc>
                <a:spcPts val="4273"/>
              </a:lnSpc>
              <a:spcBef>
                <a:spcPct val="0"/>
              </a:spcBef>
            </a:pPr>
            <a:r>
              <a:rPr lang="en-US" sz="3052" dirty="0" err="1">
                <a:solidFill>
                  <a:srgbClr val="0097B2"/>
                </a:solidFill>
                <a:latin typeface="Open Sans"/>
                <a:ea typeface="Open Sans"/>
                <a:cs typeface="Open Sans"/>
                <a:sym typeface="Open Sans"/>
              </a:rPr>
              <a:t>Реакция</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механизмі</a:t>
            </a:r>
            <a:r>
              <a:rPr lang="en-US" sz="3052" dirty="0">
                <a:solidFill>
                  <a:srgbClr val="0097B2"/>
                </a:solidFill>
                <a:latin typeface="Open Sans"/>
                <a:ea typeface="Open Sans"/>
                <a:cs typeface="Open Sans"/>
                <a:sym typeface="Open Sans"/>
              </a:rPr>
              <a:t> – </a:t>
            </a:r>
            <a:r>
              <a:rPr lang="en-US" sz="3052" dirty="0" err="1">
                <a:solidFill>
                  <a:srgbClr val="0097B2"/>
                </a:solidFill>
                <a:latin typeface="Open Sans"/>
                <a:ea typeface="Open Sans"/>
                <a:cs typeface="Open Sans"/>
                <a:sym typeface="Open Sans"/>
              </a:rPr>
              <a:t>бұл</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химиялық</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реакцияның</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кезең-кезеңімен</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қалай</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жүретінін</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қандай</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аралық</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бөлшектер</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аралық</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өнімдер</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активті</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комплекс</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т.б</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түзілетінін</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қандай</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байланыстың</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үзіліп</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қайсысы</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түзілетінін</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көрсететін</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нақты</a:t>
            </a:r>
            <a:r>
              <a:rPr lang="en-US" sz="3052" dirty="0">
                <a:solidFill>
                  <a:srgbClr val="0097B2"/>
                </a:solidFill>
                <a:latin typeface="Open Sans"/>
                <a:ea typeface="Open Sans"/>
                <a:cs typeface="Open Sans"/>
                <a:sym typeface="Open Sans"/>
              </a:rPr>
              <a:t> </a:t>
            </a:r>
            <a:r>
              <a:rPr lang="en-US" sz="3052" dirty="0" err="1">
                <a:solidFill>
                  <a:srgbClr val="0097B2"/>
                </a:solidFill>
                <a:latin typeface="Open Sans"/>
                <a:ea typeface="Open Sans"/>
                <a:cs typeface="Open Sans"/>
                <a:sym typeface="Open Sans"/>
              </a:rPr>
              <a:t>схема</a:t>
            </a:r>
            <a:r>
              <a:rPr lang="en-US" sz="3052" dirty="0">
                <a:solidFill>
                  <a:srgbClr val="0097B2"/>
                </a:solidFill>
                <a:latin typeface="Open Sans"/>
                <a:ea typeface="Open Sans"/>
                <a:cs typeface="Open Sans"/>
                <a:sym typeface="Open Sans"/>
              </a:rPr>
              <a:t>.</a:t>
            </a:r>
          </a:p>
          <a:p>
            <a:pPr algn="ctr">
              <a:lnSpc>
                <a:spcPts val="4273"/>
              </a:lnSpc>
              <a:spcBef>
                <a:spcPct val="0"/>
              </a:spcBef>
            </a:pPr>
            <a:endParaRPr lang="en-US" sz="3052" dirty="0">
              <a:solidFill>
                <a:srgbClr val="0097B2"/>
              </a:solidFill>
              <a:latin typeface="Open Sans"/>
              <a:ea typeface="Open Sans"/>
              <a:cs typeface="Open Sans"/>
              <a:sym typeface="Open Sans"/>
            </a:endParaRPr>
          </a:p>
          <a:p>
            <a:pPr algn="ctr">
              <a:lnSpc>
                <a:spcPts val="4273"/>
              </a:lnSpc>
              <a:spcBef>
                <a:spcPct val="0"/>
              </a:spcBef>
            </a:pPr>
            <a:r>
              <a:rPr lang="en-US" sz="3052" b="1" dirty="0" err="1">
                <a:solidFill>
                  <a:srgbClr val="0097B2"/>
                </a:solidFill>
                <a:latin typeface="Open Sans Bold"/>
                <a:ea typeface="Open Sans Bold"/>
                <a:cs typeface="Open Sans Bold"/>
                <a:sym typeface="Open Sans Bold"/>
              </a:rPr>
              <a:t>Органикалық</a:t>
            </a:r>
            <a:r>
              <a:rPr lang="en-US" sz="3052" b="1" dirty="0">
                <a:solidFill>
                  <a:srgbClr val="0097B2"/>
                </a:solidFill>
                <a:latin typeface="Open Sans Bold"/>
                <a:ea typeface="Open Sans Bold"/>
                <a:cs typeface="Open Sans Bold"/>
                <a:sym typeface="Open Sans Bold"/>
              </a:rPr>
              <a:t> </a:t>
            </a:r>
            <a:r>
              <a:rPr lang="en-US" sz="3052" b="1" dirty="0" err="1">
                <a:solidFill>
                  <a:srgbClr val="0097B2"/>
                </a:solidFill>
                <a:latin typeface="Open Sans Bold"/>
                <a:ea typeface="Open Sans Bold"/>
                <a:cs typeface="Open Sans Bold"/>
                <a:sym typeface="Open Sans Bold"/>
              </a:rPr>
              <a:t>химияда</a:t>
            </a:r>
            <a:r>
              <a:rPr lang="en-US" sz="3052" b="1" dirty="0">
                <a:solidFill>
                  <a:srgbClr val="0097B2"/>
                </a:solidFill>
                <a:latin typeface="Open Sans Bold"/>
                <a:ea typeface="Open Sans Bold"/>
                <a:cs typeface="Open Sans Bold"/>
                <a:sym typeface="Open Sans Bold"/>
              </a:rPr>
              <a:t> 3 </a:t>
            </a:r>
            <a:r>
              <a:rPr lang="en-US" sz="3052" b="1" dirty="0" err="1">
                <a:solidFill>
                  <a:srgbClr val="0097B2"/>
                </a:solidFill>
                <a:latin typeface="Open Sans Bold"/>
                <a:ea typeface="Open Sans Bold"/>
                <a:cs typeface="Open Sans Bold"/>
                <a:sym typeface="Open Sans Bold"/>
              </a:rPr>
              <a:t>негізгі</a:t>
            </a:r>
            <a:r>
              <a:rPr lang="en-US" sz="3052" b="1" dirty="0">
                <a:solidFill>
                  <a:srgbClr val="0097B2"/>
                </a:solidFill>
                <a:latin typeface="Open Sans Bold"/>
                <a:ea typeface="Open Sans Bold"/>
                <a:cs typeface="Open Sans Bold"/>
                <a:sym typeface="Open Sans Bold"/>
              </a:rPr>
              <a:t> </a:t>
            </a:r>
            <a:r>
              <a:rPr lang="en-US" sz="3052" b="1" dirty="0" err="1">
                <a:solidFill>
                  <a:srgbClr val="0097B2"/>
                </a:solidFill>
                <a:latin typeface="Open Sans Bold"/>
                <a:ea typeface="Open Sans Bold"/>
                <a:cs typeface="Open Sans Bold"/>
                <a:sym typeface="Open Sans Bold"/>
              </a:rPr>
              <a:t>реакция</a:t>
            </a:r>
            <a:r>
              <a:rPr lang="en-US" sz="3052" b="1" dirty="0">
                <a:solidFill>
                  <a:srgbClr val="0097B2"/>
                </a:solidFill>
                <a:latin typeface="Open Sans Bold"/>
                <a:ea typeface="Open Sans Bold"/>
                <a:cs typeface="Open Sans Bold"/>
                <a:sym typeface="Open Sans Bold"/>
              </a:rPr>
              <a:t> </a:t>
            </a:r>
            <a:r>
              <a:rPr lang="en-US" sz="3052" b="1" dirty="0" err="1">
                <a:solidFill>
                  <a:srgbClr val="0097B2"/>
                </a:solidFill>
                <a:latin typeface="Open Sans Bold"/>
                <a:ea typeface="Open Sans Bold"/>
                <a:cs typeface="Open Sans Bold"/>
                <a:sym typeface="Open Sans Bold"/>
              </a:rPr>
              <a:t>механизмі</a:t>
            </a:r>
            <a:r>
              <a:rPr lang="en-US" sz="3052" b="1" dirty="0">
                <a:solidFill>
                  <a:srgbClr val="0097B2"/>
                </a:solidFill>
                <a:latin typeface="Open Sans Bold"/>
                <a:ea typeface="Open Sans Bold"/>
                <a:cs typeface="Open Sans Bold"/>
                <a:sym typeface="Open Sans Bold"/>
              </a:rPr>
              <a:t> </a:t>
            </a:r>
            <a:r>
              <a:rPr lang="en-US" sz="3052" b="1" dirty="0" err="1">
                <a:solidFill>
                  <a:srgbClr val="0097B2"/>
                </a:solidFill>
                <a:latin typeface="Open Sans Bold"/>
                <a:ea typeface="Open Sans Bold"/>
                <a:cs typeface="Open Sans Bold"/>
                <a:sym typeface="Open Sans Bold"/>
              </a:rPr>
              <a:t>бар</a:t>
            </a:r>
            <a:r>
              <a:rPr lang="en-US" sz="3052" b="1" dirty="0">
                <a:solidFill>
                  <a:srgbClr val="0097B2"/>
                </a:solidFill>
                <a:latin typeface="Open Sans Bold"/>
                <a:ea typeface="Open Sans Bold"/>
                <a:cs typeface="Open Sans Bold"/>
                <a:sym typeface="Open Sans Bold"/>
              </a:rPr>
              <a:t>:</a:t>
            </a:r>
          </a:p>
        </p:txBody>
      </p:sp>
      <p:graphicFrame>
        <p:nvGraphicFramePr>
          <p:cNvPr id="4" name="Таблица 3"/>
          <p:cNvGraphicFramePr>
            <a:graphicFrameLocks noGrp="1"/>
          </p:cNvGraphicFramePr>
          <p:nvPr>
            <p:extLst>
              <p:ext uri="{D42A27DB-BD31-4B8C-83A1-F6EECF244321}">
                <p14:modId xmlns:p14="http://schemas.microsoft.com/office/powerpoint/2010/main" val="957337261"/>
              </p:ext>
            </p:extLst>
          </p:nvPr>
        </p:nvGraphicFramePr>
        <p:xfrm>
          <a:off x="1600200" y="5067300"/>
          <a:ext cx="13716000" cy="4572000"/>
        </p:xfrm>
        <a:graphic>
          <a:graphicData uri="http://schemas.openxmlformats.org/drawingml/2006/table">
            <a:tbl>
              <a:tblPr firstRow="1" firstCol="1" bandRow="1">
                <a:tableStyleId>{5940675A-B579-460E-94D1-54222C63F5DA}</a:tableStyleId>
              </a:tblPr>
              <a:tblGrid>
                <a:gridCol w="824868">
                  <a:extLst>
                    <a:ext uri="{9D8B030D-6E8A-4147-A177-3AD203B41FA5}">
                      <a16:colId xmlns:a16="http://schemas.microsoft.com/office/drawing/2014/main" val="1007910578"/>
                    </a:ext>
                  </a:extLst>
                </a:gridCol>
                <a:gridCol w="4161033">
                  <a:extLst>
                    <a:ext uri="{9D8B030D-6E8A-4147-A177-3AD203B41FA5}">
                      <a16:colId xmlns:a16="http://schemas.microsoft.com/office/drawing/2014/main" val="3569687899"/>
                    </a:ext>
                  </a:extLst>
                </a:gridCol>
                <a:gridCol w="8730099">
                  <a:extLst>
                    <a:ext uri="{9D8B030D-6E8A-4147-A177-3AD203B41FA5}">
                      <a16:colId xmlns:a16="http://schemas.microsoft.com/office/drawing/2014/main" val="3805230300"/>
                    </a:ext>
                  </a:extLst>
                </a:gridCol>
              </a:tblGrid>
              <a:tr h="1143000">
                <a:tc>
                  <a:txBody>
                    <a:bodyPr/>
                    <a:lstStyle/>
                    <a:p>
                      <a:pPr algn="just">
                        <a:lnSpc>
                          <a:spcPct val="107000"/>
                        </a:lnSpc>
                        <a:spcAft>
                          <a:spcPts val="0"/>
                        </a:spcAft>
                      </a:pPr>
                      <a:r>
                        <a:rPr lang="ru-RU" sz="3200" dirty="0">
                          <a:effectLst/>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a:effectLst/>
                        </a:rPr>
                        <a:t>Механизм </a:t>
                      </a:r>
                      <a:r>
                        <a:rPr lang="ru-RU" sz="3200" dirty="0" err="1">
                          <a:effectLst/>
                        </a:rPr>
                        <a:t>түрі</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a:effectLst/>
                        </a:rPr>
                        <a:t>Әсер етуші бөлшек</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524938"/>
                  </a:ext>
                </a:extLst>
              </a:tr>
              <a:tr h="1143000">
                <a:tc>
                  <a:txBody>
                    <a:bodyPr/>
                    <a:lstStyle/>
                    <a:p>
                      <a:pPr algn="just">
                        <a:lnSpc>
                          <a:spcPct val="107000"/>
                        </a:lnSpc>
                        <a:spcAft>
                          <a:spcPts val="0"/>
                        </a:spcAft>
                      </a:pPr>
                      <a:r>
                        <a:rPr lang="ru-RU" sz="3200">
                          <a:effectLst/>
                        </a:rPr>
                        <a:t>1</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err="1">
                          <a:effectLst/>
                        </a:rPr>
                        <a:t>Нуклеофильді</a:t>
                      </a:r>
                      <a:r>
                        <a:rPr lang="ru-RU" sz="3200" dirty="0">
                          <a:effectLst/>
                        </a:rPr>
                        <a:t> (SN, E)</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a:effectLst/>
                        </a:rPr>
                        <a:t>Нуклеофил (электрон доноры)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1856025"/>
                  </a:ext>
                </a:extLst>
              </a:tr>
              <a:tr h="1143000">
                <a:tc>
                  <a:txBody>
                    <a:bodyPr/>
                    <a:lstStyle/>
                    <a:p>
                      <a:pPr algn="just">
                        <a:lnSpc>
                          <a:spcPct val="107000"/>
                        </a:lnSpc>
                        <a:spcAft>
                          <a:spcPts val="0"/>
                        </a:spcAft>
                      </a:pPr>
                      <a:r>
                        <a:rPr lang="ru-RU" sz="3200">
                          <a:effectLst/>
                        </a:rPr>
                        <a:t>2</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err="1">
                          <a:effectLst/>
                        </a:rPr>
                        <a:t>Электрофильді</a:t>
                      </a:r>
                      <a:r>
                        <a:rPr lang="ru-RU" sz="3200" dirty="0">
                          <a:effectLst/>
                        </a:rPr>
                        <a:t> (SE, AE)</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err="1">
                          <a:effectLst/>
                        </a:rPr>
                        <a:t>Электрофил</a:t>
                      </a:r>
                      <a:r>
                        <a:rPr lang="ru-RU" sz="3200" dirty="0">
                          <a:effectLst/>
                        </a:rPr>
                        <a:t> (электрон акцепторы)</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8949567"/>
                  </a:ext>
                </a:extLst>
              </a:tr>
              <a:tr h="1143000">
                <a:tc>
                  <a:txBody>
                    <a:bodyPr/>
                    <a:lstStyle/>
                    <a:p>
                      <a:pPr algn="just">
                        <a:lnSpc>
                          <a:spcPct val="107000"/>
                        </a:lnSpc>
                        <a:spcAft>
                          <a:spcPts val="0"/>
                        </a:spcAft>
                      </a:pPr>
                      <a:r>
                        <a:rPr lang="ru-RU" sz="3200">
                          <a:effectLst/>
                        </a:rPr>
                        <a:t>3</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a:effectLst/>
                        </a:rPr>
                        <a:t>Радикалдық (SR, AR)</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a:effectLst/>
                        </a:rPr>
                        <a:t>Радикал (</a:t>
                      </a:r>
                      <a:r>
                        <a:rPr lang="ru-RU" sz="3200" dirty="0" err="1">
                          <a:effectLst/>
                        </a:rPr>
                        <a:t>жұптаспаған</a:t>
                      </a:r>
                      <a:r>
                        <a:rPr lang="ru-RU" sz="3200" dirty="0">
                          <a:effectLst/>
                        </a:rPr>
                        <a:t> электроны бар </a:t>
                      </a:r>
                      <a:r>
                        <a:rPr lang="ru-RU" sz="3200" dirty="0" err="1">
                          <a:effectLst/>
                        </a:rPr>
                        <a:t>бөлшек</a:t>
                      </a:r>
                      <a:r>
                        <a:rPr lang="ru-RU" sz="3200" dirty="0">
                          <a:effectLst/>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514574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526766" y="324521"/>
            <a:ext cx="15234468" cy="9580809"/>
          </a:xfrm>
          <a:prstGeom prst="rect">
            <a:avLst/>
          </a:prstGeom>
        </p:spPr>
        <p:txBody>
          <a:bodyPr lIns="0" tIns="0" rIns="0" bIns="0" rtlCol="0" anchor="t">
            <a:spAutoFit/>
          </a:bodyPr>
          <a:lstStyle/>
          <a:p>
            <a:pPr algn="ctr">
              <a:lnSpc>
                <a:spcPts val="4273"/>
              </a:lnSpc>
              <a:spcBef>
                <a:spcPct val="0"/>
              </a:spcBef>
            </a:pPr>
            <a:r>
              <a:rPr lang="en-US" sz="3052" b="1">
                <a:solidFill>
                  <a:srgbClr val="FFFFFF"/>
                </a:solidFill>
                <a:latin typeface="Open Sans Bold"/>
                <a:ea typeface="Open Sans Bold"/>
                <a:cs typeface="Open Sans Bold"/>
                <a:sym typeface="Open Sans Bold"/>
              </a:rPr>
              <a:t>I. Нуклеофильді механизмдер (Nu⁻)</a:t>
            </a:r>
          </a:p>
          <a:p>
            <a:pPr algn="ctr">
              <a:lnSpc>
                <a:spcPts val="4273"/>
              </a:lnSpc>
              <a:spcBef>
                <a:spcPct val="0"/>
              </a:spcBef>
            </a:pPr>
            <a:endParaRPr lang="en-US" sz="3052" b="1">
              <a:solidFill>
                <a:srgbClr val="FFFFFF"/>
              </a:solidFill>
              <a:latin typeface="Open Sans Bold"/>
              <a:ea typeface="Open Sans Bold"/>
              <a:cs typeface="Open Sans Bold"/>
              <a:sym typeface="Open Sans Bold"/>
            </a:endParaRPr>
          </a:p>
          <a:p>
            <a:pPr algn="ctr">
              <a:lnSpc>
                <a:spcPts val="4273"/>
              </a:lnSpc>
              <a:spcBef>
                <a:spcPct val="0"/>
              </a:spcBef>
            </a:pPr>
            <a:r>
              <a:rPr lang="en-US" sz="3052" b="1">
                <a:solidFill>
                  <a:srgbClr val="FFFFFF"/>
                </a:solidFill>
                <a:latin typeface="Open Sans Bold"/>
                <a:ea typeface="Open Sans Bold"/>
                <a:cs typeface="Open Sans Bold"/>
                <a:sym typeface="Open Sans Bold"/>
              </a:rPr>
              <a:t>1. Нуклеофильді орынбасу реакциялары (SN). </a:t>
            </a:r>
          </a:p>
          <a:p>
            <a:pPr algn="ctr">
              <a:lnSpc>
                <a:spcPts val="4273"/>
              </a:lnSpc>
              <a:spcBef>
                <a:spcPct val="0"/>
              </a:spcBef>
            </a:pPr>
            <a:r>
              <a:rPr lang="en-US" sz="3052">
                <a:solidFill>
                  <a:srgbClr val="FFFFFF"/>
                </a:solidFill>
                <a:latin typeface="Open Sans"/>
                <a:ea typeface="Open Sans"/>
                <a:cs typeface="Open Sans"/>
                <a:sym typeface="Open Sans"/>
              </a:rPr>
              <a:t>Нуклеофил молекуладағы басқа нуклеофил топты ығыстырады. </a:t>
            </a:r>
          </a:p>
          <a:p>
            <a:pPr algn="ctr">
              <a:lnSpc>
                <a:spcPts val="4273"/>
              </a:lnSpc>
              <a:spcBef>
                <a:spcPct val="0"/>
              </a:spcBef>
            </a:pPr>
            <a:r>
              <a:rPr lang="en-US" sz="3052">
                <a:solidFill>
                  <a:srgbClr val="FFFFFF"/>
                </a:solidFill>
                <a:latin typeface="Open Sans"/>
                <a:ea typeface="Open Sans"/>
                <a:cs typeface="Open Sans"/>
                <a:sym typeface="Open Sans"/>
              </a:rPr>
              <a:t>Түрлері:</a:t>
            </a:r>
          </a:p>
          <a:p>
            <a:pPr algn="ctr">
              <a:lnSpc>
                <a:spcPts val="4273"/>
              </a:lnSpc>
              <a:spcBef>
                <a:spcPct val="0"/>
              </a:spcBef>
            </a:pPr>
            <a:r>
              <a:rPr lang="en-US" sz="3052" i="1">
                <a:solidFill>
                  <a:srgbClr val="FFFFFF"/>
                </a:solidFill>
                <a:latin typeface="Open Sans Italics"/>
                <a:ea typeface="Open Sans Italics"/>
                <a:cs typeface="Open Sans Italics"/>
                <a:sym typeface="Open Sans Italics"/>
              </a:rPr>
              <a:t>a) SN1 (бір молекулалы):</a:t>
            </a:r>
          </a:p>
          <a:p>
            <a:pPr algn="ctr">
              <a:lnSpc>
                <a:spcPts val="4273"/>
              </a:lnSpc>
              <a:spcBef>
                <a:spcPct val="0"/>
              </a:spcBef>
            </a:pPr>
            <a:r>
              <a:rPr lang="en-US" sz="3052">
                <a:solidFill>
                  <a:srgbClr val="FFFFFF"/>
                </a:solidFill>
                <a:latin typeface="Open Sans"/>
                <a:ea typeface="Open Sans"/>
                <a:cs typeface="Open Sans"/>
                <a:sym typeface="Open Sans"/>
              </a:rPr>
              <a:t>- 2 кезеңнен тұрады</a:t>
            </a:r>
          </a:p>
          <a:p>
            <a:pPr algn="ctr">
              <a:lnSpc>
                <a:spcPts val="4273"/>
              </a:lnSpc>
              <a:spcBef>
                <a:spcPct val="0"/>
              </a:spcBef>
            </a:pPr>
            <a:r>
              <a:rPr lang="en-US" sz="3052">
                <a:solidFill>
                  <a:srgbClr val="FFFFFF"/>
                </a:solidFill>
                <a:latin typeface="Open Sans"/>
                <a:ea typeface="Open Sans"/>
                <a:cs typeface="Open Sans"/>
                <a:sym typeface="Open Sans"/>
              </a:rPr>
              <a:t>- Бірінші кезең – баяу, карбокатион түзіледі</a:t>
            </a:r>
          </a:p>
          <a:p>
            <a:pPr algn="ctr">
              <a:lnSpc>
                <a:spcPts val="4273"/>
              </a:lnSpc>
              <a:spcBef>
                <a:spcPct val="0"/>
              </a:spcBef>
            </a:pPr>
            <a:r>
              <a:rPr lang="en-US" sz="3052">
                <a:solidFill>
                  <a:srgbClr val="FFFFFF"/>
                </a:solidFill>
                <a:latin typeface="Open Sans"/>
                <a:ea typeface="Open Sans"/>
                <a:cs typeface="Open Sans"/>
                <a:sym typeface="Open Sans"/>
              </a:rPr>
              <a:t>- Жоғары температура, полярлы еріткіш қажет</a:t>
            </a:r>
          </a:p>
          <a:p>
            <a:pPr algn="ctr">
              <a:lnSpc>
                <a:spcPts val="4273"/>
              </a:lnSpc>
              <a:spcBef>
                <a:spcPct val="0"/>
              </a:spcBef>
            </a:pPr>
            <a:r>
              <a:rPr lang="en-US" sz="3052">
                <a:solidFill>
                  <a:srgbClr val="FFFFFF"/>
                </a:solidFill>
                <a:latin typeface="Open Sans"/>
                <a:ea typeface="Open Sans"/>
                <a:cs typeface="Open Sans"/>
                <a:sym typeface="Open Sans"/>
              </a:rPr>
              <a:t>- Трет-бутил галогеналкандарда жиі болады</a:t>
            </a:r>
          </a:p>
          <a:p>
            <a:pPr algn="ctr">
              <a:lnSpc>
                <a:spcPts val="4273"/>
              </a:lnSpc>
              <a:spcBef>
                <a:spcPct val="0"/>
              </a:spcBef>
            </a:pPr>
            <a:r>
              <a:rPr lang="en-US" sz="3052">
                <a:solidFill>
                  <a:srgbClr val="FFFFFF"/>
                </a:solidFill>
                <a:latin typeface="Open Sans"/>
                <a:ea typeface="Open Sans"/>
                <a:cs typeface="Open Sans"/>
                <a:sym typeface="Open Sans"/>
              </a:rPr>
              <a:t>Мысалы:</a:t>
            </a:r>
          </a:p>
          <a:p>
            <a:pPr algn="ctr">
              <a:lnSpc>
                <a:spcPts val="4273"/>
              </a:lnSpc>
              <a:spcBef>
                <a:spcPct val="0"/>
              </a:spcBef>
            </a:pPr>
            <a:r>
              <a:rPr lang="en-US" sz="3052">
                <a:solidFill>
                  <a:srgbClr val="FFFFFF"/>
                </a:solidFill>
                <a:latin typeface="Open Sans"/>
                <a:ea typeface="Open Sans"/>
                <a:cs typeface="Open Sans"/>
                <a:sym typeface="Open Sans"/>
              </a:rPr>
              <a:t>(CH3)3CBr+H2O → (CH3)3COH+HBr</a:t>
            </a:r>
          </a:p>
          <a:p>
            <a:pPr algn="ctr">
              <a:lnSpc>
                <a:spcPts val="4273"/>
              </a:lnSpc>
              <a:spcBef>
                <a:spcPct val="0"/>
              </a:spcBef>
            </a:pPr>
            <a:r>
              <a:rPr lang="en-US" sz="3052" i="1">
                <a:solidFill>
                  <a:srgbClr val="FFFFFF"/>
                </a:solidFill>
                <a:latin typeface="Open Sans Italics"/>
                <a:ea typeface="Open Sans Italics"/>
                <a:cs typeface="Open Sans Italics"/>
                <a:sym typeface="Open Sans Italics"/>
              </a:rPr>
              <a:t>b) SN2 (екі молекулалы):</a:t>
            </a:r>
          </a:p>
          <a:p>
            <a:pPr algn="ctr">
              <a:lnSpc>
                <a:spcPts val="4273"/>
              </a:lnSpc>
              <a:spcBef>
                <a:spcPct val="0"/>
              </a:spcBef>
            </a:pPr>
            <a:r>
              <a:rPr lang="en-US" sz="3052">
                <a:solidFill>
                  <a:srgbClr val="FFFFFF"/>
                </a:solidFill>
                <a:latin typeface="Open Sans"/>
                <a:ea typeface="Open Sans"/>
                <a:cs typeface="Open Sans"/>
                <a:sym typeface="Open Sans"/>
              </a:rPr>
              <a:t>- 1 кезеңнен тұрады</a:t>
            </a:r>
          </a:p>
          <a:p>
            <a:pPr algn="ctr">
              <a:lnSpc>
                <a:spcPts val="4273"/>
              </a:lnSpc>
              <a:spcBef>
                <a:spcPct val="0"/>
              </a:spcBef>
            </a:pPr>
            <a:r>
              <a:rPr lang="en-US" sz="3052">
                <a:solidFill>
                  <a:srgbClr val="FFFFFF"/>
                </a:solidFill>
                <a:latin typeface="Open Sans"/>
                <a:ea typeface="Open Sans"/>
                <a:cs typeface="Open Sans"/>
                <a:sym typeface="Open Sans"/>
              </a:rPr>
              <a:t>- Нуклеофил мен субстрат бір уақытта әрекеттеседі</a:t>
            </a:r>
          </a:p>
          <a:p>
            <a:pPr algn="ctr">
              <a:lnSpc>
                <a:spcPts val="4273"/>
              </a:lnSpc>
              <a:spcBef>
                <a:spcPct val="0"/>
              </a:spcBef>
            </a:pPr>
            <a:r>
              <a:rPr lang="en-US" sz="3052">
                <a:solidFill>
                  <a:srgbClr val="FFFFFF"/>
                </a:solidFill>
                <a:latin typeface="Open Sans"/>
                <a:ea typeface="Open Sans"/>
                <a:cs typeface="Open Sans"/>
                <a:sym typeface="Open Sans"/>
              </a:rPr>
              <a:t>- Кері бағыттағы шабуыл, хиральды центр инверсиясы болады</a:t>
            </a:r>
          </a:p>
          <a:p>
            <a:pPr algn="ctr">
              <a:lnSpc>
                <a:spcPts val="4273"/>
              </a:lnSpc>
              <a:spcBef>
                <a:spcPct val="0"/>
              </a:spcBef>
            </a:pPr>
            <a:r>
              <a:rPr lang="en-US" sz="3052">
                <a:solidFill>
                  <a:srgbClr val="FFFFFF"/>
                </a:solidFill>
                <a:latin typeface="Open Sans"/>
                <a:ea typeface="Open Sans"/>
                <a:cs typeface="Open Sans"/>
                <a:sym typeface="Open Sans"/>
              </a:rPr>
              <a:t>Мысалы:</a:t>
            </a:r>
          </a:p>
          <a:p>
            <a:pPr algn="ctr">
              <a:lnSpc>
                <a:spcPts val="4273"/>
              </a:lnSpc>
              <a:spcBef>
                <a:spcPct val="0"/>
              </a:spcBef>
            </a:pPr>
            <a:r>
              <a:rPr lang="en-US" sz="3052">
                <a:solidFill>
                  <a:srgbClr val="FFFFFF"/>
                </a:solidFill>
                <a:latin typeface="Open Sans"/>
                <a:ea typeface="Open Sans"/>
                <a:cs typeface="Open Sans"/>
                <a:sym typeface="Open Sans"/>
              </a:rPr>
              <a:t>CH3CH2Br+OH− → CH3CH2OH+Br−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3860095" y="1624651"/>
            <a:ext cx="10567811" cy="6971023"/>
          </a:xfrm>
          <a:prstGeom prst="rect">
            <a:avLst/>
          </a:prstGeom>
        </p:spPr>
        <p:txBody>
          <a:bodyPr lIns="0" tIns="0" rIns="0" bIns="0" rtlCol="0" anchor="t">
            <a:spAutoFit/>
          </a:bodyPr>
          <a:lstStyle/>
          <a:p>
            <a:pPr algn="ctr">
              <a:lnSpc>
                <a:spcPts val="5096"/>
              </a:lnSpc>
              <a:spcBef>
                <a:spcPct val="0"/>
              </a:spcBef>
            </a:pPr>
            <a:r>
              <a:rPr lang="en-US" sz="3640" b="1">
                <a:solidFill>
                  <a:srgbClr val="FFFFFF"/>
                </a:solidFill>
                <a:latin typeface="Open Sans Bold"/>
                <a:ea typeface="Open Sans Bold"/>
                <a:cs typeface="Open Sans Bold"/>
                <a:sym typeface="Open Sans Bold"/>
              </a:rPr>
              <a:t>2. Нуклеофильді элиминдеу (E):</a:t>
            </a:r>
          </a:p>
          <a:p>
            <a:pPr algn="ctr">
              <a:lnSpc>
                <a:spcPts val="5096"/>
              </a:lnSpc>
              <a:spcBef>
                <a:spcPct val="0"/>
              </a:spcBef>
            </a:pPr>
            <a:endParaRPr lang="en-US" sz="3640" b="1">
              <a:solidFill>
                <a:srgbClr val="FFFFFF"/>
              </a:solidFill>
              <a:latin typeface="Open Sans Bold"/>
              <a:ea typeface="Open Sans Bold"/>
              <a:cs typeface="Open Sans Bold"/>
              <a:sym typeface="Open Sans Bold"/>
            </a:endParaRPr>
          </a:p>
          <a:p>
            <a:pPr algn="ctr">
              <a:lnSpc>
                <a:spcPts val="5096"/>
              </a:lnSpc>
              <a:spcBef>
                <a:spcPct val="0"/>
              </a:spcBef>
            </a:pPr>
            <a:r>
              <a:rPr lang="en-US" sz="3640" i="1">
                <a:solidFill>
                  <a:srgbClr val="FFFFFF"/>
                </a:solidFill>
                <a:latin typeface="Open Sans Italics"/>
                <a:ea typeface="Open Sans Italics"/>
                <a:cs typeface="Open Sans Italics"/>
                <a:sym typeface="Open Sans Italics"/>
              </a:rPr>
              <a:t>a) E1 механизмі:</a:t>
            </a:r>
          </a:p>
          <a:p>
            <a:pPr algn="ctr">
              <a:lnSpc>
                <a:spcPts val="5096"/>
              </a:lnSpc>
              <a:spcBef>
                <a:spcPct val="0"/>
              </a:spcBef>
            </a:pPr>
            <a:r>
              <a:rPr lang="en-US" sz="3640">
                <a:solidFill>
                  <a:srgbClr val="FFFFFF"/>
                </a:solidFill>
                <a:latin typeface="Open Sans"/>
                <a:ea typeface="Open Sans"/>
                <a:cs typeface="Open Sans"/>
                <a:sym typeface="Open Sans"/>
              </a:rPr>
              <a:t>- 2 кезеңнен тұрады</a:t>
            </a:r>
          </a:p>
          <a:p>
            <a:pPr algn="ctr">
              <a:lnSpc>
                <a:spcPts val="5096"/>
              </a:lnSpc>
              <a:spcBef>
                <a:spcPct val="0"/>
              </a:spcBef>
            </a:pPr>
            <a:r>
              <a:rPr lang="en-US" sz="3640">
                <a:solidFill>
                  <a:srgbClr val="FFFFFF"/>
                </a:solidFill>
                <a:latin typeface="Open Sans"/>
                <a:ea typeface="Open Sans"/>
                <a:cs typeface="Open Sans"/>
                <a:sym typeface="Open Sans"/>
              </a:rPr>
              <a:t>- Алдымен карбокатион түзіледі</a:t>
            </a:r>
          </a:p>
          <a:p>
            <a:pPr algn="ctr">
              <a:lnSpc>
                <a:spcPts val="5096"/>
              </a:lnSpc>
              <a:spcBef>
                <a:spcPct val="0"/>
              </a:spcBef>
            </a:pPr>
            <a:endParaRPr lang="en-US" sz="3640">
              <a:solidFill>
                <a:srgbClr val="FFFFFF"/>
              </a:solidFill>
              <a:latin typeface="Open Sans"/>
              <a:ea typeface="Open Sans"/>
              <a:cs typeface="Open Sans"/>
              <a:sym typeface="Open Sans"/>
            </a:endParaRPr>
          </a:p>
          <a:p>
            <a:pPr algn="ctr">
              <a:lnSpc>
                <a:spcPts val="5096"/>
              </a:lnSpc>
              <a:spcBef>
                <a:spcPct val="0"/>
              </a:spcBef>
            </a:pPr>
            <a:r>
              <a:rPr lang="en-US" sz="3640" i="1">
                <a:solidFill>
                  <a:srgbClr val="FFFFFF"/>
                </a:solidFill>
                <a:latin typeface="Open Sans Italics"/>
                <a:ea typeface="Open Sans Italics"/>
                <a:cs typeface="Open Sans Italics"/>
                <a:sym typeface="Open Sans Italics"/>
              </a:rPr>
              <a:t>b) E2 механизмі:</a:t>
            </a:r>
          </a:p>
          <a:p>
            <a:pPr algn="ctr">
              <a:lnSpc>
                <a:spcPts val="5096"/>
              </a:lnSpc>
              <a:spcBef>
                <a:spcPct val="0"/>
              </a:spcBef>
            </a:pPr>
            <a:r>
              <a:rPr lang="en-US" sz="3640">
                <a:solidFill>
                  <a:srgbClr val="FFFFFF"/>
                </a:solidFill>
                <a:latin typeface="Open Sans"/>
                <a:ea typeface="Open Sans"/>
                <a:cs typeface="Open Sans"/>
                <a:sym typeface="Open Sans"/>
              </a:rPr>
              <a:t>- 1 кезеңде жүреді</a:t>
            </a:r>
          </a:p>
          <a:p>
            <a:pPr algn="ctr">
              <a:lnSpc>
                <a:spcPts val="5096"/>
              </a:lnSpc>
              <a:spcBef>
                <a:spcPct val="0"/>
              </a:spcBef>
            </a:pPr>
            <a:r>
              <a:rPr lang="en-US" sz="3640">
                <a:solidFill>
                  <a:srgbClr val="FFFFFF"/>
                </a:solidFill>
                <a:latin typeface="Open Sans"/>
                <a:ea typeface="Open Sans"/>
                <a:cs typeface="Open Sans"/>
                <a:sym typeface="Open Sans"/>
              </a:rPr>
              <a:t>- Протон мен кететін топ бір уақытта үзіледі</a:t>
            </a:r>
          </a:p>
          <a:p>
            <a:pPr algn="ctr">
              <a:lnSpc>
                <a:spcPts val="5096"/>
              </a:lnSpc>
              <a:spcBef>
                <a:spcPct val="0"/>
              </a:spcBef>
            </a:pPr>
            <a:r>
              <a:rPr lang="en-US" sz="3640">
                <a:solidFill>
                  <a:srgbClr val="FFFFFF"/>
                </a:solidFill>
                <a:latin typeface="Open Sans"/>
                <a:ea typeface="Open Sans"/>
                <a:cs typeface="Open Sans"/>
                <a:sym typeface="Open Sans"/>
              </a:rPr>
              <a:t>Мысалы:</a:t>
            </a:r>
          </a:p>
          <a:p>
            <a:pPr algn="ctr">
              <a:lnSpc>
                <a:spcPts val="5096"/>
              </a:lnSpc>
              <a:spcBef>
                <a:spcPct val="0"/>
              </a:spcBef>
            </a:pPr>
            <a:r>
              <a:rPr lang="en-US" sz="3640">
                <a:solidFill>
                  <a:srgbClr val="FFFFFF"/>
                </a:solidFill>
                <a:latin typeface="Open Sans"/>
                <a:ea typeface="Open Sans"/>
                <a:cs typeface="Open Sans"/>
                <a:sym typeface="Open Sans"/>
              </a:rPr>
              <a:t>CH3CH2Br+OH−(спиртте) → CH2=CH2+H2O+Br−</a:t>
            </a:r>
          </a:p>
        </p:txBody>
      </p:sp>
      <p:sp>
        <p:nvSpPr>
          <p:cNvPr id="3" name="Freeform 3"/>
          <p:cNvSpPr/>
          <p:nvPr/>
        </p:nvSpPr>
        <p:spPr>
          <a:xfrm>
            <a:off x="1588750" y="1691326"/>
            <a:ext cx="1808235" cy="1791796"/>
          </a:xfrm>
          <a:custGeom>
            <a:avLst/>
            <a:gdLst/>
            <a:ahLst/>
            <a:cxnLst/>
            <a:rect l="l" t="t" r="r" b="b"/>
            <a:pathLst>
              <a:path w="1808235" h="1791796">
                <a:moveTo>
                  <a:pt x="0" y="0"/>
                </a:moveTo>
                <a:lnTo>
                  <a:pt x="1808235" y="0"/>
                </a:lnTo>
                <a:lnTo>
                  <a:pt x="1808235" y="1791796"/>
                </a:lnTo>
                <a:lnTo>
                  <a:pt x="0" y="17917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0" y="324521"/>
            <a:ext cx="18288000" cy="9580809"/>
          </a:xfrm>
          <a:prstGeom prst="rect">
            <a:avLst/>
          </a:prstGeom>
        </p:spPr>
        <p:txBody>
          <a:bodyPr lIns="0" tIns="0" rIns="0" bIns="0" rtlCol="0" anchor="t">
            <a:spAutoFit/>
          </a:bodyPr>
          <a:lstStyle/>
          <a:p>
            <a:pPr algn="ctr">
              <a:lnSpc>
                <a:spcPts val="4273"/>
              </a:lnSpc>
              <a:spcBef>
                <a:spcPct val="0"/>
              </a:spcBef>
            </a:pPr>
            <a:r>
              <a:rPr lang="en-US" sz="3052" b="1">
                <a:solidFill>
                  <a:srgbClr val="FFFFFF"/>
                </a:solidFill>
                <a:latin typeface="Open Sans Bold"/>
                <a:ea typeface="Open Sans Bold"/>
                <a:cs typeface="Open Sans Bold"/>
                <a:sym typeface="Open Sans Bold"/>
              </a:rPr>
              <a:t>II. Электрофильді механизмдер (E⁺)</a:t>
            </a:r>
          </a:p>
          <a:p>
            <a:pPr algn="ctr">
              <a:lnSpc>
                <a:spcPts val="4273"/>
              </a:lnSpc>
              <a:spcBef>
                <a:spcPct val="0"/>
              </a:spcBef>
            </a:pPr>
            <a:r>
              <a:rPr lang="en-US" sz="3052">
                <a:solidFill>
                  <a:srgbClr val="FFFFFF"/>
                </a:solidFill>
                <a:latin typeface="Open Sans"/>
                <a:ea typeface="Open Sans"/>
                <a:cs typeface="Open Sans"/>
                <a:sym typeface="Open Sans"/>
              </a:rPr>
              <a:t>Электрофил – электрон жетіспейтін бөлшек, көбінесе π-байланыстарға шабуыл жасайды (арендер, алкендер).</a:t>
            </a: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r>
              <a:rPr lang="en-US" sz="3052" i="1">
                <a:solidFill>
                  <a:srgbClr val="FFFFFF"/>
                </a:solidFill>
                <a:latin typeface="Open Sans Italics"/>
                <a:ea typeface="Open Sans Italics"/>
                <a:cs typeface="Open Sans Italics"/>
                <a:sym typeface="Open Sans Italics"/>
              </a:rPr>
              <a:t>1. Электрофильді орынбасу (SE):</a:t>
            </a:r>
          </a:p>
          <a:p>
            <a:pPr algn="ctr">
              <a:lnSpc>
                <a:spcPts val="4273"/>
              </a:lnSpc>
              <a:spcBef>
                <a:spcPct val="0"/>
              </a:spcBef>
            </a:pPr>
            <a:r>
              <a:rPr lang="en-US" sz="3052">
                <a:solidFill>
                  <a:srgbClr val="FFFFFF"/>
                </a:solidFill>
                <a:latin typeface="Open Sans"/>
                <a:ea typeface="Open Sans"/>
                <a:cs typeface="Open Sans"/>
                <a:sym typeface="Open Sans"/>
              </a:rPr>
              <a:t>Көбіне бензол сақинасында жүреді.</a:t>
            </a:r>
          </a:p>
          <a:p>
            <a:pPr algn="ctr">
              <a:lnSpc>
                <a:spcPts val="4273"/>
              </a:lnSpc>
              <a:spcBef>
                <a:spcPct val="0"/>
              </a:spcBef>
            </a:pPr>
            <a:r>
              <a:rPr lang="en-US" sz="3052">
                <a:solidFill>
                  <a:srgbClr val="FFFFFF"/>
                </a:solidFill>
                <a:latin typeface="Open Sans"/>
                <a:ea typeface="Open Sans"/>
                <a:cs typeface="Open Sans"/>
                <a:sym typeface="Open Sans"/>
              </a:rPr>
              <a:t>Жалпы схема:</a:t>
            </a:r>
          </a:p>
          <a:p>
            <a:pPr algn="ctr">
              <a:lnSpc>
                <a:spcPts val="4273"/>
              </a:lnSpc>
              <a:spcBef>
                <a:spcPct val="0"/>
              </a:spcBef>
            </a:pPr>
            <a:r>
              <a:rPr lang="en-US" sz="3052">
                <a:solidFill>
                  <a:srgbClr val="FFFFFF"/>
                </a:solidFill>
                <a:latin typeface="Open Sans"/>
                <a:ea typeface="Open Sans"/>
                <a:cs typeface="Open Sans"/>
                <a:sym typeface="Open Sans"/>
              </a:rPr>
              <a:t>1. Электрофилдің түзілуі (E⁺)</a:t>
            </a:r>
          </a:p>
          <a:p>
            <a:pPr algn="ctr">
              <a:lnSpc>
                <a:spcPts val="4273"/>
              </a:lnSpc>
              <a:spcBef>
                <a:spcPct val="0"/>
              </a:spcBef>
            </a:pPr>
            <a:r>
              <a:rPr lang="en-US" sz="3052">
                <a:solidFill>
                  <a:srgbClr val="FFFFFF"/>
                </a:solidFill>
                <a:latin typeface="Open Sans"/>
                <a:ea typeface="Open Sans"/>
                <a:cs typeface="Open Sans"/>
                <a:sym typeface="Open Sans"/>
              </a:rPr>
              <a:t>2. π-байланыс арқылы электрофилдің қосылуы</a:t>
            </a:r>
          </a:p>
          <a:p>
            <a:pPr algn="ctr">
              <a:lnSpc>
                <a:spcPts val="4273"/>
              </a:lnSpc>
              <a:spcBef>
                <a:spcPct val="0"/>
              </a:spcBef>
            </a:pPr>
            <a:r>
              <a:rPr lang="en-US" sz="3052">
                <a:solidFill>
                  <a:srgbClr val="FFFFFF"/>
                </a:solidFill>
                <a:latin typeface="Open Sans"/>
                <a:ea typeface="Open Sans"/>
                <a:cs typeface="Open Sans"/>
                <a:sym typeface="Open Sans"/>
              </a:rPr>
              <a:t>3. Ароматты қасиетті қалпына келтіру үшін протонның шығуы</a:t>
            </a:r>
          </a:p>
          <a:p>
            <a:pPr algn="ctr">
              <a:lnSpc>
                <a:spcPts val="4273"/>
              </a:lnSpc>
              <a:spcBef>
                <a:spcPct val="0"/>
              </a:spcBef>
            </a:pPr>
            <a:r>
              <a:rPr lang="en-US" sz="3052">
                <a:solidFill>
                  <a:srgbClr val="FFFFFF"/>
                </a:solidFill>
                <a:latin typeface="Open Sans"/>
                <a:ea typeface="Open Sans"/>
                <a:cs typeface="Open Sans"/>
                <a:sym typeface="Open Sans"/>
              </a:rPr>
              <a:t>Мысал: Нитрлеу H2SO4 қатысында:</a:t>
            </a:r>
          </a:p>
          <a:p>
            <a:pPr algn="ctr">
              <a:lnSpc>
                <a:spcPts val="4273"/>
              </a:lnSpc>
              <a:spcBef>
                <a:spcPct val="0"/>
              </a:spcBef>
            </a:pPr>
            <a:r>
              <a:rPr lang="en-US" sz="3052">
                <a:solidFill>
                  <a:srgbClr val="FFFFFF"/>
                </a:solidFill>
                <a:latin typeface="Open Sans"/>
                <a:ea typeface="Open Sans"/>
                <a:cs typeface="Open Sans"/>
                <a:sym typeface="Open Sans"/>
              </a:rPr>
              <a:t>C6H6+HNO3→C6H5NO2+H2O</a:t>
            </a: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r>
              <a:rPr lang="en-US" sz="3052" i="1">
                <a:solidFill>
                  <a:srgbClr val="FFFFFF"/>
                </a:solidFill>
                <a:latin typeface="Open Sans Italics"/>
                <a:ea typeface="Open Sans Italics"/>
                <a:cs typeface="Open Sans Italics"/>
                <a:sym typeface="Open Sans Italics"/>
              </a:rPr>
              <a:t>2. Электрофильді қосылу (AE):</a:t>
            </a:r>
          </a:p>
          <a:p>
            <a:pPr algn="ctr">
              <a:lnSpc>
                <a:spcPts val="4273"/>
              </a:lnSpc>
              <a:spcBef>
                <a:spcPct val="0"/>
              </a:spcBef>
            </a:pPr>
            <a:r>
              <a:rPr lang="en-US" sz="3052">
                <a:solidFill>
                  <a:srgbClr val="FFFFFF"/>
                </a:solidFill>
                <a:latin typeface="Open Sans"/>
                <a:ea typeface="Open Sans"/>
                <a:cs typeface="Open Sans"/>
                <a:sym typeface="Open Sans"/>
              </a:rPr>
              <a:t>- Алкен/алкинге электрофиль шабуылдайды</a:t>
            </a:r>
          </a:p>
          <a:p>
            <a:pPr algn="ctr">
              <a:lnSpc>
                <a:spcPts val="4273"/>
              </a:lnSpc>
              <a:spcBef>
                <a:spcPct val="0"/>
              </a:spcBef>
            </a:pPr>
            <a:r>
              <a:rPr lang="en-US" sz="3052">
                <a:solidFill>
                  <a:srgbClr val="FFFFFF"/>
                </a:solidFill>
                <a:latin typeface="Open Sans"/>
                <a:ea typeface="Open Sans"/>
                <a:cs typeface="Open Sans"/>
                <a:sym typeface="Open Sans"/>
              </a:rPr>
              <a:t>- Марковников ережесі қолданылады</a:t>
            </a:r>
          </a:p>
          <a:p>
            <a:pPr algn="ctr">
              <a:lnSpc>
                <a:spcPts val="4273"/>
              </a:lnSpc>
              <a:spcBef>
                <a:spcPct val="0"/>
              </a:spcBef>
            </a:pPr>
            <a:r>
              <a:rPr lang="en-US" sz="3052">
                <a:solidFill>
                  <a:srgbClr val="FFFFFF"/>
                </a:solidFill>
                <a:latin typeface="Open Sans"/>
                <a:ea typeface="Open Sans"/>
                <a:cs typeface="Open Sans"/>
                <a:sym typeface="Open Sans"/>
              </a:rPr>
              <a:t>Мысалы:</a:t>
            </a:r>
          </a:p>
          <a:p>
            <a:pPr algn="ctr">
              <a:lnSpc>
                <a:spcPts val="4273"/>
              </a:lnSpc>
              <a:spcBef>
                <a:spcPct val="0"/>
              </a:spcBef>
            </a:pPr>
            <a:r>
              <a:rPr lang="en-US" sz="3052">
                <a:solidFill>
                  <a:srgbClr val="FFFFFF"/>
                </a:solidFill>
                <a:latin typeface="Open Sans"/>
                <a:ea typeface="Open Sans"/>
                <a:cs typeface="Open Sans"/>
                <a:sym typeface="Open Sans"/>
              </a:rPr>
              <a:t>CH2=CH2+HBr→CH3CH2Br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244178" y="962025"/>
            <a:ext cx="16015122" cy="8543903"/>
          </a:xfrm>
          <a:prstGeom prst="rect">
            <a:avLst/>
          </a:prstGeom>
        </p:spPr>
        <p:txBody>
          <a:bodyPr lIns="0" tIns="0" rIns="0" bIns="0" rtlCol="0" anchor="t">
            <a:spAutoFit/>
          </a:bodyPr>
          <a:lstStyle/>
          <a:p>
            <a:pPr algn="ctr">
              <a:lnSpc>
                <a:spcPts val="4572"/>
              </a:lnSpc>
              <a:spcBef>
                <a:spcPct val="0"/>
              </a:spcBef>
            </a:pPr>
            <a:r>
              <a:rPr lang="en-US" sz="3266" b="1">
                <a:solidFill>
                  <a:srgbClr val="FFFFFF"/>
                </a:solidFill>
                <a:latin typeface="Open Sans Bold"/>
                <a:ea typeface="Open Sans Bold"/>
                <a:cs typeface="Open Sans Bold"/>
                <a:sym typeface="Open Sans Bold"/>
              </a:rPr>
              <a:t>III. Радикалдық механизмдер (R•)</a:t>
            </a:r>
          </a:p>
          <a:p>
            <a:pPr algn="ctr">
              <a:lnSpc>
                <a:spcPts val="4572"/>
              </a:lnSpc>
              <a:spcBef>
                <a:spcPct val="0"/>
              </a:spcBef>
            </a:pPr>
            <a:r>
              <a:rPr lang="en-US" sz="3266">
                <a:solidFill>
                  <a:srgbClr val="FFFFFF"/>
                </a:solidFill>
                <a:latin typeface="Open Sans"/>
                <a:ea typeface="Open Sans"/>
                <a:cs typeface="Open Sans"/>
                <a:sym typeface="Open Sans"/>
              </a:rPr>
              <a:t>Жұптаспаған электроны бар бөлшектер қатысады. Бұл механизм жарықта немесе қыздыру кезінде жүреді.</a:t>
            </a:r>
          </a:p>
          <a:p>
            <a:pPr algn="ctr">
              <a:lnSpc>
                <a:spcPts val="4572"/>
              </a:lnSpc>
              <a:spcBef>
                <a:spcPct val="0"/>
              </a:spcBef>
            </a:pPr>
            <a:endParaRPr lang="en-US" sz="3266">
              <a:solidFill>
                <a:srgbClr val="FFFFFF"/>
              </a:solidFill>
              <a:latin typeface="Open Sans"/>
              <a:ea typeface="Open Sans"/>
              <a:cs typeface="Open Sans"/>
              <a:sym typeface="Open Sans"/>
            </a:endParaRPr>
          </a:p>
          <a:p>
            <a:pPr algn="ctr">
              <a:lnSpc>
                <a:spcPts val="4572"/>
              </a:lnSpc>
              <a:spcBef>
                <a:spcPct val="0"/>
              </a:spcBef>
            </a:pPr>
            <a:r>
              <a:rPr lang="en-US" sz="3266" i="1">
                <a:solidFill>
                  <a:srgbClr val="FFFFFF"/>
                </a:solidFill>
                <a:latin typeface="Open Sans Italics"/>
                <a:ea typeface="Open Sans Italics"/>
                <a:cs typeface="Open Sans Italics"/>
                <a:sym typeface="Open Sans Italics"/>
              </a:rPr>
              <a:t>1. Радикалдық орынбасу (SR):</a:t>
            </a:r>
          </a:p>
          <a:p>
            <a:pPr algn="ctr">
              <a:lnSpc>
                <a:spcPts val="4572"/>
              </a:lnSpc>
              <a:spcBef>
                <a:spcPct val="0"/>
              </a:spcBef>
            </a:pPr>
            <a:r>
              <a:rPr lang="en-US" sz="3266">
                <a:solidFill>
                  <a:srgbClr val="FFFFFF"/>
                </a:solidFill>
                <a:latin typeface="Open Sans"/>
                <a:ea typeface="Open Sans"/>
                <a:cs typeface="Open Sans"/>
                <a:sym typeface="Open Sans"/>
              </a:rPr>
              <a:t>Мысал: hv болғанда</a:t>
            </a:r>
          </a:p>
          <a:p>
            <a:pPr algn="ctr">
              <a:lnSpc>
                <a:spcPts val="4572"/>
              </a:lnSpc>
              <a:spcBef>
                <a:spcPct val="0"/>
              </a:spcBef>
            </a:pPr>
            <a:r>
              <a:rPr lang="en-US" sz="3266">
                <a:solidFill>
                  <a:srgbClr val="FFFFFF"/>
                </a:solidFill>
                <a:latin typeface="Open Sans"/>
                <a:ea typeface="Open Sans"/>
                <a:cs typeface="Open Sans"/>
                <a:sym typeface="Open Sans"/>
              </a:rPr>
              <a:t>CH4+Cl2→CH3Cl+HCl</a:t>
            </a:r>
          </a:p>
          <a:p>
            <a:pPr algn="ctr">
              <a:lnSpc>
                <a:spcPts val="4572"/>
              </a:lnSpc>
              <a:spcBef>
                <a:spcPct val="0"/>
              </a:spcBef>
            </a:pPr>
            <a:endParaRPr lang="en-US" sz="3266">
              <a:solidFill>
                <a:srgbClr val="FFFFFF"/>
              </a:solidFill>
              <a:latin typeface="Open Sans"/>
              <a:ea typeface="Open Sans"/>
              <a:cs typeface="Open Sans"/>
              <a:sym typeface="Open Sans"/>
            </a:endParaRPr>
          </a:p>
          <a:p>
            <a:pPr algn="ctr">
              <a:lnSpc>
                <a:spcPts val="4572"/>
              </a:lnSpc>
              <a:spcBef>
                <a:spcPct val="0"/>
              </a:spcBef>
            </a:pPr>
            <a:r>
              <a:rPr lang="en-US" sz="3266">
                <a:solidFill>
                  <a:srgbClr val="FFFFFF"/>
                </a:solidFill>
                <a:latin typeface="Open Sans"/>
                <a:ea typeface="Open Sans"/>
                <a:cs typeface="Open Sans"/>
                <a:sym typeface="Open Sans"/>
              </a:rPr>
              <a:t>Механизмі:</a:t>
            </a:r>
          </a:p>
          <a:p>
            <a:pPr algn="ctr">
              <a:lnSpc>
                <a:spcPts val="4572"/>
              </a:lnSpc>
              <a:spcBef>
                <a:spcPct val="0"/>
              </a:spcBef>
            </a:pPr>
            <a:r>
              <a:rPr lang="en-US" sz="3266">
                <a:solidFill>
                  <a:srgbClr val="FFFFFF"/>
                </a:solidFill>
                <a:latin typeface="Open Sans"/>
                <a:ea typeface="Open Sans"/>
                <a:cs typeface="Open Sans"/>
                <a:sym typeface="Open Sans"/>
              </a:rPr>
              <a:t> Инициирлеу (бастапқы саты):</a:t>
            </a:r>
          </a:p>
          <a:p>
            <a:pPr algn="ctr">
              <a:lnSpc>
                <a:spcPts val="4572"/>
              </a:lnSpc>
              <a:spcBef>
                <a:spcPct val="0"/>
              </a:spcBef>
            </a:pPr>
            <a:r>
              <a:rPr lang="en-US" sz="3266">
                <a:solidFill>
                  <a:srgbClr val="FFFFFF"/>
                </a:solidFill>
                <a:latin typeface="Open Sans"/>
                <a:ea typeface="Open Sans"/>
                <a:cs typeface="Open Sans"/>
                <a:sym typeface="Open Sans"/>
              </a:rPr>
              <a:t>Cl2→2Cl•</a:t>
            </a:r>
          </a:p>
          <a:p>
            <a:pPr algn="ctr">
              <a:lnSpc>
                <a:spcPts val="4572"/>
              </a:lnSpc>
              <a:spcBef>
                <a:spcPct val="0"/>
              </a:spcBef>
            </a:pPr>
            <a:r>
              <a:rPr lang="en-US" sz="3266">
                <a:solidFill>
                  <a:srgbClr val="FFFFFF"/>
                </a:solidFill>
                <a:latin typeface="Open Sans"/>
                <a:ea typeface="Open Sans"/>
                <a:cs typeface="Open Sans"/>
                <a:sym typeface="Open Sans"/>
              </a:rPr>
              <a:t>Таралу (Propagation):</a:t>
            </a:r>
          </a:p>
          <a:p>
            <a:pPr algn="ctr">
              <a:lnSpc>
                <a:spcPts val="4572"/>
              </a:lnSpc>
              <a:spcBef>
                <a:spcPct val="0"/>
              </a:spcBef>
            </a:pPr>
            <a:r>
              <a:rPr lang="en-US" sz="3266">
                <a:solidFill>
                  <a:srgbClr val="FFFFFF"/>
                </a:solidFill>
                <a:latin typeface="Open Sans"/>
                <a:ea typeface="Open Sans"/>
                <a:cs typeface="Open Sans"/>
                <a:sym typeface="Open Sans"/>
              </a:rPr>
              <a:t>Cl•+CH4 → CH3•+HCl</a:t>
            </a:r>
          </a:p>
          <a:p>
            <a:pPr algn="ctr">
              <a:lnSpc>
                <a:spcPts val="4572"/>
              </a:lnSpc>
              <a:spcBef>
                <a:spcPct val="0"/>
              </a:spcBef>
            </a:pPr>
            <a:r>
              <a:rPr lang="en-US" sz="3266">
                <a:solidFill>
                  <a:srgbClr val="FFFFFF"/>
                </a:solidFill>
                <a:latin typeface="Open Sans"/>
                <a:ea typeface="Open Sans"/>
                <a:cs typeface="Open Sans"/>
                <a:sym typeface="Open Sans"/>
              </a:rPr>
              <a:t>Тізбекті үзу (Termination):</a:t>
            </a:r>
          </a:p>
          <a:p>
            <a:pPr algn="ctr">
              <a:lnSpc>
                <a:spcPts val="4572"/>
              </a:lnSpc>
              <a:spcBef>
                <a:spcPct val="0"/>
              </a:spcBef>
            </a:pPr>
            <a:r>
              <a:rPr lang="en-US" sz="3266">
                <a:solidFill>
                  <a:srgbClr val="FFFFFF"/>
                </a:solidFill>
                <a:latin typeface="Open Sans"/>
                <a:ea typeface="Open Sans"/>
                <a:cs typeface="Open Sans"/>
                <a:sym typeface="Open Sans"/>
              </a:rPr>
              <a:t>CH3•+Cl• → CH3Cl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1420" y="1128953"/>
            <a:ext cx="16525161" cy="7984828"/>
          </a:xfrm>
          <a:prstGeom prst="rect">
            <a:avLst/>
          </a:prstGeom>
        </p:spPr>
        <p:txBody>
          <a:bodyPr lIns="0" tIns="0" rIns="0" bIns="0" rtlCol="0" anchor="t">
            <a:spAutoFit/>
          </a:bodyPr>
          <a:lstStyle/>
          <a:p>
            <a:pPr algn="ctr">
              <a:lnSpc>
                <a:spcPts val="4566"/>
              </a:lnSpc>
              <a:spcBef>
                <a:spcPct val="0"/>
              </a:spcBef>
            </a:pPr>
            <a:r>
              <a:rPr lang="en-US" sz="3261" b="1">
                <a:solidFill>
                  <a:srgbClr val="0097B2"/>
                </a:solidFill>
                <a:latin typeface="Open Sans Bold"/>
                <a:ea typeface="Open Sans Bold"/>
                <a:cs typeface="Open Sans Bold"/>
                <a:sym typeface="Open Sans Bold"/>
              </a:rPr>
              <a:t>5. Субстраттың айналуы мен белсендірілуі</a:t>
            </a:r>
          </a:p>
          <a:p>
            <a:pPr algn="ctr">
              <a:lnSpc>
                <a:spcPts val="4566"/>
              </a:lnSpc>
              <a:spcBef>
                <a:spcPct val="0"/>
              </a:spcBef>
            </a:pPr>
            <a:endParaRPr lang="en-US" sz="3261" b="1">
              <a:solidFill>
                <a:srgbClr val="0097B2"/>
              </a:solidFill>
              <a:latin typeface="Open Sans Bold"/>
              <a:ea typeface="Open Sans Bold"/>
              <a:cs typeface="Open Sans Bold"/>
              <a:sym typeface="Open Sans Bold"/>
            </a:endParaRPr>
          </a:p>
          <a:p>
            <a:pPr algn="ctr">
              <a:lnSpc>
                <a:spcPts val="4566"/>
              </a:lnSpc>
              <a:spcBef>
                <a:spcPct val="0"/>
              </a:spcBef>
            </a:pPr>
            <a:r>
              <a:rPr lang="en-US" sz="3261">
                <a:solidFill>
                  <a:srgbClr val="0097B2"/>
                </a:solidFill>
                <a:latin typeface="Open Sans"/>
                <a:ea typeface="Open Sans"/>
                <a:cs typeface="Open Sans"/>
                <a:sym typeface="Open Sans"/>
              </a:rPr>
              <a:t>Субстрат – органикалық реакцияда химиялық өзгеріске ұшырайтын негізгі қосылыс немесе молекула. Реакцияда субстрат реагентпен әрекеттесіп жаңа өнімге айналады. </a:t>
            </a:r>
          </a:p>
          <a:p>
            <a:pPr algn="ctr">
              <a:lnSpc>
                <a:spcPts val="4566"/>
              </a:lnSpc>
              <a:spcBef>
                <a:spcPct val="0"/>
              </a:spcBef>
            </a:pPr>
            <a:endParaRPr lang="en-US" sz="3261">
              <a:solidFill>
                <a:srgbClr val="0097B2"/>
              </a:solidFill>
              <a:latin typeface="Open Sans"/>
              <a:ea typeface="Open Sans"/>
              <a:cs typeface="Open Sans"/>
              <a:sym typeface="Open Sans"/>
            </a:endParaRPr>
          </a:p>
          <a:p>
            <a:pPr algn="ctr">
              <a:lnSpc>
                <a:spcPts val="4566"/>
              </a:lnSpc>
              <a:spcBef>
                <a:spcPct val="0"/>
              </a:spcBef>
            </a:pPr>
            <a:r>
              <a:rPr lang="en-US" sz="3261">
                <a:solidFill>
                  <a:srgbClr val="0097B2"/>
                </a:solidFill>
                <a:latin typeface="Open Sans"/>
                <a:ea typeface="Open Sans"/>
                <a:cs typeface="Open Sans"/>
                <a:sym typeface="Open Sans"/>
              </a:rPr>
              <a:t>Мысалы: реакция:</a:t>
            </a:r>
          </a:p>
          <a:p>
            <a:pPr algn="ctr">
              <a:lnSpc>
                <a:spcPts val="4566"/>
              </a:lnSpc>
              <a:spcBef>
                <a:spcPct val="0"/>
              </a:spcBef>
            </a:pPr>
            <a:r>
              <a:rPr lang="en-US" sz="3261">
                <a:solidFill>
                  <a:srgbClr val="0097B2"/>
                </a:solidFill>
                <a:latin typeface="Open Sans"/>
                <a:ea typeface="Open Sans"/>
                <a:cs typeface="Open Sans"/>
                <a:sym typeface="Open Sans"/>
              </a:rPr>
              <a:t>CH3CH2Br + OH⁻ → CH3CH2OH + Br⁻</a:t>
            </a:r>
          </a:p>
          <a:p>
            <a:pPr algn="ctr">
              <a:lnSpc>
                <a:spcPts val="4566"/>
              </a:lnSpc>
              <a:spcBef>
                <a:spcPct val="0"/>
              </a:spcBef>
            </a:pPr>
            <a:r>
              <a:rPr lang="en-US" sz="3261">
                <a:solidFill>
                  <a:srgbClr val="0097B2"/>
                </a:solidFill>
                <a:latin typeface="Open Sans"/>
                <a:ea typeface="Open Sans"/>
                <a:cs typeface="Open Sans"/>
                <a:sym typeface="Open Sans"/>
              </a:rPr>
              <a:t>Мұнда CH₃CH₂Br – </a:t>
            </a:r>
            <a:r>
              <a:rPr lang="en-US" sz="3261" i="1">
                <a:solidFill>
                  <a:srgbClr val="0097B2"/>
                </a:solidFill>
                <a:latin typeface="Open Sans Italics"/>
                <a:ea typeface="Open Sans Italics"/>
                <a:cs typeface="Open Sans Italics"/>
                <a:sym typeface="Open Sans Italics"/>
              </a:rPr>
              <a:t>субстрат</a:t>
            </a:r>
            <a:r>
              <a:rPr lang="en-US" sz="3261">
                <a:solidFill>
                  <a:srgbClr val="0097B2"/>
                </a:solidFill>
                <a:latin typeface="Open Sans"/>
                <a:ea typeface="Open Sans"/>
                <a:cs typeface="Open Sans"/>
                <a:sym typeface="Open Sans"/>
              </a:rPr>
              <a:t>, OH⁻ – </a:t>
            </a:r>
            <a:r>
              <a:rPr lang="en-US" sz="3261" i="1">
                <a:solidFill>
                  <a:srgbClr val="0097B2"/>
                </a:solidFill>
                <a:latin typeface="Open Sans Italics"/>
                <a:ea typeface="Open Sans Italics"/>
                <a:cs typeface="Open Sans Italics"/>
                <a:sym typeface="Open Sans Italics"/>
              </a:rPr>
              <a:t>реагент (нуклеофил)</a:t>
            </a:r>
          </a:p>
          <a:p>
            <a:pPr algn="ctr">
              <a:lnSpc>
                <a:spcPts val="4566"/>
              </a:lnSpc>
              <a:spcBef>
                <a:spcPct val="0"/>
              </a:spcBef>
            </a:pPr>
            <a:endParaRPr lang="en-US" sz="3261" i="1">
              <a:solidFill>
                <a:srgbClr val="0097B2"/>
              </a:solidFill>
              <a:latin typeface="Open Sans Italics"/>
              <a:ea typeface="Open Sans Italics"/>
              <a:cs typeface="Open Sans Italics"/>
              <a:sym typeface="Open Sans Italics"/>
            </a:endParaRPr>
          </a:p>
          <a:p>
            <a:pPr algn="ctr">
              <a:lnSpc>
                <a:spcPts val="4566"/>
              </a:lnSpc>
              <a:spcBef>
                <a:spcPct val="0"/>
              </a:spcBef>
            </a:pPr>
            <a:r>
              <a:rPr lang="en-US" sz="3261">
                <a:solidFill>
                  <a:srgbClr val="0097B2"/>
                </a:solidFill>
                <a:latin typeface="Open Sans"/>
                <a:ea typeface="Open Sans"/>
                <a:cs typeface="Open Sans"/>
                <a:sym typeface="Open Sans"/>
              </a:rPr>
              <a:t>Субстраттың белсендірілуі – бұл реакцияға дейін немесе реакция кезінде субстраттың реакцияға қабілеттілігінің артуы, яғни нуклеофилмен немесе электрофилмен оңай әрекеттесуі үшін жағдай жасау. Субстраттың белсендірілуі оның құрылысы, ортасы және функционалдық топтардың әсерінен жүреді.</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42679" y="971550"/>
            <a:ext cx="14002643" cy="1046409"/>
          </a:xfrm>
          <a:prstGeom prst="rect">
            <a:avLst/>
          </a:prstGeom>
        </p:spPr>
        <p:txBody>
          <a:bodyPr lIns="0" tIns="0" rIns="0" bIns="0" rtlCol="0" anchor="t">
            <a:spAutoFit/>
          </a:bodyPr>
          <a:lstStyle/>
          <a:p>
            <a:pPr algn="ctr">
              <a:lnSpc>
                <a:spcPts val="4273"/>
              </a:lnSpc>
              <a:spcBef>
                <a:spcPct val="0"/>
              </a:spcBef>
            </a:pPr>
            <a:r>
              <a:rPr lang="en-US" sz="3052" b="1">
                <a:solidFill>
                  <a:srgbClr val="0097B2"/>
                </a:solidFill>
                <a:latin typeface="Open Sans Bold"/>
                <a:ea typeface="Open Sans Bold"/>
                <a:cs typeface="Open Sans Bold"/>
                <a:sym typeface="Open Sans Bold"/>
              </a:rPr>
              <a:t>Субстраттың реакцияға қатысуы қандай факторларға байланысты?</a:t>
            </a:r>
          </a:p>
          <a:p>
            <a:pPr algn="ctr">
              <a:lnSpc>
                <a:spcPts val="4273"/>
              </a:lnSpc>
              <a:spcBef>
                <a:spcPct val="0"/>
              </a:spcBef>
            </a:pPr>
            <a:endParaRPr lang="en-US" sz="3052" b="1">
              <a:solidFill>
                <a:srgbClr val="0097B2"/>
              </a:solidFill>
              <a:latin typeface="Open Sans Bold"/>
              <a:ea typeface="Open Sans Bold"/>
              <a:cs typeface="Open Sans Bold"/>
              <a:sym typeface="Open Sans Bold"/>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75982134"/>
              </p:ext>
            </p:extLst>
          </p:nvPr>
        </p:nvGraphicFramePr>
        <p:xfrm>
          <a:off x="1524000" y="2324099"/>
          <a:ext cx="15011400" cy="6781802"/>
        </p:xfrm>
        <a:graphic>
          <a:graphicData uri="http://schemas.openxmlformats.org/drawingml/2006/table">
            <a:tbl>
              <a:tblPr firstRow="1" firstCol="1" bandRow="1">
                <a:tableStyleId>{5940675A-B579-460E-94D1-54222C63F5DA}</a:tableStyleId>
              </a:tblPr>
              <a:tblGrid>
                <a:gridCol w="7504897">
                  <a:extLst>
                    <a:ext uri="{9D8B030D-6E8A-4147-A177-3AD203B41FA5}">
                      <a16:colId xmlns:a16="http://schemas.microsoft.com/office/drawing/2014/main" val="1088867928"/>
                    </a:ext>
                  </a:extLst>
                </a:gridCol>
                <a:gridCol w="7506503">
                  <a:extLst>
                    <a:ext uri="{9D8B030D-6E8A-4147-A177-3AD203B41FA5}">
                      <a16:colId xmlns:a16="http://schemas.microsoft.com/office/drawing/2014/main" val="945376594"/>
                    </a:ext>
                  </a:extLst>
                </a:gridCol>
              </a:tblGrid>
              <a:tr h="603857">
                <a:tc>
                  <a:txBody>
                    <a:bodyPr/>
                    <a:lstStyle/>
                    <a:p>
                      <a:pPr>
                        <a:lnSpc>
                          <a:spcPct val="107000"/>
                        </a:lnSpc>
                        <a:spcAft>
                          <a:spcPts val="0"/>
                        </a:spcAft>
                      </a:pPr>
                      <a:r>
                        <a:rPr lang="ru-RU" sz="2800" dirty="0">
                          <a:effectLst/>
                        </a:rPr>
                        <a:t>Фактор</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Түсіндірме</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6323320"/>
                  </a:ext>
                </a:extLst>
              </a:tr>
              <a:tr h="1235589">
                <a:tc>
                  <a:txBody>
                    <a:bodyPr/>
                    <a:lstStyle/>
                    <a:p>
                      <a:pPr>
                        <a:lnSpc>
                          <a:spcPct val="107000"/>
                        </a:lnSpc>
                        <a:spcAft>
                          <a:spcPts val="0"/>
                        </a:spcAft>
                      </a:pPr>
                      <a:r>
                        <a:rPr lang="ru-RU" sz="2800" dirty="0">
                          <a:effectLst/>
                        </a:rPr>
                        <a:t>Субстрат </a:t>
                      </a:r>
                      <a:r>
                        <a:rPr lang="ru-RU" sz="2800" dirty="0" err="1">
                          <a:effectLst/>
                        </a:rPr>
                        <a:t>құрылысы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Алкил тобының тармақталуы, галогеннің орналасуы</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779101"/>
                  </a:ext>
                </a:extLst>
              </a:tr>
              <a:tr h="1235589">
                <a:tc>
                  <a:txBody>
                    <a:bodyPr/>
                    <a:lstStyle/>
                    <a:p>
                      <a:pPr>
                        <a:lnSpc>
                          <a:spcPct val="107000"/>
                        </a:lnSpc>
                        <a:spcAft>
                          <a:spcPts val="0"/>
                        </a:spcAft>
                      </a:pPr>
                      <a:r>
                        <a:rPr lang="ru-RU" sz="2800" dirty="0" err="1">
                          <a:effectLst/>
                        </a:rPr>
                        <a:t>Электронды</a:t>
                      </a:r>
                      <a:r>
                        <a:rPr lang="ru-RU" sz="2800" dirty="0">
                          <a:effectLst/>
                        </a:rPr>
                        <a:t> </a:t>
                      </a:r>
                      <a:r>
                        <a:rPr lang="ru-RU" sz="2800" dirty="0" err="1">
                          <a:effectLst/>
                        </a:rPr>
                        <a:t>эффектілер</a:t>
                      </a:r>
                      <a:r>
                        <a:rPr lang="ru-RU" sz="2800" dirty="0">
                          <a:effectLst/>
                        </a:rPr>
                        <a:t> (</a:t>
                      </a:r>
                      <a:r>
                        <a:rPr lang="ru-RU" sz="2800" dirty="0" err="1">
                          <a:effectLst/>
                        </a:rPr>
                        <a:t>индуктивті</a:t>
                      </a:r>
                      <a:r>
                        <a:rPr lang="ru-RU" sz="2800" dirty="0">
                          <a:effectLst/>
                        </a:rPr>
                        <a:t>, </a:t>
                      </a:r>
                      <a:r>
                        <a:rPr lang="ru-RU" sz="2800" dirty="0" err="1">
                          <a:effectLst/>
                        </a:rPr>
                        <a:t>мезомерлі</a:t>
                      </a:r>
                      <a:r>
                        <a:rPr lang="ru-RU"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Байланыстардағы электрон тығыздығына әсер етеді</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9476696"/>
                  </a:ext>
                </a:extLst>
              </a:tr>
              <a:tr h="1235589">
                <a:tc>
                  <a:txBody>
                    <a:bodyPr/>
                    <a:lstStyle/>
                    <a:p>
                      <a:pPr>
                        <a:lnSpc>
                          <a:spcPct val="107000"/>
                        </a:lnSpc>
                        <a:spcAft>
                          <a:spcPts val="0"/>
                        </a:spcAft>
                      </a:pPr>
                      <a:r>
                        <a:rPr lang="ru-RU" sz="2800" dirty="0" err="1">
                          <a:effectLst/>
                        </a:rPr>
                        <a:t>Айналмалы</a:t>
                      </a:r>
                      <a:r>
                        <a:rPr lang="ru-RU" sz="2800" dirty="0">
                          <a:effectLst/>
                        </a:rPr>
                        <a:t> </a:t>
                      </a:r>
                      <a:r>
                        <a:rPr lang="ru-RU" sz="2800" dirty="0" err="1">
                          <a:effectLst/>
                        </a:rPr>
                        <a:t>кедергі</a:t>
                      </a:r>
                      <a:r>
                        <a:rPr lang="ru-RU" sz="2800" dirty="0">
                          <a:effectLst/>
                        </a:rPr>
                        <a:t> (</a:t>
                      </a:r>
                      <a:r>
                        <a:rPr lang="ru-RU" sz="2800" dirty="0" err="1">
                          <a:effectLst/>
                        </a:rPr>
                        <a:t>стерикалық</a:t>
                      </a:r>
                      <a:r>
                        <a:rPr lang="ru-RU" sz="2800" dirty="0">
                          <a:effectLst/>
                        </a:rPr>
                        <a:t> фактор)</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err="1">
                          <a:effectLst/>
                        </a:rPr>
                        <a:t>Үлкен</a:t>
                      </a:r>
                      <a:r>
                        <a:rPr lang="ru-RU" sz="2800" dirty="0">
                          <a:effectLst/>
                        </a:rPr>
                        <a:t> </a:t>
                      </a:r>
                      <a:r>
                        <a:rPr lang="ru-RU" sz="2800" dirty="0" err="1">
                          <a:effectLst/>
                        </a:rPr>
                        <a:t>көлемді</a:t>
                      </a:r>
                      <a:r>
                        <a:rPr lang="ru-RU" sz="2800" dirty="0">
                          <a:effectLst/>
                        </a:rPr>
                        <a:t> </a:t>
                      </a:r>
                      <a:r>
                        <a:rPr lang="ru-RU" sz="2800" dirty="0" err="1">
                          <a:effectLst/>
                        </a:rPr>
                        <a:t>топтар</a:t>
                      </a:r>
                      <a:r>
                        <a:rPr lang="ru-RU" sz="2800" dirty="0">
                          <a:effectLst/>
                        </a:rPr>
                        <a:t> </a:t>
                      </a:r>
                      <a:r>
                        <a:rPr lang="ru-RU" sz="2800" dirty="0" err="1">
                          <a:effectLst/>
                        </a:rPr>
                        <a:t>реакцияға</a:t>
                      </a:r>
                      <a:r>
                        <a:rPr lang="ru-RU" sz="2800" dirty="0">
                          <a:effectLst/>
                        </a:rPr>
                        <a:t> </a:t>
                      </a:r>
                      <a:r>
                        <a:rPr lang="ru-RU" sz="2800" dirty="0" err="1">
                          <a:effectLst/>
                        </a:rPr>
                        <a:t>кедергі</a:t>
                      </a:r>
                      <a:r>
                        <a:rPr lang="ru-RU" sz="2800" dirty="0">
                          <a:effectLst/>
                        </a:rPr>
                        <a:t> </a:t>
                      </a:r>
                      <a:r>
                        <a:rPr lang="ru-RU" sz="2800" dirty="0" err="1">
                          <a:effectLst/>
                        </a:rPr>
                        <a:t>келтіреді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5069052"/>
                  </a:ext>
                </a:extLst>
              </a:tr>
              <a:tr h="1235589">
                <a:tc>
                  <a:txBody>
                    <a:bodyPr/>
                    <a:lstStyle/>
                    <a:p>
                      <a:pPr>
                        <a:lnSpc>
                          <a:spcPct val="107000"/>
                        </a:lnSpc>
                        <a:spcAft>
                          <a:spcPts val="0"/>
                        </a:spcAft>
                      </a:pPr>
                      <a:r>
                        <a:rPr lang="ru-RU" sz="2800">
                          <a:effectLst/>
                        </a:rPr>
                        <a:t>Кететін топтың</a:t>
                      </a:r>
                      <a:r>
                        <a:rPr lang="en-US" sz="2800">
                          <a:effectLst/>
                        </a:rPr>
                        <a:t> (Leaving group) </a:t>
                      </a:r>
                      <a:r>
                        <a:rPr lang="ru-RU" sz="2800">
                          <a:effectLst/>
                        </a:rPr>
                        <a:t>қасиеті</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err="1">
                          <a:effectLst/>
                        </a:rPr>
                        <a:t>Жақсы</a:t>
                      </a:r>
                      <a:r>
                        <a:rPr lang="ru-RU" sz="2800" dirty="0">
                          <a:effectLst/>
                        </a:rPr>
                        <a:t> </a:t>
                      </a:r>
                      <a:r>
                        <a:rPr lang="ru-RU" sz="2800" dirty="0" err="1">
                          <a:effectLst/>
                        </a:rPr>
                        <a:t>кететін</a:t>
                      </a:r>
                      <a:r>
                        <a:rPr lang="ru-RU" sz="2800" dirty="0">
                          <a:effectLst/>
                        </a:rPr>
                        <a:t> топ</a:t>
                      </a:r>
                      <a:r>
                        <a:rPr lang="en-US" sz="2800" dirty="0">
                          <a:effectLst/>
                        </a:rPr>
                        <a:t> – </a:t>
                      </a:r>
                      <a:r>
                        <a:rPr lang="ru-RU" sz="2800" dirty="0" err="1">
                          <a:effectLst/>
                        </a:rPr>
                        <a:t>реакцияны</a:t>
                      </a:r>
                      <a:r>
                        <a:rPr lang="ru-RU" sz="2800" dirty="0">
                          <a:effectLst/>
                        </a:rPr>
                        <a:t> </a:t>
                      </a:r>
                      <a:r>
                        <a:rPr lang="ru-RU" sz="2800" dirty="0" err="1">
                          <a:effectLst/>
                        </a:rPr>
                        <a:t>жеңілдетеді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9312235"/>
                  </a:ext>
                </a:extLst>
              </a:tr>
              <a:tr h="1235589">
                <a:tc>
                  <a:txBody>
                    <a:bodyPr/>
                    <a:lstStyle/>
                    <a:p>
                      <a:pPr>
                        <a:lnSpc>
                          <a:spcPct val="107000"/>
                        </a:lnSpc>
                        <a:spcAft>
                          <a:spcPts val="0"/>
                        </a:spcAft>
                      </a:pPr>
                      <a:r>
                        <a:rPr lang="ru-RU" sz="2800">
                          <a:effectLst/>
                        </a:rPr>
                        <a:t>Еріткіштің әсері</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err="1">
                          <a:effectLst/>
                        </a:rPr>
                        <a:t>Полярлы</a:t>
                      </a:r>
                      <a:r>
                        <a:rPr lang="ru-RU" sz="2800" dirty="0">
                          <a:effectLst/>
                        </a:rPr>
                        <a:t> </a:t>
                      </a:r>
                      <a:r>
                        <a:rPr lang="ru-RU" sz="2800" dirty="0" err="1">
                          <a:effectLst/>
                        </a:rPr>
                        <a:t>немесе</a:t>
                      </a:r>
                      <a:r>
                        <a:rPr lang="ru-RU" sz="2800" dirty="0">
                          <a:effectLst/>
                        </a:rPr>
                        <a:t> </a:t>
                      </a:r>
                      <a:r>
                        <a:rPr lang="ru-RU" sz="2800" dirty="0" err="1">
                          <a:effectLst/>
                        </a:rPr>
                        <a:t>бейполярлы</a:t>
                      </a:r>
                      <a:r>
                        <a:rPr lang="ru-RU" sz="2800" dirty="0">
                          <a:effectLst/>
                        </a:rPr>
                        <a:t> орта реакция </a:t>
                      </a:r>
                      <a:r>
                        <a:rPr lang="ru-RU" sz="2800" dirty="0" err="1">
                          <a:effectLst/>
                        </a:rPr>
                        <a:t>механизміне</a:t>
                      </a:r>
                      <a:r>
                        <a:rPr lang="ru-RU" sz="2800" dirty="0">
                          <a:effectLst/>
                        </a:rPr>
                        <a:t> </a:t>
                      </a:r>
                      <a:r>
                        <a:rPr lang="ru-RU" sz="2800" dirty="0" err="1">
                          <a:effectLst/>
                        </a:rPr>
                        <a:t>әсер</a:t>
                      </a:r>
                      <a:r>
                        <a:rPr lang="ru-RU" sz="2800" dirty="0">
                          <a:effectLst/>
                        </a:rPr>
                        <a:t> </a:t>
                      </a:r>
                      <a:r>
                        <a:rPr lang="ru-RU" sz="2800" dirty="0" err="1">
                          <a:effectLst/>
                        </a:rPr>
                        <a:t>етеді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01247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74969"/>
            <a:ext cx="16495087" cy="1658906"/>
            <a:chOff x="0" y="0"/>
            <a:chExt cx="4344385" cy="436913"/>
          </a:xfrm>
        </p:grpSpPr>
        <p:sp>
          <p:nvSpPr>
            <p:cNvPr id="3" name="Freeform 3"/>
            <p:cNvSpPr/>
            <p:nvPr/>
          </p:nvSpPr>
          <p:spPr>
            <a:xfrm>
              <a:off x="0" y="0"/>
              <a:ext cx="4344385" cy="436913"/>
            </a:xfrm>
            <a:custGeom>
              <a:avLst/>
              <a:gdLst/>
              <a:ahLst/>
              <a:cxnLst/>
              <a:rect l="l" t="t" r="r" b="b"/>
              <a:pathLst>
                <a:path w="4344385" h="436913">
                  <a:moveTo>
                    <a:pt x="0" y="0"/>
                  </a:moveTo>
                  <a:lnTo>
                    <a:pt x="4344385" y="0"/>
                  </a:lnTo>
                  <a:lnTo>
                    <a:pt x="4344385" y="436913"/>
                  </a:lnTo>
                  <a:lnTo>
                    <a:pt x="0" y="436913"/>
                  </a:lnTo>
                  <a:close/>
                </a:path>
              </a:pathLst>
            </a:custGeom>
            <a:solidFill>
              <a:srgbClr val="0097B2"/>
            </a:solidFill>
          </p:spPr>
        </p:sp>
        <p:sp>
          <p:nvSpPr>
            <p:cNvPr id="4" name="TextBox 4"/>
            <p:cNvSpPr txBox="1"/>
            <p:nvPr/>
          </p:nvSpPr>
          <p:spPr>
            <a:xfrm>
              <a:off x="0" y="-38100"/>
              <a:ext cx="4344385" cy="475013"/>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28700" y="1924721"/>
            <a:ext cx="16263376" cy="7447209"/>
          </a:xfrm>
          <a:prstGeom prst="rect">
            <a:avLst/>
          </a:prstGeom>
        </p:spPr>
        <p:txBody>
          <a:bodyPr lIns="0" tIns="0" rIns="0" bIns="0" rtlCol="0" anchor="t">
            <a:spAutoFit/>
          </a:bodyPr>
          <a:lstStyle/>
          <a:p>
            <a:pPr algn="ctr">
              <a:lnSpc>
                <a:spcPts val="4273"/>
              </a:lnSpc>
              <a:spcBef>
                <a:spcPct val="0"/>
              </a:spcBef>
            </a:pPr>
            <a:r>
              <a:rPr lang="en-US" sz="3052">
                <a:solidFill>
                  <a:srgbClr val="FFFFFF"/>
                </a:solidFill>
                <a:latin typeface="Open Sans"/>
                <a:ea typeface="Open Sans"/>
                <a:cs typeface="Open Sans"/>
                <a:sym typeface="Open Sans"/>
              </a:rPr>
              <a:t>Субстраттың айналуы – реакция нәтижесінде оның молекуласы өзгеріп, жаңа өнімге айналады. Бұл химиялық трансформациялар — реакция механизмінің бір бөлігі.</a:t>
            </a: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r>
              <a:rPr lang="en-US" sz="3052">
                <a:solidFill>
                  <a:srgbClr val="0097B2"/>
                </a:solidFill>
                <a:latin typeface="Open Sans"/>
                <a:ea typeface="Open Sans"/>
                <a:cs typeface="Open Sans"/>
                <a:sym typeface="Open Sans"/>
              </a:rPr>
              <a:t>Субстрат белсендірілуінің түрлері:</a:t>
            </a:r>
          </a:p>
          <a:p>
            <a:pPr algn="ctr">
              <a:lnSpc>
                <a:spcPts val="4273"/>
              </a:lnSpc>
              <a:spcBef>
                <a:spcPct val="0"/>
              </a:spcBef>
            </a:pPr>
            <a:endParaRPr lang="en-US" sz="3052">
              <a:solidFill>
                <a:srgbClr val="0097B2"/>
              </a:solidFill>
              <a:latin typeface="Open Sans"/>
              <a:ea typeface="Open Sans"/>
              <a:cs typeface="Open Sans"/>
              <a:sym typeface="Open Sans"/>
            </a:endParaRPr>
          </a:p>
          <a:p>
            <a:pPr algn="ctr">
              <a:lnSpc>
                <a:spcPts val="4273"/>
              </a:lnSpc>
              <a:spcBef>
                <a:spcPct val="0"/>
              </a:spcBef>
            </a:pPr>
            <a:r>
              <a:rPr lang="en-US" sz="3052" i="1">
                <a:solidFill>
                  <a:srgbClr val="0097B2"/>
                </a:solidFill>
                <a:latin typeface="Open Sans Italics"/>
                <a:ea typeface="Open Sans Italics"/>
                <a:cs typeface="Open Sans Italics"/>
                <a:sym typeface="Open Sans Italics"/>
              </a:rPr>
              <a:t>I. Электрофильді белсендіру:</a:t>
            </a:r>
          </a:p>
          <a:p>
            <a:pPr algn="ctr">
              <a:lnSpc>
                <a:spcPts val="4273"/>
              </a:lnSpc>
              <a:spcBef>
                <a:spcPct val="0"/>
              </a:spcBef>
            </a:pPr>
            <a:r>
              <a:rPr lang="en-US" sz="3052">
                <a:solidFill>
                  <a:srgbClr val="0097B2"/>
                </a:solidFill>
                <a:latin typeface="Open Sans"/>
                <a:ea typeface="Open Sans"/>
                <a:cs typeface="Open Sans"/>
                <a:sym typeface="Open Sans"/>
              </a:rPr>
              <a:t>- Субстрат молекуласында электрон тығыздығы азаяды</a:t>
            </a:r>
          </a:p>
          <a:p>
            <a:pPr algn="ctr">
              <a:lnSpc>
                <a:spcPts val="4273"/>
              </a:lnSpc>
              <a:spcBef>
                <a:spcPct val="0"/>
              </a:spcBef>
            </a:pPr>
            <a:r>
              <a:rPr lang="en-US" sz="3052">
                <a:solidFill>
                  <a:srgbClr val="0097B2"/>
                </a:solidFill>
                <a:latin typeface="Open Sans"/>
                <a:ea typeface="Open Sans"/>
                <a:cs typeface="Open Sans"/>
                <a:sym typeface="Open Sans"/>
              </a:rPr>
              <a:t>- Электрофилдік шабуыл үшін қолайлы жағдай туады</a:t>
            </a:r>
          </a:p>
          <a:p>
            <a:pPr algn="ctr">
              <a:lnSpc>
                <a:spcPts val="4273"/>
              </a:lnSpc>
              <a:spcBef>
                <a:spcPct val="0"/>
              </a:spcBef>
            </a:pPr>
            <a:r>
              <a:rPr lang="en-US" sz="3052">
                <a:solidFill>
                  <a:srgbClr val="0097B2"/>
                </a:solidFill>
                <a:latin typeface="Open Sans"/>
                <a:ea typeface="Open Sans"/>
                <a:cs typeface="Open Sans"/>
                <a:sym typeface="Open Sans"/>
              </a:rPr>
              <a:t>Мысалы: Бензолдың нитрленуі кезінде HNO₃ + H₂SO₄ → NO₂⁺, ал бензол сақинасы π-байланыстар арқылы электрофилге шабуыл жасайды.</a:t>
            </a:r>
          </a:p>
          <a:p>
            <a:pPr algn="ctr">
              <a:lnSpc>
                <a:spcPts val="4273"/>
              </a:lnSpc>
              <a:spcBef>
                <a:spcPct val="0"/>
              </a:spcBef>
            </a:pPr>
            <a:endParaRPr lang="en-US" sz="3052">
              <a:solidFill>
                <a:srgbClr val="0097B2"/>
              </a:solidFill>
              <a:latin typeface="Open Sans"/>
              <a:ea typeface="Open Sans"/>
              <a:cs typeface="Open Sans"/>
              <a:sym typeface="Open Sans"/>
            </a:endParaRPr>
          </a:p>
          <a:p>
            <a:pPr algn="ctr">
              <a:lnSpc>
                <a:spcPts val="4273"/>
              </a:lnSpc>
              <a:spcBef>
                <a:spcPct val="0"/>
              </a:spcBef>
            </a:pPr>
            <a:r>
              <a:rPr lang="en-US" sz="3052">
                <a:solidFill>
                  <a:srgbClr val="0097B2"/>
                </a:solidFill>
                <a:latin typeface="Open Sans"/>
                <a:ea typeface="Open Sans"/>
                <a:cs typeface="Open Sans"/>
                <a:sym typeface="Open Sans"/>
              </a:rPr>
              <a:t>Электрофильді орынбасу реакциясы:</a:t>
            </a:r>
          </a:p>
          <a:p>
            <a:pPr algn="ctr">
              <a:lnSpc>
                <a:spcPts val="4273"/>
              </a:lnSpc>
              <a:spcBef>
                <a:spcPct val="0"/>
              </a:spcBef>
            </a:pPr>
            <a:r>
              <a:rPr lang="en-US" sz="3052">
                <a:solidFill>
                  <a:srgbClr val="0097B2"/>
                </a:solidFill>
                <a:latin typeface="Open Sans"/>
                <a:ea typeface="Open Sans"/>
                <a:cs typeface="Open Sans"/>
                <a:sym typeface="Open Sans"/>
              </a:rPr>
              <a:t>C6H6+NO2+ → C6H5NO2+H+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2502381"/>
            <a:ext cx="17259300" cy="5297093"/>
          </a:xfrm>
          <a:prstGeom prst="rect">
            <a:avLst/>
          </a:prstGeom>
        </p:spPr>
        <p:txBody>
          <a:bodyPr lIns="0" tIns="0" rIns="0" bIns="0" rtlCol="0" anchor="t">
            <a:spAutoFit/>
          </a:bodyPr>
          <a:lstStyle/>
          <a:p>
            <a:pPr algn="ctr">
              <a:lnSpc>
                <a:spcPts val="4659"/>
              </a:lnSpc>
              <a:spcBef>
                <a:spcPct val="0"/>
              </a:spcBef>
            </a:pPr>
            <a:r>
              <a:rPr lang="en-US" sz="3328" b="1">
                <a:solidFill>
                  <a:srgbClr val="0097B2"/>
                </a:solidFill>
                <a:latin typeface="Open Sans Bold"/>
                <a:ea typeface="Open Sans Bold"/>
                <a:cs typeface="Open Sans Bold"/>
                <a:sym typeface="Open Sans Bold"/>
              </a:rPr>
              <a:t>II. Нуклеофильді белсендіру:</a:t>
            </a:r>
          </a:p>
          <a:p>
            <a:pPr algn="ctr">
              <a:lnSpc>
                <a:spcPts val="4659"/>
              </a:lnSpc>
              <a:spcBef>
                <a:spcPct val="0"/>
              </a:spcBef>
            </a:pPr>
            <a:endParaRPr lang="en-US" sz="3328" b="1">
              <a:solidFill>
                <a:srgbClr val="0097B2"/>
              </a:solidFill>
              <a:latin typeface="Open Sans Bold"/>
              <a:ea typeface="Open Sans Bold"/>
              <a:cs typeface="Open Sans Bold"/>
              <a:sym typeface="Open Sans Bold"/>
            </a:endParaRPr>
          </a:p>
          <a:p>
            <a:pPr algn="ctr">
              <a:lnSpc>
                <a:spcPts val="4659"/>
              </a:lnSpc>
              <a:spcBef>
                <a:spcPct val="0"/>
              </a:spcBef>
            </a:pPr>
            <a:r>
              <a:rPr lang="en-US" sz="3328">
                <a:solidFill>
                  <a:srgbClr val="0097B2"/>
                </a:solidFill>
                <a:latin typeface="Open Sans"/>
                <a:ea typeface="Open Sans"/>
                <a:cs typeface="Open Sans"/>
                <a:sym typeface="Open Sans"/>
              </a:rPr>
              <a:t>Субстраттағы оң заряд немесе электрон жетіспеушілік нуклеофилдің шабуыл жасауын жеңілдетеді.</a:t>
            </a:r>
          </a:p>
          <a:p>
            <a:pPr algn="ctr">
              <a:lnSpc>
                <a:spcPts val="4659"/>
              </a:lnSpc>
              <a:spcBef>
                <a:spcPct val="0"/>
              </a:spcBef>
            </a:pPr>
            <a:endParaRPr lang="en-US" sz="3328">
              <a:solidFill>
                <a:srgbClr val="0097B2"/>
              </a:solidFill>
              <a:latin typeface="Open Sans"/>
              <a:ea typeface="Open Sans"/>
              <a:cs typeface="Open Sans"/>
              <a:sym typeface="Open Sans"/>
            </a:endParaRPr>
          </a:p>
          <a:p>
            <a:pPr algn="ctr">
              <a:lnSpc>
                <a:spcPts val="4659"/>
              </a:lnSpc>
              <a:spcBef>
                <a:spcPct val="0"/>
              </a:spcBef>
            </a:pPr>
            <a:r>
              <a:rPr lang="en-US" sz="3328">
                <a:solidFill>
                  <a:srgbClr val="0097B2"/>
                </a:solidFill>
                <a:latin typeface="Open Sans"/>
                <a:ea typeface="Open Sans"/>
                <a:cs typeface="Open Sans"/>
                <a:sym typeface="Open Sans"/>
              </a:rPr>
              <a:t> Мысалы:</a:t>
            </a:r>
          </a:p>
          <a:p>
            <a:pPr algn="ctr">
              <a:lnSpc>
                <a:spcPts val="4659"/>
              </a:lnSpc>
              <a:spcBef>
                <a:spcPct val="0"/>
              </a:spcBef>
            </a:pPr>
            <a:r>
              <a:rPr lang="en-US" sz="3328">
                <a:solidFill>
                  <a:srgbClr val="0097B2"/>
                </a:solidFill>
                <a:latin typeface="Open Sans"/>
                <a:ea typeface="Open Sans"/>
                <a:cs typeface="Open Sans"/>
                <a:sym typeface="Open Sans"/>
              </a:rPr>
              <a:t>CH3CH2Br+OH−→CH3CH2OH+Br−</a:t>
            </a:r>
          </a:p>
          <a:p>
            <a:pPr algn="ctr">
              <a:lnSpc>
                <a:spcPts val="4659"/>
              </a:lnSpc>
              <a:spcBef>
                <a:spcPct val="0"/>
              </a:spcBef>
            </a:pPr>
            <a:r>
              <a:rPr lang="en-US" sz="3328">
                <a:solidFill>
                  <a:srgbClr val="0097B2"/>
                </a:solidFill>
                <a:latin typeface="Open Sans"/>
                <a:ea typeface="Open Sans"/>
                <a:cs typeface="Open Sans"/>
                <a:sym typeface="Open Sans"/>
              </a:rPr>
              <a:t>Мұнда CH₃CH₂Br – оң зарядталған көміртегімен байланысты (δ⁺), ол нуклеофилге (OH⁻) ашық.</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3019" y="2666569"/>
            <a:ext cx="16641962" cy="5571004"/>
          </a:xfrm>
          <a:prstGeom prst="rect">
            <a:avLst/>
          </a:prstGeom>
        </p:spPr>
        <p:txBody>
          <a:bodyPr lIns="0" tIns="0" rIns="0" bIns="0" rtlCol="0" anchor="t">
            <a:spAutoFit/>
          </a:bodyPr>
          <a:lstStyle/>
          <a:p>
            <a:pPr algn="ctr">
              <a:lnSpc>
                <a:spcPts val="4483"/>
              </a:lnSpc>
              <a:spcBef>
                <a:spcPct val="0"/>
              </a:spcBef>
            </a:pPr>
            <a:r>
              <a:rPr lang="en-US" sz="3202" b="1">
                <a:solidFill>
                  <a:srgbClr val="0097B2"/>
                </a:solidFill>
                <a:latin typeface="Open Sans Bold"/>
                <a:ea typeface="Open Sans Bold"/>
                <a:cs typeface="Open Sans Bold"/>
                <a:sym typeface="Open Sans Bold"/>
              </a:rPr>
              <a:t>III. Стерикалық (кеңістіктік) белсендіру немесе тежелу:</a:t>
            </a:r>
          </a:p>
          <a:p>
            <a:pPr algn="ctr">
              <a:lnSpc>
                <a:spcPts val="4483"/>
              </a:lnSpc>
              <a:spcBef>
                <a:spcPct val="0"/>
              </a:spcBef>
            </a:pPr>
            <a:r>
              <a:rPr lang="en-US" sz="3202">
                <a:solidFill>
                  <a:srgbClr val="0097B2"/>
                </a:solidFill>
                <a:latin typeface="Open Sans"/>
                <a:ea typeface="Open Sans"/>
                <a:cs typeface="Open Sans"/>
                <a:sym typeface="Open Sans"/>
              </a:rPr>
              <a:t> егер субстраттың айналасында үлкен көлемді топтар болса, реакция жылдамдығы баяулайды (әсіресе SN2 үшін). Мысалы: SN2 реакциясы метилбромидте жақсы жүреді, ал трет-бутилбромидте өте қиын (үлкен көлемді топтар кедергі жасайды).</a:t>
            </a:r>
          </a:p>
          <a:p>
            <a:pPr algn="ctr">
              <a:lnSpc>
                <a:spcPts val="4483"/>
              </a:lnSpc>
              <a:spcBef>
                <a:spcPct val="0"/>
              </a:spcBef>
            </a:pPr>
            <a:endParaRPr lang="en-US" sz="3202">
              <a:solidFill>
                <a:srgbClr val="0097B2"/>
              </a:solidFill>
              <a:latin typeface="Open Sans"/>
              <a:ea typeface="Open Sans"/>
              <a:cs typeface="Open Sans"/>
              <a:sym typeface="Open Sans"/>
            </a:endParaRPr>
          </a:p>
          <a:p>
            <a:pPr algn="ctr">
              <a:lnSpc>
                <a:spcPts val="4483"/>
              </a:lnSpc>
              <a:spcBef>
                <a:spcPct val="0"/>
              </a:spcBef>
            </a:pPr>
            <a:r>
              <a:rPr lang="en-US" sz="3202" b="1">
                <a:solidFill>
                  <a:srgbClr val="0097B2"/>
                </a:solidFill>
                <a:latin typeface="Open Sans Bold"/>
                <a:ea typeface="Open Sans Bold"/>
                <a:cs typeface="Open Sans Bold"/>
                <a:sym typeface="Open Sans Bold"/>
              </a:rPr>
              <a:t>IV. Кететін топ арқылы белсендіру:</a:t>
            </a:r>
          </a:p>
          <a:p>
            <a:pPr algn="ctr">
              <a:lnSpc>
                <a:spcPts val="4483"/>
              </a:lnSpc>
              <a:spcBef>
                <a:spcPct val="0"/>
              </a:spcBef>
            </a:pPr>
            <a:r>
              <a:rPr lang="en-US" sz="3202">
                <a:solidFill>
                  <a:srgbClr val="0097B2"/>
                </a:solidFill>
                <a:latin typeface="Open Sans"/>
                <a:ea typeface="Open Sans"/>
                <a:cs typeface="Open Sans"/>
                <a:sym typeface="Open Sans"/>
              </a:rPr>
              <a:t>- Жақсы кететін топ (мысалы, Br⁻, I⁻, TosO⁻) – реакцияның жылдам және тиімді жүруіне әсер етеді.</a:t>
            </a:r>
          </a:p>
          <a:p>
            <a:pPr algn="ctr">
              <a:lnSpc>
                <a:spcPts val="4483"/>
              </a:lnSpc>
              <a:spcBef>
                <a:spcPct val="0"/>
              </a:spcBef>
            </a:pPr>
            <a:r>
              <a:rPr lang="en-US" sz="3202">
                <a:solidFill>
                  <a:srgbClr val="0097B2"/>
                </a:solidFill>
                <a:latin typeface="Open Sans"/>
                <a:ea typeface="Open Sans"/>
                <a:cs typeface="Open Sans"/>
                <a:sym typeface="Open Sans"/>
              </a:rPr>
              <a:t>- Нашар кететін топтар (мысалы, OH⁻) реакцияны баяулатады, бірақ оны түсіріп активтеу (мысалы, OH → OTs) арқылы шешуге болады.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258702" y="1284616"/>
            <a:ext cx="15770596" cy="8514236"/>
          </a:xfrm>
          <a:prstGeom prst="rect">
            <a:avLst/>
          </a:prstGeom>
        </p:spPr>
        <p:txBody>
          <a:bodyPr lIns="0" tIns="0" rIns="0" bIns="0" rtlCol="0" anchor="t">
            <a:spAutoFit/>
          </a:bodyPr>
          <a:lstStyle/>
          <a:p>
            <a:pPr algn="ctr">
              <a:lnSpc>
                <a:spcPts val="4261"/>
              </a:lnSpc>
            </a:pPr>
            <a:r>
              <a:rPr lang="en-US" sz="3043" b="1">
                <a:solidFill>
                  <a:srgbClr val="FFFFFF"/>
                </a:solidFill>
                <a:latin typeface="Open Sans Bold"/>
                <a:ea typeface="Open Sans Bold"/>
                <a:cs typeface="Open Sans Bold"/>
                <a:sym typeface="Open Sans Bold"/>
              </a:rPr>
              <a:t> 1. Органикалық реакциялар дегеніміз не?</a:t>
            </a:r>
          </a:p>
          <a:p>
            <a:pPr algn="ctr">
              <a:lnSpc>
                <a:spcPts val="4261"/>
              </a:lnSpc>
            </a:pPr>
            <a:r>
              <a:rPr lang="en-US" sz="3043">
                <a:solidFill>
                  <a:srgbClr val="FFFFFF"/>
                </a:solidFill>
                <a:latin typeface="Open Sans"/>
                <a:ea typeface="Open Sans"/>
                <a:cs typeface="Open Sans"/>
                <a:sym typeface="Open Sans"/>
              </a:rPr>
              <a:t> Органикалық реакциялар — бұл органикалық қосылыстардың (яғни көміртек негізіндегі заттардың) химиялық өзгеріске ұшырауы нәтижесінде жаңа органикалық немесе бейорганикалық заттардың түзілу процесі. Бұл реакциялар кезінде химиялық байланыстар үзіліп, жаңадан байланыстар түзіледі.</a:t>
            </a:r>
          </a:p>
          <a:p>
            <a:pPr algn="ctr">
              <a:lnSpc>
                <a:spcPts val="4261"/>
              </a:lnSpc>
            </a:pPr>
            <a:endParaRPr lang="en-US" sz="3043">
              <a:solidFill>
                <a:srgbClr val="FFFFFF"/>
              </a:solidFill>
              <a:latin typeface="Open Sans"/>
              <a:ea typeface="Open Sans"/>
              <a:cs typeface="Open Sans"/>
              <a:sym typeface="Open Sans"/>
            </a:endParaRPr>
          </a:p>
          <a:p>
            <a:pPr algn="ctr">
              <a:lnSpc>
                <a:spcPts val="4261"/>
              </a:lnSpc>
              <a:spcBef>
                <a:spcPct val="0"/>
              </a:spcBef>
            </a:pPr>
            <a:r>
              <a:rPr lang="en-US" sz="3043">
                <a:solidFill>
                  <a:srgbClr val="FFFFFF"/>
                </a:solidFill>
                <a:latin typeface="Open Sans"/>
                <a:ea typeface="Open Sans"/>
                <a:cs typeface="Open Sans"/>
                <a:sym typeface="Open Sans"/>
              </a:rPr>
              <a:t> Органикалық реакциялардың негізгі сипаттамаларына мыналар жатады: бұл реакцияларға көбінесе көміртек пен сутек атомдарынан тұратын молекулалар қатысады, сондай-ақ кей жағдайларда оттек, азот, галогендер, күкірт және басқа элементтер де орын алуы мүмкін. Мұндай реакциялар әдетте баяу жүреді және олардың іске асуы үшін катализаторлар, жылу, жарық немесе арнайы еріткіштер қажет болуы мүмкін. Органикалық реакциялар белгілі бір механизмдер бойынша өтеді, ал олардың көпшілігі нуклеофильдер мен электрофильдер сияқты жұптаспаған электрондарға ие бөлшектерге, радикалдарға немесе иондарға негізделген.</a:t>
            </a:r>
          </a:p>
          <a:p>
            <a:pPr algn="ctr">
              <a:lnSpc>
                <a:spcPts val="4261"/>
              </a:lnSpc>
              <a:spcBef>
                <a:spcPct val="0"/>
              </a:spcBef>
            </a:pPr>
            <a:endParaRPr lang="en-US" sz="3043">
              <a:solidFill>
                <a:srgbClr val="FFFFF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242471" y="981075"/>
            <a:ext cx="15803057" cy="8277225"/>
          </a:xfrm>
          <a:prstGeom prst="rect">
            <a:avLst/>
          </a:prstGeom>
        </p:spPr>
        <p:txBody>
          <a:bodyPr lIns="0" tIns="0" rIns="0" bIns="0" rtlCol="0" anchor="t">
            <a:spAutoFit/>
          </a:bodyPr>
          <a:lstStyle/>
          <a:p>
            <a:pPr algn="just">
              <a:lnSpc>
                <a:spcPts val="3693"/>
              </a:lnSpc>
              <a:spcBef>
                <a:spcPct val="0"/>
              </a:spcBef>
            </a:pPr>
            <a:r>
              <a:rPr lang="en-US" sz="2637">
                <a:solidFill>
                  <a:srgbClr val="FFFFFF"/>
                </a:solidFill>
                <a:latin typeface="Open Sans"/>
                <a:ea typeface="Open Sans"/>
                <a:cs typeface="Open Sans"/>
                <a:sym typeface="Open Sans"/>
              </a:rPr>
              <a:t> </a:t>
            </a:r>
          </a:p>
          <a:p>
            <a:pPr algn="just">
              <a:lnSpc>
                <a:spcPts val="3693"/>
              </a:lnSpc>
              <a:spcBef>
                <a:spcPct val="0"/>
              </a:spcBef>
            </a:pPr>
            <a:r>
              <a:rPr lang="en-US" sz="2637">
                <a:solidFill>
                  <a:srgbClr val="FFFFFF"/>
                </a:solidFill>
                <a:latin typeface="Open Sans"/>
                <a:ea typeface="Open Sans"/>
                <a:cs typeface="Open Sans"/>
                <a:sym typeface="Open Sans"/>
              </a:rPr>
              <a:t>      Субстраттың белсендірілуіне бірнеше мысалдар бар. Мысалы, бензол электрофильмен (E⁺) белсендірілуі кезінде ароматты орынбасу реакциясы жүреді. Галогеналкандар нуклеофильмен (Nu⁻) әрекеттесіп, SN1 немесе SN2 реакцияларын береді. Спирттер протондау арқылы белсендіріліп, суды кететін топқа айналады. Ал альдегидтер мен кетондарға нуклеофильді шабуыл әсер етіп, гидратация немесе қосылу реакциялары орын алады.</a:t>
            </a:r>
          </a:p>
          <a:p>
            <a:pPr algn="just">
              <a:lnSpc>
                <a:spcPts val="3693"/>
              </a:lnSpc>
              <a:spcBef>
                <a:spcPct val="0"/>
              </a:spcBef>
            </a:pPr>
            <a:r>
              <a:rPr lang="en-US" sz="2637">
                <a:solidFill>
                  <a:srgbClr val="FFFFFF"/>
                </a:solidFill>
                <a:latin typeface="Open Sans"/>
                <a:ea typeface="Open Sans"/>
                <a:cs typeface="Open Sans"/>
                <a:sym typeface="Open Sans"/>
              </a:rPr>
              <a:t>       Субстрат пен реакция механизмі арасындағы байланыс мынадай: монометил галогенидтер SN2 механизміне бейім, өйткені олардың орталығы ашық және қолжетімді. Трет-бутил галогенидтерде SN1 немесе E1 механизмдері жүреді, себебі олар тұрақты карбокатион түзеді. Арендер, мысалы, бензол, электрофильді орынбасу реакцияларына ұшырайды, өйткені олардың π-жүйесі тұрақтылық береді. Алкендер электрофильді қосылу реакциясына бейім, өйткені олардың π-байланысы шабуылға ашық болады. Карбониль топтары (C=O) нуклеофильді қосылу реакцияларына түседі, себебі δ⁺ зарядталған көміртегіге шабуыл жасау оңай.</a:t>
            </a:r>
          </a:p>
          <a:p>
            <a:pPr algn="just">
              <a:lnSpc>
                <a:spcPts val="3693"/>
              </a:lnSpc>
              <a:spcBef>
                <a:spcPct val="0"/>
              </a:spcBef>
            </a:pPr>
            <a:r>
              <a:rPr lang="en-US" sz="2637">
                <a:solidFill>
                  <a:srgbClr val="FFFFFF"/>
                </a:solidFill>
                <a:latin typeface="Open Sans"/>
                <a:ea typeface="Open Sans"/>
                <a:cs typeface="Open Sans"/>
                <a:sym typeface="Open Sans"/>
              </a:rPr>
              <a:t>       Субстрат белсендіруінің практикалық маңызы зор, өйткені ол органикалық синтезде қажетті өнімді таңдауға мүмкіндік береді. Сондай-ақ, дәрі-дәрмек синтезінде функционалдық топтарды мақсатты түрде өзгерту үшін қолданылады. Сонымен бірге, катализаторлардың көмегімен реакцияны жылдамдатып, таңдамалылығын арттыруға болады.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663811" y="2458121"/>
            <a:ext cx="16960377" cy="5313609"/>
          </a:xfrm>
          <a:prstGeom prst="rect">
            <a:avLst/>
          </a:prstGeom>
        </p:spPr>
        <p:txBody>
          <a:bodyPr lIns="0" tIns="0" rIns="0" bIns="0" rtlCol="0" anchor="t">
            <a:spAutoFit/>
          </a:bodyPr>
          <a:lstStyle/>
          <a:p>
            <a:pPr algn="ctr">
              <a:lnSpc>
                <a:spcPts val="4273"/>
              </a:lnSpc>
              <a:spcBef>
                <a:spcPct val="0"/>
              </a:spcBef>
            </a:pPr>
            <a:r>
              <a:rPr lang="en-US" sz="3052" b="1">
                <a:solidFill>
                  <a:srgbClr val="FFFFFF"/>
                </a:solidFill>
                <a:latin typeface="Open Sans Bold"/>
                <a:ea typeface="Open Sans Bold"/>
                <a:cs typeface="Open Sans Bold"/>
                <a:sym typeface="Open Sans Bold"/>
              </a:rPr>
              <a:t>6. Байланыстың үзілу сипатына қарай реакция механизмдерінің жіктелуі</a:t>
            </a:r>
          </a:p>
          <a:p>
            <a:pPr algn="ctr">
              <a:lnSpc>
                <a:spcPts val="4273"/>
              </a:lnSpc>
              <a:spcBef>
                <a:spcPct val="0"/>
              </a:spcBef>
            </a:pPr>
            <a:endParaRPr lang="en-US" sz="3052" b="1">
              <a:solidFill>
                <a:srgbClr val="FFFFFF"/>
              </a:solidFill>
              <a:latin typeface="Open Sans Bold"/>
              <a:ea typeface="Open Sans Bold"/>
              <a:cs typeface="Open Sans Bold"/>
              <a:sym typeface="Open Sans Bold"/>
            </a:endParaRPr>
          </a:p>
          <a:p>
            <a:pPr algn="ctr">
              <a:lnSpc>
                <a:spcPts val="4273"/>
              </a:lnSpc>
              <a:spcBef>
                <a:spcPct val="0"/>
              </a:spcBef>
            </a:pPr>
            <a:r>
              <a:rPr lang="en-US" sz="3052">
                <a:solidFill>
                  <a:srgbClr val="FFFFFF"/>
                </a:solidFill>
                <a:latin typeface="Open Sans"/>
                <a:ea typeface="Open Sans"/>
                <a:cs typeface="Open Sans"/>
                <a:sym typeface="Open Sans"/>
              </a:rPr>
              <a:t>Органикалық реакция кезінде молекула ішіндегі химиялық байланыс үзіліп, жаңа байланыстар түзіледі. Осы үзілу процесі әртүрлі жолмен жүзеге аса алады – бұл реакция механизмінің маңызды кезеңі. Байланыстың үзілу сипаты – байланыс үзілу кезінде электрон жұбының қалай бөлінетінін көрсетеді.</a:t>
            </a:r>
          </a:p>
          <a:p>
            <a:pPr algn="ctr">
              <a:lnSpc>
                <a:spcPts val="4273"/>
              </a:lnSpc>
              <a:spcBef>
                <a:spcPct val="0"/>
              </a:spcBef>
            </a:pPr>
            <a:endParaRPr lang="en-US" sz="3052">
              <a:solidFill>
                <a:srgbClr val="FFFFFF"/>
              </a:solidFill>
              <a:latin typeface="Open Sans"/>
              <a:ea typeface="Open Sans"/>
              <a:cs typeface="Open Sans"/>
              <a:sym typeface="Open Sans"/>
            </a:endParaRPr>
          </a:p>
          <a:p>
            <a:pPr algn="ctr">
              <a:lnSpc>
                <a:spcPts val="4273"/>
              </a:lnSpc>
              <a:spcBef>
                <a:spcPct val="0"/>
              </a:spcBef>
            </a:pPr>
            <a:r>
              <a:rPr lang="en-US" sz="3052">
                <a:solidFill>
                  <a:srgbClr val="FFFFFF"/>
                </a:solidFill>
                <a:latin typeface="Open Sans"/>
                <a:ea typeface="Open Sans"/>
                <a:cs typeface="Open Sans"/>
                <a:sym typeface="Open Sans"/>
              </a:rPr>
              <a:t>Байланыстың үзілуінің екі негізгі түрі бар: гетеролиттік үзілу кезінде электрон жұбы бір атомға ауысып, нәтижесінде катион мен анион сияқты иондар түзіледі. Ал гомолиттік үзілу кезінде электрон жұбы тең бөлініп, еркін радикалдар пайда болады.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240" y="505160"/>
            <a:ext cx="15717520" cy="9279239"/>
          </a:xfrm>
          <a:prstGeom prst="rect">
            <a:avLst/>
          </a:prstGeom>
        </p:spPr>
        <p:txBody>
          <a:bodyPr lIns="0" tIns="0" rIns="0" bIns="0" rtlCol="0" anchor="t">
            <a:spAutoFit/>
          </a:bodyPr>
          <a:lstStyle/>
          <a:p>
            <a:pPr algn="ctr">
              <a:lnSpc>
                <a:spcPts val="4620"/>
              </a:lnSpc>
              <a:spcBef>
                <a:spcPct val="0"/>
              </a:spcBef>
            </a:pPr>
            <a:r>
              <a:rPr lang="en-US" sz="3300" b="1">
                <a:solidFill>
                  <a:srgbClr val="0097B2"/>
                </a:solidFill>
                <a:latin typeface="Open Sans Bold"/>
                <a:ea typeface="Open Sans Bold"/>
                <a:cs typeface="Open Sans Bold"/>
                <a:sym typeface="Open Sans Bold"/>
              </a:rPr>
              <a:t>Гетеролиттік үзілу (иондық үзілу)</a:t>
            </a:r>
          </a:p>
          <a:p>
            <a:pPr algn="ctr">
              <a:lnSpc>
                <a:spcPts val="4620"/>
              </a:lnSpc>
              <a:spcBef>
                <a:spcPct val="0"/>
              </a:spcBef>
            </a:pPr>
            <a:endParaRPr lang="en-US" sz="3300" b="1">
              <a:solidFill>
                <a:srgbClr val="0097B2"/>
              </a:solidFill>
              <a:latin typeface="Open Sans Bold"/>
              <a:ea typeface="Open Sans Bold"/>
              <a:cs typeface="Open Sans Bold"/>
              <a:sym typeface="Open Sans Bold"/>
            </a:endParaRPr>
          </a:p>
          <a:p>
            <a:pPr algn="ctr">
              <a:lnSpc>
                <a:spcPts val="4620"/>
              </a:lnSpc>
              <a:spcBef>
                <a:spcPct val="0"/>
              </a:spcBef>
            </a:pPr>
            <a:r>
              <a:rPr lang="en-US" sz="3300">
                <a:solidFill>
                  <a:srgbClr val="0097B2"/>
                </a:solidFill>
                <a:latin typeface="Open Sans"/>
                <a:ea typeface="Open Sans"/>
                <a:cs typeface="Open Sans"/>
                <a:sym typeface="Open Sans"/>
              </a:rPr>
              <a:t>- Байланыс үзілу кезінде электрон жұбы толығымен бір атомға өтеді.</a:t>
            </a:r>
          </a:p>
          <a:p>
            <a:pPr algn="ctr">
              <a:lnSpc>
                <a:spcPts val="4620"/>
              </a:lnSpc>
              <a:spcBef>
                <a:spcPct val="0"/>
              </a:spcBef>
            </a:pPr>
            <a:r>
              <a:rPr lang="en-US" sz="3300">
                <a:solidFill>
                  <a:srgbClr val="0097B2"/>
                </a:solidFill>
                <a:latin typeface="Open Sans"/>
                <a:ea typeface="Open Sans"/>
                <a:cs typeface="Open Sans"/>
                <a:sym typeface="Open Sans"/>
              </a:rPr>
              <a:t>- Бұл атом электрон теріс атом болады.</a:t>
            </a:r>
          </a:p>
          <a:p>
            <a:pPr algn="ctr">
              <a:lnSpc>
                <a:spcPts val="4620"/>
              </a:lnSpc>
              <a:spcBef>
                <a:spcPct val="0"/>
              </a:spcBef>
            </a:pPr>
            <a:r>
              <a:rPr lang="en-US" sz="3300">
                <a:solidFill>
                  <a:srgbClr val="0097B2"/>
                </a:solidFill>
                <a:latin typeface="Open Sans"/>
                <a:ea typeface="Open Sans"/>
                <a:cs typeface="Open Sans"/>
                <a:sym typeface="Open Sans"/>
              </a:rPr>
              <a:t>- Көбінесе полярлы еріткіштерде, иондық механизмдерде кездеседі.</a:t>
            </a:r>
          </a:p>
          <a:p>
            <a:pPr algn="ctr">
              <a:lnSpc>
                <a:spcPts val="4620"/>
              </a:lnSpc>
              <a:spcBef>
                <a:spcPct val="0"/>
              </a:spcBef>
            </a:pPr>
            <a:endParaRPr lang="en-US" sz="3300">
              <a:solidFill>
                <a:srgbClr val="0097B2"/>
              </a:solidFill>
              <a:latin typeface="Open Sans"/>
              <a:ea typeface="Open Sans"/>
              <a:cs typeface="Open Sans"/>
              <a:sym typeface="Open Sans"/>
            </a:endParaRPr>
          </a:p>
          <a:p>
            <a:pPr algn="ctr">
              <a:lnSpc>
                <a:spcPts val="4620"/>
              </a:lnSpc>
              <a:spcBef>
                <a:spcPct val="0"/>
              </a:spcBef>
            </a:pPr>
            <a:r>
              <a:rPr lang="en-US" sz="3300" b="1">
                <a:solidFill>
                  <a:srgbClr val="0097B2"/>
                </a:solidFill>
                <a:latin typeface="Open Sans Bold"/>
                <a:ea typeface="Open Sans Bold"/>
                <a:cs typeface="Open Sans Bold"/>
                <a:sym typeface="Open Sans Bold"/>
              </a:rPr>
              <a:t>Мысал</a:t>
            </a:r>
            <a:r>
              <a:rPr lang="en-US" sz="3300">
                <a:solidFill>
                  <a:srgbClr val="0097B2"/>
                </a:solidFill>
                <a:latin typeface="Open Sans"/>
                <a:ea typeface="Open Sans"/>
                <a:cs typeface="Open Sans"/>
                <a:sym typeface="Open Sans"/>
              </a:rPr>
              <a:t>:</a:t>
            </a:r>
          </a:p>
          <a:p>
            <a:pPr algn="ctr">
              <a:lnSpc>
                <a:spcPts val="4620"/>
              </a:lnSpc>
              <a:spcBef>
                <a:spcPct val="0"/>
              </a:spcBef>
            </a:pPr>
            <a:r>
              <a:rPr lang="en-US" sz="3300">
                <a:solidFill>
                  <a:srgbClr val="0097B2"/>
                </a:solidFill>
                <a:latin typeface="Open Sans"/>
                <a:ea typeface="Open Sans"/>
                <a:cs typeface="Open Sans"/>
                <a:sym typeface="Open Sans"/>
              </a:rPr>
              <a:t>CH3−Br→CH3++Br− </a:t>
            </a:r>
          </a:p>
          <a:p>
            <a:pPr algn="ctr">
              <a:lnSpc>
                <a:spcPts val="4620"/>
              </a:lnSpc>
              <a:spcBef>
                <a:spcPct val="0"/>
              </a:spcBef>
            </a:pPr>
            <a:r>
              <a:rPr lang="en-US" sz="3300">
                <a:solidFill>
                  <a:srgbClr val="0097B2"/>
                </a:solidFill>
                <a:latin typeface="Open Sans"/>
                <a:ea typeface="Open Sans"/>
                <a:cs typeface="Open Sans"/>
                <a:sym typeface="Open Sans"/>
              </a:rPr>
              <a:t>(Метилбромид үзіліп, метил катионы мен бромид анионы түзіледі)</a:t>
            </a:r>
          </a:p>
          <a:p>
            <a:pPr algn="ctr">
              <a:lnSpc>
                <a:spcPts val="4620"/>
              </a:lnSpc>
              <a:spcBef>
                <a:spcPct val="0"/>
              </a:spcBef>
            </a:pPr>
            <a:endParaRPr lang="en-US" sz="3300">
              <a:solidFill>
                <a:srgbClr val="0097B2"/>
              </a:solidFill>
              <a:latin typeface="Open Sans"/>
              <a:ea typeface="Open Sans"/>
              <a:cs typeface="Open Sans"/>
              <a:sym typeface="Open Sans"/>
            </a:endParaRPr>
          </a:p>
          <a:p>
            <a:pPr algn="ctr">
              <a:lnSpc>
                <a:spcPts val="4620"/>
              </a:lnSpc>
              <a:spcBef>
                <a:spcPct val="0"/>
              </a:spcBef>
            </a:pPr>
            <a:r>
              <a:rPr lang="en-US" sz="3300" b="1">
                <a:solidFill>
                  <a:srgbClr val="0097B2"/>
                </a:solidFill>
                <a:latin typeface="Open Sans Bold"/>
                <a:ea typeface="Open Sans Bold"/>
                <a:cs typeface="Open Sans Bold"/>
                <a:sym typeface="Open Sans Bold"/>
              </a:rPr>
              <a:t>Нәтижесі:</a:t>
            </a:r>
          </a:p>
          <a:p>
            <a:pPr algn="ctr">
              <a:lnSpc>
                <a:spcPts val="4620"/>
              </a:lnSpc>
              <a:spcBef>
                <a:spcPct val="0"/>
              </a:spcBef>
            </a:pPr>
            <a:r>
              <a:rPr lang="en-US" sz="3300">
                <a:solidFill>
                  <a:srgbClr val="0097B2"/>
                </a:solidFill>
                <a:latin typeface="Open Sans"/>
                <a:ea typeface="Open Sans"/>
                <a:cs typeface="Open Sans"/>
                <a:sym typeface="Open Sans"/>
              </a:rPr>
              <a:t>- Карбокатиондар (R⁺) — электрон жетіспейтін бөлшектер</a:t>
            </a:r>
          </a:p>
          <a:p>
            <a:pPr algn="ctr">
              <a:lnSpc>
                <a:spcPts val="4620"/>
              </a:lnSpc>
              <a:spcBef>
                <a:spcPct val="0"/>
              </a:spcBef>
            </a:pPr>
            <a:r>
              <a:rPr lang="en-US" sz="3300">
                <a:solidFill>
                  <a:srgbClr val="0097B2"/>
                </a:solidFill>
                <a:latin typeface="Open Sans"/>
                <a:ea typeface="Open Sans"/>
                <a:cs typeface="Open Sans"/>
                <a:sym typeface="Open Sans"/>
              </a:rPr>
              <a:t>- Карбаниондар (R⁻) — артық электрон жұбы бар бөлшектер</a:t>
            </a:r>
          </a:p>
          <a:p>
            <a:pPr algn="ctr">
              <a:lnSpc>
                <a:spcPts val="4620"/>
              </a:lnSpc>
              <a:spcBef>
                <a:spcPct val="0"/>
              </a:spcBef>
            </a:pPr>
            <a:r>
              <a:rPr lang="en-US" sz="3300">
                <a:solidFill>
                  <a:srgbClr val="0097B2"/>
                </a:solidFill>
                <a:latin typeface="Open Sans"/>
                <a:ea typeface="Open Sans"/>
                <a:cs typeface="Open Sans"/>
                <a:sym typeface="Open Sans"/>
              </a:rPr>
              <a:t>- Бұл бөлшектер реакцияның келесі кезеңінде қатысады.</a:t>
            </a:r>
          </a:p>
          <a:p>
            <a:pPr algn="ctr">
              <a:lnSpc>
                <a:spcPts val="4620"/>
              </a:lnSpc>
              <a:spcBef>
                <a:spcPct val="0"/>
              </a:spcBef>
            </a:pPr>
            <a:r>
              <a:rPr lang="en-US" sz="3300">
                <a:solidFill>
                  <a:srgbClr val="0097B2"/>
                </a:solidFill>
                <a:latin typeface="Open Sans"/>
                <a:ea typeface="Open Sans"/>
                <a:cs typeface="Open Sans"/>
                <a:sym typeface="Open Sans"/>
              </a:rPr>
              <a:t>SN1, E1 механизмдерінде, электрофильді реакцияларда, қышқылдық-негіздік өзара әрекеттесулерде кездеседі.</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06260" y="1611268"/>
            <a:ext cx="16475481" cy="7647032"/>
          </a:xfrm>
          <a:prstGeom prst="rect">
            <a:avLst/>
          </a:prstGeom>
        </p:spPr>
        <p:txBody>
          <a:bodyPr lIns="0" tIns="0" rIns="0" bIns="0" rtlCol="0" anchor="t">
            <a:spAutoFit/>
          </a:bodyPr>
          <a:lstStyle/>
          <a:p>
            <a:pPr algn="ctr">
              <a:lnSpc>
                <a:spcPts val="4725"/>
              </a:lnSpc>
              <a:spcBef>
                <a:spcPct val="0"/>
              </a:spcBef>
            </a:pPr>
            <a:r>
              <a:rPr lang="en-US" sz="3375" b="1">
                <a:solidFill>
                  <a:srgbClr val="0097B2"/>
                </a:solidFill>
                <a:latin typeface="Open Sans Bold"/>
                <a:ea typeface="Open Sans Bold"/>
                <a:cs typeface="Open Sans Bold"/>
                <a:sym typeface="Open Sans Bold"/>
              </a:rPr>
              <a:t>Гомолиттік үзілу (радикалдық үзілу)</a:t>
            </a:r>
          </a:p>
          <a:p>
            <a:pPr algn="ctr">
              <a:lnSpc>
                <a:spcPts val="4725"/>
              </a:lnSpc>
              <a:spcBef>
                <a:spcPct val="0"/>
              </a:spcBef>
            </a:pPr>
            <a:endParaRPr lang="en-US" sz="3375" b="1">
              <a:solidFill>
                <a:srgbClr val="0097B2"/>
              </a:solidFill>
              <a:latin typeface="Open Sans Bold"/>
              <a:ea typeface="Open Sans Bold"/>
              <a:cs typeface="Open Sans Bold"/>
              <a:sym typeface="Open Sans Bold"/>
            </a:endParaRPr>
          </a:p>
          <a:p>
            <a:pPr algn="ctr">
              <a:lnSpc>
                <a:spcPts val="4725"/>
              </a:lnSpc>
              <a:spcBef>
                <a:spcPct val="0"/>
              </a:spcBef>
            </a:pPr>
            <a:r>
              <a:rPr lang="en-US" sz="3375">
                <a:solidFill>
                  <a:srgbClr val="0097B2"/>
                </a:solidFill>
                <a:latin typeface="Open Sans"/>
                <a:ea typeface="Open Sans"/>
                <a:cs typeface="Open Sans"/>
                <a:sym typeface="Open Sans"/>
              </a:rPr>
              <a:t>- Байланыс үзілу кезінде электрон жұбы екі атомға тең бөлінеді.</a:t>
            </a:r>
          </a:p>
          <a:p>
            <a:pPr algn="ctr">
              <a:lnSpc>
                <a:spcPts val="4725"/>
              </a:lnSpc>
              <a:spcBef>
                <a:spcPct val="0"/>
              </a:spcBef>
            </a:pPr>
            <a:r>
              <a:rPr lang="en-US" sz="3375">
                <a:solidFill>
                  <a:srgbClr val="0097B2"/>
                </a:solidFill>
                <a:latin typeface="Open Sans"/>
                <a:ea typeface="Open Sans"/>
                <a:cs typeface="Open Sans"/>
                <a:sym typeface="Open Sans"/>
              </a:rPr>
              <a:t>- Әр атомда бір жұптаспаған электрон қалады.</a:t>
            </a:r>
          </a:p>
          <a:p>
            <a:pPr algn="ctr">
              <a:lnSpc>
                <a:spcPts val="4725"/>
              </a:lnSpc>
              <a:spcBef>
                <a:spcPct val="0"/>
              </a:spcBef>
            </a:pPr>
            <a:r>
              <a:rPr lang="en-US" sz="3375">
                <a:solidFill>
                  <a:srgbClr val="0097B2"/>
                </a:solidFill>
                <a:latin typeface="Open Sans"/>
                <a:ea typeface="Open Sans"/>
                <a:cs typeface="Open Sans"/>
                <a:sym typeface="Open Sans"/>
              </a:rPr>
              <a:t>- Жарық (hv), жоғары температура немесе пероксидтер қатысында жиі жүреді.</a:t>
            </a:r>
          </a:p>
          <a:p>
            <a:pPr algn="ctr">
              <a:lnSpc>
                <a:spcPts val="4725"/>
              </a:lnSpc>
              <a:spcBef>
                <a:spcPct val="0"/>
              </a:spcBef>
            </a:pPr>
            <a:endParaRPr lang="en-US" sz="3375">
              <a:solidFill>
                <a:srgbClr val="0097B2"/>
              </a:solidFill>
              <a:latin typeface="Open Sans"/>
              <a:ea typeface="Open Sans"/>
              <a:cs typeface="Open Sans"/>
              <a:sym typeface="Open Sans"/>
            </a:endParaRPr>
          </a:p>
          <a:p>
            <a:pPr algn="ctr">
              <a:lnSpc>
                <a:spcPts val="4725"/>
              </a:lnSpc>
              <a:spcBef>
                <a:spcPct val="0"/>
              </a:spcBef>
            </a:pPr>
            <a:r>
              <a:rPr lang="en-US" sz="3375">
                <a:solidFill>
                  <a:srgbClr val="0097B2"/>
                </a:solidFill>
                <a:latin typeface="Open Sans"/>
                <a:ea typeface="Open Sans"/>
                <a:cs typeface="Open Sans"/>
                <a:sym typeface="Open Sans"/>
              </a:rPr>
              <a:t>Мысал:</a:t>
            </a:r>
          </a:p>
          <a:p>
            <a:pPr algn="ctr">
              <a:lnSpc>
                <a:spcPts val="4725"/>
              </a:lnSpc>
              <a:spcBef>
                <a:spcPct val="0"/>
              </a:spcBef>
            </a:pPr>
            <a:r>
              <a:rPr lang="en-US" sz="3375">
                <a:solidFill>
                  <a:srgbClr val="0097B2"/>
                </a:solidFill>
                <a:latin typeface="Open Sans"/>
                <a:ea typeface="Open Sans"/>
                <a:cs typeface="Open Sans"/>
                <a:sym typeface="Open Sans"/>
              </a:rPr>
              <a:t>Cl2 → Cl•+Cl•</a:t>
            </a:r>
          </a:p>
          <a:p>
            <a:pPr algn="ctr">
              <a:lnSpc>
                <a:spcPts val="4725"/>
              </a:lnSpc>
              <a:spcBef>
                <a:spcPct val="0"/>
              </a:spcBef>
            </a:pPr>
            <a:r>
              <a:rPr lang="en-US" sz="3375">
                <a:solidFill>
                  <a:srgbClr val="0097B2"/>
                </a:solidFill>
                <a:latin typeface="Open Sans"/>
                <a:ea typeface="Open Sans"/>
                <a:cs typeface="Open Sans"/>
                <a:sym typeface="Open Sans"/>
              </a:rPr>
              <a:t>(Хлор молекуласы екі хлор радикалына бөлінеді)</a:t>
            </a:r>
          </a:p>
          <a:p>
            <a:pPr algn="ctr">
              <a:lnSpc>
                <a:spcPts val="4725"/>
              </a:lnSpc>
              <a:spcBef>
                <a:spcPct val="0"/>
              </a:spcBef>
            </a:pPr>
            <a:endParaRPr lang="en-US" sz="3375">
              <a:solidFill>
                <a:srgbClr val="0097B2"/>
              </a:solidFill>
              <a:latin typeface="Open Sans"/>
              <a:ea typeface="Open Sans"/>
              <a:cs typeface="Open Sans"/>
              <a:sym typeface="Open Sans"/>
            </a:endParaRPr>
          </a:p>
          <a:p>
            <a:pPr algn="ctr">
              <a:lnSpc>
                <a:spcPts val="4725"/>
              </a:lnSpc>
              <a:spcBef>
                <a:spcPct val="0"/>
              </a:spcBef>
            </a:pPr>
            <a:r>
              <a:rPr lang="en-US" sz="3375">
                <a:solidFill>
                  <a:srgbClr val="0097B2"/>
                </a:solidFill>
                <a:latin typeface="Open Sans"/>
                <a:ea typeface="Open Sans"/>
                <a:cs typeface="Open Sans"/>
                <a:sym typeface="Open Sans"/>
              </a:rPr>
              <a:t>Еркін радикалдар пайда болады (мысалы, CH₃•, Cl•). Өте реакцияға қабілетті бөлшектер, тез әрекеттеседі. Радикалдық орынбасу (SR), радикалдық полимерлену, тотығу/тотықсыздану реакцияларында кездеседі.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741959" y="515691"/>
            <a:ext cx="14804082" cy="513009"/>
          </a:xfrm>
          <a:prstGeom prst="rect">
            <a:avLst/>
          </a:prstGeom>
        </p:spPr>
        <p:txBody>
          <a:bodyPr lIns="0" tIns="0" rIns="0" bIns="0" rtlCol="0" anchor="t">
            <a:spAutoFit/>
          </a:bodyPr>
          <a:lstStyle/>
          <a:p>
            <a:pPr algn="ctr">
              <a:lnSpc>
                <a:spcPts val="4273"/>
              </a:lnSpc>
              <a:spcBef>
                <a:spcPct val="0"/>
              </a:spcBef>
            </a:pPr>
            <a:r>
              <a:rPr lang="en-US" sz="3052" b="1">
                <a:solidFill>
                  <a:srgbClr val="0097B2"/>
                </a:solidFill>
                <a:latin typeface="Open Sans Bold"/>
                <a:ea typeface="Open Sans Bold"/>
                <a:cs typeface="Open Sans Bold"/>
                <a:sym typeface="Open Sans Bold"/>
              </a:rPr>
              <a:t>Байланыстың үзілу сипатына қарай реакция механизмдерінің жіктелуі</a:t>
            </a:r>
          </a:p>
        </p:txBody>
      </p:sp>
      <p:graphicFrame>
        <p:nvGraphicFramePr>
          <p:cNvPr id="4" name="Таблица 3"/>
          <p:cNvGraphicFramePr>
            <a:graphicFrameLocks noGrp="1"/>
          </p:cNvGraphicFramePr>
          <p:nvPr>
            <p:extLst>
              <p:ext uri="{D42A27DB-BD31-4B8C-83A1-F6EECF244321}">
                <p14:modId xmlns:p14="http://schemas.microsoft.com/office/powerpoint/2010/main" val="3658434780"/>
              </p:ext>
            </p:extLst>
          </p:nvPr>
        </p:nvGraphicFramePr>
        <p:xfrm>
          <a:off x="1604962" y="2297523"/>
          <a:ext cx="14941078" cy="6886174"/>
        </p:xfrm>
        <a:graphic>
          <a:graphicData uri="http://schemas.openxmlformats.org/drawingml/2006/table">
            <a:tbl>
              <a:tblPr firstRow="1" firstCol="1" bandRow="1">
                <a:tableStyleId>{5940675A-B579-460E-94D1-54222C63F5DA}</a:tableStyleId>
              </a:tblPr>
              <a:tblGrid>
                <a:gridCol w="682701">
                  <a:extLst>
                    <a:ext uri="{9D8B030D-6E8A-4147-A177-3AD203B41FA5}">
                      <a16:colId xmlns:a16="http://schemas.microsoft.com/office/drawing/2014/main" val="2392248667"/>
                    </a:ext>
                  </a:extLst>
                </a:gridCol>
                <a:gridCol w="2625281">
                  <a:extLst>
                    <a:ext uri="{9D8B030D-6E8A-4147-A177-3AD203B41FA5}">
                      <a16:colId xmlns:a16="http://schemas.microsoft.com/office/drawing/2014/main" val="1740277378"/>
                    </a:ext>
                  </a:extLst>
                </a:gridCol>
                <a:gridCol w="2577316">
                  <a:extLst>
                    <a:ext uri="{9D8B030D-6E8A-4147-A177-3AD203B41FA5}">
                      <a16:colId xmlns:a16="http://schemas.microsoft.com/office/drawing/2014/main" val="3156245386"/>
                    </a:ext>
                  </a:extLst>
                </a:gridCol>
                <a:gridCol w="3172081">
                  <a:extLst>
                    <a:ext uri="{9D8B030D-6E8A-4147-A177-3AD203B41FA5}">
                      <a16:colId xmlns:a16="http://schemas.microsoft.com/office/drawing/2014/main" val="51325559"/>
                    </a:ext>
                  </a:extLst>
                </a:gridCol>
                <a:gridCol w="5883699">
                  <a:extLst>
                    <a:ext uri="{9D8B030D-6E8A-4147-A177-3AD203B41FA5}">
                      <a16:colId xmlns:a16="http://schemas.microsoft.com/office/drawing/2014/main" val="3912616075"/>
                    </a:ext>
                  </a:extLst>
                </a:gridCol>
              </a:tblGrid>
              <a:tr h="827330">
                <a:tc>
                  <a:txBody>
                    <a:bodyPr/>
                    <a:lstStyle/>
                    <a:p>
                      <a:pPr algn="ctr">
                        <a:lnSpc>
                          <a:spcPct val="107000"/>
                        </a:lnSpc>
                        <a:spcAft>
                          <a:spcPts val="0"/>
                        </a:spcAft>
                      </a:pPr>
                      <a:r>
                        <a:rPr lang="ru-RU"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rPr>
                        <a:t>Механизм </a:t>
                      </a:r>
                      <a:r>
                        <a:rPr lang="ru-RU" sz="2800" dirty="0" err="1">
                          <a:effectLst/>
                        </a:rPr>
                        <a:t>түрі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Байланыс үзілу сипаты</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Нәтиже</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Мысал</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576360"/>
                  </a:ext>
                </a:extLst>
              </a:tr>
              <a:tr h="1250329">
                <a:tc>
                  <a:txBody>
                    <a:bodyPr/>
                    <a:lstStyle/>
                    <a:p>
                      <a:pPr algn="ctr">
                        <a:lnSpc>
                          <a:spcPct val="107000"/>
                        </a:lnSpc>
                        <a:spcAft>
                          <a:spcPts val="0"/>
                        </a:spcAft>
                      </a:pPr>
                      <a:r>
                        <a:rPr lang="ru-RU" sz="2800">
                          <a:effectLst/>
                        </a:rPr>
                        <a:t>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err="1">
                          <a:effectLst/>
                        </a:rPr>
                        <a:t>Нуклеофильді</a:t>
                      </a:r>
                      <a:r>
                        <a:rPr lang="ru-RU" sz="2800" dirty="0">
                          <a:effectLst/>
                        </a:rPr>
                        <a:t> </a:t>
                      </a:r>
                      <a:r>
                        <a:rPr lang="ru-RU" sz="2800" dirty="0" err="1">
                          <a:effectLst/>
                        </a:rPr>
                        <a:t>орынбасу</a:t>
                      </a:r>
                      <a:r>
                        <a:rPr lang="ru-RU" sz="2800" dirty="0">
                          <a:effectLst/>
                        </a:rPr>
                        <a:t> (SN1)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Гетеролиттік</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Карбокатион + кететін топ</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CH₃CH₂Br → CH₃CH₂⁺ + Br⁻</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7919290"/>
                  </a:ext>
                </a:extLst>
              </a:tr>
              <a:tr h="1250329">
                <a:tc>
                  <a:txBody>
                    <a:bodyPr/>
                    <a:lstStyle/>
                    <a:p>
                      <a:pPr algn="ctr">
                        <a:lnSpc>
                          <a:spcPct val="107000"/>
                        </a:lnSpc>
                        <a:spcAft>
                          <a:spcPts val="0"/>
                        </a:spcAft>
                      </a:pPr>
                      <a:r>
                        <a:rPr lang="ru-RU" sz="2800">
                          <a:effectLst/>
                        </a:rPr>
                        <a:t>2</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err="1">
                          <a:effectLst/>
                        </a:rPr>
                        <a:t>Нуклеофильді</a:t>
                      </a:r>
                      <a:r>
                        <a:rPr lang="ru-RU" sz="2800" dirty="0">
                          <a:effectLst/>
                        </a:rPr>
                        <a:t> </a:t>
                      </a:r>
                      <a:r>
                        <a:rPr lang="ru-RU" sz="2800" dirty="0" err="1">
                          <a:effectLst/>
                        </a:rPr>
                        <a:t>орынбасу</a:t>
                      </a:r>
                      <a:r>
                        <a:rPr lang="ru-RU" sz="2800" dirty="0">
                          <a:effectLst/>
                        </a:rPr>
                        <a:t> (SN2)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err="1">
                          <a:effectLst/>
                        </a:rPr>
                        <a:t>Гетеролиттік</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Транзишн күйі арқылы өтеді</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CH₃CH₂Br + OH⁻ → CH₃CH₂OH</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241585"/>
                  </a:ext>
                </a:extLst>
              </a:tr>
              <a:tr h="1250329">
                <a:tc>
                  <a:txBody>
                    <a:bodyPr/>
                    <a:lstStyle/>
                    <a:p>
                      <a:pPr algn="ctr">
                        <a:lnSpc>
                          <a:spcPct val="107000"/>
                        </a:lnSpc>
                        <a:spcAft>
                          <a:spcPts val="0"/>
                        </a:spcAft>
                      </a:pPr>
                      <a:r>
                        <a:rPr lang="ru-RU" sz="2800">
                          <a:effectLst/>
                        </a:rPr>
                        <a:t>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Электрофильді орынбасу (SE)</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err="1">
                          <a:effectLst/>
                        </a:rPr>
                        <a:t>Гетеролиттік</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err="1">
                          <a:effectLst/>
                        </a:rPr>
                        <a:t>Электрофилдік</a:t>
                      </a:r>
                      <a:r>
                        <a:rPr lang="ru-RU" sz="2800" dirty="0">
                          <a:effectLst/>
                        </a:rPr>
                        <a:t> </a:t>
                      </a:r>
                      <a:r>
                        <a:rPr lang="ru-RU" sz="2800" dirty="0" err="1">
                          <a:effectLst/>
                        </a:rPr>
                        <a:t>шабуыл</a:t>
                      </a:r>
                      <a:r>
                        <a:rPr lang="ru-RU" sz="2800" dirty="0">
                          <a:effectLst/>
                        </a:rPr>
                        <a:t> + протон </a:t>
                      </a:r>
                      <a:r>
                        <a:rPr lang="ru-RU" sz="2800" dirty="0" err="1">
                          <a:effectLst/>
                        </a:rPr>
                        <a:t>кетеді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a:effectLst/>
                        </a:rPr>
                        <a:t>C₆H₆ + NO₂⁺ → C₆H₅NO₂</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58632"/>
                  </a:ext>
                </a:extLst>
              </a:tr>
              <a:tr h="1250329">
                <a:tc>
                  <a:txBody>
                    <a:bodyPr/>
                    <a:lstStyle/>
                    <a:p>
                      <a:pPr algn="ctr">
                        <a:lnSpc>
                          <a:spcPct val="107000"/>
                        </a:lnSpc>
                        <a:spcAft>
                          <a:spcPts val="0"/>
                        </a:spcAft>
                      </a:pPr>
                      <a:r>
                        <a:rPr lang="ru-RU" sz="2800">
                          <a:effectLst/>
                        </a:rPr>
                        <a:t>4</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Радикалдық орынбасу (SR)</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Гомолиттік</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err="1">
                          <a:effectLst/>
                        </a:rPr>
                        <a:t>Радикалдар</a:t>
                      </a:r>
                      <a:r>
                        <a:rPr lang="ru-RU" sz="2800" dirty="0">
                          <a:effectLst/>
                        </a:rPr>
                        <a:t> </a:t>
                      </a:r>
                      <a:r>
                        <a:rPr lang="ru-RU" sz="2800" dirty="0" err="1">
                          <a:effectLst/>
                        </a:rPr>
                        <a:t>түзіледі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rPr>
                        <a:t>CH₄ + </a:t>
                      </a:r>
                      <a:r>
                        <a:rPr lang="ru-RU" sz="2800" dirty="0" err="1">
                          <a:effectLst/>
                        </a:rPr>
                        <a:t>Cl</a:t>
                      </a:r>
                      <a:r>
                        <a:rPr lang="ru-RU" sz="2800" dirty="0">
                          <a:effectLst/>
                        </a:rPr>
                        <a:t>₂ → </a:t>
                      </a:r>
                      <a:r>
                        <a:rPr lang="ru-RU" sz="2800" dirty="0" err="1">
                          <a:effectLst/>
                        </a:rPr>
                        <a:t>CH₃Cl</a:t>
                      </a:r>
                      <a:r>
                        <a:rPr lang="kk-KZ" sz="2800" dirty="0">
                          <a:effectLst/>
                        </a:rPr>
                        <a:t> (</a:t>
                      </a:r>
                      <a:r>
                        <a:rPr lang="ru-RU" sz="2800" dirty="0" err="1">
                          <a:effectLst/>
                        </a:rPr>
                        <a:t>hv</a:t>
                      </a:r>
                      <a:r>
                        <a:rPr lang="kk-KZ"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28490"/>
                  </a:ext>
                </a:extLst>
              </a:tr>
              <a:tr h="827330">
                <a:tc>
                  <a:txBody>
                    <a:bodyPr/>
                    <a:lstStyle/>
                    <a:p>
                      <a:pPr algn="ctr">
                        <a:lnSpc>
                          <a:spcPct val="107000"/>
                        </a:lnSpc>
                        <a:spcAft>
                          <a:spcPts val="0"/>
                        </a:spcAft>
                      </a:pPr>
                      <a:r>
                        <a:rPr lang="ru-RU" sz="2800">
                          <a:effectLst/>
                        </a:rPr>
                        <a:t>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Полимерлену (радикалдық)</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Гомолиттік</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a:effectLst/>
                        </a:rPr>
                        <a:t>Цептік радикал реакциялар</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effectLst/>
                        </a:rPr>
                        <a:t>CH₂=CH₂ → (CH₂CH₂)n</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14879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994661" y="3054584"/>
            <a:ext cx="16264639" cy="4111158"/>
          </a:xfrm>
          <a:prstGeom prst="rect">
            <a:avLst/>
          </a:prstGeom>
        </p:spPr>
        <p:txBody>
          <a:bodyPr lIns="0" tIns="0" rIns="0" bIns="0" rtlCol="0" anchor="t">
            <a:spAutoFit/>
          </a:bodyPr>
          <a:lstStyle/>
          <a:p>
            <a:pPr algn="ctr">
              <a:lnSpc>
                <a:spcPts val="4727"/>
              </a:lnSpc>
              <a:spcBef>
                <a:spcPct val="0"/>
              </a:spcBef>
            </a:pPr>
            <a:r>
              <a:rPr lang="en-US" sz="3376">
                <a:solidFill>
                  <a:srgbClr val="FFFFFF"/>
                </a:solidFill>
                <a:latin typeface="Open Sans"/>
                <a:ea typeface="Open Sans"/>
                <a:cs typeface="Open Sans"/>
                <a:sym typeface="Open Sans"/>
              </a:rPr>
              <a:t>Сонымен, байланыстың қалай үзілуі реакцияның типін, механизмін және өнімін анықтайтын маңызды фактор болып табылады. Гетеролиттік үзілу кезінде иондар түзіледі, сондықтан бұл реакциялар көбінесе нуклеофильді немесе электрофильді сипатқа ие болады. Ал гомолиттік үзілу кезінде радикалдар түзіледі және ол көбінесе жарық немесе жоғары энергия әсерінен жүреді. Осындай жіктеу реакцияларды басқаруға, жоспарлауға және өнімдерді дәл болжауға мүмкіндік береді.</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264593" y="2658440"/>
            <a:ext cx="15024050" cy="6159936"/>
          </a:xfrm>
          <a:prstGeom prst="rect">
            <a:avLst/>
          </a:prstGeom>
        </p:spPr>
        <p:txBody>
          <a:bodyPr lIns="0" tIns="0" rIns="0" bIns="0" rtlCol="0" anchor="t">
            <a:spAutoFit/>
          </a:bodyPr>
          <a:lstStyle/>
          <a:p>
            <a:pPr algn="l">
              <a:lnSpc>
                <a:spcPts val="4875"/>
              </a:lnSpc>
              <a:spcBef>
                <a:spcPct val="0"/>
              </a:spcBef>
            </a:pPr>
            <a:r>
              <a:rPr lang="en-US" sz="3482" b="1">
                <a:solidFill>
                  <a:srgbClr val="FFFFFF"/>
                </a:solidFill>
                <a:latin typeface="Open Sans Bold"/>
                <a:ea typeface="Open Sans Bold"/>
                <a:cs typeface="Open Sans Bold"/>
                <a:sym typeface="Open Sans Bold"/>
              </a:rPr>
              <a:t>Бақылау сұрақтары:</a:t>
            </a:r>
          </a:p>
          <a:p>
            <a:pPr algn="l">
              <a:lnSpc>
                <a:spcPts val="4875"/>
              </a:lnSpc>
              <a:spcBef>
                <a:spcPct val="0"/>
              </a:spcBef>
            </a:pPr>
            <a:endParaRPr lang="en-US" sz="3482" b="1">
              <a:solidFill>
                <a:srgbClr val="FFFFFF"/>
              </a:solidFill>
              <a:latin typeface="Open Sans Bold"/>
              <a:ea typeface="Open Sans Bold"/>
              <a:cs typeface="Open Sans Bold"/>
              <a:sym typeface="Open Sans Bold"/>
            </a:endParaRPr>
          </a:p>
          <a:p>
            <a:pPr algn="l">
              <a:lnSpc>
                <a:spcPts val="4875"/>
              </a:lnSpc>
              <a:spcBef>
                <a:spcPct val="0"/>
              </a:spcBef>
            </a:pPr>
            <a:r>
              <a:rPr lang="en-US" sz="3482">
                <a:solidFill>
                  <a:srgbClr val="FFFFFF"/>
                </a:solidFill>
                <a:latin typeface="Open Sans"/>
                <a:ea typeface="Open Sans"/>
                <a:cs typeface="Open Sans"/>
                <a:sym typeface="Open Sans"/>
              </a:rPr>
              <a:t>1. Органикалық реакциялар қалай жіктеледі?</a:t>
            </a:r>
          </a:p>
          <a:p>
            <a:pPr algn="l">
              <a:lnSpc>
                <a:spcPts val="4875"/>
              </a:lnSpc>
              <a:spcBef>
                <a:spcPct val="0"/>
              </a:spcBef>
            </a:pPr>
            <a:r>
              <a:rPr lang="en-US" sz="3482">
                <a:solidFill>
                  <a:srgbClr val="FFFFFF"/>
                </a:solidFill>
                <a:latin typeface="Open Sans"/>
                <a:ea typeface="Open Sans"/>
                <a:cs typeface="Open Sans"/>
                <a:sym typeface="Open Sans"/>
              </a:rPr>
              <a:t>2. Электрофиль мен нуклеофиль арасындағы айырмашылық қандай?</a:t>
            </a:r>
          </a:p>
          <a:p>
            <a:pPr algn="l">
              <a:lnSpc>
                <a:spcPts val="4875"/>
              </a:lnSpc>
              <a:spcBef>
                <a:spcPct val="0"/>
              </a:spcBef>
            </a:pPr>
            <a:r>
              <a:rPr lang="en-US" sz="3482">
                <a:solidFill>
                  <a:srgbClr val="FFFFFF"/>
                </a:solidFill>
                <a:latin typeface="Open Sans"/>
                <a:ea typeface="Open Sans"/>
                <a:cs typeface="Open Sans"/>
                <a:sym typeface="Open Sans"/>
              </a:rPr>
              <a:t>3. SN1 және SN2 реакцияларының негізгі айырмашылығы неде?</a:t>
            </a:r>
          </a:p>
          <a:p>
            <a:pPr algn="l">
              <a:lnSpc>
                <a:spcPts val="4875"/>
              </a:lnSpc>
              <a:spcBef>
                <a:spcPct val="0"/>
              </a:spcBef>
            </a:pPr>
            <a:r>
              <a:rPr lang="en-US" sz="3482">
                <a:solidFill>
                  <a:srgbClr val="FFFFFF"/>
                </a:solidFill>
                <a:latin typeface="Open Sans"/>
                <a:ea typeface="Open Sans"/>
                <a:cs typeface="Open Sans"/>
                <a:sym typeface="Open Sans"/>
              </a:rPr>
              <a:t>4. Гетеролиттік және гомолиттік байланыс үзілуі қалай жүзеге асады?</a:t>
            </a:r>
          </a:p>
          <a:p>
            <a:pPr algn="l">
              <a:lnSpc>
                <a:spcPts val="4875"/>
              </a:lnSpc>
              <a:spcBef>
                <a:spcPct val="0"/>
              </a:spcBef>
            </a:pPr>
            <a:r>
              <a:rPr lang="en-US" sz="3482">
                <a:solidFill>
                  <a:srgbClr val="FFFFFF"/>
                </a:solidFill>
                <a:latin typeface="Open Sans"/>
                <a:ea typeface="Open Sans"/>
                <a:cs typeface="Open Sans"/>
                <a:sym typeface="Open Sans"/>
              </a:rPr>
              <a:t>5. Реакция механизмі дегеніміз не?</a:t>
            </a:r>
          </a:p>
          <a:p>
            <a:pPr algn="l">
              <a:lnSpc>
                <a:spcPts val="4875"/>
              </a:lnSpc>
              <a:spcBef>
                <a:spcPct val="0"/>
              </a:spcBef>
            </a:pPr>
            <a:r>
              <a:rPr lang="en-US" sz="3482">
                <a:solidFill>
                  <a:srgbClr val="FFFFFF"/>
                </a:solidFill>
                <a:latin typeface="Open Sans"/>
                <a:ea typeface="Open Sans"/>
                <a:cs typeface="Open Sans"/>
                <a:sym typeface="Open Sans"/>
              </a:rPr>
              <a:t>6. Субстраттың белсендірілуі қандай жолдармен жүреді?</a:t>
            </a:r>
          </a:p>
          <a:p>
            <a:pPr algn="l">
              <a:lnSpc>
                <a:spcPts val="4875"/>
              </a:lnSpc>
              <a:spcBef>
                <a:spcPct val="0"/>
              </a:spcBef>
            </a:pPr>
            <a:r>
              <a:rPr lang="en-US" sz="3482">
                <a:solidFill>
                  <a:srgbClr val="FFFFFF"/>
                </a:solidFill>
                <a:latin typeface="Open Sans"/>
                <a:ea typeface="Open Sans"/>
                <a:cs typeface="Open Sans"/>
                <a:sym typeface="Open Sans"/>
              </a:rPr>
              <a:t>7. Радикалды механизмдер қандай жағдайда жүзеге асады?</a:t>
            </a:r>
          </a:p>
          <a:p>
            <a:pPr algn="l">
              <a:lnSpc>
                <a:spcPts val="4875"/>
              </a:lnSpc>
              <a:spcBef>
                <a:spcPct val="0"/>
              </a:spcBef>
            </a:pPr>
            <a:r>
              <a:rPr lang="en-US" sz="3482">
                <a:solidFill>
                  <a:srgbClr val="FFFFFF"/>
                </a:solidFill>
                <a:latin typeface="Open Sans"/>
                <a:ea typeface="Open Sans"/>
                <a:cs typeface="Open Sans"/>
                <a:sym typeface="Open Sans"/>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3695700"/>
            <a:ext cx="9768893" cy="1015663"/>
          </a:xfrm>
          <a:prstGeom prst="rect">
            <a:avLst/>
          </a:prstGeom>
          <a:noFill/>
        </p:spPr>
        <p:txBody>
          <a:bodyPr wrap="none" rtlCol="0">
            <a:spAutoFit/>
          </a:bodyPr>
          <a:lstStyle/>
          <a:p>
            <a:r>
              <a:rPr lang="kk-KZ" sz="6000" b="1" dirty="0" smtClean="0">
                <a:solidFill>
                  <a:schemeClr val="accent5">
                    <a:lumMod val="75000"/>
                  </a:schemeClr>
                </a:solidFill>
              </a:rPr>
              <a:t>НАЗАРЛАРЫҢЫЗҒА РАҚМЕТ!</a:t>
            </a:r>
            <a:endParaRPr lang="ru-RU" sz="6000" b="1" dirty="0">
              <a:solidFill>
                <a:schemeClr val="accent5">
                  <a:lumMod val="75000"/>
                </a:schemeClr>
              </a:solidFill>
            </a:endParaRPr>
          </a:p>
        </p:txBody>
      </p:sp>
    </p:spTree>
    <p:extLst>
      <p:ext uri="{BB962C8B-B14F-4D97-AF65-F5344CB8AC3E}">
        <p14:creationId xmlns:p14="http://schemas.microsoft.com/office/powerpoint/2010/main" val="291945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39048" y="971550"/>
            <a:ext cx="15409905" cy="8665943"/>
          </a:xfrm>
          <a:prstGeom prst="rect">
            <a:avLst/>
          </a:prstGeom>
        </p:spPr>
        <p:txBody>
          <a:bodyPr lIns="0" tIns="0" rIns="0" bIns="0" rtlCol="0" anchor="t">
            <a:spAutoFit/>
          </a:bodyPr>
          <a:lstStyle/>
          <a:p>
            <a:pPr algn="ctr">
              <a:lnSpc>
                <a:spcPts val="4299"/>
              </a:lnSpc>
            </a:pPr>
            <a:r>
              <a:rPr lang="en-US" sz="3071">
                <a:solidFill>
                  <a:srgbClr val="0097B2"/>
                </a:solidFill>
                <a:latin typeface="Open Sans"/>
                <a:ea typeface="Open Sans"/>
                <a:cs typeface="Open Sans"/>
                <a:sym typeface="Open Sans"/>
              </a:rPr>
              <a:t>Органикалық реакциялар маңызды рөл атқарады, өйткені олар жаңа органикалық қосылыстарды синтездеуге мүмкіндік береді, мысалы, дәрілер, бояғыштар, пластмассалар және пестицидтер. Сонымен қатар, табиғи қосылыстарды зерттеу мен өндіруде, оның ішінде витаминдер, гормондар және аминқышқылдар жасауға қолданылады. Мұнай-химия саласы мен полимер өндірісінде де органикалық реакциялар кеңінен пайдаланылады.</a:t>
            </a:r>
          </a:p>
          <a:p>
            <a:pPr algn="ctr">
              <a:lnSpc>
                <a:spcPts val="4299"/>
              </a:lnSpc>
            </a:pPr>
            <a:endParaRPr lang="en-US" sz="3071">
              <a:solidFill>
                <a:srgbClr val="0097B2"/>
              </a:solidFill>
              <a:latin typeface="Open Sans"/>
              <a:ea typeface="Open Sans"/>
              <a:cs typeface="Open Sans"/>
              <a:sym typeface="Open Sans"/>
            </a:endParaRPr>
          </a:p>
          <a:p>
            <a:pPr algn="ctr">
              <a:lnSpc>
                <a:spcPts val="4299"/>
              </a:lnSpc>
              <a:spcBef>
                <a:spcPct val="0"/>
              </a:spcBef>
            </a:pPr>
            <a:r>
              <a:rPr lang="en-US" sz="3071">
                <a:solidFill>
                  <a:srgbClr val="0097B2"/>
                </a:solidFill>
                <a:latin typeface="Open Sans"/>
                <a:ea typeface="Open Sans"/>
                <a:cs typeface="Open Sans"/>
                <a:sym typeface="Open Sans"/>
              </a:rPr>
              <a:t> </a:t>
            </a:r>
            <a:r>
              <a:rPr lang="en-US" sz="3071" b="1">
                <a:solidFill>
                  <a:srgbClr val="0097B2"/>
                </a:solidFill>
                <a:latin typeface="Open Sans Bold"/>
                <a:ea typeface="Open Sans Bold"/>
                <a:cs typeface="Open Sans Bold"/>
                <a:sym typeface="Open Sans Bold"/>
              </a:rPr>
              <a:t>Органикалық реакциялардың негізгі кезеңдері:</a:t>
            </a:r>
          </a:p>
          <a:p>
            <a:pPr algn="l">
              <a:lnSpc>
                <a:spcPts val="4299"/>
              </a:lnSpc>
              <a:spcBef>
                <a:spcPct val="0"/>
              </a:spcBef>
            </a:pPr>
            <a:r>
              <a:rPr lang="en-US" sz="3071">
                <a:solidFill>
                  <a:srgbClr val="0097B2"/>
                </a:solidFill>
                <a:latin typeface="Open Sans"/>
                <a:ea typeface="Open Sans"/>
                <a:cs typeface="Open Sans"/>
                <a:sym typeface="Open Sans"/>
              </a:rPr>
              <a:t> 1.Бастапқы заттар (субстраттар) — реакцияға түсетін органикалық қосылыстар.</a:t>
            </a:r>
          </a:p>
          <a:p>
            <a:pPr algn="l">
              <a:lnSpc>
                <a:spcPts val="4299"/>
              </a:lnSpc>
              <a:spcBef>
                <a:spcPct val="0"/>
              </a:spcBef>
            </a:pPr>
            <a:r>
              <a:rPr lang="en-US" sz="3071">
                <a:solidFill>
                  <a:srgbClr val="0097B2"/>
                </a:solidFill>
                <a:latin typeface="Open Sans"/>
                <a:ea typeface="Open Sans"/>
                <a:cs typeface="Open Sans"/>
                <a:sym typeface="Open Sans"/>
              </a:rPr>
              <a:t> 2.Реагенттер — реакцияны жүргізуге қажетті белсенді бөлшектер (мысалы, HBr, NaOH, Cl₂).</a:t>
            </a:r>
          </a:p>
          <a:p>
            <a:pPr algn="l">
              <a:lnSpc>
                <a:spcPts val="4299"/>
              </a:lnSpc>
              <a:spcBef>
                <a:spcPct val="0"/>
              </a:spcBef>
            </a:pPr>
            <a:r>
              <a:rPr lang="en-US" sz="3071">
                <a:solidFill>
                  <a:srgbClr val="0097B2"/>
                </a:solidFill>
                <a:latin typeface="Open Sans"/>
                <a:ea typeface="Open Sans"/>
                <a:cs typeface="Open Sans"/>
                <a:sym typeface="Open Sans"/>
              </a:rPr>
              <a:t> 3.Өтпелі күй — энергия жағынан тұрақсыз аралық жағдай.</a:t>
            </a:r>
          </a:p>
          <a:p>
            <a:pPr algn="l">
              <a:lnSpc>
                <a:spcPts val="4299"/>
              </a:lnSpc>
              <a:spcBef>
                <a:spcPct val="0"/>
              </a:spcBef>
            </a:pPr>
            <a:r>
              <a:rPr lang="en-US" sz="3071">
                <a:solidFill>
                  <a:srgbClr val="0097B2"/>
                </a:solidFill>
                <a:latin typeface="Open Sans"/>
                <a:ea typeface="Open Sans"/>
                <a:cs typeface="Open Sans"/>
                <a:sym typeface="Open Sans"/>
              </a:rPr>
              <a:t> 4.Аралық қосылыстар (егер бар болса) — тұрақты немесе жартылай тұрақты құрылымдар (мысалы, карбкатион, радикал).</a:t>
            </a:r>
          </a:p>
          <a:p>
            <a:pPr algn="l">
              <a:lnSpc>
                <a:spcPts val="4299"/>
              </a:lnSpc>
              <a:spcBef>
                <a:spcPct val="0"/>
              </a:spcBef>
            </a:pPr>
            <a:r>
              <a:rPr lang="en-US" sz="3071">
                <a:solidFill>
                  <a:srgbClr val="0097B2"/>
                </a:solidFill>
                <a:latin typeface="Open Sans"/>
                <a:ea typeface="Open Sans"/>
                <a:cs typeface="Open Sans"/>
                <a:sym typeface="Open Sans"/>
              </a:rPr>
              <a:t> 5.Өнімдер — реакция нәтижесінде түзілетін жаңа заттар.</a:t>
            </a:r>
          </a:p>
          <a:p>
            <a:pPr algn="ctr">
              <a:lnSpc>
                <a:spcPts val="4299"/>
              </a:lnSpc>
              <a:spcBef>
                <a:spcPct val="0"/>
              </a:spcBef>
            </a:pPr>
            <a:endParaRPr lang="en-US" sz="3071">
              <a:solidFill>
                <a:srgbClr val="0097B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83609" y="962025"/>
            <a:ext cx="9120783" cy="580390"/>
          </a:xfrm>
          <a:prstGeom prst="rect">
            <a:avLst/>
          </a:prstGeom>
        </p:spPr>
        <p:txBody>
          <a:bodyPr lIns="0" tIns="0" rIns="0" bIns="0" rtlCol="0" anchor="t">
            <a:spAutoFit/>
          </a:bodyPr>
          <a:lstStyle/>
          <a:p>
            <a:pPr algn="ctr">
              <a:lnSpc>
                <a:spcPts val="4759"/>
              </a:lnSpc>
              <a:spcBef>
                <a:spcPct val="0"/>
              </a:spcBef>
            </a:pPr>
            <a:r>
              <a:rPr lang="en-US" sz="3399" b="1">
                <a:solidFill>
                  <a:srgbClr val="0097B2"/>
                </a:solidFill>
                <a:latin typeface="Open Sans Bold"/>
                <a:ea typeface="Open Sans Bold"/>
                <a:cs typeface="Open Sans Bold"/>
                <a:sym typeface="Open Sans Bold"/>
              </a:rPr>
              <a:t> Органикалық реакцияларға мысалдар:</a:t>
            </a:r>
          </a:p>
        </p:txBody>
      </p:sp>
      <p:graphicFrame>
        <p:nvGraphicFramePr>
          <p:cNvPr id="4" name="Таблица 3"/>
          <p:cNvGraphicFramePr>
            <a:graphicFrameLocks noGrp="1"/>
          </p:cNvGraphicFramePr>
          <p:nvPr>
            <p:extLst>
              <p:ext uri="{D42A27DB-BD31-4B8C-83A1-F6EECF244321}">
                <p14:modId xmlns:p14="http://schemas.microsoft.com/office/powerpoint/2010/main" val="1232088034"/>
              </p:ext>
            </p:extLst>
          </p:nvPr>
        </p:nvGraphicFramePr>
        <p:xfrm>
          <a:off x="1604962" y="2476500"/>
          <a:ext cx="14778038" cy="6477000"/>
        </p:xfrm>
        <a:graphic>
          <a:graphicData uri="http://schemas.openxmlformats.org/drawingml/2006/table">
            <a:tbl>
              <a:tblPr firstRow="1" firstCol="1" bandRow="1">
                <a:tableStyleId>{5940675A-B579-460E-94D1-54222C63F5DA}</a:tableStyleId>
              </a:tblPr>
              <a:tblGrid>
                <a:gridCol w="4699875">
                  <a:extLst>
                    <a:ext uri="{9D8B030D-6E8A-4147-A177-3AD203B41FA5}">
                      <a16:colId xmlns:a16="http://schemas.microsoft.com/office/drawing/2014/main" val="979774119"/>
                    </a:ext>
                  </a:extLst>
                </a:gridCol>
                <a:gridCol w="10078163">
                  <a:extLst>
                    <a:ext uri="{9D8B030D-6E8A-4147-A177-3AD203B41FA5}">
                      <a16:colId xmlns:a16="http://schemas.microsoft.com/office/drawing/2014/main" val="4179058037"/>
                    </a:ext>
                  </a:extLst>
                </a:gridCol>
              </a:tblGrid>
              <a:tr h="1079500">
                <a:tc>
                  <a:txBody>
                    <a:bodyPr/>
                    <a:lstStyle/>
                    <a:p>
                      <a:pPr algn="just">
                        <a:lnSpc>
                          <a:spcPct val="107000"/>
                        </a:lnSpc>
                        <a:spcAft>
                          <a:spcPts val="0"/>
                        </a:spcAft>
                      </a:pPr>
                      <a:r>
                        <a:rPr lang="ru-RU" sz="3200" dirty="0">
                          <a:solidFill>
                            <a:srgbClr val="54B9CB"/>
                          </a:solidFill>
                          <a:effectLst/>
                        </a:rPr>
                        <a:t>Реакция </a:t>
                      </a:r>
                      <a:r>
                        <a:rPr lang="ru-RU" sz="3200" dirty="0" err="1">
                          <a:solidFill>
                            <a:srgbClr val="54B9CB"/>
                          </a:solidFill>
                          <a:effectLst/>
                        </a:rPr>
                        <a:t>түрі</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err="1">
                          <a:solidFill>
                            <a:srgbClr val="54B9CB"/>
                          </a:solidFill>
                          <a:effectLst/>
                        </a:rPr>
                        <a:t>Мысал</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6544670"/>
                  </a:ext>
                </a:extLst>
              </a:tr>
              <a:tr h="1079500">
                <a:tc>
                  <a:txBody>
                    <a:bodyPr/>
                    <a:lstStyle/>
                    <a:p>
                      <a:pPr algn="just">
                        <a:lnSpc>
                          <a:spcPct val="107000"/>
                        </a:lnSpc>
                        <a:spcAft>
                          <a:spcPts val="0"/>
                        </a:spcAft>
                      </a:pPr>
                      <a:r>
                        <a:rPr lang="ru-RU" sz="3200" dirty="0" err="1">
                          <a:solidFill>
                            <a:srgbClr val="54B9CB"/>
                          </a:solidFill>
                          <a:effectLst/>
                        </a:rPr>
                        <a:t>Қосылу</a:t>
                      </a:r>
                      <a:r>
                        <a:rPr lang="ru-RU" sz="3200" dirty="0">
                          <a:solidFill>
                            <a:srgbClr val="54B9CB"/>
                          </a:solidFill>
                          <a:effectLst/>
                        </a:rPr>
                        <a:t> </a:t>
                      </a:r>
                      <a:r>
                        <a:rPr lang="ru-RU" sz="3200" dirty="0" err="1">
                          <a:solidFill>
                            <a:srgbClr val="54B9CB"/>
                          </a:solidFill>
                          <a:effectLst/>
                        </a:rPr>
                        <a:t>реакциясы</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a:solidFill>
                            <a:srgbClr val="54B9CB"/>
                          </a:solidFill>
                          <a:effectLst/>
                        </a:rPr>
                        <a:t>C₂H₄ + </a:t>
                      </a:r>
                      <a:r>
                        <a:rPr lang="ru-RU" sz="3200" dirty="0" err="1">
                          <a:solidFill>
                            <a:srgbClr val="54B9CB"/>
                          </a:solidFill>
                          <a:effectLst/>
                        </a:rPr>
                        <a:t>Br</a:t>
                      </a:r>
                      <a:r>
                        <a:rPr lang="ru-RU" sz="3200" dirty="0">
                          <a:solidFill>
                            <a:srgbClr val="54B9CB"/>
                          </a:solidFill>
                          <a:effectLst/>
                        </a:rPr>
                        <a:t>₂ → </a:t>
                      </a:r>
                      <a:r>
                        <a:rPr lang="ru-RU" sz="3200" dirty="0" err="1">
                          <a:solidFill>
                            <a:srgbClr val="54B9CB"/>
                          </a:solidFill>
                          <a:effectLst/>
                        </a:rPr>
                        <a:t>C₂H₄Br</a:t>
                      </a:r>
                      <a:r>
                        <a:rPr lang="ru-RU" sz="3200" dirty="0">
                          <a:solidFill>
                            <a:srgbClr val="54B9CB"/>
                          </a:solidFill>
                          <a:effectLst/>
                        </a:rPr>
                        <a:t>₂</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216274"/>
                  </a:ext>
                </a:extLst>
              </a:tr>
              <a:tr h="1079500">
                <a:tc>
                  <a:txBody>
                    <a:bodyPr/>
                    <a:lstStyle/>
                    <a:p>
                      <a:pPr algn="just">
                        <a:lnSpc>
                          <a:spcPct val="107000"/>
                        </a:lnSpc>
                        <a:spcAft>
                          <a:spcPts val="0"/>
                        </a:spcAft>
                      </a:pPr>
                      <a:r>
                        <a:rPr lang="ru-RU" sz="3200" dirty="0" err="1">
                          <a:solidFill>
                            <a:srgbClr val="54B9CB"/>
                          </a:solidFill>
                          <a:effectLst/>
                        </a:rPr>
                        <a:t>Айырылу</a:t>
                      </a:r>
                      <a:r>
                        <a:rPr lang="ru-RU" sz="3200" dirty="0">
                          <a:solidFill>
                            <a:srgbClr val="54B9CB"/>
                          </a:solidFill>
                          <a:effectLst/>
                        </a:rPr>
                        <a:t> </a:t>
                      </a:r>
                      <a:r>
                        <a:rPr lang="ru-RU" sz="3200" dirty="0" err="1">
                          <a:solidFill>
                            <a:srgbClr val="54B9CB"/>
                          </a:solidFill>
                          <a:effectLst/>
                        </a:rPr>
                        <a:t>реакциясы</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a:solidFill>
                            <a:srgbClr val="54B9CB"/>
                          </a:solidFill>
                          <a:effectLst/>
                        </a:rPr>
                        <a:t>C₂H₅OH → C₂H₄ + H₂O (</a:t>
                      </a:r>
                      <a:r>
                        <a:rPr lang="ru-RU" sz="3200" dirty="0" err="1">
                          <a:solidFill>
                            <a:srgbClr val="54B9CB"/>
                          </a:solidFill>
                          <a:effectLst/>
                        </a:rPr>
                        <a:t>қыздырғанда</a:t>
                      </a:r>
                      <a:r>
                        <a:rPr lang="ru-RU" sz="3200" dirty="0">
                          <a:solidFill>
                            <a:srgbClr val="54B9CB"/>
                          </a:solidFill>
                          <a:effectLst/>
                        </a:rPr>
                        <a:t>)</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3029597"/>
                  </a:ext>
                </a:extLst>
              </a:tr>
              <a:tr h="1079500">
                <a:tc>
                  <a:txBody>
                    <a:bodyPr/>
                    <a:lstStyle/>
                    <a:p>
                      <a:pPr algn="just">
                        <a:lnSpc>
                          <a:spcPct val="107000"/>
                        </a:lnSpc>
                        <a:spcAft>
                          <a:spcPts val="0"/>
                        </a:spcAft>
                      </a:pPr>
                      <a:r>
                        <a:rPr lang="ru-RU" sz="3200">
                          <a:solidFill>
                            <a:srgbClr val="54B9CB"/>
                          </a:solidFill>
                          <a:effectLst/>
                        </a:rPr>
                        <a:t>Орынбасу реакциясы</a:t>
                      </a:r>
                      <a:endParaRPr lang="ru-RU" sz="320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a:solidFill>
                            <a:srgbClr val="54B9CB"/>
                          </a:solidFill>
                          <a:effectLst/>
                        </a:rPr>
                        <a:t>CH₄ + </a:t>
                      </a:r>
                      <a:r>
                        <a:rPr lang="ru-RU" sz="3200" dirty="0" err="1">
                          <a:solidFill>
                            <a:srgbClr val="54B9CB"/>
                          </a:solidFill>
                          <a:effectLst/>
                        </a:rPr>
                        <a:t>Cl</a:t>
                      </a:r>
                      <a:r>
                        <a:rPr lang="ru-RU" sz="3200" dirty="0">
                          <a:solidFill>
                            <a:srgbClr val="54B9CB"/>
                          </a:solidFill>
                          <a:effectLst/>
                        </a:rPr>
                        <a:t>₂ → </a:t>
                      </a:r>
                      <a:r>
                        <a:rPr lang="ru-RU" sz="3200" dirty="0" err="1">
                          <a:solidFill>
                            <a:srgbClr val="54B9CB"/>
                          </a:solidFill>
                          <a:effectLst/>
                        </a:rPr>
                        <a:t>CH₃Cl</a:t>
                      </a:r>
                      <a:r>
                        <a:rPr lang="ru-RU" sz="3200" dirty="0">
                          <a:solidFill>
                            <a:srgbClr val="54B9CB"/>
                          </a:solidFill>
                          <a:effectLst/>
                        </a:rPr>
                        <a:t> + </a:t>
                      </a:r>
                      <a:r>
                        <a:rPr lang="ru-RU" sz="3200" dirty="0" err="1">
                          <a:solidFill>
                            <a:srgbClr val="54B9CB"/>
                          </a:solidFill>
                          <a:effectLst/>
                        </a:rPr>
                        <a:t>HCl</a:t>
                      </a:r>
                      <a:r>
                        <a:rPr lang="ru-RU" sz="3200" dirty="0">
                          <a:solidFill>
                            <a:srgbClr val="54B9CB"/>
                          </a:solidFill>
                          <a:effectLst/>
                        </a:rPr>
                        <a:t> (</a:t>
                      </a:r>
                      <a:r>
                        <a:rPr lang="ru-RU" sz="3200" dirty="0" err="1">
                          <a:solidFill>
                            <a:srgbClr val="54B9CB"/>
                          </a:solidFill>
                          <a:effectLst/>
                        </a:rPr>
                        <a:t>жарық</a:t>
                      </a:r>
                      <a:r>
                        <a:rPr lang="ru-RU" sz="3200" dirty="0">
                          <a:solidFill>
                            <a:srgbClr val="54B9CB"/>
                          </a:solidFill>
                          <a:effectLst/>
                        </a:rPr>
                        <a:t> </a:t>
                      </a:r>
                      <a:r>
                        <a:rPr lang="ru-RU" sz="3200" dirty="0" err="1">
                          <a:solidFill>
                            <a:srgbClr val="54B9CB"/>
                          </a:solidFill>
                          <a:effectLst/>
                        </a:rPr>
                        <a:t>әсерінен</a:t>
                      </a:r>
                      <a:r>
                        <a:rPr lang="ru-RU" sz="3200" dirty="0">
                          <a:solidFill>
                            <a:srgbClr val="54B9CB"/>
                          </a:solidFill>
                          <a:effectLst/>
                        </a:rPr>
                        <a:t>)</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2349541"/>
                  </a:ext>
                </a:extLst>
              </a:tr>
              <a:tr h="1079500">
                <a:tc>
                  <a:txBody>
                    <a:bodyPr/>
                    <a:lstStyle/>
                    <a:p>
                      <a:pPr algn="just">
                        <a:lnSpc>
                          <a:spcPct val="107000"/>
                        </a:lnSpc>
                        <a:spcAft>
                          <a:spcPts val="0"/>
                        </a:spcAft>
                      </a:pPr>
                      <a:r>
                        <a:rPr lang="ru-RU" sz="3200">
                          <a:solidFill>
                            <a:srgbClr val="54B9CB"/>
                          </a:solidFill>
                          <a:effectLst/>
                        </a:rPr>
                        <a:t>Тотығу реакциясы</a:t>
                      </a:r>
                      <a:endParaRPr lang="ru-RU" sz="320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a:solidFill>
                            <a:srgbClr val="54B9CB"/>
                          </a:solidFill>
                          <a:effectLst/>
                        </a:rPr>
                        <a:t>CH₃CH₂OH → CH₃CHO + H₂</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366712"/>
                  </a:ext>
                </a:extLst>
              </a:tr>
              <a:tr h="1079500">
                <a:tc>
                  <a:txBody>
                    <a:bodyPr/>
                    <a:lstStyle/>
                    <a:p>
                      <a:pPr algn="just">
                        <a:lnSpc>
                          <a:spcPct val="107000"/>
                        </a:lnSpc>
                        <a:spcAft>
                          <a:spcPts val="0"/>
                        </a:spcAft>
                      </a:pPr>
                      <a:r>
                        <a:rPr lang="ru-RU" sz="3200">
                          <a:solidFill>
                            <a:srgbClr val="54B9CB"/>
                          </a:solidFill>
                          <a:effectLst/>
                        </a:rPr>
                        <a:t>Изомерлену</a:t>
                      </a:r>
                      <a:endParaRPr lang="ru-RU" sz="320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u-RU" sz="3200" dirty="0">
                          <a:solidFill>
                            <a:srgbClr val="54B9CB"/>
                          </a:solidFill>
                          <a:effectLst/>
                        </a:rPr>
                        <a:t>C₄H₁₀ (н-бутан) → C₄H₁₀ (изобутан)</a:t>
                      </a:r>
                      <a:endParaRPr lang="ru-RU" sz="3200" dirty="0">
                        <a:solidFill>
                          <a:srgbClr val="54B9C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710579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193845" y="2201618"/>
            <a:ext cx="15900310" cy="5817089"/>
          </a:xfrm>
          <a:prstGeom prst="rect">
            <a:avLst/>
          </a:prstGeom>
        </p:spPr>
        <p:txBody>
          <a:bodyPr lIns="0" tIns="0" rIns="0" bIns="0" rtlCol="0" anchor="t">
            <a:spAutoFit/>
          </a:bodyPr>
          <a:lstStyle/>
          <a:p>
            <a:pPr algn="ctr">
              <a:lnSpc>
                <a:spcPts val="4628"/>
              </a:lnSpc>
              <a:spcBef>
                <a:spcPct val="0"/>
              </a:spcBef>
            </a:pPr>
            <a:r>
              <a:rPr lang="en-US" sz="3305">
                <a:solidFill>
                  <a:srgbClr val="FFFFFF"/>
                </a:solidFill>
                <a:latin typeface="Open Sans"/>
                <a:ea typeface="Open Sans"/>
                <a:cs typeface="Open Sans"/>
                <a:sym typeface="Open Sans"/>
              </a:rPr>
              <a:t> Реакциялардың жүруіне бірнеше факторлар әсер етеді. Біріншіден, температура жоғарылаған сайын молекулалардың қозғалыс жылдамдығы артып, соқтығысу жиілігі көбейіп, реакция жылдамдығы да артады. Екіншіден, катализаторлар реакцияны тездетеді, бірақ өздері химиялық өзгеріске ұшырамайды. Үшіншіден, еріткіштің табиғаты – оның полярлы немесе полярсыз, протонды немесе апротонды болуы – реакция механизмін едәуір өзгертуі мүмкін. Соңында, бастапқы заттардың құрылысы, яғни молекулада орналасқан функционалдық топтар мен олардың кеңістіктегі орны да реакцияның жүру жылдамдығына және бағытына әсер етеді.</a:t>
            </a:r>
          </a:p>
          <a:p>
            <a:pPr algn="ctr">
              <a:lnSpc>
                <a:spcPts val="4628"/>
              </a:lnSpc>
              <a:spcBef>
                <a:spcPct val="0"/>
              </a:spcBef>
            </a:pPr>
            <a:endParaRPr lang="en-US" sz="3305">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0" y="1217752"/>
            <a:ext cx="18288000" cy="8040548"/>
          </a:xfrm>
          <a:prstGeom prst="rect">
            <a:avLst/>
          </a:prstGeom>
        </p:spPr>
        <p:txBody>
          <a:bodyPr lIns="0" tIns="0" rIns="0" bIns="0" rtlCol="0" anchor="t">
            <a:spAutoFit/>
          </a:bodyPr>
          <a:lstStyle/>
          <a:p>
            <a:pPr algn="ctr">
              <a:lnSpc>
                <a:spcPts val="3595"/>
              </a:lnSpc>
            </a:pPr>
            <a:r>
              <a:rPr lang="en-US" sz="2568" b="1">
                <a:solidFill>
                  <a:srgbClr val="FFFFFF"/>
                </a:solidFill>
                <a:latin typeface="Open Sans Bold"/>
                <a:ea typeface="Open Sans Bold"/>
                <a:cs typeface="Open Sans Bold"/>
                <a:sym typeface="Open Sans Bold"/>
              </a:rPr>
              <a:t> 2. Органикалық реагенттер және олардың түрлері.</a:t>
            </a:r>
          </a:p>
          <a:p>
            <a:pPr algn="ctr">
              <a:lnSpc>
                <a:spcPts val="3595"/>
              </a:lnSpc>
              <a:spcBef>
                <a:spcPct val="0"/>
              </a:spcBef>
            </a:pPr>
            <a:r>
              <a:rPr lang="en-US" sz="2568">
                <a:solidFill>
                  <a:srgbClr val="FFFFFF"/>
                </a:solidFill>
                <a:latin typeface="Open Sans"/>
                <a:ea typeface="Open Sans"/>
                <a:cs typeface="Open Sans"/>
                <a:sym typeface="Open Sans"/>
              </a:rPr>
              <a:t> Органикалық реагенттер – органикалық реакциялар кезінде бастапқы заттармен әрекеттесіп, белгілі бір өнімдерге әкелетін химиялық қосылыстар. Олар реакцияның жүру бағытын, жылдамдығын және нәтижесін анықтайды.</a:t>
            </a:r>
          </a:p>
          <a:p>
            <a:pPr algn="ctr">
              <a:lnSpc>
                <a:spcPts val="3595"/>
              </a:lnSpc>
              <a:spcBef>
                <a:spcPct val="0"/>
              </a:spcBef>
            </a:pPr>
            <a:endParaRPr lang="en-US" sz="2568">
              <a:solidFill>
                <a:srgbClr val="FFFFFF"/>
              </a:solidFill>
              <a:latin typeface="Open Sans"/>
              <a:ea typeface="Open Sans"/>
              <a:cs typeface="Open Sans"/>
              <a:sym typeface="Open Sans"/>
            </a:endParaRPr>
          </a:p>
          <a:p>
            <a:pPr algn="ctr">
              <a:lnSpc>
                <a:spcPts val="3595"/>
              </a:lnSpc>
              <a:spcBef>
                <a:spcPct val="0"/>
              </a:spcBef>
            </a:pPr>
            <a:r>
              <a:rPr lang="en-US" sz="2568" b="1">
                <a:solidFill>
                  <a:srgbClr val="FFFFFF"/>
                </a:solidFill>
                <a:latin typeface="Open Sans Bold"/>
                <a:ea typeface="Open Sans Bold"/>
                <a:cs typeface="Open Sans Bold"/>
                <a:sym typeface="Open Sans Bold"/>
              </a:rPr>
              <a:t> Органикалық реагенттер бірнеше белгілеріне қарай жіктеледі:</a:t>
            </a:r>
          </a:p>
          <a:p>
            <a:pPr algn="ctr">
              <a:lnSpc>
                <a:spcPts val="3595"/>
              </a:lnSpc>
              <a:spcBef>
                <a:spcPct val="0"/>
              </a:spcBef>
            </a:pPr>
            <a:r>
              <a:rPr lang="en-US" sz="2568" b="1">
                <a:solidFill>
                  <a:srgbClr val="FFFFFF"/>
                </a:solidFill>
                <a:latin typeface="Open Sans Bold"/>
                <a:ea typeface="Open Sans Bold"/>
                <a:cs typeface="Open Sans Bold"/>
                <a:sym typeface="Open Sans Bold"/>
              </a:rPr>
              <a:t> I. Әсер ету механизміне байланысты:</a:t>
            </a:r>
          </a:p>
          <a:p>
            <a:pPr algn="ctr">
              <a:lnSpc>
                <a:spcPts val="3595"/>
              </a:lnSpc>
              <a:spcBef>
                <a:spcPct val="0"/>
              </a:spcBef>
            </a:pPr>
            <a:r>
              <a:rPr lang="en-US" sz="2568" i="1">
                <a:solidFill>
                  <a:srgbClr val="FFFFFF"/>
                </a:solidFill>
                <a:latin typeface="Open Sans Italics"/>
                <a:ea typeface="Open Sans Italics"/>
                <a:cs typeface="Open Sans Italics"/>
                <a:sym typeface="Open Sans Italics"/>
              </a:rPr>
              <a:t> 1. Нуклеофильді реагенттер (Nu⁻):</a:t>
            </a:r>
          </a:p>
          <a:p>
            <a:pPr algn="ctr">
              <a:lnSpc>
                <a:spcPts val="3595"/>
              </a:lnSpc>
              <a:spcBef>
                <a:spcPct val="0"/>
              </a:spcBef>
            </a:pPr>
            <a:r>
              <a:rPr lang="en-US" sz="2568">
                <a:solidFill>
                  <a:srgbClr val="FFFFFF"/>
                </a:solidFill>
                <a:latin typeface="Open Sans"/>
                <a:ea typeface="Open Sans"/>
                <a:cs typeface="Open Sans"/>
                <a:sym typeface="Open Sans"/>
              </a:rPr>
              <a:t> -Электрон жұбын беретін, яғни электрон “доноры” болып табылатын бөлшектер.</a:t>
            </a:r>
          </a:p>
          <a:p>
            <a:pPr algn="ctr">
              <a:lnSpc>
                <a:spcPts val="3595"/>
              </a:lnSpc>
              <a:spcBef>
                <a:spcPct val="0"/>
              </a:spcBef>
            </a:pPr>
            <a:r>
              <a:rPr lang="en-US" sz="2568">
                <a:solidFill>
                  <a:srgbClr val="FFFFFF"/>
                </a:solidFill>
                <a:latin typeface="Open Sans"/>
                <a:ea typeface="Open Sans"/>
                <a:cs typeface="Open Sans"/>
                <a:sym typeface="Open Sans"/>
              </a:rPr>
              <a:t> -Олар электрон кемістігі бар орталықтарға (электрофилдерге) шабуыл жасайды.</a:t>
            </a:r>
          </a:p>
          <a:p>
            <a:pPr algn="ctr">
              <a:lnSpc>
                <a:spcPts val="3595"/>
              </a:lnSpc>
              <a:spcBef>
                <a:spcPct val="0"/>
              </a:spcBef>
            </a:pPr>
            <a:r>
              <a:rPr lang="en-US" sz="2568">
                <a:solidFill>
                  <a:srgbClr val="FFFFFF"/>
                </a:solidFill>
                <a:latin typeface="Open Sans"/>
                <a:ea typeface="Open Sans"/>
                <a:cs typeface="Open Sans"/>
                <a:sym typeface="Open Sans"/>
              </a:rPr>
              <a:t> Мысалдар:</a:t>
            </a:r>
          </a:p>
          <a:p>
            <a:pPr algn="ctr">
              <a:lnSpc>
                <a:spcPts val="3595"/>
              </a:lnSpc>
              <a:spcBef>
                <a:spcPct val="0"/>
              </a:spcBef>
            </a:pPr>
            <a:r>
              <a:rPr lang="en-US" sz="2568">
                <a:solidFill>
                  <a:srgbClr val="FFFFFF"/>
                </a:solidFill>
                <a:latin typeface="Open Sans"/>
                <a:ea typeface="Open Sans"/>
                <a:cs typeface="Open Sans"/>
                <a:sym typeface="Open Sans"/>
              </a:rPr>
              <a:t> -Гидроксид ионы (OH⁻)</a:t>
            </a:r>
          </a:p>
          <a:p>
            <a:pPr algn="ctr">
              <a:lnSpc>
                <a:spcPts val="3595"/>
              </a:lnSpc>
              <a:spcBef>
                <a:spcPct val="0"/>
              </a:spcBef>
            </a:pPr>
            <a:r>
              <a:rPr lang="en-US" sz="2568">
                <a:solidFill>
                  <a:srgbClr val="FFFFFF"/>
                </a:solidFill>
                <a:latin typeface="Open Sans"/>
                <a:ea typeface="Open Sans"/>
                <a:cs typeface="Open Sans"/>
                <a:sym typeface="Open Sans"/>
              </a:rPr>
              <a:t> -Аминдер (NH₃, RNH₂)</a:t>
            </a:r>
          </a:p>
          <a:p>
            <a:pPr algn="ctr">
              <a:lnSpc>
                <a:spcPts val="3595"/>
              </a:lnSpc>
              <a:spcBef>
                <a:spcPct val="0"/>
              </a:spcBef>
            </a:pPr>
            <a:r>
              <a:rPr lang="en-US" sz="2568">
                <a:solidFill>
                  <a:srgbClr val="FFFFFF"/>
                </a:solidFill>
                <a:latin typeface="Open Sans"/>
                <a:ea typeface="Open Sans"/>
                <a:cs typeface="Open Sans"/>
                <a:sym typeface="Open Sans"/>
              </a:rPr>
              <a:t> -Цианид ионы (CN⁻)</a:t>
            </a:r>
          </a:p>
          <a:p>
            <a:pPr algn="ctr">
              <a:lnSpc>
                <a:spcPts val="3595"/>
              </a:lnSpc>
              <a:spcBef>
                <a:spcPct val="0"/>
              </a:spcBef>
            </a:pPr>
            <a:r>
              <a:rPr lang="en-US" sz="2568">
                <a:solidFill>
                  <a:srgbClr val="FFFFFF"/>
                </a:solidFill>
                <a:latin typeface="Open Sans"/>
                <a:ea typeface="Open Sans"/>
                <a:cs typeface="Open Sans"/>
                <a:sym typeface="Open Sans"/>
              </a:rPr>
              <a:t> -Спирттер (ROH)</a:t>
            </a:r>
          </a:p>
          <a:p>
            <a:pPr algn="ctr">
              <a:lnSpc>
                <a:spcPts val="3595"/>
              </a:lnSpc>
              <a:spcBef>
                <a:spcPct val="0"/>
              </a:spcBef>
            </a:pPr>
            <a:r>
              <a:rPr lang="en-US" sz="2568">
                <a:solidFill>
                  <a:srgbClr val="FFFFFF"/>
                </a:solidFill>
                <a:latin typeface="Open Sans"/>
                <a:ea typeface="Open Sans"/>
                <a:cs typeface="Open Sans"/>
                <a:sym typeface="Open Sans"/>
              </a:rPr>
              <a:t> Мысалы: (бромметан гидроксидпен әрекеттесіп метанол түзеді)</a:t>
            </a:r>
          </a:p>
          <a:p>
            <a:pPr algn="ctr">
              <a:lnSpc>
                <a:spcPts val="3595"/>
              </a:lnSpc>
              <a:spcBef>
                <a:spcPct val="0"/>
              </a:spcBef>
            </a:pPr>
            <a:r>
              <a:rPr lang="en-US" sz="2568">
                <a:solidFill>
                  <a:srgbClr val="FFFFFF"/>
                </a:solidFill>
                <a:latin typeface="Open Sans"/>
                <a:ea typeface="Open Sans"/>
                <a:cs typeface="Open Sans"/>
                <a:sym typeface="Open Sans"/>
              </a:rPr>
              <a:t>CH₃Br+OH−→CH₃OH+Br− </a:t>
            </a:r>
          </a:p>
          <a:p>
            <a:pPr algn="ctr">
              <a:lnSpc>
                <a:spcPts val="3595"/>
              </a:lnSpc>
              <a:spcBef>
                <a:spcPct val="0"/>
              </a:spcBef>
            </a:pPr>
            <a:endParaRPr lang="en-US" sz="2568">
              <a:solidFill>
                <a:srgbClr val="FFFFFF"/>
              </a:solidFill>
              <a:latin typeface="Open Sans"/>
              <a:ea typeface="Open Sans"/>
              <a:cs typeface="Open Sans"/>
              <a:sym typeface="Open Sans"/>
            </a:endParaRPr>
          </a:p>
        </p:txBody>
      </p:sp>
      <p:sp>
        <p:nvSpPr>
          <p:cNvPr id="3" name="Freeform 3"/>
          <p:cNvSpPr/>
          <p:nvPr/>
        </p:nvSpPr>
        <p:spPr>
          <a:xfrm rot="1499244">
            <a:off x="975990" y="5458454"/>
            <a:ext cx="2080973" cy="2661709"/>
          </a:xfrm>
          <a:custGeom>
            <a:avLst/>
            <a:gdLst/>
            <a:ahLst/>
            <a:cxnLst/>
            <a:rect l="l" t="t" r="r" b="b"/>
            <a:pathLst>
              <a:path w="2080973" h="2661709">
                <a:moveTo>
                  <a:pt x="0" y="0"/>
                </a:moveTo>
                <a:lnTo>
                  <a:pt x="2080973" y="0"/>
                </a:lnTo>
                <a:lnTo>
                  <a:pt x="2080973" y="2661709"/>
                </a:lnTo>
                <a:lnTo>
                  <a:pt x="0" y="2661709"/>
                </a:lnTo>
                <a:lnTo>
                  <a:pt x="0" y="0"/>
                </a:lnTo>
                <a:close/>
              </a:path>
            </a:pathLst>
          </a:custGeom>
          <a:blipFill>
            <a:blip r:embed="rId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1496169" y="962025"/>
            <a:ext cx="15295662" cy="8381365"/>
          </a:xfrm>
          <a:prstGeom prst="rect">
            <a:avLst/>
          </a:prstGeom>
        </p:spPr>
        <p:txBody>
          <a:bodyPr lIns="0" tIns="0" rIns="0" bIns="0" rtlCol="0" anchor="t">
            <a:spAutoFit/>
          </a:bodyPr>
          <a:lstStyle/>
          <a:p>
            <a:pPr algn="ctr">
              <a:lnSpc>
                <a:spcPts val="4759"/>
              </a:lnSpc>
            </a:pPr>
            <a:r>
              <a:rPr lang="en-US" sz="3399" i="1">
                <a:solidFill>
                  <a:srgbClr val="FFFFFF"/>
                </a:solidFill>
                <a:latin typeface="Open Sans Italics"/>
                <a:ea typeface="Open Sans Italics"/>
                <a:cs typeface="Open Sans Italics"/>
                <a:sym typeface="Open Sans Italics"/>
              </a:rPr>
              <a:t> 2. Электрофильді реагенттер (E⁺):</a:t>
            </a:r>
          </a:p>
          <a:p>
            <a:pPr algn="ctr">
              <a:lnSpc>
                <a:spcPts val="4759"/>
              </a:lnSpc>
            </a:pPr>
            <a:endParaRPr lang="en-US" sz="3399" i="1">
              <a:solidFill>
                <a:srgbClr val="FFFFFF"/>
              </a:solidFill>
              <a:latin typeface="Open Sans Italics"/>
              <a:ea typeface="Open Sans Italics"/>
              <a:cs typeface="Open Sans Italics"/>
              <a:sym typeface="Open Sans Italics"/>
            </a:endParaRPr>
          </a:p>
          <a:p>
            <a:pPr algn="ctr">
              <a:lnSpc>
                <a:spcPts val="4759"/>
              </a:lnSpc>
              <a:spcBef>
                <a:spcPct val="0"/>
              </a:spcBef>
            </a:pPr>
            <a:r>
              <a:rPr lang="en-US" sz="3399">
                <a:solidFill>
                  <a:srgbClr val="FFFFFF"/>
                </a:solidFill>
                <a:latin typeface="Open Sans"/>
                <a:ea typeface="Open Sans"/>
                <a:cs typeface="Open Sans"/>
                <a:sym typeface="Open Sans"/>
              </a:rPr>
              <a:t> -Электрон жұбына мұқтаж, яғни электрон “қабылдаушы” бөлшектер.</a:t>
            </a:r>
          </a:p>
          <a:p>
            <a:pPr algn="ctr">
              <a:lnSpc>
                <a:spcPts val="4759"/>
              </a:lnSpc>
              <a:spcBef>
                <a:spcPct val="0"/>
              </a:spcBef>
            </a:pPr>
            <a:r>
              <a:rPr lang="en-US" sz="3399">
                <a:solidFill>
                  <a:srgbClr val="FFFFFF"/>
                </a:solidFill>
                <a:latin typeface="Open Sans"/>
                <a:ea typeface="Open Sans"/>
                <a:cs typeface="Open Sans"/>
                <a:sym typeface="Open Sans"/>
              </a:rPr>
              <a:t> -Нуклеофильді орталықтармен әрекеттеседі.</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 Мысалдар:</a:t>
            </a:r>
          </a:p>
          <a:p>
            <a:pPr algn="ctr">
              <a:lnSpc>
                <a:spcPts val="4759"/>
              </a:lnSpc>
              <a:spcBef>
                <a:spcPct val="0"/>
              </a:spcBef>
            </a:pPr>
            <a:r>
              <a:rPr lang="en-US" sz="3399">
                <a:solidFill>
                  <a:srgbClr val="FFFFFF"/>
                </a:solidFill>
                <a:latin typeface="Open Sans"/>
                <a:ea typeface="Open Sans"/>
                <a:cs typeface="Open Sans"/>
                <a:sym typeface="Open Sans"/>
              </a:rPr>
              <a:t> -Протон (H⁺)</a:t>
            </a:r>
          </a:p>
          <a:p>
            <a:pPr algn="ctr">
              <a:lnSpc>
                <a:spcPts val="4759"/>
              </a:lnSpc>
              <a:spcBef>
                <a:spcPct val="0"/>
              </a:spcBef>
            </a:pPr>
            <a:r>
              <a:rPr lang="en-US" sz="3399">
                <a:solidFill>
                  <a:srgbClr val="FFFFFF"/>
                </a:solidFill>
                <a:latin typeface="Open Sans"/>
                <a:ea typeface="Open Sans"/>
                <a:cs typeface="Open Sans"/>
                <a:sym typeface="Open Sans"/>
              </a:rPr>
              <a:t> -Алкил карбокатиондары (R⁺)</a:t>
            </a:r>
          </a:p>
          <a:p>
            <a:pPr algn="ctr">
              <a:lnSpc>
                <a:spcPts val="4759"/>
              </a:lnSpc>
              <a:spcBef>
                <a:spcPct val="0"/>
              </a:spcBef>
            </a:pPr>
            <a:r>
              <a:rPr lang="en-US" sz="3399">
                <a:solidFill>
                  <a:srgbClr val="FFFFFF"/>
                </a:solidFill>
                <a:latin typeface="Open Sans"/>
                <a:ea typeface="Open Sans"/>
                <a:cs typeface="Open Sans"/>
                <a:sym typeface="Open Sans"/>
              </a:rPr>
              <a:t> -Галогендер (Br₂, Cl₂)</a:t>
            </a:r>
          </a:p>
          <a:p>
            <a:pPr algn="ctr">
              <a:lnSpc>
                <a:spcPts val="4759"/>
              </a:lnSpc>
              <a:spcBef>
                <a:spcPct val="0"/>
              </a:spcBef>
            </a:pPr>
            <a:r>
              <a:rPr lang="en-US" sz="3399">
                <a:solidFill>
                  <a:srgbClr val="FFFFFF"/>
                </a:solidFill>
                <a:latin typeface="Open Sans"/>
                <a:ea typeface="Open Sans"/>
                <a:cs typeface="Open Sans"/>
                <a:sym typeface="Open Sans"/>
              </a:rPr>
              <a:t> -Нитросоний ионы (NO⁺)</a:t>
            </a:r>
          </a:p>
          <a:p>
            <a:pPr algn="ctr">
              <a:lnSpc>
                <a:spcPts val="4759"/>
              </a:lnSpc>
              <a:spcBef>
                <a:spcPct val="0"/>
              </a:spcBef>
            </a:pPr>
            <a:r>
              <a:rPr lang="en-US" sz="3399">
                <a:solidFill>
                  <a:srgbClr val="FFFFFF"/>
                </a:solidFill>
                <a:latin typeface="Open Sans"/>
                <a:ea typeface="Open Sans"/>
                <a:cs typeface="Open Sans"/>
                <a:sym typeface="Open Sans"/>
              </a:rPr>
              <a:t> Мысалы: FeBr3</a:t>
            </a:r>
          </a:p>
          <a:p>
            <a:pPr algn="ctr">
              <a:lnSpc>
                <a:spcPts val="4759"/>
              </a:lnSpc>
              <a:spcBef>
                <a:spcPct val="0"/>
              </a:spcBef>
            </a:pPr>
            <a:r>
              <a:rPr lang="en-US" sz="3399">
                <a:solidFill>
                  <a:srgbClr val="FFFFFF"/>
                </a:solidFill>
                <a:latin typeface="Open Sans"/>
                <a:ea typeface="Open Sans"/>
                <a:cs typeface="Open Sans"/>
                <a:sym typeface="Open Sans"/>
              </a:rPr>
              <a:t>C₆H₆+Br2 → C₆H₅Br+HBr</a:t>
            </a:r>
          </a:p>
          <a:p>
            <a:pPr algn="ctr">
              <a:lnSpc>
                <a:spcPts val="4759"/>
              </a:lnSpc>
              <a:spcBef>
                <a:spcPct val="0"/>
              </a:spcBef>
            </a:pPr>
            <a:r>
              <a:rPr lang="en-US" sz="3399">
                <a:solidFill>
                  <a:srgbClr val="FFFFFF"/>
                </a:solidFill>
                <a:latin typeface="Open Sans"/>
                <a:ea typeface="Open Sans"/>
                <a:cs typeface="Open Sans"/>
                <a:sym typeface="Open Sans"/>
              </a:rPr>
              <a:t> (бензол электрофильді орынбасу реакциясына түсіп бромбензол түзеді)</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sp>
        <p:nvSpPr>
          <p:cNvPr id="2" name="TextBox 2"/>
          <p:cNvSpPr txBox="1"/>
          <p:nvPr/>
        </p:nvSpPr>
        <p:spPr>
          <a:xfrm>
            <a:off x="618381" y="1519555"/>
            <a:ext cx="17051238" cy="7181215"/>
          </a:xfrm>
          <a:prstGeom prst="rect">
            <a:avLst/>
          </a:prstGeom>
        </p:spPr>
        <p:txBody>
          <a:bodyPr lIns="0" tIns="0" rIns="0" bIns="0" rtlCol="0" anchor="t">
            <a:spAutoFit/>
          </a:bodyPr>
          <a:lstStyle/>
          <a:p>
            <a:pPr algn="ctr">
              <a:lnSpc>
                <a:spcPts val="4759"/>
              </a:lnSpc>
            </a:pPr>
            <a:r>
              <a:rPr lang="en-US" sz="3399" i="1">
                <a:solidFill>
                  <a:srgbClr val="FFFFFF"/>
                </a:solidFill>
                <a:latin typeface="Open Sans Italics"/>
                <a:ea typeface="Open Sans Italics"/>
                <a:cs typeface="Open Sans Italics"/>
                <a:sym typeface="Open Sans Italics"/>
              </a:rPr>
              <a:t> 3. Радикалдық реагенттер (R•):</a:t>
            </a:r>
          </a:p>
          <a:p>
            <a:pPr algn="ctr">
              <a:lnSpc>
                <a:spcPts val="4759"/>
              </a:lnSpc>
            </a:pPr>
            <a:endParaRPr lang="en-US" sz="3399" i="1">
              <a:solidFill>
                <a:srgbClr val="FFFFFF"/>
              </a:solidFill>
              <a:latin typeface="Open Sans Italics"/>
              <a:ea typeface="Open Sans Italics"/>
              <a:cs typeface="Open Sans Italics"/>
              <a:sym typeface="Open Sans Italics"/>
            </a:endParaRPr>
          </a:p>
          <a:p>
            <a:pPr algn="ctr">
              <a:lnSpc>
                <a:spcPts val="4759"/>
              </a:lnSpc>
              <a:spcBef>
                <a:spcPct val="0"/>
              </a:spcBef>
            </a:pPr>
            <a:r>
              <a:rPr lang="en-US" sz="3399">
                <a:solidFill>
                  <a:srgbClr val="FFFFFF"/>
                </a:solidFill>
                <a:latin typeface="Open Sans"/>
                <a:ea typeface="Open Sans"/>
                <a:cs typeface="Open Sans"/>
                <a:sym typeface="Open Sans"/>
              </a:rPr>
              <a:t> -Электрон жұбы жоқ, бір жұптаспаған электроны бар бөлшектер.</a:t>
            </a:r>
          </a:p>
          <a:p>
            <a:pPr algn="ctr">
              <a:lnSpc>
                <a:spcPts val="4759"/>
              </a:lnSpc>
              <a:spcBef>
                <a:spcPct val="0"/>
              </a:spcBef>
            </a:pPr>
            <a:r>
              <a:rPr lang="en-US" sz="3399">
                <a:solidFill>
                  <a:srgbClr val="FFFFFF"/>
                </a:solidFill>
                <a:latin typeface="Open Sans"/>
                <a:ea typeface="Open Sans"/>
                <a:cs typeface="Open Sans"/>
                <a:sym typeface="Open Sans"/>
              </a:rPr>
              <a:t> -Өте белсенді, көбінесе фотохимиялық немесе термиялық жағдайларда түзіледі.</a:t>
            </a:r>
          </a:p>
          <a:p>
            <a:pPr algn="ctr">
              <a:lnSpc>
                <a:spcPts val="4759"/>
              </a:lnSpc>
              <a:spcBef>
                <a:spcPct val="0"/>
              </a:spcBef>
            </a:pPr>
            <a:r>
              <a:rPr lang="en-US" sz="3399">
                <a:solidFill>
                  <a:srgbClr val="FFFFFF"/>
                </a:solidFill>
                <a:latin typeface="Open Sans"/>
                <a:ea typeface="Open Sans"/>
                <a:cs typeface="Open Sans"/>
                <a:sym typeface="Open Sans"/>
              </a:rPr>
              <a:t> Мысалдар:</a:t>
            </a:r>
          </a:p>
          <a:p>
            <a:pPr algn="ctr">
              <a:lnSpc>
                <a:spcPts val="4759"/>
              </a:lnSpc>
              <a:spcBef>
                <a:spcPct val="0"/>
              </a:spcBef>
            </a:pPr>
            <a:r>
              <a:rPr lang="en-US" sz="3399">
                <a:solidFill>
                  <a:srgbClr val="FFFFFF"/>
                </a:solidFill>
                <a:latin typeface="Open Sans"/>
                <a:ea typeface="Open Sans"/>
                <a:cs typeface="Open Sans"/>
                <a:sym typeface="Open Sans"/>
              </a:rPr>
              <a:t> -Метил радикалы (CH₃•)</a:t>
            </a:r>
          </a:p>
          <a:p>
            <a:pPr algn="ctr">
              <a:lnSpc>
                <a:spcPts val="4759"/>
              </a:lnSpc>
              <a:spcBef>
                <a:spcPct val="0"/>
              </a:spcBef>
            </a:pPr>
            <a:r>
              <a:rPr lang="en-US" sz="3399">
                <a:solidFill>
                  <a:srgbClr val="FFFFFF"/>
                </a:solidFill>
                <a:latin typeface="Open Sans"/>
                <a:ea typeface="Open Sans"/>
                <a:cs typeface="Open Sans"/>
                <a:sym typeface="Open Sans"/>
              </a:rPr>
              <a:t> -Хлор радикалы (Cl•)</a:t>
            </a:r>
          </a:p>
          <a:p>
            <a:pPr algn="ctr">
              <a:lnSpc>
                <a:spcPts val="4759"/>
              </a:lnSpc>
              <a:spcBef>
                <a:spcPct val="0"/>
              </a:spcBef>
            </a:pPr>
            <a:r>
              <a:rPr lang="en-US" sz="3399">
                <a:solidFill>
                  <a:srgbClr val="FFFFFF"/>
                </a:solidFill>
                <a:latin typeface="Open Sans"/>
                <a:ea typeface="Open Sans"/>
                <a:cs typeface="Open Sans"/>
                <a:sym typeface="Open Sans"/>
              </a:rPr>
              <a:t> -Гидроксил радикалы (•OH)</a:t>
            </a:r>
          </a:p>
          <a:p>
            <a:pPr algn="ctr">
              <a:lnSpc>
                <a:spcPts val="4759"/>
              </a:lnSpc>
              <a:spcBef>
                <a:spcPct val="0"/>
              </a:spcBef>
            </a:pPr>
            <a:r>
              <a:rPr lang="en-US" sz="3399">
                <a:solidFill>
                  <a:srgbClr val="FFFFFF"/>
                </a:solidFill>
                <a:latin typeface="Open Sans"/>
                <a:ea typeface="Open Sans"/>
                <a:cs typeface="Open Sans"/>
                <a:sym typeface="Open Sans"/>
              </a:rPr>
              <a:t> Мысалы: hv қатысында</a:t>
            </a:r>
          </a:p>
          <a:p>
            <a:pPr algn="ctr">
              <a:lnSpc>
                <a:spcPts val="4759"/>
              </a:lnSpc>
              <a:spcBef>
                <a:spcPct val="0"/>
              </a:spcBef>
            </a:pPr>
            <a:r>
              <a:rPr lang="en-US" sz="3399">
                <a:solidFill>
                  <a:srgbClr val="FFFFFF"/>
                </a:solidFill>
                <a:latin typeface="Open Sans"/>
                <a:ea typeface="Open Sans"/>
                <a:cs typeface="Open Sans"/>
                <a:sym typeface="Open Sans"/>
              </a:rPr>
              <a:t> CH₄+Cl2 → CH₃Cl+HCl </a:t>
            </a:r>
          </a:p>
          <a:p>
            <a:pPr algn="ctr">
              <a:lnSpc>
                <a:spcPts val="4759"/>
              </a:lnSpc>
              <a:spcBef>
                <a:spcPct val="0"/>
              </a:spcBef>
            </a:pPr>
            <a:r>
              <a:rPr lang="en-US" sz="3399">
                <a:solidFill>
                  <a:srgbClr val="FFFFFF"/>
                </a:solidFill>
                <a:latin typeface="Open Sans"/>
                <a:ea typeface="Open Sans"/>
                <a:cs typeface="Open Sans"/>
                <a:sym typeface="Open Sans"/>
              </a:rPr>
              <a:t> </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
        <p:nvSpPr>
          <p:cNvPr id="3" name="Freeform 3"/>
          <p:cNvSpPr/>
          <p:nvPr/>
        </p:nvSpPr>
        <p:spPr>
          <a:xfrm>
            <a:off x="1354183" y="6907066"/>
            <a:ext cx="3918724" cy="2351234"/>
          </a:xfrm>
          <a:custGeom>
            <a:avLst/>
            <a:gdLst/>
            <a:ahLst/>
            <a:cxnLst/>
            <a:rect l="l" t="t" r="r" b="b"/>
            <a:pathLst>
              <a:path w="3918724" h="2351234">
                <a:moveTo>
                  <a:pt x="0" y="0"/>
                </a:moveTo>
                <a:lnTo>
                  <a:pt x="3918724" y="0"/>
                </a:lnTo>
                <a:lnTo>
                  <a:pt x="3918724" y="2351234"/>
                </a:lnTo>
                <a:lnTo>
                  <a:pt x="0" y="23512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3308</Words>
  <Application>Microsoft Office PowerPoint</Application>
  <PresentationFormat>Произвольный</PresentationFormat>
  <Paragraphs>394</Paragraphs>
  <Slides>37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37</vt:i4>
      </vt:variant>
    </vt:vector>
  </HeadingPairs>
  <TitlesOfParts>
    <vt:vector size="44" baseType="lpstr">
      <vt:lpstr>Open Sans Italics</vt:lpstr>
      <vt:lpstr>Open Sans Bold</vt:lpstr>
      <vt:lpstr>Times New Roman</vt:lpstr>
      <vt:lpstr>Calibri</vt:lpstr>
      <vt:lpstr>Open Sans</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дәріс Тақырыбы. Органикалық химиядағы реакциялар мен реагенттердің жіктелуі. Реакциялар механизмі туралы түсінік. Органикалық реакциялардың механизмі, субстраттың айналу, белсендіру түрі, байланыстың үзілу сипаты бойынша жіктелуі.</dc:title>
  <cp:lastModifiedBy>Админ</cp:lastModifiedBy>
  <cp:revision>3</cp:revision>
  <dcterms:created xsi:type="dcterms:W3CDTF">2006-08-16T00:00:00Z</dcterms:created>
  <dcterms:modified xsi:type="dcterms:W3CDTF">2025-09-22T05:41:47Z</dcterms:modified>
  <dc:identifier>DAGzj20gwGA</dc:identifier>
</cp:coreProperties>
</file>