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8" r:id="rId2"/>
  </p:sldMasterIdLst>
  <p:notesMasterIdLst>
    <p:notesMasterId r:id="rId30"/>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64" r:id="rId28"/>
    <p:sldId id="282" r:id="rId29"/>
  </p:sldIdLst>
  <p:sldSz cx="14630400" cy="8229600"/>
  <p:notesSz cx="8229600" cy="14630400"/>
  <p:embeddedFontLst>
    <p:embeddedFont>
      <p:font typeface="Arimo" panose="020B060402020202020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Outfit Extra Bold" panose="020B0604020202020204" charset="0"/>
      <p:regular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83DA9-E1DB-45F4-9AD1-C5CB56C19179}"/>
              </a:ext>
            </a:extLst>
          </p:cNvPr>
          <p:cNvSpPr>
            <a:spLocks noGrp="1"/>
          </p:cNvSpPr>
          <p:nvPr>
            <p:ph type="ctrTitle"/>
          </p:nvPr>
        </p:nvSpPr>
        <p:spPr>
          <a:xfrm>
            <a:off x="1828800" y="1346836"/>
            <a:ext cx="10972800" cy="2865120"/>
          </a:xfrm>
        </p:spPr>
        <p:txBody>
          <a:bodyPr anchor="b"/>
          <a:lstStyle>
            <a:lvl1pPr algn="ctr">
              <a:defRPr sz="7200"/>
            </a:lvl1pPr>
          </a:lstStyle>
          <a:p>
            <a:r>
              <a:rPr lang="ru-RU"/>
              <a:t>Образец заголовка</a:t>
            </a:r>
          </a:p>
        </p:txBody>
      </p:sp>
      <p:sp>
        <p:nvSpPr>
          <p:cNvPr id="3" name="Подзаголовок 2">
            <a:extLst>
              <a:ext uri="{FF2B5EF4-FFF2-40B4-BE49-F238E27FC236}">
                <a16:creationId xmlns:a16="http://schemas.microsoft.com/office/drawing/2014/main" id="{3AC358E1-23CE-4103-B94C-F489AEA4392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ru-RU"/>
              <a:t>Образец подзаголовка</a:t>
            </a:r>
          </a:p>
        </p:txBody>
      </p:sp>
      <p:sp>
        <p:nvSpPr>
          <p:cNvPr id="4" name="Дата 3">
            <a:extLst>
              <a:ext uri="{FF2B5EF4-FFF2-40B4-BE49-F238E27FC236}">
                <a16:creationId xmlns:a16="http://schemas.microsoft.com/office/drawing/2014/main" id="{6556E5B6-D8A5-4B0F-9F4B-8043975F3CA1}"/>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88ED9124-3B11-438A-B6A3-1D84D88D35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44E0A1-CCFB-4D78-BE53-E7D82450A885}"/>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194166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AAC85-6487-4DE7-BA16-918A8216660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193C25-46D3-4BAF-9EA8-D042A6F246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60705D-ADD1-4834-83F7-5A2BA64D1852}"/>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078696C2-C7F2-4567-9D40-2BE4C66DC5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59FD8D-60B5-4CC0-B52C-7A542B2F332A}"/>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3425361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43022D-8A65-4281-812C-D352ABE91BE9}"/>
              </a:ext>
            </a:extLst>
          </p:cNvPr>
          <p:cNvSpPr>
            <a:spLocks noGrp="1"/>
          </p:cNvSpPr>
          <p:nvPr>
            <p:ph type="title"/>
          </p:nvPr>
        </p:nvSpPr>
        <p:spPr>
          <a:xfrm>
            <a:off x="998220" y="2051686"/>
            <a:ext cx="12618720" cy="3423284"/>
          </a:xfrm>
        </p:spPr>
        <p:txBody>
          <a:bodyPr anchor="b"/>
          <a:lstStyle>
            <a:lvl1pPr>
              <a:defRPr sz="7200"/>
            </a:lvl1pPr>
          </a:lstStyle>
          <a:p>
            <a:r>
              <a:rPr lang="ru-RU"/>
              <a:t>Образец заголовка</a:t>
            </a:r>
          </a:p>
        </p:txBody>
      </p:sp>
      <p:sp>
        <p:nvSpPr>
          <p:cNvPr id="3" name="Текст 2">
            <a:extLst>
              <a:ext uri="{FF2B5EF4-FFF2-40B4-BE49-F238E27FC236}">
                <a16:creationId xmlns:a16="http://schemas.microsoft.com/office/drawing/2014/main" id="{BC3E08C6-24C3-4105-828F-7F833510C1D5}"/>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8E2E9CF-7E45-437D-9B59-79D55DBCD8AA}"/>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7DD027A2-4D63-4739-B537-21355952C2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7DD809-6F5B-4B13-9F80-EB38310598AA}"/>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250059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060367-49D0-46E7-9CCC-593FF5081F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83321-D085-47B9-B522-E51CF2DB38C4}"/>
              </a:ext>
            </a:extLst>
          </p:cNvPr>
          <p:cNvSpPr>
            <a:spLocks noGrp="1"/>
          </p:cNvSpPr>
          <p:nvPr>
            <p:ph sz="half" idx="1"/>
          </p:nvPr>
        </p:nvSpPr>
        <p:spPr>
          <a:xfrm>
            <a:off x="1005840" y="2190750"/>
            <a:ext cx="6217920" cy="52216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6CD5188-AFDC-4091-8E6D-8B93BCFF3E02}"/>
              </a:ext>
            </a:extLst>
          </p:cNvPr>
          <p:cNvSpPr>
            <a:spLocks noGrp="1"/>
          </p:cNvSpPr>
          <p:nvPr>
            <p:ph sz="half" idx="2"/>
          </p:nvPr>
        </p:nvSpPr>
        <p:spPr>
          <a:xfrm>
            <a:off x="7406640" y="2190750"/>
            <a:ext cx="6217920" cy="52216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2DBDF2-5163-418E-8411-EF4DBB5DD5ED}"/>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6" name="Нижний колонтитул 5">
            <a:extLst>
              <a:ext uri="{FF2B5EF4-FFF2-40B4-BE49-F238E27FC236}">
                <a16:creationId xmlns:a16="http://schemas.microsoft.com/office/drawing/2014/main" id="{D53619AE-D458-4ABE-A780-5D2DB072A58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EDCF9C-4376-475C-B5CD-86776C8370C0}"/>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74312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D5C75-98D6-4B03-94B5-ECD52D6DDCCE}"/>
              </a:ext>
            </a:extLst>
          </p:cNvPr>
          <p:cNvSpPr>
            <a:spLocks noGrp="1"/>
          </p:cNvSpPr>
          <p:nvPr>
            <p:ph type="title"/>
          </p:nvPr>
        </p:nvSpPr>
        <p:spPr>
          <a:xfrm>
            <a:off x="1007746" y="438150"/>
            <a:ext cx="12618720" cy="1590676"/>
          </a:xfrm>
        </p:spPr>
        <p:txBody>
          <a:bodyPr/>
          <a:lstStyle/>
          <a:p>
            <a:r>
              <a:rPr lang="ru-RU"/>
              <a:t>Образец заголовка</a:t>
            </a:r>
          </a:p>
        </p:txBody>
      </p:sp>
      <p:sp>
        <p:nvSpPr>
          <p:cNvPr id="3" name="Текст 2">
            <a:extLst>
              <a:ext uri="{FF2B5EF4-FFF2-40B4-BE49-F238E27FC236}">
                <a16:creationId xmlns:a16="http://schemas.microsoft.com/office/drawing/2014/main" id="{161F8A7D-20F9-4944-996B-2D7F178BAF18}"/>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4" name="Объект 3">
            <a:extLst>
              <a:ext uri="{FF2B5EF4-FFF2-40B4-BE49-F238E27FC236}">
                <a16:creationId xmlns:a16="http://schemas.microsoft.com/office/drawing/2014/main" id="{85D88A9E-F303-4CCE-BBA4-DC03A10F5D1B}"/>
              </a:ext>
            </a:extLst>
          </p:cNvPr>
          <p:cNvSpPr>
            <a:spLocks noGrp="1"/>
          </p:cNvSpPr>
          <p:nvPr>
            <p:ph sz="half" idx="2"/>
          </p:nvPr>
        </p:nvSpPr>
        <p:spPr>
          <a:xfrm>
            <a:off x="1007746" y="3006090"/>
            <a:ext cx="6189344" cy="44215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6834948-B138-45EE-B359-0A9843BBD992}"/>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6" name="Объект 5">
            <a:extLst>
              <a:ext uri="{FF2B5EF4-FFF2-40B4-BE49-F238E27FC236}">
                <a16:creationId xmlns:a16="http://schemas.microsoft.com/office/drawing/2014/main" id="{B169A08B-309B-4684-97DD-1DEDF4CC88C7}"/>
              </a:ext>
            </a:extLst>
          </p:cNvPr>
          <p:cNvSpPr>
            <a:spLocks noGrp="1"/>
          </p:cNvSpPr>
          <p:nvPr>
            <p:ph sz="quarter" idx="4"/>
          </p:nvPr>
        </p:nvSpPr>
        <p:spPr>
          <a:xfrm>
            <a:off x="7406640" y="3006090"/>
            <a:ext cx="6219826" cy="44215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B430A34-580A-4AD3-9ED1-DBA008C77207}"/>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8" name="Нижний колонтитул 7">
            <a:extLst>
              <a:ext uri="{FF2B5EF4-FFF2-40B4-BE49-F238E27FC236}">
                <a16:creationId xmlns:a16="http://schemas.microsoft.com/office/drawing/2014/main" id="{F456E976-328C-46EC-9D9F-B8E20BB92D7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ABEDCC5-2663-4E19-8F72-972763B97BB4}"/>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75549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D47EB-9825-4210-A62D-957B521975A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84F770A-AFBF-4E3A-A8C1-5BB887FB0BFA}"/>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4" name="Нижний колонтитул 3">
            <a:extLst>
              <a:ext uri="{FF2B5EF4-FFF2-40B4-BE49-F238E27FC236}">
                <a16:creationId xmlns:a16="http://schemas.microsoft.com/office/drawing/2014/main" id="{76950669-8610-408E-9155-29F1CA0ADFD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A8D84CA-51B9-4D49-AA0D-0835E3A660EE}"/>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562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FC865E8-67DB-4CC9-B393-A2BB9E6B8031}"/>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3" name="Нижний колонтитул 2">
            <a:extLst>
              <a:ext uri="{FF2B5EF4-FFF2-40B4-BE49-F238E27FC236}">
                <a16:creationId xmlns:a16="http://schemas.microsoft.com/office/drawing/2014/main" id="{88216208-409E-4DBC-9003-AE23722FCA6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C43469F-BE68-4875-9663-C15E24E5125E}"/>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2664406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391CCE-73C1-442E-8567-C81ACA9B54C6}"/>
              </a:ext>
            </a:extLst>
          </p:cNvPr>
          <p:cNvSpPr>
            <a:spLocks noGrp="1"/>
          </p:cNvSpPr>
          <p:nvPr>
            <p:ph type="title"/>
          </p:nvPr>
        </p:nvSpPr>
        <p:spPr>
          <a:xfrm>
            <a:off x="1007746" y="548640"/>
            <a:ext cx="4718684" cy="1920240"/>
          </a:xfrm>
        </p:spPr>
        <p:txBody>
          <a:bodyPr anchor="b"/>
          <a:lstStyle>
            <a:lvl1pPr>
              <a:defRPr sz="3840"/>
            </a:lvl1pPr>
          </a:lstStyle>
          <a:p>
            <a:r>
              <a:rPr lang="ru-RU"/>
              <a:t>Образец заголовка</a:t>
            </a:r>
          </a:p>
        </p:txBody>
      </p:sp>
      <p:sp>
        <p:nvSpPr>
          <p:cNvPr id="3" name="Объект 2">
            <a:extLst>
              <a:ext uri="{FF2B5EF4-FFF2-40B4-BE49-F238E27FC236}">
                <a16:creationId xmlns:a16="http://schemas.microsoft.com/office/drawing/2014/main" id="{6975BFFC-A1E0-48EB-B600-F8B0F18434EF}"/>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D1D0F9F-D87D-48B6-BBC2-AD41A130CC31}"/>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ru-RU"/>
              <a:t>Образец текста</a:t>
            </a:r>
          </a:p>
        </p:txBody>
      </p:sp>
      <p:sp>
        <p:nvSpPr>
          <p:cNvPr id="5" name="Дата 4">
            <a:extLst>
              <a:ext uri="{FF2B5EF4-FFF2-40B4-BE49-F238E27FC236}">
                <a16:creationId xmlns:a16="http://schemas.microsoft.com/office/drawing/2014/main" id="{D7FA8472-9E4D-4686-AFB0-1FE9050D3BFB}"/>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6" name="Нижний колонтитул 5">
            <a:extLst>
              <a:ext uri="{FF2B5EF4-FFF2-40B4-BE49-F238E27FC236}">
                <a16:creationId xmlns:a16="http://schemas.microsoft.com/office/drawing/2014/main" id="{D45B07DD-F66F-41E7-B68E-867904061A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640BC64-0BFD-4D68-992B-BEFD03DF2774}"/>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219974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252376-7F74-4FB0-BC14-66F186B80970}"/>
              </a:ext>
            </a:extLst>
          </p:cNvPr>
          <p:cNvSpPr>
            <a:spLocks noGrp="1"/>
          </p:cNvSpPr>
          <p:nvPr>
            <p:ph type="title"/>
          </p:nvPr>
        </p:nvSpPr>
        <p:spPr>
          <a:xfrm>
            <a:off x="1007746" y="548640"/>
            <a:ext cx="4718684" cy="1920240"/>
          </a:xfrm>
        </p:spPr>
        <p:txBody>
          <a:bodyPr anchor="b"/>
          <a:lstStyle>
            <a:lvl1pPr>
              <a:defRPr sz="3840"/>
            </a:lvl1pPr>
          </a:lstStyle>
          <a:p>
            <a:r>
              <a:rPr lang="ru-RU"/>
              <a:t>Образец заголовка</a:t>
            </a:r>
          </a:p>
        </p:txBody>
      </p:sp>
      <p:sp>
        <p:nvSpPr>
          <p:cNvPr id="3" name="Рисунок 2">
            <a:extLst>
              <a:ext uri="{FF2B5EF4-FFF2-40B4-BE49-F238E27FC236}">
                <a16:creationId xmlns:a16="http://schemas.microsoft.com/office/drawing/2014/main" id="{DEBA137F-EE9D-4239-985F-4DC567797DE9}"/>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ru-RU"/>
          </a:p>
        </p:txBody>
      </p:sp>
      <p:sp>
        <p:nvSpPr>
          <p:cNvPr id="4" name="Текст 3">
            <a:extLst>
              <a:ext uri="{FF2B5EF4-FFF2-40B4-BE49-F238E27FC236}">
                <a16:creationId xmlns:a16="http://schemas.microsoft.com/office/drawing/2014/main" id="{527BFD1B-25AC-4247-A0D1-8B72FBB91B88}"/>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ru-RU"/>
              <a:t>Образец текста</a:t>
            </a:r>
          </a:p>
        </p:txBody>
      </p:sp>
      <p:sp>
        <p:nvSpPr>
          <p:cNvPr id="5" name="Дата 4">
            <a:extLst>
              <a:ext uri="{FF2B5EF4-FFF2-40B4-BE49-F238E27FC236}">
                <a16:creationId xmlns:a16="http://schemas.microsoft.com/office/drawing/2014/main" id="{7DC2B674-6642-4610-9A0D-08AAEC12BEEE}"/>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6" name="Нижний колонтитул 5">
            <a:extLst>
              <a:ext uri="{FF2B5EF4-FFF2-40B4-BE49-F238E27FC236}">
                <a16:creationId xmlns:a16="http://schemas.microsoft.com/office/drawing/2014/main" id="{44684D8F-5AA4-464C-943F-052CCC57A1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26D94E7-5690-4AA1-AF36-E8AD93CEDB86}"/>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152642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E85B0-7768-4AB5-821B-A9E5E451A57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D5F7DAC-58D7-458B-95A4-94D5DD1ED07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794095-BF03-43C3-8F80-C9DA8E08061A}"/>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1C2C7F3E-1514-44CD-BB42-9CCD411D11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08DC94-1755-4CC1-89A4-F368979D21FA}"/>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416133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6C16D17-F090-4A07-81B1-FBA0FCD4FF79}"/>
              </a:ext>
            </a:extLst>
          </p:cNvPr>
          <p:cNvSpPr>
            <a:spLocks noGrp="1"/>
          </p:cNvSpPr>
          <p:nvPr>
            <p:ph type="title" orient="vert"/>
          </p:nvPr>
        </p:nvSpPr>
        <p:spPr>
          <a:xfrm>
            <a:off x="10469880" y="438150"/>
            <a:ext cx="3154680" cy="6974206"/>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2EAF0A1-514F-4BF0-AA68-8727199D9844}"/>
              </a:ext>
            </a:extLst>
          </p:cNvPr>
          <p:cNvSpPr>
            <a:spLocks noGrp="1"/>
          </p:cNvSpPr>
          <p:nvPr>
            <p:ph type="body" orient="vert" idx="1"/>
          </p:nvPr>
        </p:nvSpPr>
        <p:spPr>
          <a:xfrm>
            <a:off x="1005840" y="438150"/>
            <a:ext cx="9281160" cy="697420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6C9166-6E80-4C1E-91BC-4264AC515A03}"/>
              </a:ext>
            </a:extLst>
          </p:cNvPr>
          <p:cNvSpPr>
            <a:spLocks noGrp="1"/>
          </p:cNvSpPr>
          <p:nvPr>
            <p:ph type="dt" sz="half" idx="10"/>
          </p:nvPr>
        </p:nvSpPr>
        <p:spPr/>
        <p:txBody>
          <a:body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34DFDEE4-E4C1-4DEA-95A3-88093CBBED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1F8FDE-701A-4EF3-B4D8-022EABC527A8}"/>
              </a:ext>
            </a:extLst>
          </p:cNvPr>
          <p:cNvSpPr>
            <a:spLocks noGrp="1"/>
          </p:cNvSpPr>
          <p:nvPr>
            <p:ph type="sldNum" sz="quarter" idx="12"/>
          </p:nvPr>
        </p:nvSpPr>
        <p:spPr/>
        <p:txBody>
          <a:bodyPr/>
          <a:lstStyle/>
          <a:p>
            <a:fld id="{142351BA-0C39-4017-AB03-60E0580FCE4C}" type="slidenum">
              <a:rPr lang="ru-RU" smtClean="0"/>
              <a:t>‹#›</a:t>
            </a:fld>
            <a:endParaRPr lang="ru-RU"/>
          </a:p>
        </p:txBody>
      </p:sp>
    </p:spTree>
    <p:extLst>
      <p:ext uri="{BB962C8B-B14F-4D97-AF65-F5344CB8AC3E}">
        <p14:creationId xmlns:p14="http://schemas.microsoft.com/office/powerpoint/2010/main" val="402699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28904-F55F-4CE7-A24B-435CDDB5520A}"/>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39CB3A3-B170-402D-AB6B-EFD1C99C00EE}"/>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4C1D457-372E-4F95-A02C-AED620519DCE}"/>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E5972E12-F482-4EAA-BA9D-3DDDEA385573}" type="datetimeFigureOut">
              <a:rPr lang="ru-RU" smtClean="0"/>
              <a:t>16.10.2024</a:t>
            </a:fld>
            <a:endParaRPr lang="ru-RU"/>
          </a:p>
        </p:txBody>
      </p:sp>
      <p:sp>
        <p:nvSpPr>
          <p:cNvPr id="5" name="Нижний колонтитул 4">
            <a:extLst>
              <a:ext uri="{FF2B5EF4-FFF2-40B4-BE49-F238E27FC236}">
                <a16:creationId xmlns:a16="http://schemas.microsoft.com/office/drawing/2014/main" id="{BF21583C-4428-40E2-B7A2-BC141D13732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E3C4C49-232F-4522-B979-6F6D9F2380E0}"/>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142351BA-0C39-4017-AB03-60E0580FCE4C}" type="slidenum">
              <a:rPr lang="ru-RU" smtClean="0"/>
              <a:t>‹#›</a:t>
            </a:fld>
            <a:endParaRPr lang="ru-RU"/>
          </a:p>
        </p:txBody>
      </p:sp>
    </p:spTree>
    <p:extLst>
      <p:ext uri="{BB962C8B-B14F-4D97-AF65-F5344CB8AC3E}">
        <p14:creationId xmlns:p14="http://schemas.microsoft.com/office/powerpoint/2010/main" val="6505070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ru-RU"/>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est-uz.ru/video_online.php?cat=fiz_7-11-"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ew3jcn.com/Simulation/launching.html-&#1079;&#1072;&#1082;&#1086;&#1085;" TargetMode="External"/><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ginov.ru/%D0%B8%D0%BD%D1%82%D0%B5%D1%80%D0%B0%D0%BA%D1%82%D0%B8%D0%B2%D0%BD%D1%8B%D0%B5-%D1%81%D0%B8%D0%BC%D1%83%D0%BB%D1%8F%D1%82%D0%BE%D1%80%D1%8B-%D0%BF%D0%BE-%D1%84%D0%B8%D0%B7%D0%B8%D0%BA%D0%B5/"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freesoft.ru/windows/svobodnoe_padenie"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4146" y="616625"/>
            <a:ext cx="7575709" cy="3865245"/>
          </a:xfrm>
          <a:prstGeom prst="rect">
            <a:avLst/>
          </a:prstGeom>
          <a:noFill/>
          <a:ln/>
        </p:spPr>
        <p:txBody>
          <a:bodyPr wrap="square" lIns="0" tIns="0" rIns="0" bIns="0" rtlCol="0" anchor="t"/>
          <a:lstStyle/>
          <a:p>
            <a:r>
              <a:rPr lang="ru-RU" sz="3200" b="1" dirty="0">
                <a:solidFill>
                  <a:srgbClr val="231971"/>
                </a:solidFill>
                <a:latin typeface="Outfit Extra Bold" pitchFamily="34" charset="0"/>
                <a:ea typeface="Outfit Extra Bold" pitchFamily="34" charset="-122"/>
                <a:cs typeface="Outfit Extra Bold" pitchFamily="34" charset="-120"/>
              </a:rPr>
              <a:t>5 </a:t>
            </a:r>
            <a:r>
              <a:rPr lang="ru-RU" sz="3200" b="1" dirty="0" err="1">
                <a:solidFill>
                  <a:srgbClr val="231971"/>
                </a:solidFill>
                <a:latin typeface="Outfit Extra Bold" pitchFamily="34" charset="0"/>
                <a:ea typeface="Outfit Extra Bold" pitchFamily="34" charset="-122"/>
                <a:cs typeface="Outfit Extra Bold" pitchFamily="34" charset="-120"/>
              </a:rPr>
              <a:t>Дәріс</a:t>
            </a:r>
            <a:r>
              <a:rPr lang="ru-RU" sz="3200" b="1" dirty="0">
                <a:solidFill>
                  <a:srgbClr val="231971"/>
                </a:solidFill>
                <a:latin typeface="Outfit Extra Bold" pitchFamily="34" charset="0"/>
                <a:ea typeface="Outfit Extra Bold" pitchFamily="34" charset="-122"/>
                <a:cs typeface="Outfit Extra Bold" pitchFamily="34" charset="-120"/>
              </a:rPr>
              <a:t>. Физика </a:t>
            </a:r>
            <a:r>
              <a:rPr lang="ru-RU" sz="3200" b="1" dirty="0" err="1">
                <a:solidFill>
                  <a:srgbClr val="231971"/>
                </a:solidFill>
                <a:latin typeface="Outfit Extra Bold" pitchFamily="34" charset="0"/>
                <a:ea typeface="Outfit Extra Bold" pitchFamily="34" charset="-122"/>
                <a:cs typeface="Outfit Extra Bold" pitchFamily="34" charset="-120"/>
              </a:rPr>
              <a:t>пәнін</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оқытудағы</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мультимедиялық</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құралдар</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Интерактивті</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презентациялар</a:t>
            </a:r>
            <a:r>
              <a:rPr lang="ru-RU" sz="3200" b="1" dirty="0">
                <a:solidFill>
                  <a:srgbClr val="231971"/>
                </a:solidFill>
                <a:latin typeface="Outfit Extra Bold" pitchFamily="34" charset="0"/>
                <a:ea typeface="Outfit Extra Bold" pitchFamily="34" charset="-122"/>
                <a:cs typeface="Outfit Extra Bold" pitchFamily="34" charset="-120"/>
              </a:rPr>
              <a:t> мен </a:t>
            </a:r>
            <a:r>
              <a:rPr lang="ru-RU" sz="3200" b="1" dirty="0" err="1">
                <a:solidFill>
                  <a:srgbClr val="231971"/>
                </a:solidFill>
                <a:latin typeface="Outfit Extra Bold" pitchFamily="34" charset="0"/>
                <a:ea typeface="Outfit Extra Bold" pitchFamily="34" charset="-122"/>
                <a:cs typeface="Outfit Extra Bold" pitchFamily="34" charset="-120"/>
              </a:rPr>
              <a:t>мультимедиялық</a:t>
            </a:r>
            <a:r>
              <a:rPr lang="ru-RU" sz="3200" b="1" dirty="0">
                <a:solidFill>
                  <a:srgbClr val="231971"/>
                </a:solidFill>
                <a:latin typeface="Outfit Extra Bold" pitchFamily="34" charset="0"/>
                <a:ea typeface="Outfit Extra Bold" pitchFamily="34" charset="-122"/>
                <a:cs typeface="Outfit Extra Bold" pitchFamily="34" charset="-120"/>
              </a:rPr>
              <a:t> </a:t>
            </a:r>
            <a:r>
              <a:rPr lang="ru-RU" sz="3200" b="1" dirty="0" err="1">
                <a:solidFill>
                  <a:srgbClr val="231971"/>
                </a:solidFill>
                <a:latin typeface="Outfit Extra Bold" pitchFamily="34" charset="0"/>
                <a:ea typeface="Outfit Extra Bold" pitchFamily="34" charset="-122"/>
                <a:cs typeface="Outfit Extra Bold" pitchFamily="34" charset="-120"/>
              </a:rPr>
              <a:t>материалдар</a:t>
            </a:r>
            <a:r>
              <a:rPr lang="ru-RU" sz="3200" b="1" dirty="0">
                <a:solidFill>
                  <a:srgbClr val="231971"/>
                </a:solidFill>
                <a:latin typeface="Outfit Extra Bold" pitchFamily="34" charset="0"/>
                <a:ea typeface="Outfit Extra Bold" pitchFamily="34" charset="-122"/>
                <a:cs typeface="Outfit Extra Bold" pitchFamily="34" charset="-120"/>
              </a:rPr>
              <a:t>. </a:t>
            </a:r>
            <a:endParaRPr lang="en-US" sz="3200" dirty="0"/>
          </a:p>
        </p:txBody>
      </p:sp>
      <p:sp>
        <p:nvSpPr>
          <p:cNvPr id="4" name="Text 1"/>
          <p:cNvSpPr/>
          <p:nvPr/>
        </p:nvSpPr>
        <p:spPr>
          <a:xfrm>
            <a:off x="784145" y="3039308"/>
            <a:ext cx="7575709" cy="2150983"/>
          </a:xfrm>
          <a:prstGeom prst="rect">
            <a:avLst/>
          </a:prstGeom>
          <a:noFill/>
          <a:ln/>
        </p:spPr>
        <p:txBody>
          <a:bodyPr wrap="square" lIns="0" tIns="0" rIns="0" bIns="0" rtlCol="0" anchor="t"/>
          <a:lstStyle/>
          <a:p>
            <a:pPr marL="0" indent="0" algn="just">
              <a:buNone/>
            </a:pPr>
            <a:r>
              <a:rPr lang="en-US" sz="3200" dirty="0">
                <a:solidFill>
                  <a:srgbClr val="2A2742"/>
                </a:solidFill>
                <a:latin typeface="Times New Roman" panose="02020603050405020304" pitchFamily="18" charset="0"/>
                <a:ea typeface="Arimo" pitchFamily="34" charset="-122"/>
                <a:cs typeface="Times New Roman" panose="02020603050405020304" pitchFamily="18" charset="0"/>
              </a:rPr>
              <a:t>Қазіргі білім беру жүйесінде мультимедиялық құралдар мен интерактивті презентациялар маңызды рөл атқарады. Олар физика пәнін оқытуда күрделі ғылыми ұғымдарды көрнекі түрде түсіндіруге және оқушылардың пәнге деген қызығушылығын арттыруға мүмкіндік береді. Бұл құралдар білім беру процесін жетілдіріп, оқушылардың белсенді қатысуын қамтамасыз етеді.</a:t>
            </a:r>
            <a:endParaRPr lang="en-US" sz="3200" dirty="0">
              <a:latin typeface="Times New Roman" panose="02020603050405020304" pitchFamily="18" charset="0"/>
              <a:cs typeface="Times New Roman" panose="02020603050405020304" pitchFamily="18" charset="0"/>
            </a:endParaRPr>
          </a:p>
        </p:txBody>
      </p:sp>
      <p:sp>
        <p:nvSpPr>
          <p:cNvPr id="5" name="Shape 2"/>
          <p:cNvSpPr/>
          <p:nvPr/>
        </p:nvSpPr>
        <p:spPr>
          <a:xfrm>
            <a:off x="784146" y="7237571"/>
            <a:ext cx="358497" cy="358497"/>
          </a:xfrm>
          <a:prstGeom prst="roundRect">
            <a:avLst>
              <a:gd name="adj" fmla="val 255039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CF4E2AA-FD49-431B-92BE-CCA334F6335B}"/>
              </a:ext>
            </a:extLst>
          </p:cNvPr>
          <p:cNvPicPr>
            <a:picLocks noChangeAspect="1"/>
          </p:cNvPicPr>
          <p:nvPr/>
        </p:nvPicPr>
        <p:blipFill rotWithShape="1">
          <a:blip r:embed="rId2"/>
          <a:srcRect t="12281" b="11929"/>
          <a:stretch/>
        </p:blipFill>
        <p:spPr>
          <a:xfrm>
            <a:off x="0" y="1010652"/>
            <a:ext cx="14630400" cy="6237172"/>
          </a:xfrm>
          <a:prstGeom prst="rect">
            <a:avLst/>
          </a:prstGeom>
        </p:spPr>
      </p:pic>
      <p:sp>
        <p:nvSpPr>
          <p:cNvPr id="5" name="Прямоугольник 4">
            <a:extLst>
              <a:ext uri="{FF2B5EF4-FFF2-40B4-BE49-F238E27FC236}">
                <a16:creationId xmlns:a16="http://schemas.microsoft.com/office/drawing/2014/main" id="{DC724459-A019-481B-A506-87B59FBF9D49}"/>
              </a:ext>
            </a:extLst>
          </p:cNvPr>
          <p:cNvSpPr/>
          <p:nvPr/>
        </p:nvSpPr>
        <p:spPr>
          <a:xfrm>
            <a:off x="4396203" y="298165"/>
            <a:ext cx="4574137" cy="424732"/>
          </a:xfrm>
          <a:prstGeom prst="rect">
            <a:avLst/>
          </a:prstGeom>
        </p:spPr>
        <p:txBody>
          <a:bodyPr wrap="none">
            <a:spAutoFit/>
          </a:bodyPr>
          <a:lstStyle/>
          <a:p>
            <a:pPr defTabSz="1097280"/>
            <a:r>
              <a:rPr lang="en-US" sz="2160" dirty="0">
                <a:solidFill>
                  <a:prstClr val="black"/>
                </a:solidFill>
                <a:latin typeface="Calibri" panose="020F0502020204030204"/>
              </a:rPr>
              <a:t>http://class-fizika.ru/7-klass/vu07.html</a:t>
            </a:r>
            <a:endParaRPr lang="ru-RU" sz="2160" dirty="0">
              <a:solidFill>
                <a:prstClr val="black"/>
              </a:solidFill>
              <a:latin typeface="Calibri" panose="020F0502020204030204"/>
            </a:endParaRPr>
          </a:p>
        </p:txBody>
      </p:sp>
    </p:spTree>
    <p:extLst>
      <p:ext uri="{BB962C8B-B14F-4D97-AF65-F5344CB8AC3E}">
        <p14:creationId xmlns:p14="http://schemas.microsoft.com/office/powerpoint/2010/main" val="68419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516ABB-7DC9-4308-B339-14A3BA7B5570}"/>
              </a:ext>
            </a:extLst>
          </p:cNvPr>
          <p:cNvPicPr>
            <a:picLocks noChangeAspect="1"/>
          </p:cNvPicPr>
          <p:nvPr/>
        </p:nvPicPr>
        <p:blipFill rotWithShape="1">
          <a:blip r:embed="rId2"/>
          <a:srcRect t="5087"/>
          <a:stretch/>
        </p:blipFill>
        <p:spPr>
          <a:xfrm>
            <a:off x="0" y="418699"/>
            <a:ext cx="14630400" cy="7810901"/>
          </a:xfrm>
          <a:prstGeom prst="rect">
            <a:avLst/>
          </a:prstGeom>
        </p:spPr>
      </p:pic>
    </p:spTree>
    <p:extLst>
      <p:ext uri="{BB962C8B-B14F-4D97-AF65-F5344CB8AC3E}">
        <p14:creationId xmlns:p14="http://schemas.microsoft.com/office/powerpoint/2010/main" val="51584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E788A9A-42AF-4ACC-8E5E-392EA77DA0B3}"/>
              </a:ext>
            </a:extLst>
          </p:cNvPr>
          <p:cNvSpPr/>
          <p:nvPr/>
        </p:nvSpPr>
        <p:spPr>
          <a:xfrm>
            <a:off x="1490472" y="805494"/>
            <a:ext cx="7315200" cy="757130"/>
          </a:xfrm>
          <a:prstGeom prst="rect">
            <a:avLst/>
          </a:prstGeom>
        </p:spPr>
        <p:txBody>
          <a:bodyPr>
            <a:spAutoFit/>
          </a:bodyPr>
          <a:lstStyle/>
          <a:p>
            <a:pPr defTabSz="1097280"/>
            <a:r>
              <a:rPr lang="en-US" sz="2160" dirty="0">
                <a:solidFill>
                  <a:prstClr val="black"/>
                </a:solidFill>
                <a:latin typeface="Calibri" panose="020F0502020204030204"/>
              </a:rPr>
              <a:t>https://videouroki.net/video/03-issledovanie-zavisimosti-arhimedovoj-sily-241.html</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0BAA149D-5351-4339-B565-123B8F6B5740}"/>
              </a:ext>
            </a:extLst>
          </p:cNvPr>
          <p:cNvPicPr>
            <a:picLocks noChangeAspect="1"/>
          </p:cNvPicPr>
          <p:nvPr/>
        </p:nvPicPr>
        <p:blipFill rotWithShape="1">
          <a:blip r:embed="rId2"/>
          <a:srcRect t="15667" r="35594" b="7667"/>
          <a:stretch/>
        </p:blipFill>
        <p:spPr>
          <a:xfrm>
            <a:off x="809244" y="1234440"/>
            <a:ext cx="9422892" cy="6309360"/>
          </a:xfrm>
          <a:prstGeom prst="rect">
            <a:avLst/>
          </a:prstGeom>
        </p:spPr>
      </p:pic>
    </p:spTree>
    <p:extLst>
      <p:ext uri="{BB962C8B-B14F-4D97-AF65-F5344CB8AC3E}">
        <p14:creationId xmlns:p14="http://schemas.microsoft.com/office/powerpoint/2010/main" val="89521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039C153-E82D-4066-912C-220AF2DB8852}"/>
              </a:ext>
            </a:extLst>
          </p:cNvPr>
          <p:cNvSpPr/>
          <p:nvPr/>
        </p:nvSpPr>
        <p:spPr>
          <a:xfrm>
            <a:off x="1264240" y="340757"/>
            <a:ext cx="6998391" cy="424732"/>
          </a:xfrm>
          <a:prstGeom prst="rect">
            <a:avLst/>
          </a:prstGeom>
        </p:spPr>
        <p:txBody>
          <a:bodyPr wrap="none">
            <a:spAutoFit/>
          </a:bodyPr>
          <a:lstStyle/>
          <a:p>
            <a:pPr defTabSz="1097280"/>
            <a:r>
              <a:rPr lang="en-US" sz="2160" dirty="0">
                <a:solidFill>
                  <a:prstClr val="black"/>
                </a:solidFill>
                <a:latin typeface="Calibri" panose="020F0502020204030204"/>
              </a:rPr>
              <a:t>https://resh.edu.ru/subject/lesson/2965/control/1/#206867</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489C7276-CE6F-4D7A-97C7-7193A9287FEB}"/>
              </a:ext>
            </a:extLst>
          </p:cNvPr>
          <p:cNvPicPr>
            <a:picLocks noChangeAspect="1"/>
          </p:cNvPicPr>
          <p:nvPr/>
        </p:nvPicPr>
        <p:blipFill rotWithShape="1">
          <a:blip r:embed="rId2"/>
          <a:srcRect t="13667"/>
          <a:stretch/>
        </p:blipFill>
        <p:spPr>
          <a:xfrm>
            <a:off x="164592" y="1124712"/>
            <a:ext cx="14630400" cy="7104888"/>
          </a:xfrm>
          <a:prstGeom prst="rect">
            <a:avLst/>
          </a:prstGeom>
        </p:spPr>
      </p:pic>
    </p:spTree>
    <p:extLst>
      <p:ext uri="{BB962C8B-B14F-4D97-AF65-F5344CB8AC3E}">
        <p14:creationId xmlns:p14="http://schemas.microsoft.com/office/powerpoint/2010/main" val="22984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70BF2B8-6BB1-4A3D-BEDE-56A30D1759FE}"/>
              </a:ext>
            </a:extLst>
          </p:cNvPr>
          <p:cNvSpPr/>
          <p:nvPr/>
        </p:nvSpPr>
        <p:spPr>
          <a:xfrm>
            <a:off x="1979168" y="477917"/>
            <a:ext cx="10427085" cy="424732"/>
          </a:xfrm>
          <a:prstGeom prst="rect">
            <a:avLst/>
          </a:prstGeom>
        </p:spPr>
        <p:txBody>
          <a:bodyPr wrap="none">
            <a:spAutoFit/>
          </a:bodyPr>
          <a:lstStyle/>
          <a:p>
            <a:pPr defTabSz="1097280"/>
            <a:r>
              <a:rPr lang="en-US" sz="2160" dirty="0">
                <a:solidFill>
                  <a:prstClr val="black"/>
                </a:solidFill>
                <a:latin typeface="Calibri" panose="020F0502020204030204"/>
                <a:hlinkClick r:id="rId2"/>
              </a:rPr>
              <a:t>https://www.test-uz.ru/video_online.php?cat=fiz_7-11</a:t>
            </a:r>
            <a:r>
              <a:rPr lang="kk-KZ" sz="2160" dirty="0">
                <a:solidFill>
                  <a:prstClr val="black"/>
                </a:solidFill>
                <a:latin typeface="Calibri" panose="020F0502020204030204"/>
                <a:hlinkClick r:id="rId2"/>
              </a:rPr>
              <a:t>-</a:t>
            </a:r>
            <a:r>
              <a:rPr lang="kk-KZ" sz="2160" dirty="0">
                <a:solidFill>
                  <a:prstClr val="black"/>
                </a:solidFill>
                <a:latin typeface="Calibri" panose="020F0502020204030204"/>
              </a:rPr>
              <a:t> дайын слайдтарда алуға болады.</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447460E4-65DD-4966-86BF-E0356F2001CF}"/>
              </a:ext>
            </a:extLst>
          </p:cNvPr>
          <p:cNvPicPr>
            <a:picLocks noChangeAspect="1"/>
          </p:cNvPicPr>
          <p:nvPr/>
        </p:nvPicPr>
        <p:blipFill rotWithShape="1">
          <a:blip r:embed="rId3"/>
          <a:srcRect t="4743"/>
          <a:stretch/>
        </p:blipFill>
        <p:spPr>
          <a:xfrm>
            <a:off x="143155" y="1140571"/>
            <a:ext cx="14487245" cy="6611112"/>
          </a:xfrm>
          <a:prstGeom prst="rect">
            <a:avLst/>
          </a:prstGeom>
        </p:spPr>
      </p:pic>
    </p:spTree>
    <p:extLst>
      <p:ext uri="{BB962C8B-B14F-4D97-AF65-F5344CB8AC3E}">
        <p14:creationId xmlns:p14="http://schemas.microsoft.com/office/powerpoint/2010/main" val="332805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5B6ACE4-796E-4C42-821D-21B4CA354C5E}"/>
              </a:ext>
            </a:extLst>
          </p:cNvPr>
          <p:cNvPicPr>
            <a:picLocks noChangeAspect="1"/>
          </p:cNvPicPr>
          <p:nvPr/>
        </p:nvPicPr>
        <p:blipFill rotWithShape="1">
          <a:blip r:embed="rId2"/>
          <a:srcRect t="3833"/>
          <a:stretch/>
        </p:blipFill>
        <p:spPr>
          <a:xfrm>
            <a:off x="0" y="315468"/>
            <a:ext cx="14630400" cy="7914132"/>
          </a:xfrm>
          <a:prstGeom prst="rect">
            <a:avLst/>
          </a:prstGeom>
        </p:spPr>
      </p:pic>
    </p:spTree>
    <p:extLst>
      <p:ext uri="{BB962C8B-B14F-4D97-AF65-F5344CB8AC3E}">
        <p14:creationId xmlns:p14="http://schemas.microsoft.com/office/powerpoint/2010/main" val="46094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CFCFDEC-7D6E-4F17-B7AD-AE6BF046A7EA}"/>
              </a:ext>
            </a:extLst>
          </p:cNvPr>
          <p:cNvPicPr>
            <a:picLocks noChangeAspect="1"/>
          </p:cNvPicPr>
          <p:nvPr/>
        </p:nvPicPr>
        <p:blipFill rotWithShape="1">
          <a:blip r:embed="rId2"/>
          <a:srcRect t="4833"/>
          <a:stretch/>
        </p:blipFill>
        <p:spPr>
          <a:xfrm>
            <a:off x="0" y="397764"/>
            <a:ext cx="14630400" cy="7831836"/>
          </a:xfrm>
          <a:prstGeom prst="rect">
            <a:avLst/>
          </a:prstGeom>
        </p:spPr>
      </p:pic>
    </p:spTree>
    <p:extLst>
      <p:ext uri="{BB962C8B-B14F-4D97-AF65-F5344CB8AC3E}">
        <p14:creationId xmlns:p14="http://schemas.microsoft.com/office/powerpoint/2010/main" val="246153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4D21671-784C-4DAE-864D-CB3D4BC28112}"/>
              </a:ext>
            </a:extLst>
          </p:cNvPr>
          <p:cNvPicPr>
            <a:picLocks noChangeAspect="1"/>
          </p:cNvPicPr>
          <p:nvPr/>
        </p:nvPicPr>
        <p:blipFill rotWithShape="1">
          <a:blip r:embed="rId2"/>
          <a:srcRect t="5167"/>
          <a:stretch/>
        </p:blipFill>
        <p:spPr>
          <a:xfrm>
            <a:off x="109728" y="1289304"/>
            <a:ext cx="14630400" cy="6761988"/>
          </a:xfrm>
          <a:prstGeom prst="rect">
            <a:avLst/>
          </a:prstGeom>
        </p:spPr>
      </p:pic>
      <p:sp>
        <p:nvSpPr>
          <p:cNvPr id="3" name="Прямоугольник 2">
            <a:extLst>
              <a:ext uri="{FF2B5EF4-FFF2-40B4-BE49-F238E27FC236}">
                <a16:creationId xmlns:a16="http://schemas.microsoft.com/office/drawing/2014/main" id="{08952CB6-6DD8-4739-99A4-761D05E7C5B8}"/>
              </a:ext>
            </a:extLst>
          </p:cNvPr>
          <p:cNvSpPr/>
          <p:nvPr/>
        </p:nvSpPr>
        <p:spPr>
          <a:xfrm>
            <a:off x="1225055" y="573929"/>
            <a:ext cx="9511578" cy="424732"/>
          </a:xfrm>
          <a:prstGeom prst="rect">
            <a:avLst/>
          </a:prstGeom>
        </p:spPr>
        <p:txBody>
          <a:bodyPr wrap="none">
            <a:spAutoFit/>
          </a:bodyPr>
          <a:lstStyle/>
          <a:p>
            <a:pPr defTabSz="1097280"/>
            <a:r>
              <a:rPr lang="en-US" sz="2160" dirty="0">
                <a:solidFill>
                  <a:prstClr val="black"/>
                </a:solidFill>
                <a:latin typeface="Calibri" panose="020F0502020204030204"/>
                <a:hlinkClick r:id="rId3"/>
              </a:rPr>
              <a:t>https://www.new3jcn.com/Simulation/launching.html</a:t>
            </a:r>
            <a:r>
              <a:rPr lang="ru-RU" sz="2160" dirty="0">
                <a:solidFill>
                  <a:prstClr val="black"/>
                </a:solidFill>
                <a:latin typeface="Calibri" panose="020F0502020204030204"/>
                <a:hlinkClick r:id="rId3"/>
              </a:rPr>
              <a:t>-закон</a:t>
            </a:r>
            <a:r>
              <a:rPr lang="ru-RU" sz="2160" dirty="0">
                <a:solidFill>
                  <a:prstClr val="black"/>
                </a:solidFill>
                <a:latin typeface="Calibri" panose="020F0502020204030204"/>
              </a:rPr>
              <a:t> сохранение энергии</a:t>
            </a:r>
          </a:p>
        </p:txBody>
      </p:sp>
    </p:spTree>
    <p:extLst>
      <p:ext uri="{BB962C8B-B14F-4D97-AF65-F5344CB8AC3E}">
        <p14:creationId xmlns:p14="http://schemas.microsoft.com/office/powerpoint/2010/main" val="208793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0CC909A-C0AD-4FDD-A775-54EDBF5BAA93}"/>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328273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A5767A3-EAD4-400A-B0A5-9A91232361F9}"/>
              </a:ext>
            </a:extLst>
          </p:cNvPr>
          <p:cNvPicPr>
            <a:picLocks noChangeAspect="1"/>
          </p:cNvPicPr>
          <p:nvPr/>
        </p:nvPicPr>
        <p:blipFill rotWithShape="1">
          <a:blip r:embed="rId2"/>
          <a:srcRect t="4500"/>
          <a:stretch/>
        </p:blipFill>
        <p:spPr>
          <a:xfrm>
            <a:off x="1330452" y="1405890"/>
            <a:ext cx="13299948" cy="6676585"/>
          </a:xfrm>
          <a:prstGeom prst="rect">
            <a:avLst/>
          </a:prstGeom>
        </p:spPr>
      </p:pic>
      <p:sp>
        <p:nvSpPr>
          <p:cNvPr id="5" name="Прямоугольник 4">
            <a:extLst>
              <a:ext uri="{FF2B5EF4-FFF2-40B4-BE49-F238E27FC236}">
                <a16:creationId xmlns:a16="http://schemas.microsoft.com/office/drawing/2014/main" id="{317F6817-ACDB-496A-B9F7-2D2A6FEF6738}"/>
              </a:ext>
            </a:extLst>
          </p:cNvPr>
          <p:cNvSpPr/>
          <p:nvPr/>
        </p:nvSpPr>
        <p:spPr>
          <a:xfrm>
            <a:off x="1106424" y="147125"/>
            <a:ext cx="12746736" cy="757130"/>
          </a:xfrm>
          <a:prstGeom prst="rect">
            <a:avLst/>
          </a:prstGeom>
        </p:spPr>
        <p:txBody>
          <a:bodyPr wrap="square">
            <a:spAutoFit/>
          </a:bodyPr>
          <a:lstStyle/>
          <a:p>
            <a:pPr defTabSz="1097280"/>
            <a:r>
              <a:rPr lang="en-US" sz="2160" dirty="0">
                <a:solidFill>
                  <a:prstClr val="black"/>
                </a:solidFill>
                <a:latin typeface="Calibri" panose="020F0502020204030204"/>
              </a:rPr>
              <a:t>https://www.physicsclassroom.com/Physics-Interactives/Momentum-and-Collisions/The-Cart-and-the-Brick/The-Cart-and-the-Brick-Interactive</a:t>
            </a:r>
            <a:endParaRPr lang="ru-RU" sz="2160" dirty="0">
              <a:solidFill>
                <a:prstClr val="black"/>
              </a:solidFill>
              <a:latin typeface="Calibri" panose="020F0502020204030204"/>
            </a:endParaRPr>
          </a:p>
        </p:txBody>
      </p:sp>
    </p:spTree>
    <p:extLst>
      <p:ext uri="{BB962C8B-B14F-4D97-AF65-F5344CB8AC3E}">
        <p14:creationId xmlns:p14="http://schemas.microsoft.com/office/powerpoint/2010/main" val="14842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410"/>
          </a:xfrm>
          <a:prstGeom prst="rect">
            <a:avLst/>
          </a:prstGeom>
        </p:spPr>
      </p:pic>
      <p:sp>
        <p:nvSpPr>
          <p:cNvPr id="3" name="Text 0"/>
          <p:cNvSpPr/>
          <p:nvPr/>
        </p:nvSpPr>
        <p:spPr>
          <a:xfrm>
            <a:off x="675918" y="531019"/>
            <a:ext cx="7792164" cy="1810226"/>
          </a:xfrm>
          <a:prstGeom prst="rect">
            <a:avLst/>
          </a:prstGeom>
          <a:noFill/>
          <a:ln/>
        </p:spPr>
        <p:txBody>
          <a:bodyPr wrap="square" lIns="0" tIns="0" rIns="0" bIns="0" rtlCol="0" anchor="t"/>
          <a:lstStyle/>
          <a:p>
            <a:pPr marL="0" indent="0">
              <a:lnSpc>
                <a:spcPts val="4750"/>
              </a:lnSpc>
              <a:buNone/>
            </a:pPr>
            <a:r>
              <a:rPr lang="en-US" sz="3800" b="1" dirty="0">
                <a:solidFill>
                  <a:srgbClr val="231971"/>
                </a:solidFill>
                <a:latin typeface="Outfit Extra Bold" pitchFamily="34" charset="0"/>
                <a:ea typeface="Outfit Extra Bold" pitchFamily="34" charset="-122"/>
                <a:cs typeface="Outfit Extra Bold" pitchFamily="34" charset="-120"/>
              </a:rPr>
              <a:t>Мультимедиялық құралдардың артықшылықтары</a:t>
            </a:r>
            <a:endParaRPr lang="en-US" sz="3800" dirty="0"/>
          </a:p>
        </p:txBody>
      </p:sp>
      <p:sp>
        <p:nvSpPr>
          <p:cNvPr id="4" name="Shape 1"/>
          <p:cNvSpPr/>
          <p:nvPr/>
        </p:nvSpPr>
        <p:spPr>
          <a:xfrm>
            <a:off x="675918" y="2848094"/>
            <a:ext cx="434459" cy="434459"/>
          </a:xfrm>
          <a:prstGeom prst="roundRect">
            <a:avLst>
              <a:gd name="adj" fmla="val 18669"/>
            </a:avLst>
          </a:prstGeom>
          <a:solidFill>
            <a:srgbClr val="E9E6FA"/>
          </a:solidFill>
          <a:ln w="7620">
            <a:solidFill>
              <a:srgbClr val="BDB8DF"/>
            </a:solidFill>
            <a:prstDash val="solid"/>
          </a:ln>
        </p:spPr>
      </p:sp>
      <p:sp>
        <p:nvSpPr>
          <p:cNvPr id="5" name="Text 2"/>
          <p:cNvSpPr/>
          <p:nvPr/>
        </p:nvSpPr>
        <p:spPr>
          <a:xfrm>
            <a:off x="836652" y="2920484"/>
            <a:ext cx="112990" cy="289679"/>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Extra Bold" pitchFamily="34" charset="0"/>
                <a:ea typeface="Outfit Extra Bold" pitchFamily="34" charset="-122"/>
                <a:cs typeface="Outfit Extra Bold" pitchFamily="34" charset="-120"/>
              </a:rPr>
              <a:t>1</a:t>
            </a:r>
            <a:endParaRPr lang="en-US" sz="2250" dirty="0"/>
          </a:p>
        </p:txBody>
      </p:sp>
      <p:sp>
        <p:nvSpPr>
          <p:cNvPr id="6" name="Text 3"/>
          <p:cNvSpPr/>
          <p:nvPr/>
        </p:nvSpPr>
        <p:spPr>
          <a:xfrm>
            <a:off x="1303496" y="2848094"/>
            <a:ext cx="2413992" cy="301823"/>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Extra Bold" pitchFamily="34" charset="0"/>
                <a:ea typeface="Outfit Extra Bold" pitchFamily="34" charset="-122"/>
                <a:cs typeface="Outfit Extra Bold" pitchFamily="34" charset="-120"/>
              </a:rPr>
              <a:t>Көрнекілік</a:t>
            </a:r>
            <a:endParaRPr lang="en-US" sz="1900" dirty="0"/>
          </a:p>
        </p:txBody>
      </p:sp>
      <p:sp>
        <p:nvSpPr>
          <p:cNvPr id="7" name="Text 4"/>
          <p:cNvSpPr/>
          <p:nvPr/>
        </p:nvSpPr>
        <p:spPr>
          <a:xfrm>
            <a:off x="1303496" y="3265765"/>
            <a:ext cx="7164586" cy="926902"/>
          </a:xfrm>
          <a:prstGeom prst="rect">
            <a:avLst/>
          </a:prstGeom>
          <a:noFill/>
          <a:ln/>
        </p:spPr>
        <p:txBody>
          <a:bodyPr wrap="squar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Физикалық құбылыстарды визуалды түрде көрсетуге мүмкіндік береді. Мысалы, жарықтың шағылуы мен сынуын, толқындардың таралуын немесе электр тізбектерін анимациялау арқылы түсіндіруге болады.</a:t>
            </a:r>
            <a:endParaRPr lang="en-US" sz="1500" dirty="0"/>
          </a:p>
        </p:txBody>
      </p:sp>
      <p:sp>
        <p:nvSpPr>
          <p:cNvPr id="8" name="Shape 5"/>
          <p:cNvSpPr/>
          <p:nvPr/>
        </p:nvSpPr>
        <p:spPr>
          <a:xfrm>
            <a:off x="675918" y="4602956"/>
            <a:ext cx="434459" cy="434459"/>
          </a:xfrm>
          <a:prstGeom prst="roundRect">
            <a:avLst>
              <a:gd name="adj" fmla="val 18669"/>
            </a:avLst>
          </a:prstGeom>
          <a:solidFill>
            <a:srgbClr val="E9E6FA"/>
          </a:solidFill>
          <a:ln w="7620">
            <a:solidFill>
              <a:srgbClr val="BDB8DF"/>
            </a:solidFill>
            <a:prstDash val="solid"/>
          </a:ln>
        </p:spPr>
      </p:sp>
      <p:sp>
        <p:nvSpPr>
          <p:cNvPr id="9" name="Text 6"/>
          <p:cNvSpPr/>
          <p:nvPr/>
        </p:nvSpPr>
        <p:spPr>
          <a:xfrm>
            <a:off x="809744" y="4675346"/>
            <a:ext cx="166807" cy="289679"/>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Extra Bold" pitchFamily="34" charset="0"/>
                <a:ea typeface="Outfit Extra Bold" pitchFamily="34" charset="-122"/>
                <a:cs typeface="Outfit Extra Bold" pitchFamily="34" charset="-120"/>
              </a:rPr>
              <a:t>2</a:t>
            </a:r>
            <a:endParaRPr lang="en-US" sz="2250" dirty="0"/>
          </a:p>
        </p:txBody>
      </p:sp>
      <p:sp>
        <p:nvSpPr>
          <p:cNvPr id="10" name="Text 7"/>
          <p:cNvSpPr/>
          <p:nvPr/>
        </p:nvSpPr>
        <p:spPr>
          <a:xfrm>
            <a:off x="1303496" y="4602956"/>
            <a:ext cx="3040499" cy="301823"/>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Extra Bold" pitchFamily="34" charset="0"/>
                <a:ea typeface="Outfit Extra Bold" pitchFamily="34" charset="-122"/>
                <a:cs typeface="Outfit Extra Bold" pitchFamily="34" charset="-120"/>
              </a:rPr>
              <a:t>Оқу процесін жеңілдету</a:t>
            </a:r>
            <a:endParaRPr lang="en-US" sz="1900" dirty="0"/>
          </a:p>
        </p:txBody>
      </p:sp>
      <p:sp>
        <p:nvSpPr>
          <p:cNvPr id="11" name="Text 8"/>
          <p:cNvSpPr/>
          <p:nvPr/>
        </p:nvSpPr>
        <p:spPr>
          <a:xfrm>
            <a:off x="1303496" y="5020628"/>
            <a:ext cx="7164586" cy="926902"/>
          </a:xfrm>
          <a:prstGeom prst="rect">
            <a:avLst/>
          </a:prstGeom>
          <a:noFill/>
          <a:ln/>
        </p:spPr>
        <p:txBody>
          <a:bodyPr wrap="squar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Физикадағы күрделі математикалық есептер мен теорияларды видео немесе симуляция арқылы жеңілдетіп түсіндіруге болады. Бұл оқушылардың материалды тез әрі оңай игеруіне септігін тигізеді.</a:t>
            </a:r>
            <a:endParaRPr lang="en-US" sz="1500" dirty="0"/>
          </a:p>
        </p:txBody>
      </p:sp>
      <p:sp>
        <p:nvSpPr>
          <p:cNvPr id="12" name="Shape 9"/>
          <p:cNvSpPr/>
          <p:nvPr/>
        </p:nvSpPr>
        <p:spPr>
          <a:xfrm>
            <a:off x="675918" y="6357818"/>
            <a:ext cx="434459" cy="434459"/>
          </a:xfrm>
          <a:prstGeom prst="roundRect">
            <a:avLst>
              <a:gd name="adj" fmla="val 18669"/>
            </a:avLst>
          </a:prstGeom>
          <a:solidFill>
            <a:srgbClr val="E9E6FA"/>
          </a:solidFill>
          <a:ln w="7620">
            <a:solidFill>
              <a:srgbClr val="BDB8DF"/>
            </a:solidFill>
            <a:prstDash val="solid"/>
          </a:ln>
        </p:spPr>
      </p:sp>
      <p:sp>
        <p:nvSpPr>
          <p:cNvPr id="13" name="Text 10"/>
          <p:cNvSpPr/>
          <p:nvPr/>
        </p:nvSpPr>
        <p:spPr>
          <a:xfrm>
            <a:off x="810697" y="6430208"/>
            <a:ext cx="164783" cy="289679"/>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Extra Bold" pitchFamily="34" charset="0"/>
                <a:ea typeface="Outfit Extra Bold" pitchFamily="34" charset="-122"/>
                <a:cs typeface="Outfit Extra Bold" pitchFamily="34" charset="-120"/>
              </a:rPr>
              <a:t>3</a:t>
            </a:r>
            <a:endParaRPr lang="en-US" sz="2250" dirty="0"/>
          </a:p>
        </p:txBody>
      </p:sp>
      <p:sp>
        <p:nvSpPr>
          <p:cNvPr id="14" name="Text 11"/>
          <p:cNvSpPr/>
          <p:nvPr/>
        </p:nvSpPr>
        <p:spPr>
          <a:xfrm>
            <a:off x="1303496" y="6357818"/>
            <a:ext cx="4764881" cy="301823"/>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Extra Bold" pitchFamily="34" charset="0"/>
                <a:ea typeface="Outfit Extra Bold" pitchFamily="34" charset="-122"/>
                <a:cs typeface="Outfit Extra Bold" pitchFamily="34" charset="-120"/>
              </a:rPr>
              <a:t>Оқушылардың белсенділігін арттыру</a:t>
            </a:r>
            <a:endParaRPr lang="en-US" sz="1900" dirty="0"/>
          </a:p>
        </p:txBody>
      </p:sp>
      <p:sp>
        <p:nvSpPr>
          <p:cNvPr id="15" name="Text 12"/>
          <p:cNvSpPr/>
          <p:nvPr/>
        </p:nvSpPr>
        <p:spPr>
          <a:xfrm>
            <a:off x="1303496" y="6775490"/>
            <a:ext cx="7164586" cy="926902"/>
          </a:xfrm>
          <a:prstGeom prst="rect">
            <a:avLst/>
          </a:prstGeom>
          <a:noFill/>
          <a:ln/>
        </p:spPr>
        <p:txBody>
          <a:bodyPr wrap="squar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Интерактивті тапсырмалар мен тәжірибелер оқушыларды сабаққа белсене қатысуға ынталандырады. Оқушылар физикалық құбылыстарды өздері тәжірибе жасай отырып зерттейді.</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E972BB0-3F58-4D3E-87AA-23D729170C8F}"/>
              </a:ext>
            </a:extLst>
          </p:cNvPr>
          <p:cNvSpPr/>
          <p:nvPr/>
        </p:nvSpPr>
        <p:spPr>
          <a:xfrm>
            <a:off x="5101594" y="560213"/>
            <a:ext cx="2179636" cy="424732"/>
          </a:xfrm>
          <a:prstGeom prst="rect">
            <a:avLst/>
          </a:prstGeom>
        </p:spPr>
        <p:txBody>
          <a:bodyPr wrap="none">
            <a:spAutoFit/>
          </a:bodyPr>
          <a:lstStyle/>
          <a:p>
            <a:pPr defTabSz="1097280"/>
            <a:r>
              <a:rPr lang="en-US" sz="2160" dirty="0">
                <a:solidFill>
                  <a:prstClr val="black"/>
                </a:solidFill>
                <a:latin typeface="Calibri" panose="020F0502020204030204"/>
              </a:rPr>
              <a:t>https://efizika.ru/</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E8E59C0E-9290-4960-AA09-B3FBE70E044E}"/>
              </a:ext>
            </a:extLst>
          </p:cNvPr>
          <p:cNvPicPr>
            <a:picLocks noChangeAspect="1"/>
          </p:cNvPicPr>
          <p:nvPr/>
        </p:nvPicPr>
        <p:blipFill rotWithShape="1">
          <a:blip r:embed="rId2"/>
          <a:srcRect t="3833"/>
          <a:stretch/>
        </p:blipFill>
        <p:spPr>
          <a:xfrm>
            <a:off x="0" y="1152144"/>
            <a:ext cx="14630400" cy="7077456"/>
          </a:xfrm>
          <a:prstGeom prst="rect">
            <a:avLst/>
          </a:prstGeom>
        </p:spPr>
      </p:pic>
    </p:spTree>
    <p:extLst>
      <p:ext uri="{BB962C8B-B14F-4D97-AF65-F5344CB8AC3E}">
        <p14:creationId xmlns:p14="http://schemas.microsoft.com/office/powerpoint/2010/main" val="229251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4AB1DE3-99E5-454D-9044-2C1A59058AFB}"/>
              </a:ext>
            </a:extLst>
          </p:cNvPr>
          <p:cNvPicPr>
            <a:picLocks noChangeAspect="1"/>
          </p:cNvPicPr>
          <p:nvPr/>
        </p:nvPicPr>
        <p:blipFill rotWithShape="1">
          <a:blip r:embed="rId2"/>
          <a:srcRect t="5334"/>
          <a:stretch/>
        </p:blipFill>
        <p:spPr>
          <a:xfrm>
            <a:off x="0" y="1508760"/>
            <a:ext cx="14630400" cy="6720840"/>
          </a:xfrm>
          <a:prstGeom prst="rect">
            <a:avLst/>
          </a:prstGeom>
        </p:spPr>
      </p:pic>
      <p:sp>
        <p:nvSpPr>
          <p:cNvPr id="5" name="Прямоугольник 4">
            <a:extLst>
              <a:ext uri="{FF2B5EF4-FFF2-40B4-BE49-F238E27FC236}">
                <a16:creationId xmlns:a16="http://schemas.microsoft.com/office/drawing/2014/main" id="{02F8EAAB-7876-4DD2-96DC-D1D28BD77205}"/>
              </a:ext>
            </a:extLst>
          </p:cNvPr>
          <p:cNvSpPr/>
          <p:nvPr/>
        </p:nvSpPr>
        <p:spPr>
          <a:xfrm>
            <a:off x="3054893" y="519065"/>
            <a:ext cx="4541180" cy="424732"/>
          </a:xfrm>
          <a:prstGeom prst="rect">
            <a:avLst/>
          </a:prstGeom>
        </p:spPr>
        <p:txBody>
          <a:bodyPr wrap="none">
            <a:spAutoFit/>
          </a:bodyPr>
          <a:lstStyle/>
          <a:p>
            <a:pPr defTabSz="1097280"/>
            <a:r>
              <a:rPr lang="en-US" sz="2160" dirty="0">
                <a:solidFill>
                  <a:prstClr val="black"/>
                </a:solidFill>
                <a:latin typeface="Calibri" panose="020F0502020204030204"/>
              </a:rPr>
              <a:t>https://efizika.ru/html5/04/index.html</a:t>
            </a:r>
            <a:endParaRPr lang="ru-RU" sz="2160" dirty="0">
              <a:solidFill>
                <a:prstClr val="black"/>
              </a:solidFill>
              <a:latin typeface="Calibri" panose="020F0502020204030204"/>
            </a:endParaRPr>
          </a:p>
        </p:txBody>
      </p:sp>
    </p:spTree>
    <p:extLst>
      <p:ext uri="{BB962C8B-B14F-4D97-AF65-F5344CB8AC3E}">
        <p14:creationId xmlns:p14="http://schemas.microsoft.com/office/powerpoint/2010/main" val="297316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535764A-8D39-4917-B664-060CD75700FA}"/>
              </a:ext>
            </a:extLst>
          </p:cNvPr>
          <p:cNvSpPr/>
          <p:nvPr/>
        </p:nvSpPr>
        <p:spPr>
          <a:xfrm>
            <a:off x="1133856" y="264140"/>
            <a:ext cx="13322808" cy="1089529"/>
          </a:xfrm>
          <a:prstGeom prst="rect">
            <a:avLst/>
          </a:prstGeom>
        </p:spPr>
        <p:txBody>
          <a:bodyPr wrap="square">
            <a:spAutoFit/>
          </a:bodyPr>
          <a:lstStyle/>
          <a:p>
            <a:pPr defTabSz="1097280"/>
            <a:r>
              <a:rPr lang="en-US" sz="2160" dirty="0">
                <a:solidFill>
                  <a:prstClr val="black"/>
                </a:solidFill>
                <a:latin typeface="Calibri" panose="020F0502020204030204"/>
                <a:hlinkClick r:id="rId2"/>
              </a:rPr>
              <a:t>https://uginov.ru/%D0%B8%D0%BD%D1%82%D0%B5%D1%80%D0%B0%D0%BA%D1%82%D0%B8%D0%B2%D0%BD%D1%8B%D0%B5-%D1%81%D0%B8%D0%BC%D1%83%D0%BB%D1%8F%D1%82%D0%BE%D1%80%D1%8B-%D0%BF%D0%BE-%D1%84%D0%B8%D0%B7%D0%B8%D0%BA%D0%B5/</a:t>
            </a:r>
            <a:r>
              <a:rPr lang="ru-RU" sz="2160" dirty="0">
                <a:solidFill>
                  <a:prstClr val="black"/>
                </a:solidFill>
                <a:latin typeface="Calibri" panose="020F0502020204030204"/>
              </a:rPr>
              <a:t> </a:t>
            </a:r>
          </a:p>
        </p:txBody>
      </p:sp>
      <p:pic>
        <p:nvPicPr>
          <p:cNvPr id="5" name="Рисунок 4">
            <a:extLst>
              <a:ext uri="{FF2B5EF4-FFF2-40B4-BE49-F238E27FC236}">
                <a16:creationId xmlns:a16="http://schemas.microsoft.com/office/drawing/2014/main" id="{6DE7F344-0ABF-4081-B1A0-DAA2840EC998}"/>
              </a:ext>
            </a:extLst>
          </p:cNvPr>
          <p:cNvPicPr>
            <a:picLocks noChangeAspect="1"/>
          </p:cNvPicPr>
          <p:nvPr/>
        </p:nvPicPr>
        <p:blipFill rotWithShape="1">
          <a:blip r:embed="rId3"/>
          <a:srcRect t="4833"/>
          <a:stretch/>
        </p:blipFill>
        <p:spPr>
          <a:xfrm>
            <a:off x="0" y="397764"/>
            <a:ext cx="14630400" cy="7831836"/>
          </a:xfrm>
          <a:prstGeom prst="rect">
            <a:avLst/>
          </a:prstGeom>
        </p:spPr>
      </p:pic>
    </p:spTree>
    <p:extLst>
      <p:ext uri="{BB962C8B-B14F-4D97-AF65-F5344CB8AC3E}">
        <p14:creationId xmlns:p14="http://schemas.microsoft.com/office/powerpoint/2010/main" val="578431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E9FD658-BA2C-492A-8DC4-E96B73930EDD}"/>
              </a:ext>
            </a:extLst>
          </p:cNvPr>
          <p:cNvSpPr/>
          <p:nvPr/>
        </p:nvSpPr>
        <p:spPr>
          <a:xfrm>
            <a:off x="1997964" y="476311"/>
            <a:ext cx="7315200" cy="757130"/>
          </a:xfrm>
          <a:prstGeom prst="rect">
            <a:avLst/>
          </a:prstGeom>
        </p:spPr>
        <p:txBody>
          <a:bodyPr>
            <a:spAutoFit/>
          </a:bodyPr>
          <a:lstStyle/>
          <a:p>
            <a:pPr defTabSz="1097280"/>
            <a:r>
              <a:rPr lang="en-US" sz="2160" dirty="0">
                <a:solidFill>
                  <a:prstClr val="black"/>
                </a:solidFill>
                <a:latin typeface="Calibri" panose="020F0502020204030204"/>
              </a:rPr>
              <a:t>https://interactives.ck12.org/simulations/physics.html?referrer=simulation&amp;simulationName=doppler-ducks</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135FFF6E-2E62-47CD-B0E3-0384FD5355FE}"/>
              </a:ext>
            </a:extLst>
          </p:cNvPr>
          <p:cNvPicPr>
            <a:picLocks noChangeAspect="1"/>
          </p:cNvPicPr>
          <p:nvPr/>
        </p:nvPicPr>
        <p:blipFill rotWithShape="1">
          <a:blip r:embed="rId2"/>
          <a:srcRect t="5788" r="33344" b="9688"/>
          <a:stretch/>
        </p:blipFill>
        <p:spPr>
          <a:xfrm>
            <a:off x="1712214" y="1355421"/>
            <a:ext cx="9752076" cy="5776900"/>
          </a:xfrm>
          <a:prstGeom prst="rect">
            <a:avLst/>
          </a:prstGeom>
        </p:spPr>
      </p:pic>
    </p:spTree>
    <p:extLst>
      <p:ext uri="{BB962C8B-B14F-4D97-AF65-F5344CB8AC3E}">
        <p14:creationId xmlns:p14="http://schemas.microsoft.com/office/powerpoint/2010/main" val="280548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EE0764B-5859-4F7B-A519-CC19424FEECA}"/>
              </a:ext>
            </a:extLst>
          </p:cNvPr>
          <p:cNvSpPr/>
          <p:nvPr/>
        </p:nvSpPr>
        <p:spPr>
          <a:xfrm>
            <a:off x="1709928" y="325435"/>
            <a:ext cx="7315200" cy="757130"/>
          </a:xfrm>
          <a:prstGeom prst="rect">
            <a:avLst/>
          </a:prstGeom>
        </p:spPr>
        <p:txBody>
          <a:bodyPr>
            <a:spAutoFit/>
          </a:bodyPr>
          <a:lstStyle/>
          <a:p>
            <a:pPr defTabSz="1097280"/>
            <a:r>
              <a:rPr lang="en-US" sz="2160" dirty="0">
                <a:solidFill>
                  <a:prstClr val="black"/>
                </a:solidFill>
                <a:latin typeface="Calibri" panose="020F0502020204030204"/>
              </a:rPr>
              <a:t>https://newtonew.com/app/13-igr-i-prilozhenij-dlja-izuchenija-fiziki</a:t>
            </a:r>
            <a:r>
              <a:rPr lang="ru-RU" sz="2160" b="1" dirty="0">
                <a:solidFill>
                  <a:prstClr val="black"/>
                </a:solidFill>
                <a:latin typeface="Calibri" panose="020F0502020204030204"/>
              </a:rPr>
              <a:t>-13 игр и приложений для изучения физики</a:t>
            </a:r>
          </a:p>
        </p:txBody>
      </p:sp>
      <p:pic>
        <p:nvPicPr>
          <p:cNvPr id="5" name="Рисунок 4">
            <a:extLst>
              <a:ext uri="{FF2B5EF4-FFF2-40B4-BE49-F238E27FC236}">
                <a16:creationId xmlns:a16="http://schemas.microsoft.com/office/drawing/2014/main" id="{44AD1DE9-D7B0-4012-A4D3-894C4EC05191}"/>
              </a:ext>
            </a:extLst>
          </p:cNvPr>
          <p:cNvPicPr>
            <a:picLocks noChangeAspect="1"/>
          </p:cNvPicPr>
          <p:nvPr/>
        </p:nvPicPr>
        <p:blipFill rotWithShape="1">
          <a:blip r:embed="rId2"/>
          <a:srcRect l="12469" t="35665" r="15812" b="7501"/>
          <a:stretch/>
        </p:blipFill>
        <p:spPr>
          <a:xfrm>
            <a:off x="1536192" y="1645920"/>
            <a:ext cx="10492740" cy="4677156"/>
          </a:xfrm>
          <a:prstGeom prst="rect">
            <a:avLst/>
          </a:prstGeom>
        </p:spPr>
      </p:pic>
    </p:spTree>
    <p:extLst>
      <p:ext uri="{BB962C8B-B14F-4D97-AF65-F5344CB8AC3E}">
        <p14:creationId xmlns:p14="http://schemas.microsoft.com/office/powerpoint/2010/main" val="138163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CFB440B-FE36-4198-993E-24CF8D2655A4}"/>
              </a:ext>
            </a:extLst>
          </p:cNvPr>
          <p:cNvSpPr/>
          <p:nvPr/>
        </p:nvSpPr>
        <p:spPr>
          <a:xfrm>
            <a:off x="1087035" y="299609"/>
            <a:ext cx="11810669" cy="424732"/>
          </a:xfrm>
          <a:prstGeom prst="rect">
            <a:avLst/>
          </a:prstGeom>
        </p:spPr>
        <p:txBody>
          <a:bodyPr wrap="none">
            <a:spAutoFit/>
          </a:bodyPr>
          <a:lstStyle/>
          <a:p>
            <a:pPr defTabSz="1097280"/>
            <a:r>
              <a:rPr lang="en-US" sz="2160" dirty="0">
                <a:solidFill>
                  <a:prstClr val="black"/>
                </a:solidFill>
                <a:latin typeface="Calibri" panose="020F0502020204030204"/>
                <a:hlinkClick r:id="rId2"/>
              </a:rPr>
              <a:t>https://freesoft.ru/windows/svobodnoe_padenie</a:t>
            </a:r>
            <a:r>
              <a:rPr lang="ru-RU" sz="2160" dirty="0">
                <a:solidFill>
                  <a:prstClr val="black"/>
                </a:solidFill>
                <a:latin typeface="Calibri" panose="020F0502020204030204"/>
              </a:rPr>
              <a:t> -</a:t>
            </a:r>
            <a:r>
              <a:rPr lang="ru-RU" sz="2160" b="1" dirty="0">
                <a:solidFill>
                  <a:prstClr val="black"/>
                </a:solidFill>
                <a:latin typeface="Calibri" panose="020F0502020204030204"/>
              </a:rPr>
              <a:t>3D виртуальная лабораторная работа по физике </a:t>
            </a:r>
            <a:endParaRPr lang="ru-RU" sz="2160" dirty="0">
              <a:solidFill>
                <a:prstClr val="black"/>
              </a:solidFill>
              <a:latin typeface="Calibri" panose="020F0502020204030204"/>
            </a:endParaRPr>
          </a:p>
        </p:txBody>
      </p:sp>
      <p:pic>
        <p:nvPicPr>
          <p:cNvPr id="5" name="Рисунок 4">
            <a:extLst>
              <a:ext uri="{FF2B5EF4-FFF2-40B4-BE49-F238E27FC236}">
                <a16:creationId xmlns:a16="http://schemas.microsoft.com/office/drawing/2014/main" id="{ADE8C703-6D14-430A-8977-6F2EA99D8D5D}"/>
              </a:ext>
            </a:extLst>
          </p:cNvPr>
          <p:cNvPicPr>
            <a:picLocks noChangeAspect="1"/>
          </p:cNvPicPr>
          <p:nvPr/>
        </p:nvPicPr>
        <p:blipFill rotWithShape="1">
          <a:blip r:embed="rId3"/>
          <a:srcRect l="2063" t="3638" r="-2063" b="18000"/>
          <a:stretch/>
        </p:blipFill>
        <p:spPr>
          <a:xfrm>
            <a:off x="0" y="890469"/>
            <a:ext cx="14630400" cy="6448663"/>
          </a:xfrm>
          <a:prstGeom prst="rect">
            <a:avLst/>
          </a:prstGeom>
        </p:spPr>
      </p:pic>
    </p:spTree>
    <p:extLst>
      <p:ext uri="{BB962C8B-B14F-4D97-AF65-F5344CB8AC3E}">
        <p14:creationId xmlns:p14="http://schemas.microsoft.com/office/powerpoint/2010/main" val="294319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42D39F3-E6DB-4FEE-973D-DDBAA883F318}"/>
              </a:ext>
            </a:extLst>
          </p:cNvPr>
          <p:cNvSpPr/>
          <p:nvPr/>
        </p:nvSpPr>
        <p:spPr>
          <a:xfrm>
            <a:off x="241539" y="367479"/>
            <a:ext cx="13836769" cy="7445949"/>
          </a:xfrm>
          <a:prstGeom prst="rect">
            <a:avLst/>
          </a:prstGeom>
        </p:spPr>
        <p:txBody>
          <a:bodyPr wrap="square">
            <a:spAutoFit/>
          </a:bodyPr>
          <a:lstStyle/>
          <a:p>
            <a:pPr indent="450215" algn="just">
              <a:lnSpc>
                <a:spcPct val="107000"/>
              </a:lnSpc>
              <a:spcAft>
                <a:spcPts val="0"/>
              </a:spcAft>
              <a:tabLst>
                <a:tab pos="630555" algn="l"/>
              </a:tabLst>
            </a:pPr>
            <a:r>
              <a:rPr lang="kk-KZ" sz="2800" b="1" dirty="0">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Мультимедиялық құралдар дегеніміз не және олар физика сабақтарында қандай мақсатта қолданылады?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Физика пәнінде мультимедиялық құралдарды қолданудың қандай артықшылықтарын білесіз?</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Мультимедиялық құралдардың қандай түрлері физика сабақтарында кеңінен қолданылады?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Интерактивті презентациялардың білім беру процесіндегі рөлі қандай?</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Интерактивті презентация жасауда қандай мультимедиялық элементтер қолданылады?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Интерактивті презентациялар арқылы физикадағы қандай күрделі тақырыптарды түсіндіруге болады?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Физика сабағында интерактивті презентацияларды қолдану барысында оқушыларға қандай тапсырмалар беруге болады?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Физика сабақтарында мультимедиялық материалдардың қандай түрлері қолданылады және олардың әрқайсысы қандай мақсатта қолданылады?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800" dirty="0">
                <a:latin typeface="Times New Roman" panose="02020603050405020304" pitchFamily="18" charset="0"/>
                <a:ea typeface="Calibri" panose="020F0502020204030204" pitchFamily="34" charset="0"/>
                <a:cs typeface="Times New Roman" panose="02020603050405020304" pitchFamily="18" charset="0"/>
              </a:rPr>
              <a:t>Видеоматериалдар физикалық құбылыстарды түсіндіруде қандай рөл атқарады?</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96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AAE9DA-CDED-44AE-B159-90DB6483FD90}"/>
              </a:ext>
            </a:extLst>
          </p:cNvPr>
          <p:cNvSpPr/>
          <p:nvPr/>
        </p:nvSpPr>
        <p:spPr>
          <a:xfrm>
            <a:off x="3414931" y="3456375"/>
            <a:ext cx="10047687" cy="1107996"/>
          </a:xfrm>
          <a:prstGeom prst="rect">
            <a:avLst/>
          </a:prstGeom>
        </p:spPr>
        <p:txBody>
          <a:bodyPr wrap="none">
            <a:spAutoFit/>
          </a:bodyPr>
          <a:lstStyle/>
          <a:p>
            <a:r>
              <a:rPr lang="kk-KZ" sz="6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Назарларыңызға рақмет!</a:t>
            </a:r>
            <a:endParaRPr lang="ru-RU" sz="6600" dirty="0"/>
          </a:p>
        </p:txBody>
      </p:sp>
    </p:spTree>
    <p:extLst>
      <p:ext uri="{BB962C8B-B14F-4D97-AF65-F5344CB8AC3E}">
        <p14:creationId xmlns:p14="http://schemas.microsoft.com/office/powerpoint/2010/main" val="28850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5219"/>
          </a:xfrm>
          <a:prstGeom prst="rect">
            <a:avLst/>
          </a:prstGeom>
        </p:spPr>
      </p:pic>
      <p:sp>
        <p:nvSpPr>
          <p:cNvPr id="3" name="Text 0"/>
          <p:cNvSpPr/>
          <p:nvPr/>
        </p:nvSpPr>
        <p:spPr>
          <a:xfrm>
            <a:off x="757476" y="3301246"/>
            <a:ext cx="8740140" cy="676275"/>
          </a:xfrm>
          <a:prstGeom prst="rect">
            <a:avLst/>
          </a:prstGeom>
          <a:noFill/>
          <a:ln/>
        </p:spPr>
        <p:txBody>
          <a:bodyPr wrap="none" lIns="0" tIns="0" rIns="0" bIns="0" rtlCol="0" anchor="t"/>
          <a:lstStyle/>
          <a:p>
            <a:pPr marL="0" indent="0">
              <a:lnSpc>
                <a:spcPts val="5300"/>
              </a:lnSpc>
              <a:buNone/>
            </a:pPr>
            <a:r>
              <a:rPr lang="en-US" sz="4250" b="1" dirty="0">
                <a:solidFill>
                  <a:srgbClr val="231971"/>
                </a:solidFill>
                <a:latin typeface="Outfit Extra Bold" pitchFamily="34" charset="0"/>
                <a:ea typeface="Outfit Extra Bold" pitchFamily="34" charset="-122"/>
                <a:cs typeface="Outfit Extra Bold" pitchFamily="34" charset="-120"/>
              </a:rPr>
              <a:t>Интерактивті презентациялар</a:t>
            </a:r>
            <a:endParaRPr lang="en-US" sz="4250" dirty="0"/>
          </a:p>
        </p:txBody>
      </p:sp>
      <p:sp>
        <p:nvSpPr>
          <p:cNvPr id="4" name="Shape 1"/>
          <p:cNvSpPr/>
          <p:nvPr/>
        </p:nvSpPr>
        <p:spPr>
          <a:xfrm>
            <a:off x="757476" y="4302085"/>
            <a:ext cx="4227552" cy="3331369"/>
          </a:xfrm>
          <a:prstGeom prst="roundRect">
            <a:avLst>
              <a:gd name="adj" fmla="val 2729"/>
            </a:avLst>
          </a:prstGeom>
          <a:solidFill>
            <a:srgbClr val="E9E6FA"/>
          </a:solidFill>
          <a:ln w="7620">
            <a:solidFill>
              <a:srgbClr val="BDB8DF"/>
            </a:solidFill>
            <a:prstDash val="solid"/>
          </a:ln>
        </p:spPr>
      </p:sp>
      <p:sp>
        <p:nvSpPr>
          <p:cNvPr id="5" name="Text 2"/>
          <p:cNvSpPr/>
          <p:nvPr/>
        </p:nvSpPr>
        <p:spPr>
          <a:xfrm>
            <a:off x="981432" y="4526042"/>
            <a:ext cx="3779639" cy="676275"/>
          </a:xfrm>
          <a:prstGeom prst="rect">
            <a:avLst/>
          </a:prstGeom>
          <a:noFill/>
          <a:ln/>
        </p:spPr>
        <p:txBody>
          <a:bodyPr wrap="square" lIns="0" tIns="0" rIns="0" bIns="0" rtlCol="0" anchor="t"/>
          <a:lstStyle/>
          <a:p>
            <a:pPr marL="0" indent="0">
              <a:lnSpc>
                <a:spcPts val="2650"/>
              </a:lnSpc>
              <a:buNone/>
            </a:pPr>
            <a:r>
              <a:rPr lang="en-US" sz="2100" b="1" dirty="0">
                <a:solidFill>
                  <a:srgbClr val="2A2742"/>
                </a:solidFill>
                <a:latin typeface="Outfit Extra Bold" pitchFamily="34" charset="0"/>
                <a:ea typeface="Outfit Extra Bold" pitchFamily="34" charset="-122"/>
                <a:cs typeface="Outfit Extra Bold" pitchFamily="34" charset="-120"/>
              </a:rPr>
              <a:t>Қызығушылықты арттыру</a:t>
            </a:r>
            <a:endParaRPr lang="en-US" sz="2100" dirty="0"/>
          </a:p>
        </p:txBody>
      </p:sp>
      <p:sp>
        <p:nvSpPr>
          <p:cNvPr id="6" name="Text 3"/>
          <p:cNvSpPr/>
          <p:nvPr/>
        </p:nvSpPr>
        <p:spPr>
          <a:xfrm>
            <a:off x="981432" y="5332095"/>
            <a:ext cx="3779639" cy="1384935"/>
          </a:xfrm>
          <a:prstGeom prst="rect">
            <a:avLst/>
          </a:prstGeom>
          <a:noFill/>
          <a:ln/>
        </p:spPr>
        <p:txBody>
          <a:bodyPr wrap="square" lIns="0" tIns="0" rIns="0" bIns="0" rtlCol="0" anchor="t"/>
          <a:lstStyle/>
          <a:p>
            <a:pPr marL="0" indent="0">
              <a:lnSpc>
                <a:spcPts val="2700"/>
              </a:lnSpc>
              <a:buNone/>
            </a:pPr>
            <a:r>
              <a:rPr lang="en-US" sz="1700" dirty="0">
                <a:solidFill>
                  <a:srgbClr val="2A2742"/>
                </a:solidFill>
                <a:latin typeface="Arimo" pitchFamily="34" charset="0"/>
                <a:ea typeface="Arimo" pitchFamily="34" charset="-122"/>
                <a:cs typeface="Arimo" pitchFamily="34" charset="-120"/>
              </a:rPr>
              <a:t>Оқушылардың назарын аудару үшін анимация, бейнелер мен интерактивті тапсырмалар қосылады.</a:t>
            </a:r>
            <a:endParaRPr lang="en-US" sz="1700" dirty="0"/>
          </a:p>
        </p:txBody>
      </p:sp>
      <p:sp>
        <p:nvSpPr>
          <p:cNvPr id="7" name="Shape 4"/>
          <p:cNvSpPr/>
          <p:nvPr/>
        </p:nvSpPr>
        <p:spPr>
          <a:xfrm>
            <a:off x="5201364" y="4302085"/>
            <a:ext cx="4227552" cy="3331369"/>
          </a:xfrm>
          <a:prstGeom prst="roundRect">
            <a:avLst>
              <a:gd name="adj" fmla="val 2729"/>
            </a:avLst>
          </a:prstGeom>
          <a:solidFill>
            <a:srgbClr val="E9E6FA"/>
          </a:solidFill>
          <a:ln w="7620">
            <a:solidFill>
              <a:srgbClr val="BDB8DF"/>
            </a:solidFill>
            <a:prstDash val="solid"/>
          </a:ln>
        </p:spPr>
      </p:sp>
      <p:sp>
        <p:nvSpPr>
          <p:cNvPr id="8" name="Text 5"/>
          <p:cNvSpPr/>
          <p:nvPr/>
        </p:nvSpPr>
        <p:spPr>
          <a:xfrm>
            <a:off x="5425321" y="4526042"/>
            <a:ext cx="3779639" cy="676275"/>
          </a:xfrm>
          <a:prstGeom prst="rect">
            <a:avLst/>
          </a:prstGeom>
          <a:noFill/>
          <a:ln/>
        </p:spPr>
        <p:txBody>
          <a:bodyPr wrap="square" lIns="0" tIns="0" rIns="0" bIns="0" rtlCol="0" anchor="t"/>
          <a:lstStyle/>
          <a:p>
            <a:pPr marL="0" indent="0">
              <a:lnSpc>
                <a:spcPts val="2650"/>
              </a:lnSpc>
              <a:buNone/>
            </a:pPr>
            <a:r>
              <a:rPr lang="en-US" sz="2100" b="1" dirty="0">
                <a:solidFill>
                  <a:srgbClr val="2A2742"/>
                </a:solidFill>
                <a:latin typeface="Outfit Extra Bold" pitchFamily="34" charset="0"/>
                <a:ea typeface="Outfit Extra Bold" pitchFamily="34" charset="-122"/>
                <a:cs typeface="Outfit Extra Bold" pitchFamily="34" charset="-120"/>
              </a:rPr>
              <a:t>Материалды оңай түсіндіру</a:t>
            </a:r>
            <a:endParaRPr lang="en-US" sz="2100" dirty="0"/>
          </a:p>
        </p:txBody>
      </p:sp>
      <p:sp>
        <p:nvSpPr>
          <p:cNvPr id="9" name="Text 6"/>
          <p:cNvSpPr/>
          <p:nvPr/>
        </p:nvSpPr>
        <p:spPr>
          <a:xfrm>
            <a:off x="5425321" y="5332095"/>
            <a:ext cx="3779639" cy="2077403"/>
          </a:xfrm>
          <a:prstGeom prst="rect">
            <a:avLst/>
          </a:prstGeom>
          <a:noFill/>
          <a:ln/>
        </p:spPr>
        <p:txBody>
          <a:bodyPr wrap="square" lIns="0" tIns="0" rIns="0" bIns="0" rtlCol="0" anchor="t"/>
          <a:lstStyle/>
          <a:p>
            <a:pPr marL="0" indent="0">
              <a:lnSpc>
                <a:spcPts val="2700"/>
              </a:lnSpc>
              <a:buNone/>
            </a:pPr>
            <a:r>
              <a:rPr lang="en-US" sz="1700" dirty="0">
                <a:solidFill>
                  <a:srgbClr val="2A2742"/>
                </a:solidFill>
                <a:latin typeface="Arimo" pitchFamily="34" charset="0"/>
                <a:ea typeface="Arimo" pitchFamily="34" charset="-122"/>
                <a:cs typeface="Arimo" pitchFamily="34" charset="-120"/>
              </a:rPr>
              <a:t>Күрделі тақырыптарды интерактивті түрде түсіндіру, оқушылардың қабылдауына жеңілдетеді. Мысалы, презентация арқылы қозғалыс заңдарын немесе электр өрістерін көрсету.</a:t>
            </a:r>
            <a:endParaRPr lang="en-US" sz="1700" dirty="0"/>
          </a:p>
        </p:txBody>
      </p:sp>
      <p:sp>
        <p:nvSpPr>
          <p:cNvPr id="10" name="Shape 7"/>
          <p:cNvSpPr/>
          <p:nvPr/>
        </p:nvSpPr>
        <p:spPr>
          <a:xfrm>
            <a:off x="9645253" y="4302085"/>
            <a:ext cx="4227552" cy="3331369"/>
          </a:xfrm>
          <a:prstGeom prst="roundRect">
            <a:avLst>
              <a:gd name="adj" fmla="val 2729"/>
            </a:avLst>
          </a:prstGeom>
          <a:solidFill>
            <a:srgbClr val="E9E6FA"/>
          </a:solidFill>
          <a:ln w="7620">
            <a:solidFill>
              <a:srgbClr val="BDB8DF"/>
            </a:solidFill>
            <a:prstDash val="solid"/>
          </a:ln>
        </p:spPr>
      </p:sp>
      <p:sp>
        <p:nvSpPr>
          <p:cNvPr id="11" name="Text 8"/>
          <p:cNvSpPr/>
          <p:nvPr/>
        </p:nvSpPr>
        <p:spPr>
          <a:xfrm>
            <a:off x="9869210" y="4526042"/>
            <a:ext cx="2705219" cy="338138"/>
          </a:xfrm>
          <a:prstGeom prst="rect">
            <a:avLst/>
          </a:prstGeom>
          <a:noFill/>
          <a:ln/>
        </p:spPr>
        <p:txBody>
          <a:bodyPr wrap="none" lIns="0" tIns="0" rIns="0" bIns="0" rtlCol="0" anchor="t"/>
          <a:lstStyle/>
          <a:p>
            <a:pPr marL="0" indent="0">
              <a:lnSpc>
                <a:spcPts val="2650"/>
              </a:lnSpc>
              <a:buNone/>
            </a:pPr>
            <a:r>
              <a:rPr lang="en-US" sz="2100" b="1" dirty="0">
                <a:solidFill>
                  <a:srgbClr val="2A2742"/>
                </a:solidFill>
                <a:latin typeface="Outfit Extra Bold" pitchFamily="34" charset="0"/>
                <a:ea typeface="Outfit Extra Bold" pitchFamily="34" charset="-122"/>
                <a:cs typeface="Outfit Extra Bold" pitchFamily="34" charset="-120"/>
              </a:rPr>
              <a:t>Кері байланыс</a:t>
            </a:r>
            <a:endParaRPr lang="en-US" sz="2100" dirty="0"/>
          </a:p>
        </p:txBody>
      </p:sp>
      <p:sp>
        <p:nvSpPr>
          <p:cNvPr id="12" name="Text 9"/>
          <p:cNvSpPr/>
          <p:nvPr/>
        </p:nvSpPr>
        <p:spPr>
          <a:xfrm>
            <a:off x="9869210" y="4993958"/>
            <a:ext cx="3779639" cy="1731169"/>
          </a:xfrm>
          <a:prstGeom prst="rect">
            <a:avLst/>
          </a:prstGeom>
          <a:noFill/>
          <a:ln/>
        </p:spPr>
        <p:txBody>
          <a:bodyPr wrap="square" lIns="0" tIns="0" rIns="0" bIns="0" rtlCol="0" anchor="t"/>
          <a:lstStyle/>
          <a:p>
            <a:pPr marL="0" indent="0">
              <a:lnSpc>
                <a:spcPts val="2700"/>
              </a:lnSpc>
              <a:buNone/>
            </a:pPr>
            <a:r>
              <a:rPr lang="en-US" sz="1700" dirty="0">
                <a:solidFill>
                  <a:srgbClr val="2A2742"/>
                </a:solidFill>
                <a:latin typeface="Arimo" pitchFamily="34" charset="0"/>
                <a:ea typeface="Arimo" pitchFamily="34" charset="-122"/>
                <a:cs typeface="Arimo" pitchFamily="34" charset="-120"/>
              </a:rPr>
              <a:t>Интерактивті презентациялар арқылы оқушыларға тест сұрақтары немесе жаттығулар ұсынылып, олардың жауабы бірден тексерілуі мүмкін.</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51246"/>
          </a:xfrm>
          <a:prstGeom prst="rect">
            <a:avLst/>
          </a:prstGeom>
        </p:spPr>
      </p:pic>
      <p:sp>
        <p:nvSpPr>
          <p:cNvPr id="3" name="Text 0"/>
          <p:cNvSpPr/>
          <p:nvPr/>
        </p:nvSpPr>
        <p:spPr>
          <a:xfrm>
            <a:off x="658297" y="2923580"/>
            <a:ext cx="12118777" cy="587812"/>
          </a:xfrm>
          <a:prstGeom prst="rect">
            <a:avLst/>
          </a:prstGeom>
          <a:noFill/>
          <a:ln/>
        </p:spPr>
        <p:txBody>
          <a:bodyPr wrap="none" lIns="0" tIns="0" rIns="0" bIns="0" rtlCol="0" anchor="t"/>
          <a:lstStyle/>
          <a:p>
            <a:pPr marL="0" indent="0">
              <a:lnSpc>
                <a:spcPts val="4600"/>
              </a:lnSpc>
              <a:buNone/>
            </a:pPr>
            <a:r>
              <a:rPr lang="en-US" sz="3700" b="1" dirty="0">
                <a:solidFill>
                  <a:srgbClr val="231971"/>
                </a:solidFill>
                <a:latin typeface="Outfit Extra Bold" pitchFamily="34" charset="0"/>
                <a:ea typeface="Outfit Extra Bold" pitchFamily="34" charset="-122"/>
                <a:cs typeface="Outfit Extra Bold" pitchFamily="34" charset="-120"/>
              </a:rPr>
              <a:t>Интерактивті презентациялар құру принциптері</a:t>
            </a:r>
            <a:endParaRPr lang="en-US" sz="3700" dirty="0"/>
          </a:p>
        </p:txBody>
      </p:sp>
      <p:sp>
        <p:nvSpPr>
          <p:cNvPr id="4" name="Shape 1"/>
          <p:cNvSpPr/>
          <p:nvPr/>
        </p:nvSpPr>
        <p:spPr>
          <a:xfrm>
            <a:off x="7303770" y="3793450"/>
            <a:ext cx="22860" cy="3863697"/>
          </a:xfrm>
          <a:prstGeom prst="roundRect">
            <a:avLst>
              <a:gd name="adj" fmla="val 345600"/>
            </a:avLst>
          </a:prstGeom>
          <a:solidFill>
            <a:srgbClr val="BDB8DF"/>
          </a:solidFill>
          <a:ln/>
        </p:spPr>
      </p:sp>
      <p:sp>
        <p:nvSpPr>
          <p:cNvPr id="5" name="Shape 2"/>
          <p:cNvSpPr/>
          <p:nvPr/>
        </p:nvSpPr>
        <p:spPr>
          <a:xfrm>
            <a:off x="6468189" y="4205168"/>
            <a:ext cx="658297" cy="22860"/>
          </a:xfrm>
          <a:prstGeom prst="roundRect">
            <a:avLst>
              <a:gd name="adj" fmla="val 345600"/>
            </a:avLst>
          </a:prstGeom>
          <a:solidFill>
            <a:srgbClr val="BDB8DF"/>
          </a:solidFill>
          <a:ln/>
        </p:spPr>
      </p:sp>
      <p:sp>
        <p:nvSpPr>
          <p:cNvPr id="6" name="Shape 3"/>
          <p:cNvSpPr/>
          <p:nvPr/>
        </p:nvSpPr>
        <p:spPr>
          <a:xfrm>
            <a:off x="7103626" y="4005024"/>
            <a:ext cx="423148" cy="423148"/>
          </a:xfrm>
          <a:prstGeom prst="roundRect">
            <a:avLst>
              <a:gd name="adj" fmla="val 18671"/>
            </a:avLst>
          </a:prstGeom>
          <a:solidFill>
            <a:srgbClr val="E9E6FA"/>
          </a:solidFill>
          <a:ln w="7620">
            <a:solidFill>
              <a:srgbClr val="BDB8DF"/>
            </a:solidFill>
            <a:prstDash val="solid"/>
          </a:ln>
        </p:spPr>
      </p:sp>
      <p:sp>
        <p:nvSpPr>
          <p:cNvPr id="7" name="Text 4"/>
          <p:cNvSpPr/>
          <p:nvPr/>
        </p:nvSpPr>
        <p:spPr>
          <a:xfrm>
            <a:off x="7260193" y="4075509"/>
            <a:ext cx="110014" cy="282178"/>
          </a:xfrm>
          <a:prstGeom prst="rect">
            <a:avLst/>
          </a:prstGeom>
          <a:noFill/>
          <a:ln/>
        </p:spPr>
        <p:txBody>
          <a:bodyPr wrap="none" lIns="0" tIns="0" rIns="0" bIns="0" rtlCol="0" anchor="t"/>
          <a:lstStyle/>
          <a:p>
            <a:pPr marL="0" indent="0" algn="ctr">
              <a:lnSpc>
                <a:spcPts val="2200"/>
              </a:lnSpc>
              <a:buNone/>
            </a:pPr>
            <a:r>
              <a:rPr lang="en-US" sz="2200" b="1" dirty="0">
                <a:solidFill>
                  <a:srgbClr val="2A2742"/>
                </a:solidFill>
                <a:latin typeface="Outfit Extra Bold" pitchFamily="34" charset="0"/>
                <a:ea typeface="Outfit Extra Bold" pitchFamily="34" charset="-122"/>
                <a:cs typeface="Outfit Extra Bold" pitchFamily="34" charset="-120"/>
              </a:rPr>
              <a:t>1</a:t>
            </a:r>
            <a:endParaRPr lang="en-US" sz="2200" dirty="0"/>
          </a:p>
        </p:txBody>
      </p:sp>
      <p:sp>
        <p:nvSpPr>
          <p:cNvPr id="8" name="Text 5"/>
          <p:cNvSpPr/>
          <p:nvPr/>
        </p:nvSpPr>
        <p:spPr>
          <a:xfrm>
            <a:off x="2653189" y="3981450"/>
            <a:ext cx="3627477" cy="293846"/>
          </a:xfrm>
          <a:prstGeom prst="rect">
            <a:avLst/>
          </a:prstGeom>
          <a:noFill/>
          <a:ln/>
        </p:spPr>
        <p:txBody>
          <a:bodyPr wrap="none" lIns="0" tIns="0" rIns="0" bIns="0" rtlCol="0" anchor="t"/>
          <a:lstStyle/>
          <a:p>
            <a:pPr marL="0" indent="0" algn="r">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Қарапайым және түсінікті тіл</a:t>
            </a:r>
            <a:endParaRPr lang="en-US" sz="1850" dirty="0"/>
          </a:p>
        </p:txBody>
      </p:sp>
      <p:sp>
        <p:nvSpPr>
          <p:cNvPr id="9" name="Text 6"/>
          <p:cNvSpPr/>
          <p:nvPr/>
        </p:nvSpPr>
        <p:spPr>
          <a:xfrm>
            <a:off x="658297" y="4388048"/>
            <a:ext cx="5622369" cy="601980"/>
          </a:xfrm>
          <a:prstGeom prst="rect">
            <a:avLst/>
          </a:prstGeom>
          <a:noFill/>
          <a:ln/>
        </p:spPr>
        <p:txBody>
          <a:bodyPr wrap="square" lIns="0" tIns="0" rIns="0" bIns="0" rtlCol="0" anchor="t"/>
          <a:lstStyle/>
          <a:p>
            <a:pPr marL="0" indent="0" algn="r">
              <a:lnSpc>
                <a:spcPts val="2350"/>
              </a:lnSpc>
              <a:buNone/>
            </a:pPr>
            <a:r>
              <a:rPr lang="en-US" sz="1450" dirty="0">
                <a:solidFill>
                  <a:srgbClr val="2A2742"/>
                </a:solidFill>
                <a:latin typeface="Arimo" pitchFamily="34" charset="0"/>
                <a:ea typeface="Arimo" pitchFamily="34" charset="-122"/>
                <a:cs typeface="Arimo" pitchFamily="34" charset="-120"/>
              </a:rPr>
              <a:t>Физикадағы күрделі ұғымдар мен формулаларды қысқа әрі нақты түрде жеткізу.</a:t>
            </a:r>
            <a:endParaRPr lang="en-US" sz="1450" dirty="0"/>
          </a:p>
        </p:txBody>
      </p:sp>
      <p:sp>
        <p:nvSpPr>
          <p:cNvPr id="10" name="Shape 7"/>
          <p:cNvSpPr/>
          <p:nvPr/>
        </p:nvSpPr>
        <p:spPr>
          <a:xfrm>
            <a:off x="7503914" y="5145524"/>
            <a:ext cx="658297" cy="22860"/>
          </a:xfrm>
          <a:prstGeom prst="roundRect">
            <a:avLst>
              <a:gd name="adj" fmla="val 345600"/>
            </a:avLst>
          </a:prstGeom>
          <a:solidFill>
            <a:srgbClr val="BDB8DF"/>
          </a:solidFill>
          <a:ln/>
        </p:spPr>
      </p:sp>
      <p:sp>
        <p:nvSpPr>
          <p:cNvPr id="11" name="Shape 8"/>
          <p:cNvSpPr/>
          <p:nvPr/>
        </p:nvSpPr>
        <p:spPr>
          <a:xfrm>
            <a:off x="7103626" y="4945380"/>
            <a:ext cx="423148" cy="423148"/>
          </a:xfrm>
          <a:prstGeom prst="roundRect">
            <a:avLst>
              <a:gd name="adj" fmla="val 18671"/>
            </a:avLst>
          </a:prstGeom>
          <a:solidFill>
            <a:srgbClr val="E9E6FA"/>
          </a:solidFill>
          <a:ln w="7620">
            <a:solidFill>
              <a:srgbClr val="BDB8DF"/>
            </a:solidFill>
            <a:prstDash val="solid"/>
          </a:ln>
        </p:spPr>
      </p:sp>
      <p:sp>
        <p:nvSpPr>
          <p:cNvPr id="12" name="Text 9"/>
          <p:cNvSpPr/>
          <p:nvPr/>
        </p:nvSpPr>
        <p:spPr>
          <a:xfrm>
            <a:off x="7233880" y="5015865"/>
            <a:ext cx="162520" cy="282178"/>
          </a:xfrm>
          <a:prstGeom prst="rect">
            <a:avLst/>
          </a:prstGeom>
          <a:noFill/>
          <a:ln/>
        </p:spPr>
        <p:txBody>
          <a:bodyPr wrap="none" lIns="0" tIns="0" rIns="0" bIns="0" rtlCol="0" anchor="t"/>
          <a:lstStyle/>
          <a:p>
            <a:pPr marL="0" indent="0" algn="ctr">
              <a:lnSpc>
                <a:spcPts val="2200"/>
              </a:lnSpc>
              <a:buNone/>
            </a:pPr>
            <a:r>
              <a:rPr lang="en-US" sz="2200" b="1" dirty="0">
                <a:solidFill>
                  <a:srgbClr val="2A2742"/>
                </a:solidFill>
                <a:latin typeface="Outfit Extra Bold" pitchFamily="34" charset="0"/>
                <a:ea typeface="Outfit Extra Bold" pitchFamily="34" charset="-122"/>
                <a:cs typeface="Outfit Extra Bold" pitchFamily="34" charset="-120"/>
              </a:rPr>
              <a:t>2</a:t>
            </a:r>
            <a:endParaRPr lang="en-US" sz="2200" dirty="0"/>
          </a:p>
        </p:txBody>
      </p:sp>
      <p:sp>
        <p:nvSpPr>
          <p:cNvPr id="13" name="Text 10"/>
          <p:cNvSpPr/>
          <p:nvPr/>
        </p:nvSpPr>
        <p:spPr>
          <a:xfrm>
            <a:off x="8349734" y="4921806"/>
            <a:ext cx="4275653" cy="293846"/>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Анимация және видео элементтер</a:t>
            </a:r>
            <a:endParaRPr lang="en-US" sz="1850" dirty="0"/>
          </a:p>
        </p:txBody>
      </p:sp>
      <p:sp>
        <p:nvSpPr>
          <p:cNvPr id="14" name="Text 11"/>
          <p:cNvSpPr/>
          <p:nvPr/>
        </p:nvSpPr>
        <p:spPr>
          <a:xfrm>
            <a:off x="8349734" y="5328404"/>
            <a:ext cx="5622369" cy="1203960"/>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Оқушылардың назарын тақырыпқа аудару үшін анимация мен видео материалдар қолдану. Мысалы, қозғалыс графиктерін интерактивті түрде көрсету немесе тәжірибелерді бейнематериал арқылы көрсету.</a:t>
            </a:r>
            <a:endParaRPr lang="en-US" sz="1450" dirty="0"/>
          </a:p>
        </p:txBody>
      </p:sp>
      <p:sp>
        <p:nvSpPr>
          <p:cNvPr id="15" name="Shape 12"/>
          <p:cNvSpPr/>
          <p:nvPr/>
        </p:nvSpPr>
        <p:spPr>
          <a:xfrm>
            <a:off x="6468189" y="6232803"/>
            <a:ext cx="658297" cy="22860"/>
          </a:xfrm>
          <a:prstGeom prst="roundRect">
            <a:avLst>
              <a:gd name="adj" fmla="val 345600"/>
            </a:avLst>
          </a:prstGeom>
          <a:solidFill>
            <a:srgbClr val="BDB8DF"/>
          </a:solidFill>
          <a:ln/>
        </p:spPr>
      </p:sp>
      <p:sp>
        <p:nvSpPr>
          <p:cNvPr id="16" name="Shape 13"/>
          <p:cNvSpPr/>
          <p:nvPr/>
        </p:nvSpPr>
        <p:spPr>
          <a:xfrm>
            <a:off x="7103626" y="6032659"/>
            <a:ext cx="423148" cy="423148"/>
          </a:xfrm>
          <a:prstGeom prst="roundRect">
            <a:avLst>
              <a:gd name="adj" fmla="val 18671"/>
            </a:avLst>
          </a:prstGeom>
          <a:solidFill>
            <a:srgbClr val="E9E6FA"/>
          </a:solidFill>
          <a:ln w="7620">
            <a:solidFill>
              <a:srgbClr val="BDB8DF"/>
            </a:solidFill>
            <a:prstDash val="solid"/>
          </a:ln>
        </p:spPr>
      </p:sp>
      <p:sp>
        <p:nvSpPr>
          <p:cNvPr id="17" name="Text 14"/>
          <p:cNvSpPr/>
          <p:nvPr/>
        </p:nvSpPr>
        <p:spPr>
          <a:xfrm>
            <a:off x="7234952" y="6103144"/>
            <a:ext cx="160496" cy="282178"/>
          </a:xfrm>
          <a:prstGeom prst="rect">
            <a:avLst/>
          </a:prstGeom>
          <a:noFill/>
          <a:ln/>
        </p:spPr>
        <p:txBody>
          <a:bodyPr wrap="none" lIns="0" tIns="0" rIns="0" bIns="0" rtlCol="0" anchor="t"/>
          <a:lstStyle/>
          <a:p>
            <a:pPr marL="0" indent="0" algn="ctr">
              <a:lnSpc>
                <a:spcPts val="2200"/>
              </a:lnSpc>
              <a:buNone/>
            </a:pPr>
            <a:r>
              <a:rPr lang="en-US" sz="2200" b="1" dirty="0">
                <a:solidFill>
                  <a:srgbClr val="2A2742"/>
                </a:solidFill>
                <a:latin typeface="Outfit Extra Bold" pitchFamily="34" charset="0"/>
                <a:ea typeface="Outfit Extra Bold" pitchFamily="34" charset="-122"/>
                <a:cs typeface="Outfit Extra Bold" pitchFamily="34" charset="-120"/>
              </a:rPr>
              <a:t>3</a:t>
            </a:r>
            <a:endParaRPr lang="en-US" sz="2200" dirty="0"/>
          </a:p>
        </p:txBody>
      </p:sp>
      <p:sp>
        <p:nvSpPr>
          <p:cNvPr id="18" name="Text 15"/>
          <p:cNvSpPr/>
          <p:nvPr/>
        </p:nvSpPr>
        <p:spPr>
          <a:xfrm>
            <a:off x="2856905" y="6009084"/>
            <a:ext cx="3423761" cy="293846"/>
          </a:xfrm>
          <a:prstGeom prst="rect">
            <a:avLst/>
          </a:prstGeom>
          <a:noFill/>
          <a:ln/>
        </p:spPr>
        <p:txBody>
          <a:bodyPr wrap="none" lIns="0" tIns="0" rIns="0" bIns="0" rtlCol="0" anchor="t"/>
          <a:lstStyle/>
          <a:p>
            <a:pPr marL="0" indent="0" algn="r">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Интерактивті тапсырмалар</a:t>
            </a:r>
            <a:endParaRPr lang="en-US" sz="1850" dirty="0"/>
          </a:p>
        </p:txBody>
      </p:sp>
      <p:sp>
        <p:nvSpPr>
          <p:cNvPr id="19" name="Text 16"/>
          <p:cNvSpPr/>
          <p:nvPr/>
        </p:nvSpPr>
        <p:spPr>
          <a:xfrm>
            <a:off x="658297" y="6415683"/>
            <a:ext cx="5622369" cy="902970"/>
          </a:xfrm>
          <a:prstGeom prst="rect">
            <a:avLst/>
          </a:prstGeom>
          <a:noFill/>
          <a:ln/>
        </p:spPr>
        <p:txBody>
          <a:bodyPr wrap="square" lIns="0" tIns="0" rIns="0" bIns="0" rtlCol="0" anchor="t"/>
          <a:lstStyle/>
          <a:p>
            <a:pPr marL="0" indent="0" algn="r">
              <a:lnSpc>
                <a:spcPts val="2350"/>
              </a:lnSpc>
              <a:buNone/>
            </a:pPr>
            <a:r>
              <a:rPr lang="en-US" sz="1450" dirty="0">
                <a:solidFill>
                  <a:srgbClr val="2A2742"/>
                </a:solidFill>
                <a:latin typeface="Arimo" pitchFamily="34" charset="0"/>
                <a:ea typeface="Arimo" pitchFamily="34" charset="-122"/>
                <a:cs typeface="Arimo" pitchFamily="34" charset="-120"/>
              </a:rPr>
              <a:t>Презентация барысында оқушыларға тапсырмалар беріп, жауаптарын талдау. Мысалы, тәжірибелік сұрақтар немесе физикалық есептер шешу.</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224677"/>
            <a:ext cx="12902327" cy="1543050"/>
          </a:xfrm>
          <a:prstGeom prst="rect">
            <a:avLst/>
          </a:prstGeom>
          <a:noFill/>
          <a:ln/>
        </p:spPr>
        <p:txBody>
          <a:bodyPr wrap="square" lIns="0" tIns="0" rIns="0" bIns="0" rtlCol="0" anchor="t"/>
          <a:lstStyle/>
          <a:p>
            <a:pPr marL="0" indent="0">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Мультимедиялық материалдар түрлері</a:t>
            </a:r>
            <a:endParaRPr lang="en-US" sz="4850" dirty="0"/>
          </a:p>
        </p:txBody>
      </p:sp>
      <p:sp>
        <p:nvSpPr>
          <p:cNvPr id="3" name="Text 1"/>
          <p:cNvSpPr/>
          <p:nvPr/>
        </p:nvSpPr>
        <p:spPr>
          <a:xfrm>
            <a:off x="864037" y="3384828"/>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Extra Bold" pitchFamily="34" charset="0"/>
                <a:ea typeface="Outfit Extra Bold" pitchFamily="34" charset="-122"/>
                <a:cs typeface="Outfit Extra Bold" pitchFamily="34" charset="-120"/>
              </a:rPr>
              <a:t>Видео</a:t>
            </a:r>
            <a:endParaRPr lang="en-US" sz="2400" dirty="0"/>
          </a:p>
        </p:txBody>
      </p:sp>
      <p:sp>
        <p:nvSpPr>
          <p:cNvPr id="4" name="Text 2"/>
          <p:cNvSpPr/>
          <p:nvPr/>
        </p:nvSpPr>
        <p:spPr>
          <a:xfrm>
            <a:off x="864037" y="4017407"/>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Тәжірибелер, симуляциялар немесе дәрістер түсірілген видеоматериалдар оқушыларға тақырыпты тез меңгеруге көмектеседі.</a:t>
            </a:r>
            <a:endParaRPr lang="en-US" sz="1900" dirty="0"/>
          </a:p>
        </p:txBody>
      </p:sp>
      <p:sp>
        <p:nvSpPr>
          <p:cNvPr id="5" name="Text 3"/>
          <p:cNvSpPr/>
          <p:nvPr/>
        </p:nvSpPr>
        <p:spPr>
          <a:xfrm>
            <a:off x="5372695" y="3384828"/>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Extra Bold" pitchFamily="34" charset="0"/>
                <a:ea typeface="Outfit Extra Bold" pitchFamily="34" charset="-122"/>
                <a:cs typeface="Outfit Extra Bold" pitchFamily="34" charset="-120"/>
              </a:rPr>
              <a:t>Анимация</a:t>
            </a:r>
            <a:endParaRPr lang="en-US" sz="2400" dirty="0"/>
          </a:p>
        </p:txBody>
      </p:sp>
      <p:sp>
        <p:nvSpPr>
          <p:cNvPr id="6" name="Text 4"/>
          <p:cNvSpPr/>
          <p:nvPr/>
        </p:nvSpPr>
        <p:spPr>
          <a:xfrm>
            <a:off x="5372695" y="4017407"/>
            <a:ext cx="3898821" cy="2370296"/>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Физикалық процестерді, мысалы, механикалық қозғалысты, тербелістерді немесе электромагниттік толқындарды визуалды түрде көрсету үшін анимациялар қолданылады.</a:t>
            </a:r>
            <a:endParaRPr lang="en-US" sz="1900" dirty="0"/>
          </a:p>
        </p:txBody>
      </p:sp>
      <p:sp>
        <p:nvSpPr>
          <p:cNvPr id="7" name="Text 5"/>
          <p:cNvSpPr/>
          <p:nvPr/>
        </p:nvSpPr>
        <p:spPr>
          <a:xfrm>
            <a:off x="9881354" y="3384828"/>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Extra Bold" pitchFamily="34" charset="0"/>
                <a:ea typeface="Outfit Extra Bold" pitchFamily="34" charset="-122"/>
                <a:cs typeface="Outfit Extra Bold" pitchFamily="34" charset="-120"/>
              </a:rPr>
              <a:t>Симуляциялар</a:t>
            </a:r>
            <a:endParaRPr lang="en-US" sz="2400" dirty="0"/>
          </a:p>
        </p:txBody>
      </p:sp>
      <p:sp>
        <p:nvSpPr>
          <p:cNvPr id="8" name="Text 6"/>
          <p:cNvSpPr/>
          <p:nvPr/>
        </p:nvSpPr>
        <p:spPr>
          <a:xfrm>
            <a:off x="9881354" y="4017407"/>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Компьютерлік симуляциялар арқылы оқушылар күрделі құбылыстарды өз бетімен зерттей алады. Мысалы, электр тізбектерін құру немесе денелердің қозғалысын модельдеу.</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727829"/>
            <a:ext cx="7674888" cy="771525"/>
          </a:xfrm>
          <a:prstGeom prst="rect">
            <a:avLst/>
          </a:prstGeom>
          <a:noFill/>
          <a:ln/>
        </p:spPr>
        <p:txBody>
          <a:bodyPr wrap="none" lIns="0" tIns="0" rIns="0" bIns="0" rtlCol="0" anchor="t"/>
          <a:lstStyle/>
          <a:p>
            <a:pPr marL="0" indent="0">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SMART технологиялары</a:t>
            </a:r>
            <a:endParaRPr lang="en-US" sz="4850" dirty="0"/>
          </a:p>
        </p:txBody>
      </p:sp>
      <p:sp>
        <p:nvSpPr>
          <p:cNvPr id="3" name="Text 1"/>
          <p:cNvSpPr/>
          <p:nvPr/>
        </p:nvSpPr>
        <p:spPr>
          <a:xfrm>
            <a:off x="864037" y="1993106"/>
            <a:ext cx="12902327" cy="1185148"/>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SMART технологиясы тарих пәнін оқытуда білім алушылардың танымдық қызығушылығын ынталандыру, оқу жұмысына проблемалық, шығармашылық, зерттеушілік сипат беру, пәнінің мазмұндық жағын жаңартуға ықпал ету, оқу процесін жекелендіру және білім алушылардың тәуелсіз қызметін дамытуға мүмкіндік береді.</a:t>
            </a:r>
            <a:endParaRPr lang="en-US" sz="1900" dirty="0"/>
          </a:p>
        </p:txBody>
      </p:sp>
      <p:sp>
        <p:nvSpPr>
          <p:cNvPr id="4" name="Text 2"/>
          <p:cNvSpPr/>
          <p:nvPr/>
        </p:nvSpPr>
        <p:spPr>
          <a:xfrm>
            <a:off x="864037" y="3455908"/>
            <a:ext cx="12902327" cy="1580198"/>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Негізгі SMART құрылғылар интернет желісі болып табылады. Тарих пәнінен желіге қосылған компьютерлік сыныптағы сабақтар интернет-ресурстарды пайдалана отырып, тестілеу, шолу дәрістерін өткізуге мұражайға виртуалды саяхат жасау, тарихи фильмдер мазмұнымен танысу, телеконференцияға, білім беру ойынына қатысуға мүмкіндік береді.</a:t>
            </a:r>
            <a:endParaRPr lang="en-US" sz="1900" dirty="0"/>
          </a:p>
        </p:txBody>
      </p:sp>
      <p:pic>
        <p:nvPicPr>
          <p:cNvPr id="5" name="Image 0" descr="preencoded.png"/>
          <p:cNvPicPr>
            <a:picLocks noChangeAspect="1"/>
          </p:cNvPicPr>
          <p:nvPr/>
        </p:nvPicPr>
        <p:blipFill>
          <a:blip r:embed="rId3"/>
          <a:stretch>
            <a:fillRect/>
          </a:stretch>
        </p:blipFill>
        <p:spPr>
          <a:xfrm>
            <a:off x="864037" y="5313759"/>
            <a:ext cx="617220" cy="617220"/>
          </a:xfrm>
          <a:prstGeom prst="rect">
            <a:avLst/>
          </a:prstGeom>
        </p:spPr>
      </p:pic>
      <p:sp>
        <p:nvSpPr>
          <p:cNvPr id="6" name="Text 3"/>
          <p:cNvSpPr/>
          <p:nvPr/>
        </p:nvSpPr>
        <p:spPr>
          <a:xfrm>
            <a:off x="864037" y="6177796"/>
            <a:ext cx="2947868"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Интернет</a:t>
            </a:r>
            <a:endParaRPr lang="en-US" sz="2400" dirty="0"/>
          </a:p>
        </p:txBody>
      </p:sp>
      <p:sp>
        <p:nvSpPr>
          <p:cNvPr id="7" name="Text 4"/>
          <p:cNvSpPr/>
          <p:nvPr/>
        </p:nvSpPr>
        <p:spPr>
          <a:xfrm>
            <a:off x="864037" y="6711672"/>
            <a:ext cx="2947868" cy="395049"/>
          </a:xfrm>
          <a:prstGeom prst="rect">
            <a:avLst/>
          </a:prstGeom>
          <a:noFill/>
          <a:ln/>
        </p:spPr>
        <p:txBody>
          <a:bodyPr wrap="non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Негізгі SMART құрылғы</a:t>
            </a:r>
            <a:endParaRPr lang="en-US" sz="1900" dirty="0"/>
          </a:p>
        </p:txBody>
      </p:sp>
      <p:pic>
        <p:nvPicPr>
          <p:cNvPr id="8" name="Image 1" descr="preencoded.png"/>
          <p:cNvPicPr>
            <a:picLocks noChangeAspect="1"/>
          </p:cNvPicPr>
          <p:nvPr/>
        </p:nvPicPr>
        <p:blipFill>
          <a:blip r:embed="rId4"/>
          <a:stretch>
            <a:fillRect/>
          </a:stretch>
        </p:blipFill>
        <p:spPr>
          <a:xfrm>
            <a:off x="4182189" y="5313759"/>
            <a:ext cx="617220" cy="617220"/>
          </a:xfrm>
          <a:prstGeom prst="rect">
            <a:avLst/>
          </a:prstGeom>
        </p:spPr>
      </p:pic>
      <p:sp>
        <p:nvSpPr>
          <p:cNvPr id="9" name="Text 5"/>
          <p:cNvSpPr/>
          <p:nvPr/>
        </p:nvSpPr>
        <p:spPr>
          <a:xfrm>
            <a:off x="4182189" y="6177796"/>
            <a:ext cx="2947868"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Тестілеу</a:t>
            </a:r>
            <a:endParaRPr lang="en-US" sz="2400" dirty="0"/>
          </a:p>
        </p:txBody>
      </p:sp>
      <p:sp>
        <p:nvSpPr>
          <p:cNvPr id="10" name="Text 6"/>
          <p:cNvSpPr/>
          <p:nvPr/>
        </p:nvSpPr>
        <p:spPr>
          <a:xfrm>
            <a:off x="4182189" y="6711672"/>
            <a:ext cx="2947868" cy="395049"/>
          </a:xfrm>
          <a:prstGeom prst="rect">
            <a:avLst/>
          </a:prstGeom>
          <a:noFill/>
          <a:ln/>
        </p:spPr>
        <p:txBody>
          <a:bodyPr wrap="non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Онлайн тестілеу жүргізу</a:t>
            </a:r>
            <a:endParaRPr lang="en-US" sz="1900" dirty="0"/>
          </a:p>
        </p:txBody>
      </p:sp>
      <p:pic>
        <p:nvPicPr>
          <p:cNvPr id="11" name="Image 2" descr="preencoded.png"/>
          <p:cNvPicPr>
            <a:picLocks noChangeAspect="1"/>
          </p:cNvPicPr>
          <p:nvPr/>
        </p:nvPicPr>
        <p:blipFill>
          <a:blip r:embed="rId5"/>
          <a:stretch>
            <a:fillRect/>
          </a:stretch>
        </p:blipFill>
        <p:spPr>
          <a:xfrm>
            <a:off x="7500342" y="5313759"/>
            <a:ext cx="617220" cy="617220"/>
          </a:xfrm>
          <a:prstGeom prst="rect">
            <a:avLst/>
          </a:prstGeom>
        </p:spPr>
      </p:pic>
      <p:sp>
        <p:nvSpPr>
          <p:cNvPr id="12" name="Text 7"/>
          <p:cNvSpPr/>
          <p:nvPr/>
        </p:nvSpPr>
        <p:spPr>
          <a:xfrm>
            <a:off x="7500342" y="6177796"/>
            <a:ext cx="2947868"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Виртуалды саяхат</a:t>
            </a:r>
            <a:endParaRPr lang="en-US" sz="2400" dirty="0"/>
          </a:p>
        </p:txBody>
      </p:sp>
      <p:sp>
        <p:nvSpPr>
          <p:cNvPr id="13" name="Text 8"/>
          <p:cNvSpPr/>
          <p:nvPr/>
        </p:nvSpPr>
        <p:spPr>
          <a:xfrm>
            <a:off x="7500342" y="6711672"/>
            <a:ext cx="2947868" cy="790099"/>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Мұражайларға виртуалды саяхат</a:t>
            </a:r>
            <a:endParaRPr lang="en-US" sz="1900" dirty="0"/>
          </a:p>
        </p:txBody>
      </p:sp>
      <p:pic>
        <p:nvPicPr>
          <p:cNvPr id="14" name="Image 3" descr="preencoded.png"/>
          <p:cNvPicPr>
            <a:picLocks noChangeAspect="1"/>
          </p:cNvPicPr>
          <p:nvPr/>
        </p:nvPicPr>
        <p:blipFill>
          <a:blip r:embed="rId6"/>
          <a:stretch>
            <a:fillRect/>
          </a:stretch>
        </p:blipFill>
        <p:spPr>
          <a:xfrm>
            <a:off x="10818495" y="5313759"/>
            <a:ext cx="617220" cy="617220"/>
          </a:xfrm>
          <a:prstGeom prst="rect">
            <a:avLst/>
          </a:prstGeom>
        </p:spPr>
      </p:pic>
      <p:sp>
        <p:nvSpPr>
          <p:cNvPr id="15" name="Text 9"/>
          <p:cNvSpPr/>
          <p:nvPr/>
        </p:nvSpPr>
        <p:spPr>
          <a:xfrm>
            <a:off x="10818495" y="6177796"/>
            <a:ext cx="2947868"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Фильмдер</a:t>
            </a:r>
            <a:endParaRPr lang="en-US" sz="2400" dirty="0"/>
          </a:p>
        </p:txBody>
      </p:sp>
      <p:sp>
        <p:nvSpPr>
          <p:cNvPr id="16" name="Text 10"/>
          <p:cNvSpPr/>
          <p:nvPr/>
        </p:nvSpPr>
        <p:spPr>
          <a:xfrm>
            <a:off x="10818495" y="6711672"/>
            <a:ext cx="2947868" cy="395049"/>
          </a:xfrm>
          <a:prstGeom prst="rect">
            <a:avLst/>
          </a:prstGeom>
          <a:noFill/>
          <a:ln/>
        </p:spPr>
        <p:txBody>
          <a:bodyPr wrap="non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Тарихи фильмдер көру</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89269" y="2944892"/>
            <a:ext cx="4995743" cy="2339697"/>
          </a:xfrm>
          <a:prstGeom prst="rect">
            <a:avLst/>
          </a:prstGeom>
        </p:spPr>
      </p:pic>
      <p:sp>
        <p:nvSpPr>
          <p:cNvPr id="4" name="Text 0"/>
          <p:cNvSpPr/>
          <p:nvPr/>
        </p:nvSpPr>
        <p:spPr>
          <a:xfrm>
            <a:off x="686753" y="866775"/>
            <a:ext cx="5947529" cy="613291"/>
          </a:xfrm>
          <a:prstGeom prst="rect">
            <a:avLst/>
          </a:prstGeom>
          <a:noFill/>
          <a:ln/>
        </p:spPr>
        <p:txBody>
          <a:bodyPr wrap="none" lIns="0" tIns="0" rIns="0" bIns="0" rtlCol="0" anchor="t"/>
          <a:lstStyle/>
          <a:p>
            <a:pPr marL="0" indent="0">
              <a:lnSpc>
                <a:spcPts val="4800"/>
              </a:lnSpc>
              <a:buNone/>
            </a:pPr>
            <a:r>
              <a:rPr lang="en-US" sz="3850" b="1" dirty="0">
                <a:solidFill>
                  <a:srgbClr val="231971"/>
                </a:solidFill>
                <a:latin typeface="Outfit Extra Bold" pitchFamily="34" charset="0"/>
                <a:ea typeface="Outfit Extra Bold" pitchFamily="34" charset="-122"/>
                <a:cs typeface="Outfit Extra Bold" pitchFamily="34" charset="-120"/>
              </a:rPr>
              <a:t>Онлайн платформалар</a:t>
            </a:r>
            <a:endParaRPr lang="en-US" sz="3850" dirty="0"/>
          </a:p>
        </p:txBody>
      </p:sp>
      <p:pic>
        <p:nvPicPr>
          <p:cNvPr id="5" name="Image 2" descr="preencoded.png"/>
          <p:cNvPicPr>
            <a:picLocks noChangeAspect="1"/>
          </p:cNvPicPr>
          <p:nvPr/>
        </p:nvPicPr>
        <p:blipFill>
          <a:blip r:embed="rId5"/>
          <a:stretch>
            <a:fillRect/>
          </a:stretch>
        </p:blipFill>
        <p:spPr>
          <a:xfrm>
            <a:off x="686753" y="1774388"/>
            <a:ext cx="981194" cy="2072045"/>
          </a:xfrm>
          <a:prstGeom prst="rect">
            <a:avLst/>
          </a:prstGeom>
        </p:spPr>
      </p:pic>
      <p:sp>
        <p:nvSpPr>
          <p:cNvPr id="6" name="Text 1"/>
          <p:cNvSpPr/>
          <p:nvPr/>
        </p:nvSpPr>
        <p:spPr>
          <a:xfrm>
            <a:off x="1962269" y="1970603"/>
            <a:ext cx="2453045" cy="306586"/>
          </a:xfrm>
          <a:prstGeom prst="rect">
            <a:avLst/>
          </a:prstGeom>
          <a:noFill/>
          <a:ln/>
        </p:spPr>
        <p:txBody>
          <a:bodyPr wrap="none" lIns="0" tIns="0" rIns="0" bIns="0" rtlCol="0" anchor="t"/>
          <a:lstStyle/>
          <a:p>
            <a:pPr marL="0" indent="0" algn="l">
              <a:lnSpc>
                <a:spcPts val="2400"/>
              </a:lnSpc>
              <a:buNone/>
            </a:pPr>
            <a:r>
              <a:rPr lang="en-US" sz="1900" b="1" dirty="0">
                <a:solidFill>
                  <a:srgbClr val="2A2742"/>
                </a:solidFill>
                <a:latin typeface="Outfit Extra Bold" pitchFamily="34" charset="0"/>
                <a:ea typeface="Outfit Extra Bold" pitchFamily="34" charset="-122"/>
                <a:cs typeface="Outfit Extra Bold" pitchFamily="34" charset="-120"/>
              </a:rPr>
              <a:t>OnlineTestPad</a:t>
            </a:r>
            <a:endParaRPr lang="en-US" sz="1900" dirty="0"/>
          </a:p>
        </p:txBody>
      </p:sp>
      <p:sp>
        <p:nvSpPr>
          <p:cNvPr id="7" name="Text 2"/>
          <p:cNvSpPr/>
          <p:nvPr/>
        </p:nvSpPr>
        <p:spPr>
          <a:xfrm>
            <a:off x="1962269" y="2394823"/>
            <a:ext cx="6494978" cy="1255395"/>
          </a:xfrm>
          <a:prstGeom prst="rect">
            <a:avLst/>
          </a:prstGeom>
          <a:noFill/>
          <a:ln/>
        </p:spPr>
        <p:txBody>
          <a:bodyPr wrap="square" lIns="0" tIns="0" rIns="0" bIns="0" rtlCol="0" anchor="t"/>
          <a:lstStyle/>
          <a:p>
            <a:pPr marL="0" indent="0" algn="l">
              <a:lnSpc>
                <a:spcPts val="2450"/>
              </a:lnSpc>
              <a:buNone/>
            </a:pPr>
            <a:r>
              <a:rPr lang="en-US" sz="1500" dirty="0">
                <a:solidFill>
                  <a:srgbClr val="2A2742"/>
                </a:solidFill>
                <a:latin typeface="Arimo" pitchFamily="34" charset="0"/>
                <a:ea typeface="Arimo" pitchFamily="34" charset="-122"/>
                <a:cs typeface="Arimo" pitchFamily="34" charset="-120"/>
              </a:rPr>
              <a:t>Сауалнама, тесттер, сөзжұмбақтар, диалогтар, интерактивті, комплексті тапсырмалар құруға мүмкіндік береді. Жұмыстың соңында білім алушының жұмысын бағалап, ұпай санын көрсетіп, сертификат беріледі.</a:t>
            </a:r>
            <a:endParaRPr lang="en-US" sz="1500" dirty="0"/>
          </a:p>
        </p:txBody>
      </p:sp>
      <p:pic>
        <p:nvPicPr>
          <p:cNvPr id="8" name="Image 3" descr="preencoded.png"/>
          <p:cNvPicPr>
            <a:picLocks noChangeAspect="1"/>
          </p:cNvPicPr>
          <p:nvPr/>
        </p:nvPicPr>
        <p:blipFill>
          <a:blip r:embed="rId6"/>
          <a:stretch>
            <a:fillRect/>
          </a:stretch>
        </p:blipFill>
        <p:spPr>
          <a:xfrm>
            <a:off x="686753" y="3846433"/>
            <a:ext cx="981194" cy="1758196"/>
          </a:xfrm>
          <a:prstGeom prst="rect">
            <a:avLst/>
          </a:prstGeom>
        </p:spPr>
      </p:pic>
      <p:sp>
        <p:nvSpPr>
          <p:cNvPr id="9" name="Text 3"/>
          <p:cNvSpPr/>
          <p:nvPr/>
        </p:nvSpPr>
        <p:spPr>
          <a:xfrm>
            <a:off x="1962269" y="4042648"/>
            <a:ext cx="2453045" cy="306586"/>
          </a:xfrm>
          <a:prstGeom prst="rect">
            <a:avLst/>
          </a:prstGeom>
          <a:noFill/>
          <a:ln/>
        </p:spPr>
        <p:txBody>
          <a:bodyPr wrap="none" lIns="0" tIns="0" rIns="0" bIns="0" rtlCol="0" anchor="t"/>
          <a:lstStyle/>
          <a:p>
            <a:pPr marL="0" indent="0" algn="l">
              <a:lnSpc>
                <a:spcPts val="2400"/>
              </a:lnSpc>
              <a:buNone/>
            </a:pPr>
            <a:r>
              <a:rPr lang="en-US" sz="1900" b="1" dirty="0">
                <a:solidFill>
                  <a:srgbClr val="2A2742"/>
                </a:solidFill>
                <a:latin typeface="Outfit Extra Bold" pitchFamily="34" charset="0"/>
                <a:ea typeface="Outfit Extra Bold" pitchFamily="34" charset="-122"/>
                <a:cs typeface="Outfit Extra Bold" pitchFamily="34" charset="-120"/>
              </a:rPr>
              <a:t>Quizizz</a:t>
            </a:r>
            <a:endParaRPr lang="en-US" sz="1900" dirty="0"/>
          </a:p>
        </p:txBody>
      </p:sp>
      <p:sp>
        <p:nvSpPr>
          <p:cNvPr id="10" name="Text 4"/>
          <p:cNvSpPr/>
          <p:nvPr/>
        </p:nvSpPr>
        <p:spPr>
          <a:xfrm>
            <a:off x="1962269" y="4466868"/>
            <a:ext cx="6494978" cy="941546"/>
          </a:xfrm>
          <a:prstGeom prst="rect">
            <a:avLst/>
          </a:prstGeom>
          <a:noFill/>
          <a:ln/>
        </p:spPr>
        <p:txBody>
          <a:bodyPr wrap="square" lIns="0" tIns="0" rIns="0" bIns="0" rtlCol="0" anchor="t"/>
          <a:lstStyle/>
          <a:p>
            <a:pPr marL="0" indent="0" algn="l">
              <a:lnSpc>
                <a:spcPts val="2450"/>
              </a:lnSpc>
              <a:buNone/>
            </a:pPr>
            <a:r>
              <a:rPr lang="en-US" sz="1500" dirty="0">
                <a:solidFill>
                  <a:srgbClr val="2A2742"/>
                </a:solidFill>
                <a:latin typeface="Arimo" pitchFamily="34" charset="0"/>
                <a:ea typeface="Arimo" pitchFamily="34" charset="-122"/>
                <a:cs typeface="Arimo" pitchFamily="34" charset="-120"/>
              </a:rPr>
              <a:t>Әр түрлі ойындар, викториналар, квесттер және тесттер құрастырып, нәтижелерін автоматты түрде бақылауға мүмкіндік береді. Мұғалім әр білім алушының тапсырмасының орындалуын бақылайды.</a:t>
            </a:r>
            <a:endParaRPr lang="en-US" sz="1500" dirty="0"/>
          </a:p>
        </p:txBody>
      </p:sp>
      <p:pic>
        <p:nvPicPr>
          <p:cNvPr id="11" name="Image 4" descr="preencoded.png"/>
          <p:cNvPicPr>
            <a:picLocks noChangeAspect="1"/>
          </p:cNvPicPr>
          <p:nvPr/>
        </p:nvPicPr>
        <p:blipFill>
          <a:blip r:embed="rId7"/>
          <a:stretch>
            <a:fillRect/>
          </a:stretch>
        </p:blipFill>
        <p:spPr>
          <a:xfrm>
            <a:off x="686753" y="5604629"/>
            <a:ext cx="981194" cy="1758196"/>
          </a:xfrm>
          <a:prstGeom prst="rect">
            <a:avLst/>
          </a:prstGeom>
        </p:spPr>
      </p:pic>
      <p:sp>
        <p:nvSpPr>
          <p:cNvPr id="12" name="Text 5"/>
          <p:cNvSpPr/>
          <p:nvPr/>
        </p:nvSpPr>
        <p:spPr>
          <a:xfrm>
            <a:off x="1962269" y="5800844"/>
            <a:ext cx="2453045" cy="306586"/>
          </a:xfrm>
          <a:prstGeom prst="rect">
            <a:avLst/>
          </a:prstGeom>
          <a:noFill/>
          <a:ln/>
        </p:spPr>
        <p:txBody>
          <a:bodyPr wrap="none" lIns="0" tIns="0" rIns="0" bIns="0" rtlCol="0" anchor="t"/>
          <a:lstStyle/>
          <a:p>
            <a:pPr marL="0" indent="0" algn="l">
              <a:lnSpc>
                <a:spcPts val="2400"/>
              </a:lnSpc>
              <a:buNone/>
            </a:pPr>
            <a:r>
              <a:rPr lang="en-US" sz="1900" b="1" dirty="0">
                <a:solidFill>
                  <a:srgbClr val="2A2742"/>
                </a:solidFill>
                <a:latin typeface="Outfit Extra Bold" pitchFamily="34" charset="0"/>
                <a:ea typeface="Outfit Extra Bold" pitchFamily="34" charset="-122"/>
                <a:cs typeface="Outfit Extra Bold" pitchFamily="34" charset="-120"/>
              </a:rPr>
              <a:t>Wordwall</a:t>
            </a:r>
            <a:endParaRPr lang="en-US" sz="1900" dirty="0"/>
          </a:p>
        </p:txBody>
      </p:sp>
      <p:sp>
        <p:nvSpPr>
          <p:cNvPr id="13" name="Text 6"/>
          <p:cNvSpPr/>
          <p:nvPr/>
        </p:nvSpPr>
        <p:spPr>
          <a:xfrm>
            <a:off x="1962269" y="6225064"/>
            <a:ext cx="6494978" cy="941546"/>
          </a:xfrm>
          <a:prstGeom prst="rect">
            <a:avLst/>
          </a:prstGeom>
          <a:noFill/>
          <a:ln/>
        </p:spPr>
        <p:txBody>
          <a:bodyPr wrap="square" lIns="0" tIns="0" rIns="0" bIns="0" rtlCol="0" anchor="t"/>
          <a:lstStyle/>
          <a:p>
            <a:pPr marL="0" indent="0" algn="l">
              <a:lnSpc>
                <a:spcPts val="2450"/>
              </a:lnSpc>
              <a:buNone/>
            </a:pPr>
            <a:r>
              <a:rPr lang="en-US" sz="1500" dirty="0">
                <a:solidFill>
                  <a:srgbClr val="2A2742"/>
                </a:solidFill>
                <a:latin typeface="Arimo" pitchFamily="34" charset="0"/>
                <a:ea typeface="Arimo" pitchFamily="34" charset="-122"/>
                <a:cs typeface="Arimo" pitchFamily="34" charset="-120"/>
              </a:rPr>
              <a:t>Оқу материалдарының мазмұнын көрнекілікті, түсінікті, қызықты етеді. Суреттерін динамика түрінде көрсетуге, оқушылармен жылдам және тиімді тестілеу өткізуге мүмкіндік береді.</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665083"/>
            <a:ext cx="5983724" cy="747951"/>
          </a:xfrm>
          <a:prstGeom prst="rect">
            <a:avLst/>
          </a:prstGeom>
          <a:noFill/>
          <a:ln/>
        </p:spPr>
        <p:txBody>
          <a:bodyPr wrap="none" lIns="0" tIns="0" rIns="0" bIns="0" rtlCol="0" anchor="t"/>
          <a:lstStyle/>
          <a:p>
            <a:pPr marL="0" indent="0">
              <a:lnSpc>
                <a:spcPts val="5850"/>
              </a:lnSpc>
              <a:buNone/>
            </a:pPr>
            <a:r>
              <a:rPr lang="en-US" sz="4700" b="1" dirty="0">
                <a:solidFill>
                  <a:srgbClr val="231971"/>
                </a:solidFill>
                <a:latin typeface="Outfit Extra Bold" pitchFamily="34" charset="0"/>
                <a:ea typeface="Outfit Extra Bold" pitchFamily="34" charset="-122"/>
                <a:cs typeface="Outfit Extra Bold" pitchFamily="34" charset="-120"/>
              </a:rPr>
              <a:t>Қорытынды</a:t>
            </a:r>
            <a:endParaRPr lang="en-US" sz="4700" dirty="0"/>
          </a:p>
        </p:txBody>
      </p:sp>
      <p:sp>
        <p:nvSpPr>
          <p:cNvPr id="3" name="Text 1"/>
          <p:cNvSpPr/>
          <p:nvPr/>
        </p:nvSpPr>
        <p:spPr>
          <a:xfrm>
            <a:off x="837724" y="1891665"/>
            <a:ext cx="12954952" cy="1148715"/>
          </a:xfrm>
          <a:prstGeom prst="rect">
            <a:avLst/>
          </a:prstGeom>
          <a:noFill/>
          <a:ln/>
        </p:spPr>
        <p:txBody>
          <a:bodyPr wrap="squar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Физика пәнін оқытудағы мультимедиялық құралдар мен интерактивті презентациялар қазіргі заманғы білім беру процесінің маңызды бөлігіне айналды. Олар оқушылардың пәнге деген қызығушылығын арттырып қана қоймай, материалды тиімді меңгеруге де ықпал етеді.</a:t>
            </a:r>
            <a:endParaRPr lang="en-US" sz="1850" dirty="0"/>
          </a:p>
        </p:txBody>
      </p:sp>
      <p:sp>
        <p:nvSpPr>
          <p:cNvPr id="4" name="Text 2"/>
          <p:cNvSpPr/>
          <p:nvPr/>
        </p:nvSpPr>
        <p:spPr>
          <a:xfrm>
            <a:off x="837724" y="3309580"/>
            <a:ext cx="12954952" cy="1148715"/>
          </a:xfrm>
          <a:prstGeom prst="rect">
            <a:avLst/>
          </a:prstGeom>
          <a:noFill/>
          <a:ln/>
        </p:spPr>
        <p:txBody>
          <a:bodyPr wrap="squar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Мультимедиялық материалдар физикалық құбылыстарды көрнекі және түсінікті түрде жеткізеді, ал интерактивті презентациялар сабақтың құрылымын жақсартады. Бұл құралдарды сабақта қолдану білім беру процесін заманауи және сапалы етуге мүмкіндік береді.</a:t>
            </a:r>
            <a:endParaRPr lang="en-US" sz="1850" dirty="0"/>
          </a:p>
        </p:txBody>
      </p:sp>
      <p:sp>
        <p:nvSpPr>
          <p:cNvPr id="5" name="Shape 3"/>
          <p:cNvSpPr/>
          <p:nvPr/>
        </p:nvSpPr>
        <p:spPr>
          <a:xfrm>
            <a:off x="837724" y="4727496"/>
            <a:ext cx="12954952" cy="2837021"/>
          </a:xfrm>
          <a:prstGeom prst="roundRect">
            <a:avLst>
              <a:gd name="adj" fmla="val 3543"/>
            </a:avLst>
          </a:prstGeom>
          <a:noFill/>
          <a:ln w="7620">
            <a:solidFill>
              <a:srgbClr val="000000">
                <a:alpha val="8000"/>
              </a:srgbClr>
            </a:solidFill>
            <a:prstDash val="solid"/>
          </a:ln>
        </p:spPr>
      </p:sp>
      <p:sp>
        <p:nvSpPr>
          <p:cNvPr id="6" name="Shape 4"/>
          <p:cNvSpPr/>
          <p:nvPr/>
        </p:nvSpPr>
        <p:spPr>
          <a:xfrm>
            <a:off x="845344" y="4735116"/>
            <a:ext cx="12938403" cy="685324"/>
          </a:xfrm>
          <a:prstGeom prst="rect">
            <a:avLst/>
          </a:prstGeom>
          <a:solidFill>
            <a:srgbClr val="FFFFFF">
              <a:alpha val="4000"/>
            </a:srgbClr>
          </a:solidFill>
          <a:ln/>
        </p:spPr>
      </p:sp>
      <p:sp>
        <p:nvSpPr>
          <p:cNvPr id="7" name="Text 5"/>
          <p:cNvSpPr/>
          <p:nvPr/>
        </p:nvSpPr>
        <p:spPr>
          <a:xfrm>
            <a:off x="1086088" y="4886325"/>
            <a:ext cx="382988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Көрнекілік</a:t>
            </a:r>
            <a:endParaRPr lang="en-US" sz="1850" dirty="0"/>
          </a:p>
        </p:txBody>
      </p:sp>
      <p:sp>
        <p:nvSpPr>
          <p:cNvPr id="8" name="Text 6"/>
          <p:cNvSpPr/>
          <p:nvPr/>
        </p:nvSpPr>
        <p:spPr>
          <a:xfrm>
            <a:off x="5402223" y="4886325"/>
            <a:ext cx="382607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Тиімділік</a:t>
            </a:r>
            <a:endParaRPr lang="en-US" sz="1850" dirty="0"/>
          </a:p>
        </p:txBody>
      </p:sp>
      <p:sp>
        <p:nvSpPr>
          <p:cNvPr id="9" name="Text 7"/>
          <p:cNvSpPr/>
          <p:nvPr/>
        </p:nvSpPr>
        <p:spPr>
          <a:xfrm>
            <a:off x="9714548" y="4886325"/>
            <a:ext cx="382988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Қызығушылық</a:t>
            </a:r>
            <a:endParaRPr lang="en-US" sz="1850" dirty="0"/>
          </a:p>
        </p:txBody>
      </p:sp>
      <p:sp>
        <p:nvSpPr>
          <p:cNvPr id="10" name="Shape 8"/>
          <p:cNvSpPr/>
          <p:nvPr/>
        </p:nvSpPr>
        <p:spPr>
          <a:xfrm>
            <a:off x="845344" y="5420439"/>
            <a:ext cx="12938403" cy="1068229"/>
          </a:xfrm>
          <a:prstGeom prst="rect">
            <a:avLst/>
          </a:prstGeom>
          <a:solidFill>
            <a:srgbClr val="000000">
              <a:alpha val="4000"/>
            </a:srgbClr>
          </a:solidFill>
          <a:ln/>
        </p:spPr>
      </p:sp>
      <p:sp>
        <p:nvSpPr>
          <p:cNvPr id="11" name="Text 9"/>
          <p:cNvSpPr/>
          <p:nvPr/>
        </p:nvSpPr>
        <p:spPr>
          <a:xfrm>
            <a:off x="1086088" y="5571649"/>
            <a:ext cx="3829883" cy="765810"/>
          </a:xfrm>
          <a:prstGeom prst="rect">
            <a:avLst/>
          </a:prstGeom>
          <a:noFill/>
          <a:ln/>
        </p:spPr>
        <p:txBody>
          <a:bodyPr wrap="squar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Физикалық құбылыстарды визуалды көрсету</a:t>
            </a:r>
            <a:endParaRPr lang="en-US" sz="1850" dirty="0"/>
          </a:p>
        </p:txBody>
      </p:sp>
      <p:sp>
        <p:nvSpPr>
          <p:cNvPr id="12" name="Text 10"/>
          <p:cNvSpPr/>
          <p:nvPr/>
        </p:nvSpPr>
        <p:spPr>
          <a:xfrm>
            <a:off x="5402223" y="5571649"/>
            <a:ext cx="382607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Материалды жылдам меңгеру</a:t>
            </a:r>
            <a:endParaRPr lang="en-US" sz="1850" dirty="0"/>
          </a:p>
        </p:txBody>
      </p:sp>
      <p:sp>
        <p:nvSpPr>
          <p:cNvPr id="13" name="Text 11"/>
          <p:cNvSpPr/>
          <p:nvPr/>
        </p:nvSpPr>
        <p:spPr>
          <a:xfrm>
            <a:off x="9714548" y="5571649"/>
            <a:ext cx="3829883" cy="765810"/>
          </a:xfrm>
          <a:prstGeom prst="rect">
            <a:avLst/>
          </a:prstGeom>
          <a:noFill/>
          <a:ln/>
        </p:spPr>
        <p:txBody>
          <a:bodyPr wrap="squar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Оқушылардың белсенділігін арттыру</a:t>
            </a:r>
            <a:endParaRPr lang="en-US" sz="1850" dirty="0"/>
          </a:p>
        </p:txBody>
      </p:sp>
      <p:sp>
        <p:nvSpPr>
          <p:cNvPr id="14" name="Shape 12"/>
          <p:cNvSpPr/>
          <p:nvPr/>
        </p:nvSpPr>
        <p:spPr>
          <a:xfrm>
            <a:off x="845344" y="6488668"/>
            <a:ext cx="12938403" cy="1068229"/>
          </a:xfrm>
          <a:prstGeom prst="rect">
            <a:avLst/>
          </a:prstGeom>
          <a:solidFill>
            <a:srgbClr val="FFFFFF">
              <a:alpha val="4000"/>
            </a:srgbClr>
          </a:solidFill>
          <a:ln/>
        </p:spPr>
      </p:sp>
      <p:sp>
        <p:nvSpPr>
          <p:cNvPr id="15" name="Text 13"/>
          <p:cNvSpPr/>
          <p:nvPr/>
        </p:nvSpPr>
        <p:spPr>
          <a:xfrm>
            <a:off x="1086088" y="6639877"/>
            <a:ext cx="382988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Күрделі ұғымдарды түсіндіру</a:t>
            </a:r>
            <a:endParaRPr lang="en-US" sz="1850" dirty="0"/>
          </a:p>
        </p:txBody>
      </p:sp>
      <p:sp>
        <p:nvSpPr>
          <p:cNvPr id="16" name="Text 14"/>
          <p:cNvSpPr/>
          <p:nvPr/>
        </p:nvSpPr>
        <p:spPr>
          <a:xfrm>
            <a:off x="5402223" y="6639877"/>
            <a:ext cx="3826073" cy="382905"/>
          </a:xfrm>
          <a:prstGeom prst="rect">
            <a:avLst/>
          </a:prstGeom>
          <a:noFill/>
          <a:ln/>
        </p:spPr>
        <p:txBody>
          <a:bodyPr wrap="non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Оқу процесін жеңілдету</a:t>
            </a:r>
            <a:endParaRPr lang="en-US" sz="1850" dirty="0"/>
          </a:p>
        </p:txBody>
      </p:sp>
      <p:sp>
        <p:nvSpPr>
          <p:cNvPr id="17" name="Text 15"/>
          <p:cNvSpPr/>
          <p:nvPr/>
        </p:nvSpPr>
        <p:spPr>
          <a:xfrm>
            <a:off x="9714548" y="6639877"/>
            <a:ext cx="3829883" cy="765810"/>
          </a:xfrm>
          <a:prstGeom prst="rect">
            <a:avLst/>
          </a:prstGeom>
          <a:noFill/>
          <a:ln/>
        </p:spPr>
        <p:txBody>
          <a:bodyPr wrap="square" lIns="0" tIns="0" rIns="0" bIns="0" rtlCol="0" anchor="t"/>
          <a:lstStyle/>
          <a:p>
            <a:pPr marL="0" indent="0">
              <a:lnSpc>
                <a:spcPts val="3000"/>
              </a:lnSpc>
              <a:buNone/>
            </a:pPr>
            <a:r>
              <a:rPr lang="en-US" sz="1850" dirty="0">
                <a:solidFill>
                  <a:srgbClr val="2A2742"/>
                </a:solidFill>
                <a:latin typeface="Arimo" pitchFamily="34" charset="0"/>
                <a:ea typeface="Arimo" pitchFamily="34" charset="-122"/>
                <a:cs typeface="Arimo" pitchFamily="34" charset="-120"/>
              </a:rPr>
              <a:t>Пәнге деген қызығушылықты арттыру</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B431E83-5D77-4781-80AF-A70F338CCE80}"/>
              </a:ext>
            </a:extLst>
          </p:cNvPr>
          <p:cNvPicPr>
            <a:picLocks noChangeAspect="1"/>
          </p:cNvPicPr>
          <p:nvPr/>
        </p:nvPicPr>
        <p:blipFill rotWithShape="1">
          <a:blip r:embed="rId2"/>
          <a:srcRect t="10876" b="9825"/>
          <a:stretch/>
        </p:blipFill>
        <p:spPr>
          <a:xfrm>
            <a:off x="245444" y="895150"/>
            <a:ext cx="14384956" cy="6525929"/>
          </a:xfrm>
          <a:prstGeom prst="rect">
            <a:avLst/>
          </a:prstGeom>
        </p:spPr>
      </p:pic>
    </p:spTree>
    <p:extLst>
      <p:ext uri="{BB962C8B-B14F-4D97-AF65-F5344CB8AC3E}">
        <p14:creationId xmlns:p14="http://schemas.microsoft.com/office/powerpoint/2010/main" val="150886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985</Words>
  <Application>Microsoft Office PowerPoint</Application>
  <PresentationFormat>Произвольный</PresentationFormat>
  <Paragraphs>97</Paragraphs>
  <Slides>27</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27</vt:i4>
      </vt:variant>
    </vt:vector>
  </HeadingPairs>
  <TitlesOfParts>
    <vt:vector size="35" baseType="lpstr">
      <vt:lpstr>Times New Roman</vt:lpstr>
      <vt:lpstr>Arial</vt:lpstr>
      <vt:lpstr>Arimo</vt:lpstr>
      <vt:lpstr>Calibri</vt:lpstr>
      <vt:lpstr>Calibri Light</vt:lpstr>
      <vt:lpstr>Outfit Extra Bold</vt:lpstr>
      <vt:lpstr>Office Theme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2</cp:revision>
  <dcterms:created xsi:type="dcterms:W3CDTF">2024-10-16T10:23:17Z</dcterms:created>
  <dcterms:modified xsi:type="dcterms:W3CDTF">2024-10-16T10:27:37Z</dcterms:modified>
</cp:coreProperties>
</file>