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39423E-9137-4F4F-9DCC-8AFD8211630E}" type="doc">
      <dgm:prSet loTypeId="urn:microsoft.com/office/officeart/2008/layout/RadialCluster" loCatId="relationship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D8F7DC9-3926-41CE-BF46-6575B22E5DCE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и переводы денег на территории РК осуществляются как с использованием наличных денег, так и </a:t>
          </a:r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безналичные платежи </a:t>
          </a:r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следующими способами:</a:t>
          </a:r>
        </a:p>
      </dgm:t>
    </dgm:pt>
    <dgm:pt modelId="{7D645F95-09C3-4325-A56A-9EEC16092DBB}" type="parTrans" cxnId="{D0413537-24A9-4445-BE6D-DFD95A6436C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80488B-79CD-4AD7-AFCE-F0C5C5ECC8C1}" type="sibTrans" cxnId="{D0413537-24A9-4445-BE6D-DFD95A6436C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65BCAC-9CD3-4154-8F03-831BE5FFC7F3}">
      <dgm:prSet phldrT="[Текст]"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передача наличных денег</a:t>
          </a:r>
        </a:p>
      </dgm:t>
    </dgm:pt>
    <dgm:pt modelId="{0B81AF79-9C93-4335-8CF9-C36D9842415E}" type="parTrans" cxnId="{921F27E8-3B95-4293-895C-898F446B2A6D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AF501A-9AFA-4644-A159-4F9B3636169D}" type="sibTrans" cxnId="{921F27E8-3B95-4293-895C-898F446B2A6D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D33B4-51DF-444D-8C87-D9FB1C217894}">
      <dgm:prSet phldrT="[Текст]"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B07A5C-02A8-4103-995C-B6887252E151}" type="parTrans" cxnId="{945D84E0-67F3-41CE-B7E5-D02EEE7E52F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E4613C-9DAA-48A0-97D7-27CFCD5FE896}" type="sibTrans" cxnId="{945D84E0-67F3-41CE-B7E5-D02EEE7E52F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AD7959-B683-4A50-99A0-68CA8D6897D5}">
      <dgm:prSet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передача электронных денег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F25069-3196-41E0-B96D-4B633758AD5A}" type="parTrans" cxnId="{EBBC50C4-2EB5-4F73-8DDF-A22571754A34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AD032D-F19B-4B17-B1E0-FA7E4472DE2D}" type="sibTrans" cxnId="{EBBC50C4-2EB5-4F73-8DDF-A22571754A34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019B4A-2CE1-4AA8-92AB-3948EFF4561F}">
      <dgm:prSet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перевод денег с использованием платежных документов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DAB484-7622-4D2A-AAEA-82F111CED72B}" type="parTrans" cxnId="{333065C7-F994-4E53-8765-76D4155A07E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14665E-696E-4663-8C3E-1EA6408EF579}" type="sibTrans" cxnId="{333065C7-F994-4E53-8765-76D4155A07E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C11590-3B94-4A97-A9EE-78597DA644F6}">
      <dgm:prSet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выдача платежного документа, содержащего денежное обязательство или приказ о выплате денег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310333-5094-47AB-8C52-D94EA635292D}" type="parTrans" cxnId="{FD5C4513-C794-4701-A603-3804C4219A6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B61D30-EC93-42E0-B94C-888546E241FE}" type="sibTrans" cxnId="{FD5C4513-C794-4701-A603-3804C4219A6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7603C4-D39E-4C0C-B18E-186FF2C29E06}">
      <dgm:prSet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использование средств электронного платежа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080B16-EC5C-485A-80F1-9467EFA7FAD3}" type="parTrans" cxnId="{B63014BA-B4EF-4ADE-B6EE-3A4853EC0D4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461D22-69DE-4224-B8A0-4D83522A35B1}" type="sibTrans" cxnId="{B63014BA-B4EF-4ADE-B6EE-3A4853EC0D4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9EE51C-8308-4536-B934-66A369C2C6A0}" type="pres">
      <dgm:prSet presAssocID="{FD39423E-9137-4F4F-9DCC-8AFD8211630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17307F8-E9D5-4214-8849-D40DA30F1705}" type="pres">
      <dgm:prSet presAssocID="{8D8F7DC9-3926-41CE-BF46-6575B22E5DCE}" presName="singleCycle" presStyleCnt="0"/>
      <dgm:spPr/>
      <dgm:t>
        <a:bodyPr/>
        <a:lstStyle/>
        <a:p>
          <a:endParaRPr lang="ru-RU"/>
        </a:p>
      </dgm:t>
    </dgm:pt>
    <dgm:pt modelId="{EEAAD0C6-FDA7-4018-B159-4E3D4E6850C2}" type="pres">
      <dgm:prSet presAssocID="{8D8F7DC9-3926-41CE-BF46-6575B22E5DCE}" presName="singleCenter" presStyleLbl="node1" presStyleIdx="0" presStyleCnt="6" custScaleX="168354" custScaleY="148355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2CD71F86-BA29-4695-B838-1067EC2FEEF3}" type="pres">
      <dgm:prSet presAssocID="{0B81AF79-9C93-4335-8CF9-C36D9842415E}" presName="Name56" presStyleLbl="parChTrans1D2" presStyleIdx="0" presStyleCnt="5"/>
      <dgm:spPr/>
      <dgm:t>
        <a:bodyPr/>
        <a:lstStyle/>
        <a:p>
          <a:endParaRPr lang="ru-RU"/>
        </a:p>
      </dgm:t>
    </dgm:pt>
    <dgm:pt modelId="{7FDB152C-F224-45E3-82E6-3CB44F9C370A}" type="pres">
      <dgm:prSet presAssocID="{C565BCAC-9CD3-4154-8F03-831BE5FFC7F3}" presName="text0" presStyleLbl="node1" presStyleIdx="1" presStyleCnt="6" custScaleX="158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BA340F-451B-41C8-88A8-3AD905D3D1D5}" type="pres">
      <dgm:prSet presAssocID="{8BF25069-3196-41E0-B96D-4B633758AD5A}" presName="Name56" presStyleLbl="parChTrans1D2" presStyleIdx="1" presStyleCnt="5"/>
      <dgm:spPr/>
      <dgm:t>
        <a:bodyPr/>
        <a:lstStyle/>
        <a:p>
          <a:endParaRPr lang="ru-RU"/>
        </a:p>
      </dgm:t>
    </dgm:pt>
    <dgm:pt modelId="{9382BE5D-3684-4935-B1D6-3DCDA1BBB88C}" type="pres">
      <dgm:prSet presAssocID="{ACAD7959-B683-4A50-99A0-68CA8D6897D5}" presName="text0" presStyleLbl="node1" presStyleIdx="2" presStyleCnt="6" custScaleX="156556" custRadScaleRad="128087" custRadScaleInc="14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4D73E7-A11B-493D-BA58-B0ECC891B677}" type="pres">
      <dgm:prSet presAssocID="{91DAB484-7622-4D2A-AAEA-82F111CED72B}" presName="Name56" presStyleLbl="parChTrans1D2" presStyleIdx="2" presStyleCnt="5"/>
      <dgm:spPr/>
      <dgm:t>
        <a:bodyPr/>
        <a:lstStyle/>
        <a:p>
          <a:endParaRPr lang="ru-RU"/>
        </a:p>
      </dgm:t>
    </dgm:pt>
    <dgm:pt modelId="{F90011AF-60EB-4BF8-99C4-8DC75A328ECC}" type="pres">
      <dgm:prSet presAssocID="{D0019B4A-2CE1-4AA8-92AB-3948EFF4561F}" presName="text0" presStyleLbl="node1" presStyleIdx="3" presStyleCnt="6" custScaleX="205871" custRadScaleRad="155263" custRadScaleInc="-613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4C54AF-9E5C-4292-9EDF-657F65AC9002}" type="pres">
      <dgm:prSet presAssocID="{DF310333-5094-47AB-8C52-D94EA635292D}" presName="Name56" presStyleLbl="parChTrans1D2" presStyleIdx="3" presStyleCnt="5"/>
      <dgm:spPr/>
      <dgm:t>
        <a:bodyPr/>
        <a:lstStyle/>
        <a:p>
          <a:endParaRPr lang="ru-RU"/>
        </a:p>
      </dgm:t>
    </dgm:pt>
    <dgm:pt modelId="{3DD4484A-05C3-4833-9A6E-99F5EA8D5844}" type="pres">
      <dgm:prSet presAssocID="{39C11590-3B94-4A97-A9EE-78597DA644F6}" presName="text0" presStyleLbl="node1" presStyleIdx="4" presStyleCnt="6" custScaleX="266760" custRadScaleRad="147912" custRadScaleInc="583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497F63-C9BC-403D-AC7E-11FBE6CEBB6A}" type="pres">
      <dgm:prSet presAssocID="{D6080B16-EC5C-485A-80F1-9467EFA7FAD3}" presName="Name56" presStyleLbl="parChTrans1D2" presStyleIdx="4" presStyleCnt="5"/>
      <dgm:spPr/>
      <dgm:t>
        <a:bodyPr/>
        <a:lstStyle/>
        <a:p>
          <a:endParaRPr lang="ru-RU"/>
        </a:p>
      </dgm:t>
    </dgm:pt>
    <dgm:pt modelId="{881FE263-E2DC-4260-9093-03E9EFEE32C2}" type="pres">
      <dgm:prSet presAssocID="{E97603C4-D39E-4C0C-B18E-186FF2C29E06}" presName="text0" presStyleLbl="node1" presStyleIdx="5" presStyleCnt="6" custScaleX="190000" custRadScaleRad="127689" custRadScaleInc="-120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3014BA-B4EF-4ADE-B6EE-3A4853EC0D46}" srcId="{8D8F7DC9-3926-41CE-BF46-6575B22E5DCE}" destId="{E97603C4-D39E-4C0C-B18E-186FF2C29E06}" srcOrd="4" destOrd="0" parTransId="{D6080B16-EC5C-485A-80F1-9467EFA7FAD3}" sibTransId="{50461D22-69DE-4224-B8A0-4D83522A35B1}"/>
    <dgm:cxn modelId="{7E075FE2-32D6-4C87-A815-3E13F30B46C9}" type="presOf" srcId="{8D8F7DC9-3926-41CE-BF46-6575B22E5DCE}" destId="{EEAAD0C6-FDA7-4018-B159-4E3D4E6850C2}" srcOrd="0" destOrd="0" presId="urn:microsoft.com/office/officeart/2008/layout/RadialCluster"/>
    <dgm:cxn modelId="{F4B4E9F2-B1C4-4931-B448-E342E53E2969}" type="presOf" srcId="{91DAB484-7622-4D2A-AAEA-82F111CED72B}" destId="{C84D73E7-A11B-493D-BA58-B0ECC891B677}" srcOrd="0" destOrd="0" presId="urn:microsoft.com/office/officeart/2008/layout/RadialCluster"/>
    <dgm:cxn modelId="{D0413537-24A9-4445-BE6D-DFD95A6436C1}" srcId="{FD39423E-9137-4F4F-9DCC-8AFD8211630E}" destId="{8D8F7DC9-3926-41CE-BF46-6575B22E5DCE}" srcOrd="0" destOrd="0" parTransId="{7D645F95-09C3-4325-A56A-9EEC16092DBB}" sibTransId="{E880488B-79CD-4AD7-AFCE-F0C5C5ECC8C1}"/>
    <dgm:cxn modelId="{393CD1A8-3F23-447B-813F-5AA289C90E8B}" type="presOf" srcId="{C565BCAC-9CD3-4154-8F03-831BE5FFC7F3}" destId="{7FDB152C-F224-45E3-82E6-3CB44F9C370A}" srcOrd="0" destOrd="0" presId="urn:microsoft.com/office/officeart/2008/layout/RadialCluster"/>
    <dgm:cxn modelId="{945D84E0-67F3-41CE-B7E5-D02EEE7E52F0}" srcId="{FD39423E-9137-4F4F-9DCC-8AFD8211630E}" destId="{DB0D33B4-51DF-444D-8C87-D9FB1C217894}" srcOrd="1" destOrd="0" parTransId="{02B07A5C-02A8-4103-995C-B6887252E151}" sibTransId="{3DE4613C-9DAA-48A0-97D7-27CFCD5FE896}"/>
    <dgm:cxn modelId="{7A1927BF-1010-487C-802E-1A3A18EEC107}" type="presOf" srcId="{FD39423E-9137-4F4F-9DCC-8AFD8211630E}" destId="{BB9EE51C-8308-4536-B934-66A369C2C6A0}" srcOrd="0" destOrd="0" presId="urn:microsoft.com/office/officeart/2008/layout/RadialCluster"/>
    <dgm:cxn modelId="{921F27E8-3B95-4293-895C-898F446B2A6D}" srcId="{8D8F7DC9-3926-41CE-BF46-6575B22E5DCE}" destId="{C565BCAC-9CD3-4154-8F03-831BE5FFC7F3}" srcOrd="0" destOrd="0" parTransId="{0B81AF79-9C93-4335-8CF9-C36D9842415E}" sibTransId="{13AF501A-9AFA-4644-A159-4F9B3636169D}"/>
    <dgm:cxn modelId="{DBBFC063-3FFC-49BF-B514-B70A152ABDD6}" type="presOf" srcId="{D6080B16-EC5C-485A-80F1-9467EFA7FAD3}" destId="{A4497F63-C9BC-403D-AC7E-11FBE6CEBB6A}" srcOrd="0" destOrd="0" presId="urn:microsoft.com/office/officeart/2008/layout/RadialCluster"/>
    <dgm:cxn modelId="{D5E833D0-AD75-4CFE-A9BD-31CF90D95032}" type="presOf" srcId="{E97603C4-D39E-4C0C-B18E-186FF2C29E06}" destId="{881FE263-E2DC-4260-9093-03E9EFEE32C2}" srcOrd="0" destOrd="0" presId="urn:microsoft.com/office/officeart/2008/layout/RadialCluster"/>
    <dgm:cxn modelId="{29D4E178-3E37-4779-9AD9-6423C0C813EE}" type="presOf" srcId="{0B81AF79-9C93-4335-8CF9-C36D9842415E}" destId="{2CD71F86-BA29-4695-B838-1067EC2FEEF3}" srcOrd="0" destOrd="0" presId="urn:microsoft.com/office/officeart/2008/layout/RadialCluster"/>
    <dgm:cxn modelId="{EBBC50C4-2EB5-4F73-8DDF-A22571754A34}" srcId="{8D8F7DC9-3926-41CE-BF46-6575B22E5DCE}" destId="{ACAD7959-B683-4A50-99A0-68CA8D6897D5}" srcOrd="1" destOrd="0" parTransId="{8BF25069-3196-41E0-B96D-4B633758AD5A}" sibTransId="{83AD032D-F19B-4B17-B1E0-FA7E4472DE2D}"/>
    <dgm:cxn modelId="{54019B0F-F1FE-40FD-AEC0-2B1FA3A6018A}" type="presOf" srcId="{D0019B4A-2CE1-4AA8-92AB-3948EFF4561F}" destId="{F90011AF-60EB-4BF8-99C4-8DC75A328ECC}" srcOrd="0" destOrd="0" presId="urn:microsoft.com/office/officeart/2008/layout/RadialCluster"/>
    <dgm:cxn modelId="{93B8B48B-1086-4F77-AE7A-2DA0A5720078}" type="presOf" srcId="{39C11590-3B94-4A97-A9EE-78597DA644F6}" destId="{3DD4484A-05C3-4833-9A6E-99F5EA8D5844}" srcOrd="0" destOrd="0" presId="urn:microsoft.com/office/officeart/2008/layout/RadialCluster"/>
    <dgm:cxn modelId="{FD5C4513-C794-4701-A603-3804C4219A66}" srcId="{8D8F7DC9-3926-41CE-BF46-6575B22E5DCE}" destId="{39C11590-3B94-4A97-A9EE-78597DA644F6}" srcOrd="3" destOrd="0" parTransId="{DF310333-5094-47AB-8C52-D94EA635292D}" sibTransId="{03B61D30-EC93-42E0-B94C-888546E241FE}"/>
    <dgm:cxn modelId="{962C2232-E27C-4C77-9047-7DAB6FC3ACB5}" type="presOf" srcId="{8BF25069-3196-41E0-B96D-4B633758AD5A}" destId="{49BA340F-451B-41C8-88A8-3AD905D3D1D5}" srcOrd="0" destOrd="0" presId="urn:microsoft.com/office/officeart/2008/layout/RadialCluster"/>
    <dgm:cxn modelId="{90A43E08-0AB5-45F5-8793-46AD7B562921}" type="presOf" srcId="{DF310333-5094-47AB-8C52-D94EA635292D}" destId="{FF4C54AF-9E5C-4292-9EDF-657F65AC9002}" srcOrd="0" destOrd="0" presId="urn:microsoft.com/office/officeart/2008/layout/RadialCluster"/>
    <dgm:cxn modelId="{F4C4A74E-5D5D-4559-A0D4-1CA2D76DA3C9}" type="presOf" srcId="{ACAD7959-B683-4A50-99A0-68CA8D6897D5}" destId="{9382BE5D-3684-4935-B1D6-3DCDA1BBB88C}" srcOrd="0" destOrd="0" presId="urn:microsoft.com/office/officeart/2008/layout/RadialCluster"/>
    <dgm:cxn modelId="{333065C7-F994-4E53-8765-76D4155A07E0}" srcId="{8D8F7DC9-3926-41CE-BF46-6575B22E5DCE}" destId="{D0019B4A-2CE1-4AA8-92AB-3948EFF4561F}" srcOrd="2" destOrd="0" parTransId="{91DAB484-7622-4D2A-AAEA-82F111CED72B}" sibTransId="{BA14665E-696E-4663-8C3E-1EA6408EF579}"/>
    <dgm:cxn modelId="{52B028F2-53C3-44B3-AD14-D6D115B6B564}" type="presParOf" srcId="{BB9EE51C-8308-4536-B934-66A369C2C6A0}" destId="{A17307F8-E9D5-4214-8849-D40DA30F1705}" srcOrd="0" destOrd="0" presId="urn:microsoft.com/office/officeart/2008/layout/RadialCluster"/>
    <dgm:cxn modelId="{02CA454E-CBD4-4E3F-878B-48757803DDE5}" type="presParOf" srcId="{A17307F8-E9D5-4214-8849-D40DA30F1705}" destId="{EEAAD0C6-FDA7-4018-B159-4E3D4E6850C2}" srcOrd="0" destOrd="0" presId="urn:microsoft.com/office/officeart/2008/layout/RadialCluster"/>
    <dgm:cxn modelId="{C9B3414D-7106-4601-AFE7-DF2403FAA3B3}" type="presParOf" srcId="{A17307F8-E9D5-4214-8849-D40DA30F1705}" destId="{2CD71F86-BA29-4695-B838-1067EC2FEEF3}" srcOrd="1" destOrd="0" presId="urn:microsoft.com/office/officeart/2008/layout/RadialCluster"/>
    <dgm:cxn modelId="{A84AF973-B03B-4416-8A45-C0D1D69475E5}" type="presParOf" srcId="{A17307F8-E9D5-4214-8849-D40DA30F1705}" destId="{7FDB152C-F224-45E3-82E6-3CB44F9C370A}" srcOrd="2" destOrd="0" presId="urn:microsoft.com/office/officeart/2008/layout/RadialCluster"/>
    <dgm:cxn modelId="{5ACEC0C6-61A4-43E4-A496-91ADDC024CAF}" type="presParOf" srcId="{A17307F8-E9D5-4214-8849-D40DA30F1705}" destId="{49BA340F-451B-41C8-88A8-3AD905D3D1D5}" srcOrd="3" destOrd="0" presId="urn:microsoft.com/office/officeart/2008/layout/RadialCluster"/>
    <dgm:cxn modelId="{146582CC-D744-49F3-9615-F811D0FF7F59}" type="presParOf" srcId="{A17307F8-E9D5-4214-8849-D40DA30F1705}" destId="{9382BE5D-3684-4935-B1D6-3DCDA1BBB88C}" srcOrd="4" destOrd="0" presId="urn:microsoft.com/office/officeart/2008/layout/RadialCluster"/>
    <dgm:cxn modelId="{4BE70A0F-27A9-430A-952E-82795767916F}" type="presParOf" srcId="{A17307F8-E9D5-4214-8849-D40DA30F1705}" destId="{C84D73E7-A11B-493D-BA58-B0ECC891B677}" srcOrd="5" destOrd="0" presId="urn:microsoft.com/office/officeart/2008/layout/RadialCluster"/>
    <dgm:cxn modelId="{AB8E378A-AB6E-4756-B7C3-4DF752943E1B}" type="presParOf" srcId="{A17307F8-E9D5-4214-8849-D40DA30F1705}" destId="{F90011AF-60EB-4BF8-99C4-8DC75A328ECC}" srcOrd="6" destOrd="0" presId="urn:microsoft.com/office/officeart/2008/layout/RadialCluster"/>
    <dgm:cxn modelId="{4A637E96-07C2-4510-9520-EB4520860495}" type="presParOf" srcId="{A17307F8-E9D5-4214-8849-D40DA30F1705}" destId="{FF4C54AF-9E5C-4292-9EDF-657F65AC9002}" srcOrd="7" destOrd="0" presId="urn:microsoft.com/office/officeart/2008/layout/RadialCluster"/>
    <dgm:cxn modelId="{092627EC-24B6-4E5A-BCDF-DF617C91345D}" type="presParOf" srcId="{A17307F8-E9D5-4214-8849-D40DA30F1705}" destId="{3DD4484A-05C3-4833-9A6E-99F5EA8D5844}" srcOrd="8" destOrd="0" presId="urn:microsoft.com/office/officeart/2008/layout/RadialCluster"/>
    <dgm:cxn modelId="{228F3910-D9A0-4712-A3B4-9FA4D75E0546}" type="presParOf" srcId="{A17307F8-E9D5-4214-8849-D40DA30F1705}" destId="{A4497F63-C9BC-403D-AC7E-11FBE6CEBB6A}" srcOrd="9" destOrd="0" presId="urn:microsoft.com/office/officeart/2008/layout/RadialCluster"/>
    <dgm:cxn modelId="{1400ECC6-E574-4C31-9B6F-A72EAC6D05B9}" type="presParOf" srcId="{A17307F8-E9D5-4214-8849-D40DA30F1705}" destId="{881FE263-E2DC-4260-9093-03E9EFEE32C2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DD8BFC8-958B-4907-9551-34BF7B82BDF8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D783564-E943-4A0C-BA6D-DA78DDC43A18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Корреспондентские счета открываются между банками, а также</a:t>
          </a:r>
          <a:r>
            <a: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между банками и банками - участниками МФЦ «Астана»,</a:t>
          </a:r>
          <a:r>
            <a: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между банками и организациями, осуществляющими отдельные виды банковских операций, между банками и финансовыми организациями - нерезидентами РК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D22FFD-A904-486B-959D-9802EEBC7090}" type="parTrans" cxnId="{7B09DD32-3367-41A7-AD52-478DCFBAEB09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B85413-8289-490B-B134-902531768B62}" type="sibTrans" cxnId="{7B09DD32-3367-41A7-AD52-478DCFBAEB09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6B30D7-955D-4EC8-ABE1-F761CB79E8CA}">
      <dgm:prSet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Особенности открытия и ведения корреспондентских счетов банками банкам - участникам МФЦ «Астана», в том числе валюта и перечень операций, устанавливаются нормативным правовым актом НБ РК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C02C9E-5EF8-4D8A-85C1-7EE123D32EB8}" type="parTrans" cxnId="{7C366C0B-F8B7-424F-946B-233587FBDEB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88201A-78B2-4E15-904A-3B9C873472E4}" type="sibTrans" cxnId="{7C366C0B-F8B7-424F-946B-233587FBDEB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5AA794-F265-41D6-A077-0D426B42EF54}">
      <dgm:prSet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Выдача наличных денег с банковских счетов осуществляется в соответствии с</a:t>
          </a:r>
          <a:r>
            <a: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правилами</a:t>
          </a:r>
          <a:r>
            <a: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снятия субъектами предпринимательства наличных денег с банковских счетов и в пределах размера сумм, определенного совместным актом НБ и уполномоченного органа по государственному планированию, если меньший размер не предусмотрен договором банковского счета и не установлен субъектом финансового мониторинга в соответствии с требованиями</a:t>
          </a:r>
          <a:r>
            <a: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законодательства</a:t>
          </a:r>
          <a:r>
            <a: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о противодействии легализации доходов, полученных преступным путем, и финансированию терроризма.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D88315-009C-45ED-9FE8-37BDAAC7A5EF}" type="parTrans" cxnId="{8ACBD82F-9F8B-4806-AC67-E680C8AC1E5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BB8BB9-BB32-4D6C-9E71-1DE4C8E8FFD8}" type="sibTrans" cxnId="{8ACBD82F-9F8B-4806-AC67-E680C8AC1E5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A22C1A-F3E9-4823-A698-A13C758AC2F4}" type="pres">
      <dgm:prSet presAssocID="{2DD8BFC8-958B-4907-9551-34BF7B82BD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EFC806-2320-48F8-88DD-0BCD164DE81A}" type="pres">
      <dgm:prSet presAssocID="{1D783564-E943-4A0C-BA6D-DA78DDC43A18}" presName="parentText" presStyleLbl="node1" presStyleIdx="0" presStyleCnt="3" custScaleY="65941" custLinFactY="-13858" custLinFactNeighborX="-8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490DF0-2B60-4972-8223-6CBA9EE499E5}" type="pres">
      <dgm:prSet presAssocID="{21B85413-8289-490B-B134-902531768B62}" presName="spacer" presStyleCnt="0"/>
      <dgm:spPr/>
      <dgm:t>
        <a:bodyPr/>
        <a:lstStyle/>
        <a:p>
          <a:endParaRPr lang="ru-RU"/>
        </a:p>
      </dgm:t>
    </dgm:pt>
    <dgm:pt modelId="{2DCA2659-DD03-425A-953D-E69616315A2F}" type="pres">
      <dgm:prSet presAssocID="{926B30D7-955D-4EC8-ABE1-F761CB79E8CA}" presName="parentText" presStyleLbl="node1" presStyleIdx="1" presStyleCnt="3" custScaleY="5376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882EEA-0E65-49D3-BB3D-F42EFFF5D069}" type="pres">
      <dgm:prSet presAssocID="{A388201A-78B2-4E15-904A-3B9C873472E4}" presName="spacer" presStyleCnt="0"/>
      <dgm:spPr/>
      <dgm:t>
        <a:bodyPr/>
        <a:lstStyle/>
        <a:p>
          <a:endParaRPr lang="ru-RU"/>
        </a:p>
      </dgm:t>
    </dgm:pt>
    <dgm:pt modelId="{C888C27B-7936-41E0-AA09-BCF7FAC11343}" type="pres">
      <dgm:prSet presAssocID="{DB5AA794-F265-41D6-A077-0D426B42EF5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CB8253-0A75-4185-8C5D-9472475E04E5}" type="presOf" srcId="{1D783564-E943-4A0C-BA6D-DA78DDC43A18}" destId="{A3EFC806-2320-48F8-88DD-0BCD164DE81A}" srcOrd="0" destOrd="0" presId="urn:microsoft.com/office/officeart/2005/8/layout/vList2"/>
    <dgm:cxn modelId="{6C0A2307-2961-43C4-937B-4E7DDF3B0993}" type="presOf" srcId="{DB5AA794-F265-41D6-A077-0D426B42EF54}" destId="{C888C27B-7936-41E0-AA09-BCF7FAC11343}" srcOrd="0" destOrd="0" presId="urn:microsoft.com/office/officeart/2005/8/layout/vList2"/>
    <dgm:cxn modelId="{7C366C0B-F8B7-424F-946B-233587FBDEB3}" srcId="{2DD8BFC8-958B-4907-9551-34BF7B82BDF8}" destId="{926B30D7-955D-4EC8-ABE1-F761CB79E8CA}" srcOrd="1" destOrd="0" parTransId="{D9C02C9E-5EF8-4D8A-85C1-7EE123D32EB8}" sibTransId="{A388201A-78B2-4E15-904A-3B9C873472E4}"/>
    <dgm:cxn modelId="{8ACBD82F-9F8B-4806-AC67-E680C8AC1E53}" srcId="{2DD8BFC8-958B-4907-9551-34BF7B82BDF8}" destId="{DB5AA794-F265-41D6-A077-0D426B42EF54}" srcOrd="2" destOrd="0" parTransId="{04D88315-009C-45ED-9FE8-37BDAAC7A5EF}" sibTransId="{4ABB8BB9-BB32-4D6C-9E71-1DE4C8E8FFD8}"/>
    <dgm:cxn modelId="{7B09DD32-3367-41A7-AD52-478DCFBAEB09}" srcId="{2DD8BFC8-958B-4907-9551-34BF7B82BDF8}" destId="{1D783564-E943-4A0C-BA6D-DA78DDC43A18}" srcOrd="0" destOrd="0" parTransId="{4FD22FFD-A904-486B-959D-9802EEBC7090}" sibTransId="{21B85413-8289-490B-B134-902531768B62}"/>
    <dgm:cxn modelId="{93DBF983-9DB4-4B05-9589-2D7C2AD3B372}" type="presOf" srcId="{2DD8BFC8-958B-4907-9551-34BF7B82BDF8}" destId="{B9A22C1A-F3E9-4823-A698-A13C758AC2F4}" srcOrd="0" destOrd="0" presId="urn:microsoft.com/office/officeart/2005/8/layout/vList2"/>
    <dgm:cxn modelId="{871330DD-F37C-4BAA-AB03-48F3C6E32C7B}" type="presOf" srcId="{926B30D7-955D-4EC8-ABE1-F761CB79E8CA}" destId="{2DCA2659-DD03-425A-953D-E69616315A2F}" srcOrd="0" destOrd="0" presId="urn:microsoft.com/office/officeart/2005/8/layout/vList2"/>
    <dgm:cxn modelId="{54BF43C0-A7BD-4844-A966-90A02C37E4B2}" type="presParOf" srcId="{B9A22C1A-F3E9-4823-A698-A13C758AC2F4}" destId="{A3EFC806-2320-48F8-88DD-0BCD164DE81A}" srcOrd="0" destOrd="0" presId="urn:microsoft.com/office/officeart/2005/8/layout/vList2"/>
    <dgm:cxn modelId="{9AEE9837-AB36-4B3B-A958-B08550C24CB5}" type="presParOf" srcId="{B9A22C1A-F3E9-4823-A698-A13C758AC2F4}" destId="{85490DF0-2B60-4972-8223-6CBA9EE499E5}" srcOrd="1" destOrd="0" presId="urn:microsoft.com/office/officeart/2005/8/layout/vList2"/>
    <dgm:cxn modelId="{22F96BD9-8263-4091-A489-C7B60F535A7E}" type="presParOf" srcId="{B9A22C1A-F3E9-4823-A698-A13C758AC2F4}" destId="{2DCA2659-DD03-425A-953D-E69616315A2F}" srcOrd="2" destOrd="0" presId="urn:microsoft.com/office/officeart/2005/8/layout/vList2"/>
    <dgm:cxn modelId="{69502090-BAA8-4730-8B3D-B5B72C4FB451}" type="presParOf" srcId="{B9A22C1A-F3E9-4823-A698-A13C758AC2F4}" destId="{34882EEA-0E65-49D3-BB3D-F42EFFF5D069}" srcOrd="3" destOrd="0" presId="urn:microsoft.com/office/officeart/2005/8/layout/vList2"/>
    <dgm:cxn modelId="{22537F32-EF25-4F12-B30A-625183E02C60}" type="presParOf" srcId="{B9A22C1A-F3E9-4823-A698-A13C758AC2F4}" destId="{C888C27B-7936-41E0-AA09-BCF7FAC1134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0154DCC-64EE-4F54-AB8C-61BD60D94DD7}" type="doc">
      <dgm:prSet loTypeId="urn:microsoft.com/office/officeart/2005/8/layout/hierarchy4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CD5C2A-7794-4D49-BE26-6F7B07391887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Допускается открытие клиенту банковского счета в режиме «</a:t>
          </a:r>
          <a:r>
            <a:rPr lang="ru-RU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-счет</a:t>
          </a:r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  <a:endParaRPr lang="en-US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Казахстане</a:t>
          </a:r>
          <a:r>
            <a:rPr 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такое понятие</a:t>
          </a:r>
          <a:r>
            <a:rPr 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как «эскроу-счет» </a:t>
          </a:r>
          <a:r>
            <a:rPr lang="ru-RU" sz="2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появилось </a:t>
          </a:r>
          <a:r>
            <a: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2016 г.</a:t>
          </a:r>
          <a:r>
            <a:rPr 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8EFF0A42-5DAD-4367-B5C4-625FAD58C8DD}" type="parTrans" cxnId="{5C620746-A54A-4830-87CD-83FCF381DD64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DC27BE-3B3F-4EE5-830A-C6BEE1B458EB}" type="sibTrans" cxnId="{5C620746-A54A-4830-87CD-83FCF381DD64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B026C2-11CA-49DE-8850-9FDA2163B5DC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случаях неисполнения лицом, на имя которого открыт </a:t>
          </a:r>
          <a:r>
            <a:rPr lang="ru-RU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-счет, условий, определенных клиентом, и истечения срока наступления или выполнения таких условий по договору банковского счета банк возвращает деньги клиенту, открывшему </a:t>
          </a:r>
          <a:r>
            <a:rPr lang="ru-RU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-счет.</a:t>
          </a:r>
        </a:p>
      </dgm:t>
    </dgm:pt>
    <dgm:pt modelId="{E1C14E65-A25C-4016-AD6B-63F7E275D6DA}" type="parTrans" cxnId="{8678FEAA-6EB6-4DA0-A47F-BBD25582953E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43EC1D-452C-46BE-BD46-3179B7C28138}" type="sibTrans" cxnId="{8678FEAA-6EB6-4DA0-A47F-BBD25582953E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ACDF5D-9097-423A-9672-6CD797A4F3F6}">
      <dgm:prSet/>
      <dgm:spPr/>
      <dgm:t>
        <a:bodyPr/>
        <a:lstStyle/>
        <a:p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деньги, находящиеся на эскроу-счете, не допускаются наложение ареста и обращение взыскания иначе как по судебному акту по делу, связанному с условиями договора эскроу-счета.</a:t>
          </a:r>
          <a:endParaRPr lang="en-US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A2601A-289B-4022-83D4-1659131A703D}" type="parTrans" cxnId="{BEADE522-4BDA-48C2-B776-4310F2F77DCD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84FB82-1EAC-4AC0-8372-A1C0457DD292}" type="sibTrans" cxnId="{BEADE522-4BDA-48C2-B776-4310F2F77DCD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29F901-3D44-4576-B532-F5E70E0D2554}">
      <dgm:prSet phldrT="[Текст]"/>
      <dgm:spPr/>
      <dgm:t>
        <a:bodyPr/>
        <a:lstStyle/>
        <a:p>
          <a:pPr algn="ctr"/>
          <a:r>
            <a:rPr lang="ru-RU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-счет представляет собой по сути обычный банковский счет, но с рядом особенностей:</a:t>
          </a:r>
          <a:endParaRPr lang="en-US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 он </a:t>
          </a:r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открывается клиентом не на свое имя, а на имя третьего лица;</a:t>
          </a:r>
          <a:endParaRPr lang="en-US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 снять </a:t>
          </a:r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деньги с такого счета третье лицо, на чье имя открыт эскроу-счет, может только при выполнении (наступлении) условий, определенных клиентом.</a:t>
          </a:r>
        </a:p>
      </dgm:t>
    </dgm:pt>
    <dgm:pt modelId="{CF85E24B-8D88-4477-B916-50C9FFF7F245}" type="sibTrans" cxnId="{26F525F1-1CD5-4287-BA6C-5E612AA9BA69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1D2D82-DBC0-4BFE-83E4-14718ABBBBCF}" type="parTrans" cxnId="{26F525F1-1CD5-4287-BA6C-5E612AA9BA69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6D27B7-FFDE-447A-97C7-877972950C6C}" type="pres">
      <dgm:prSet presAssocID="{90154DCC-64EE-4F54-AB8C-61BD60D94DD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9698DA-F908-4EBC-A211-3C4E8475D634}" type="pres">
      <dgm:prSet presAssocID="{F0CD5C2A-7794-4D49-BE26-6F7B07391887}" presName="vertOne" presStyleCnt="0"/>
      <dgm:spPr/>
      <dgm:t>
        <a:bodyPr/>
        <a:lstStyle/>
        <a:p>
          <a:endParaRPr lang="ru-RU"/>
        </a:p>
      </dgm:t>
    </dgm:pt>
    <dgm:pt modelId="{06D5916C-A18E-49CB-93C6-E6DCF40131AE}" type="pres">
      <dgm:prSet presAssocID="{F0CD5C2A-7794-4D49-BE26-6F7B0739188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EC3736-2B3E-4A44-8A07-5C60DDB9A702}" type="pres">
      <dgm:prSet presAssocID="{F0CD5C2A-7794-4D49-BE26-6F7B07391887}" presName="parTransOne" presStyleCnt="0"/>
      <dgm:spPr/>
      <dgm:t>
        <a:bodyPr/>
        <a:lstStyle/>
        <a:p>
          <a:endParaRPr lang="ru-RU"/>
        </a:p>
      </dgm:t>
    </dgm:pt>
    <dgm:pt modelId="{8865ACA6-D319-438D-BD64-CB0B4FA3AE97}" type="pres">
      <dgm:prSet presAssocID="{F0CD5C2A-7794-4D49-BE26-6F7B07391887}" presName="horzOne" presStyleCnt="0"/>
      <dgm:spPr/>
      <dgm:t>
        <a:bodyPr/>
        <a:lstStyle/>
        <a:p>
          <a:endParaRPr lang="ru-RU"/>
        </a:p>
      </dgm:t>
    </dgm:pt>
    <dgm:pt modelId="{376C454F-8358-4C3B-B14D-0CBA2C07272A}" type="pres">
      <dgm:prSet presAssocID="{FC29F901-3D44-4576-B532-F5E70E0D2554}" presName="vertTwo" presStyleCnt="0"/>
      <dgm:spPr/>
      <dgm:t>
        <a:bodyPr/>
        <a:lstStyle/>
        <a:p>
          <a:endParaRPr lang="ru-RU"/>
        </a:p>
      </dgm:t>
    </dgm:pt>
    <dgm:pt modelId="{E699BB23-34F2-4BB0-8100-85CB0782EFFA}" type="pres">
      <dgm:prSet presAssocID="{FC29F901-3D44-4576-B532-F5E70E0D2554}" presName="txTwo" presStyleLbl="node2" presStyleIdx="0" presStyleCnt="1" custLinFactY="125336" custLinFactNeighborX="-2974" custLinFactNeighborY="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7F699C-16F9-41DC-85D2-962D01B030D6}" type="pres">
      <dgm:prSet presAssocID="{FC29F901-3D44-4576-B532-F5E70E0D2554}" presName="parTransTwo" presStyleCnt="0"/>
      <dgm:spPr/>
      <dgm:t>
        <a:bodyPr/>
        <a:lstStyle/>
        <a:p>
          <a:endParaRPr lang="ru-RU"/>
        </a:p>
      </dgm:t>
    </dgm:pt>
    <dgm:pt modelId="{C3D433CA-DC08-4C9E-8203-9AC6DF71DE0A}" type="pres">
      <dgm:prSet presAssocID="{FC29F901-3D44-4576-B532-F5E70E0D2554}" presName="horzTwo" presStyleCnt="0"/>
      <dgm:spPr/>
      <dgm:t>
        <a:bodyPr/>
        <a:lstStyle/>
        <a:p>
          <a:endParaRPr lang="ru-RU"/>
        </a:p>
      </dgm:t>
    </dgm:pt>
    <dgm:pt modelId="{47EDB31B-27CF-462D-8B98-9D8D8B3ABB65}" type="pres">
      <dgm:prSet presAssocID="{3AB026C2-11CA-49DE-8850-9FDA2163B5DC}" presName="vertThree" presStyleCnt="0"/>
      <dgm:spPr/>
      <dgm:t>
        <a:bodyPr/>
        <a:lstStyle/>
        <a:p>
          <a:endParaRPr lang="ru-RU"/>
        </a:p>
      </dgm:t>
    </dgm:pt>
    <dgm:pt modelId="{AA9D3826-629A-42DE-892A-BD959F65A7F9}" type="pres">
      <dgm:prSet presAssocID="{3AB026C2-11CA-49DE-8850-9FDA2163B5DC}" presName="txThree" presStyleLbl="node3" presStyleIdx="0" presStyleCnt="2" custLinFactY="-12206" custLinFactNeighborX="2897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69CC08-F504-4EAC-90F4-78F96F0795B4}" type="pres">
      <dgm:prSet presAssocID="{3AB026C2-11CA-49DE-8850-9FDA2163B5DC}" presName="horzThree" presStyleCnt="0"/>
      <dgm:spPr/>
      <dgm:t>
        <a:bodyPr/>
        <a:lstStyle/>
        <a:p>
          <a:endParaRPr lang="ru-RU"/>
        </a:p>
      </dgm:t>
    </dgm:pt>
    <dgm:pt modelId="{88F8BD4B-3F84-4C89-8712-78B8EC43A0C2}" type="pres">
      <dgm:prSet presAssocID="{0E43EC1D-452C-46BE-BD46-3179B7C28138}" presName="sibSpaceThree" presStyleCnt="0"/>
      <dgm:spPr/>
      <dgm:t>
        <a:bodyPr/>
        <a:lstStyle/>
        <a:p>
          <a:endParaRPr lang="ru-RU"/>
        </a:p>
      </dgm:t>
    </dgm:pt>
    <dgm:pt modelId="{2620A799-7066-4F8C-B790-F4EC2975B61C}" type="pres">
      <dgm:prSet presAssocID="{25ACDF5D-9097-423A-9672-6CD797A4F3F6}" presName="vertThree" presStyleCnt="0"/>
      <dgm:spPr/>
      <dgm:t>
        <a:bodyPr/>
        <a:lstStyle/>
        <a:p>
          <a:endParaRPr lang="ru-RU"/>
        </a:p>
      </dgm:t>
    </dgm:pt>
    <dgm:pt modelId="{F729AC41-A6EA-4C6D-A25C-D301DE983804}" type="pres">
      <dgm:prSet presAssocID="{25ACDF5D-9097-423A-9672-6CD797A4F3F6}" presName="txThree" presStyleLbl="node3" presStyleIdx="1" presStyleCnt="2" custLinFactY="-10304" custLinFactNeighborX="4345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7247A4-2D3B-4464-ACB1-02BDCBFE8F8D}" type="pres">
      <dgm:prSet presAssocID="{25ACDF5D-9097-423A-9672-6CD797A4F3F6}" presName="horzThree" presStyleCnt="0"/>
      <dgm:spPr/>
      <dgm:t>
        <a:bodyPr/>
        <a:lstStyle/>
        <a:p>
          <a:endParaRPr lang="ru-RU"/>
        </a:p>
      </dgm:t>
    </dgm:pt>
  </dgm:ptLst>
  <dgm:cxnLst>
    <dgm:cxn modelId="{5C620746-A54A-4830-87CD-83FCF381DD64}" srcId="{90154DCC-64EE-4F54-AB8C-61BD60D94DD7}" destId="{F0CD5C2A-7794-4D49-BE26-6F7B07391887}" srcOrd="0" destOrd="0" parTransId="{8EFF0A42-5DAD-4367-B5C4-625FAD58C8DD}" sibTransId="{00DC27BE-3B3F-4EE5-830A-C6BEE1B458EB}"/>
    <dgm:cxn modelId="{04465BFE-E67E-4993-B20A-FF258C64570D}" type="presOf" srcId="{25ACDF5D-9097-423A-9672-6CD797A4F3F6}" destId="{F729AC41-A6EA-4C6D-A25C-D301DE983804}" srcOrd="0" destOrd="0" presId="urn:microsoft.com/office/officeart/2005/8/layout/hierarchy4"/>
    <dgm:cxn modelId="{26F525F1-1CD5-4287-BA6C-5E612AA9BA69}" srcId="{F0CD5C2A-7794-4D49-BE26-6F7B07391887}" destId="{FC29F901-3D44-4576-B532-F5E70E0D2554}" srcOrd="0" destOrd="0" parTransId="{291D2D82-DBC0-4BFE-83E4-14718ABBBBCF}" sibTransId="{CF85E24B-8D88-4477-B916-50C9FFF7F245}"/>
    <dgm:cxn modelId="{B603DBB1-0258-422E-B963-B3B02596EEB6}" type="presOf" srcId="{3AB026C2-11CA-49DE-8850-9FDA2163B5DC}" destId="{AA9D3826-629A-42DE-892A-BD959F65A7F9}" srcOrd="0" destOrd="0" presId="urn:microsoft.com/office/officeart/2005/8/layout/hierarchy4"/>
    <dgm:cxn modelId="{1AE59A15-1467-47EC-AF12-9426C46B2F68}" type="presOf" srcId="{F0CD5C2A-7794-4D49-BE26-6F7B07391887}" destId="{06D5916C-A18E-49CB-93C6-E6DCF40131AE}" srcOrd="0" destOrd="0" presId="urn:microsoft.com/office/officeart/2005/8/layout/hierarchy4"/>
    <dgm:cxn modelId="{5DF60479-2453-4153-865D-F01094D74906}" type="presOf" srcId="{90154DCC-64EE-4F54-AB8C-61BD60D94DD7}" destId="{126D27B7-FFDE-447A-97C7-877972950C6C}" srcOrd="0" destOrd="0" presId="urn:microsoft.com/office/officeart/2005/8/layout/hierarchy4"/>
    <dgm:cxn modelId="{42CE9F57-64C1-440C-B587-1A90E9C203B6}" type="presOf" srcId="{FC29F901-3D44-4576-B532-F5E70E0D2554}" destId="{E699BB23-34F2-4BB0-8100-85CB0782EFFA}" srcOrd="0" destOrd="0" presId="urn:microsoft.com/office/officeart/2005/8/layout/hierarchy4"/>
    <dgm:cxn modelId="{BEADE522-4BDA-48C2-B776-4310F2F77DCD}" srcId="{FC29F901-3D44-4576-B532-F5E70E0D2554}" destId="{25ACDF5D-9097-423A-9672-6CD797A4F3F6}" srcOrd="1" destOrd="0" parTransId="{03A2601A-289B-4022-83D4-1659131A703D}" sibTransId="{DA84FB82-1EAC-4AC0-8372-A1C0457DD292}"/>
    <dgm:cxn modelId="{8678FEAA-6EB6-4DA0-A47F-BBD25582953E}" srcId="{FC29F901-3D44-4576-B532-F5E70E0D2554}" destId="{3AB026C2-11CA-49DE-8850-9FDA2163B5DC}" srcOrd="0" destOrd="0" parTransId="{E1C14E65-A25C-4016-AD6B-63F7E275D6DA}" sibTransId="{0E43EC1D-452C-46BE-BD46-3179B7C28138}"/>
    <dgm:cxn modelId="{69035252-3509-4AB6-8461-2F8606B39A01}" type="presParOf" srcId="{126D27B7-FFDE-447A-97C7-877972950C6C}" destId="{CD9698DA-F908-4EBC-A211-3C4E8475D634}" srcOrd="0" destOrd="0" presId="urn:microsoft.com/office/officeart/2005/8/layout/hierarchy4"/>
    <dgm:cxn modelId="{3B07CAB4-DF44-4CF1-8FA4-0C4E29A766FE}" type="presParOf" srcId="{CD9698DA-F908-4EBC-A211-3C4E8475D634}" destId="{06D5916C-A18E-49CB-93C6-E6DCF40131AE}" srcOrd="0" destOrd="0" presId="urn:microsoft.com/office/officeart/2005/8/layout/hierarchy4"/>
    <dgm:cxn modelId="{DEA86D75-6171-41CD-A66A-38CC2D71ABFA}" type="presParOf" srcId="{CD9698DA-F908-4EBC-A211-3C4E8475D634}" destId="{41EC3736-2B3E-4A44-8A07-5C60DDB9A702}" srcOrd="1" destOrd="0" presId="urn:microsoft.com/office/officeart/2005/8/layout/hierarchy4"/>
    <dgm:cxn modelId="{940A0E6E-E9E9-448F-A62E-2AAF70DE9705}" type="presParOf" srcId="{CD9698DA-F908-4EBC-A211-3C4E8475D634}" destId="{8865ACA6-D319-438D-BD64-CB0B4FA3AE97}" srcOrd="2" destOrd="0" presId="urn:microsoft.com/office/officeart/2005/8/layout/hierarchy4"/>
    <dgm:cxn modelId="{D698C8B6-1CE1-4067-A827-2DC27AC54749}" type="presParOf" srcId="{8865ACA6-D319-438D-BD64-CB0B4FA3AE97}" destId="{376C454F-8358-4C3B-B14D-0CBA2C07272A}" srcOrd="0" destOrd="0" presId="urn:microsoft.com/office/officeart/2005/8/layout/hierarchy4"/>
    <dgm:cxn modelId="{77E2B319-4B06-4EA0-A06F-91D75C8B56DB}" type="presParOf" srcId="{376C454F-8358-4C3B-B14D-0CBA2C07272A}" destId="{E699BB23-34F2-4BB0-8100-85CB0782EFFA}" srcOrd="0" destOrd="0" presId="urn:microsoft.com/office/officeart/2005/8/layout/hierarchy4"/>
    <dgm:cxn modelId="{700776A1-7D27-44D7-B948-B505DC1A56EA}" type="presParOf" srcId="{376C454F-8358-4C3B-B14D-0CBA2C07272A}" destId="{BE7F699C-16F9-41DC-85D2-962D01B030D6}" srcOrd="1" destOrd="0" presId="urn:microsoft.com/office/officeart/2005/8/layout/hierarchy4"/>
    <dgm:cxn modelId="{5ACBB4A7-C8F4-470E-ACD3-814EBEE003C4}" type="presParOf" srcId="{376C454F-8358-4C3B-B14D-0CBA2C07272A}" destId="{C3D433CA-DC08-4C9E-8203-9AC6DF71DE0A}" srcOrd="2" destOrd="0" presId="urn:microsoft.com/office/officeart/2005/8/layout/hierarchy4"/>
    <dgm:cxn modelId="{FC3D285E-CAE0-49C9-9785-B7484DDE2D68}" type="presParOf" srcId="{C3D433CA-DC08-4C9E-8203-9AC6DF71DE0A}" destId="{47EDB31B-27CF-462D-8B98-9D8D8B3ABB65}" srcOrd="0" destOrd="0" presId="urn:microsoft.com/office/officeart/2005/8/layout/hierarchy4"/>
    <dgm:cxn modelId="{CA544568-2F95-4101-A8BD-BB8F836312C3}" type="presParOf" srcId="{47EDB31B-27CF-462D-8B98-9D8D8B3ABB65}" destId="{AA9D3826-629A-42DE-892A-BD959F65A7F9}" srcOrd="0" destOrd="0" presId="urn:microsoft.com/office/officeart/2005/8/layout/hierarchy4"/>
    <dgm:cxn modelId="{37B9FBC6-8DAC-4866-BB04-4BC1808B5782}" type="presParOf" srcId="{47EDB31B-27CF-462D-8B98-9D8D8B3ABB65}" destId="{D869CC08-F504-4EAC-90F4-78F96F0795B4}" srcOrd="1" destOrd="0" presId="urn:microsoft.com/office/officeart/2005/8/layout/hierarchy4"/>
    <dgm:cxn modelId="{750FDCB1-B8AA-457E-88C6-ECE9EF5FB9D8}" type="presParOf" srcId="{C3D433CA-DC08-4C9E-8203-9AC6DF71DE0A}" destId="{88F8BD4B-3F84-4C89-8712-78B8EC43A0C2}" srcOrd="1" destOrd="0" presId="urn:microsoft.com/office/officeart/2005/8/layout/hierarchy4"/>
    <dgm:cxn modelId="{7EA3440D-3441-45CA-B94E-7FD26C463064}" type="presParOf" srcId="{C3D433CA-DC08-4C9E-8203-9AC6DF71DE0A}" destId="{2620A799-7066-4F8C-B790-F4EC2975B61C}" srcOrd="2" destOrd="0" presId="urn:microsoft.com/office/officeart/2005/8/layout/hierarchy4"/>
    <dgm:cxn modelId="{656D152A-AB0F-490B-8440-3D2334CF3BE2}" type="presParOf" srcId="{2620A799-7066-4F8C-B790-F4EC2975B61C}" destId="{F729AC41-A6EA-4C6D-A25C-D301DE983804}" srcOrd="0" destOrd="0" presId="urn:microsoft.com/office/officeart/2005/8/layout/hierarchy4"/>
    <dgm:cxn modelId="{A9C23F4F-307B-4A67-8865-162E326CA2DE}" type="presParOf" srcId="{2620A799-7066-4F8C-B790-F4EC2975B61C}" destId="{127247A4-2D3B-4464-ACB1-02BDCBFE8F8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2260CDE-F7E8-41E6-9F51-173B4355F143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EBA8A40-4F7A-43AD-B575-89D6C3C4DF9F}">
      <dgm:prSet phldrT="[Текст]" custT="1"/>
      <dgm:spPr/>
      <dgm:t>
        <a:bodyPr/>
        <a:lstStyle/>
        <a:p>
          <a:pPr algn="just"/>
          <a:r>
            <a:rPr lang="ru-RU" sz="1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Эскроу-счета очень удобны, если необходимо рассчитаться по сделке по условиям постоплаты. Т.е. сначала продавец выполняет все необходимые условия (поставляет товар в срок). А только затем он может снять деньги со счета. Механизм эскроу при этом является гарантией не только для покупателя, но и и для продавца –продавец заранее знает, что нужная сумма уже внесена в банк на его имя. Остается только выполнить оговоренные договором условия. Это удобный механизм расчетов, который является альтернативой известному понятию «аккредитив».</a:t>
          </a:r>
        </a:p>
      </dgm:t>
    </dgm:pt>
    <dgm:pt modelId="{A20C8C45-3C69-4144-9A81-9D998F43C1E6}" type="parTrans" cxnId="{367772AE-B65C-4FFA-8055-7E82DD28C7E3}">
      <dgm:prSet/>
      <dgm:spPr/>
      <dgm:t>
        <a:bodyPr/>
        <a:lstStyle/>
        <a:p>
          <a:pPr algn="just"/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01212F-CFE6-479D-A8C5-13997634FE4E}" type="sibTrans" cxnId="{367772AE-B65C-4FFA-8055-7E82DD28C7E3}">
      <dgm:prSet/>
      <dgm:spPr/>
      <dgm:t>
        <a:bodyPr/>
        <a:lstStyle/>
        <a:p>
          <a:pPr algn="just"/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68D487-A78E-4CBF-BE70-9DBE3CE7DF65}">
      <dgm:prSet custT="1"/>
      <dgm:spPr/>
      <dgm:t>
        <a:bodyPr/>
        <a:lstStyle/>
        <a:p>
          <a:pPr algn="just"/>
          <a:r>
            <a:rPr lang="ru-RU" sz="1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Основное преимущество инструмента эскроу в том, что конструкция договора счета эскроу соответствует характеру сделки и потребностям сторон. Договор каждый раз меняется под конкретный перечень условий, при наступлении которых бенефициар может получить предназначенные ему денежные средства со счета.</a:t>
          </a:r>
          <a:endParaRPr lang="en-US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80A168-8D6D-451D-98FB-3CFA5F1BD3EE}" type="parTrans" cxnId="{E98B5D70-0A97-4A24-8B07-1119DC2C20A4}">
      <dgm:prSet/>
      <dgm:spPr/>
      <dgm:t>
        <a:bodyPr/>
        <a:lstStyle/>
        <a:p>
          <a:pPr algn="just"/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E9A29E-E330-4043-A7A7-EBBF06D3B3F1}" type="sibTrans" cxnId="{E98B5D70-0A97-4A24-8B07-1119DC2C20A4}">
      <dgm:prSet/>
      <dgm:spPr/>
      <dgm:t>
        <a:bodyPr/>
        <a:lstStyle/>
        <a:p>
          <a:pPr algn="just"/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14C23F-1DAD-4CC4-A762-A654FB44B567}">
      <dgm:prSet custT="1"/>
      <dgm:spPr/>
      <dgm:t>
        <a:bodyPr/>
        <a:lstStyle/>
        <a:p>
          <a:pPr algn="just"/>
          <a:r>
            <a:rPr lang="ru-RU" sz="1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Также депонент и бенефициар могут предусмотреть в договоре условие, обязывающее эскроу-агента (банк) проверять наступление соответствующих оснований и осуществлять проверку предоставленных сторонами документов. Это отличает договор счета эскроу от аккредитива.</a:t>
          </a:r>
          <a:endParaRPr lang="en-US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85ABB7-730F-4917-A95D-8D6611C8333B}" type="parTrans" cxnId="{3367C3D6-58B4-415C-BC83-A72A378605EE}">
      <dgm:prSet/>
      <dgm:spPr/>
      <dgm:t>
        <a:bodyPr/>
        <a:lstStyle/>
        <a:p>
          <a:pPr algn="just"/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B96728-939C-4F6C-9AEB-F6AB34DC3C90}" type="sibTrans" cxnId="{3367C3D6-58B4-415C-BC83-A72A378605EE}">
      <dgm:prSet/>
      <dgm:spPr/>
      <dgm:t>
        <a:bodyPr/>
        <a:lstStyle/>
        <a:p>
          <a:pPr algn="just"/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1C29BE-09E5-4266-AC57-7DD9769999B2}">
      <dgm:prSet custT="1"/>
      <dgm:spPr/>
      <dgm:t>
        <a:bodyPr/>
        <a:lstStyle/>
        <a:p>
          <a:pPr algn="just"/>
          <a:r>
            <a:rPr lang="ru-RU" sz="1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Согласно п.80 ст.1 закона №11-</a:t>
          </a:r>
          <a:r>
            <a:rPr lang="en-US" sz="1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 </a:t>
          </a:r>
          <a:r>
            <a:rPr lang="ru-RU" sz="1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 26.07.2016 г. </a:t>
          </a:r>
          <a:r>
            <a:rPr lang="en-US" sz="1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«О платежах и платежных системах», эскроу –счет это текущий или сберегательный счет, открываемый клиентом на имя третьего лица с ограничением права данного лица на совершение расходных операций по банковскому счету до наступления или выполнения им условий, определенных клиентом</a:t>
          </a:r>
          <a:endParaRPr lang="en-US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3C8B74-8467-486B-B1F8-F7A5162D2729}" type="parTrans" cxnId="{32FC621C-61B9-4E8B-AE34-AC2636C8FD3A}">
      <dgm:prSet/>
      <dgm:spPr/>
      <dgm:t>
        <a:bodyPr/>
        <a:lstStyle/>
        <a:p>
          <a:pPr algn="just"/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51F6C7-7754-4545-86A2-558B5AC226E1}" type="sibTrans" cxnId="{32FC621C-61B9-4E8B-AE34-AC2636C8FD3A}">
      <dgm:prSet/>
      <dgm:spPr/>
      <dgm:t>
        <a:bodyPr/>
        <a:lstStyle/>
        <a:p>
          <a:pPr algn="just"/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4FC0FC-B49B-4DE1-9697-187838F65318}" type="pres">
      <dgm:prSet presAssocID="{F2260CDE-F7E8-41E6-9F51-173B4355F14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7D2E63-EFE5-4966-A9FD-28BE10D2E6E8}" type="pres">
      <dgm:prSet presAssocID="{1EBA8A40-4F7A-43AD-B575-89D6C3C4DF9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5192AF-FE36-48D6-B62C-418624C8DE35}" type="pres">
      <dgm:prSet presAssocID="{0601212F-CFE6-479D-A8C5-13997634FE4E}" presName="spacer" presStyleCnt="0"/>
      <dgm:spPr/>
      <dgm:t>
        <a:bodyPr/>
        <a:lstStyle/>
        <a:p>
          <a:endParaRPr lang="ru-RU"/>
        </a:p>
      </dgm:t>
    </dgm:pt>
    <dgm:pt modelId="{85E830A5-0240-4EBB-9ADB-01CDB637C6AB}" type="pres">
      <dgm:prSet presAssocID="{8668D487-A78E-4CBF-BE70-9DBE3CE7DF6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021D6A-DF68-40BE-BF46-1B9CDFED7651}" type="pres">
      <dgm:prSet presAssocID="{8FE9A29E-E330-4043-A7A7-EBBF06D3B3F1}" presName="spacer" presStyleCnt="0"/>
      <dgm:spPr/>
      <dgm:t>
        <a:bodyPr/>
        <a:lstStyle/>
        <a:p>
          <a:endParaRPr lang="ru-RU"/>
        </a:p>
      </dgm:t>
    </dgm:pt>
    <dgm:pt modelId="{8DCDF449-B541-4E9E-95E9-67BB1243C91A}" type="pres">
      <dgm:prSet presAssocID="{B714C23F-1DAD-4CC4-A762-A654FB44B56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425CB-7F26-4912-BB2E-D219622C1923}" type="pres">
      <dgm:prSet presAssocID="{9CB96728-939C-4F6C-9AEB-F6AB34DC3C90}" presName="spacer" presStyleCnt="0"/>
      <dgm:spPr/>
      <dgm:t>
        <a:bodyPr/>
        <a:lstStyle/>
        <a:p>
          <a:endParaRPr lang="ru-RU"/>
        </a:p>
      </dgm:t>
    </dgm:pt>
    <dgm:pt modelId="{427B3E92-EC2F-4CBD-B8E5-E29A5458F295}" type="pres">
      <dgm:prSet presAssocID="{0C1C29BE-09E5-4266-AC57-7DD9769999B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57F532-ABA2-42BE-A547-82ADC737710D}" type="presOf" srcId="{8668D487-A78E-4CBF-BE70-9DBE3CE7DF65}" destId="{85E830A5-0240-4EBB-9ADB-01CDB637C6AB}" srcOrd="0" destOrd="0" presId="urn:microsoft.com/office/officeart/2005/8/layout/vList2"/>
    <dgm:cxn modelId="{4C943D87-B324-40C5-93E9-373021358BD2}" type="presOf" srcId="{B714C23F-1DAD-4CC4-A762-A654FB44B567}" destId="{8DCDF449-B541-4E9E-95E9-67BB1243C91A}" srcOrd="0" destOrd="0" presId="urn:microsoft.com/office/officeart/2005/8/layout/vList2"/>
    <dgm:cxn modelId="{367772AE-B65C-4FFA-8055-7E82DD28C7E3}" srcId="{F2260CDE-F7E8-41E6-9F51-173B4355F143}" destId="{1EBA8A40-4F7A-43AD-B575-89D6C3C4DF9F}" srcOrd="0" destOrd="0" parTransId="{A20C8C45-3C69-4144-9A81-9D998F43C1E6}" sibTransId="{0601212F-CFE6-479D-A8C5-13997634FE4E}"/>
    <dgm:cxn modelId="{3B9D070D-B29F-48F2-B96F-DA1FCA8C5CD7}" type="presOf" srcId="{F2260CDE-F7E8-41E6-9F51-173B4355F143}" destId="{FE4FC0FC-B49B-4DE1-9697-187838F65318}" srcOrd="0" destOrd="0" presId="urn:microsoft.com/office/officeart/2005/8/layout/vList2"/>
    <dgm:cxn modelId="{E98B5D70-0A97-4A24-8B07-1119DC2C20A4}" srcId="{F2260CDE-F7E8-41E6-9F51-173B4355F143}" destId="{8668D487-A78E-4CBF-BE70-9DBE3CE7DF65}" srcOrd="1" destOrd="0" parTransId="{2E80A168-8D6D-451D-98FB-3CFA5F1BD3EE}" sibTransId="{8FE9A29E-E330-4043-A7A7-EBBF06D3B3F1}"/>
    <dgm:cxn modelId="{F643F9B4-7C82-41E9-A92A-E89388596B0B}" type="presOf" srcId="{1EBA8A40-4F7A-43AD-B575-89D6C3C4DF9F}" destId="{7C7D2E63-EFE5-4966-A9FD-28BE10D2E6E8}" srcOrd="0" destOrd="0" presId="urn:microsoft.com/office/officeart/2005/8/layout/vList2"/>
    <dgm:cxn modelId="{3367C3D6-58B4-415C-BC83-A72A378605EE}" srcId="{F2260CDE-F7E8-41E6-9F51-173B4355F143}" destId="{B714C23F-1DAD-4CC4-A762-A654FB44B567}" srcOrd="2" destOrd="0" parTransId="{BD85ABB7-730F-4917-A95D-8D6611C8333B}" sibTransId="{9CB96728-939C-4F6C-9AEB-F6AB34DC3C90}"/>
    <dgm:cxn modelId="{925A40A0-1379-4805-81F7-480BD3DB1E01}" type="presOf" srcId="{0C1C29BE-09E5-4266-AC57-7DD9769999B2}" destId="{427B3E92-EC2F-4CBD-B8E5-E29A5458F295}" srcOrd="0" destOrd="0" presId="urn:microsoft.com/office/officeart/2005/8/layout/vList2"/>
    <dgm:cxn modelId="{32FC621C-61B9-4E8B-AE34-AC2636C8FD3A}" srcId="{F2260CDE-F7E8-41E6-9F51-173B4355F143}" destId="{0C1C29BE-09E5-4266-AC57-7DD9769999B2}" srcOrd="3" destOrd="0" parTransId="{833C8B74-8467-486B-B1F8-F7A5162D2729}" sibTransId="{4D51F6C7-7754-4545-86A2-558B5AC226E1}"/>
    <dgm:cxn modelId="{2B649BF6-BF34-412C-969A-41B8AB635E94}" type="presParOf" srcId="{FE4FC0FC-B49B-4DE1-9697-187838F65318}" destId="{7C7D2E63-EFE5-4966-A9FD-28BE10D2E6E8}" srcOrd="0" destOrd="0" presId="urn:microsoft.com/office/officeart/2005/8/layout/vList2"/>
    <dgm:cxn modelId="{DF1F7004-EF99-49D1-81FE-11C257F82E58}" type="presParOf" srcId="{FE4FC0FC-B49B-4DE1-9697-187838F65318}" destId="{135192AF-FE36-48D6-B62C-418624C8DE35}" srcOrd="1" destOrd="0" presId="urn:microsoft.com/office/officeart/2005/8/layout/vList2"/>
    <dgm:cxn modelId="{DCD0CBC3-A356-4528-A860-AFCAB58A789D}" type="presParOf" srcId="{FE4FC0FC-B49B-4DE1-9697-187838F65318}" destId="{85E830A5-0240-4EBB-9ADB-01CDB637C6AB}" srcOrd="2" destOrd="0" presId="urn:microsoft.com/office/officeart/2005/8/layout/vList2"/>
    <dgm:cxn modelId="{DC50F587-7CAB-4943-BF8C-BD14AB12D598}" type="presParOf" srcId="{FE4FC0FC-B49B-4DE1-9697-187838F65318}" destId="{98021D6A-DF68-40BE-BF46-1B9CDFED7651}" srcOrd="3" destOrd="0" presId="urn:microsoft.com/office/officeart/2005/8/layout/vList2"/>
    <dgm:cxn modelId="{328F338B-87BE-4C27-A9BC-83EE7AFEC6EA}" type="presParOf" srcId="{FE4FC0FC-B49B-4DE1-9697-187838F65318}" destId="{8DCDF449-B541-4E9E-95E9-67BB1243C91A}" srcOrd="4" destOrd="0" presId="urn:microsoft.com/office/officeart/2005/8/layout/vList2"/>
    <dgm:cxn modelId="{AE3A7947-502D-43A8-8F20-A191FDF46694}" type="presParOf" srcId="{FE4FC0FC-B49B-4DE1-9697-187838F65318}" destId="{60B425CB-7F26-4912-BB2E-D219622C1923}" srcOrd="5" destOrd="0" presId="urn:microsoft.com/office/officeart/2005/8/layout/vList2"/>
    <dgm:cxn modelId="{EA50CFCF-1A8C-4280-93CB-FF190ABCC7B3}" type="presParOf" srcId="{FE4FC0FC-B49B-4DE1-9697-187838F65318}" destId="{427B3E92-EC2F-4CBD-B8E5-E29A5458F29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A2991E3-B41A-48B4-ACE8-0E21DEAFAFBA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520FA6-D8F9-4180-87FA-E0E200A00E24}">
      <dgm:prSet phldrT="[Текст]" custT="1"/>
      <dgm:spPr/>
      <dgm:t>
        <a:bodyPr/>
        <a:lstStyle/>
        <a:p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При открытии счета эскроу участвуют 3 стороны:</a:t>
          </a:r>
        </a:p>
      </dgm:t>
    </dgm:pt>
    <dgm:pt modelId="{2BDF3373-C2AC-4DCD-B877-2AA043C45BB5}" type="parTrans" cxnId="{903CB569-0BEC-476A-B672-C35A3BEEC7C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576CFA-A46C-4140-A35C-06D9A662C456}" type="sibTrans" cxnId="{903CB569-0BEC-476A-B672-C35A3BEEC7C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6646B9-B72E-4C59-90A0-940E2DD79C55}">
      <dgm:prSet custT="1"/>
      <dgm:spPr/>
      <dgm:t>
        <a:bodyPr/>
        <a:lstStyle/>
        <a:p>
          <a:r>
            <a:rPr lang="en-US" sz="1600">
              <a:latin typeface="Times New Roman" panose="02020603050405020304" pitchFamily="18" charset="0"/>
              <a:cs typeface="Times New Roman" panose="02020603050405020304" pitchFamily="18" charset="0"/>
            </a:rPr>
            <a:t>Покупатель (депонент)</a:t>
          </a:r>
        </a:p>
      </dgm:t>
    </dgm:pt>
    <dgm:pt modelId="{1197DE70-1643-4AE5-A812-615C58543397}" type="parTrans" cxnId="{7427040E-0F25-46A5-9566-9D9BF9A46C79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067454-EDFB-45F8-8867-1BF657F95548}" type="sibTrans" cxnId="{7427040E-0F25-46A5-9566-9D9BF9A46C79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0F1C99-866C-422D-AD32-E9187D5B76BB}">
      <dgm:prSet custT="1"/>
      <dgm:spPr/>
      <dgm:t>
        <a:bodyPr/>
        <a:lstStyle/>
        <a:p>
          <a:r>
            <a:rPr lang="en-US" sz="1600">
              <a:latin typeface="Times New Roman" panose="02020603050405020304" pitchFamily="18" charset="0"/>
              <a:cs typeface="Times New Roman" panose="02020603050405020304" pitchFamily="18" charset="0"/>
            </a:rPr>
            <a:t>Продавец (бенефициар)</a:t>
          </a:r>
        </a:p>
      </dgm:t>
    </dgm:pt>
    <dgm:pt modelId="{E4D01998-3A66-46AA-939E-7C8F4B903B65}" type="parTrans" cxnId="{DFDEBA09-471C-4428-A72C-2EBAFE506A6A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01C662-80A2-4867-BF35-34B58590EFD3}" type="sibTrans" cxnId="{DFDEBA09-471C-4428-A72C-2EBAFE506A6A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BC580C-A8ED-4936-9D83-D907F497E62C}">
      <dgm:prSet custT="1"/>
      <dgm:spPr/>
      <dgm:t>
        <a:bodyPr/>
        <a:lstStyle/>
        <a:p>
          <a:r>
            <a:rPr lang="en-US" sz="1600">
              <a:latin typeface="Times New Roman" panose="02020603050405020304" pitchFamily="18" charset="0"/>
              <a:cs typeface="Times New Roman" panose="02020603050405020304" pitchFamily="18" charset="0"/>
            </a:rPr>
            <a:t>Банк (эскроу-агент)</a:t>
          </a:r>
        </a:p>
      </dgm:t>
    </dgm:pt>
    <dgm:pt modelId="{DE0D79B5-F9CF-427D-BE49-7E29A734EA83}" type="parTrans" cxnId="{A7BE1E11-B73B-4A55-B108-4E10615CD24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2BF5C0-7BD0-4921-A0F5-998EE80FFB68}" type="sibTrans" cxnId="{A7BE1E11-B73B-4A55-B108-4E10615CD24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99DE0D-3698-4AC8-9DA0-1ABD8E38B937}">
      <dgm:prSet custT="1"/>
      <dgm:spPr/>
      <dgm:t>
        <a:bodyPr/>
        <a:lstStyle/>
        <a:p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Механизм эскроу, используемый по всему миру, предусматривает, что сумма по договору зачисляется на специальный счёт эскроу, с которого продавец может снять деньги, только после предоставления банку (эскроу агенту) документов, подтверждающих исполнение оговоренных покупателем условий. 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Существует понятие «договора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» - это трехсторонняя сделка между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-агентом (банком) и сторонами по договору купли-продажи (продавцом и покупателем).</a:t>
          </a:r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D763A5-DA4B-4BEB-955F-BBEE2EC1972B}" type="parTrans" cxnId="{B6D1F9FA-338C-4682-A044-14F45330B3E8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785CA8-D41B-4CBA-928C-6812FF01B1E0}" type="sibTrans" cxnId="{B6D1F9FA-338C-4682-A044-14F45330B3E8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07C814-168F-459B-8A46-8B0E5D6884B3}">
      <dgm:prSet custT="1"/>
      <dgm:spPr/>
      <dgm:t>
        <a:bodyPr/>
        <a:lstStyle/>
        <a:p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После внесения денег на счет третьего лица клиент определяет условия, после исполнения которых третье лицо получает доступ к ним. 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Если условия лицом не соблюдены, то после истечения срока наступления или выполнения таких условий по договору банковского счета банк возвращает деньги клиенту, открывшему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-счет.</a:t>
          </a:r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C17317-A541-4BB6-8FAD-F64C8C6871DC}" type="parTrans" cxnId="{8A82F7A5-891E-42CE-A913-27730D3274D8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ADC35B-D7C1-40E5-8EC5-8CF4F5516DBE}" type="sibTrans" cxnId="{8A82F7A5-891E-42CE-A913-27730D3274D8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A37883-0169-4DDE-A760-AB968BE73DAB}">
      <dgm:prSet custT="1"/>
      <dgm:spPr/>
      <dgm:t>
        <a:bodyPr/>
        <a:lstStyle/>
        <a:p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Следует иметь ввиду, что деньги, находящиеся на эскроу-счете, не подлежат взысканию. 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Т.е. судебные исполнители не могут за долги списать деньги с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-счета. </a:t>
          </a:r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Исключение – решение суда. 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 иных случаях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безакцептное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списание денег с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-счета запрещено.</a:t>
          </a:r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9E7314-165A-4AC5-AF01-542EEC31A55F}" type="parTrans" cxnId="{0484F3ED-FEC7-4873-A0B7-D57CD8EF8FB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C70377-C08B-4126-B9D3-84FC3C3669CA}" type="sibTrans" cxnId="{0484F3ED-FEC7-4873-A0B7-D57CD8EF8FB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B783FD-2F93-4FA4-AB3E-6141B1475C53}">
      <dgm:prSet custT="1"/>
      <dgm:spPr/>
      <dgm:t>
        <a:bodyPr/>
        <a:lstStyle/>
        <a:p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Банк, как эскроу-агент, обеспечивает наличие неснижаемого остатка денег на эскроу-счете, а также обоснованную и своевременную выплату денег с эскроу-счета.</a:t>
          </a:r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B8838-7AB2-40CA-A9A9-8F5C4465CC41}" type="parTrans" cxnId="{A0040046-E078-475E-A31D-D84A0DC497B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DD9A46-D6C1-4465-87F9-D8866FAC5FC9}" type="sibTrans" cxnId="{A0040046-E078-475E-A31D-D84A0DC497B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C8B8EB-4E0F-48A0-A1DC-1983D0367657}" type="pres">
      <dgm:prSet presAssocID="{3A2991E3-B41A-48B4-ACE8-0E21DEAFAF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52429E-5408-4A40-A0D5-BB73B53BB1AE}" type="pres">
      <dgm:prSet presAssocID="{96520FA6-D8F9-4180-87FA-E0E200A00E24}" presName="parentText" presStyleLbl="node1" presStyleIdx="0" presStyleCnt="5" custScaleY="310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9E616-AF8B-4D40-804B-F8B49CA1A0B7}" type="pres">
      <dgm:prSet presAssocID="{96520FA6-D8F9-4180-87FA-E0E200A00E2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84070C-BF0A-4BDC-818C-5A8D2E75373D}" type="pres">
      <dgm:prSet presAssocID="{D499DE0D-3698-4AC8-9DA0-1ABD8E38B937}" presName="parentText" presStyleLbl="node1" presStyleIdx="1" presStyleCnt="5" custScaleX="99832" custScaleY="840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C772BC-71DE-4296-A208-62D54386BEA2}" type="pres">
      <dgm:prSet presAssocID="{C2785CA8-D41B-4CBA-928C-6812FF01B1E0}" presName="spacer" presStyleCnt="0"/>
      <dgm:spPr/>
      <dgm:t>
        <a:bodyPr/>
        <a:lstStyle/>
        <a:p>
          <a:endParaRPr lang="ru-RU"/>
        </a:p>
      </dgm:t>
    </dgm:pt>
    <dgm:pt modelId="{E592A773-E953-4A3C-932F-7AE08B1F4812}" type="pres">
      <dgm:prSet presAssocID="{C507C814-168F-459B-8A46-8B0E5D6884B3}" presName="parentText" presStyleLbl="node1" presStyleIdx="2" presStyleCnt="5" custScaleY="786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97024-A165-4CA9-8602-BC7560438941}" type="pres">
      <dgm:prSet presAssocID="{20ADC35B-D7C1-40E5-8EC5-8CF4F5516DBE}" presName="spacer" presStyleCnt="0"/>
      <dgm:spPr/>
      <dgm:t>
        <a:bodyPr/>
        <a:lstStyle/>
        <a:p>
          <a:endParaRPr lang="ru-RU"/>
        </a:p>
      </dgm:t>
    </dgm:pt>
    <dgm:pt modelId="{25BA7F42-77C4-418E-8798-5E213FA37D2F}" type="pres">
      <dgm:prSet presAssocID="{EFA37883-0169-4DDE-A760-AB968BE73DAB}" presName="parentText" presStyleLbl="node1" presStyleIdx="3" presStyleCnt="5" custScaleY="666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A04E2A-5A5B-4D74-87E0-70024DEC2D16}" type="pres">
      <dgm:prSet presAssocID="{1AC70377-C08B-4126-B9D3-84FC3C3669CA}" presName="spacer" presStyleCnt="0"/>
      <dgm:spPr/>
      <dgm:t>
        <a:bodyPr/>
        <a:lstStyle/>
        <a:p>
          <a:endParaRPr lang="ru-RU"/>
        </a:p>
      </dgm:t>
    </dgm:pt>
    <dgm:pt modelId="{B96480AE-57C4-4E7B-931A-D135B2CE8BD2}" type="pres">
      <dgm:prSet presAssocID="{83B783FD-2F93-4FA4-AB3E-6141B1475C53}" presName="parentText" presStyleLbl="node1" presStyleIdx="4" presStyleCnt="5" custScaleY="740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723447-5858-4522-A1FB-EE6D059A91EF}" type="presOf" srcId="{96520FA6-D8F9-4180-87FA-E0E200A00E24}" destId="{A352429E-5408-4A40-A0D5-BB73B53BB1AE}" srcOrd="0" destOrd="0" presId="urn:microsoft.com/office/officeart/2005/8/layout/vList2"/>
    <dgm:cxn modelId="{E94131CE-A013-4316-9209-AD50075C5D77}" type="presOf" srcId="{83B783FD-2F93-4FA4-AB3E-6141B1475C53}" destId="{B96480AE-57C4-4E7B-931A-D135B2CE8BD2}" srcOrd="0" destOrd="0" presId="urn:microsoft.com/office/officeart/2005/8/layout/vList2"/>
    <dgm:cxn modelId="{FAC1FDFF-D165-4BE1-A2EA-8D3753FD2DCF}" type="presOf" srcId="{F16646B9-B72E-4C59-90A0-940E2DD79C55}" destId="{7CC9E616-AF8B-4D40-804B-F8B49CA1A0B7}" srcOrd="0" destOrd="0" presId="urn:microsoft.com/office/officeart/2005/8/layout/vList2"/>
    <dgm:cxn modelId="{C202DA88-F1CC-4680-AF48-9DDC31417E68}" type="presOf" srcId="{9CBC580C-A8ED-4936-9D83-D907F497E62C}" destId="{7CC9E616-AF8B-4D40-804B-F8B49CA1A0B7}" srcOrd="0" destOrd="2" presId="urn:microsoft.com/office/officeart/2005/8/layout/vList2"/>
    <dgm:cxn modelId="{903CB569-0BEC-476A-B672-C35A3BEEC7C6}" srcId="{3A2991E3-B41A-48B4-ACE8-0E21DEAFAFBA}" destId="{96520FA6-D8F9-4180-87FA-E0E200A00E24}" srcOrd="0" destOrd="0" parTransId="{2BDF3373-C2AC-4DCD-B877-2AA043C45BB5}" sibTransId="{6B576CFA-A46C-4140-A35C-06D9A662C456}"/>
    <dgm:cxn modelId="{41E5DB89-F248-41EC-93A7-3BEE4C86C1CB}" type="presOf" srcId="{C507C814-168F-459B-8A46-8B0E5D6884B3}" destId="{E592A773-E953-4A3C-932F-7AE08B1F4812}" srcOrd="0" destOrd="0" presId="urn:microsoft.com/office/officeart/2005/8/layout/vList2"/>
    <dgm:cxn modelId="{888C7776-FD38-4A66-AD19-BE4E24E86AA6}" type="presOf" srcId="{930F1C99-866C-422D-AD32-E9187D5B76BB}" destId="{7CC9E616-AF8B-4D40-804B-F8B49CA1A0B7}" srcOrd="0" destOrd="1" presId="urn:microsoft.com/office/officeart/2005/8/layout/vList2"/>
    <dgm:cxn modelId="{99A5F439-A401-4DB7-AB71-E6642FDB26A2}" type="presOf" srcId="{3A2991E3-B41A-48B4-ACE8-0E21DEAFAFBA}" destId="{9AC8B8EB-4E0F-48A0-A1DC-1983D0367657}" srcOrd="0" destOrd="0" presId="urn:microsoft.com/office/officeart/2005/8/layout/vList2"/>
    <dgm:cxn modelId="{B6D1F9FA-338C-4682-A044-14F45330B3E8}" srcId="{3A2991E3-B41A-48B4-ACE8-0E21DEAFAFBA}" destId="{D499DE0D-3698-4AC8-9DA0-1ABD8E38B937}" srcOrd="1" destOrd="0" parTransId="{30D763A5-DA4B-4BEB-955F-BBEE2EC1972B}" sibTransId="{C2785CA8-D41B-4CBA-928C-6812FF01B1E0}"/>
    <dgm:cxn modelId="{A7BE1E11-B73B-4A55-B108-4E10615CD240}" srcId="{96520FA6-D8F9-4180-87FA-E0E200A00E24}" destId="{9CBC580C-A8ED-4936-9D83-D907F497E62C}" srcOrd="2" destOrd="0" parTransId="{DE0D79B5-F9CF-427D-BE49-7E29A734EA83}" sibTransId="{842BF5C0-7BD0-4921-A0F5-998EE80FFB68}"/>
    <dgm:cxn modelId="{DFDEBA09-471C-4428-A72C-2EBAFE506A6A}" srcId="{96520FA6-D8F9-4180-87FA-E0E200A00E24}" destId="{930F1C99-866C-422D-AD32-E9187D5B76BB}" srcOrd="1" destOrd="0" parTransId="{E4D01998-3A66-46AA-939E-7C8F4B903B65}" sibTransId="{0801C662-80A2-4867-BF35-34B58590EFD3}"/>
    <dgm:cxn modelId="{7427040E-0F25-46A5-9566-9D9BF9A46C79}" srcId="{96520FA6-D8F9-4180-87FA-E0E200A00E24}" destId="{F16646B9-B72E-4C59-90A0-940E2DD79C55}" srcOrd="0" destOrd="0" parTransId="{1197DE70-1643-4AE5-A812-615C58543397}" sibTransId="{C4067454-EDFB-45F8-8867-1BF657F95548}"/>
    <dgm:cxn modelId="{A0040046-E078-475E-A31D-D84A0DC497B6}" srcId="{3A2991E3-B41A-48B4-ACE8-0E21DEAFAFBA}" destId="{83B783FD-2F93-4FA4-AB3E-6141B1475C53}" srcOrd="4" destOrd="0" parTransId="{56FB8838-7AB2-40CA-A9A9-8F5C4465CC41}" sibTransId="{8BDD9A46-D6C1-4465-87F9-D8866FAC5FC9}"/>
    <dgm:cxn modelId="{0BB6FFA7-B256-4B1F-B453-3218A45203F4}" type="presOf" srcId="{EFA37883-0169-4DDE-A760-AB968BE73DAB}" destId="{25BA7F42-77C4-418E-8798-5E213FA37D2F}" srcOrd="0" destOrd="0" presId="urn:microsoft.com/office/officeart/2005/8/layout/vList2"/>
    <dgm:cxn modelId="{8A82F7A5-891E-42CE-A913-27730D3274D8}" srcId="{3A2991E3-B41A-48B4-ACE8-0E21DEAFAFBA}" destId="{C507C814-168F-459B-8A46-8B0E5D6884B3}" srcOrd="2" destOrd="0" parTransId="{91C17317-A541-4BB6-8FAD-F64C8C6871DC}" sibTransId="{20ADC35B-D7C1-40E5-8EC5-8CF4F5516DBE}"/>
    <dgm:cxn modelId="{0484F3ED-FEC7-4873-A0B7-D57CD8EF8FB6}" srcId="{3A2991E3-B41A-48B4-ACE8-0E21DEAFAFBA}" destId="{EFA37883-0169-4DDE-A760-AB968BE73DAB}" srcOrd="3" destOrd="0" parTransId="{B19E7314-165A-4AC5-AF01-542EEC31A55F}" sibTransId="{1AC70377-C08B-4126-B9D3-84FC3C3669CA}"/>
    <dgm:cxn modelId="{AB490935-42F3-4D6C-80DE-87931702A397}" type="presOf" srcId="{D499DE0D-3698-4AC8-9DA0-1ABD8E38B937}" destId="{0C84070C-BF0A-4BDC-818C-5A8D2E75373D}" srcOrd="0" destOrd="0" presId="urn:microsoft.com/office/officeart/2005/8/layout/vList2"/>
    <dgm:cxn modelId="{1293BEB9-2C00-4C2A-A1B5-2420CA010A49}" type="presParOf" srcId="{9AC8B8EB-4E0F-48A0-A1DC-1983D0367657}" destId="{A352429E-5408-4A40-A0D5-BB73B53BB1AE}" srcOrd="0" destOrd="0" presId="urn:microsoft.com/office/officeart/2005/8/layout/vList2"/>
    <dgm:cxn modelId="{1C06FC5B-368C-405A-9ABD-E9EC7153A477}" type="presParOf" srcId="{9AC8B8EB-4E0F-48A0-A1DC-1983D0367657}" destId="{7CC9E616-AF8B-4D40-804B-F8B49CA1A0B7}" srcOrd="1" destOrd="0" presId="urn:microsoft.com/office/officeart/2005/8/layout/vList2"/>
    <dgm:cxn modelId="{151F077E-8D07-40C9-A7E2-FE8EA748BDF1}" type="presParOf" srcId="{9AC8B8EB-4E0F-48A0-A1DC-1983D0367657}" destId="{0C84070C-BF0A-4BDC-818C-5A8D2E75373D}" srcOrd="2" destOrd="0" presId="urn:microsoft.com/office/officeart/2005/8/layout/vList2"/>
    <dgm:cxn modelId="{5F623577-6CCC-4D4D-BFD6-835CA8775766}" type="presParOf" srcId="{9AC8B8EB-4E0F-48A0-A1DC-1983D0367657}" destId="{2BC772BC-71DE-4296-A208-62D54386BEA2}" srcOrd="3" destOrd="0" presId="urn:microsoft.com/office/officeart/2005/8/layout/vList2"/>
    <dgm:cxn modelId="{70B649F6-C415-4F9A-B875-F69B186298AA}" type="presParOf" srcId="{9AC8B8EB-4E0F-48A0-A1DC-1983D0367657}" destId="{E592A773-E953-4A3C-932F-7AE08B1F4812}" srcOrd="4" destOrd="0" presId="urn:microsoft.com/office/officeart/2005/8/layout/vList2"/>
    <dgm:cxn modelId="{2C3AA711-09ED-4997-A231-EC2392237335}" type="presParOf" srcId="{9AC8B8EB-4E0F-48A0-A1DC-1983D0367657}" destId="{EF497024-A165-4CA9-8602-BC7560438941}" srcOrd="5" destOrd="0" presId="urn:microsoft.com/office/officeart/2005/8/layout/vList2"/>
    <dgm:cxn modelId="{19D80FEB-D946-4448-8E8C-4C8279A61940}" type="presParOf" srcId="{9AC8B8EB-4E0F-48A0-A1DC-1983D0367657}" destId="{25BA7F42-77C4-418E-8798-5E213FA37D2F}" srcOrd="6" destOrd="0" presId="urn:microsoft.com/office/officeart/2005/8/layout/vList2"/>
    <dgm:cxn modelId="{C42F5AD3-2989-4511-A538-A0F779B652BC}" type="presParOf" srcId="{9AC8B8EB-4E0F-48A0-A1DC-1983D0367657}" destId="{9EA04E2A-5A5B-4D74-87E0-70024DEC2D16}" srcOrd="7" destOrd="0" presId="urn:microsoft.com/office/officeart/2005/8/layout/vList2"/>
    <dgm:cxn modelId="{699B3F2E-CF3E-4EB5-AC15-383AB3C4188A}" type="presParOf" srcId="{9AC8B8EB-4E0F-48A0-A1DC-1983D0367657}" destId="{B96480AE-57C4-4E7B-931A-D135B2CE8BD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51A26FD-030E-44DE-8A9B-0F1FFB8A094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258F27-5C2C-4872-9F9D-DC3565EF5C6D}">
      <dgm:prSet phldrT="[Текст]" custT="1"/>
      <dgm:spPr/>
      <dgm:t>
        <a:bodyPr/>
        <a:lstStyle/>
        <a:p>
          <a:pPr algn="ctr"/>
          <a:r>
            <a:rPr lang="ru-RU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НЕ ДОПУСКАЕТСЯ ОБРАЩЕНИЕ ВЗЫСКАНИЯ:</a:t>
          </a:r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C73413-46D0-48F4-804A-4F785F0F597B}" type="parTrans" cxnId="{AB2C5CE4-8B44-43B5-BF40-BC9FE405615E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11BF52-B8F9-4942-BFE7-994F4675D1BC}" type="sibTrans" cxnId="{AB2C5CE4-8B44-43B5-BF40-BC9FE405615E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8144F2-1554-4191-B406-1913CD792B6A}">
      <dgm:prSet custT="1"/>
      <dgm:spPr/>
      <dgm:t>
        <a:bodyPr/>
        <a:lstStyle/>
        <a:p>
          <a:r>
            <a:rPr lang="ru-RU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1) на деньги, находящиеся на б. счетах , предназначенных для зачисления пособий и социальных выплат, выплачиваемых из гос. бюджета и или Гос. фонда социального страхования, материальной помощи, предоставляемой в соответствии с</a:t>
          </a:r>
          <a:r>
            <a:rPr lang="en-US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Социальным кодексом РК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D488B2-F1CA-4316-A152-BF5E209295B2}" type="parTrans" cxnId="{1F0566BA-1C24-4126-8866-3889A8E3B12E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7FF597-71D3-47BB-9D3D-59EB59F39D61}" type="sibTrans" cxnId="{1F0566BA-1C24-4126-8866-3889A8E3B12E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6B183C-141E-4D17-AB2B-196AC9FC9A74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2) на деньги, находящиеся на б. </a:t>
          </a:r>
          <a:r>
            <a:rPr lang="ru-RU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счетах , предназначенных для зачисления жилищных выплат, единовременных пенсионных выплат из единого накопительного пенсионного фонда в целях улучшения жилищных условий или оплаты лечения,</a:t>
          </a:r>
          <a:r>
            <a:rPr lang="en-US" sz="10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целевых активов, выплат целевых накоплений из единого накопительного пенсионного фонда в целях улучшения жилищных условий или оплаты образования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FD7493-6324-4D20-B282-43903A6C9DAD}" type="parTrans" cxnId="{943C5D7C-7464-4000-AB2E-6BF36FB9CEC0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5CC869-4E9B-4837-9434-27CD1FBD9BC5}" type="sibTrans" cxnId="{943C5D7C-7464-4000-AB2E-6BF36FB9CEC0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FD204A-817C-4EA8-8E12-58F084C50DEC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3) на деньги, внесенные на условиях депозита нотариуса;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F3ABE3-0063-4935-9B8A-4F31E0FF0C46}" type="parTrans" cxnId="{195F2C66-71B6-4ECF-8713-1872AE2B840D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524032-8DF7-4BCE-A941-09E96619EF7E}" type="sibTrans" cxnId="{195F2C66-71B6-4ECF-8713-1872AE2B840D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ED0DE6-876C-4989-8460-22C30F851865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4) на деньги, находящиеся на б. счетах по договору об образовательном накопительном вкладе, заключенному в соответствии с</a:t>
          </a:r>
          <a:r>
            <a:rPr lang="en-US" sz="10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0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РК «О Государственной образовательной накопительной системе»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2AC241-4F46-4312-82E8-013E06F59D05}" type="parTrans" cxnId="{4B98A4B9-AC49-48B5-8403-E1CF5F357EB2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58E1F7-7E2D-4BBC-BC3A-1F04DB59C373}" type="sibTrans" cxnId="{4B98A4B9-AC49-48B5-8403-E1CF5F357EB2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6A62CE-FDF3-4990-A4D6-3DA61FF792DB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5) на активы фонда социального медицинского страхования и средства целевого взноса, выделяемые на гарантированный объем бесплатной медицинской помощи, находящиеся на б. счетах 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5B24A1-CCD4-4206-93F2-C06C4883D2EC}" type="parTrans" cxnId="{AF750E2F-A821-45F4-959A-E67846BD0FA9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0F83D6-D371-4F90-A799-F048B6F1B9D1}" type="sibTrans" cxnId="{AF750E2F-A821-45F4-959A-E67846BD0FA9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0F6B29-92BC-4B98-A953-4506C3910912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5-1) на деньги, находящиеся на б. счетах, предназначенных для учета денег клиентов управляющего инвестиционным портфелем, по неисполненным обязательствам данного управляющего инвестиционным портфелем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91E3DF-48E0-4DC2-9754-5C43764817BE}" type="parTrans" cxnId="{0305CBFA-04C5-4CE5-A39E-CC216DC7CF8E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EEAD67-8A82-42CF-8C94-8D7D1C869CB9}" type="sibTrans" cxnId="{0305CBFA-04C5-4CE5-A39E-CC216DC7CF8E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D30E57-7004-4ABE-B49D-82D3C012D8AE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5-2) на деньги, находящиеся на б. счетах, предназначенных для учета денег клиентов лица, осуществляющего функции номинального держателя, по неисполненным обязательствам данного лица, осуществляющего функции номинального держателя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4E1A74-A7C3-4400-B82D-6AEB71DDE251}" type="parTrans" cxnId="{0D120FB7-9422-4B56-ACF6-89A3CBE94D58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6C1326-87BA-4603-AEE1-6C0D32B12597}" type="sibTrans" cxnId="{0D120FB7-9422-4B56-ACF6-89A3CBE94D58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D0ED14-33E8-473C-A288-E8B6C26AF115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5-3) на деньги, находящиеся на б. счетах для осуществления клиринговой деятельности по сделкам с финансовыми инструментами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2F6C12-6999-45FE-B991-8C291FF6DB90}" type="parTrans" cxnId="{4F34D953-FA77-4245-9303-DEE2A6B3A2AE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F75C83-11F1-4042-B9B1-4B9194831240}" type="sibTrans" cxnId="{4F34D953-FA77-4245-9303-DEE2A6B3A2AE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498268-966F-4C05-87A5-F8FE0BF6F3AD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6) на деньги, находящиеся на б. счетах, предназначенных для зачисления компенсации инвестиционных затрат, в соответствии с законодательством РК в области</a:t>
          </a:r>
          <a:r>
            <a:rPr lang="en-US" sz="10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государственно-частного партнерства</a:t>
          </a:r>
          <a:r>
            <a:rPr lang="en-US" sz="10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и о</a:t>
          </a:r>
          <a:r>
            <a:rPr lang="en-US" sz="10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концессиях;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DC3F9B-2850-46D2-AF4B-1DCBED3FE911}" type="parTrans" cxnId="{ED2271C6-1D78-432D-8354-89E8E4A5CD3F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A7017C-34AA-45A9-8BFA-846BFD6E8243}" type="sibTrans" cxnId="{ED2271C6-1D78-432D-8354-89E8E4A5CD3F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540413-BEFB-4DE2-B96F-4FE2DD567F95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7) на деньги клиентов, находящиеся на б. счетах, предназначенных для зачисления алиментов, по банковским займам на основании платежных требований;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40CE09-243C-4756-9501-996B9B33369F}" type="parTrans" cxnId="{FAB0F787-3798-49B7-8332-229796B6C71A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7C9BF2-A28F-435F-881C-55BBCBF3E550}" type="sibTrans" cxnId="{FAB0F787-3798-49B7-8332-229796B6C71A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A5DA34-E4ED-44B5-8CC6-D6EC5C91201F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8) на деньги, находящиеся на текущем счете частного судебного исполнителя, предназначенном для хранения взысканных сумм в пользу взыскателей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79F74B-E28F-4A7F-8F58-1C53E2BFD15D}" type="parTrans" cxnId="{C7B775C7-C969-4F75-B558-FE0CE369A191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BB2683-2F34-41BF-AA18-62744C84EC5E}" type="sibTrans" cxnId="{C7B775C7-C969-4F75-B558-FE0CE369A191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60C233-A65A-4645-ADBB-3D674F88BDD3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9) на деньги, находящиеся на сберег. счетах, являющиеся предметом залога по выданным банковским займам, в размере суммы непогашенного основного долга по таким банковским займам на основании платежных требований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F273AA-17F8-470E-AC7B-51DB5D5B9ED2}" type="parTrans" cxnId="{5B16A9B3-77CC-4FC2-9891-C40A48CCCDAD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B4FBBC-B2E5-4630-8AF8-7E7CB1B4E0BC}" type="sibTrans" cxnId="{5B16A9B3-77CC-4FC2-9891-C40A48CCCDAD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302A92-F7C4-4999-8416-59BC5DD8628A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10) на деньги, находящиеся на б. счете единого оператора в сфере государственных закупок, предназначенном для внесения потенциальными поставщиками или поставщиками денег в качестве обеспечительных мер в рамках участия в государственных закупках в соответствии с</a:t>
          </a:r>
          <a:r>
            <a:rPr lang="en-US" sz="10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0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РК «О государственных закупках»;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245655-F488-4250-964E-0806720D8D3E}" type="parTrans" cxnId="{F9AC8E70-A8C2-44F0-81CF-10908527BB44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C1DC12-37D4-4CFE-9229-35AC17EC369A}" type="sibTrans" cxnId="{F9AC8E70-A8C2-44F0-81CF-10908527BB44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0D5B81-7FB1-4592-B63D-BE23C39C56F9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11) на деньги, находящиеся на б. счетах гражданина, в отношении которого возбуждено дело о применении процедуры или применена процедура в соответствии с</a:t>
          </a:r>
          <a:r>
            <a:rPr lang="en-US" sz="10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РК «О восстановлении платежеспособности и банкротстве граждан РК»;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DB2C8E-7133-4143-8EE4-CC2267B4338D}" type="parTrans" cxnId="{E6750666-85AD-41C1-B0A7-66B8EE480F9D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2248BA-FA54-48B1-9BEB-5F81F99BA0B1}" type="sibTrans" cxnId="{E6750666-85AD-41C1-B0A7-66B8EE480F9D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DA31BC-F971-43E2-A956-AF23F560A56D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12) на деньги, находящиеся на текущем счете финансового управляющего для зачисления денег в процедуре судебного банкротства в соответствии с Законом РК «О восстановлении платежеспособности и банкротстве граждан РК».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9AC73E-6E1B-4706-8351-5090BED531E5}" type="parTrans" cxnId="{456323A3-261B-43A3-B6A8-A28CE1A08868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8A1ABA-F7DD-484E-81A8-17A74E3F11CF}" type="sibTrans" cxnId="{456323A3-261B-43A3-B6A8-A28CE1A08868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847789-AB6D-42BD-B672-80714C6CF06E}">
      <dgm:prSet custT="1"/>
      <dgm:spPr/>
      <dgm:t>
        <a:bodyPr/>
        <a:lstStyle/>
        <a:p>
          <a:r>
            <a:rPr lang="ru-RU" sz="1000">
              <a:latin typeface="Times New Roman" panose="02020603050405020304" pitchFamily="18" charset="0"/>
              <a:cs typeface="Times New Roman" panose="02020603050405020304" pitchFamily="18" charset="0"/>
            </a:rPr>
            <a:t>2-2) на деньги, находящиеся на б. </a:t>
          </a:r>
          <a:r>
            <a:rPr lang="ru-RU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счетах в жилищном строительном сберегательном банке, предназначенных для зачисления платежей и субсидий в целях оплаты за арендованное жилье в частном жилищном фонде;</a:t>
          </a:r>
          <a:endParaRPr lang="en-US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2F9BFB-1780-45FC-93A1-B4E7787FF512}" type="sibTrans" cxnId="{A25228F6-7DE2-4102-AFED-6B7A3114026F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1300B2-3D84-4966-8432-21C4E476C17B}" type="parTrans" cxnId="{A25228F6-7DE2-4102-AFED-6B7A3114026F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416D2E-4132-4CA8-BAC9-6F112826E80A}" type="pres">
      <dgm:prSet presAssocID="{751A26FD-030E-44DE-8A9B-0F1FFB8A094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FB964D-DCD0-4C6E-8D77-8B620487A503}" type="pres">
      <dgm:prSet presAssocID="{5B258F27-5C2C-4872-9F9D-DC3565EF5C6D}" presName="parentText" presStyleLbl="node1" presStyleIdx="0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369303-D014-47D2-8697-CF333BD3B347}" type="pres">
      <dgm:prSet presAssocID="{F211BF52-B8F9-4942-BFE7-994F4675D1BC}" presName="spacer" presStyleCnt="0"/>
      <dgm:spPr/>
      <dgm:t>
        <a:bodyPr/>
        <a:lstStyle/>
        <a:p>
          <a:endParaRPr lang="ru-RU"/>
        </a:p>
      </dgm:t>
    </dgm:pt>
    <dgm:pt modelId="{7EB958E6-E13B-49D6-ACCF-578C89B6280E}" type="pres">
      <dgm:prSet presAssocID="{FE8144F2-1554-4191-B406-1913CD792B6A}" presName="parentText" presStyleLbl="node1" presStyleIdx="1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3959BA-2DAE-4C1C-9263-706A9A10B86E}" type="pres">
      <dgm:prSet presAssocID="{7C7FF597-71D3-47BB-9D3D-59EB59F39D61}" presName="spacer" presStyleCnt="0"/>
      <dgm:spPr/>
      <dgm:t>
        <a:bodyPr/>
        <a:lstStyle/>
        <a:p>
          <a:endParaRPr lang="ru-RU"/>
        </a:p>
      </dgm:t>
    </dgm:pt>
    <dgm:pt modelId="{F69FA829-33D9-40A7-BBDF-30EF1505E69E}" type="pres">
      <dgm:prSet presAssocID="{146B183C-141E-4D17-AB2B-196AC9FC9A74}" presName="parentText" presStyleLbl="node1" presStyleIdx="2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013A58-4A6F-4972-970B-4B3A2750D53E}" type="pres">
      <dgm:prSet presAssocID="{155CC869-4E9B-4837-9434-27CD1FBD9BC5}" presName="spacer" presStyleCnt="0"/>
      <dgm:spPr/>
      <dgm:t>
        <a:bodyPr/>
        <a:lstStyle/>
        <a:p>
          <a:endParaRPr lang="ru-RU"/>
        </a:p>
      </dgm:t>
    </dgm:pt>
    <dgm:pt modelId="{DB84B374-F2B4-442D-98D2-7DA0762229F6}" type="pres">
      <dgm:prSet presAssocID="{63847789-AB6D-42BD-B672-80714C6CF06E}" presName="parentText" presStyleLbl="node1" presStyleIdx="3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1485C-3534-4BDC-A70D-A9F89C9708A9}" type="pres">
      <dgm:prSet presAssocID="{9C2F9BFB-1780-45FC-93A1-B4E7787FF512}" presName="spacer" presStyleCnt="0"/>
      <dgm:spPr/>
      <dgm:t>
        <a:bodyPr/>
        <a:lstStyle/>
        <a:p>
          <a:endParaRPr lang="ru-RU"/>
        </a:p>
      </dgm:t>
    </dgm:pt>
    <dgm:pt modelId="{12623396-14A8-42CD-ACB7-AAD6EB869BDC}" type="pres">
      <dgm:prSet presAssocID="{DFFD204A-817C-4EA8-8E12-58F084C50DEC}" presName="parentText" presStyleLbl="node1" presStyleIdx="4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B8FFF0-5677-4D19-BF31-059972CBD4AD}" type="pres">
      <dgm:prSet presAssocID="{93524032-8DF7-4BCE-A941-09E96619EF7E}" presName="spacer" presStyleCnt="0"/>
      <dgm:spPr/>
      <dgm:t>
        <a:bodyPr/>
        <a:lstStyle/>
        <a:p>
          <a:endParaRPr lang="ru-RU"/>
        </a:p>
      </dgm:t>
    </dgm:pt>
    <dgm:pt modelId="{0BF5B638-FD2F-4045-BD0A-872E5824D55C}" type="pres">
      <dgm:prSet presAssocID="{DFED0DE6-876C-4989-8460-22C30F851865}" presName="parentText" presStyleLbl="node1" presStyleIdx="5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7908FC-51C3-4FA4-A3F7-DCEC9748649A}" type="pres">
      <dgm:prSet presAssocID="{8258E1F7-7E2D-4BBC-BC3A-1F04DB59C373}" presName="spacer" presStyleCnt="0"/>
      <dgm:spPr/>
      <dgm:t>
        <a:bodyPr/>
        <a:lstStyle/>
        <a:p>
          <a:endParaRPr lang="ru-RU"/>
        </a:p>
      </dgm:t>
    </dgm:pt>
    <dgm:pt modelId="{A38C8025-DB88-45A5-A0BD-8EEC870C6241}" type="pres">
      <dgm:prSet presAssocID="{3D6A62CE-FDF3-4990-A4D6-3DA61FF792DB}" presName="parentText" presStyleLbl="node1" presStyleIdx="6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D6902-C8E2-4DDF-8D6A-45EB03283FCC}" type="pres">
      <dgm:prSet presAssocID="{250F83D6-D371-4F90-A799-F048B6F1B9D1}" presName="spacer" presStyleCnt="0"/>
      <dgm:spPr/>
      <dgm:t>
        <a:bodyPr/>
        <a:lstStyle/>
        <a:p>
          <a:endParaRPr lang="ru-RU"/>
        </a:p>
      </dgm:t>
    </dgm:pt>
    <dgm:pt modelId="{4856283A-0C8C-4243-9EBC-10257A4FF685}" type="pres">
      <dgm:prSet presAssocID="{390F6B29-92BC-4B98-A953-4506C3910912}" presName="parentText" presStyleLbl="node1" presStyleIdx="7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A307B0-3903-4FDC-944E-916AE0ABC6FB}" type="pres">
      <dgm:prSet presAssocID="{AAEEAD67-8A82-42CF-8C94-8D7D1C869CB9}" presName="spacer" presStyleCnt="0"/>
      <dgm:spPr/>
      <dgm:t>
        <a:bodyPr/>
        <a:lstStyle/>
        <a:p>
          <a:endParaRPr lang="ru-RU"/>
        </a:p>
      </dgm:t>
    </dgm:pt>
    <dgm:pt modelId="{ECEBDC46-A14F-41F5-B550-3EFDEBB03216}" type="pres">
      <dgm:prSet presAssocID="{3ED30E57-7004-4ABE-B49D-82D3C012D8AE}" presName="parentText" presStyleLbl="node1" presStyleIdx="8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ED889B-0339-47BB-9F6E-36C7097F9B49}" type="pres">
      <dgm:prSet presAssocID="{216C1326-87BA-4603-AEE1-6C0D32B12597}" presName="spacer" presStyleCnt="0"/>
      <dgm:spPr/>
      <dgm:t>
        <a:bodyPr/>
        <a:lstStyle/>
        <a:p>
          <a:endParaRPr lang="ru-RU"/>
        </a:p>
      </dgm:t>
    </dgm:pt>
    <dgm:pt modelId="{CC98A34A-4DDB-4F67-8664-C48A7BDFD55E}" type="pres">
      <dgm:prSet presAssocID="{AFD0ED14-33E8-473C-A288-E8B6C26AF115}" presName="parentText" presStyleLbl="node1" presStyleIdx="9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60CABA-37E6-4B29-B7E0-35A57BB3F441}" type="pres">
      <dgm:prSet presAssocID="{05F75C83-11F1-4042-B9B1-4B9194831240}" presName="spacer" presStyleCnt="0"/>
      <dgm:spPr/>
      <dgm:t>
        <a:bodyPr/>
        <a:lstStyle/>
        <a:p>
          <a:endParaRPr lang="ru-RU"/>
        </a:p>
      </dgm:t>
    </dgm:pt>
    <dgm:pt modelId="{B5A198EB-54C8-4268-9C71-B175E2D4B54C}" type="pres">
      <dgm:prSet presAssocID="{C2498268-966F-4C05-87A5-F8FE0BF6F3AD}" presName="parentText" presStyleLbl="node1" presStyleIdx="10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E58B5C-7347-4055-A325-BACEFFDBF1BF}" type="pres">
      <dgm:prSet presAssocID="{DAA7017C-34AA-45A9-8BFA-846BFD6E8243}" presName="spacer" presStyleCnt="0"/>
      <dgm:spPr/>
      <dgm:t>
        <a:bodyPr/>
        <a:lstStyle/>
        <a:p>
          <a:endParaRPr lang="ru-RU"/>
        </a:p>
      </dgm:t>
    </dgm:pt>
    <dgm:pt modelId="{464A9C39-FBCE-4908-A749-41B42442382D}" type="pres">
      <dgm:prSet presAssocID="{7F540413-BEFB-4DE2-B96F-4FE2DD567F95}" presName="parentText" presStyleLbl="node1" presStyleIdx="11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C5B89E-3CAF-4344-9308-3122C11B81C4}" type="pres">
      <dgm:prSet presAssocID="{7B7C9BF2-A28F-435F-881C-55BBCBF3E550}" presName="spacer" presStyleCnt="0"/>
      <dgm:spPr/>
      <dgm:t>
        <a:bodyPr/>
        <a:lstStyle/>
        <a:p>
          <a:endParaRPr lang="ru-RU"/>
        </a:p>
      </dgm:t>
    </dgm:pt>
    <dgm:pt modelId="{A59F6BBA-5076-449F-AAEC-07A35C04B5E3}" type="pres">
      <dgm:prSet presAssocID="{D9A5DA34-E4ED-44B5-8CC6-D6EC5C91201F}" presName="parentText" presStyleLbl="node1" presStyleIdx="12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186413-9A53-42F9-8BD1-8EB3E1B02203}" type="pres">
      <dgm:prSet presAssocID="{27BB2683-2F34-41BF-AA18-62744C84EC5E}" presName="spacer" presStyleCnt="0"/>
      <dgm:spPr/>
      <dgm:t>
        <a:bodyPr/>
        <a:lstStyle/>
        <a:p>
          <a:endParaRPr lang="ru-RU"/>
        </a:p>
      </dgm:t>
    </dgm:pt>
    <dgm:pt modelId="{821E4ACB-D962-47D8-A227-FC1BA2927CE3}" type="pres">
      <dgm:prSet presAssocID="{2C60C233-A65A-4645-ADBB-3D674F88BDD3}" presName="parentText" presStyleLbl="node1" presStyleIdx="13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DE538-FCF6-4890-94F6-498DE9D20155}" type="pres">
      <dgm:prSet presAssocID="{90B4FBBC-B2E5-4630-8AF8-7E7CB1B4E0BC}" presName="spacer" presStyleCnt="0"/>
      <dgm:spPr/>
      <dgm:t>
        <a:bodyPr/>
        <a:lstStyle/>
        <a:p>
          <a:endParaRPr lang="ru-RU"/>
        </a:p>
      </dgm:t>
    </dgm:pt>
    <dgm:pt modelId="{7A93DAC8-55A1-4BB4-A3E0-2D74FBA587F0}" type="pres">
      <dgm:prSet presAssocID="{16302A92-F7C4-4999-8416-59BC5DD8628A}" presName="parentText" presStyleLbl="node1" presStyleIdx="14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4AA362-6764-4E52-A6EE-BFD7F4A968E4}" type="pres">
      <dgm:prSet presAssocID="{1BC1DC12-37D4-4CFE-9229-35AC17EC369A}" presName="spacer" presStyleCnt="0"/>
      <dgm:spPr/>
      <dgm:t>
        <a:bodyPr/>
        <a:lstStyle/>
        <a:p>
          <a:endParaRPr lang="ru-RU"/>
        </a:p>
      </dgm:t>
    </dgm:pt>
    <dgm:pt modelId="{673E35A2-1E45-4E27-AED2-037D015CA3AB}" type="pres">
      <dgm:prSet presAssocID="{D60D5B81-7FB1-4592-B63D-BE23C39C56F9}" presName="parentText" presStyleLbl="node1" presStyleIdx="15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8F9164-68BA-49FE-8DAE-1CAB7EFD08EE}" type="pres">
      <dgm:prSet presAssocID="{AF2248BA-FA54-48B1-9BEB-5F81F99BA0B1}" presName="spacer" presStyleCnt="0"/>
      <dgm:spPr/>
      <dgm:t>
        <a:bodyPr/>
        <a:lstStyle/>
        <a:p>
          <a:endParaRPr lang="ru-RU"/>
        </a:p>
      </dgm:t>
    </dgm:pt>
    <dgm:pt modelId="{17B6EED6-0557-4667-97FE-C7E91B539BF8}" type="pres">
      <dgm:prSet presAssocID="{F6DA31BC-F971-43E2-A956-AF23F560A56D}" presName="parentText" presStyleLbl="node1" presStyleIdx="16" presStyleCnt="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16A9B3-77CC-4FC2-9891-C40A48CCCDAD}" srcId="{751A26FD-030E-44DE-8A9B-0F1FFB8A0948}" destId="{2C60C233-A65A-4645-ADBB-3D674F88BDD3}" srcOrd="13" destOrd="0" parTransId="{1EF273AA-17F8-470E-AC7B-51DB5D5B9ED2}" sibTransId="{90B4FBBC-B2E5-4630-8AF8-7E7CB1B4E0BC}"/>
    <dgm:cxn modelId="{27FA5443-B27E-40CA-95F0-D44AE567B989}" type="presOf" srcId="{751A26FD-030E-44DE-8A9B-0F1FFB8A0948}" destId="{37416D2E-4132-4CA8-BAC9-6F112826E80A}" srcOrd="0" destOrd="0" presId="urn:microsoft.com/office/officeart/2005/8/layout/vList2"/>
    <dgm:cxn modelId="{ED2271C6-1D78-432D-8354-89E8E4A5CD3F}" srcId="{751A26FD-030E-44DE-8A9B-0F1FFB8A0948}" destId="{C2498268-966F-4C05-87A5-F8FE0BF6F3AD}" srcOrd="10" destOrd="0" parTransId="{B2DC3F9B-2850-46D2-AF4B-1DCBED3FE911}" sibTransId="{DAA7017C-34AA-45A9-8BFA-846BFD6E8243}"/>
    <dgm:cxn modelId="{D2763E7F-DA2C-4BAF-A980-DDEF94D4E464}" type="presOf" srcId="{D60D5B81-7FB1-4592-B63D-BE23C39C56F9}" destId="{673E35A2-1E45-4E27-AED2-037D015CA3AB}" srcOrd="0" destOrd="0" presId="urn:microsoft.com/office/officeart/2005/8/layout/vList2"/>
    <dgm:cxn modelId="{DDC9A990-32E5-4CC4-8B53-588CBFB42668}" type="presOf" srcId="{2C60C233-A65A-4645-ADBB-3D674F88BDD3}" destId="{821E4ACB-D962-47D8-A227-FC1BA2927CE3}" srcOrd="0" destOrd="0" presId="urn:microsoft.com/office/officeart/2005/8/layout/vList2"/>
    <dgm:cxn modelId="{59CDD09B-0988-4EEB-9AC3-82D9947A02F7}" type="presOf" srcId="{63847789-AB6D-42BD-B672-80714C6CF06E}" destId="{DB84B374-F2B4-442D-98D2-7DA0762229F6}" srcOrd="0" destOrd="0" presId="urn:microsoft.com/office/officeart/2005/8/layout/vList2"/>
    <dgm:cxn modelId="{65657699-F96B-4890-B922-9D1600070042}" type="presOf" srcId="{5B258F27-5C2C-4872-9F9D-DC3565EF5C6D}" destId="{7CFB964D-DCD0-4C6E-8D77-8B620487A503}" srcOrd="0" destOrd="0" presId="urn:microsoft.com/office/officeart/2005/8/layout/vList2"/>
    <dgm:cxn modelId="{1CF0218C-B5B8-49F4-A9A4-1B5C026936EC}" type="presOf" srcId="{C2498268-966F-4C05-87A5-F8FE0BF6F3AD}" destId="{B5A198EB-54C8-4268-9C71-B175E2D4B54C}" srcOrd="0" destOrd="0" presId="urn:microsoft.com/office/officeart/2005/8/layout/vList2"/>
    <dgm:cxn modelId="{A25228F6-7DE2-4102-AFED-6B7A3114026F}" srcId="{751A26FD-030E-44DE-8A9B-0F1FFB8A0948}" destId="{63847789-AB6D-42BD-B672-80714C6CF06E}" srcOrd="3" destOrd="0" parTransId="{141300B2-3D84-4966-8432-21C4E476C17B}" sibTransId="{9C2F9BFB-1780-45FC-93A1-B4E7787FF512}"/>
    <dgm:cxn modelId="{0DDD2F21-D82E-470D-BA17-CBEF37255047}" type="presOf" srcId="{AFD0ED14-33E8-473C-A288-E8B6C26AF115}" destId="{CC98A34A-4DDB-4F67-8664-C48A7BDFD55E}" srcOrd="0" destOrd="0" presId="urn:microsoft.com/office/officeart/2005/8/layout/vList2"/>
    <dgm:cxn modelId="{D1EF3B1C-D907-4424-99DD-2A29D4134284}" type="presOf" srcId="{146B183C-141E-4D17-AB2B-196AC9FC9A74}" destId="{F69FA829-33D9-40A7-BBDF-30EF1505E69E}" srcOrd="0" destOrd="0" presId="urn:microsoft.com/office/officeart/2005/8/layout/vList2"/>
    <dgm:cxn modelId="{FAB0F787-3798-49B7-8332-229796B6C71A}" srcId="{751A26FD-030E-44DE-8A9B-0F1FFB8A0948}" destId="{7F540413-BEFB-4DE2-B96F-4FE2DD567F95}" srcOrd="11" destOrd="0" parTransId="{9540CE09-243C-4756-9501-996B9B33369F}" sibTransId="{7B7C9BF2-A28F-435F-881C-55BBCBF3E550}"/>
    <dgm:cxn modelId="{C7B775C7-C969-4F75-B558-FE0CE369A191}" srcId="{751A26FD-030E-44DE-8A9B-0F1FFB8A0948}" destId="{D9A5DA34-E4ED-44B5-8CC6-D6EC5C91201F}" srcOrd="12" destOrd="0" parTransId="{D579F74B-E28F-4A7F-8F58-1C53E2BFD15D}" sibTransId="{27BB2683-2F34-41BF-AA18-62744C84EC5E}"/>
    <dgm:cxn modelId="{10BFCBA3-3049-44C8-BC4D-EE494EB1B113}" type="presOf" srcId="{FE8144F2-1554-4191-B406-1913CD792B6A}" destId="{7EB958E6-E13B-49D6-ACCF-578C89B6280E}" srcOrd="0" destOrd="0" presId="urn:microsoft.com/office/officeart/2005/8/layout/vList2"/>
    <dgm:cxn modelId="{D335471E-D1AC-447E-BCBE-6D40B9B4E4FB}" type="presOf" srcId="{DFFD204A-817C-4EA8-8E12-58F084C50DEC}" destId="{12623396-14A8-42CD-ACB7-AAD6EB869BDC}" srcOrd="0" destOrd="0" presId="urn:microsoft.com/office/officeart/2005/8/layout/vList2"/>
    <dgm:cxn modelId="{195F2C66-71B6-4ECF-8713-1872AE2B840D}" srcId="{751A26FD-030E-44DE-8A9B-0F1FFB8A0948}" destId="{DFFD204A-817C-4EA8-8E12-58F084C50DEC}" srcOrd="4" destOrd="0" parTransId="{B2F3ABE3-0063-4935-9B8A-4F31E0FF0C46}" sibTransId="{93524032-8DF7-4BCE-A941-09E96619EF7E}"/>
    <dgm:cxn modelId="{0305CBFA-04C5-4CE5-A39E-CC216DC7CF8E}" srcId="{751A26FD-030E-44DE-8A9B-0F1FFB8A0948}" destId="{390F6B29-92BC-4B98-A953-4506C3910912}" srcOrd="7" destOrd="0" parTransId="{1F91E3DF-48E0-4DC2-9754-5C43764817BE}" sibTransId="{AAEEAD67-8A82-42CF-8C94-8D7D1C869CB9}"/>
    <dgm:cxn modelId="{943C5D7C-7464-4000-AB2E-6BF36FB9CEC0}" srcId="{751A26FD-030E-44DE-8A9B-0F1FFB8A0948}" destId="{146B183C-141E-4D17-AB2B-196AC9FC9A74}" srcOrd="2" destOrd="0" parTransId="{21FD7493-6324-4D20-B282-43903A6C9DAD}" sibTransId="{155CC869-4E9B-4837-9434-27CD1FBD9BC5}"/>
    <dgm:cxn modelId="{0D120FB7-9422-4B56-ACF6-89A3CBE94D58}" srcId="{751A26FD-030E-44DE-8A9B-0F1FFB8A0948}" destId="{3ED30E57-7004-4ABE-B49D-82D3C012D8AE}" srcOrd="8" destOrd="0" parTransId="{284E1A74-A7C3-4400-B82D-6AEB71DDE251}" sibTransId="{216C1326-87BA-4603-AEE1-6C0D32B12597}"/>
    <dgm:cxn modelId="{21C9143F-D1CF-405E-9C34-723BDDA6F862}" type="presOf" srcId="{390F6B29-92BC-4B98-A953-4506C3910912}" destId="{4856283A-0C8C-4243-9EBC-10257A4FF685}" srcOrd="0" destOrd="0" presId="urn:microsoft.com/office/officeart/2005/8/layout/vList2"/>
    <dgm:cxn modelId="{4F34D953-FA77-4245-9303-DEE2A6B3A2AE}" srcId="{751A26FD-030E-44DE-8A9B-0F1FFB8A0948}" destId="{AFD0ED14-33E8-473C-A288-E8B6C26AF115}" srcOrd="9" destOrd="0" parTransId="{F92F6C12-6999-45FE-B991-8C291FF6DB90}" sibTransId="{05F75C83-11F1-4042-B9B1-4B9194831240}"/>
    <dgm:cxn modelId="{93C140FE-1E7D-492F-9001-353EA1D4FEFF}" type="presOf" srcId="{16302A92-F7C4-4999-8416-59BC5DD8628A}" destId="{7A93DAC8-55A1-4BB4-A3E0-2D74FBA587F0}" srcOrd="0" destOrd="0" presId="urn:microsoft.com/office/officeart/2005/8/layout/vList2"/>
    <dgm:cxn modelId="{456323A3-261B-43A3-B6A8-A28CE1A08868}" srcId="{751A26FD-030E-44DE-8A9B-0F1FFB8A0948}" destId="{F6DA31BC-F971-43E2-A956-AF23F560A56D}" srcOrd="16" destOrd="0" parTransId="{799AC73E-6E1B-4706-8351-5090BED531E5}" sibTransId="{018A1ABA-F7DD-484E-81A8-17A74E3F11CF}"/>
    <dgm:cxn modelId="{E6750666-85AD-41C1-B0A7-66B8EE480F9D}" srcId="{751A26FD-030E-44DE-8A9B-0F1FFB8A0948}" destId="{D60D5B81-7FB1-4592-B63D-BE23C39C56F9}" srcOrd="15" destOrd="0" parTransId="{38DB2C8E-7133-4143-8EE4-CC2267B4338D}" sibTransId="{AF2248BA-FA54-48B1-9BEB-5F81F99BA0B1}"/>
    <dgm:cxn modelId="{AF750E2F-A821-45F4-959A-E67846BD0FA9}" srcId="{751A26FD-030E-44DE-8A9B-0F1FFB8A0948}" destId="{3D6A62CE-FDF3-4990-A4D6-3DA61FF792DB}" srcOrd="6" destOrd="0" parTransId="{A55B24A1-CCD4-4206-93F2-C06C4883D2EC}" sibTransId="{250F83D6-D371-4F90-A799-F048B6F1B9D1}"/>
    <dgm:cxn modelId="{F9AC8E70-A8C2-44F0-81CF-10908527BB44}" srcId="{751A26FD-030E-44DE-8A9B-0F1FFB8A0948}" destId="{16302A92-F7C4-4999-8416-59BC5DD8628A}" srcOrd="14" destOrd="0" parTransId="{B1245655-F488-4250-964E-0806720D8D3E}" sibTransId="{1BC1DC12-37D4-4CFE-9229-35AC17EC369A}"/>
    <dgm:cxn modelId="{91A50858-8B52-48F3-B457-5CF92BBFC1BA}" type="presOf" srcId="{3D6A62CE-FDF3-4990-A4D6-3DA61FF792DB}" destId="{A38C8025-DB88-45A5-A0BD-8EEC870C6241}" srcOrd="0" destOrd="0" presId="urn:microsoft.com/office/officeart/2005/8/layout/vList2"/>
    <dgm:cxn modelId="{991D468A-AE3E-468B-8564-7651584FFE91}" type="presOf" srcId="{7F540413-BEFB-4DE2-B96F-4FE2DD567F95}" destId="{464A9C39-FBCE-4908-A749-41B42442382D}" srcOrd="0" destOrd="0" presId="urn:microsoft.com/office/officeart/2005/8/layout/vList2"/>
    <dgm:cxn modelId="{E7C6173C-7338-44F2-804B-0363EA8E6B62}" type="presOf" srcId="{D9A5DA34-E4ED-44B5-8CC6-D6EC5C91201F}" destId="{A59F6BBA-5076-449F-AAEC-07A35C04B5E3}" srcOrd="0" destOrd="0" presId="urn:microsoft.com/office/officeart/2005/8/layout/vList2"/>
    <dgm:cxn modelId="{4B98A4B9-AC49-48B5-8403-E1CF5F357EB2}" srcId="{751A26FD-030E-44DE-8A9B-0F1FFB8A0948}" destId="{DFED0DE6-876C-4989-8460-22C30F851865}" srcOrd="5" destOrd="0" parTransId="{442AC241-4F46-4312-82E8-013E06F59D05}" sibTransId="{8258E1F7-7E2D-4BBC-BC3A-1F04DB59C373}"/>
    <dgm:cxn modelId="{8013A368-1489-41CE-88DE-A4B75ABC9C4F}" type="presOf" srcId="{F6DA31BC-F971-43E2-A956-AF23F560A56D}" destId="{17B6EED6-0557-4667-97FE-C7E91B539BF8}" srcOrd="0" destOrd="0" presId="urn:microsoft.com/office/officeart/2005/8/layout/vList2"/>
    <dgm:cxn modelId="{5EC84C85-D4DD-4B8C-9DDF-9FCC4A50D8A0}" type="presOf" srcId="{DFED0DE6-876C-4989-8460-22C30F851865}" destId="{0BF5B638-FD2F-4045-BD0A-872E5824D55C}" srcOrd="0" destOrd="0" presId="urn:microsoft.com/office/officeart/2005/8/layout/vList2"/>
    <dgm:cxn modelId="{AB2C5CE4-8B44-43B5-BF40-BC9FE405615E}" srcId="{751A26FD-030E-44DE-8A9B-0F1FFB8A0948}" destId="{5B258F27-5C2C-4872-9F9D-DC3565EF5C6D}" srcOrd="0" destOrd="0" parTransId="{7CC73413-46D0-48F4-804A-4F785F0F597B}" sibTransId="{F211BF52-B8F9-4942-BFE7-994F4675D1BC}"/>
    <dgm:cxn modelId="{1F0566BA-1C24-4126-8866-3889A8E3B12E}" srcId="{751A26FD-030E-44DE-8A9B-0F1FFB8A0948}" destId="{FE8144F2-1554-4191-B406-1913CD792B6A}" srcOrd="1" destOrd="0" parTransId="{10D488B2-F1CA-4316-A152-BF5E209295B2}" sibTransId="{7C7FF597-71D3-47BB-9D3D-59EB59F39D61}"/>
    <dgm:cxn modelId="{97EDB040-AFF2-4666-992F-160CEB7E2B6B}" type="presOf" srcId="{3ED30E57-7004-4ABE-B49D-82D3C012D8AE}" destId="{ECEBDC46-A14F-41F5-B550-3EFDEBB03216}" srcOrd="0" destOrd="0" presId="urn:microsoft.com/office/officeart/2005/8/layout/vList2"/>
    <dgm:cxn modelId="{2D1E88B7-18AC-4FD6-B0AD-CBC49FBD1E43}" type="presParOf" srcId="{37416D2E-4132-4CA8-BAC9-6F112826E80A}" destId="{7CFB964D-DCD0-4C6E-8D77-8B620487A503}" srcOrd="0" destOrd="0" presId="urn:microsoft.com/office/officeart/2005/8/layout/vList2"/>
    <dgm:cxn modelId="{22A3754B-B201-43BB-ADD2-6CD448D10540}" type="presParOf" srcId="{37416D2E-4132-4CA8-BAC9-6F112826E80A}" destId="{2D369303-D014-47D2-8697-CF333BD3B347}" srcOrd="1" destOrd="0" presId="urn:microsoft.com/office/officeart/2005/8/layout/vList2"/>
    <dgm:cxn modelId="{2A766B44-B1B4-4565-B44E-696E5B7C3A4A}" type="presParOf" srcId="{37416D2E-4132-4CA8-BAC9-6F112826E80A}" destId="{7EB958E6-E13B-49D6-ACCF-578C89B6280E}" srcOrd="2" destOrd="0" presId="urn:microsoft.com/office/officeart/2005/8/layout/vList2"/>
    <dgm:cxn modelId="{4EA6B344-BE33-4022-AD25-0E4E0E7CA706}" type="presParOf" srcId="{37416D2E-4132-4CA8-BAC9-6F112826E80A}" destId="{163959BA-2DAE-4C1C-9263-706A9A10B86E}" srcOrd="3" destOrd="0" presId="urn:microsoft.com/office/officeart/2005/8/layout/vList2"/>
    <dgm:cxn modelId="{A0B5F051-1667-4EC2-873A-B352690128E4}" type="presParOf" srcId="{37416D2E-4132-4CA8-BAC9-6F112826E80A}" destId="{F69FA829-33D9-40A7-BBDF-30EF1505E69E}" srcOrd="4" destOrd="0" presId="urn:microsoft.com/office/officeart/2005/8/layout/vList2"/>
    <dgm:cxn modelId="{937EE284-A94C-4D5A-AFB9-A5DB10D39FF9}" type="presParOf" srcId="{37416D2E-4132-4CA8-BAC9-6F112826E80A}" destId="{F0013A58-4A6F-4972-970B-4B3A2750D53E}" srcOrd="5" destOrd="0" presId="urn:microsoft.com/office/officeart/2005/8/layout/vList2"/>
    <dgm:cxn modelId="{B920A9D5-B92A-450E-94AA-5BA8AC98BEF7}" type="presParOf" srcId="{37416D2E-4132-4CA8-BAC9-6F112826E80A}" destId="{DB84B374-F2B4-442D-98D2-7DA0762229F6}" srcOrd="6" destOrd="0" presId="urn:microsoft.com/office/officeart/2005/8/layout/vList2"/>
    <dgm:cxn modelId="{7008B7FF-6DAF-486C-818D-445EDEE01450}" type="presParOf" srcId="{37416D2E-4132-4CA8-BAC9-6F112826E80A}" destId="{1F41485C-3534-4BDC-A70D-A9F89C9708A9}" srcOrd="7" destOrd="0" presId="urn:microsoft.com/office/officeart/2005/8/layout/vList2"/>
    <dgm:cxn modelId="{727919D0-5711-477B-B381-8D55A0AFDC69}" type="presParOf" srcId="{37416D2E-4132-4CA8-BAC9-6F112826E80A}" destId="{12623396-14A8-42CD-ACB7-AAD6EB869BDC}" srcOrd="8" destOrd="0" presId="urn:microsoft.com/office/officeart/2005/8/layout/vList2"/>
    <dgm:cxn modelId="{F121CA04-D8B6-4250-B407-63AB222A846D}" type="presParOf" srcId="{37416D2E-4132-4CA8-BAC9-6F112826E80A}" destId="{41B8FFF0-5677-4D19-BF31-059972CBD4AD}" srcOrd="9" destOrd="0" presId="urn:microsoft.com/office/officeart/2005/8/layout/vList2"/>
    <dgm:cxn modelId="{92431822-41C8-40F9-91B7-82A9435FC07C}" type="presParOf" srcId="{37416D2E-4132-4CA8-BAC9-6F112826E80A}" destId="{0BF5B638-FD2F-4045-BD0A-872E5824D55C}" srcOrd="10" destOrd="0" presId="urn:microsoft.com/office/officeart/2005/8/layout/vList2"/>
    <dgm:cxn modelId="{F5D3DB08-91B2-4B93-B68F-1035B5DB3255}" type="presParOf" srcId="{37416D2E-4132-4CA8-BAC9-6F112826E80A}" destId="{147908FC-51C3-4FA4-A3F7-DCEC9748649A}" srcOrd="11" destOrd="0" presId="urn:microsoft.com/office/officeart/2005/8/layout/vList2"/>
    <dgm:cxn modelId="{C7396F70-FFB4-4589-91E3-E75304DEBE2F}" type="presParOf" srcId="{37416D2E-4132-4CA8-BAC9-6F112826E80A}" destId="{A38C8025-DB88-45A5-A0BD-8EEC870C6241}" srcOrd="12" destOrd="0" presId="urn:microsoft.com/office/officeart/2005/8/layout/vList2"/>
    <dgm:cxn modelId="{C529070B-BAF1-4B55-BF33-2400AE5226DC}" type="presParOf" srcId="{37416D2E-4132-4CA8-BAC9-6F112826E80A}" destId="{1E8D6902-C8E2-4DDF-8D6A-45EB03283FCC}" srcOrd="13" destOrd="0" presId="urn:microsoft.com/office/officeart/2005/8/layout/vList2"/>
    <dgm:cxn modelId="{84FC916C-E121-4CA7-B3B5-6E3F0DCF03FF}" type="presParOf" srcId="{37416D2E-4132-4CA8-BAC9-6F112826E80A}" destId="{4856283A-0C8C-4243-9EBC-10257A4FF685}" srcOrd="14" destOrd="0" presId="urn:microsoft.com/office/officeart/2005/8/layout/vList2"/>
    <dgm:cxn modelId="{D9CA5A34-773A-4D99-9E34-1717409CB6F6}" type="presParOf" srcId="{37416D2E-4132-4CA8-BAC9-6F112826E80A}" destId="{06A307B0-3903-4FDC-944E-916AE0ABC6FB}" srcOrd="15" destOrd="0" presId="urn:microsoft.com/office/officeart/2005/8/layout/vList2"/>
    <dgm:cxn modelId="{80DA4DA7-DE51-4266-A311-CC38947A5AF5}" type="presParOf" srcId="{37416D2E-4132-4CA8-BAC9-6F112826E80A}" destId="{ECEBDC46-A14F-41F5-B550-3EFDEBB03216}" srcOrd="16" destOrd="0" presId="urn:microsoft.com/office/officeart/2005/8/layout/vList2"/>
    <dgm:cxn modelId="{9F908551-12BF-412B-83CC-DBBBDAD56C08}" type="presParOf" srcId="{37416D2E-4132-4CA8-BAC9-6F112826E80A}" destId="{8FED889B-0339-47BB-9F6E-36C7097F9B49}" srcOrd="17" destOrd="0" presId="urn:microsoft.com/office/officeart/2005/8/layout/vList2"/>
    <dgm:cxn modelId="{BBA7FDDD-45ED-4237-95A9-93378801B8C9}" type="presParOf" srcId="{37416D2E-4132-4CA8-BAC9-6F112826E80A}" destId="{CC98A34A-4DDB-4F67-8664-C48A7BDFD55E}" srcOrd="18" destOrd="0" presId="urn:microsoft.com/office/officeart/2005/8/layout/vList2"/>
    <dgm:cxn modelId="{C021A85F-7425-4EC9-9B30-1631C2774B65}" type="presParOf" srcId="{37416D2E-4132-4CA8-BAC9-6F112826E80A}" destId="{8260CABA-37E6-4B29-B7E0-35A57BB3F441}" srcOrd="19" destOrd="0" presId="urn:microsoft.com/office/officeart/2005/8/layout/vList2"/>
    <dgm:cxn modelId="{12DC004E-AC13-4BB4-BADB-062A6CCD31F2}" type="presParOf" srcId="{37416D2E-4132-4CA8-BAC9-6F112826E80A}" destId="{B5A198EB-54C8-4268-9C71-B175E2D4B54C}" srcOrd="20" destOrd="0" presId="urn:microsoft.com/office/officeart/2005/8/layout/vList2"/>
    <dgm:cxn modelId="{B115D1FC-FD6C-45AB-9666-275ED44011E2}" type="presParOf" srcId="{37416D2E-4132-4CA8-BAC9-6F112826E80A}" destId="{20E58B5C-7347-4055-A325-BACEFFDBF1BF}" srcOrd="21" destOrd="0" presId="urn:microsoft.com/office/officeart/2005/8/layout/vList2"/>
    <dgm:cxn modelId="{49CEFA2C-4878-4C44-BBCE-9FD6B863B7D4}" type="presParOf" srcId="{37416D2E-4132-4CA8-BAC9-6F112826E80A}" destId="{464A9C39-FBCE-4908-A749-41B42442382D}" srcOrd="22" destOrd="0" presId="urn:microsoft.com/office/officeart/2005/8/layout/vList2"/>
    <dgm:cxn modelId="{688965D4-DB19-46E1-958C-399EF6034474}" type="presParOf" srcId="{37416D2E-4132-4CA8-BAC9-6F112826E80A}" destId="{8AC5B89E-3CAF-4344-9308-3122C11B81C4}" srcOrd="23" destOrd="0" presId="urn:microsoft.com/office/officeart/2005/8/layout/vList2"/>
    <dgm:cxn modelId="{A2E24590-39A0-4AD0-B920-D19AD8BA7B1E}" type="presParOf" srcId="{37416D2E-4132-4CA8-BAC9-6F112826E80A}" destId="{A59F6BBA-5076-449F-AAEC-07A35C04B5E3}" srcOrd="24" destOrd="0" presId="urn:microsoft.com/office/officeart/2005/8/layout/vList2"/>
    <dgm:cxn modelId="{F404B424-4051-472D-B723-21099B6C7490}" type="presParOf" srcId="{37416D2E-4132-4CA8-BAC9-6F112826E80A}" destId="{AC186413-9A53-42F9-8BD1-8EB3E1B02203}" srcOrd="25" destOrd="0" presId="urn:microsoft.com/office/officeart/2005/8/layout/vList2"/>
    <dgm:cxn modelId="{D4B8D3A1-4B16-4EAC-B126-10FE5D3545D9}" type="presParOf" srcId="{37416D2E-4132-4CA8-BAC9-6F112826E80A}" destId="{821E4ACB-D962-47D8-A227-FC1BA2927CE3}" srcOrd="26" destOrd="0" presId="urn:microsoft.com/office/officeart/2005/8/layout/vList2"/>
    <dgm:cxn modelId="{D9D010A4-9ECA-4CD8-98BA-877BF66A0ECA}" type="presParOf" srcId="{37416D2E-4132-4CA8-BAC9-6F112826E80A}" destId="{C20DE538-FCF6-4890-94F6-498DE9D20155}" srcOrd="27" destOrd="0" presId="urn:microsoft.com/office/officeart/2005/8/layout/vList2"/>
    <dgm:cxn modelId="{57BC78F3-6AC2-462B-9EA3-87F300EACBAF}" type="presParOf" srcId="{37416D2E-4132-4CA8-BAC9-6F112826E80A}" destId="{7A93DAC8-55A1-4BB4-A3E0-2D74FBA587F0}" srcOrd="28" destOrd="0" presId="urn:microsoft.com/office/officeart/2005/8/layout/vList2"/>
    <dgm:cxn modelId="{B58397C3-F9E2-4CB3-ACE4-BB2BB4A92666}" type="presParOf" srcId="{37416D2E-4132-4CA8-BAC9-6F112826E80A}" destId="{554AA362-6764-4E52-A6EE-BFD7F4A968E4}" srcOrd="29" destOrd="0" presId="urn:microsoft.com/office/officeart/2005/8/layout/vList2"/>
    <dgm:cxn modelId="{3958DB42-35A2-40FE-93F0-A59255B3AADF}" type="presParOf" srcId="{37416D2E-4132-4CA8-BAC9-6F112826E80A}" destId="{673E35A2-1E45-4E27-AED2-037D015CA3AB}" srcOrd="30" destOrd="0" presId="urn:microsoft.com/office/officeart/2005/8/layout/vList2"/>
    <dgm:cxn modelId="{C8336AE3-655E-4B56-9517-F287A595A0B1}" type="presParOf" srcId="{37416D2E-4132-4CA8-BAC9-6F112826E80A}" destId="{198F9164-68BA-49FE-8DAE-1CAB7EFD08EE}" srcOrd="31" destOrd="0" presId="urn:microsoft.com/office/officeart/2005/8/layout/vList2"/>
    <dgm:cxn modelId="{EFF0C33A-4EA3-45D2-845B-88A79BE65C88}" type="presParOf" srcId="{37416D2E-4132-4CA8-BAC9-6F112826E80A}" destId="{17B6EED6-0557-4667-97FE-C7E91B539BF8}" srcOrd="3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5A2380B-03D0-41DD-A096-EE84E17AF315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A9CB19A-09A0-49C9-AE2C-6526BD7363F3}">
      <dgm:prSet phldrT="[Текст]"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Расходные операции по банковскому счету клиента возобновляются после отзыва уполномоченным государственным органом или должностным лицом решения или распоряжения о приостановлении расходных операций по банковскому счету, акта о временном ограничении распоряжения имуществом, а также в порядке, определенном</a:t>
          </a:r>
          <a:r>
            <a:rPr lang="en-US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 РК,</a:t>
          </a:r>
          <a:r>
            <a:rPr lang="en-US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законами</a:t>
          </a:r>
          <a:r>
            <a:rPr lang="en-US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«О противодействии легализации доходов, полученных преступным путем, и финансированию терроризма» и «О реабилитации и банкротстве».</a:t>
          </a:r>
        </a:p>
      </dgm:t>
    </dgm:pt>
    <dgm:pt modelId="{0DFA3E63-3323-423C-81E1-DAC8A90F9A7A}" type="parTrans" cxnId="{48311A4D-817D-45D7-A3EB-3ABF060250C7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2C0AC4-CC1D-42DA-8B36-B49789BDAB9D}" type="sibTrans" cxnId="{48311A4D-817D-45D7-A3EB-3ABF060250C7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CD5DC3-FD6C-4CDC-9BE3-FCEF3993BAA3}">
      <dgm:prSet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 или организация, осуществляющая отдельные виды банковских операций, возобновляет расходные операции по банковскому счету клиента до отзыва уполномоченным органом в сфере обеспечения поступлений налогов и других обязательных платежей в бюджет распоряжения о приостановлении расходных операций по банковским счетам в случае погашения клиентом суммы налоговой задолженности, указанной в распоряжении уполномоченного органа в сфере обеспечения поступлений налогов и других обязательных платежей в бюджет о приостановлении расходных операций по банковским счетам.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6911C4-1633-4EB4-A66E-E2412987EB20}" type="parTrans" cxnId="{93EDC942-2BDD-48A1-B1A4-59C14B27A568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ACD36B-F06A-45F0-9B0A-8DE8976612E8}" type="sibTrans" cxnId="{93EDC942-2BDD-48A1-B1A4-59C14B27A568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11EC5B-3098-469C-81CF-01726657B1D0}">
      <dgm:prSet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Арест, наложенный на деньги, находящиеся на банковском счете клиента, снимается на основании соответствующего письменного уведомления лица, обладающего правом наложения ареста на деньги клиента, об отмене ранее принятого им акта о наложении ареста на деньги либо после исполнения банком инкассового распоряжения, предъявленного во исполнение ранее наложенного ареста на деньги, находящиеся на банковском счете, либо в случаях, предусмотренных</a:t>
          </a:r>
          <a:r>
            <a:rPr lang="en-US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«Об исполнительном производстве и статусе судебных исполнителей».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9E7018-8AC4-4122-98BE-C22409FC02AC}" type="parTrans" cxnId="{66D47AE8-8146-4010-A519-A09251FABB9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3FDFEE-A57C-470A-8DC0-ED82363C356D}" type="sibTrans" cxnId="{66D47AE8-8146-4010-A519-A09251FABB9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554826-528C-4596-AB6E-0ADAAF3F907B}" type="pres">
      <dgm:prSet presAssocID="{45A2380B-03D0-41DD-A096-EE84E17AF3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7900BA-D720-43FF-8ECB-91E211531B6A}" type="pres">
      <dgm:prSet presAssocID="{AA9CB19A-09A0-49C9-AE2C-6526BD7363F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46421-179F-451C-9615-C397E7F8C1CB}" type="pres">
      <dgm:prSet presAssocID="{C42C0AC4-CC1D-42DA-8B36-B49789BDAB9D}" presName="spacer" presStyleCnt="0"/>
      <dgm:spPr/>
      <dgm:t>
        <a:bodyPr/>
        <a:lstStyle/>
        <a:p>
          <a:endParaRPr lang="ru-RU"/>
        </a:p>
      </dgm:t>
    </dgm:pt>
    <dgm:pt modelId="{175B6A86-7B48-40E1-8ADD-0BFC6E472C14}" type="pres">
      <dgm:prSet presAssocID="{2FCD5DC3-FD6C-4CDC-9BE3-FCEF3993BAA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F577F4-A885-46B9-B335-89B2DFE336FB}" type="pres">
      <dgm:prSet presAssocID="{5CACD36B-F06A-45F0-9B0A-8DE8976612E8}" presName="spacer" presStyleCnt="0"/>
      <dgm:spPr/>
      <dgm:t>
        <a:bodyPr/>
        <a:lstStyle/>
        <a:p>
          <a:endParaRPr lang="ru-RU"/>
        </a:p>
      </dgm:t>
    </dgm:pt>
    <dgm:pt modelId="{419D5CE1-915C-4482-B009-D8B5CEA71F2A}" type="pres">
      <dgm:prSet presAssocID="{A911EC5B-3098-469C-81CF-01726657B1D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2F81A0-CE74-480D-8570-90C45212A99B}" type="presOf" srcId="{AA9CB19A-09A0-49C9-AE2C-6526BD7363F3}" destId="{AF7900BA-D720-43FF-8ECB-91E211531B6A}" srcOrd="0" destOrd="0" presId="urn:microsoft.com/office/officeart/2005/8/layout/vList2"/>
    <dgm:cxn modelId="{66D47AE8-8146-4010-A519-A09251FABB9E}" srcId="{45A2380B-03D0-41DD-A096-EE84E17AF315}" destId="{A911EC5B-3098-469C-81CF-01726657B1D0}" srcOrd="2" destOrd="0" parTransId="{279E7018-8AC4-4122-98BE-C22409FC02AC}" sibTransId="{8B3FDFEE-A57C-470A-8DC0-ED82363C356D}"/>
    <dgm:cxn modelId="{48311A4D-817D-45D7-A3EB-3ABF060250C7}" srcId="{45A2380B-03D0-41DD-A096-EE84E17AF315}" destId="{AA9CB19A-09A0-49C9-AE2C-6526BD7363F3}" srcOrd="0" destOrd="0" parTransId="{0DFA3E63-3323-423C-81E1-DAC8A90F9A7A}" sibTransId="{C42C0AC4-CC1D-42DA-8B36-B49789BDAB9D}"/>
    <dgm:cxn modelId="{93EDC942-2BDD-48A1-B1A4-59C14B27A568}" srcId="{45A2380B-03D0-41DD-A096-EE84E17AF315}" destId="{2FCD5DC3-FD6C-4CDC-9BE3-FCEF3993BAA3}" srcOrd="1" destOrd="0" parTransId="{C96911C4-1633-4EB4-A66E-E2412987EB20}" sibTransId="{5CACD36B-F06A-45F0-9B0A-8DE8976612E8}"/>
    <dgm:cxn modelId="{8FCBE597-A4B3-4A2C-BBA4-6953CF66D344}" type="presOf" srcId="{A911EC5B-3098-469C-81CF-01726657B1D0}" destId="{419D5CE1-915C-4482-B009-D8B5CEA71F2A}" srcOrd="0" destOrd="0" presId="urn:microsoft.com/office/officeart/2005/8/layout/vList2"/>
    <dgm:cxn modelId="{06AB29AE-4B63-4804-984F-F1BC24B574EC}" type="presOf" srcId="{2FCD5DC3-FD6C-4CDC-9BE3-FCEF3993BAA3}" destId="{175B6A86-7B48-40E1-8ADD-0BFC6E472C14}" srcOrd="0" destOrd="0" presId="urn:microsoft.com/office/officeart/2005/8/layout/vList2"/>
    <dgm:cxn modelId="{51ED7DC7-C597-4D71-82F0-A97B11C90E02}" type="presOf" srcId="{45A2380B-03D0-41DD-A096-EE84E17AF315}" destId="{2B554826-528C-4596-AB6E-0ADAAF3F907B}" srcOrd="0" destOrd="0" presId="urn:microsoft.com/office/officeart/2005/8/layout/vList2"/>
    <dgm:cxn modelId="{6326E244-8B44-41F8-A626-20367CEF09CA}" type="presParOf" srcId="{2B554826-528C-4596-AB6E-0ADAAF3F907B}" destId="{AF7900BA-D720-43FF-8ECB-91E211531B6A}" srcOrd="0" destOrd="0" presId="urn:microsoft.com/office/officeart/2005/8/layout/vList2"/>
    <dgm:cxn modelId="{B1ED97F9-2FAA-45D4-9115-BE34A6B0CE98}" type="presParOf" srcId="{2B554826-528C-4596-AB6E-0ADAAF3F907B}" destId="{F6746421-179F-451C-9615-C397E7F8C1CB}" srcOrd="1" destOrd="0" presId="urn:microsoft.com/office/officeart/2005/8/layout/vList2"/>
    <dgm:cxn modelId="{1B6F2B01-0B28-4155-8CF1-B4DFD7AC8347}" type="presParOf" srcId="{2B554826-528C-4596-AB6E-0ADAAF3F907B}" destId="{175B6A86-7B48-40E1-8ADD-0BFC6E472C14}" srcOrd="2" destOrd="0" presId="urn:microsoft.com/office/officeart/2005/8/layout/vList2"/>
    <dgm:cxn modelId="{751B7BF8-2A98-4355-9D42-46979BB51E7F}" type="presParOf" srcId="{2B554826-528C-4596-AB6E-0ADAAF3F907B}" destId="{56F577F4-A885-46B9-B335-89B2DFE336FB}" srcOrd="3" destOrd="0" presId="urn:microsoft.com/office/officeart/2005/8/layout/vList2"/>
    <dgm:cxn modelId="{3A3622CB-E58A-4A29-BB7C-F048AC5499EB}" type="presParOf" srcId="{2B554826-528C-4596-AB6E-0ADAAF3F907B}" destId="{419D5CE1-915C-4482-B009-D8B5CEA71F2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585B2EE-9435-431A-A4B0-44C25AEAD9BC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352158-6AF3-428C-A7E9-76FDBA874D73}">
      <dgm:prSet phldrT="[Текст]"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Закрытие банковского счета клиента осуществляется по заявлению клиента или самостоятельно банком, в случаях прекращения действия либо отказа от исполнения договора банковского счета, договора банковского вклада в порядке, предусмотренном</a:t>
          </a:r>
          <a:r>
            <a:rPr lang="en-US" sz="18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статьей 29 Закона «О платежах и платежных системах».</a:t>
          </a:r>
        </a:p>
      </dgm:t>
    </dgm:pt>
    <dgm:pt modelId="{A1C8EA6D-B9F6-4ACF-B32B-22CE97E2F08D}" type="parTrans" cxnId="{37037EEA-4074-4957-B44A-EABA6AEF20D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D3C4F1-3DB7-4864-8117-BF2163F527AB}" type="sibTrans" cxnId="{37037EEA-4074-4957-B44A-EABA6AEF20D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8F29DB-4872-4350-A119-B35563493A6E}">
      <dgm:prSet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Закрытие банковского счета по заявлению клиента не допускается при наличии неисполненных требований, предъявленных к банковскому счету, предусмотренных</a:t>
          </a:r>
          <a:r>
            <a:rPr lang="en-US" sz="18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пунктом 3 статьи 29 Закона «О платежах и платежных системах». </a:t>
          </a:r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031405-46A9-4599-B5A0-A20945C2F02B}" type="parTrans" cxnId="{ED7DF646-9541-40B7-BB4D-144032975589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FD856D-7505-449B-B11E-8185ED678CB5}" type="sibTrans" cxnId="{ED7DF646-9541-40B7-BB4D-144032975589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388211-9D53-4260-B31B-418175EB0D04}">
      <dgm:prSet custT="1"/>
      <dgm:spPr/>
      <dgm:t>
        <a:bodyPr/>
        <a:lstStyle/>
        <a:p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Действия договора банковского счета и договора банковского вклада прекращаются в случае прекращения деятельности клиента - юридического лица в связи с его ликвидацией. Банк осуществляет закрытие банковского счета клиента - юридического лица на основании внесенных сведений о прекращении деятельности юридического лица в Национальный реестр бизнес-идентификационных номеров</a:t>
          </a:r>
          <a:endParaRPr lang="en-US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0D65ED-10DD-41DE-8CF3-B3027E482F16}" type="parTrans" cxnId="{7EEE8786-1822-4447-8A06-FD5B7257E3A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CBC32A-BC72-4D7E-ABC4-A9C11D9E89C5}" type="sibTrans" cxnId="{7EEE8786-1822-4447-8A06-FD5B7257E3A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A6F685-67EA-4639-A773-FF31DA8C482E}" type="pres">
      <dgm:prSet presAssocID="{7585B2EE-9435-431A-A4B0-44C25AEAD9B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E3B2EF-E1C2-4C21-8A6B-1705F5263429}" type="pres">
      <dgm:prSet presAssocID="{1B352158-6AF3-428C-A7E9-76FDBA874D7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3DDFB5-0867-465D-AE4E-BC20FBA0AEC4}" type="pres">
      <dgm:prSet presAssocID="{07D3C4F1-3DB7-4864-8117-BF2163F527AB}" presName="spacer" presStyleCnt="0"/>
      <dgm:spPr/>
      <dgm:t>
        <a:bodyPr/>
        <a:lstStyle/>
        <a:p>
          <a:endParaRPr lang="ru-RU"/>
        </a:p>
      </dgm:t>
    </dgm:pt>
    <dgm:pt modelId="{8507F75C-C3C0-48DE-B3FC-886A670AD6F2}" type="pres">
      <dgm:prSet presAssocID="{358F29DB-4872-4350-A119-B35563493A6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1326B1-B77A-4342-8C38-03795157C719}" type="pres">
      <dgm:prSet presAssocID="{60FD856D-7505-449B-B11E-8185ED678CB5}" presName="spacer" presStyleCnt="0"/>
      <dgm:spPr/>
      <dgm:t>
        <a:bodyPr/>
        <a:lstStyle/>
        <a:p>
          <a:endParaRPr lang="ru-RU"/>
        </a:p>
      </dgm:t>
    </dgm:pt>
    <dgm:pt modelId="{81F8D870-E6AA-4DE2-B05F-EB6CBB30415E}" type="pres">
      <dgm:prSet presAssocID="{6A388211-9D53-4260-B31B-418175EB0D0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244CA4-4BFD-4E9D-9A73-4884D5E60DE0}" type="presOf" srcId="{1B352158-6AF3-428C-A7E9-76FDBA874D73}" destId="{9DE3B2EF-E1C2-4C21-8A6B-1705F5263429}" srcOrd="0" destOrd="0" presId="urn:microsoft.com/office/officeart/2005/8/layout/vList2"/>
    <dgm:cxn modelId="{0F658F9B-564B-47FF-8C47-54BB12FF0B67}" type="presOf" srcId="{7585B2EE-9435-431A-A4B0-44C25AEAD9BC}" destId="{44A6F685-67EA-4639-A773-FF31DA8C482E}" srcOrd="0" destOrd="0" presId="urn:microsoft.com/office/officeart/2005/8/layout/vList2"/>
    <dgm:cxn modelId="{ED7DF646-9541-40B7-BB4D-144032975589}" srcId="{7585B2EE-9435-431A-A4B0-44C25AEAD9BC}" destId="{358F29DB-4872-4350-A119-B35563493A6E}" srcOrd="1" destOrd="0" parTransId="{B7031405-46A9-4599-B5A0-A20945C2F02B}" sibTransId="{60FD856D-7505-449B-B11E-8185ED678CB5}"/>
    <dgm:cxn modelId="{7EEE8786-1822-4447-8A06-FD5B7257E3A0}" srcId="{7585B2EE-9435-431A-A4B0-44C25AEAD9BC}" destId="{6A388211-9D53-4260-B31B-418175EB0D04}" srcOrd="2" destOrd="0" parTransId="{CF0D65ED-10DD-41DE-8CF3-B3027E482F16}" sibTransId="{16CBC32A-BC72-4D7E-ABC4-A9C11D9E89C5}"/>
    <dgm:cxn modelId="{537CD4AC-20C1-4C47-9057-4C6F4DFB376D}" type="presOf" srcId="{358F29DB-4872-4350-A119-B35563493A6E}" destId="{8507F75C-C3C0-48DE-B3FC-886A670AD6F2}" srcOrd="0" destOrd="0" presId="urn:microsoft.com/office/officeart/2005/8/layout/vList2"/>
    <dgm:cxn modelId="{072C92CC-5AB9-4086-8AC8-D708DB707A8F}" type="presOf" srcId="{6A388211-9D53-4260-B31B-418175EB0D04}" destId="{81F8D870-E6AA-4DE2-B05F-EB6CBB30415E}" srcOrd="0" destOrd="0" presId="urn:microsoft.com/office/officeart/2005/8/layout/vList2"/>
    <dgm:cxn modelId="{37037EEA-4074-4957-B44A-EABA6AEF20D8}" srcId="{7585B2EE-9435-431A-A4B0-44C25AEAD9BC}" destId="{1B352158-6AF3-428C-A7E9-76FDBA874D73}" srcOrd="0" destOrd="0" parTransId="{A1C8EA6D-B9F6-4ACF-B32B-22CE97E2F08D}" sibTransId="{07D3C4F1-3DB7-4864-8117-BF2163F527AB}"/>
    <dgm:cxn modelId="{0CF9D0DE-46DD-4972-B135-F06567B21E1A}" type="presParOf" srcId="{44A6F685-67EA-4639-A773-FF31DA8C482E}" destId="{9DE3B2EF-E1C2-4C21-8A6B-1705F5263429}" srcOrd="0" destOrd="0" presId="urn:microsoft.com/office/officeart/2005/8/layout/vList2"/>
    <dgm:cxn modelId="{C678F84D-EFC8-431F-93C1-30B2FE97645A}" type="presParOf" srcId="{44A6F685-67EA-4639-A773-FF31DA8C482E}" destId="{203DDFB5-0867-465D-AE4E-BC20FBA0AEC4}" srcOrd="1" destOrd="0" presId="urn:microsoft.com/office/officeart/2005/8/layout/vList2"/>
    <dgm:cxn modelId="{73C50559-9B1C-444E-98E4-37B02568651F}" type="presParOf" srcId="{44A6F685-67EA-4639-A773-FF31DA8C482E}" destId="{8507F75C-C3C0-48DE-B3FC-886A670AD6F2}" srcOrd="2" destOrd="0" presId="urn:microsoft.com/office/officeart/2005/8/layout/vList2"/>
    <dgm:cxn modelId="{DFF6A81B-E238-4784-A084-863A5E24237B}" type="presParOf" srcId="{44A6F685-67EA-4639-A773-FF31DA8C482E}" destId="{341326B1-B77A-4342-8C38-03795157C719}" srcOrd="3" destOrd="0" presId="urn:microsoft.com/office/officeart/2005/8/layout/vList2"/>
    <dgm:cxn modelId="{604A997F-F976-480B-A534-4A1C7846FABB}" type="presParOf" srcId="{44A6F685-67EA-4639-A773-FF31DA8C482E}" destId="{81F8D870-E6AA-4DE2-B05F-EB6CBB30415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B06BF8-78C6-47EF-B1A6-440D211F2FE6}" type="doc">
      <dgm:prSet loTypeId="urn:microsoft.com/office/officeart/2005/8/layout/matrix1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CFE040E-BF6A-4346-A95D-294B551E1F57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Инициирование платежа и перевода денег производится путем:</a:t>
          </a:r>
        </a:p>
      </dgm:t>
    </dgm:pt>
    <dgm:pt modelId="{28853DEA-6783-469A-96B2-518D74A217BC}" type="parTrans" cxnId="{7C5D2699-7073-4F0A-903A-69FD79A770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04C630-E956-48B6-905C-3866F55E1495}" type="sibTrans" cxnId="{7C5D2699-7073-4F0A-903A-69FD79A770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BF5982-3FAD-415A-8AB1-DFA6B788712A}">
      <dgm:prSet phldrT="[Текст]" custT="1"/>
      <dgm:spPr/>
      <dgm:t>
        <a:bodyPr/>
        <a:lstStyle/>
        <a:p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1) предъявления инициатором платежного документа</a:t>
          </a:r>
        </a:p>
      </dgm:t>
    </dgm:pt>
    <dgm:pt modelId="{453C4405-B948-4079-9572-E2B7B342BB63}" type="parTrans" cxnId="{38032F01-F23C-4C53-ADE6-AF578552466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2202A-92A4-4FC5-92C8-6B14F1B9BF4C}" type="sibTrans" cxnId="{38032F01-F23C-4C53-ADE6-AF578552466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3DB291-330E-46D8-9B36-0446F99E5717}">
      <dgm:prSet phldrT="[Текст]" phldr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09FA7E-BCFB-4E3A-B0D9-7B11759D239B}" type="parTrans" cxnId="{D9AEB539-F938-4EB8-8A3D-C8619E9ECAD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C7BE89-DCF9-4902-9684-E553DCE04BF6}" type="sibTrans" cxnId="{D9AEB539-F938-4EB8-8A3D-C8619E9ECAD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C23614-7019-4D6C-B6E8-AC955FE56CF8}">
      <dgm:prSet phldrT="[Текст]" phldr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A3D069-0DB3-4DCD-91E2-C76E6A6BDE74}" type="parTrans" cxnId="{9DDE6CFA-0D5A-427D-BF60-673865CD1C13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A32B16-4CE1-4B8D-AB7C-95D09B16FAFB}" type="sibTrans" cxnId="{9DDE6CFA-0D5A-427D-BF60-673865CD1C13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983CFC-7B9B-48AA-8721-89F57B1FEB71}">
      <dgm:prSet phldrT="[Текст]" phldr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1033DF-4F51-416E-822F-B8F7C49C97A6}" type="parTrans" cxnId="{70A232FF-E727-408D-9E17-1431D7D5C6D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0E74AA-8678-4BF3-BE09-F01F26699E15}" type="sibTrans" cxnId="{70A232FF-E727-408D-9E17-1431D7D5C6D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CEF533-9E42-4C44-9395-B79779DFFDB0}">
      <dgm:prSet custT="1"/>
      <dgm:spPr/>
      <dgm:t>
        <a:bodyPr/>
        <a:lstStyle/>
        <a:p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2) использования держателем средства электронного платежа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5489EE-86E0-4DBB-A856-AF9F96315647}" type="parTrans" cxnId="{4FDC718F-EF3B-4E23-9DF0-6E224B650453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FC0983-15B6-475F-85EA-1871BB8DB2C5}" type="sibTrans" cxnId="{4FDC718F-EF3B-4E23-9DF0-6E224B650453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6ED80B-DB67-410C-8ECD-D571464B05BB}">
      <dgm:prSet custT="1"/>
      <dgm:spPr/>
      <dgm:t>
        <a:bodyPr/>
        <a:lstStyle/>
        <a:p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3) внесения инициатором наличных денег для перевода денег посредством элек-х терминалов и иных устройств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BF809D-E730-493C-8CF9-2AFE57363428}" type="parTrans" cxnId="{A16ABAF9-3FC3-4A90-9E78-81644C860B6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991CAB-EDAD-40E8-A4F6-288BED22A618}" type="sibTrans" cxnId="{A16ABAF9-3FC3-4A90-9E78-81644C860B6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65ECBA-1FD6-4340-9A0C-A57CB32C49B7}">
      <dgm:prSet custT="1"/>
      <dgm:spPr/>
      <dgm:t>
        <a:bodyPr/>
        <a:lstStyle/>
        <a:p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4) направления инициатором согласия на осуществление платежа, в том числе мобильного платежа, посредством систем удаленного доступа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400072-3FBD-4EB1-A424-8DF83C162E1A}" type="parTrans" cxnId="{D19411C2-CE30-4CAF-AC11-EE8D963D0CB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CED44F-48EF-4437-B648-CCD1A3249579}" type="sibTrans" cxnId="{D19411C2-CE30-4CAF-AC11-EE8D963D0CB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589426-9626-4E26-9C14-5DA30D8B33DB}" type="pres">
      <dgm:prSet presAssocID="{EDB06BF8-78C6-47EF-B1A6-440D211F2FE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EECFDE-157A-4A80-AFE5-2473E599E61E}" type="pres">
      <dgm:prSet presAssocID="{EDB06BF8-78C6-47EF-B1A6-440D211F2FE6}" presName="matrix" presStyleCnt="0"/>
      <dgm:spPr/>
      <dgm:t>
        <a:bodyPr/>
        <a:lstStyle/>
        <a:p>
          <a:endParaRPr lang="ru-RU"/>
        </a:p>
      </dgm:t>
    </dgm:pt>
    <dgm:pt modelId="{2BBAD45E-DF33-4E47-A6DF-5A21621E8481}" type="pres">
      <dgm:prSet presAssocID="{EDB06BF8-78C6-47EF-B1A6-440D211F2FE6}" presName="tile1" presStyleLbl="node1" presStyleIdx="0" presStyleCnt="4"/>
      <dgm:spPr/>
      <dgm:t>
        <a:bodyPr/>
        <a:lstStyle/>
        <a:p>
          <a:endParaRPr lang="ru-RU"/>
        </a:p>
      </dgm:t>
    </dgm:pt>
    <dgm:pt modelId="{AF711743-0A3C-424D-B480-4F086D02C11D}" type="pres">
      <dgm:prSet presAssocID="{EDB06BF8-78C6-47EF-B1A6-440D211F2FE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C15E92-8DE6-4F52-98AF-493B191B1CAD}" type="pres">
      <dgm:prSet presAssocID="{EDB06BF8-78C6-47EF-B1A6-440D211F2FE6}" presName="tile2" presStyleLbl="node1" presStyleIdx="1" presStyleCnt="4"/>
      <dgm:spPr/>
      <dgm:t>
        <a:bodyPr/>
        <a:lstStyle/>
        <a:p>
          <a:endParaRPr lang="ru-RU"/>
        </a:p>
      </dgm:t>
    </dgm:pt>
    <dgm:pt modelId="{375EFEFE-5800-4229-9AA5-D4211A385E12}" type="pres">
      <dgm:prSet presAssocID="{EDB06BF8-78C6-47EF-B1A6-440D211F2FE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B1DD5C-33DA-4CDF-89C0-27AC2A216ABB}" type="pres">
      <dgm:prSet presAssocID="{EDB06BF8-78C6-47EF-B1A6-440D211F2FE6}" presName="tile3" presStyleLbl="node1" presStyleIdx="2" presStyleCnt="4"/>
      <dgm:spPr/>
      <dgm:t>
        <a:bodyPr/>
        <a:lstStyle/>
        <a:p>
          <a:endParaRPr lang="ru-RU"/>
        </a:p>
      </dgm:t>
    </dgm:pt>
    <dgm:pt modelId="{F182F861-4F27-4253-9067-DC458D379097}" type="pres">
      <dgm:prSet presAssocID="{EDB06BF8-78C6-47EF-B1A6-440D211F2FE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40090-0C8E-4A83-BB96-2C11B67FB0DF}" type="pres">
      <dgm:prSet presAssocID="{EDB06BF8-78C6-47EF-B1A6-440D211F2FE6}" presName="tile4" presStyleLbl="node1" presStyleIdx="3" presStyleCnt="4"/>
      <dgm:spPr/>
      <dgm:t>
        <a:bodyPr/>
        <a:lstStyle/>
        <a:p>
          <a:endParaRPr lang="ru-RU"/>
        </a:p>
      </dgm:t>
    </dgm:pt>
    <dgm:pt modelId="{4E558C93-AB34-42D4-9528-978657A8A159}" type="pres">
      <dgm:prSet presAssocID="{EDB06BF8-78C6-47EF-B1A6-440D211F2FE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F9ADBB-F04B-4D11-964A-CF9F1BC39869}" type="pres">
      <dgm:prSet presAssocID="{EDB06BF8-78C6-47EF-B1A6-440D211F2FE6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A16ABAF9-3FC3-4A90-9E78-81644C860B61}" srcId="{CCFE040E-BF6A-4346-A95D-294B551E1F57}" destId="{B56ED80B-DB67-410C-8ECD-D571464B05BB}" srcOrd="2" destOrd="0" parTransId="{FBBF809D-E730-493C-8CF9-2AFE57363428}" sibTransId="{85991CAB-EDAD-40E8-A4F6-288BED22A618}"/>
    <dgm:cxn modelId="{0AB2ADC2-3E78-414E-82B7-FDA5268B75E3}" type="presOf" srcId="{1365ECBA-1FD6-4340-9A0C-A57CB32C49B7}" destId="{4E558C93-AB34-42D4-9528-978657A8A159}" srcOrd="1" destOrd="0" presId="urn:microsoft.com/office/officeart/2005/8/layout/matrix1"/>
    <dgm:cxn modelId="{E488F7EB-581A-4846-A681-AA1D9BDD47A2}" type="presOf" srcId="{75BF5982-3FAD-415A-8AB1-DFA6B788712A}" destId="{AF711743-0A3C-424D-B480-4F086D02C11D}" srcOrd="1" destOrd="0" presId="urn:microsoft.com/office/officeart/2005/8/layout/matrix1"/>
    <dgm:cxn modelId="{9DDE6CFA-0D5A-427D-BF60-673865CD1C13}" srcId="{CCFE040E-BF6A-4346-A95D-294B551E1F57}" destId="{EFC23614-7019-4D6C-B6E8-AC955FE56CF8}" srcOrd="5" destOrd="0" parTransId="{C1A3D069-0DB3-4DCD-91E2-C76E6A6BDE74}" sibTransId="{48A32B16-4CE1-4B8D-AB7C-95D09B16FAFB}"/>
    <dgm:cxn modelId="{D0CF2A4B-000D-4FFE-B203-057779C92DAA}" type="presOf" srcId="{FCCEF533-9E42-4C44-9395-B79779DFFDB0}" destId="{375EFEFE-5800-4229-9AA5-D4211A385E12}" srcOrd="1" destOrd="0" presId="urn:microsoft.com/office/officeart/2005/8/layout/matrix1"/>
    <dgm:cxn modelId="{7C5D2699-7073-4F0A-903A-69FD79A77069}" srcId="{EDB06BF8-78C6-47EF-B1A6-440D211F2FE6}" destId="{CCFE040E-BF6A-4346-A95D-294B551E1F57}" srcOrd="0" destOrd="0" parTransId="{28853DEA-6783-469A-96B2-518D74A217BC}" sibTransId="{9D04C630-E956-48B6-905C-3866F55E1495}"/>
    <dgm:cxn modelId="{5854DBB3-021C-43FF-A1B4-ABABFC4FDC6A}" type="presOf" srcId="{CCFE040E-BF6A-4346-A95D-294B551E1F57}" destId="{9DF9ADBB-F04B-4D11-964A-CF9F1BC39869}" srcOrd="0" destOrd="0" presId="urn:microsoft.com/office/officeart/2005/8/layout/matrix1"/>
    <dgm:cxn modelId="{E0DB271A-60EB-4F29-AD35-69561C6B6A7D}" type="presOf" srcId="{B56ED80B-DB67-410C-8ECD-D571464B05BB}" destId="{F182F861-4F27-4253-9067-DC458D379097}" srcOrd="1" destOrd="0" presId="urn:microsoft.com/office/officeart/2005/8/layout/matrix1"/>
    <dgm:cxn modelId="{D19411C2-CE30-4CAF-AC11-EE8D963D0CB7}" srcId="{CCFE040E-BF6A-4346-A95D-294B551E1F57}" destId="{1365ECBA-1FD6-4340-9A0C-A57CB32C49B7}" srcOrd="3" destOrd="0" parTransId="{35400072-3FBD-4EB1-A424-8DF83C162E1A}" sibTransId="{01CED44F-48EF-4437-B648-CCD1A3249579}"/>
    <dgm:cxn modelId="{9CCE95BE-4975-4385-8255-D9F79729C51D}" type="presOf" srcId="{75BF5982-3FAD-415A-8AB1-DFA6B788712A}" destId="{2BBAD45E-DF33-4E47-A6DF-5A21621E8481}" srcOrd="0" destOrd="0" presId="urn:microsoft.com/office/officeart/2005/8/layout/matrix1"/>
    <dgm:cxn modelId="{7A3C0077-C3B9-4E27-818E-13AB3FE9F140}" type="presOf" srcId="{EDB06BF8-78C6-47EF-B1A6-440D211F2FE6}" destId="{1B589426-9626-4E26-9C14-5DA30D8B33DB}" srcOrd="0" destOrd="0" presId="urn:microsoft.com/office/officeart/2005/8/layout/matrix1"/>
    <dgm:cxn modelId="{38032F01-F23C-4C53-ADE6-AF5785524661}" srcId="{CCFE040E-BF6A-4346-A95D-294B551E1F57}" destId="{75BF5982-3FAD-415A-8AB1-DFA6B788712A}" srcOrd="0" destOrd="0" parTransId="{453C4405-B948-4079-9572-E2B7B342BB63}" sibTransId="{EBC2202A-92A4-4FC5-92C8-6B14F1B9BF4C}"/>
    <dgm:cxn modelId="{D9AEB539-F938-4EB8-8A3D-C8619E9ECAD0}" srcId="{CCFE040E-BF6A-4346-A95D-294B551E1F57}" destId="{C33DB291-330E-46D8-9B36-0446F99E5717}" srcOrd="4" destOrd="0" parTransId="{0D09FA7E-BCFB-4E3A-B0D9-7B11759D239B}" sibTransId="{19C7BE89-DCF9-4902-9684-E553DCE04BF6}"/>
    <dgm:cxn modelId="{75F853B9-8063-4193-A3FC-EBB4ED364976}" type="presOf" srcId="{FCCEF533-9E42-4C44-9395-B79779DFFDB0}" destId="{94C15E92-8DE6-4F52-98AF-493B191B1CAD}" srcOrd="0" destOrd="0" presId="urn:microsoft.com/office/officeart/2005/8/layout/matrix1"/>
    <dgm:cxn modelId="{CD0BD97F-9BE7-424E-AB93-198E2FEDCDAB}" type="presOf" srcId="{1365ECBA-1FD6-4340-9A0C-A57CB32C49B7}" destId="{28E40090-0C8E-4A83-BB96-2C11B67FB0DF}" srcOrd="0" destOrd="0" presId="urn:microsoft.com/office/officeart/2005/8/layout/matrix1"/>
    <dgm:cxn modelId="{70A232FF-E727-408D-9E17-1431D7D5C6DF}" srcId="{CCFE040E-BF6A-4346-A95D-294B551E1F57}" destId="{D6983CFC-7B9B-48AA-8721-89F57B1FEB71}" srcOrd="6" destOrd="0" parTransId="{311033DF-4F51-416E-822F-B8F7C49C97A6}" sibTransId="{CB0E74AA-8678-4BF3-BE09-F01F26699E15}"/>
    <dgm:cxn modelId="{4FDC718F-EF3B-4E23-9DF0-6E224B650453}" srcId="{CCFE040E-BF6A-4346-A95D-294B551E1F57}" destId="{FCCEF533-9E42-4C44-9395-B79779DFFDB0}" srcOrd="1" destOrd="0" parTransId="{E45489EE-86E0-4DBB-A856-AF9F96315647}" sibTransId="{8BFC0983-15B6-475F-85EA-1871BB8DB2C5}"/>
    <dgm:cxn modelId="{F5B863AC-B1CD-49BE-928B-A51DDE09946E}" type="presOf" srcId="{B56ED80B-DB67-410C-8ECD-D571464B05BB}" destId="{B4B1DD5C-33DA-4CDF-89C0-27AC2A216ABB}" srcOrd="0" destOrd="0" presId="urn:microsoft.com/office/officeart/2005/8/layout/matrix1"/>
    <dgm:cxn modelId="{8669A6C5-422D-4DE5-B488-DC0849B5AC28}" type="presParOf" srcId="{1B589426-9626-4E26-9C14-5DA30D8B33DB}" destId="{06EECFDE-157A-4A80-AFE5-2473E599E61E}" srcOrd="0" destOrd="0" presId="urn:microsoft.com/office/officeart/2005/8/layout/matrix1"/>
    <dgm:cxn modelId="{F008AD82-101B-47F9-A343-AD05526B49EC}" type="presParOf" srcId="{06EECFDE-157A-4A80-AFE5-2473E599E61E}" destId="{2BBAD45E-DF33-4E47-A6DF-5A21621E8481}" srcOrd="0" destOrd="0" presId="urn:microsoft.com/office/officeart/2005/8/layout/matrix1"/>
    <dgm:cxn modelId="{39A6C117-1270-4CE0-AED8-E0D5653D9AAA}" type="presParOf" srcId="{06EECFDE-157A-4A80-AFE5-2473E599E61E}" destId="{AF711743-0A3C-424D-B480-4F086D02C11D}" srcOrd="1" destOrd="0" presId="urn:microsoft.com/office/officeart/2005/8/layout/matrix1"/>
    <dgm:cxn modelId="{B908ACE7-79B7-441C-B97E-316909296290}" type="presParOf" srcId="{06EECFDE-157A-4A80-AFE5-2473E599E61E}" destId="{94C15E92-8DE6-4F52-98AF-493B191B1CAD}" srcOrd="2" destOrd="0" presId="urn:microsoft.com/office/officeart/2005/8/layout/matrix1"/>
    <dgm:cxn modelId="{2414F7A7-9295-48B0-98F7-6867A4069ED0}" type="presParOf" srcId="{06EECFDE-157A-4A80-AFE5-2473E599E61E}" destId="{375EFEFE-5800-4229-9AA5-D4211A385E12}" srcOrd="3" destOrd="0" presId="urn:microsoft.com/office/officeart/2005/8/layout/matrix1"/>
    <dgm:cxn modelId="{C843BD22-4731-41B0-B7F4-FFAA61058987}" type="presParOf" srcId="{06EECFDE-157A-4A80-AFE5-2473E599E61E}" destId="{B4B1DD5C-33DA-4CDF-89C0-27AC2A216ABB}" srcOrd="4" destOrd="0" presId="urn:microsoft.com/office/officeart/2005/8/layout/matrix1"/>
    <dgm:cxn modelId="{8FBCF942-5248-451E-B6E6-E0E900B4EB13}" type="presParOf" srcId="{06EECFDE-157A-4A80-AFE5-2473E599E61E}" destId="{F182F861-4F27-4253-9067-DC458D379097}" srcOrd="5" destOrd="0" presId="urn:microsoft.com/office/officeart/2005/8/layout/matrix1"/>
    <dgm:cxn modelId="{B56736E1-8D06-4B13-9427-6CA3C77780ED}" type="presParOf" srcId="{06EECFDE-157A-4A80-AFE5-2473E599E61E}" destId="{28E40090-0C8E-4A83-BB96-2C11B67FB0DF}" srcOrd="6" destOrd="0" presId="urn:microsoft.com/office/officeart/2005/8/layout/matrix1"/>
    <dgm:cxn modelId="{306BBC9E-9EE2-4E4D-918A-EC9E349D7ECE}" type="presParOf" srcId="{06EECFDE-157A-4A80-AFE5-2473E599E61E}" destId="{4E558C93-AB34-42D4-9528-978657A8A159}" srcOrd="7" destOrd="0" presId="urn:microsoft.com/office/officeart/2005/8/layout/matrix1"/>
    <dgm:cxn modelId="{33612D92-B341-494F-8B8E-B7A45779A54F}" type="presParOf" srcId="{1B589426-9626-4E26-9C14-5DA30D8B33DB}" destId="{9DF9ADBB-F04B-4D11-964A-CF9F1BC3986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560636-981B-4D9D-9375-31C7A7BC518C}" type="doc">
      <dgm:prSet loTypeId="urn:microsoft.com/office/officeart/2005/8/layout/defaul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81C3164-7462-48CC-81DD-40A87ED841D4}">
      <dgm:prSet phldrT="[Текст]" custT="1"/>
      <dgm:spPr/>
      <dgm:t>
        <a:bodyPr/>
        <a:lstStyle/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наличными деньгами заключаются в физической передаче наличных денег в виде банкнот и монет, являющихся законным платежным средством, лицом, осуществляющим платеж, лицу, перед которым данное лицо имеет денежное обязательство.</a:t>
          </a:r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C282C3-F1C3-4433-8E64-7523D69C903C}" type="parTrans" cxnId="{C08AA894-D0A8-4E7F-9CBB-5355289522BB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84C651-78B2-49C9-B387-7A5D137DA93F}" type="sibTrans" cxnId="{C08AA894-D0A8-4E7F-9CBB-5355289522BB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7E13AF-13E4-4A48-988E-AF9FE857BA90}">
      <dgm:prSet custT="1"/>
      <dgm:spPr/>
      <dgm:t>
        <a:bodyPr/>
        <a:lstStyle/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наличными деньгами осуществляются лицу, перед которым исполняется денежное обязательство, непосредственно либо через посредника.</a:t>
          </a:r>
          <a:endParaRPr lang="en-US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B93CF2-194F-4989-987F-F043CFCF6964}" type="parTrans" cxnId="{681F1C12-39AD-49B7-BF47-5385A90F1E4F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11DABF-054C-4A22-B012-D3676AF42784}" type="sibTrans" cxnId="{681F1C12-39AD-49B7-BF47-5385A90F1E4F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5FDAC5-B3F7-410C-BEB7-B3EB9249BD2F}">
      <dgm:prSet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Безналичные Платежи и переводы денег  осуществляются на основании платежных инструментов с использованием банковских счетов, а также без их использования в тенге и иностранной валюте в порядке, определенном настоящим Законом и</a:t>
          </a:r>
          <a:r>
            <a: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нормативными правовыми актами</a:t>
          </a:r>
          <a:r>
            <a: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РК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3F1D0A-38FE-445A-9B14-4D7DDF25C0EB}" type="parTrans" cxnId="{1139F86F-E373-4368-AB59-180EF9A4D4E2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59E4AF-626E-4C35-8CED-DCEE225EBA2E}" type="sibTrans" cxnId="{1139F86F-E373-4368-AB59-180EF9A4D4E2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BA962C-03E5-406E-B85F-98738D040A23}" type="pres">
      <dgm:prSet presAssocID="{AF560636-981B-4D9D-9375-31C7A7BC518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000ACC-BEA5-409B-8D87-19724ECB3D7C}" type="pres">
      <dgm:prSet presAssocID="{581C3164-7462-48CC-81DD-40A87ED841D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766B4F-0522-4905-BC79-CFA9E7CF911B}" type="pres">
      <dgm:prSet presAssocID="{9184C651-78B2-49C9-B387-7A5D137DA93F}" presName="sibTrans" presStyleCnt="0"/>
      <dgm:spPr/>
      <dgm:t>
        <a:bodyPr/>
        <a:lstStyle/>
        <a:p>
          <a:endParaRPr lang="ru-RU"/>
        </a:p>
      </dgm:t>
    </dgm:pt>
    <dgm:pt modelId="{BB9B7793-04FD-485B-B823-E71EF73FD65A}" type="pres">
      <dgm:prSet presAssocID="{897E13AF-13E4-4A48-988E-AF9FE857BA9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8A3BF0-C00C-4B7B-AAF1-C818D1C43A97}" type="pres">
      <dgm:prSet presAssocID="{DC11DABF-054C-4A22-B012-D3676AF42784}" presName="sibTrans" presStyleCnt="0"/>
      <dgm:spPr/>
      <dgm:t>
        <a:bodyPr/>
        <a:lstStyle/>
        <a:p>
          <a:endParaRPr lang="ru-RU"/>
        </a:p>
      </dgm:t>
    </dgm:pt>
    <dgm:pt modelId="{68DE2CDD-C6EA-40F5-8BE2-F1DE157AE697}" type="pres">
      <dgm:prSet presAssocID="{845FDAC5-B3F7-410C-BEB7-B3EB9249BD2F}" presName="node" presStyleLbl="node1" presStyleIdx="2" presStyleCnt="3" custScaleX="1151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8AA894-D0A8-4E7F-9CBB-5355289522BB}" srcId="{AF560636-981B-4D9D-9375-31C7A7BC518C}" destId="{581C3164-7462-48CC-81DD-40A87ED841D4}" srcOrd="0" destOrd="0" parTransId="{3FC282C3-F1C3-4433-8E64-7523D69C903C}" sibTransId="{9184C651-78B2-49C9-B387-7A5D137DA93F}"/>
    <dgm:cxn modelId="{1139F86F-E373-4368-AB59-180EF9A4D4E2}" srcId="{AF560636-981B-4D9D-9375-31C7A7BC518C}" destId="{845FDAC5-B3F7-410C-BEB7-B3EB9249BD2F}" srcOrd="2" destOrd="0" parTransId="{993F1D0A-38FE-445A-9B14-4D7DDF25C0EB}" sibTransId="{A659E4AF-626E-4C35-8CED-DCEE225EBA2E}"/>
    <dgm:cxn modelId="{681F1C12-39AD-49B7-BF47-5385A90F1E4F}" srcId="{AF560636-981B-4D9D-9375-31C7A7BC518C}" destId="{897E13AF-13E4-4A48-988E-AF9FE857BA90}" srcOrd="1" destOrd="0" parTransId="{9FB93CF2-194F-4989-987F-F043CFCF6964}" sibTransId="{DC11DABF-054C-4A22-B012-D3676AF42784}"/>
    <dgm:cxn modelId="{1B296696-6FD3-4DCA-96A4-11E362825AF8}" type="presOf" srcId="{897E13AF-13E4-4A48-988E-AF9FE857BA90}" destId="{BB9B7793-04FD-485B-B823-E71EF73FD65A}" srcOrd="0" destOrd="0" presId="urn:microsoft.com/office/officeart/2005/8/layout/default"/>
    <dgm:cxn modelId="{A19F7953-AB8F-4457-AA4A-694B20503E9A}" type="presOf" srcId="{581C3164-7462-48CC-81DD-40A87ED841D4}" destId="{E9000ACC-BEA5-409B-8D87-19724ECB3D7C}" srcOrd="0" destOrd="0" presId="urn:microsoft.com/office/officeart/2005/8/layout/default"/>
    <dgm:cxn modelId="{D00828DE-66B1-45A4-89B7-4249D0BD2735}" type="presOf" srcId="{AF560636-981B-4D9D-9375-31C7A7BC518C}" destId="{66BA962C-03E5-406E-B85F-98738D040A23}" srcOrd="0" destOrd="0" presId="urn:microsoft.com/office/officeart/2005/8/layout/default"/>
    <dgm:cxn modelId="{BCD81BD7-8383-42E5-BFAB-8B23F620D02F}" type="presOf" srcId="{845FDAC5-B3F7-410C-BEB7-B3EB9249BD2F}" destId="{68DE2CDD-C6EA-40F5-8BE2-F1DE157AE697}" srcOrd="0" destOrd="0" presId="urn:microsoft.com/office/officeart/2005/8/layout/default"/>
    <dgm:cxn modelId="{3EC76FCB-704F-4F92-871A-CC42C874036C}" type="presParOf" srcId="{66BA962C-03E5-406E-B85F-98738D040A23}" destId="{E9000ACC-BEA5-409B-8D87-19724ECB3D7C}" srcOrd="0" destOrd="0" presId="urn:microsoft.com/office/officeart/2005/8/layout/default"/>
    <dgm:cxn modelId="{928E0E4C-71F0-48D2-938A-B9C5BA93D546}" type="presParOf" srcId="{66BA962C-03E5-406E-B85F-98738D040A23}" destId="{C4766B4F-0522-4905-BC79-CFA9E7CF911B}" srcOrd="1" destOrd="0" presId="urn:microsoft.com/office/officeart/2005/8/layout/default"/>
    <dgm:cxn modelId="{EB03D911-0C2B-4BD1-93D4-0C3D025CE6D6}" type="presParOf" srcId="{66BA962C-03E5-406E-B85F-98738D040A23}" destId="{BB9B7793-04FD-485B-B823-E71EF73FD65A}" srcOrd="2" destOrd="0" presId="urn:microsoft.com/office/officeart/2005/8/layout/default"/>
    <dgm:cxn modelId="{B62EA0AB-4C37-4528-A31D-199E936B961B}" type="presParOf" srcId="{66BA962C-03E5-406E-B85F-98738D040A23}" destId="{B18A3BF0-C00C-4B7B-AAF1-C818D1C43A97}" srcOrd="3" destOrd="0" presId="urn:microsoft.com/office/officeart/2005/8/layout/default"/>
    <dgm:cxn modelId="{0DB6284E-6FBE-4842-842C-1B2A394AA2E4}" type="presParOf" srcId="{66BA962C-03E5-406E-B85F-98738D040A23}" destId="{68DE2CDD-C6EA-40F5-8BE2-F1DE157AE69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B12DC3-E4C8-4E16-A1E8-B56144200DC3}" type="doc">
      <dgm:prSet loTypeId="urn:microsoft.com/office/officeart/2005/8/layout/default" loCatId="list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EA02855E-29C0-4337-A7B0-C31A20905C57}">
      <dgm:prSet phldrT="[Текст]"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и переводы денег, осуществляемые </a:t>
          </a:r>
          <a:r>
            <a:rPr lang="ru-RU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юр.лицами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филиалами или представительствами </a:t>
          </a:r>
          <a:r>
            <a:rPr lang="ru-RU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юр.лица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через поставщиков платежных услуг, осуществляются только с использованием банковских счетов или электронных кошельков.</a:t>
          </a:r>
        </a:p>
      </dgm:t>
    </dgm:pt>
    <dgm:pt modelId="{A2CAF227-E4D2-4AE9-896C-D11890768C42}" type="parTrans" cxnId="{CB6698DC-E3DA-4C58-9379-E9A99C95961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7CE6F7-A50E-4F89-B377-005261442752}" type="sibTrans" cxnId="{CB6698DC-E3DA-4C58-9379-E9A99C95961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C9AF4F-DC07-44B2-B889-D93203569539}">
      <dgm:prSet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по сделке, сумма которой превышает 1000-ый размер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МРП, установленного законом о </a:t>
          </a:r>
          <a:r>
            <a:rPr lang="ru-RU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рес.бюджете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действующего на дату совершения платежа, осуществляются ИП, состоящими на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регистрационном учете в качестве плательщика налога на добавленную стоимость, только в безналичном порядке.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960B39-7267-4B8E-9B0C-9AFFA9269161}" type="parTrans" cxnId="{E8AF6836-8C05-482D-81B3-806C936ED9B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FDA048-F7E6-4DA6-AEAD-D150461AC3FC}" type="sibTrans" cxnId="{E8AF6836-8C05-482D-81B3-806C936ED9B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64E03B-7848-49A6-82C5-D21CBAF7D45F}">
      <dgm:prSet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Банки предоставляют </a:t>
          </a:r>
          <a:r>
            <a:rPr lang="ru-RU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гос.органам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судам через платежный шлюз «электронного правительства» сведения и информацию об осуществленных платежах и переводах денег, связанных с уплатой платежей в бюджет, перечислением обязательных 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пенс-х 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взносов, 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социальных отчислений, а также оплатой государственных услуг, в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порядке и сроки, установленные уполномоченным органом в сфере информатизации по согласованию с НБ.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4B563E-6365-4F3F-9CB0-FB83D8523550}" type="parTrans" cxnId="{A49998C3-8EB3-421B-93BD-C3358ADF66EB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A7E515-F9DA-415F-9E00-2152EA5AD138}" type="sibTrans" cxnId="{A49998C3-8EB3-421B-93BD-C3358ADF66EB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CB8450-89CD-4150-AE26-E63B9D8B4FD9}">
      <dgm:prSet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ИП и 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юр. 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лица, за исключением находящихся в местах отсутствия сети телекоммуникаций общего пользования, при осуществлении отдельных видов деятельности обязаны обеспечить установку и применение 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устройства 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приема платежей с использованием платежных карточек и прием платежей с использованием системы мгновенных платежей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AFE9B5-CEA3-4C95-BC5E-8C279D5F9EC7}" type="parTrans" cxnId="{C3E6CBAB-49C6-4054-AE3B-B489EDB4752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4B69EF-3CD3-4D1A-8627-3821FCC6DFBB}" type="sibTrans" cxnId="{C3E6CBAB-49C6-4054-AE3B-B489EDB4752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3485AA-6C9D-4650-A999-4E5441EF6B57}" type="pres">
      <dgm:prSet presAssocID="{B7B12DC3-E4C8-4E16-A1E8-B56144200DC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822949-A98C-4450-8817-A3746A738B1D}" type="pres">
      <dgm:prSet presAssocID="{EA02855E-29C0-4337-A7B0-C31A20905C5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4F7339-10F4-4B99-A365-404373395384}" type="pres">
      <dgm:prSet presAssocID="{A27CE6F7-A50E-4F89-B377-005261442752}" presName="sibTrans" presStyleCnt="0"/>
      <dgm:spPr/>
      <dgm:t>
        <a:bodyPr/>
        <a:lstStyle/>
        <a:p>
          <a:endParaRPr lang="ru-RU"/>
        </a:p>
      </dgm:t>
    </dgm:pt>
    <dgm:pt modelId="{D856C141-1573-4AB9-8483-4CBEBDFF4833}" type="pres">
      <dgm:prSet presAssocID="{B0C9AF4F-DC07-44B2-B889-D9320356953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AF80EF-F7E2-47E6-B8D2-BA3BB67976F9}" type="pres">
      <dgm:prSet presAssocID="{02FDA048-F7E6-4DA6-AEAD-D150461AC3FC}" presName="sibTrans" presStyleCnt="0"/>
      <dgm:spPr/>
      <dgm:t>
        <a:bodyPr/>
        <a:lstStyle/>
        <a:p>
          <a:endParaRPr lang="ru-RU"/>
        </a:p>
      </dgm:t>
    </dgm:pt>
    <dgm:pt modelId="{7EE487C4-0822-4BD9-B900-788EDFFC4DCA}" type="pres">
      <dgm:prSet presAssocID="{7E64E03B-7848-49A6-82C5-D21CBAF7D45F}" presName="node" presStyleLbl="node1" presStyleIdx="2" presStyleCnt="4" custScaleX="1279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4B1698-CFDF-4361-AF74-F2002DCD9556}" type="pres">
      <dgm:prSet presAssocID="{A6A7E515-F9DA-415F-9E00-2152EA5AD138}" presName="sibTrans" presStyleCnt="0"/>
      <dgm:spPr/>
      <dgm:t>
        <a:bodyPr/>
        <a:lstStyle/>
        <a:p>
          <a:endParaRPr lang="ru-RU"/>
        </a:p>
      </dgm:t>
    </dgm:pt>
    <dgm:pt modelId="{5DA58357-D66A-4BDF-87E6-9BF8A53ED503}" type="pres">
      <dgm:prSet presAssocID="{9FCB8450-89CD-4150-AE26-E63B9D8B4FD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DEAF08-6416-4555-B807-D1BEC581FD4D}" type="presOf" srcId="{B0C9AF4F-DC07-44B2-B889-D93203569539}" destId="{D856C141-1573-4AB9-8483-4CBEBDFF4833}" srcOrd="0" destOrd="0" presId="urn:microsoft.com/office/officeart/2005/8/layout/default"/>
    <dgm:cxn modelId="{D8C8562C-51C4-418F-9757-5F596FD26E93}" type="presOf" srcId="{7E64E03B-7848-49A6-82C5-D21CBAF7D45F}" destId="{7EE487C4-0822-4BD9-B900-788EDFFC4DCA}" srcOrd="0" destOrd="0" presId="urn:microsoft.com/office/officeart/2005/8/layout/default"/>
    <dgm:cxn modelId="{0E6F3A6D-F817-4FA7-8039-4DEE9696216F}" type="presOf" srcId="{B7B12DC3-E4C8-4E16-A1E8-B56144200DC3}" destId="{093485AA-6C9D-4650-A999-4E5441EF6B57}" srcOrd="0" destOrd="0" presId="urn:microsoft.com/office/officeart/2005/8/layout/default"/>
    <dgm:cxn modelId="{8423EB49-EAFF-40DF-A859-5153ABA2FC17}" type="presOf" srcId="{9FCB8450-89CD-4150-AE26-E63B9D8B4FD9}" destId="{5DA58357-D66A-4BDF-87E6-9BF8A53ED503}" srcOrd="0" destOrd="0" presId="urn:microsoft.com/office/officeart/2005/8/layout/default"/>
    <dgm:cxn modelId="{CB6698DC-E3DA-4C58-9379-E9A99C95961F}" srcId="{B7B12DC3-E4C8-4E16-A1E8-B56144200DC3}" destId="{EA02855E-29C0-4337-A7B0-C31A20905C57}" srcOrd="0" destOrd="0" parTransId="{A2CAF227-E4D2-4AE9-896C-D11890768C42}" sibTransId="{A27CE6F7-A50E-4F89-B377-005261442752}"/>
    <dgm:cxn modelId="{F20F7484-6931-4A24-BCED-2D30256D7F1A}" type="presOf" srcId="{EA02855E-29C0-4337-A7B0-C31A20905C57}" destId="{78822949-A98C-4450-8817-A3746A738B1D}" srcOrd="0" destOrd="0" presId="urn:microsoft.com/office/officeart/2005/8/layout/default"/>
    <dgm:cxn modelId="{A49998C3-8EB3-421B-93BD-C3358ADF66EB}" srcId="{B7B12DC3-E4C8-4E16-A1E8-B56144200DC3}" destId="{7E64E03B-7848-49A6-82C5-D21CBAF7D45F}" srcOrd="2" destOrd="0" parTransId="{5F4B563E-6365-4F3F-9CB0-FB83D8523550}" sibTransId="{A6A7E515-F9DA-415F-9E00-2152EA5AD138}"/>
    <dgm:cxn modelId="{C3E6CBAB-49C6-4054-AE3B-B489EDB47522}" srcId="{B7B12DC3-E4C8-4E16-A1E8-B56144200DC3}" destId="{9FCB8450-89CD-4150-AE26-E63B9D8B4FD9}" srcOrd="3" destOrd="0" parTransId="{CDAFE9B5-CEA3-4C95-BC5E-8C279D5F9EC7}" sibTransId="{4D4B69EF-3CD3-4D1A-8627-3821FCC6DFBB}"/>
    <dgm:cxn modelId="{E8AF6836-8C05-482D-81B3-806C936ED9BF}" srcId="{B7B12DC3-E4C8-4E16-A1E8-B56144200DC3}" destId="{B0C9AF4F-DC07-44B2-B889-D93203569539}" srcOrd="1" destOrd="0" parTransId="{AD960B39-7267-4B8E-9B0C-9AFFA9269161}" sibTransId="{02FDA048-F7E6-4DA6-AEAD-D150461AC3FC}"/>
    <dgm:cxn modelId="{C546264B-15EA-4ED5-ACC8-50F5B8247387}" type="presParOf" srcId="{093485AA-6C9D-4650-A999-4E5441EF6B57}" destId="{78822949-A98C-4450-8817-A3746A738B1D}" srcOrd="0" destOrd="0" presId="urn:microsoft.com/office/officeart/2005/8/layout/default"/>
    <dgm:cxn modelId="{51CC4F11-8BC5-4091-AEA0-10C1381F8422}" type="presParOf" srcId="{093485AA-6C9D-4650-A999-4E5441EF6B57}" destId="{BA4F7339-10F4-4B99-A365-404373395384}" srcOrd="1" destOrd="0" presId="urn:microsoft.com/office/officeart/2005/8/layout/default"/>
    <dgm:cxn modelId="{44751386-61F4-47A3-9272-55C7F9844490}" type="presParOf" srcId="{093485AA-6C9D-4650-A999-4E5441EF6B57}" destId="{D856C141-1573-4AB9-8483-4CBEBDFF4833}" srcOrd="2" destOrd="0" presId="urn:microsoft.com/office/officeart/2005/8/layout/default"/>
    <dgm:cxn modelId="{9DC5CC46-2D90-4787-882E-F4096FA066CD}" type="presParOf" srcId="{093485AA-6C9D-4650-A999-4E5441EF6B57}" destId="{43AF80EF-F7E2-47E6-B8D2-BA3BB67976F9}" srcOrd="3" destOrd="0" presId="urn:microsoft.com/office/officeart/2005/8/layout/default"/>
    <dgm:cxn modelId="{07AB05D7-54A6-40A2-96E9-9066BC5FCB21}" type="presParOf" srcId="{093485AA-6C9D-4650-A999-4E5441EF6B57}" destId="{7EE487C4-0822-4BD9-B900-788EDFFC4DCA}" srcOrd="4" destOrd="0" presId="urn:microsoft.com/office/officeart/2005/8/layout/default"/>
    <dgm:cxn modelId="{FDED1600-9B2E-4280-99F7-FDABF95EE306}" type="presParOf" srcId="{093485AA-6C9D-4650-A999-4E5441EF6B57}" destId="{874B1698-CFDF-4361-AF74-F2002DCD9556}" srcOrd="5" destOrd="0" presId="urn:microsoft.com/office/officeart/2005/8/layout/default"/>
    <dgm:cxn modelId="{72EDA452-E79C-4899-88EF-789958C0AEC5}" type="presParOf" srcId="{093485AA-6C9D-4650-A999-4E5441EF6B57}" destId="{5DA58357-D66A-4BDF-87E6-9BF8A53ED50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094B5E-7EC3-4830-A236-158BC134EB8B}" type="doc">
      <dgm:prSet loTypeId="urn:microsoft.com/office/officeart/2009/3/layout/StepUpProcess" loCatId="process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36F0A0D-0789-4993-8110-0FF021688CF4}">
      <dgm:prSet phldrT="[Текст]"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в пользу бенефициара может осуществляться банком, организацией, осуществляющей отдельные виды банковских операций, в национальной или иностранной валюте посредством использования систем денежных переводов.</a:t>
          </a:r>
        </a:p>
      </dgm:t>
    </dgm:pt>
    <dgm:pt modelId="{84BE3203-9427-40F4-B4AA-FA90652ADCFD}" type="parTrans" cxnId="{5EAF9D8C-026C-4B39-A2D7-228C5E71B11B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5AE1AA-8925-4528-B1EA-DA600C457009}" type="sibTrans" cxnId="{5EAF9D8C-026C-4B39-A2D7-228C5E71B11B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5F0774-111B-46C4-B63D-B453697F6254}">
      <dgm:prSet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Банк, организация, осуществляющая отдельные виды банковских операций, должны обеспечить осуществление перевода денег в пользу бенефициара в соответствии с форматами и правилами системы денежных переводов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494A25-A72C-47AD-A055-3E5A7BBC5FA9}" type="parTrans" cxnId="{F151B172-F97A-41FE-9B5B-A17D42A70F22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E85527-ECB4-4063-9A81-56149746D9E1}" type="sibTrans" cxnId="{F151B172-F97A-41FE-9B5B-A17D42A70F22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E7F429-CBF1-468B-B1F5-34F7B9865CB0}" type="pres">
      <dgm:prSet presAssocID="{FA094B5E-7EC3-4830-A236-158BC134EB8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0AD9187-1A86-4FE9-9A5A-17B35F74FCA4}" type="pres">
      <dgm:prSet presAssocID="{436F0A0D-0789-4993-8110-0FF021688CF4}" presName="composite" presStyleCnt="0"/>
      <dgm:spPr/>
      <dgm:t>
        <a:bodyPr/>
        <a:lstStyle/>
        <a:p>
          <a:endParaRPr lang="ru-RU"/>
        </a:p>
      </dgm:t>
    </dgm:pt>
    <dgm:pt modelId="{BEDEB008-9B13-41AF-8412-77BF7268D87A}" type="pres">
      <dgm:prSet presAssocID="{436F0A0D-0789-4993-8110-0FF021688CF4}" presName="LShape" presStyleLbl="alignNode1" presStyleIdx="0" presStyleCnt="3"/>
      <dgm:spPr/>
      <dgm:t>
        <a:bodyPr/>
        <a:lstStyle/>
        <a:p>
          <a:endParaRPr lang="ru-RU"/>
        </a:p>
      </dgm:t>
    </dgm:pt>
    <dgm:pt modelId="{2280792B-D856-47EC-A095-BF3E0A18840A}" type="pres">
      <dgm:prSet presAssocID="{436F0A0D-0789-4993-8110-0FF021688CF4}" presName="Parent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6F11FC-486C-425C-AE1C-1C90E1372F34}" type="pres">
      <dgm:prSet presAssocID="{436F0A0D-0789-4993-8110-0FF021688CF4}" presName="Triangle" presStyleLbl="alignNode1" presStyleIdx="1" presStyleCnt="3"/>
      <dgm:spPr/>
      <dgm:t>
        <a:bodyPr/>
        <a:lstStyle/>
        <a:p>
          <a:endParaRPr lang="ru-RU"/>
        </a:p>
      </dgm:t>
    </dgm:pt>
    <dgm:pt modelId="{E07640DA-E3AE-4F9D-8287-7A12E9A9B6C1}" type="pres">
      <dgm:prSet presAssocID="{505AE1AA-8925-4528-B1EA-DA600C457009}" presName="sibTrans" presStyleCnt="0"/>
      <dgm:spPr/>
      <dgm:t>
        <a:bodyPr/>
        <a:lstStyle/>
        <a:p>
          <a:endParaRPr lang="ru-RU"/>
        </a:p>
      </dgm:t>
    </dgm:pt>
    <dgm:pt modelId="{3AAE49E2-0CC6-43EA-ACA0-B01F084F1EB5}" type="pres">
      <dgm:prSet presAssocID="{505AE1AA-8925-4528-B1EA-DA600C457009}" presName="space" presStyleCnt="0"/>
      <dgm:spPr/>
      <dgm:t>
        <a:bodyPr/>
        <a:lstStyle/>
        <a:p>
          <a:endParaRPr lang="ru-RU"/>
        </a:p>
      </dgm:t>
    </dgm:pt>
    <dgm:pt modelId="{A9AD3B61-AD5F-4E86-85BE-B44DFD304FE5}" type="pres">
      <dgm:prSet presAssocID="{CF5F0774-111B-46C4-B63D-B453697F6254}" presName="composite" presStyleCnt="0"/>
      <dgm:spPr/>
      <dgm:t>
        <a:bodyPr/>
        <a:lstStyle/>
        <a:p>
          <a:endParaRPr lang="ru-RU"/>
        </a:p>
      </dgm:t>
    </dgm:pt>
    <dgm:pt modelId="{0F3254ED-012F-40B0-8BA6-48570233C0EA}" type="pres">
      <dgm:prSet presAssocID="{CF5F0774-111B-46C4-B63D-B453697F6254}" presName="LShape" presStyleLbl="alignNode1" presStyleIdx="2" presStyleCnt="3"/>
      <dgm:spPr/>
      <dgm:t>
        <a:bodyPr/>
        <a:lstStyle/>
        <a:p>
          <a:endParaRPr lang="ru-RU"/>
        </a:p>
      </dgm:t>
    </dgm:pt>
    <dgm:pt modelId="{E6C659E1-E292-452C-A206-A54203484209}" type="pres">
      <dgm:prSet presAssocID="{CF5F0774-111B-46C4-B63D-B453697F6254}" presName="Parent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51B172-F97A-41FE-9B5B-A17D42A70F22}" srcId="{FA094B5E-7EC3-4830-A236-158BC134EB8B}" destId="{CF5F0774-111B-46C4-B63D-B453697F6254}" srcOrd="1" destOrd="0" parTransId="{01494A25-A72C-47AD-A055-3E5A7BBC5FA9}" sibTransId="{4BE85527-ECB4-4063-9A81-56149746D9E1}"/>
    <dgm:cxn modelId="{5EAF9D8C-026C-4B39-A2D7-228C5E71B11B}" srcId="{FA094B5E-7EC3-4830-A236-158BC134EB8B}" destId="{436F0A0D-0789-4993-8110-0FF021688CF4}" srcOrd="0" destOrd="0" parTransId="{84BE3203-9427-40F4-B4AA-FA90652ADCFD}" sibTransId="{505AE1AA-8925-4528-B1EA-DA600C457009}"/>
    <dgm:cxn modelId="{DB7B9AB1-F1CF-404B-9D82-43011094E256}" type="presOf" srcId="{CF5F0774-111B-46C4-B63D-B453697F6254}" destId="{E6C659E1-E292-452C-A206-A54203484209}" srcOrd="0" destOrd="0" presId="urn:microsoft.com/office/officeart/2009/3/layout/StepUpProcess"/>
    <dgm:cxn modelId="{2289E4F6-103C-4671-88C5-9CF77B107F30}" type="presOf" srcId="{FA094B5E-7EC3-4830-A236-158BC134EB8B}" destId="{E2E7F429-CBF1-468B-B1F5-34F7B9865CB0}" srcOrd="0" destOrd="0" presId="urn:microsoft.com/office/officeart/2009/3/layout/StepUpProcess"/>
    <dgm:cxn modelId="{33E30F0F-1227-45C4-9D24-36E749E351A6}" type="presOf" srcId="{436F0A0D-0789-4993-8110-0FF021688CF4}" destId="{2280792B-D856-47EC-A095-BF3E0A18840A}" srcOrd="0" destOrd="0" presId="urn:microsoft.com/office/officeart/2009/3/layout/StepUpProcess"/>
    <dgm:cxn modelId="{5FAACBBB-F2E4-400D-B5F2-EEFBD67EC156}" type="presParOf" srcId="{E2E7F429-CBF1-468B-B1F5-34F7B9865CB0}" destId="{A0AD9187-1A86-4FE9-9A5A-17B35F74FCA4}" srcOrd="0" destOrd="0" presId="urn:microsoft.com/office/officeart/2009/3/layout/StepUpProcess"/>
    <dgm:cxn modelId="{EE3C583C-28D4-4D28-9755-35B8CC4581BC}" type="presParOf" srcId="{A0AD9187-1A86-4FE9-9A5A-17B35F74FCA4}" destId="{BEDEB008-9B13-41AF-8412-77BF7268D87A}" srcOrd="0" destOrd="0" presId="urn:microsoft.com/office/officeart/2009/3/layout/StepUpProcess"/>
    <dgm:cxn modelId="{8F428541-045E-46EC-AC8E-78232D1E7FD1}" type="presParOf" srcId="{A0AD9187-1A86-4FE9-9A5A-17B35F74FCA4}" destId="{2280792B-D856-47EC-A095-BF3E0A18840A}" srcOrd="1" destOrd="0" presId="urn:microsoft.com/office/officeart/2009/3/layout/StepUpProcess"/>
    <dgm:cxn modelId="{D9C9C461-DC13-43FB-9067-2BC04B821D54}" type="presParOf" srcId="{A0AD9187-1A86-4FE9-9A5A-17B35F74FCA4}" destId="{236F11FC-486C-425C-AE1C-1C90E1372F34}" srcOrd="2" destOrd="0" presId="urn:microsoft.com/office/officeart/2009/3/layout/StepUpProcess"/>
    <dgm:cxn modelId="{9DA60C8D-14A8-4ACF-A4CD-6EAF151AA934}" type="presParOf" srcId="{E2E7F429-CBF1-468B-B1F5-34F7B9865CB0}" destId="{E07640DA-E3AE-4F9D-8287-7A12E9A9B6C1}" srcOrd="1" destOrd="0" presId="urn:microsoft.com/office/officeart/2009/3/layout/StepUpProcess"/>
    <dgm:cxn modelId="{7032C524-241D-47F6-856D-70C733F9FD59}" type="presParOf" srcId="{E07640DA-E3AE-4F9D-8287-7A12E9A9B6C1}" destId="{3AAE49E2-0CC6-43EA-ACA0-B01F084F1EB5}" srcOrd="0" destOrd="0" presId="urn:microsoft.com/office/officeart/2009/3/layout/StepUpProcess"/>
    <dgm:cxn modelId="{22E7C345-A99F-49A5-B0B0-E57C39174359}" type="presParOf" srcId="{E2E7F429-CBF1-468B-B1F5-34F7B9865CB0}" destId="{A9AD3B61-AD5F-4E86-85BE-B44DFD304FE5}" srcOrd="2" destOrd="0" presId="urn:microsoft.com/office/officeart/2009/3/layout/StepUpProcess"/>
    <dgm:cxn modelId="{CB1847DC-1DB5-496E-9D2B-8EC8BC85E667}" type="presParOf" srcId="{A9AD3B61-AD5F-4E86-85BE-B44DFD304FE5}" destId="{0F3254ED-012F-40B0-8BA6-48570233C0EA}" srcOrd="0" destOrd="0" presId="urn:microsoft.com/office/officeart/2009/3/layout/StepUpProcess"/>
    <dgm:cxn modelId="{A52EEA9E-4EC3-4989-97B3-B7ED0112D8F2}" type="presParOf" srcId="{A9AD3B61-AD5F-4E86-85BE-B44DFD304FE5}" destId="{E6C659E1-E292-452C-A206-A5420348420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038648-0F07-4DE0-B54F-5A17B852E4AB}" type="doc">
      <dgm:prSet loTypeId="urn:microsoft.com/office/officeart/2005/8/layout/defaul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F86A2F8-DA4C-4F4E-B5B0-2CF1925E54FA}">
      <dgm:prSet phldrT="[Текст]"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Банковский счет открывается при заключении между клиентом и банком или организацией, осуществляющей отдельные виды банковских операций, договора банковского счета, договора корреспондентского счета или договора банковского вклада.</a:t>
          </a:r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821608-F2FF-45B1-A817-A82AAE1B5748}" type="parTrans" cxnId="{3FB141FC-BDA6-4001-93C4-14C0317BF48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6F1761-0035-438A-88F4-6480E1539F4D}" type="sibTrans" cxnId="{3FB141FC-BDA6-4001-93C4-14C0317BF48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3EC60E-BCB7-4892-8462-F1D7D2A4E1CD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Договор, заключаемый при открытии текущего или корреспондентского счета, или банковского вклада, является договором, заключаемым при оказании платежной услуги. Допускается установление условий оказания платежных услуг в иных договорах, заключаемых с клиентом.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2D2D1C-DE30-45FB-BBA8-B96061909A11}" type="parTrans" cxnId="{B1B530D5-5DAC-4CAF-8D91-388CA40118C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5FB22C-80CA-4D24-BBF6-33708CC4A580}" type="sibTrans" cxnId="{B1B530D5-5DAC-4CAF-8D91-388CA40118C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9D70DF-34D3-495A-978A-1DEC9AF46096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заключения договора банковского счета на основании заявления клиента об открытии банковского счета, направленного в электронной форме, допускается присвоение банком ИИК клиенту. </a:t>
          </a:r>
        </a:p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этом банковский счет считается открытым после заключения между клиентом и банком или организацией, осуществляющей отдельные виды банковских операций, договора банковского счета. </a:t>
          </a:r>
        </a:p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случае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незаключения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клиентом договора банковского счета банк аннулирует ИИК в порядке, определенном</a:t>
          </a:r>
          <a:r>
            <a: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нормативным правовым актом</a:t>
          </a:r>
          <a:r>
            <a: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РК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F4B940-CCE0-4339-A2A6-87933D999DC1}" type="parTrans" cxnId="{01F0BBEA-F9C3-4D8D-B41D-424FE773B938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45FA09-1FA3-4B12-87A9-C3CCEF2C184E}" type="sibTrans" cxnId="{01F0BBEA-F9C3-4D8D-B41D-424FE773B938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6AF15A-FF2A-4AE7-8402-0D5961F8C6BC}" type="pres">
      <dgm:prSet presAssocID="{FF038648-0F07-4DE0-B54F-5A17B852E4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D2999A-18FF-42EF-BCE7-491D7CF72CD9}" type="pres">
      <dgm:prSet presAssocID="{1F86A2F8-DA4C-4F4E-B5B0-2CF1925E54F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B25D85-A6AF-4339-86C9-EA0A49B89278}" type="pres">
      <dgm:prSet presAssocID="{A36F1761-0035-438A-88F4-6480E1539F4D}" presName="sibTrans" presStyleCnt="0"/>
      <dgm:spPr/>
      <dgm:t>
        <a:bodyPr/>
        <a:lstStyle/>
        <a:p>
          <a:endParaRPr lang="ru-RU"/>
        </a:p>
      </dgm:t>
    </dgm:pt>
    <dgm:pt modelId="{06146E95-0227-4AF0-BD6D-F43C28294835}" type="pres">
      <dgm:prSet presAssocID="{E13EC60E-BCB7-4892-8462-F1D7D2A4E1C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4BCF5A-55A5-40ED-AC6B-DD6D3997AE97}" type="pres">
      <dgm:prSet presAssocID="{655FB22C-80CA-4D24-BBF6-33708CC4A580}" presName="sibTrans" presStyleCnt="0"/>
      <dgm:spPr/>
      <dgm:t>
        <a:bodyPr/>
        <a:lstStyle/>
        <a:p>
          <a:endParaRPr lang="ru-RU"/>
        </a:p>
      </dgm:t>
    </dgm:pt>
    <dgm:pt modelId="{7055297A-0BC1-44A3-85C8-399AE67E1041}" type="pres">
      <dgm:prSet presAssocID="{809D70DF-34D3-495A-978A-1DEC9AF46096}" presName="node" presStyleLbl="node1" presStyleIdx="2" presStyleCnt="3" custScaleX="2097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B530D5-5DAC-4CAF-8D91-388CA40118C6}" srcId="{FF038648-0F07-4DE0-B54F-5A17B852E4AB}" destId="{E13EC60E-BCB7-4892-8462-F1D7D2A4E1CD}" srcOrd="1" destOrd="0" parTransId="{732D2D1C-DE30-45FB-BBA8-B96061909A11}" sibTransId="{655FB22C-80CA-4D24-BBF6-33708CC4A580}"/>
    <dgm:cxn modelId="{EE0654BE-93B8-4DE5-A595-49B47373A564}" type="presOf" srcId="{1F86A2F8-DA4C-4F4E-B5B0-2CF1925E54FA}" destId="{34D2999A-18FF-42EF-BCE7-491D7CF72CD9}" srcOrd="0" destOrd="0" presId="urn:microsoft.com/office/officeart/2005/8/layout/default"/>
    <dgm:cxn modelId="{01F0BBEA-F9C3-4D8D-B41D-424FE773B938}" srcId="{FF038648-0F07-4DE0-B54F-5A17B852E4AB}" destId="{809D70DF-34D3-495A-978A-1DEC9AF46096}" srcOrd="2" destOrd="0" parTransId="{62F4B940-CCE0-4339-A2A6-87933D999DC1}" sibTransId="{1C45FA09-1FA3-4B12-87A9-C3CCEF2C184E}"/>
    <dgm:cxn modelId="{3FB141FC-BDA6-4001-93C4-14C0317BF481}" srcId="{FF038648-0F07-4DE0-B54F-5A17B852E4AB}" destId="{1F86A2F8-DA4C-4F4E-B5B0-2CF1925E54FA}" srcOrd="0" destOrd="0" parTransId="{5E821608-F2FF-45B1-A817-A82AAE1B5748}" sibTransId="{A36F1761-0035-438A-88F4-6480E1539F4D}"/>
    <dgm:cxn modelId="{57BE50A2-B590-4C6C-B482-92F3D0252BE5}" type="presOf" srcId="{E13EC60E-BCB7-4892-8462-F1D7D2A4E1CD}" destId="{06146E95-0227-4AF0-BD6D-F43C28294835}" srcOrd="0" destOrd="0" presId="urn:microsoft.com/office/officeart/2005/8/layout/default"/>
    <dgm:cxn modelId="{69E7D3D8-AAC0-4444-A03E-DA8B290B5309}" type="presOf" srcId="{809D70DF-34D3-495A-978A-1DEC9AF46096}" destId="{7055297A-0BC1-44A3-85C8-399AE67E1041}" srcOrd="0" destOrd="0" presId="urn:microsoft.com/office/officeart/2005/8/layout/default"/>
    <dgm:cxn modelId="{2345B152-C4D5-4A14-A37E-7D717B412DCD}" type="presOf" srcId="{FF038648-0F07-4DE0-B54F-5A17B852E4AB}" destId="{B66AF15A-FF2A-4AE7-8402-0D5961F8C6BC}" srcOrd="0" destOrd="0" presId="urn:microsoft.com/office/officeart/2005/8/layout/default"/>
    <dgm:cxn modelId="{CF26766C-59D9-4316-8693-6F78EA5DF5BE}" type="presParOf" srcId="{B66AF15A-FF2A-4AE7-8402-0D5961F8C6BC}" destId="{34D2999A-18FF-42EF-BCE7-491D7CF72CD9}" srcOrd="0" destOrd="0" presId="urn:microsoft.com/office/officeart/2005/8/layout/default"/>
    <dgm:cxn modelId="{4EB34D4D-C2F9-4CAD-983E-F875D5C9185B}" type="presParOf" srcId="{B66AF15A-FF2A-4AE7-8402-0D5961F8C6BC}" destId="{8CB25D85-A6AF-4339-86C9-EA0A49B89278}" srcOrd="1" destOrd="0" presId="urn:microsoft.com/office/officeart/2005/8/layout/default"/>
    <dgm:cxn modelId="{5D43D72A-E862-4F6B-8B28-A09F1742D982}" type="presParOf" srcId="{B66AF15A-FF2A-4AE7-8402-0D5961F8C6BC}" destId="{06146E95-0227-4AF0-BD6D-F43C28294835}" srcOrd="2" destOrd="0" presId="urn:microsoft.com/office/officeart/2005/8/layout/default"/>
    <dgm:cxn modelId="{9AB92C85-8A1E-43AA-9204-AE92E3900FAC}" type="presParOf" srcId="{B66AF15A-FF2A-4AE7-8402-0D5961F8C6BC}" destId="{A94BCF5A-55A5-40ED-AC6B-DD6D3997AE97}" srcOrd="3" destOrd="0" presId="urn:microsoft.com/office/officeart/2005/8/layout/default"/>
    <dgm:cxn modelId="{E9914468-5942-4FF5-9A29-36AD745E3550}" type="presParOf" srcId="{B66AF15A-FF2A-4AE7-8402-0D5961F8C6BC}" destId="{7055297A-0BC1-44A3-85C8-399AE67E104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4B01D9E-CF08-4B70-8A95-1703F1807791}" type="doc">
      <dgm:prSet loTypeId="urn:microsoft.com/office/officeart/2005/8/layout/hList3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067FEC0-0E4D-4C2D-8CAB-8E90C5564E89}">
      <dgm:prSet phldrT="[Текст]" custT="1"/>
      <dgm:spPr/>
      <dgm:t>
        <a:bodyPr/>
        <a:lstStyle/>
        <a:p>
          <a:r>
            <a: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текущему счету клиента выполняются операции, связанные с:</a:t>
          </a:r>
        </a:p>
      </dgm:t>
    </dgm:pt>
    <dgm:pt modelId="{CAF314B5-8616-450A-8D96-6337513830B1}" type="parTrans" cxnId="{C259093C-539B-4C0B-B05D-71CE8F5892E0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804C0C-E7E2-47FD-86E5-CEC73E8B6B7F}" type="sibTrans" cxnId="{C259093C-539B-4C0B-B05D-71CE8F5892E0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EA637A-C01C-4F09-81BE-E63FB02B0BF2}">
      <dgm:prSet phldrT="[Текст]"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обеспечением наличия и использованием банком денег клиента</a:t>
          </a:r>
        </a:p>
      </dgm:t>
    </dgm:pt>
    <dgm:pt modelId="{1B6FC655-1AAA-4863-B464-D2EC22E523BE}" type="parTrans" cxnId="{08FD59AB-2E38-4980-8839-E3B412BA154F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EEF50F-4468-49B9-A17D-CBCB8474CFC9}" type="sibTrans" cxnId="{08FD59AB-2E38-4980-8839-E3B412BA154F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C8287D-D0AD-4EEB-870C-255FDE5CDE02}">
      <dgm:prSet phldrT="[Текст]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1040E7-F71B-46E4-9B1E-EF90E055157C}" type="parTrans" cxnId="{FECC03C8-0648-4F97-B795-2CA87C1DCC73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1A39AA-6C55-4386-914F-2CB273F02EB8}" type="sibTrans" cxnId="{FECC03C8-0648-4F97-B795-2CA87C1DCC73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94FC68-3702-41F2-9980-DD92309D788E}">
      <dgm:prSet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приемом (зачислением) денег в пользу клиента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83B1B6-8E33-49E2-952B-C7E85D922796}" type="parTrans" cxnId="{6E1D19D8-A4C9-4BF3-B12C-676C8F30AEC2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E5B618-8C7D-4E97-A549-F8411718D67C}" type="sibTrans" cxnId="{6E1D19D8-A4C9-4BF3-B12C-676C8F30AEC2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CDFC87-C8F4-49C6-90AD-54EB4C3E5C69}">
      <dgm:prSet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выполнением указания клиента о переводе денег в пользу третьих лиц в порядке, предусмотренном договором банковского счета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8FE1D4-8BDF-4E8D-BFCA-D0D64938598E}" type="parTrans" cxnId="{0DD22DD0-FF89-41AA-A10B-432B10AA9232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75E8BD-30AD-4C6B-8133-278C8BBEB6C6}" type="sibTrans" cxnId="{0DD22DD0-FF89-41AA-A10B-432B10AA9232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8A463D-400B-497F-85A3-CBA0C6F32A7F}">
      <dgm:prSet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исполнением указания третьих лиц об изъятии денег клиента по основаниям, предусмотренным законами РК или договором банковского счета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B003C6-BC74-4176-981A-F46F7FB9C21B}" type="parTrans" cxnId="{7730ABFC-7290-4EBD-8F53-70758DA35E3A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0118CD-2D2A-4041-BCAE-3359F990D75E}" type="sibTrans" cxnId="{7730ABFC-7290-4EBD-8F53-70758DA35E3A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6CFDF2-B013-482B-A44A-A92495C0A812}">
      <dgm:prSet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осуществлением приема от клиента и выдачи ему наличных денег в порядке и на условиях, предусмотренных договором и Законом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5AD11C-EA43-422A-BEF1-1D8FDD6CE6B6}" type="parTrans" cxnId="{BAE07333-99EF-4917-A6C3-BF515820F5F4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88EC26-33E9-461C-A669-57AF448D8A01}" type="sibTrans" cxnId="{BAE07333-99EF-4917-A6C3-BF515820F5F4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1C86CA-9DD3-4A56-9C2E-F479306EB5B6}">
      <dgm:prSet custT="1"/>
      <dgm:spPr/>
      <dgm:t>
        <a:bodyPr/>
        <a:lstStyle/>
        <a:p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предоставлением по требованию клиента информации о сумме денег клиента в банке и произведенных операциях в порядке и сроки, предусмотренные договором банковского счета</a:t>
          </a:r>
          <a:endParaRPr lang="en-US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7EAFCB-56B2-45DF-BE54-5E67806BE260}" type="parTrans" cxnId="{F4533090-5C70-42AA-A5A9-7672A83244A1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18A93E-C17C-4FA4-A6B2-9F916DF28F9E}" type="sibTrans" cxnId="{F4533090-5C70-42AA-A5A9-7672A83244A1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EEEF1D-514A-436B-9CCE-2E83E33FD88C}">
      <dgm:prSet custT="1"/>
      <dgm:spPr/>
      <dgm:t>
        <a:bodyPr/>
        <a:lstStyle/>
        <a:p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осуществлением иного банковского обслуживания клиента, предусмотренного договором банковского счета, законодательством РК и согласно практике делового оборота</a:t>
          </a:r>
          <a:endParaRPr lang="en-US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4C33C9-C43C-44E1-813F-249BF1FEB698}" type="parTrans" cxnId="{9A7E0BD1-E0F5-492E-B205-CEB3CEB9C13D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E4E218-3784-4B5A-905B-F318889CF175}" type="sibTrans" cxnId="{9A7E0BD1-E0F5-492E-B205-CEB3CEB9C13D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502B77-BC02-4CD6-9033-26BA8DD33DE8}" type="pres">
      <dgm:prSet presAssocID="{64B01D9E-CF08-4B70-8A95-1703F180779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DAAD70-809F-45B6-92E8-BE773129855D}" type="pres">
      <dgm:prSet presAssocID="{C067FEC0-0E4D-4C2D-8CAB-8E90C5564E89}" presName="roof" presStyleLbl="dkBgShp" presStyleIdx="0" presStyleCnt="2"/>
      <dgm:spPr/>
      <dgm:t>
        <a:bodyPr/>
        <a:lstStyle/>
        <a:p>
          <a:endParaRPr lang="ru-RU"/>
        </a:p>
      </dgm:t>
    </dgm:pt>
    <dgm:pt modelId="{77BBA3F9-70B8-4694-9666-7E3FC49538FC}" type="pres">
      <dgm:prSet presAssocID="{C067FEC0-0E4D-4C2D-8CAB-8E90C5564E89}" presName="pillars" presStyleCnt="0"/>
      <dgm:spPr/>
      <dgm:t>
        <a:bodyPr/>
        <a:lstStyle/>
        <a:p>
          <a:endParaRPr lang="ru-RU"/>
        </a:p>
      </dgm:t>
    </dgm:pt>
    <dgm:pt modelId="{9972EDF3-CB63-4490-A51B-D7A827321029}" type="pres">
      <dgm:prSet presAssocID="{C067FEC0-0E4D-4C2D-8CAB-8E90C5564E89}" presName="pillar1" presStyleLbl="node1" presStyleIdx="0" presStyleCnt="7" custScaleX="634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8C3578-EB2F-4E64-B602-3B450C561A0A}" type="pres">
      <dgm:prSet presAssocID="{7A94FC68-3702-41F2-9980-DD92309D788E}" presName="pillarX" presStyleLbl="node1" presStyleIdx="1" presStyleCnt="7" custScaleX="45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2FFDF1-D72C-4900-AE7C-15DAC0EA3E75}" type="pres">
      <dgm:prSet presAssocID="{8FCDFC87-C8F4-49C6-90AD-54EB4C3E5C69}" presName="pillarX" presStyleLbl="node1" presStyleIdx="2" presStyleCnt="7" custScaleX="85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7580B-1F24-4B1D-802F-9FDEAC8CD96F}" type="pres">
      <dgm:prSet presAssocID="{C58A463D-400B-497F-85A3-CBA0C6F32A7F}" presName="pillarX" presStyleLbl="node1" presStyleIdx="3" presStyleCnt="7" custScaleX="87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A5E271-BD5C-4037-B871-9C6D30C2F538}" type="pres">
      <dgm:prSet presAssocID="{B36CFDF2-B013-482B-A44A-A92495C0A812}" presName="pillarX" presStyleLbl="node1" presStyleIdx="4" presStyleCnt="7" custScaleX="811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D057BE-E228-4FFD-87AC-9B104CF94264}" type="pres">
      <dgm:prSet presAssocID="{071C86CA-9DD3-4A56-9C2E-F479306EB5B6}" presName="pillarX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4ACF0-4B50-42FD-B901-98D5930D9E3B}" type="pres">
      <dgm:prSet presAssocID="{AAEEEF1D-514A-436B-9CCE-2E83E33FD88C}" presName="pillarX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214EE8-7A95-4752-8D03-EFAC01B8F6D0}" type="pres">
      <dgm:prSet presAssocID="{C067FEC0-0E4D-4C2D-8CAB-8E90C5564E89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76DD64B0-1454-433E-83AB-2927EC63B967}" type="presOf" srcId="{7CEA637A-C01C-4F09-81BE-E63FB02B0BF2}" destId="{9972EDF3-CB63-4490-A51B-D7A827321029}" srcOrd="0" destOrd="0" presId="urn:microsoft.com/office/officeart/2005/8/layout/hList3"/>
    <dgm:cxn modelId="{0DE47A7E-D071-40CF-9BCE-2E9E1B276451}" type="presOf" srcId="{7A94FC68-3702-41F2-9980-DD92309D788E}" destId="{2F8C3578-EB2F-4E64-B602-3B450C561A0A}" srcOrd="0" destOrd="0" presId="urn:microsoft.com/office/officeart/2005/8/layout/hList3"/>
    <dgm:cxn modelId="{BAE07333-99EF-4917-A6C3-BF515820F5F4}" srcId="{C067FEC0-0E4D-4C2D-8CAB-8E90C5564E89}" destId="{B36CFDF2-B013-482B-A44A-A92495C0A812}" srcOrd="4" destOrd="0" parTransId="{195AD11C-EA43-422A-BEF1-1D8FDD6CE6B6}" sibTransId="{2E88EC26-33E9-461C-A669-57AF448D8A01}"/>
    <dgm:cxn modelId="{6E1D19D8-A4C9-4BF3-B12C-676C8F30AEC2}" srcId="{C067FEC0-0E4D-4C2D-8CAB-8E90C5564E89}" destId="{7A94FC68-3702-41F2-9980-DD92309D788E}" srcOrd="1" destOrd="0" parTransId="{1983B1B6-8E33-49E2-952B-C7E85D922796}" sibTransId="{90E5B618-8C7D-4E97-A549-F8411718D67C}"/>
    <dgm:cxn modelId="{C259093C-539B-4C0B-B05D-71CE8F5892E0}" srcId="{64B01D9E-CF08-4B70-8A95-1703F1807791}" destId="{C067FEC0-0E4D-4C2D-8CAB-8E90C5564E89}" srcOrd="0" destOrd="0" parTransId="{CAF314B5-8616-450A-8D96-6337513830B1}" sibTransId="{63804C0C-E7E2-47FD-86E5-CEC73E8B6B7F}"/>
    <dgm:cxn modelId="{FECC03C8-0648-4F97-B795-2CA87C1DCC73}" srcId="{64B01D9E-CF08-4B70-8A95-1703F1807791}" destId="{7CC8287D-D0AD-4EEB-870C-255FDE5CDE02}" srcOrd="1" destOrd="0" parTransId="{B91040E7-F71B-46E4-9B1E-EF90E055157C}" sibTransId="{041A39AA-6C55-4386-914F-2CB273F02EB8}"/>
    <dgm:cxn modelId="{7730ABFC-7290-4EBD-8F53-70758DA35E3A}" srcId="{C067FEC0-0E4D-4C2D-8CAB-8E90C5564E89}" destId="{C58A463D-400B-497F-85A3-CBA0C6F32A7F}" srcOrd="3" destOrd="0" parTransId="{D0B003C6-BC74-4176-981A-F46F7FB9C21B}" sibTransId="{950118CD-2D2A-4041-BCAE-3359F990D75E}"/>
    <dgm:cxn modelId="{A6C72F52-4A40-4B8D-9AFE-B776C5442034}" type="presOf" srcId="{C067FEC0-0E4D-4C2D-8CAB-8E90C5564E89}" destId="{65DAAD70-809F-45B6-92E8-BE773129855D}" srcOrd="0" destOrd="0" presId="urn:microsoft.com/office/officeart/2005/8/layout/hList3"/>
    <dgm:cxn modelId="{6F1047A6-1264-458C-A189-7CCC310F99F0}" type="presOf" srcId="{B36CFDF2-B013-482B-A44A-A92495C0A812}" destId="{F7A5E271-BD5C-4037-B871-9C6D30C2F538}" srcOrd="0" destOrd="0" presId="urn:microsoft.com/office/officeart/2005/8/layout/hList3"/>
    <dgm:cxn modelId="{9A7E0BD1-E0F5-492E-B205-CEB3CEB9C13D}" srcId="{C067FEC0-0E4D-4C2D-8CAB-8E90C5564E89}" destId="{AAEEEF1D-514A-436B-9CCE-2E83E33FD88C}" srcOrd="6" destOrd="0" parTransId="{CC4C33C9-C43C-44E1-813F-249BF1FEB698}" sibTransId="{BDE4E218-3784-4B5A-905B-F318889CF175}"/>
    <dgm:cxn modelId="{F4533090-5C70-42AA-A5A9-7672A83244A1}" srcId="{C067FEC0-0E4D-4C2D-8CAB-8E90C5564E89}" destId="{071C86CA-9DD3-4A56-9C2E-F479306EB5B6}" srcOrd="5" destOrd="0" parTransId="{327EAFCB-56B2-45DF-BE54-5E67806BE260}" sibTransId="{FA18A93E-C17C-4FA4-A6B2-9F916DF28F9E}"/>
    <dgm:cxn modelId="{AEC6B021-B640-4947-9F29-7084B26C149B}" type="presOf" srcId="{071C86CA-9DD3-4A56-9C2E-F479306EB5B6}" destId="{A4D057BE-E228-4FFD-87AC-9B104CF94264}" srcOrd="0" destOrd="0" presId="urn:microsoft.com/office/officeart/2005/8/layout/hList3"/>
    <dgm:cxn modelId="{6D1CB9FF-09E1-40B6-913A-4D9F898A78C5}" type="presOf" srcId="{64B01D9E-CF08-4B70-8A95-1703F1807791}" destId="{F7502B77-BC02-4CD6-9033-26BA8DD33DE8}" srcOrd="0" destOrd="0" presId="urn:microsoft.com/office/officeart/2005/8/layout/hList3"/>
    <dgm:cxn modelId="{4087B66A-ABAD-41AE-87C1-33D043DDB2DB}" type="presOf" srcId="{8FCDFC87-C8F4-49C6-90AD-54EB4C3E5C69}" destId="{992FFDF1-D72C-4900-AE7C-15DAC0EA3E75}" srcOrd="0" destOrd="0" presId="urn:microsoft.com/office/officeart/2005/8/layout/hList3"/>
    <dgm:cxn modelId="{46B31509-6533-4B58-B3A8-4212CD0DDC15}" type="presOf" srcId="{AAEEEF1D-514A-436B-9CCE-2E83E33FD88C}" destId="{5F34ACF0-4B50-42FD-B901-98D5930D9E3B}" srcOrd="0" destOrd="0" presId="urn:microsoft.com/office/officeart/2005/8/layout/hList3"/>
    <dgm:cxn modelId="{0DD22DD0-FF89-41AA-A10B-432B10AA9232}" srcId="{C067FEC0-0E4D-4C2D-8CAB-8E90C5564E89}" destId="{8FCDFC87-C8F4-49C6-90AD-54EB4C3E5C69}" srcOrd="2" destOrd="0" parTransId="{9C8FE1D4-8BDF-4E8D-BFCA-D0D64938598E}" sibTransId="{FF75E8BD-30AD-4C6B-8133-278C8BBEB6C6}"/>
    <dgm:cxn modelId="{08FD59AB-2E38-4980-8839-E3B412BA154F}" srcId="{C067FEC0-0E4D-4C2D-8CAB-8E90C5564E89}" destId="{7CEA637A-C01C-4F09-81BE-E63FB02B0BF2}" srcOrd="0" destOrd="0" parTransId="{1B6FC655-1AAA-4863-B464-D2EC22E523BE}" sibTransId="{E8EEF50F-4468-49B9-A17D-CBCB8474CFC9}"/>
    <dgm:cxn modelId="{4811AF7A-F51C-4598-A432-9A57E658E12D}" type="presOf" srcId="{C58A463D-400B-497F-85A3-CBA0C6F32A7F}" destId="{B417580B-1F24-4B1D-802F-9FDEAC8CD96F}" srcOrd="0" destOrd="0" presId="urn:microsoft.com/office/officeart/2005/8/layout/hList3"/>
    <dgm:cxn modelId="{F7C06114-EAA4-4FAC-A435-8EEC3F286275}" type="presParOf" srcId="{F7502B77-BC02-4CD6-9033-26BA8DD33DE8}" destId="{65DAAD70-809F-45B6-92E8-BE773129855D}" srcOrd="0" destOrd="0" presId="urn:microsoft.com/office/officeart/2005/8/layout/hList3"/>
    <dgm:cxn modelId="{F4F91F54-A528-43C3-B428-F702C4B018F8}" type="presParOf" srcId="{F7502B77-BC02-4CD6-9033-26BA8DD33DE8}" destId="{77BBA3F9-70B8-4694-9666-7E3FC49538FC}" srcOrd="1" destOrd="0" presId="urn:microsoft.com/office/officeart/2005/8/layout/hList3"/>
    <dgm:cxn modelId="{C867DEE1-9334-49BA-BD12-46AD973C595B}" type="presParOf" srcId="{77BBA3F9-70B8-4694-9666-7E3FC49538FC}" destId="{9972EDF3-CB63-4490-A51B-D7A827321029}" srcOrd="0" destOrd="0" presId="urn:microsoft.com/office/officeart/2005/8/layout/hList3"/>
    <dgm:cxn modelId="{A7EAA763-4368-4FC6-8863-4F8F0AC37B82}" type="presParOf" srcId="{77BBA3F9-70B8-4694-9666-7E3FC49538FC}" destId="{2F8C3578-EB2F-4E64-B602-3B450C561A0A}" srcOrd="1" destOrd="0" presId="urn:microsoft.com/office/officeart/2005/8/layout/hList3"/>
    <dgm:cxn modelId="{F67AD783-736B-4BAB-BA37-474F8705FBED}" type="presParOf" srcId="{77BBA3F9-70B8-4694-9666-7E3FC49538FC}" destId="{992FFDF1-D72C-4900-AE7C-15DAC0EA3E75}" srcOrd="2" destOrd="0" presId="urn:microsoft.com/office/officeart/2005/8/layout/hList3"/>
    <dgm:cxn modelId="{A5ACFD01-DFA0-4A04-B964-54CD073F9938}" type="presParOf" srcId="{77BBA3F9-70B8-4694-9666-7E3FC49538FC}" destId="{B417580B-1F24-4B1D-802F-9FDEAC8CD96F}" srcOrd="3" destOrd="0" presId="urn:microsoft.com/office/officeart/2005/8/layout/hList3"/>
    <dgm:cxn modelId="{1C95B2A8-B187-4E32-BBD6-7DE2EF4934A2}" type="presParOf" srcId="{77BBA3F9-70B8-4694-9666-7E3FC49538FC}" destId="{F7A5E271-BD5C-4037-B871-9C6D30C2F538}" srcOrd="4" destOrd="0" presId="urn:microsoft.com/office/officeart/2005/8/layout/hList3"/>
    <dgm:cxn modelId="{DB629EF5-F910-4B10-83BD-55C3E20E7706}" type="presParOf" srcId="{77BBA3F9-70B8-4694-9666-7E3FC49538FC}" destId="{A4D057BE-E228-4FFD-87AC-9B104CF94264}" srcOrd="5" destOrd="0" presId="urn:microsoft.com/office/officeart/2005/8/layout/hList3"/>
    <dgm:cxn modelId="{A0B48785-75D8-4D49-8C32-F8E39A9F275F}" type="presParOf" srcId="{77BBA3F9-70B8-4694-9666-7E3FC49538FC}" destId="{5F34ACF0-4B50-42FD-B901-98D5930D9E3B}" srcOrd="6" destOrd="0" presId="urn:microsoft.com/office/officeart/2005/8/layout/hList3"/>
    <dgm:cxn modelId="{CEFB328E-8931-48C6-A51B-49BDF3693D73}" type="presParOf" srcId="{F7502B77-BC02-4CD6-9033-26BA8DD33DE8}" destId="{BF214EE8-7A95-4752-8D03-EFAC01B8F6D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4BF833E-FC26-4D42-A5B9-01720459A97F}" type="doc">
      <dgm:prSet loTypeId="urn:microsoft.com/office/officeart/2008/layout/RadialCluster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BA4B58-D97A-42F8-8885-95D9826C1399}">
      <dgm:prSet phldrT="[Текст]"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сберегательному счету клиента выполняются операции, связанные с:</a:t>
          </a:r>
        </a:p>
      </dgm:t>
    </dgm:pt>
    <dgm:pt modelId="{892AE10F-85B7-47EC-9D74-0035376F3AA9}" type="parTrans" cxnId="{3920E98C-7E8F-4835-9255-E6418ECBED73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6F5084-3974-49D5-B459-A87F3ACDC347}" type="sibTrans" cxnId="{3920E98C-7E8F-4835-9255-E6418ECBED73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AEAE78-6E39-4670-AAAA-3384CA1BE512}">
      <dgm:prSet phldrT="[Текст]"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обеспечением наличия и использованием банком денег, принадлежащих клиенту</a:t>
          </a:r>
        </a:p>
      </dgm:t>
    </dgm:pt>
    <dgm:pt modelId="{DD85BB8F-D1BA-47A6-8C87-10DC44FDD20C}" type="parTrans" cxnId="{13638BDC-2044-43AC-8481-C4A60166CAE5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48BBBC-8EB0-49EF-A1FF-D965D17F73BE}" type="sibTrans" cxnId="{13638BDC-2044-43AC-8481-C4A60166CAE5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805E1D-8F04-4343-89C8-50690E209EE1}">
      <dgm:prSet phldrT="[Текст]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D14ADB-6905-4512-96DC-EAC19DB43C9B}" type="parTrans" cxnId="{3AE8BD84-DB63-4D99-AF82-51236DE87BA5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DAD1E3-3F5C-4300-A54A-714A74D38A6D}" type="sibTrans" cxnId="{3AE8BD84-DB63-4D99-AF82-51236DE87BA5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82E410-E015-46AB-AFD5-DCAB149E4F35}">
      <dgm:prSet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осуществлением приема от клиента или третьих лиц денег как наличным, так и безналичным способом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F1DA74-5C5C-402C-8E82-8FD02AAFF203}" type="parTrans" cxnId="{20DC22D6-B8B6-49D1-9DB8-E28183BD8348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A79C55-19AF-4CC3-BDB0-44F17B095868}" type="sibTrans" cxnId="{20DC22D6-B8B6-49D1-9DB8-E28183BD8348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1B9BC6-E08E-49A9-B475-36C5AF162B2E}">
      <dgm:prSet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выплатой вознаграждения в размере и порядке, определяемых договором банковского вклада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DBB661-A5C2-4F39-B36A-606C83BEA5BD}" type="parTrans" cxnId="{CFDF87F3-FFA6-4B47-BED2-CEEADDA4BFD1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6051DF-8FC5-4EB3-8C79-304EFBDBA30D}" type="sibTrans" cxnId="{CFDF87F3-FFA6-4B47-BED2-CEEADDA4BFD1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F381EF-EB98-4467-B922-02ABA6337AC4}">
      <dgm:prSet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возвратом денег клиенту на условиях, предусмотренных договором банковского вклада и законами РК, в том числе путем их перевода на другой банковский счет клиента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E618A3-4C10-496C-8BF5-F0399393D323}" type="parTrans" cxnId="{82C54FA0-077E-48F6-B382-18B9E81A5861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C8BF44-CA1F-41B5-91D4-1EEB0E67529B}" type="sibTrans" cxnId="{82C54FA0-077E-48F6-B382-18B9E81A5861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71AE3C-B5A5-43AC-8744-14A0D10CC649}">
      <dgm:prSet custT="1"/>
      <dgm:spPr/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исполнением указания третьих лиц об изъятии денег клиента по основаниям, предусмотренным законами РК или договором банковского счета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2E670A-DFAB-4CC0-8F29-8C6696B1B834}" type="parTrans" cxnId="{BD489B44-A835-4C48-86E3-AD1E7EB694BD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641C89-4956-45E3-98B0-12F10D0E340C}" type="sibTrans" cxnId="{BD489B44-A835-4C48-86E3-AD1E7EB694BD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AB8C45-6382-4910-8535-1DA02A3AD17B}" type="pres">
      <dgm:prSet presAssocID="{C4BF833E-FC26-4D42-A5B9-01720459A97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230823A-EF77-43B3-AF33-8C1F0E9A3381}" type="pres">
      <dgm:prSet presAssocID="{32BA4B58-D97A-42F8-8885-95D9826C1399}" presName="singleCycle" presStyleCnt="0"/>
      <dgm:spPr/>
      <dgm:t>
        <a:bodyPr/>
        <a:lstStyle/>
        <a:p>
          <a:endParaRPr lang="ru-RU"/>
        </a:p>
      </dgm:t>
    </dgm:pt>
    <dgm:pt modelId="{28E1F833-7A96-47B6-82ED-2E8C2E633499}" type="pres">
      <dgm:prSet presAssocID="{32BA4B58-D97A-42F8-8885-95D9826C1399}" presName="singleCenter" presStyleLbl="node1" presStyleIdx="0" presStyleCnt="6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BAABCD75-51E8-4361-A6A8-555018286CE7}" type="pres">
      <dgm:prSet presAssocID="{DD85BB8F-D1BA-47A6-8C87-10DC44FDD20C}" presName="Name56" presStyleLbl="parChTrans1D2" presStyleIdx="0" presStyleCnt="5"/>
      <dgm:spPr/>
      <dgm:t>
        <a:bodyPr/>
        <a:lstStyle/>
        <a:p>
          <a:endParaRPr lang="ru-RU"/>
        </a:p>
      </dgm:t>
    </dgm:pt>
    <dgm:pt modelId="{5A43C942-2574-4435-909C-1C02069A5642}" type="pres">
      <dgm:prSet presAssocID="{96AEAE78-6E39-4670-AAAA-3384CA1BE512}" presName="text0" presStyleLbl="node1" presStyleIdx="1" presStyleCnt="6" custScaleX="179779" custScaleY="1078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C00B4-CCD1-4A0B-885E-41E32B188DBB}" type="pres">
      <dgm:prSet presAssocID="{9EF1DA74-5C5C-402C-8E82-8FD02AAFF203}" presName="Name56" presStyleLbl="parChTrans1D2" presStyleIdx="1" presStyleCnt="5"/>
      <dgm:spPr/>
      <dgm:t>
        <a:bodyPr/>
        <a:lstStyle/>
        <a:p>
          <a:endParaRPr lang="ru-RU"/>
        </a:p>
      </dgm:t>
    </dgm:pt>
    <dgm:pt modelId="{8CE56B8F-3B39-4C42-9E9C-C2EE52A0695A}" type="pres">
      <dgm:prSet presAssocID="{2782E410-E015-46AB-AFD5-DCAB149E4F35}" presName="text0" presStyleLbl="node1" presStyleIdx="2" presStyleCnt="6" custScaleX="229385" custRadScaleRad="117938" custRadScaleInc="73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C8DCDD-8332-44CA-BBB7-2DF3D0DB4633}" type="pres">
      <dgm:prSet presAssocID="{FBDBB661-A5C2-4F39-B36A-606C83BEA5BD}" presName="Name56" presStyleLbl="parChTrans1D2" presStyleIdx="2" presStyleCnt="5"/>
      <dgm:spPr/>
      <dgm:t>
        <a:bodyPr/>
        <a:lstStyle/>
        <a:p>
          <a:endParaRPr lang="ru-RU"/>
        </a:p>
      </dgm:t>
    </dgm:pt>
    <dgm:pt modelId="{5B886394-1100-4097-9F64-27710CB87D65}" type="pres">
      <dgm:prSet presAssocID="{831B9BC6-E08E-49A9-B475-36C5AF162B2E}" presName="text0" presStyleLbl="node1" presStyleIdx="3" presStyleCnt="6" custScaleX="246272" custRadScaleRad="111936" custRadScaleInc="-235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705834-F5E0-4EF5-B056-46C38C4E0998}" type="pres">
      <dgm:prSet presAssocID="{15E618A3-4C10-496C-8BF5-F0399393D323}" presName="Name56" presStyleLbl="parChTrans1D2" presStyleIdx="3" presStyleCnt="5"/>
      <dgm:spPr/>
      <dgm:t>
        <a:bodyPr/>
        <a:lstStyle/>
        <a:p>
          <a:endParaRPr lang="ru-RU"/>
        </a:p>
      </dgm:t>
    </dgm:pt>
    <dgm:pt modelId="{FDDFF9D3-7A14-4044-A1B0-95D29E74A192}" type="pres">
      <dgm:prSet presAssocID="{A2F381EF-EB98-4467-B922-02ABA6337AC4}" presName="text0" presStyleLbl="node1" presStyleIdx="4" presStyleCnt="6" custScaleX="291316" custRadScaleRad="115718" custRadScaleInc="301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93F46F-BC29-4351-8F5B-FADB2FFF8483}" type="pres">
      <dgm:prSet presAssocID="{A62E670A-DFAB-4CC0-8F29-8C6696B1B834}" presName="Name56" presStyleLbl="parChTrans1D2" presStyleIdx="4" presStyleCnt="5"/>
      <dgm:spPr/>
      <dgm:t>
        <a:bodyPr/>
        <a:lstStyle/>
        <a:p>
          <a:endParaRPr lang="ru-RU"/>
        </a:p>
      </dgm:t>
    </dgm:pt>
    <dgm:pt modelId="{270C224B-4B20-4396-A56A-55900A48DE9E}" type="pres">
      <dgm:prSet presAssocID="{A871AE3C-B5A5-43AC-8744-14A0D10CC649}" presName="text0" presStyleLbl="node1" presStyleIdx="5" presStyleCnt="6" custScaleX="259873" custRadScaleRad="123115" custRadScaleInc="-8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4F8F37-FCDB-4B7C-A8BE-7B2AB83006EE}" type="presOf" srcId="{DD85BB8F-D1BA-47A6-8C87-10DC44FDD20C}" destId="{BAABCD75-51E8-4361-A6A8-555018286CE7}" srcOrd="0" destOrd="0" presId="urn:microsoft.com/office/officeart/2008/layout/RadialCluster"/>
    <dgm:cxn modelId="{DC46FC34-0653-4084-BBC6-469DA0F12022}" type="presOf" srcId="{A2F381EF-EB98-4467-B922-02ABA6337AC4}" destId="{FDDFF9D3-7A14-4044-A1B0-95D29E74A192}" srcOrd="0" destOrd="0" presId="urn:microsoft.com/office/officeart/2008/layout/RadialCluster"/>
    <dgm:cxn modelId="{3AE8BD84-DB63-4D99-AF82-51236DE87BA5}" srcId="{C4BF833E-FC26-4D42-A5B9-01720459A97F}" destId="{85805E1D-8F04-4343-89C8-50690E209EE1}" srcOrd="1" destOrd="0" parTransId="{5CD14ADB-6905-4512-96DC-EAC19DB43C9B}" sibTransId="{A8DAD1E3-3F5C-4300-A54A-714A74D38A6D}"/>
    <dgm:cxn modelId="{23FD43E0-CE57-4814-813A-39BCF4BFBBE9}" type="presOf" srcId="{FBDBB661-A5C2-4F39-B36A-606C83BEA5BD}" destId="{4CC8DCDD-8332-44CA-BBB7-2DF3D0DB4633}" srcOrd="0" destOrd="0" presId="urn:microsoft.com/office/officeart/2008/layout/RadialCluster"/>
    <dgm:cxn modelId="{82C54FA0-077E-48F6-B382-18B9E81A5861}" srcId="{32BA4B58-D97A-42F8-8885-95D9826C1399}" destId="{A2F381EF-EB98-4467-B922-02ABA6337AC4}" srcOrd="3" destOrd="0" parTransId="{15E618A3-4C10-496C-8BF5-F0399393D323}" sibTransId="{3DC8BF44-CA1F-41B5-91D4-1EEB0E67529B}"/>
    <dgm:cxn modelId="{D97D0AEA-B12E-411C-9470-4B36445B80B0}" type="presOf" srcId="{32BA4B58-D97A-42F8-8885-95D9826C1399}" destId="{28E1F833-7A96-47B6-82ED-2E8C2E633499}" srcOrd="0" destOrd="0" presId="urn:microsoft.com/office/officeart/2008/layout/RadialCluster"/>
    <dgm:cxn modelId="{4507A153-2EEC-4B97-9BA0-1990855EF2DB}" type="presOf" srcId="{96AEAE78-6E39-4670-AAAA-3384CA1BE512}" destId="{5A43C942-2574-4435-909C-1C02069A5642}" srcOrd="0" destOrd="0" presId="urn:microsoft.com/office/officeart/2008/layout/RadialCluster"/>
    <dgm:cxn modelId="{A6F63B83-E904-496B-AD8C-519531E32D45}" type="presOf" srcId="{A62E670A-DFAB-4CC0-8F29-8C6696B1B834}" destId="{5393F46F-BC29-4351-8F5B-FADB2FFF8483}" srcOrd="0" destOrd="0" presId="urn:microsoft.com/office/officeart/2008/layout/RadialCluster"/>
    <dgm:cxn modelId="{13638BDC-2044-43AC-8481-C4A60166CAE5}" srcId="{32BA4B58-D97A-42F8-8885-95D9826C1399}" destId="{96AEAE78-6E39-4670-AAAA-3384CA1BE512}" srcOrd="0" destOrd="0" parTransId="{DD85BB8F-D1BA-47A6-8C87-10DC44FDD20C}" sibTransId="{3A48BBBC-8EB0-49EF-A1FF-D965D17F73BE}"/>
    <dgm:cxn modelId="{2B32AF28-CEFC-4A56-BC4C-3C2F2B767DAC}" type="presOf" srcId="{A871AE3C-B5A5-43AC-8744-14A0D10CC649}" destId="{270C224B-4B20-4396-A56A-55900A48DE9E}" srcOrd="0" destOrd="0" presId="urn:microsoft.com/office/officeart/2008/layout/RadialCluster"/>
    <dgm:cxn modelId="{5B21D791-896A-44C7-BDFA-3D5EE0A0C8BE}" type="presOf" srcId="{15E618A3-4C10-496C-8BF5-F0399393D323}" destId="{43705834-F5E0-4EF5-B056-46C38C4E0998}" srcOrd="0" destOrd="0" presId="urn:microsoft.com/office/officeart/2008/layout/RadialCluster"/>
    <dgm:cxn modelId="{90198DC3-F0AE-4694-8388-B71282CC2240}" type="presOf" srcId="{2782E410-E015-46AB-AFD5-DCAB149E4F35}" destId="{8CE56B8F-3B39-4C42-9E9C-C2EE52A0695A}" srcOrd="0" destOrd="0" presId="urn:microsoft.com/office/officeart/2008/layout/RadialCluster"/>
    <dgm:cxn modelId="{CFDF87F3-FFA6-4B47-BED2-CEEADDA4BFD1}" srcId="{32BA4B58-D97A-42F8-8885-95D9826C1399}" destId="{831B9BC6-E08E-49A9-B475-36C5AF162B2E}" srcOrd="2" destOrd="0" parTransId="{FBDBB661-A5C2-4F39-B36A-606C83BEA5BD}" sibTransId="{AC6051DF-8FC5-4EB3-8C79-304EFBDBA30D}"/>
    <dgm:cxn modelId="{3920E98C-7E8F-4835-9255-E6418ECBED73}" srcId="{C4BF833E-FC26-4D42-A5B9-01720459A97F}" destId="{32BA4B58-D97A-42F8-8885-95D9826C1399}" srcOrd="0" destOrd="0" parTransId="{892AE10F-85B7-47EC-9D74-0035376F3AA9}" sibTransId="{6F6F5084-3974-49D5-B459-A87F3ACDC347}"/>
    <dgm:cxn modelId="{BEF498C3-EF37-4F29-97CE-0B2B13C82AD0}" type="presOf" srcId="{C4BF833E-FC26-4D42-A5B9-01720459A97F}" destId="{10AB8C45-6382-4910-8535-1DA02A3AD17B}" srcOrd="0" destOrd="0" presId="urn:microsoft.com/office/officeart/2008/layout/RadialCluster"/>
    <dgm:cxn modelId="{B06B27C1-3CFF-455E-9032-46297981F510}" type="presOf" srcId="{9EF1DA74-5C5C-402C-8E82-8FD02AAFF203}" destId="{A19C00B4-CCD1-4A0B-885E-41E32B188DBB}" srcOrd="0" destOrd="0" presId="urn:microsoft.com/office/officeart/2008/layout/RadialCluster"/>
    <dgm:cxn modelId="{20DC22D6-B8B6-49D1-9DB8-E28183BD8348}" srcId="{32BA4B58-D97A-42F8-8885-95D9826C1399}" destId="{2782E410-E015-46AB-AFD5-DCAB149E4F35}" srcOrd="1" destOrd="0" parTransId="{9EF1DA74-5C5C-402C-8E82-8FD02AAFF203}" sibTransId="{14A79C55-19AF-4CC3-BDB0-44F17B095868}"/>
    <dgm:cxn modelId="{BD489B44-A835-4C48-86E3-AD1E7EB694BD}" srcId="{32BA4B58-D97A-42F8-8885-95D9826C1399}" destId="{A871AE3C-B5A5-43AC-8744-14A0D10CC649}" srcOrd="4" destOrd="0" parTransId="{A62E670A-DFAB-4CC0-8F29-8C6696B1B834}" sibTransId="{04641C89-4956-45E3-98B0-12F10D0E340C}"/>
    <dgm:cxn modelId="{9B70A90B-EE74-4820-A437-48AA79B2B467}" type="presOf" srcId="{831B9BC6-E08E-49A9-B475-36C5AF162B2E}" destId="{5B886394-1100-4097-9F64-27710CB87D65}" srcOrd="0" destOrd="0" presId="urn:microsoft.com/office/officeart/2008/layout/RadialCluster"/>
    <dgm:cxn modelId="{221E0DF6-A583-4E66-83CF-C32EA53CC6AF}" type="presParOf" srcId="{10AB8C45-6382-4910-8535-1DA02A3AD17B}" destId="{D230823A-EF77-43B3-AF33-8C1F0E9A3381}" srcOrd="0" destOrd="0" presId="urn:microsoft.com/office/officeart/2008/layout/RadialCluster"/>
    <dgm:cxn modelId="{0E8E5970-8BA8-4196-A065-A0B8BC71CB8E}" type="presParOf" srcId="{D230823A-EF77-43B3-AF33-8C1F0E9A3381}" destId="{28E1F833-7A96-47B6-82ED-2E8C2E633499}" srcOrd="0" destOrd="0" presId="urn:microsoft.com/office/officeart/2008/layout/RadialCluster"/>
    <dgm:cxn modelId="{5087AB28-5F8B-436E-A7D1-30E2878CA4BF}" type="presParOf" srcId="{D230823A-EF77-43B3-AF33-8C1F0E9A3381}" destId="{BAABCD75-51E8-4361-A6A8-555018286CE7}" srcOrd="1" destOrd="0" presId="urn:microsoft.com/office/officeart/2008/layout/RadialCluster"/>
    <dgm:cxn modelId="{DEA824FE-3B20-43B2-84B6-F92950AD677D}" type="presParOf" srcId="{D230823A-EF77-43B3-AF33-8C1F0E9A3381}" destId="{5A43C942-2574-4435-909C-1C02069A5642}" srcOrd="2" destOrd="0" presId="urn:microsoft.com/office/officeart/2008/layout/RadialCluster"/>
    <dgm:cxn modelId="{6FE675C7-9830-493E-A5F7-F78D518A386D}" type="presParOf" srcId="{D230823A-EF77-43B3-AF33-8C1F0E9A3381}" destId="{A19C00B4-CCD1-4A0B-885E-41E32B188DBB}" srcOrd="3" destOrd="0" presId="urn:microsoft.com/office/officeart/2008/layout/RadialCluster"/>
    <dgm:cxn modelId="{D2CD513D-D8F5-4235-AACF-BB6777415AAE}" type="presParOf" srcId="{D230823A-EF77-43B3-AF33-8C1F0E9A3381}" destId="{8CE56B8F-3B39-4C42-9E9C-C2EE52A0695A}" srcOrd="4" destOrd="0" presId="urn:microsoft.com/office/officeart/2008/layout/RadialCluster"/>
    <dgm:cxn modelId="{B802F118-26B3-4DDF-94D0-685D443934E3}" type="presParOf" srcId="{D230823A-EF77-43B3-AF33-8C1F0E9A3381}" destId="{4CC8DCDD-8332-44CA-BBB7-2DF3D0DB4633}" srcOrd="5" destOrd="0" presId="urn:microsoft.com/office/officeart/2008/layout/RadialCluster"/>
    <dgm:cxn modelId="{56FDEEE7-F6AC-4E70-B1C5-CA2DEAB31FD0}" type="presParOf" srcId="{D230823A-EF77-43B3-AF33-8C1F0E9A3381}" destId="{5B886394-1100-4097-9F64-27710CB87D65}" srcOrd="6" destOrd="0" presId="urn:microsoft.com/office/officeart/2008/layout/RadialCluster"/>
    <dgm:cxn modelId="{092FFD03-9A55-4DFE-8394-5553ACB4BF79}" type="presParOf" srcId="{D230823A-EF77-43B3-AF33-8C1F0E9A3381}" destId="{43705834-F5E0-4EF5-B056-46C38C4E0998}" srcOrd="7" destOrd="0" presId="urn:microsoft.com/office/officeart/2008/layout/RadialCluster"/>
    <dgm:cxn modelId="{C08C5161-8529-48D2-AADE-5A04560FAE1F}" type="presParOf" srcId="{D230823A-EF77-43B3-AF33-8C1F0E9A3381}" destId="{FDDFF9D3-7A14-4044-A1B0-95D29E74A192}" srcOrd="8" destOrd="0" presId="urn:microsoft.com/office/officeart/2008/layout/RadialCluster"/>
    <dgm:cxn modelId="{6FC2E91D-696C-42B2-A190-903453D7AF61}" type="presParOf" srcId="{D230823A-EF77-43B3-AF33-8C1F0E9A3381}" destId="{5393F46F-BC29-4351-8F5B-FADB2FFF8483}" srcOrd="9" destOrd="0" presId="urn:microsoft.com/office/officeart/2008/layout/RadialCluster"/>
    <dgm:cxn modelId="{F1460922-404E-45CF-A288-74915095152E}" type="presParOf" srcId="{D230823A-EF77-43B3-AF33-8C1F0E9A3381}" destId="{270C224B-4B20-4396-A56A-55900A48DE9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6FE50D0-D567-46F9-BB16-CF457583194A}" type="doc">
      <dgm:prSet loTypeId="urn:microsoft.com/office/officeart/2005/8/layout/matrix1" loCatId="matrix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75E4910E-6880-49BE-B647-96F54D9013D7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По корреспондентскому счету банка или организации, осуществляющей отдельные виды банковских операций, выполняются операции, связанные с:</a:t>
          </a:r>
          <a:endParaRPr lang="ru-RU" sz="20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7D851B-3ECA-4E64-8E62-9D0AE314C6B1}" type="parTrans" cxnId="{2E2C6714-D9C5-4C5D-80FE-F1486B8C527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61B1B1-1687-4943-96E6-1C95871DF60B}" type="sibTrans" cxnId="{2E2C6714-D9C5-4C5D-80FE-F1486B8C527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6136BB-4430-40A9-A0F6-6C1AF74E42F3}">
      <dgm:prSet phldrT="[Текст]" phldr="1"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54BF9C-6086-4F65-ABE4-AFDD62542954}" type="parTrans" cxnId="{B00DC703-603D-491B-9FF6-30E6FF873CFE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3677D-525C-4025-81B6-500476DE9CE0}" type="sibTrans" cxnId="{B00DC703-603D-491B-9FF6-30E6FF873CFE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8A20C2-2A68-4F31-AD43-4B9E53C61606}">
      <dgm:prSet phldrT="[Текст]" phldr="1"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FBD150-097C-4E20-A91E-18E2B0572A18}" type="parTrans" cxnId="{D35B64B6-BB7F-4125-B7C9-EACAC6AA829D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1E520D-4636-4410-815F-A31FC2A62F3D}" type="sibTrans" cxnId="{D35B64B6-BB7F-4125-B7C9-EACAC6AA829D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E085CB-3CCF-4D9A-8DE2-F5DF69AE1B9C}">
      <dgm:prSet phldrT="[Текст]" phldr="1"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F14895-B60B-4B66-8F5F-BDFCE24899D9}" type="parTrans" cxnId="{A8EB8ACE-513D-4CE4-9884-A15EA90EE3EA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39016C-038A-4180-AEA5-3A50813CF17D}" type="sibTrans" cxnId="{A8EB8ACE-513D-4CE4-9884-A15EA90EE3EA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D42925-3C75-4508-8F0B-B60D3DC502ED}">
      <dgm:prSet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зачислением денег, поступающих в пользу банка или его клиентов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1B7470-7535-4325-B4E0-BA3CF9C02D54}" type="parTrans" cxnId="{E8A79BA9-EB43-48D9-8D5A-B2A96EA3FDAF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3AADF5-3D5F-4E06-82FF-277CB329ACC7}" type="sibTrans" cxnId="{E8A79BA9-EB43-48D9-8D5A-B2A96EA3FDAF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7186A4-4D14-48C4-8F5B-6C82B5CB578A}">
      <dgm:prSet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выполнением указания банка о переводе денег банку либо в пользу третьих лиц в целях исполнения обязательств банка или его клиентов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4472BF-C3C5-4091-90D9-CA111F0297A6}" type="parTrans" cxnId="{F54D6C8F-748B-42EB-AE49-D413E107D06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4CA043-D278-4319-887C-5600DA04322D}" type="sibTrans" cxnId="{F54D6C8F-748B-42EB-AE49-D413E107D063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C8BF78-4F95-4935-A4BF-816A19CC4716}">
      <dgm:prSet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осуществлением приема и выдачи наличных денег с корреспондентского счета банку в порядке и на условиях, предусмотренных договором и Законом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ACAA2D-6022-47E2-9B7B-75F19102CEBA}" type="parTrans" cxnId="{731FAEF7-8FC5-46F1-B421-A61E73FCC541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2C126B-6D71-467A-AC65-18B7213C8D41}" type="sibTrans" cxnId="{731FAEF7-8FC5-46F1-B421-A61E73FCC541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007C40-6AAC-4D5A-9E36-F5CF3732AE18}">
      <dgm:prSet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оказанием других услуг, предусмотренных договором корреспондентского счета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B823AB-A69B-4AAF-8DD8-DFCC70E629A7}" type="parTrans" cxnId="{2D43A797-2836-4B23-9CDF-E3E3988D2955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873557-4145-4969-AD60-3038FB91D397}" type="sibTrans" cxnId="{2D43A797-2836-4B23-9CDF-E3E3988D2955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A16B4D-82D5-4544-9F25-EC0B24E36FE8}" type="pres">
      <dgm:prSet presAssocID="{66FE50D0-D567-46F9-BB16-CF457583194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1D3F5C-8748-4DBF-8505-70FB1179BB03}" type="pres">
      <dgm:prSet presAssocID="{66FE50D0-D567-46F9-BB16-CF457583194A}" presName="matrix" presStyleCnt="0"/>
      <dgm:spPr/>
      <dgm:t>
        <a:bodyPr/>
        <a:lstStyle/>
        <a:p>
          <a:endParaRPr lang="ru-RU"/>
        </a:p>
      </dgm:t>
    </dgm:pt>
    <dgm:pt modelId="{12EB15A9-C847-44AD-9CEC-FAE4D83815BA}" type="pres">
      <dgm:prSet presAssocID="{66FE50D0-D567-46F9-BB16-CF457583194A}" presName="tile1" presStyleLbl="node1" presStyleIdx="0" presStyleCnt="4"/>
      <dgm:spPr/>
      <dgm:t>
        <a:bodyPr/>
        <a:lstStyle/>
        <a:p>
          <a:endParaRPr lang="ru-RU"/>
        </a:p>
      </dgm:t>
    </dgm:pt>
    <dgm:pt modelId="{4B2AF1ED-2A02-4658-95BD-E5F4E0C3512F}" type="pres">
      <dgm:prSet presAssocID="{66FE50D0-D567-46F9-BB16-CF457583194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E65C2D-FF48-4F01-B195-5C6ECF627A33}" type="pres">
      <dgm:prSet presAssocID="{66FE50D0-D567-46F9-BB16-CF457583194A}" presName="tile2" presStyleLbl="node1" presStyleIdx="1" presStyleCnt="4"/>
      <dgm:spPr/>
      <dgm:t>
        <a:bodyPr/>
        <a:lstStyle/>
        <a:p>
          <a:endParaRPr lang="ru-RU"/>
        </a:p>
      </dgm:t>
    </dgm:pt>
    <dgm:pt modelId="{1E16D0D8-9567-42C7-AE8F-8A8E81251614}" type="pres">
      <dgm:prSet presAssocID="{66FE50D0-D567-46F9-BB16-CF457583194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3F5303-3E7B-4805-9AF2-A072C40652FF}" type="pres">
      <dgm:prSet presAssocID="{66FE50D0-D567-46F9-BB16-CF457583194A}" presName="tile3" presStyleLbl="node1" presStyleIdx="2" presStyleCnt="4"/>
      <dgm:spPr/>
      <dgm:t>
        <a:bodyPr/>
        <a:lstStyle/>
        <a:p>
          <a:endParaRPr lang="ru-RU"/>
        </a:p>
      </dgm:t>
    </dgm:pt>
    <dgm:pt modelId="{2D60E0D2-CBE3-4EFD-9A4A-A620A461E065}" type="pres">
      <dgm:prSet presAssocID="{66FE50D0-D567-46F9-BB16-CF457583194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36CEF-60FC-43B9-82EA-6582D978E259}" type="pres">
      <dgm:prSet presAssocID="{66FE50D0-D567-46F9-BB16-CF457583194A}" presName="tile4" presStyleLbl="node1" presStyleIdx="3" presStyleCnt="4"/>
      <dgm:spPr/>
      <dgm:t>
        <a:bodyPr/>
        <a:lstStyle/>
        <a:p>
          <a:endParaRPr lang="ru-RU"/>
        </a:p>
      </dgm:t>
    </dgm:pt>
    <dgm:pt modelId="{EDE4A28C-5D23-4C0D-9DCB-D01155F6926A}" type="pres">
      <dgm:prSet presAssocID="{66FE50D0-D567-46F9-BB16-CF457583194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1EE487-99D5-46E2-8468-C19A2B234E6A}" type="pres">
      <dgm:prSet presAssocID="{66FE50D0-D567-46F9-BB16-CF457583194A}" presName="centerTile" presStyleLbl="fgShp" presStyleIdx="0" presStyleCnt="1" custScaleX="15845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E8A79BA9-EB43-48D9-8D5A-B2A96EA3FDAF}" srcId="{75E4910E-6880-49BE-B647-96F54D9013D7}" destId="{FED42925-3C75-4508-8F0B-B60D3DC502ED}" srcOrd="0" destOrd="0" parTransId="{E81B7470-7535-4325-B4E0-BA3CF9C02D54}" sibTransId="{453AADF5-3D5F-4E06-82FF-277CB329ACC7}"/>
    <dgm:cxn modelId="{731FAEF7-8FC5-46F1-B421-A61E73FCC541}" srcId="{75E4910E-6880-49BE-B647-96F54D9013D7}" destId="{94C8BF78-4F95-4935-A4BF-816A19CC4716}" srcOrd="2" destOrd="0" parTransId="{CCACAA2D-6022-47E2-9B7B-75F19102CEBA}" sibTransId="{002C126B-6D71-467A-AC65-18B7213C8D41}"/>
    <dgm:cxn modelId="{C09A444A-1062-4392-B2CF-3CAD608D6940}" type="presOf" srcId="{1E7186A4-4D14-48C4-8F5B-6C82B5CB578A}" destId="{A8E65C2D-FF48-4F01-B195-5C6ECF627A33}" srcOrd="0" destOrd="0" presId="urn:microsoft.com/office/officeart/2005/8/layout/matrix1"/>
    <dgm:cxn modelId="{2E2C6714-D9C5-4C5D-80FE-F1486B8C5273}" srcId="{66FE50D0-D567-46F9-BB16-CF457583194A}" destId="{75E4910E-6880-49BE-B647-96F54D9013D7}" srcOrd="0" destOrd="0" parTransId="{187D851B-3ECA-4E64-8E62-9D0AE314C6B1}" sibTransId="{9861B1B1-1687-4943-96E6-1C95871DF60B}"/>
    <dgm:cxn modelId="{022E4110-5CD2-43CB-ACBE-A02BD0F68976}" type="presOf" srcId="{0D007C40-6AAC-4D5A-9E36-F5CF3732AE18}" destId="{A5336CEF-60FC-43B9-82EA-6582D978E259}" srcOrd="0" destOrd="0" presId="urn:microsoft.com/office/officeart/2005/8/layout/matrix1"/>
    <dgm:cxn modelId="{B00DC703-603D-491B-9FF6-30E6FF873CFE}" srcId="{75E4910E-6880-49BE-B647-96F54D9013D7}" destId="{B16136BB-4430-40A9-A0F6-6C1AF74E42F3}" srcOrd="4" destOrd="0" parTransId="{0754BF9C-6086-4F65-ABE4-AFDD62542954}" sibTransId="{DF43677D-525C-4025-81B6-500476DE9CE0}"/>
    <dgm:cxn modelId="{7454F76D-774A-4B6F-BE4D-CCDD309A1048}" type="presOf" srcId="{FED42925-3C75-4508-8F0B-B60D3DC502ED}" destId="{4B2AF1ED-2A02-4658-95BD-E5F4E0C3512F}" srcOrd="1" destOrd="0" presId="urn:microsoft.com/office/officeart/2005/8/layout/matrix1"/>
    <dgm:cxn modelId="{D233225F-A884-46EE-9F2E-6E542610E8C4}" type="presOf" srcId="{94C8BF78-4F95-4935-A4BF-816A19CC4716}" destId="{2D60E0D2-CBE3-4EFD-9A4A-A620A461E065}" srcOrd="1" destOrd="0" presId="urn:microsoft.com/office/officeart/2005/8/layout/matrix1"/>
    <dgm:cxn modelId="{DA83646C-67DF-492F-A687-0727919A3094}" type="presOf" srcId="{66FE50D0-D567-46F9-BB16-CF457583194A}" destId="{1BA16B4D-82D5-4544-9F25-EC0B24E36FE8}" srcOrd="0" destOrd="0" presId="urn:microsoft.com/office/officeart/2005/8/layout/matrix1"/>
    <dgm:cxn modelId="{2D43A797-2836-4B23-9CDF-E3E3988D2955}" srcId="{75E4910E-6880-49BE-B647-96F54D9013D7}" destId="{0D007C40-6AAC-4D5A-9E36-F5CF3732AE18}" srcOrd="3" destOrd="0" parTransId="{87B823AB-A69B-4AAF-8DD8-DFCC70E629A7}" sibTransId="{C8873557-4145-4969-AD60-3038FB91D397}"/>
    <dgm:cxn modelId="{DAC92284-0B1D-4B0F-A67D-57653F9784FD}" type="presOf" srcId="{94C8BF78-4F95-4935-A4BF-816A19CC4716}" destId="{6C3F5303-3E7B-4805-9AF2-A072C40652FF}" srcOrd="0" destOrd="0" presId="urn:microsoft.com/office/officeart/2005/8/layout/matrix1"/>
    <dgm:cxn modelId="{D35B64B6-BB7F-4125-B7C9-EACAC6AA829D}" srcId="{75E4910E-6880-49BE-B647-96F54D9013D7}" destId="{F38A20C2-2A68-4F31-AD43-4B9E53C61606}" srcOrd="5" destOrd="0" parTransId="{35FBD150-097C-4E20-A91E-18E2B0572A18}" sibTransId="{251E520D-4636-4410-815F-A31FC2A62F3D}"/>
    <dgm:cxn modelId="{F54D6C8F-748B-42EB-AE49-D413E107D063}" srcId="{75E4910E-6880-49BE-B647-96F54D9013D7}" destId="{1E7186A4-4D14-48C4-8F5B-6C82B5CB578A}" srcOrd="1" destOrd="0" parTransId="{954472BF-C3C5-4091-90D9-CA111F0297A6}" sibTransId="{B74CA043-D278-4319-887C-5600DA04322D}"/>
    <dgm:cxn modelId="{71F3D969-157C-4CAA-A541-40B68D2AD278}" type="presOf" srcId="{1E7186A4-4D14-48C4-8F5B-6C82B5CB578A}" destId="{1E16D0D8-9567-42C7-AE8F-8A8E81251614}" srcOrd="1" destOrd="0" presId="urn:microsoft.com/office/officeart/2005/8/layout/matrix1"/>
    <dgm:cxn modelId="{8F992C66-1D6E-43D2-A23B-3AC0FDC1C475}" type="presOf" srcId="{FED42925-3C75-4508-8F0B-B60D3DC502ED}" destId="{12EB15A9-C847-44AD-9CEC-FAE4D83815BA}" srcOrd="0" destOrd="0" presId="urn:microsoft.com/office/officeart/2005/8/layout/matrix1"/>
    <dgm:cxn modelId="{D584DCEE-1BFF-4236-9DED-F33224C90FE0}" type="presOf" srcId="{0D007C40-6AAC-4D5A-9E36-F5CF3732AE18}" destId="{EDE4A28C-5D23-4C0D-9DCB-D01155F6926A}" srcOrd="1" destOrd="0" presId="urn:microsoft.com/office/officeart/2005/8/layout/matrix1"/>
    <dgm:cxn modelId="{A8EB8ACE-513D-4CE4-9884-A15EA90EE3EA}" srcId="{75E4910E-6880-49BE-B647-96F54D9013D7}" destId="{2FE085CB-3CCF-4D9A-8DE2-F5DF69AE1B9C}" srcOrd="6" destOrd="0" parTransId="{00F14895-B60B-4B66-8F5F-BDFCE24899D9}" sibTransId="{FE39016C-038A-4180-AEA5-3A50813CF17D}"/>
    <dgm:cxn modelId="{0C15453F-5DC7-4D2F-8892-53343E78E4D9}" type="presOf" srcId="{75E4910E-6880-49BE-B647-96F54D9013D7}" destId="{851EE487-99D5-46E2-8468-C19A2B234E6A}" srcOrd="0" destOrd="0" presId="urn:microsoft.com/office/officeart/2005/8/layout/matrix1"/>
    <dgm:cxn modelId="{D74BCFAD-041D-4E4F-ACBB-E87BCA5B3511}" type="presParOf" srcId="{1BA16B4D-82D5-4544-9F25-EC0B24E36FE8}" destId="{BA1D3F5C-8748-4DBF-8505-70FB1179BB03}" srcOrd="0" destOrd="0" presId="urn:microsoft.com/office/officeart/2005/8/layout/matrix1"/>
    <dgm:cxn modelId="{6BDF7D96-0B6B-436A-BCDD-7562E900D7AA}" type="presParOf" srcId="{BA1D3F5C-8748-4DBF-8505-70FB1179BB03}" destId="{12EB15A9-C847-44AD-9CEC-FAE4D83815BA}" srcOrd="0" destOrd="0" presId="urn:microsoft.com/office/officeart/2005/8/layout/matrix1"/>
    <dgm:cxn modelId="{459954D6-E8BA-4715-B365-A6566DFBE163}" type="presParOf" srcId="{BA1D3F5C-8748-4DBF-8505-70FB1179BB03}" destId="{4B2AF1ED-2A02-4658-95BD-E5F4E0C3512F}" srcOrd="1" destOrd="0" presId="urn:microsoft.com/office/officeart/2005/8/layout/matrix1"/>
    <dgm:cxn modelId="{4A8C4246-1AFC-4CA1-A505-8CD148039F54}" type="presParOf" srcId="{BA1D3F5C-8748-4DBF-8505-70FB1179BB03}" destId="{A8E65C2D-FF48-4F01-B195-5C6ECF627A33}" srcOrd="2" destOrd="0" presId="urn:microsoft.com/office/officeart/2005/8/layout/matrix1"/>
    <dgm:cxn modelId="{13B0E116-24C9-4B24-96FD-85C2D43C2710}" type="presParOf" srcId="{BA1D3F5C-8748-4DBF-8505-70FB1179BB03}" destId="{1E16D0D8-9567-42C7-AE8F-8A8E81251614}" srcOrd="3" destOrd="0" presId="urn:microsoft.com/office/officeart/2005/8/layout/matrix1"/>
    <dgm:cxn modelId="{ED562DBF-3431-4C4F-B199-63EC6EC0EA68}" type="presParOf" srcId="{BA1D3F5C-8748-4DBF-8505-70FB1179BB03}" destId="{6C3F5303-3E7B-4805-9AF2-A072C40652FF}" srcOrd="4" destOrd="0" presId="urn:microsoft.com/office/officeart/2005/8/layout/matrix1"/>
    <dgm:cxn modelId="{7273F53E-E7B3-4B46-83BA-9374B8FBF655}" type="presParOf" srcId="{BA1D3F5C-8748-4DBF-8505-70FB1179BB03}" destId="{2D60E0D2-CBE3-4EFD-9A4A-A620A461E065}" srcOrd="5" destOrd="0" presId="urn:microsoft.com/office/officeart/2005/8/layout/matrix1"/>
    <dgm:cxn modelId="{15DC1FE9-3BAC-451B-8953-8026A42F025E}" type="presParOf" srcId="{BA1D3F5C-8748-4DBF-8505-70FB1179BB03}" destId="{A5336CEF-60FC-43B9-82EA-6582D978E259}" srcOrd="6" destOrd="0" presId="urn:microsoft.com/office/officeart/2005/8/layout/matrix1"/>
    <dgm:cxn modelId="{06D728B9-6E42-4210-AD04-75A388572687}" type="presParOf" srcId="{BA1D3F5C-8748-4DBF-8505-70FB1179BB03}" destId="{EDE4A28C-5D23-4C0D-9DCB-D01155F6926A}" srcOrd="7" destOrd="0" presId="urn:microsoft.com/office/officeart/2005/8/layout/matrix1"/>
    <dgm:cxn modelId="{728FF1C7-7796-4D22-AC79-4BF6B23093F9}" type="presParOf" srcId="{1BA16B4D-82D5-4544-9F25-EC0B24E36FE8}" destId="{851EE487-99D5-46E2-8468-C19A2B234E6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AAD0C6-FDA7-4018-B159-4E3D4E6850C2}">
      <dsp:nvSpPr>
        <dsp:cNvPr id="0" name=""/>
        <dsp:cNvSpPr/>
      </dsp:nvSpPr>
      <dsp:spPr>
        <a:xfrm>
          <a:off x="3992582" y="1704486"/>
          <a:ext cx="2710838" cy="238881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и переводы денег на территории РК осуществляются как с использованием наличных денег, так и </a:t>
          </a: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безналичные платежи </a:t>
          </a: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следующими способами:</a:t>
          </a:r>
        </a:p>
      </dsp:txBody>
      <dsp:txXfrm>
        <a:off x="4109194" y="1821098"/>
        <a:ext cx="2477614" cy="2155590"/>
      </dsp:txXfrm>
    </dsp:sp>
    <dsp:sp modelId="{2CD71F86-BA29-4695-B838-1067EC2FEEF3}">
      <dsp:nvSpPr>
        <dsp:cNvPr id="0" name=""/>
        <dsp:cNvSpPr/>
      </dsp:nvSpPr>
      <dsp:spPr>
        <a:xfrm rot="16200000">
          <a:off x="5087982" y="1444467"/>
          <a:ext cx="52003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20038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DB152C-F224-45E3-82E6-3CB44F9C370A}">
      <dsp:nvSpPr>
        <dsp:cNvPr id="0" name=""/>
        <dsp:cNvSpPr/>
      </dsp:nvSpPr>
      <dsp:spPr>
        <a:xfrm>
          <a:off x="4493067" y="105613"/>
          <a:ext cx="1709867" cy="1078834"/>
        </a:xfrm>
        <a:prstGeom prst="roundRect">
          <a:avLst/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передача наличных денег</a:t>
          </a:r>
        </a:p>
      </dsp:txBody>
      <dsp:txXfrm>
        <a:off x="4545731" y="158277"/>
        <a:ext cx="1604539" cy="973506"/>
      </dsp:txXfrm>
    </dsp:sp>
    <dsp:sp modelId="{49BA340F-451B-41C8-88A8-3AD905D3D1D5}">
      <dsp:nvSpPr>
        <dsp:cNvPr id="0" name=""/>
        <dsp:cNvSpPr/>
      </dsp:nvSpPr>
      <dsp:spPr>
        <a:xfrm rot="20826353">
          <a:off x="6695476" y="2518305"/>
          <a:ext cx="63008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0087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82BE5D-3684-4935-B1D6-3DCDA1BBB88C}">
      <dsp:nvSpPr>
        <dsp:cNvPr id="0" name=""/>
        <dsp:cNvSpPr/>
      </dsp:nvSpPr>
      <dsp:spPr>
        <a:xfrm>
          <a:off x="7317620" y="1715263"/>
          <a:ext cx="1688980" cy="1078834"/>
        </a:xfrm>
        <a:prstGeom prst="roundRect">
          <a:avLst/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передача электронных денег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70284" y="1767927"/>
        <a:ext cx="1583652" cy="973506"/>
      </dsp:txXfrm>
    </dsp:sp>
    <dsp:sp modelId="{C84D73E7-A11B-493D-BA58-B0ECC891B677}">
      <dsp:nvSpPr>
        <dsp:cNvPr id="0" name=""/>
        <dsp:cNvSpPr/>
      </dsp:nvSpPr>
      <dsp:spPr>
        <a:xfrm rot="1914365">
          <a:off x="6636779" y="3975891"/>
          <a:ext cx="8821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2164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0011AF-60EB-4BF8-99C4-8DC75A328ECC}">
      <dsp:nvSpPr>
        <dsp:cNvPr id="0" name=""/>
        <dsp:cNvSpPr/>
      </dsp:nvSpPr>
      <dsp:spPr>
        <a:xfrm>
          <a:off x="7208205" y="4209016"/>
          <a:ext cx="2221008" cy="1078834"/>
        </a:xfrm>
        <a:prstGeom prst="roundRect">
          <a:avLst/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перевод денег с использованием платежных документов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60869" y="4261680"/>
        <a:ext cx="2115680" cy="973506"/>
      </dsp:txXfrm>
    </dsp:sp>
    <dsp:sp modelId="{FF4C54AF-9E5C-4292-9EDF-657F65AC9002}">
      <dsp:nvSpPr>
        <dsp:cNvPr id="0" name=""/>
        <dsp:cNvSpPr/>
      </dsp:nvSpPr>
      <dsp:spPr>
        <a:xfrm rot="8821181">
          <a:off x="3324153" y="3976324"/>
          <a:ext cx="72700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27004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D4484A-05C3-4833-9A6E-99F5EA8D5844}">
      <dsp:nvSpPr>
        <dsp:cNvPr id="0" name=""/>
        <dsp:cNvSpPr/>
      </dsp:nvSpPr>
      <dsp:spPr>
        <a:xfrm>
          <a:off x="1112523" y="4174197"/>
          <a:ext cx="2877900" cy="1078834"/>
        </a:xfrm>
        <a:prstGeom prst="roundRect">
          <a:avLst/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выдача платежного документа, содержащего денежное обязательство или приказ о выплате денег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5187" y="4226861"/>
        <a:ext cx="2772572" cy="973506"/>
      </dsp:txXfrm>
    </dsp:sp>
    <dsp:sp modelId="{A4497F63-C9BC-403D-AC7E-11FBE6CEBB6A}">
      <dsp:nvSpPr>
        <dsp:cNvPr id="0" name=""/>
        <dsp:cNvSpPr/>
      </dsp:nvSpPr>
      <dsp:spPr>
        <a:xfrm rot="11618878">
          <a:off x="3570172" y="2519233"/>
          <a:ext cx="42845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8458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FE263-E2DC-4260-9093-03E9EFEE32C2}">
      <dsp:nvSpPr>
        <dsp:cNvPr id="0" name=""/>
        <dsp:cNvSpPr/>
      </dsp:nvSpPr>
      <dsp:spPr>
        <a:xfrm>
          <a:off x="1526435" y="1680411"/>
          <a:ext cx="2049786" cy="1078834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использование средств электронного платежа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79099" y="1733075"/>
        <a:ext cx="1944458" cy="97350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EFC806-2320-48F8-88DD-0BCD164DE81A}">
      <dsp:nvSpPr>
        <dsp:cNvPr id="0" name=""/>
        <dsp:cNvSpPr/>
      </dsp:nvSpPr>
      <dsp:spPr>
        <a:xfrm>
          <a:off x="0" y="0"/>
          <a:ext cx="10515600" cy="14720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Корреспондентские счета открываются между банками, а также</a:t>
          </a:r>
          <a:r>
            <a:rPr lang="en-US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между банками и банками - участниками МФЦ «Астана»,</a:t>
          </a:r>
          <a:r>
            <a:rPr lang="en-US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между банками и организациями, осуществляющими отдельные виды банковских операций, между банками и финансовыми организациями - нерезидентами РК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859" y="71859"/>
        <a:ext cx="10371882" cy="1328322"/>
      </dsp:txXfrm>
    </dsp:sp>
    <dsp:sp modelId="{2DCA2659-DD03-425A-953D-E69616315A2F}">
      <dsp:nvSpPr>
        <dsp:cNvPr id="0" name=""/>
        <dsp:cNvSpPr/>
      </dsp:nvSpPr>
      <dsp:spPr>
        <a:xfrm>
          <a:off x="0" y="1703439"/>
          <a:ext cx="10515600" cy="1200139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Особенности открытия и ведения корреспондентских счетов банками банкам - участникам МФЦ «Астана», в том числе валюта и перечень операций, устанавливаются нормативным правовым актом НБ РК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586" y="1762025"/>
        <a:ext cx="10398428" cy="1082967"/>
      </dsp:txXfrm>
    </dsp:sp>
    <dsp:sp modelId="{C888C27B-7936-41E0-AA09-BCF7FAC11343}">
      <dsp:nvSpPr>
        <dsp:cNvPr id="0" name=""/>
        <dsp:cNvSpPr/>
      </dsp:nvSpPr>
      <dsp:spPr>
        <a:xfrm>
          <a:off x="0" y="3087898"/>
          <a:ext cx="10515600" cy="2232359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Выдача наличных денег с банковских счетов осуществляется в соответствии с</a:t>
          </a:r>
          <a:r>
            <a:rPr lang="en-US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правилами</a:t>
          </a:r>
          <a:r>
            <a:rPr lang="en-US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снятия субъектами предпринимательства наличных денег с банковских счетов и в пределах размера сумм, определенного совместным актом НБ и уполномоченного органа по государственному планированию, если меньший размер не предусмотрен договором банковского счета и не установлен субъектом финансового мониторинга в соответствии с требованиями</a:t>
          </a:r>
          <a:r>
            <a:rPr lang="en-US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законодательства</a:t>
          </a:r>
          <a:r>
            <a:rPr lang="en-US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о противодействии легализации доходов, полученных преступным путем, и финансированию терроризма.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975" y="3196873"/>
        <a:ext cx="10297650" cy="201440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5916C-A18E-49CB-93C6-E6DCF40131AE}">
      <dsp:nvSpPr>
        <dsp:cNvPr id="0" name=""/>
        <dsp:cNvSpPr/>
      </dsp:nvSpPr>
      <dsp:spPr>
        <a:xfrm>
          <a:off x="4918" y="581"/>
          <a:ext cx="10505762" cy="16668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Допускается открытие клиенту банковского счета в режиме «</a:t>
          </a:r>
          <a:r>
            <a:rPr lang="ru-RU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-счет</a:t>
          </a: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  <a:endParaRPr lang="en-US" sz="2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Казахстане</a:t>
          </a:r>
          <a:r>
            <a:rPr lang="en-US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такое понятие</a:t>
          </a:r>
          <a:r>
            <a:rPr lang="en-US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как «эскроу-счет» </a:t>
          </a:r>
          <a:r>
            <a:rPr lang="ru-RU" sz="24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появилось </a:t>
          </a:r>
          <a:r>
            <a:rPr lang="ru-RU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2016 г.</a:t>
          </a:r>
          <a:r>
            <a:rPr lang="en-US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53737" y="49400"/>
        <a:ext cx="10408124" cy="1569172"/>
      </dsp:txXfrm>
    </dsp:sp>
    <dsp:sp modelId="{E699BB23-34F2-4BB0-8100-85CB0782EFFA}">
      <dsp:nvSpPr>
        <dsp:cNvPr id="0" name=""/>
        <dsp:cNvSpPr/>
      </dsp:nvSpPr>
      <dsp:spPr>
        <a:xfrm>
          <a:off x="0" y="3700527"/>
          <a:ext cx="10505762" cy="16668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-счет представляет собой по сути обычный банковский счет, но с рядом особенностей: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 он </a:t>
          </a: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открывается клиентом не на свое имя, а на имя третьего лица;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 снять </a:t>
          </a: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деньги с такого счета третье лицо, на чье имя открыт эскроу-счет, может только при выполнении (наступлении) условий, определенных клиентом.</a:t>
          </a:r>
        </a:p>
      </dsp:txBody>
      <dsp:txXfrm>
        <a:off x="48819" y="3749346"/>
        <a:ext cx="10408124" cy="1569172"/>
      </dsp:txXfrm>
    </dsp:sp>
    <dsp:sp modelId="{AA9D3826-629A-42DE-892A-BD959F65A7F9}">
      <dsp:nvSpPr>
        <dsp:cNvPr id="0" name=""/>
        <dsp:cNvSpPr/>
      </dsp:nvSpPr>
      <dsp:spPr>
        <a:xfrm>
          <a:off x="153964" y="1829686"/>
          <a:ext cx="5144839" cy="16668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случаях неисполнения лицом, на имя которого открыт 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-счет, условий, определенных клиентом, и истечения срока наступления или выполнения таких условий по договору банковского счета банк возвращает деньги клиенту, открывшему 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-счет.</a:t>
          </a:r>
        </a:p>
      </dsp:txBody>
      <dsp:txXfrm>
        <a:off x="202783" y="1878505"/>
        <a:ext cx="5047201" cy="1569172"/>
      </dsp:txXfrm>
    </dsp:sp>
    <dsp:sp modelId="{F729AC41-A6EA-4C6D-A25C-D301DE983804}">
      <dsp:nvSpPr>
        <dsp:cNvPr id="0" name=""/>
        <dsp:cNvSpPr/>
      </dsp:nvSpPr>
      <dsp:spPr>
        <a:xfrm>
          <a:off x="5370760" y="1861388"/>
          <a:ext cx="5144839" cy="16668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деньги, находящиеся на эскроу-счете, не допускаются наложение ареста и обращение взыскания иначе как по судебному акту по делу, связанному с условиями договора эскроу-счета.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19579" y="1910207"/>
        <a:ext cx="5047201" cy="156917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7D2E63-EFE5-4966-A9FD-28BE10D2E6E8}">
      <dsp:nvSpPr>
        <dsp:cNvPr id="0" name=""/>
        <dsp:cNvSpPr/>
      </dsp:nvSpPr>
      <dsp:spPr>
        <a:xfrm>
          <a:off x="0" y="2276"/>
          <a:ext cx="10920548" cy="142045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Эскроу-счета очень удобны, если необходимо рассчитаться по сделке по условиям постоплаты. Т.е. сначала продавец выполняет все необходимые условия (поставляет товар в срок). А только затем он может снять деньги со счета. Механизм эскроу при этом является гарантией не только для покупателя, но и и для продавца –продавец заранее знает, что нужная сумма уже внесена в банк на его имя. Остается только выполнить оговоренные договором условия. Это удобный механизм расчетов, который является альтернативой известному понятию «аккредитив».</a:t>
          </a:r>
        </a:p>
      </dsp:txBody>
      <dsp:txXfrm>
        <a:off x="69341" y="71617"/>
        <a:ext cx="10781866" cy="1281771"/>
      </dsp:txXfrm>
    </dsp:sp>
    <dsp:sp modelId="{85E830A5-0240-4EBB-9ADB-01CDB637C6AB}">
      <dsp:nvSpPr>
        <dsp:cNvPr id="0" name=""/>
        <dsp:cNvSpPr/>
      </dsp:nvSpPr>
      <dsp:spPr>
        <a:xfrm>
          <a:off x="0" y="1434542"/>
          <a:ext cx="10920548" cy="142045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Основное преимущество инструмента эскроу в том, что конструкция договора счета эскроу соответствует характеру сделки и потребностям сторон. Договор каждый раз меняется под конкретный перечень условий, при наступлении которых бенефициар может получить предназначенные ему денежные средства со счета.</a:t>
          </a:r>
          <a:endParaRPr lang="en-US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341" y="1503883"/>
        <a:ext cx="10781866" cy="1281771"/>
      </dsp:txXfrm>
    </dsp:sp>
    <dsp:sp modelId="{8DCDF449-B541-4E9E-95E9-67BB1243C91A}">
      <dsp:nvSpPr>
        <dsp:cNvPr id="0" name=""/>
        <dsp:cNvSpPr/>
      </dsp:nvSpPr>
      <dsp:spPr>
        <a:xfrm>
          <a:off x="0" y="2866808"/>
          <a:ext cx="10920548" cy="142045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Также депонент и бенефициар могут предусмотреть в договоре условие, обязывающее эскроу-агента (банк) проверять наступление соответствующих оснований и осуществлять проверку предоставленных сторонами документов. Это отличает договор счета эскроу от аккредитива.</a:t>
          </a:r>
          <a:endParaRPr lang="en-US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341" y="2936149"/>
        <a:ext cx="10781866" cy="1281771"/>
      </dsp:txXfrm>
    </dsp:sp>
    <dsp:sp modelId="{427B3E92-EC2F-4CBD-B8E5-E29A5458F295}">
      <dsp:nvSpPr>
        <dsp:cNvPr id="0" name=""/>
        <dsp:cNvSpPr/>
      </dsp:nvSpPr>
      <dsp:spPr>
        <a:xfrm>
          <a:off x="0" y="4299073"/>
          <a:ext cx="10920548" cy="142045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Согласно п.80 ст.1 закона №11-</a:t>
          </a:r>
          <a:r>
            <a:rPr lang="en-US" sz="18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 </a:t>
          </a:r>
          <a:r>
            <a:rPr lang="ru-RU" sz="18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 26.07.2016 г. </a:t>
          </a:r>
          <a:r>
            <a:rPr lang="en-US" sz="18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«О платежах и платежных системах», эскроу –счет это текущий или сберегательный счет, открываемый клиентом на имя третьего лица с ограничением права данного лица на совершение расходных операций по банковскому счету до наступления или выполнения им условий, определенных клиентом</a:t>
          </a:r>
          <a:endParaRPr lang="en-US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341" y="4368414"/>
        <a:ext cx="10781866" cy="128177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2429E-5408-4A40-A0D5-BB73B53BB1AE}">
      <dsp:nvSpPr>
        <dsp:cNvPr id="0" name=""/>
        <dsp:cNvSpPr/>
      </dsp:nvSpPr>
      <dsp:spPr>
        <a:xfrm>
          <a:off x="0" y="13005"/>
          <a:ext cx="10398034" cy="40815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При открытии счета эскроу участвуют 3 стороны:</a:t>
          </a:r>
        </a:p>
      </dsp:txBody>
      <dsp:txXfrm>
        <a:off x="19925" y="32930"/>
        <a:ext cx="10358184" cy="368307"/>
      </dsp:txXfrm>
    </dsp:sp>
    <dsp:sp modelId="{7CC9E616-AF8B-4D40-804B-F8B49CA1A0B7}">
      <dsp:nvSpPr>
        <dsp:cNvPr id="0" name=""/>
        <dsp:cNvSpPr/>
      </dsp:nvSpPr>
      <dsp:spPr>
        <a:xfrm>
          <a:off x="0" y="421162"/>
          <a:ext cx="10398034" cy="774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138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Покупатель (депонент)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Продавец (бенефициар)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Банк (эскроу-агент)</a:t>
          </a:r>
        </a:p>
      </dsp:txBody>
      <dsp:txXfrm>
        <a:off x="0" y="421162"/>
        <a:ext cx="10398034" cy="774180"/>
      </dsp:txXfrm>
    </dsp:sp>
    <dsp:sp modelId="{0C84070C-BF0A-4BDC-818C-5A8D2E75373D}">
      <dsp:nvSpPr>
        <dsp:cNvPr id="0" name=""/>
        <dsp:cNvSpPr/>
      </dsp:nvSpPr>
      <dsp:spPr>
        <a:xfrm>
          <a:off x="8734" y="1195342"/>
          <a:ext cx="10380565" cy="110325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Механизм эскроу, используемый по всему миру, предусматривает, что сумма по договору зачисляется на специальный счёт эскроу, с которого продавец может снять деньги, только после предоставления банку (эскроу агенту) документов, подтверждающих исполнение оговоренных покупателем условий.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Существует понятие «договора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- это трехсторонняя сделка между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-агентом (банком) и сторонами по договору купли-продажи (продавцом и покупателем).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590" y="1249198"/>
        <a:ext cx="10272853" cy="995540"/>
      </dsp:txXfrm>
    </dsp:sp>
    <dsp:sp modelId="{E592A773-E953-4A3C-932F-7AE08B1F4812}">
      <dsp:nvSpPr>
        <dsp:cNvPr id="0" name=""/>
        <dsp:cNvSpPr/>
      </dsp:nvSpPr>
      <dsp:spPr>
        <a:xfrm>
          <a:off x="0" y="2361955"/>
          <a:ext cx="10398034" cy="103294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После внесения денег на счет третьего лица клиент определяет условия, после исполнения которых третье лицо получает доступ к ним.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Если условия лицом не соблюдены, то после истечения срока наступления или выполнения таких условий по договору банковского счета банк возвращает деньги клиенту, открывшему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-счет.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424" y="2412379"/>
        <a:ext cx="10297186" cy="932094"/>
      </dsp:txXfrm>
    </dsp:sp>
    <dsp:sp modelId="{25BA7F42-77C4-418E-8798-5E213FA37D2F}">
      <dsp:nvSpPr>
        <dsp:cNvPr id="0" name=""/>
        <dsp:cNvSpPr/>
      </dsp:nvSpPr>
      <dsp:spPr>
        <a:xfrm>
          <a:off x="0" y="3458258"/>
          <a:ext cx="10398034" cy="87474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Следует иметь ввиду, что деньги, находящиеся на эскроу-счете, не подлежат взысканию.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Т.е. судебные исполнители не могут за долги списать деньги с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-счета. </a:t>
          </a: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Исключение – решение суда. 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иных случаях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безакцептное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списание денег с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-счета запрещено.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701" y="3500959"/>
        <a:ext cx="10312632" cy="789342"/>
      </dsp:txXfrm>
    </dsp:sp>
    <dsp:sp modelId="{B96480AE-57C4-4E7B-931A-D135B2CE8BD2}">
      <dsp:nvSpPr>
        <dsp:cNvPr id="0" name=""/>
        <dsp:cNvSpPr/>
      </dsp:nvSpPr>
      <dsp:spPr>
        <a:xfrm>
          <a:off x="0" y="4396362"/>
          <a:ext cx="10398034" cy="9725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Банк, как эскроу-агент, обеспечивает наличие неснижаемого остатка денег на эскроу-счете, а также обоснованную и своевременную выплату денег с эскроу-счета.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475" y="4443837"/>
        <a:ext cx="10303084" cy="87758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B964D-DCD0-4C6E-8D77-8B620487A503}">
      <dsp:nvSpPr>
        <dsp:cNvPr id="0" name=""/>
        <dsp:cNvSpPr/>
      </dsp:nvSpPr>
      <dsp:spPr>
        <a:xfrm>
          <a:off x="0" y="29069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НЕ ДОПУСКАЕТСЯ ОБРАЩЕНИЕ ВЗЫСКАНИЯ:</a:t>
          </a:r>
          <a:r>
            <a:rPr lang="ru-RU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47488"/>
        <a:ext cx="11275597" cy="340486"/>
      </dsp:txXfrm>
    </dsp:sp>
    <dsp:sp modelId="{7EB958E6-E13B-49D6-ACCF-578C89B6280E}">
      <dsp:nvSpPr>
        <dsp:cNvPr id="0" name=""/>
        <dsp:cNvSpPr/>
      </dsp:nvSpPr>
      <dsp:spPr>
        <a:xfrm>
          <a:off x="0" y="423674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на деньги, находящиеся на б. счетах , предназначенных для зачисления пособий и социальных выплат, выплачиваемых из гос. бюджета и или Гос. фонда социального страхования, материальной помощи, предоставляемой в соответствии с</a:t>
          </a:r>
          <a:r>
            <a:rPr lang="en-US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Социальным кодексом РК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442093"/>
        <a:ext cx="11275597" cy="340486"/>
      </dsp:txXfrm>
    </dsp:sp>
    <dsp:sp modelId="{F69FA829-33D9-40A7-BBDF-30EF1505E69E}">
      <dsp:nvSpPr>
        <dsp:cNvPr id="0" name=""/>
        <dsp:cNvSpPr/>
      </dsp:nvSpPr>
      <dsp:spPr>
        <a:xfrm>
          <a:off x="0" y="818279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2) на деньги, находящиеся на б. </a:t>
          </a:r>
          <a:r>
            <a:rPr lang="ru-RU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счетах , предназначенных для зачисления жилищных выплат, единовременных пенсионных выплат из единого накопительного пенсионного фонда в целях улучшения жилищных условий или оплаты лечения,</a:t>
          </a:r>
          <a:r>
            <a:rPr lang="en-US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целевых активов, выплат целевых накоплений из единого накопительного пенсионного фонда в целях улучшения жилищных условий или оплаты образования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836698"/>
        <a:ext cx="11275597" cy="340486"/>
      </dsp:txXfrm>
    </dsp:sp>
    <dsp:sp modelId="{DB84B374-F2B4-442D-98D2-7DA0762229F6}">
      <dsp:nvSpPr>
        <dsp:cNvPr id="0" name=""/>
        <dsp:cNvSpPr/>
      </dsp:nvSpPr>
      <dsp:spPr>
        <a:xfrm>
          <a:off x="0" y="1212884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2-2) на деньги, находящиеся на б. </a:t>
          </a:r>
          <a:r>
            <a:rPr lang="ru-RU" sz="1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счетах в жилищном строительном сберегательном банке, предназначенных для зачисления платежей и субсидий в целях оплаты за арендованное жилье в частном жилищном фонде;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1231303"/>
        <a:ext cx="11275597" cy="340486"/>
      </dsp:txXfrm>
    </dsp:sp>
    <dsp:sp modelId="{12623396-14A8-42CD-ACB7-AAD6EB869BDC}">
      <dsp:nvSpPr>
        <dsp:cNvPr id="0" name=""/>
        <dsp:cNvSpPr/>
      </dsp:nvSpPr>
      <dsp:spPr>
        <a:xfrm>
          <a:off x="0" y="1607489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3) на деньги, внесенные на условиях депозита нотариуса;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1625908"/>
        <a:ext cx="11275597" cy="340486"/>
      </dsp:txXfrm>
    </dsp:sp>
    <dsp:sp modelId="{0BF5B638-FD2F-4045-BD0A-872E5824D55C}">
      <dsp:nvSpPr>
        <dsp:cNvPr id="0" name=""/>
        <dsp:cNvSpPr/>
      </dsp:nvSpPr>
      <dsp:spPr>
        <a:xfrm>
          <a:off x="0" y="2002094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4) на деньги, находящиеся на б. счетах по договору об образовательном накопительном вкладе, заключенному в соответствии с</a:t>
          </a:r>
          <a:r>
            <a:rPr lang="en-US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РК «О Государственной образовательной накопительной системе»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2020513"/>
        <a:ext cx="11275597" cy="340486"/>
      </dsp:txXfrm>
    </dsp:sp>
    <dsp:sp modelId="{A38C8025-DB88-45A5-A0BD-8EEC870C6241}">
      <dsp:nvSpPr>
        <dsp:cNvPr id="0" name=""/>
        <dsp:cNvSpPr/>
      </dsp:nvSpPr>
      <dsp:spPr>
        <a:xfrm>
          <a:off x="0" y="2396699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5) на активы фонда социального медицинского страхования и средства целевого взноса, выделяемые на гарантированный объем бесплатной медицинской помощи, находящиеся на б. счетах 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2415118"/>
        <a:ext cx="11275597" cy="340486"/>
      </dsp:txXfrm>
    </dsp:sp>
    <dsp:sp modelId="{4856283A-0C8C-4243-9EBC-10257A4FF685}">
      <dsp:nvSpPr>
        <dsp:cNvPr id="0" name=""/>
        <dsp:cNvSpPr/>
      </dsp:nvSpPr>
      <dsp:spPr>
        <a:xfrm>
          <a:off x="0" y="2791304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5-1) на деньги, находящиеся на б. счетах, предназначенных для учета денег клиентов управляющего инвестиционным портфелем, по неисполненным обязательствам данного управляющего инвестиционным портфелем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2809723"/>
        <a:ext cx="11275597" cy="340486"/>
      </dsp:txXfrm>
    </dsp:sp>
    <dsp:sp modelId="{ECEBDC46-A14F-41F5-B550-3EFDEBB03216}">
      <dsp:nvSpPr>
        <dsp:cNvPr id="0" name=""/>
        <dsp:cNvSpPr/>
      </dsp:nvSpPr>
      <dsp:spPr>
        <a:xfrm>
          <a:off x="0" y="3185909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5-2) на деньги, находящиеся на б. счетах, предназначенных для учета денег клиентов лица, осуществляющего функции номинального держателя, по неисполненным обязательствам данного лица, осуществляющего функции номинального держателя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3204328"/>
        <a:ext cx="11275597" cy="340486"/>
      </dsp:txXfrm>
    </dsp:sp>
    <dsp:sp modelId="{CC98A34A-4DDB-4F67-8664-C48A7BDFD55E}">
      <dsp:nvSpPr>
        <dsp:cNvPr id="0" name=""/>
        <dsp:cNvSpPr/>
      </dsp:nvSpPr>
      <dsp:spPr>
        <a:xfrm>
          <a:off x="0" y="3580514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5-3) на деньги, находящиеся на б. счетах для осуществления клиринговой деятельности по сделкам с финансовыми инструментами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3598933"/>
        <a:ext cx="11275597" cy="340486"/>
      </dsp:txXfrm>
    </dsp:sp>
    <dsp:sp modelId="{B5A198EB-54C8-4268-9C71-B175E2D4B54C}">
      <dsp:nvSpPr>
        <dsp:cNvPr id="0" name=""/>
        <dsp:cNvSpPr/>
      </dsp:nvSpPr>
      <dsp:spPr>
        <a:xfrm>
          <a:off x="0" y="3975119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6) на деньги, находящиеся на б. счетах, предназначенных для зачисления компенсации инвестиционных затрат, в соответствии с законодательством РК в области</a:t>
          </a:r>
          <a:r>
            <a:rPr lang="en-US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государственно-частного партнерства</a:t>
          </a:r>
          <a:r>
            <a:rPr lang="en-US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и о</a:t>
          </a:r>
          <a:r>
            <a:rPr lang="en-US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концессиях;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3993538"/>
        <a:ext cx="11275597" cy="340486"/>
      </dsp:txXfrm>
    </dsp:sp>
    <dsp:sp modelId="{464A9C39-FBCE-4908-A749-41B42442382D}">
      <dsp:nvSpPr>
        <dsp:cNvPr id="0" name=""/>
        <dsp:cNvSpPr/>
      </dsp:nvSpPr>
      <dsp:spPr>
        <a:xfrm>
          <a:off x="0" y="4369724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7) на деньги клиентов, находящиеся на б. счетах, предназначенных для зачисления алиментов, по банковским займам на основании платежных требований;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4388143"/>
        <a:ext cx="11275597" cy="340486"/>
      </dsp:txXfrm>
    </dsp:sp>
    <dsp:sp modelId="{A59F6BBA-5076-449F-AAEC-07A35C04B5E3}">
      <dsp:nvSpPr>
        <dsp:cNvPr id="0" name=""/>
        <dsp:cNvSpPr/>
      </dsp:nvSpPr>
      <dsp:spPr>
        <a:xfrm>
          <a:off x="0" y="4764329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8) на деньги, находящиеся на текущем счете частного судебного исполнителя, предназначенном для хранения взысканных сумм в пользу взыскателей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4782748"/>
        <a:ext cx="11275597" cy="340486"/>
      </dsp:txXfrm>
    </dsp:sp>
    <dsp:sp modelId="{821E4ACB-D962-47D8-A227-FC1BA2927CE3}">
      <dsp:nvSpPr>
        <dsp:cNvPr id="0" name=""/>
        <dsp:cNvSpPr/>
      </dsp:nvSpPr>
      <dsp:spPr>
        <a:xfrm>
          <a:off x="0" y="5158934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9) на деньги, находящиеся на сберег. счетах, являющиеся предметом залога по выданным банковским займам, в размере суммы непогашенного основного долга по таким банковским займам на основании платежных требований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5177353"/>
        <a:ext cx="11275597" cy="340486"/>
      </dsp:txXfrm>
    </dsp:sp>
    <dsp:sp modelId="{7A93DAC8-55A1-4BB4-A3E0-2D74FBA587F0}">
      <dsp:nvSpPr>
        <dsp:cNvPr id="0" name=""/>
        <dsp:cNvSpPr/>
      </dsp:nvSpPr>
      <dsp:spPr>
        <a:xfrm>
          <a:off x="0" y="5553539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10) на деньги, находящиеся на б. счете единого оператора в сфере государственных закупок, предназначенном для внесения потенциальными поставщиками или поставщиками денег в качестве обеспечительных мер в рамках участия в государственных закупках в соответствии с</a:t>
          </a:r>
          <a:r>
            <a:rPr lang="en-US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РК «О государственных закупках»;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5571958"/>
        <a:ext cx="11275597" cy="340486"/>
      </dsp:txXfrm>
    </dsp:sp>
    <dsp:sp modelId="{673E35A2-1E45-4E27-AED2-037D015CA3AB}">
      <dsp:nvSpPr>
        <dsp:cNvPr id="0" name=""/>
        <dsp:cNvSpPr/>
      </dsp:nvSpPr>
      <dsp:spPr>
        <a:xfrm>
          <a:off x="0" y="5948143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11) на деньги, находящиеся на б. счетах гражданина, в отношении которого возбуждено дело о применении процедуры или применена процедура в соответствии с</a:t>
          </a:r>
          <a:r>
            <a:rPr lang="en-US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РК «О восстановлении платежеспособности и банкротстве граждан РК»;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5966562"/>
        <a:ext cx="11275597" cy="340486"/>
      </dsp:txXfrm>
    </dsp:sp>
    <dsp:sp modelId="{17B6EED6-0557-4667-97FE-C7E91B539BF8}">
      <dsp:nvSpPr>
        <dsp:cNvPr id="0" name=""/>
        <dsp:cNvSpPr/>
      </dsp:nvSpPr>
      <dsp:spPr>
        <a:xfrm>
          <a:off x="0" y="6342748"/>
          <a:ext cx="11312435" cy="377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imes New Roman" panose="02020603050405020304" pitchFamily="18" charset="0"/>
              <a:cs typeface="Times New Roman" panose="02020603050405020304" pitchFamily="18" charset="0"/>
            </a:rPr>
            <a:t>12) на деньги, находящиеся на текущем счете финансового управляющего для зачисления денег в процедуре судебного банкротства в соответствии с Законом РК «О восстановлении платежеспособности и банкротстве граждан РК».</a:t>
          </a:r>
          <a:endParaRPr lang="en-US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9" y="6361167"/>
        <a:ext cx="11275597" cy="34048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900BA-D720-43FF-8ECB-91E211531B6A}">
      <dsp:nvSpPr>
        <dsp:cNvPr id="0" name=""/>
        <dsp:cNvSpPr/>
      </dsp:nvSpPr>
      <dsp:spPr>
        <a:xfrm>
          <a:off x="0" y="1648"/>
          <a:ext cx="10515600" cy="177958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Расходные операции по банковскому счету клиента возобновляются после отзыва уполномоченным государственным органом или должностным лицом решения или распоряжения о приостановлении расходных операций по банковскому счету, акта о временном ограничении распоряжения имуществом, а также в порядке, определенном</a:t>
          </a:r>
          <a:r>
            <a:rPr lang="en-US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 РК,</a:t>
          </a:r>
          <a:r>
            <a:rPr lang="en-US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законами</a:t>
          </a:r>
          <a:r>
            <a:rPr lang="en-US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«О противодействии легализации доходов, полученных преступным путем, и финансированию терроризма» и «О реабилитации и банкротстве».</a:t>
          </a:r>
        </a:p>
      </dsp:txBody>
      <dsp:txXfrm>
        <a:off x="86872" y="88520"/>
        <a:ext cx="10341856" cy="1605841"/>
      </dsp:txXfrm>
    </dsp:sp>
    <dsp:sp modelId="{175B6A86-7B48-40E1-8ADD-0BFC6E472C14}">
      <dsp:nvSpPr>
        <dsp:cNvPr id="0" name=""/>
        <dsp:cNvSpPr/>
      </dsp:nvSpPr>
      <dsp:spPr>
        <a:xfrm>
          <a:off x="0" y="1793876"/>
          <a:ext cx="10515600" cy="1779585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 или организация, осуществляющая отдельные виды банковских операций, возобновляет расходные операции по банковскому счету клиента до отзыва уполномоченным органом в сфере обеспечения поступлений налогов и других обязательных платежей в бюджет распоряжения о приостановлении расходных операций по банковским счетам в случае погашения клиентом суммы налоговой задолженности, указанной в распоряжении уполномоченного органа в сфере обеспечения поступлений налогов и других обязательных платежей в бюджет о приостановлении расходных операций по банковским счетам.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872" y="1880748"/>
        <a:ext cx="10341856" cy="1605841"/>
      </dsp:txXfrm>
    </dsp:sp>
    <dsp:sp modelId="{419D5CE1-915C-4482-B009-D8B5CEA71F2A}">
      <dsp:nvSpPr>
        <dsp:cNvPr id="0" name=""/>
        <dsp:cNvSpPr/>
      </dsp:nvSpPr>
      <dsp:spPr>
        <a:xfrm>
          <a:off x="0" y="3586103"/>
          <a:ext cx="10515600" cy="1779585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Арест, наложенный на деньги, находящиеся на банковском счете клиента, снимается на основании соответствующего письменного уведомления лица, обладающего правом наложения ареста на деньги клиента, об отмене ранее принятого им акта о наложении ареста на деньги либо после исполнения банком инкассового распоряжения, предъявленного во исполнение ранее наложенного ареста на деньги, находящиеся на банковском счете, либо в случаях, предусмотренных</a:t>
          </a:r>
          <a:r>
            <a:rPr lang="en-US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«Об исполнительном производстве и статусе судебных исполнителей».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872" y="3672975"/>
        <a:ext cx="10341856" cy="160584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E3B2EF-E1C2-4C21-8A6B-1705F5263429}">
      <dsp:nvSpPr>
        <dsp:cNvPr id="0" name=""/>
        <dsp:cNvSpPr/>
      </dsp:nvSpPr>
      <dsp:spPr>
        <a:xfrm>
          <a:off x="0" y="459989"/>
          <a:ext cx="10476411" cy="14829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Закрытие банковского счета клиента осуществляется по заявлению клиента или самостоятельно банком, в случаях прекращения действия либо отказа от исполнения договора банковского счета, договора банковского вклада в порядке, предусмотренном</a:t>
          </a:r>
          <a:r>
            <a:rPr lang="en-US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статьей 29 Закона «О платежах и платежных системах».</a:t>
          </a:r>
        </a:p>
      </dsp:txBody>
      <dsp:txXfrm>
        <a:off x="72393" y="532382"/>
        <a:ext cx="10331625" cy="1338188"/>
      </dsp:txXfrm>
    </dsp:sp>
    <dsp:sp modelId="{8507F75C-C3C0-48DE-B3FC-886A670AD6F2}">
      <dsp:nvSpPr>
        <dsp:cNvPr id="0" name=""/>
        <dsp:cNvSpPr/>
      </dsp:nvSpPr>
      <dsp:spPr>
        <a:xfrm>
          <a:off x="0" y="2130164"/>
          <a:ext cx="10476411" cy="14829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Закрытие банковского счета по заявлению клиента не допускается при наличии неисполненных требований, предъявленных к банковскому счету, предусмотренных</a:t>
          </a:r>
          <a:r>
            <a:rPr lang="en-US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пунктом 3 статьи 29 Закона «О платежах и платежных системах». </a:t>
          </a:r>
          <a:endParaRPr lang="en-US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393" y="2202557"/>
        <a:ext cx="10331625" cy="1338188"/>
      </dsp:txXfrm>
    </dsp:sp>
    <dsp:sp modelId="{81F8D870-E6AA-4DE2-B05F-EB6CBB30415E}">
      <dsp:nvSpPr>
        <dsp:cNvPr id="0" name=""/>
        <dsp:cNvSpPr/>
      </dsp:nvSpPr>
      <dsp:spPr>
        <a:xfrm>
          <a:off x="0" y="3800339"/>
          <a:ext cx="10476411" cy="14829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Действия договора банковского счета и договора банковского вклада прекращаются в случае прекращения деятельности клиента - юридического лица в связи с его ликвидацией. Банк осуществляет закрытие банковского счета клиента - юридического лица на основании внесенных сведений о прекращении деятельности юридического лица в Национальный реестр бизнес-идентификационных номеров</a:t>
          </a:r>
          <a:endParaRPr lang="en-US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393" y="3872732"/>
        <a:ext cx="10331625" cy="13381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AD45E-DF33-4E47-A6DF-5A21621E8481}">
      <dsp:nvSpPr>
        <dsp:cNvPr id="0" name=""/>
        <dsp:cNvSpPr/>
      </dsp:nvSpPr>
      <dsp:spPr>
        <a:xfrm rot="16200000">
          <a:off x="1287065" y="-1287065"/>
          <a:ext cx="2683669" cy="525780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1) предъявления инициатором платежного документа</a:t>
          </a:r>
        </a:p>
      </dsp:txBody>
      <dsp:txXfrm rot="5400000">
        <a:off x="0" y="0"/>
        <a:ext cx="5257800" cy="2012751"/>
      </dsp:txXfrm>
    </dsp:sp>
    <dsp:sp modelId="{94C15E92-8DE6-4F52-98AF-493B191B1CAD}">
      <dsp:nvSpPr>
        <dsp:cNvPr id="0" name=""/>
        <dsp:cNvSpPr/>
      </dsp:nvSpPr>
      <dsp:spPr>
        <a:xfrm>
          <a:off x="5257800" y="0"/>
          <a:ext cx="5257800" cy="2683669"/>
        </a:xfrm>
        <a:prstGeom prst="round1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2) использования держателем средства электронного платежа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0"/>
        <a:ext cx="5257800" cy="2012751"/>
      </dsp:txXfrm>
    </dsp:sp>
    <dsp:sp modelId="{B4B1DD5C-33DA-4CDF-89C0-27AC2A216ABB}">
      <dsp:nvSpPr>
        <dsp:cNvPr id="0" name=""/>
        <dsp:cNvSpPr/>
      </dsp:nvSpPr>
      <dsp:spPr>
        <a:xfrm rot="10800000">
          <a:off x="0" y="2683669"/>
          <a:ext cx="5257800" cy="2683669"/>
        </a:xfrm>
        <a:prstGeom prst="round1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3) внесения инициатором наличных денег для перевода денег посредством элек-х терминалов и иных устройств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354586"/>
        <a:ext cx="5257800" cy="2012751"/>
      </dsp:txXfrm>
    </dsp:sp>
    <dsp:sp modelId="{28E40090-0C8E-4A83-BB96-2C11B67FB0DF}">
      <dsp:nvSpPr>
        <dsp:cNvPr id="0" name=""/>
        <dsp:cNvSpPr/>
      </dsp:nvSpPr>
      <dsp:spPr>
        <a:xfrm rot="5400000">
          <a:off x="6544865" y="1396603"/>
          <a:ext cx="2683669" cy="5257800"/>
        </a:xfrm>
        <a:prstGeom prst="round1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4) направления инициатором согласия на осуществление платежа, в том числе мобильного платежа, посредством систем удаленного доступа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57800" y="3354586"/>
        <a:ext cx="5257800" cy="2012751"/>
      </dsp:txXfrm>
    </dsp:sp>
    <dsp:sp modelId="{9DF9ADBB-F04B-4D11-964A-CF9F1BC39869}">
      <dsp:nvSpPr>
        <dsp:cNvPr id="0" name=""/>
        <dsp:cNvSpPr/>
      </dsp:nvSpPr>
      <dsp:spPr>
        <a:xfrm>
          <a:off x="3680460" y="2012751"/>
          <a:ext cx="3154680" cy="1341834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Инициирование платежа и перевода денег производится путем:</a:t>
          </a:r>
        </a:p>
      </dsp:txBody>
      <dsp:txXfrm>
        <a:off x="3745963" y="2078254"/>
        <a:ext cx="3023674" cy="12108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0ACC-BEA5-409B-8D87-19724ECB3D7C}">
      <dsp:nvSpPr>
        <dsp:cNvPr id="0" name=""/>
        <dsp:cNvSpPr/>
      </dsp:nvSpPr>
      <dsp:spPr>
        <a:xfrm>
          <a:off x="923195" y="342"/>
          <a:ext cx="4128194" cy="247691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наличными деньгами заключаются в физической передаче наличных денег в виде банкнот и монет, являющихся законным платежным средством, лицом, осуществляющим платеж, лицу, перед которым данное лицо имеет денежное обязательство.</a:t>
          </a:r>
          <a:endParaRPr lang="ru-RU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3195" y="342"/>
        <a:ext cx="4128194" cy="2476916"/>
      </dsp:txXfrm>
    </dsp:sp>
    <dsp:sp modelId="{BB9B7793-04FD-485B-B823-E71EF73FD65A}">
      <dsp:nvSpPr>
        <dsp:cNvPr id="0" name=""/>
        <dsp:cNvSpPr/>
      </dsp:nvSpPr>
      <dsp:spPr>
        <a:xfrm>
          <a:off x="5464209" y="342"/>
          <a:ext cx="4128194" cy="247691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наличными деньгами осуществляются лицу, перед которым исполняется денежное обязательство, непосредственно либо через посредника.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64209" y="342"/>
        <a:ext cx="4128194" cy="2476916"/>
      </dsp:txXfrm>
    </dsp:sp>
    <dsp:sp modelId="{68DE2CDD-C6EA-40F5-8BE2-F1DE157AE697}">
      <dsp:nvSpPr>
        <dsp:cNvPr id="0" name=""/>
        <dsp:cNvSpPr/>
      </dsp:nvSpPr>
      <dsp:spPr>
        <a:xfrm>
          <a:off x="2880352" y="2890078"/>
          <a:ext cx="4754895" cy="24769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Безналичные Платежи и переводы денег  осуществляются на основании платежных инструментов с использованием банковских счетов, а также без их использования в тенге и иностранной валюте в порядке, определенном настоящим Законом и</a:t>
          </a:r>
          <a:r>
            <a:rPr lang="en-US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нормативными правовыми актами</a:t>
          </a:r>
          <a:r>
            <a:rPr lang="en-US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РК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80352" y="2890078"/>
        <a:ext cx="4754895" cy="24769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22949-A98C-4450-8817-A3746A738B1D}">
      <dsp:nvSpPr>
        <dsp:cNvPr id="0" name=""/>
        <dsp:cNvSpPr/>
      </dsp:nvSpPr>
      <dsp:spPr>
        <a:xfrm>
          <a:off x="923195" y="342"/>
          <a:ext cx="4128194" cy="24769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и переводы денег, осуществляемые 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юр.лицами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филиалами или представительствами 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юр.лица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через поставщиков платежных услуг, осуществляются только с использованием банковских счетов или электронных кошельков.</a:t>
          </a:r>
        </a:p>
      </dsp:txBody>
      <dsp:txXfrm>
        <a:off x="923195" y="342"/>
        <a:ext cx="4128194" cy="2476916"/>
      </dsp:txXfrm>
    </dsp:sp>
    <dsp:sp modelId="{D856C141-1573-4AB9-8483-4CBEBDFF4833}">
      <dsp:nvSpPr>
        <dsp:cNvPr id="0" name=""/>
        <dsp:cNvSpPr/>
      </dsp:nvSpPr>
      <dsp:spPr>
        <a:xfrm>
          <a:off x="5464209" y="342"/>
          <a:ext cx="4128194" cy="24769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3333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Платежи по сделке, сумма которой превышает 1000-ый размер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МРП, установленного законом о 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рес.бюджете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действующего на дату совершения платежа, осуществляются ИП, состоящими на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регистрационном учете в качестве плательщика налога на добавленную стоимость, только в безналичном порядке.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64209" y="342"/>
        <a:ext cx="4128194" cy="2476916"/>
      </dsp:txXfrm>
    </dsp:sp>
    <dsp:sp modelId="{7EE487C4-0822-4BD9-B900-788EDFFC4DCA}">
      <dsp:nvSpPr>
        <dsp:cNvPr id="0" name=""/>
        <dsp:cNvSpPr/>
      </dsp:nvSpPr>
      <dsp:spPr>
        <a:xfrm>
          <a:off x="346156" y="2890078"/>
          <a:ext cx="5282272" cy="24769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6667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Банки предоставляют </a:t>
          </a:r>
          <a:r>
            <a:rPr lang="ru-RU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гос.органам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судам через платежный шлюз «электронного правительства» сведения и информацию об осуществленных платежах и переводах денег, связанных с уплатой платежей в бюджет, перечислением обязательных 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пенс-х 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взносов, 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социальных отчислений, а также оплатой государственных услуг, в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порядке и сроки, установленные уполномоченным органом в сфере информатизации по согласованию с НБ.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6156" y="2890078"/>
        <a:ext cx="5282272" cy="2476916"/>
      </dsp:txXfrm>
    </dsp:sp>
    <dsp:sp modelId="{5DA58357-D66A-4BDF-87E6-9BF8A53ED503}">
      <dsp:nvSpPr>
        <dsp:cNvPr id="0" name=""/>
        <dsp:cNvSpPr/>
      </dsp:nvSpPr>
      <dsp:spPr>
        <a:xfrm>
          <a:off x="6041248" y="2890078"/>
          <a:ext cx="4128194" cy="2476916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ИП и 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юр. 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лица, за исключением находящихся в местах отсутствия сети телекоммуникаций общего пользования, при осуществлении отдельных видов деятельности обязаны обеспечить установку и применение 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устройства 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приема платежей с использованием платежных карточек и прием платежей с использованием системы мгновенных платежей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41248" y="2890078"/>
        <a:ext cx="4128194" cy="24769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EB008-9B13-41AF-8412-77BF7268D87A}">
      <dsp:nvSpPr>
        <dsp:cNvPr id="0" name=""/>
        <dsp:cNvSpPr/>
      </dsp:nvSpPr>
      <dsp:spPr>
        <a:xfrm rot="5400000">
          <a:off x="1322544" y="342636"/>
          <a:ext cx="2768986" cy="460753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80792B-D856-47EC-A095-BF3E0A18840A}">
      <dsp:nvSpPr>
        <dsp:cNvPr id="0" name=""/>
        <dsp:cNvSpPr/>
      </dsp:nvSpPr>
      <dsp:spPr>
        <a:xfrm>
          <a:off x="860331" y="1719295"/>
          <a:ext cx="4159705" cy="3646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в пользу бенефициара может осуществляться банком, организацией, осуществляющей отдельные виды банковских операций, в национальной или иностранной валюте посредством использования систем денежных переводов.</a:t>
          </a:r>
        </a:p>
      </dsp:txBody>
      <dsp:txXfrm>
        <a:off x="860331" y="1719295"/>
        <a:ext cx="4159705" cy="3646225"/>
      </dsp:txXfrm>
    </dsp:sp>
    <dsp:sp modelId="{236F11FC-486C-425C-AE1C-1C90E1372F34}">
      <dsp:nvSpPr>
        <dsp:cNvPr id="0" name=""/>
        <dsp:cNvSpPr/>
      </dsp:nvSpPr>
      <dsp:spPr>
        <a:xfrm>
          <a:off x="4235186" y="3425"/>
          <a:ext cx="784850" cy="784850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3254ED-012F-40B0-8BA6-48570233C0EA}">
      <dsp:nvSpPr>
        <dsp:cNvPr id="0" name=""/>
        <dsp:cNvSpPr/>
      </dsp:nvSpPr>
      <dsp:spPr>
        <a:xfrm rot="5400000">
          <a:off x="6414835" y="-917455"/>
          <a:ext cx="2768986" cy="460753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C659E1-E292-452C-A206-A54203484209}">
      <dsp:nvSpPr>
        <dsp:cNvPr id="0" name=""/>
        <dsp:cNvSpPr/>
      </dsp:nvSpPr>
      <dsp:spPr>
        <a:xfrm>
          <a:off x="5952623" y="459203"/>
          <a:ext cx="4159705" cy="3646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Банк, организация, осуществляющая отдельные виды банковских операций, должны обеспечить осуществление перевода денег в пользу бенефициара в соответствии с форматами и правилами системы денежных переводов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52623" y="459203"/>
        <a:ext cx="4159705" cy="36462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2999A-18FF-42EF-BCE7-491D7CF72CD9}">
      <dsp:nvSpPr>
        <dsp:cNvPr id="0" name=""/>
        <dsp:cNvSpPr/>
      </dsp:nvSpPr>
      <dsp:spPr>
        <a:xfrm>
          <a:off x="1640348" y="2771"/>
          <a:ext cx="3874399" cy="23246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Банковский счет открывается при заключении между клиентом и банком или организацией, осуществляющей отдельные виды банковских операций, договора банковского счета, договора корреспондентского счета или договора банковского вклада.</a:t>
          </a:r>
          <a:endParaRPr lang="ru-RU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40348" y="2771"/>
        <a:ext cx="3874399" cy="2324639"/>
      </dsp:txXfrm>
    </dsp:sp>
    <dsp:sp modelId="{06146E95-0227-4AF0-BD6D-F43C28294835}">
      <dsp:nvSpPr>
        <dsp:cNvPr id="0" name=""/>
        <dsp:cNvSpPr/>
      </dsp:nvSpPr>
      <dsp:spPr>
        <a:xfrm>
          <a:off x="5902187" y="2771"/>
          <a:ext cx="3874399" cy="232463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Договор, заключаемый при открытии текущего или корреспондентского счета, или банковского вклада, является договором, заключаемым при оказании платежной услуги. Допускается установление условий оказания платежных услуг в иных договорах, заключаемых с клиентом.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02187" y="2771"/>
        <a:ext cx="3874399" cy="2324639"/>
      </dsp:txXfrm>
    </dsp:sp>
    <dsp:sp modelId="{7055297A-0BC1-44A3-85C8-399AE67E1041}">
      <dsp:nvSpPr>
        <dsp:cNvPr id="0" name=""/>
        <dsp:cNvSpPr/>
      </dsp:nvSpPr>
      <dsp:spPr>
        <a:xfrm>
          <a:off x="1645927" y="2714851"/>
          <a:ext cx="8125081" cy="23246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заключения договора банковского счета на основании заявления клиента об открытии банковского счета, направленного в электронной форме, допускается присвоение банком ИИК клиенту.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этом банковский счет считается открытым после заключения между клиентом и банком или организацией, осуществляющей отдельные виды банковских операций, договора банковского счета.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случае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незаключения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клиентом договора банковского счета банк аннулирует ИИК в порядке, определенном</a:t>
          </a:r>
          <a:r>
            <a:rPr lang="en-US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нормативным правовым актом</a:t>
          </a:r>
          <a:r>
            <a:rPr lang="en-US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РК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45927" y="2714851"/>
        <a:ext cx="8125081" cy="23246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AAD70-809F-45B6-92E8-BE773129855D}">
      <dsp:nvSpPr>
        <dsp:cNvPr id="0" name=""/>
        <dsp:cNvSpPr/>
      </dsp:nvSpPr>
      <dsp:spPr>
        <a:xfrm>
          <a:off x="0" y="0"/>
          <a:ext cx="10439400" cy="1304448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текущему счету клиента выполняются операции, связанные с:</a:t>
          </a:r>
        </a:p>
      </dsp:txBody>
      <dsp:txXfrm>
        <a:off x="0" y="0"/>
        <a:ext cx="10439400" cy="1304448"/>
      </dsp:txXfrm>
    </dsp:sp>
    <dsp:sp modelId="{9972EDF3-CB63-4490-A51B-D7A827321029}">
      <dsp:nvSpPr>
        <dsp:cNvPr id="0" name=""/>
        <dsp:cNvSpPr/>
      </dsp:nvSpPr>
      <dsp:spPr>
        <a:xfrm>
          <a:off x="2948" y="1304448"/>
          <a:ext cx="1174900" cy="273934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обеспечением наличия и использованием банком денег клиента</a:t>
          </a:r>
        </a:p>
      </dsp:txBody>
      <dsp:txXfrm>
        <a:off x="2948" y="1304448"/>
        <a:ext cx="1174900" cy="2739342"/>
      </dsp:txXfrm>
    </dsp:sp>
    <dsp:sp modelId="{2F8C3578-EB2F-4E64-B602-3B450C561A0A}">
      <dsp:nvSpPr>
        <dsp:cNvPr id="0" name=""/>
        <dsp:cNvSpPr/>
      </dsp:nvSpPr>
      <dsp:spPr>
        <a:xfrm>
          <a:off x="1177848" y="1304448"/>
          <a:ext cx="844307" cy="2739342"/>
        </a:xfrm>
        <a:prstGeom prst="rect">
          <a:avLst/>
        </a:prstGeom>
        <a:gradFill rotWithShape="0">
          <a:gsLst>
            <a:gs pos="0">
              <a:schemeClr val="accent2">
                <a:hueOff val="-242561"/>
                <a:satOff val="-13988"/>
                <a:lumOff val="14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42561"/>
                <a:satOff val="-13988"/>
                <a:lumOff val="14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42561"/>
                <a:satOff val="-13988"/>
                <a:lumOff val="14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приемом (зачислением) денег в пользу клиента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77848" y="1304448"/>
        <a:ext cx="844307" cy="2739342"/>
      </dsp:txXfrm>
    </dsp:sp>
    <dsp:sp modelId="{992FFDF1-D72C-4900-AE7C-15DAC0EA3E75}">
      <dsp:nvSpPr>
        <dsp:cNvPr id="0" name=""/>
        <dsp:cNvSpPr/>
      </dsp:nvSpPr>
      <dsp:spPr>
        <a:xfrm>
          <a:off x="2022155" y="1304448"/>
          <a:ext cx="1576866" cy="2739342"/>
        </a:xfrm>
        <a:prstGeom prst="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выполнением указания клиента о переводе денег в пользу третьих лиц в порядке, предусмотренном договором банковского счета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2155" y="1304448"/>
        <a:ext cx="1576866" cy="2739342"/>
      </dsp:txXfrm>
    </dsp:sp>
    <dsp:sp modelId="{B417580B-1F24-4B1D-802F-9FDEAC8CD96F}">
      <dsp:nvSpPr>
        <dsp:cNvPr id="0" name=""/>
        <dsp:cNvSpPr/>
      </dsp:nvSpPr>
      <dsp:spPr>
        <a:xfrm>
          <a:off x="3599022" y="1304448"/>
          <a:ext cx="1628580" cy="2739342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исполнением указания третьих лиц об изъятии денег клиента по основаниям, предусмотренным законами РК или договором банковского счета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99022" y="1304448"/>
        <a:ext cx="1628580" cy="2739342"/>
      </dsp:txXfrm>
    </dsp:sp>
    <dsp:sp modelId="{F7A5E271-BD5C-4037-B871-9C6D30C2F538}">
      <dsp:nvSpPr>
        <dsp:cNvPr id="0" name=""/>
        <dsp:cNvSpPr/>
      </dsp:nvSpPr>
      <dsp:spPr>
        <a:xfrm>
          <a:off x="5227602" y="1304448"/>
          <a:ext cx="1503065" cy="2739342"/>
        </a:xfrm>
        <a:prstGeom prst="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осуществлением приема от клиента и выдачи ему наличных денег в порядке и на условиях, предусмотренных договором и Законом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27602" y="1304448"/>
        <a:ext cx="1503065" cy="2739342"/>
      </dsp:txXfrm>
    </dsp:sp>
    <dsp:sp modelId="{A4D057BE-E228-4FFD-87AC-9B104CF94264}">
      <dsp:nvSpPr>
        <dsp:cNvPr id="0" name=""/>
        <dsp:cNvSpPr/>
      </dsp:nvSpPr>
      <dsp:spPr>
        <a:xfrm>
          <a:off x="6730668" y="1304448"/>
          <a:ext cx="1852891" cy="2739342"/>
        </a:xfrm>
        <a:prstGeom prst="rect">
          <a:avLst/>
        </a:prstGeom>
        <a:gradFill rotWithShape="0">
          <a:gsLst>
            <a:gs pos="0">
              <a:schemeClr val="accent2">
                <a:hueOff val="-1212803"/>
                <a:satOff val="-69940"/>
                <a:lumOff val="719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12803"/>
                <a:satOff val="-69940"/>
                <a:lumOff val="719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12803"/>
                <a:satOff val="-69940"/>
                <a:lumOff val="719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предоставлением по требованию клиента информации о сумме денег клиента в банке и произведенных операциях в порядке и сроки, предусмотренные договором банковского счета</a:t>
          </a:r>
          <a:endParaRPr lang="en-US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30668" y="1304448"/>
        <a:ext cx="1852891" cy="2739342"/>
      </dsp:txXfrm>
    </dsp:sp>
    <dsp:sp modelId="{5F34ACF0-4B50-42FD-B901-98D5930D9E3B}">
      <dsp:nvSpPr>
        <dsp:cNvPr id="0" name=""/>
        <dsp:cNvSpPr/>
      </dsp:nvSpPr>
      <dsp:spPr>
        <a:xfrm>
          <a:off x="8583559" y="1304448"/>
          <a:ext cx="1852891" cy="2739342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осуществлением иного банковского обслуживания клиента, предусмотренного договором банковского счета, законодательством РК и согласно практике делового оборота</a:t>
          </a:r>
          <a:endParaRPr lang="en-US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83559" y="1304448"/>
        <a:ext cx="1852891" cy="2739342"/>
      </dsp:txXfrm>
    </dsp:sp>
    <dsp:sp modelId="{BF214EE8-7A95-4752-8D03-EFAC01B8F6D0}">
      <dsp:nvSpPr>
        <dsp:cNvPr id="0" name=""/>
        <dsp:cNvSpPr/>
      </dsp:nvSpPr>
      <dsp:spPr>
        <a:xfrm>
          <a:off x="0" y="4043791"/>
          <a:ext cx="10439400" cy="304371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1F833-7A96-47B6-82ED-2E8C2E633499}">
      <dsp:nvSpPr>
        <dsp:cNvPr id="0" name=""/>
        <dsp:cNvSpPr/>
      </dsp:nvSpPr>
      <dsp:spPr>
        <a:xfrm>
          <a:off x="5157103" y="2326559"/>
          <a:ext cx="1771323" cy="177132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сберегательному счету клиента выполняются операции, связанные с:</a:t>
          </a:r>
        </a:p>
      </dsp:txBody>
      <dsp:txXfrm>
        <a:off x="5243572" y="2413028"/>
        <a:ext cx="1598385" cy="1598385"/>
      </dsp:txXfrm>
    </dsp:sp>
    <dsp:sp modelId="{BAABCD75-51E8-4361-A6A8-555018286CE7}">
      <dsp:nvSpPr>
        <dsp:cNvPr id="0" name=""/>
        <dsp:cNvSpPr/>
      </dsp:nvSpPr>
      <dsp:spPr>
        <a:xfrm rot="16200000">
          <a:off x="5565852" y="1849646"/>
          <a:ext cx="9538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382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43C942-2574-4435-909C-1C02069A5642}">
      <dsp:nvSpPr>
        <dsp:cNvPr id="0" name=""/>
        <dsp:cNvSpPr/>
      </dsp:nvSpPr>
      <dsp:spPr>
        <a:xfrm>
          <a:off x="4975968" y="92926"/>
          <a:ext cx="2133593" cy="12798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обеспечением наличия и использованием банком денег, принадлежащих клиенту</a:t>
          </a:r>
        </a:p>
      </dsp:txBody>
      <dsp:txXfrm>
        <a:off x="5038443" y="155401"/>
        <a:ext cx="2008643" cy="1154856"/>
      </dsp:txXfrm>
    </dsp:sp>
    <dsp:sp modelId="{A19C00B4-CCD1-4A0B-885E-41E32B188DBB}">
      <dsp:nvSpPr>
        <dsp:cNvPr id="0" name=""/>
        <dsp:cNvSpPr/>
      </dsp:nvSpPr>
      <dsp:spPr>
        <a:xfrm rot="20678004">
          <a:off x="6917808" y="2890118"/>
          <a:ext cx="5940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402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E56B8F-3B39-4C42-9E9C-C2EE52A0695A}">
      <dsp:nvSpPr>
        <dsp:cNvPr id="0" name=""/>
        <dsp:cNvSpPr/>
      </dsp:nvSpPr>
      <dsp:spPr>
        <a:xfrm>
          <a:off x="7501216" y="1843947"/>
          <a:ext cx="2722310" cy="11867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осуществлением приема от клиента или третьих лиц денег как наличным, так и безналичным способом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59150" y="1901881"/>
        <a:ext cx="2606442" cy="1070918"/>
      </dsp:txXfrm>
    </dsp:sp>
    <dsp:sp modelId="{4CC8DCDD-8332-44CA-BBB7-2DF3D0DB4633}">
      <dsp:nvSpPr>
        <dsp:cNvPr id="0" name=""/>
        <dsp:cNvSpPr/>
      </dsp:nvSpPr>
      <dsp:spPr>
        <a:xfrm rot="2730413">
          <a:off x="6807898" y="4348225"/>
          <a:ext cx="70189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0189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886394-1100-4097-9F64-27710CB87D65}">
      <dsp:nvSpPr>
        <dsp:cNvPr id="0" name=""/>
        <dsp:cNvSpPr/>
      </dsp:nvSpPr>
      <dsp:spPr>
        <a:xfrm>
          <a:off x="6526421" y="4598568"/>
          <a:ext cx="2922723" cy="11867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выплатой вознаграждения в размере и порядке, определяемых договором банковского вклада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84355" y="4656502"/>
        <a:ext cx="2806855" cy="1070918"/>
      </dsp:txXfrm>
    </dsp:sp>
    <dsp:sp modelId="{43705834-F5E0-4EF5-B056-46C38C4E0998}">
      <dsp:nvSpPr>
        <dsp:cNvPr id="0" name=""/>
        <dsp:cNvSpPr/>
      </dsp:nvSpPr>
      <dsp:spPr>
        <a:xfrm rot="8210786">
          <a:off x="4476117" y="4311865"/>
          <a:ext cx="7874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8748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DFF9D3-7A14-4044-A1B0-95D29E74A192}">
      <dsp:nvSpPr>
        <dsp:cNvPr id="0" name=""/>
        <dsp:cNvSpPr/>
      </dsp:nvSpPr>
      <dsp:spPr>
        <a:xfrm>
          <a:off x="2221039" y="4581167"/>
          <a:ext cx="3457299" cy="11867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возвратом денег клиенту на условиях, предусмотренных договором банковского вклада и законами РК, в том числе путем их перевода на другой банковский счет клиента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78973" y="4639101"/>
        <a:ext cx="3341431" cy="1070918"/>
      </dsp:txXfrm>
    </dsp:sp>
    <dsp:sp modelId="{5393F46F-BC29-4351-8F5B-FADB2FFF8483}">
      <dsp:nvSpPr>
        <dsp:cNvPr id="0" name=""/>
        <dsp:cNvSpPr/>
      </dsp:nvSpPr>
      <dsp:spPr>
        <a:xfrm rot="11692469">
          <a:off x="4625561" y="2907600"/>
          <a:ext cx="54059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059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C224B-4B20-4396-A56A-55900A48DE9E}">
      <dsp:nvSpPr>
        <dsp:cNvPr id="0" name=""/>
        <dsp:cNvSpPr/>
      </dsp:nvSpPr>
      <dsp:spPr>
        <a:xfrm>
          <a:off x="1550481" y="1835243"/>
          <a:ext cx="3084137" cy="11867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исполнением указания третьих лиц об изъятии денег клиента по основаниям, предусмотренным законами РК или договором банковского счета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08415" y="1893177"/>
        <a:ext cx="2968269" cy="10709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B15A9-C847-44AD-9CEC-FAE4D83815BA}">
      <dsp:nvSpPr>
        <dsp:cNvPr id="0" name=""/>
        <dsp:cNvSpPr/>
      </dsp:nvSpPr>
      <dsp:spPr>
        <a:xfrm rot="16200000">
          <a:off x="1287065" y="-1287065"/>
          <a:ext cx="2683669" cy="5257800"/>
        </a:xfrm>
        <a:prstGeom prst="round1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зачислением денег, поступающих в пользу банка или его клиентов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0" y="0"/>
        <a:ext cx="5257800" cy="2012751"/>
      </dsp:txXfrm>
    </dsp:sp>
    <dsp:sp modelId="{A8E65C2D-FF48-4F01-B195-5C6ECF627A33}">
      <dsp:nvSpPr>
        <dsp:cNvPr id="0" name=""/>
        <dsp:cNvSpPr/>
      </dsp:nvSpPr>
      <dsp:spPr>
        <a:xfrm>
          <a:off x="5257800" y="0"/>
          <a:ext cx="5257800" cy="2683669"/>
        </a:xfrm>
        <a:prstGeom prst="round1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3333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выполнением указания банка о переводе денег банку либо в пользу третьих лиц в целях исполнения обязательств банка или его клиентов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0"/>
        <a:ext cx="5257800" cy="2012751"/>
      </dsp:txXfrm>
    </dsp:sp>
    <dsp:sp modelId="{6C3F5303-3E7B-4805-9AF2-A072C40652FF}">
      <dsp:nvSpPr>
        <dsp:cNvPr id="0" name=""/>
        <dsp:cNvSpPr/>
      </dsp:nvSpPr>
      <dsp:spPr>
        <a:xfrm rot="10800000">
          <a:off x="0" y="2683669"/>
          <a:ext cx="5257800" cy="2683669"/>
        </a:xfrm>
        <a:prstGeom prst="round1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6667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осуществлением приема и выдачи наличных денег с корреспондентского счета банку в порядке и на условиях, предусмотренных договором и Законом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354586"/>
        <a:ext cx="5257800" cy="2012751"/>
      </dsp:txXfrm>
    </dsp:sp>
    <dsp:sp modelId="{A5336CEF-60FC-43B9-82EA-6582D978E259}">
      <dsp:nvSpPr>
        <dsp:cNvPr id="0" name=""/>
        <dsp:cNvSpPr/>
      </dsp:nvSpPr>
      <dsp:spPr>
        <a:xfrm rot="5400000">
          <a:off x="6544865" y="1396603"/>
          <a:ext cx="2683669" cy="5257800"/>
        </a:xfrm>
        <a:prstGeom prst="round1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оказанием других услуг, предусмотренных договором корреспондентского счета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57800" y="3354586"/>
        <a:ext cx="5257800" cy="2012751"/>
      </dsp:txXfrm>
    </dsp:sp>
    <dsp:sp modelId="{851EE487-99D5-46E2-8468-C19A2B234E6A}">
      <dsp:nvSpPr>
        <dsp:cNvPr id="0" name=""/>
        <dsp:cNvSpPr/>
      </dsp:nvSpPr>
      <dsp:spPr>
        <a:xfrm>
          <a:off x="2758441" y="2012751"/>
          <a:ext cx="4998716" cy="1341834"/>
        </a:xfrm>
        <a:prstGeom prst="round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По корреспондентскому счету банка или организации, осуществляющей отдельные виды банковских операций, выполняются операции, связанные с:</a:t>
          </a:r>
          <a:endParaRPr lang="ru-RU" sz="20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23944" y="2078254"/>
        <a:ext cx="4867710" cy="1210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8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4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9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6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4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8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1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9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3DE6-06E5-4CEC-9C35-4759AAA08159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4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3465804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6354"/>
            <a:ext cx="10515600" cy="541060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им.Л.Н.Гумилева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Платежи и переводы денег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кафедры «Финансы»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Жоламанова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Макпал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Токановна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makpalzh@mail.ru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 descr="Логотип ЕНУ_каз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096" y="1579734"/>
            <a:ext cx="2273808" cy="1139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1907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6"/>
          </a:xfrm>
        </p:spPr>
        <p:txBody>
          <a:bodyPr/>
          <a:lstStyle/>
          <a:p>
            <a:pPr marL="0" lv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35930991"/>
              </p:ext>
            </p:extLst>
          </p:nvPr>
        </p:nvGraphicFramePr>
        <p:xfrm>
          <a:off x="0" y="748937"/>
          <a:ext cx="11904617" cy="5904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3686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6557236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8688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209595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1068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843012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289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322442"/>
              </p:ext>
            </p:extLst>
          </p:nvPr>
        </p:nvGraphicFramePr>
        <p:xfrm>
          <a:off x="635726" y="809625"/>
          <a:ext cx="10920548" cy="5721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0694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5726"/>
            <a:ext cx="10515600" cy="5541237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РАБОТАЕТ ЭСКРОУ-СЧЕТ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54492262"/>
              </p:ext>
            </p:extLst>
          </p:nvPr>
        </p:nvGraphicFramePr>
        <p:xfrm>
          <a:off x="1097280" y="1027611"/>
          <a:ext cx="10398034" cy="5381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5087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95413"/>
              </p:ext>
            </p:extLst>
          </p:nvPr>
        </p:nvGraphicFramePr>
        <p:xfrm>
          <a:off x="400593" y="217713"/>
          <a:ext cx="11312435" cy="6749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696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621739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3596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Закрытие банковского счета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40555059"/>
              </p:ext>
            </p:extLst>
          </p:nvPr>
        </p:nvGraphicFramePr>
        <p:xfrm>
          <a:off x="975359" y="1114697"/>
          <a:ext cx="10476411" cy="5743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2860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6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151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4070"/>
            <a:ext cx="10515600" cy="51928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Платежи и переводы денег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fontAlgn="base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Банковские счета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fontAlgn="base">
              <a:buFont typeface="+mj-lt"/>
              <a:buAutoNum type="arabi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Закрытие банковского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счета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Платежи и переводы денег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Платежи осуществляются на основании и в соответствии с условиями гражданско-правовых сделок, норм законодательства Республики Казахстан и решениями судов.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Платежи и переводы денег осуществляются на основании или с использованием платежных инструментов.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Формы, обязательные реквизиты платежных документов и другие требования к их содержанию, особенности использования средств электронных платежей устанавливаются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Постановление Правления Национального Банка Республики Казахстан от 31 августа 2016 года № 208 "/>
              </a:rPr>
              <a:t>нормативными правовыми актами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Банка.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для осуществления платежей и переводов денег сведения и реквизиты могут быть представлены в виде штрихового кода, присваиваемого поставщиком платежных услуг либо оператором платежной системы.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45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410874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186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9616377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3761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44437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6638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188634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5405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73632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3234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Банковские счета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8611498"/>
              </p:ext>
            </p:extLst>
          </p:nvPr>
        </p:nvGraphicFramePr>
        <p:xfrm>
          <a:off x="1" y="1358537"/>
          <a:ext cx="11416936" cy="5042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769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Банковские счета подразделяются на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текущие и сберегательные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счета клиентов, а также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корреспондентские счета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банков и организаций, осуществляющих отдельные виды банковских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7157844"/>
              </p:ext>
            </p:extLst>
          </p:nvPr>
        </p:nvGraphicFramePr>
        <p:xfrm>
          <a:off x="914400" y="1828800"/>
          <a:ext cx="10439400" cy="4348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82653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2229</Words>
  <Application>Microsoft Office PowerPoint</Application>
  <PresentationFormat>Широкоэкранный</PresentationFormat>
  <Paragraphs>123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24</cp:revision>
  <dcterms:created xsi:type="dcterms:W3CDTF">2024-07-24T07:39:07Z</dcterms:created>
  <dcterms:modified xsi:type="dcterms:W3CDTF">2024-07-27T08:39:15Z</dcterms:modified>
</cp:coreProperties>
</file>