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6"/>
  </p:notesMasterIdLst>
  <p:sldIdLst>
    <p:sldId id="256" r:id="rId2"/>
    <p:sldId id="257" r:id="rId3"/>
    <p:sldId id="358" r:id="rId4"/>
    <p:sldId id="359" r:id="rId5"/>
    <p:sldId id="273" r:id="rId6"/>
    <p:sldId id="274" r:id="rId7"/>
    <p:sldId id="272" r:id="rId8"/>
    <p:sldId id="360" r:id="rId9"/>
    <p:sldId id="361" r:id="rId10"/>
    <p:sldId id="275" r:id="rId11"/>
    <p:sldId id="364" r:id="rId12"/>
    <p:sldId id="365" r:id="rId13"/>
    <p:sldId id="366" r:id="rId14"/>
    <p:sldId id="367" r:id="rId15"/>
    <p:sldId id="362" r:id="rId16"/>
    <p:sldId id="363" r:id="rId17"/>
    <p:sldId id="368" r:id="rId18"/>
    <p:sldId id="369" r:id="rId19"/>
    <p:sldId id="371" r:id="rId20"/>
    <p:sldId id="370" r:id="rId21"/>
    <p:sldId id="372" r:id="rId22"/>
    <p:sldId id="268" r:id="rId23"/>
    <p:sldId id="265" r:id="rId24"/>
    <p:sldId id="270" r:id="rId25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мбеталина Алия Сактагановна" initials="МАС" lastIdx="30" clrIdx="0">
    <p:extLst>
      <p:ext uri="{19B8F6BF-5375-455C-9EA6-DF929625EA0E}">
        <p15:presenceInfo xmlns:p15="http://schemas.microsoft.com/office/powerpoint/2012/main" userId="S::750428400415@enu.kz::c77ab106-1082-4950-a6b3-8ad7f13036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0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C05ACF-0E8B-47AD-92F4-77BD8D296BF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96B0F0-F58F-41F7-A454-F96E1729695B}">
      <dgm:prSet phldrT="[Текст]" custT="1"/>
      <dgm:spPr/>
      <dgm:t>
        <a:bodyPr/>
        <a:lstStyle/>
        <a:p>
          <a:r>
            <a:rPr lang="ru-RU" sz="1600" b="0" i="1" dirty="0">
              <a:solidFill>
                <a:srgbClr val="002060"/>
              </a:solidFill>
            </a:rPr>
            <a:t>Информационная </a:t>
          </a:r>
          <a:r>
            <a:rPr lang="ru-RU" sz="1600" b="0" i="0" dirty="0">
              <a:solidFill>
                <a:srgbClr val="002060"/>
              </a:solidFill>
            </a:rPr>
            <a:t>(передача прием информации, знаний и умений)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6264E-D3A0-4F32-8079-E135B9A8E0F4}" type="parTrans" cxnId="{37071725-2529-4654-A107-92EEA829B8DC}">
      <dgm:prSet/>
      <dgm:spPr/>
      <dgm:t>
        <a:bodyPr/>
        <a:lstStyle/>
        <a:p>
          <a:endParaRPr lang="ru-RU"/>
        </a:p>
      </dgm:t>
    </dgm:pt>
    <dgm:pt modelId="{EC1EA89F-90FA-40C1-AA07-AF6F6C4AB2E0}" type="sibTrans" cxnId="{37071725-2529-4654-A107-92EEA829B8DC}">
      <dgm:prSet/>
      <dgm:spPr/>
      <dgm:t>
        <a:bodyPr/>
        <a:lstStyle/>
        <a:p>
          <a:endParaRPr lang="ru-RU"/>
        </a:p>
      </dgm:t>
    </dgm:pt>
    <dgm:pt modelId="{957CE8C2-A437-44E4-B5DA-D9B292FA7F27}">
      <dgm:prSet phldrT="[Текст]"/>
      <dgm:spPr/>
      <dgm:t>
        <a:bodyPr/>
        <a:lstStyle/>
        <a:p>
          <a:r>
            <a:rPr lang="ru-RU" b="0" i="1" dirty="0">
              <a:solidFill>
                <a:srgbClr val="002060"/>
              </a:solidFill>
            </a:rPr>
            <a:t>Экспрессивная </a:t>
          </a:r>
          <a:r>
            <a:rPr lang="ru-RU" b="0" i="0" dirty="0">
              <a:solidFill>
                <a:srgbClr val="002060"/>
              </a:solidFill>
            </a:rPr>
            <a:t>(понимание переживаний и эмоционального состояния друг друга; его изменение: ведь потребность человека в общении очень часто возникает в связи с необходимостью изменить свое эмоциональное состояние)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1C4B5A-B7DD-4C3E-A398-C8400F3DCAA4}" type="parTrans" cxnId="{3F8CAF73-9082-437D-8AE7-F599C8A41664}">
      <dgm:prSet/>
      <dgm:spPr/>
      <dgm:t>
        <a:bodyPr/>
        <a:lstStyle/>
        <a:p>
          <a:endParaRPr lang="ru-RU"/>
        </a:p>
      </dgm:t>
    </dgm:pt>
    <dgm:pt modelId="{306D65C4-9E4B-481B-83B0-569F2DA8DD5F}" type="sibTrans" cxnId="{3F8CAF73-9082-437D-8AE7-F599C8A41664}">
      <dgm:prSet/>
      <dgm:spPr/>
      <dgm:t>
        <a:bodyPr/>
        <a:lstStyle/>
        <a:p>
          <a:endParaRPr lang="ru-RU"/>
        </a:p>
      </dgm:t>
    </dgm:pt>
    <dgm:pt modelId="{554AF24D-E996-478D-9A59-18ED075AC676}">
      <dgm:prSet phldrT="[Текст]"/>
      <dgm:spPr/>
      <dgm:t>
        <a:bodyPr/>
        <a:lstStyle/>
        <a:p>
          <a:r>
            <a:rPr lang="ru-RU" b="0" i="1" dirty="0">
              <a:solidFill>
                <a:srgbClr val="002060"/>
              </a:solidFill>
            </a:rPr>
            <a:t>Регулятивная  </a:t>
          </a:r>
          <a:r>
            <a:rPr lang="ru-RU" b="0" i="0" dirty="0">
              <a:solidFill>
                <a:srgbClr val="002060"/>
              </a:solidFill>
            </a:rPr>
            <a:t>(обоюдное воздействие на партнера по общению с целью изменения или сохранения его поведения, активности, состояния, отношения</a:t>
          </a:r>
        </a:p>
        <a:p>
          <a:r>
            <a:rPr lang="ru-RU" b="0" i="0" dirty="0">
              <a:solidFill>
                <a:srgbClr val="002060"/>
              </a:solidFill>
            </a:rPr>
            <a:t>друг к другу)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FC2B45-ABB1-4713-9D62-D4549F4C0D4A}" type="parTrans" cxnId="{F2E8A1BB-3115-4A00-B79C-9E56FE37857D}">
      <dgm:prSet/>
      <dgm:spPr/>
      <dgm:t>
        <a:bodyPr/>
        <a:lstStyle/>
        <a:p>
          <a:endParaRPr lang="ru-RU"/>
        </a:p>
      </dgm:t>
    </dgm:pt>
    <dgm:pt modelId="{A564B456-6103-4798-A3F0-91E7865730FA}" type="sibTrans" cxnId="{F2E8A1BB-3115-4A00-B79C-9E56FE37857D}">
      <dgm:prSet/>
      <dgm:spPr/>
      <dgm:t>
        <a:bodyPr/>
        <a:lstStyle/>
        <a:p>
          <a:endParaRPr lang="ru-RU"/>
        </a:p>
      </dgm:t>
    </dgm:pt>
    <dgm:pt modelId="{CD624866-4FA2-43AE-AB56-60F6022E265B}">
      <dgm:prSet custT="1"/>
      <dgm:spPr/>
      <dgm:t>
        <a:bodyPr/>
        <a:lstStyle/>
        <a:p>
          <a:r>
            <a:rPr lang="ru-RU" sz="1600" b="0" i="1" dirty="0">
              <a:solidFill>
                <a:srgbClr val="002060"/>
              </a:solidFill>
            </a:rPr>
            <a:t>Социального контроля </a:t>
          </a:r>
          <a:r>
            <a:rPr lang="ru-RU" sz="1600" b="0" i="0" dirty="0">
              <a:solidFill>
                <a:srgbClr val="002060"/>
              </a:solidFill>
            </a:rPr>
            <a:t>(регламентирование поведения и деятельности с помощью групповых и социальных норм путем использования позитивных — одобрение, похвала или негативных — неодобрение, порицание — санкций)</a:t>
          </a:r>
          <a:endParaRPr lang="ru-RU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D2A2BF-CB90-4D17-8A31-FCF5F44A4AD3}" type="parTrans" cxnId="{E1022DE4-80CF-4C88-B367-AB405DB71725}">
      <dgm:prSet/>
      <dgm:spPr/>
      <dgm:t>
        <a:bodyPr/>
        <a:lstStyle/>
        <a:p>
          <a:endParaRPr lang="ru-RU"/>
        </a:p>
      </dgm:t>
    </dgm:pt>
    <dgm:pt modelId="{397F4B11-CF5F-4844-B2FF-1FF7ACFA491F}" type="sibTrans" cxnId="{E1022DE4-80CF-4C88-B367-AB405DB71725}">
      <dgm:prSet/>
      <dgm:spPr/>
      <dgm:t>
        <a:bodyPr/>
        <a:lstStyle/>
        <a:p>
          <a:endParaRPr lang="ru-RU"/>
        </a:p>
      </dgm:t>
    </dgm:pt>
    <dgm:pt modelId="{99306732-823C-443D-BC6A-11346D93127E}" type="pres">
      <dgm:prSet presAssocID="{3AC05ACF-0E8B-47AD-92F4-77BD8D296BFE}" presName="Name0" presStyleCnt="0">
        <dgm:presLayoutVars>
          <dgm:dir/>
          <dgm:resizeHandles val="exact"/>
        </dgm:presLayoutVars>
      </dgm:prSet>
      <dgm:spPr/>
    </dgm:pt>
    <dgm:pt modelId="{08F33F6A-4368-4059-B42D-0371F73C3AB5}" type="pres">
      <dgm:prSet presAssocID="{3796B0F0-F58F-41F7-A454-F96E1729695B}" presName="node" presStyleLbl="node1" presStyleIdx="0" presStyleCnt="4" custLinFactX="2371" custLinFactNeighborX="100000" custLinFactNeighborY="1004">
        <dgm:presLayoutVars>
          <dgm:bulletEnabled val="1"/>
        </dgm:presLayoutVars>
      </dgm:prSet>
      <dgm:spPr/>
    </dgm:pt>
    <dgm:pt modelId="{6BBD87FF-89B3-47C5-8E52-049BAFDD7A3A}" type="pres">
      <dgm:prSet presAssocID="{EC1EA89F-90FA-40C1-AA07-AF6F6C4AB2E0}" presName="sibTrans" presStyleCnt="0"/>
      <dgm:spPr/>
    </dgm:pt>
    <dgm:pt modelId="{70C87E0E-4D38-475B-95BB-10783CB617C2}" type="pres">
      <dgm:prSet presAssocID="{957CE8C2-A437-44E4-B5DA-D9B292FA7F27}" presName="node" presStyleLbl="node1" presStyleIdx="1" presStyleCnt="4">
        <dgm:presLayoutVars>
          <dgm:bulletEnabled val="1"/>
        </dgm:presLayoutVars>
      </dgm:prSet>
      <dgm:spPr/>
    </dgm:pt>
    <dgm:pt modelId="{26E0E724-AF4F-45F9-A37A-CBC02E3E57A0}" type="pres">
      <dgm:prSet presAssocID="{306D65C4-9E4B-481B-83B0-569F2DA8DD5F}" presName="sibTrans" presStyleCnt="0"/>
      <dgm:spPr/>
    </dgm:pt>
    <dgm:pt modelId="{939BCF60-1316-4336-BCDF-B4637196EF65}" type="pres">
      <dgm:prSet presAssocID="{554AF24D-E996-478D-9A59-18ED075AC676}" presName="node" presStyleLbl="node1" presStyleIdx="2" presStyleCnt="4" custLinFactNeighborX="-90954">
        <dgm:presLayoutVars>
          <dgm:bulletEnabled val="1"/>
        </dgm:presLayoutVars>
      </dgm:prSet>
      <dgm:spPr/>
    </dgm:pt>
    <dgm:pt modelId="{7229917A-C586-47DC-B7B5-C9F1EEE6B9D8}" type="pres">
      <dgm:prSet presAssocID="{A564B456-6103-4798-A3F0-91E7865730FA}" presName="sibTrans" presStyleCnt="0"/>
      <dgm:spPr/>
    </dgm:pt>
    <dgm:pt modelId="{A9DFB932-D6E1-471B-B5FD-13A67F4A713E}" type="pres">
      <dgm:prSet presAssocID="{CD624866-4FA2-43AE-AB56-60F6022E265B}" presName="node" presStyleLbl="node1" presStyleIdx="3" presStyleCnt="4" custLinFactX="-4627" custLinFactNeighborX="-100000">
        <dgm:presLayoutVars>
          <dgm:bulletEnabled val="1"/>
        </dgm:presLayoutVars>
      </dgm:prSet>
      <dgm:spPr/>
    </dgm:pt>
  </dgm:ptLst>
  <dgm:cxnLst>
    <dgm:cxn modelId="{EF684E0B-7EBF-4890-8C1E-CBF62D33E537}" type="presOf" srcId="{554AF24D-E996-478D-9A59-18ED075AC676}" destId="{939BCF60-1316-4336-BCDF-B4637196EF65}" srcOrd="0" destOrd="0" presId="urn:microsoft.com/office/officeart/2005/8/layout/hList6"/>
    <dgm:cxn modelId="{37071725-2529-4654-A107-92EEA829B8DC}" srcId="{3AC05ACF-0E8B-47AD-92F4-77BD8D296BFE}" destId="{3796B0F0-F58F-41F7-A454-F96E1729695B}" srcOrd="0" destOrd="0" parTransId="{D8A6264E-D3A0-4F32-8079-E135B9A8E0F4}" sibTransId="{EC1EA89F-90FA-40C1-AA07-AF6F6C4AB2E0}"/>
    <dgm:cxn modelId="{5A7DE526-13C5-44E8-843F-F03ABAF95A65}" type="presOf" srcId="{CD624866-4FA2-43AE-AB56-60F6022E265B}" destId="{A9DFB932-D6E1-471B-B5FD-13A67F4A713E}" srcOrd="0" destOrd="0" presId="urn:microsoft.com/office/officeart/2005/8/layout/hList6"/>
    <dgm:cxn modelId="{3F8CAF73-9082-437D-8AE7-F599C8A41664}" srcId="{3AC05ACF-0E8B-47AD-92F4-77BD8D296BFE}" destId="{957CE8C2-A437-44E4-B5DA-D9B292FA7F27}" srcOrd="1" destOrd="0" parTransId="{041C4B5A-B7DD-4C3E-A398-C8400F3DCAA4}" sibTransId="{306D65C4-9E4B-481B-83B0-569F2DA8DD5F}"/>
    <dgm:cxn modelId="{EDC20DB4-990A-4659-ADCA-4C744D0F7EB7}" type="presOf" srcId="{957CE8C2-A437-44E4-B5DA-D9B292FA7F27}" destId="{70C87E0E-4D38-475B-95BB-10783CB617C2}" srcOrd="0" destOrd="0" presId="urn:microsoft.com/office/officeart/2005/8/layout/hList6"/>
    <dgm:cxn modelId="{F2E8A1BB-3115-4A00-B79C-9E56FE37857D}" srcId="{3AC05ACF-0E8B-47AD-92F4-77BD8D296BFE}" destId="{554AF24D-E996-478D-9A59-18ED075AC676}" srcOrd="2" destOrd="0" parTransId="{EBFC2B45-ABB1-4713-9D62-D4549F4C0D4A}" sibTransId="{A564B456-6103-4798-A3F0-91E7865730FA}"/>
    <dgm:cxn modelId="{D73A22D2-B081-4998-B869-372D564379E0}" type="presOf" srcId="{3AC05ACF-0E8B-47AD-92F4-77BD8D296BFE}" destId="{99306732-823C-443D-BC6A-11346D93127E}" srcOrd="0" destOrd="0" presId="urn:microsoft.com/office/officeart/2005/8/layout/hList6"/>
    <dgm:cxn modelId="{E1022DE4-80CF-4C88-B367-AB405DB71725}" srcId="{3AC05ACF-0E8B-47AD-92F4-77BD8D296BFE}" destId="{CD624866-4FA2-43AE-AB56-60F6022E265B}" srcOrd="3" destOrd="0" parTransId="{21D2A2BF-CB90-4D17-8A31-FCF5F44A4AD3}" sibTransId="{397F4B11-CF5F-4844-B2FF-1FF7ACFA491F}"/>
    <dgm:cxn modelId="{11E766E7-0CE6-4913-A0CB-E010E70BD489}" type="presOf" srcId="{3796B0F0-F58F-41F7-A454-F96E1729695B}" destId="{08F33F6A-4368-4059-B42D-0371F73C3AB5}" srcOrd="0" destOrd="0" presId="urn:microsoft.com/office/officeart/2005/8/layout/hList6"/>
    <dgm:cxn modelId="{B422129C-2DD3-4DC9-9BB2-C24FADDD6769}" type="presParOf" srcId="{99306732-823C-443D-BC6A-11346D93127E}" destId="{08F33F6A-4368-4059-B42D-0371F73C3AB5}" srcOrd="0" destOrd="0" presId="urn:microsoft.com/office/officeart/2005/8/layout/hList6"/>
    <dgm:cxn modelId="{F82597CB-2944-4B97-8763-80574D2A6763}" type="presParOf" srcId="{99306732-823C-443D-BC6A-11346D93127E}" destId="{6BBD87FF-89B3-47C5-8E52-049BAFDD7A3A}" srcOrd="1" destOrd="0" presId="urn:microsoft.com/office/officeart/2005/8/layout/hList6"/>
    <dgm:cxn modelId="{A3DB3518-101D-465C-9F11-F5A9EFC2D822}" type="presParOf" srcId="{99306732-823C-443D-BC6A-11346D93127E}" destId="{70C87E0E-4D38-475B-95BB-10783CB617C2}" srcOrd="2" destOrd="0" presId="urn:microsoft.com/office/officeart/2005/8/layout/hList6"/>
    <dgm:cxn modelId="{C491AE09-70D9-48C0-97A3-FDF61009ED28}" type="presParOf" srcId="{99306732-823C-443D-BC6A-11346D93127E}" destId="{26E0E724-AF4F-45F9-A37A-CBC02E3E57A0}" srcOrd="3" destOrd="0" presId="urn:microsoft.com/office/officeart/2005/8/layout/hList6"/>
    <dgm:cxn modelId="{8E11B3DA-1A55-4B11-8CA5-315C2D3279F4}" type="presParOf" srcId="{99306732-823C-443D-BC6A-11346D93127E}" destId="{939BCF60-1316-4336-BCDF-B4637196EF65}" srcOrd="4" destOrd="0" presId="urn:microsoft.com/office/officeart/2005/8/layout/hList6"/>
    <dgm:cxn modelId="{D9FAFE5A-51C4-4AA0-9440-F43D56733170}" type="presParOf" srcId="{99306732-823C-443D-BC6A-11346D93127E}" destId="{7229917A-C586-47DC-B7B5-C9F1EEE6B9D8}" srcOrd="5" destOrd="0" presId="urn:microsoft.com/office/officeart/2005/8/layout/hList6"/>
    <dgm:cxn modelId="{6EDA22FF-AB22-4FAE-A37B-F2B00F430DD8}" type="presParOf" srcId="{99306732-823C-443D-BC6A-11346D93127E}" destId="{A9DFB932-D6E1-471B-B5FD-13A67F4A713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09FFB1-8E74-4AE3-94F4-A7F6333658B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2579AABC-06A4-4828-882B-9D270C8D68F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межличностный контакт-степень объединения партнеров в одно социальное целое</a:t>
          </a:r>
        </a:p>
      </dgm:t>
    </dgm:pt>
    <dgm:pt modelId="{48612BA2-885B-4BEE-B2A0-AC2B081C0624}" type="parTrans" cxnId="{06AD2DCB-CCA1-404E-B74B-921FDE90FAF4}">
      <dgm:prSet/>
      <dgm:spPr/>
      <dgm:t>
        <a:bodyPr/>
        <a:lstStyle/>
        <a:p>
          <a:endParaRPr lang="ru-RU"/>
        </a:p>
      </dgm:t>
    </dgm:pt>
    <dgm:pt modelId="{5F6E20AE-F09C-4AE6-ADAF-A7A3A1A5C70A}" type="sibTrans" cxnId="{06AD2DCB-CCA1-404E-B74B-921FDE90FAF4}">
      <dgm:prSet/>
      <dgm:spPr/>
      <dgm:t>
        <a:bodyPr/>
        <a:lstStyle/>
        <a:p>
          <a:endParaRPr lang="ru-RU"/>
        </a:p>
      </dgm:t>
    </dgm:pt>
    <dgm:pt modelId="{19B9F0F1-FF54-4353-B06E-C5B686B9A0B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межличностная коммуникация-</a:t>
          </a:r>
          <a:r>
            <a:rPr lang="ru-RU" b="0" i="0" dirty="0"/>
            <a:t>совокупность процессов обмена информацией между партнерами по общению: ее перемещение, преобразование и использование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8D8D03-241D-4F06-844F-ACE470B3905B}" type="parTrans" cxnId="{92ED2352-C1CE-44BF-A527-599726A9844B}">
      <dgm:prSet/>
      <dgm:spPr/>
      <dgm:t>
        <a:bodyPr/>
        <a:lstStyle/>
        <a:p>
          <a:endParaRPr lang="ru-RU"/>
        </a:p>
      </dgm:t>
    </dgm:pt>
    <dgm:pt modelId="{5003EF62-0CFA-4FD2-8C08-844143B5194F}" type="sibTrans" cxnId="{92ED2352-C1CE-44BF-A527-599726A9844B}">
      <dgm:prSet/>
      <dgm:spPr/>
      <dgm:t>
        <a:bodyPr/>
        <a:lstStyle/>
        <a:p>
          <a:endParaRPr lang="ru-RU"/>
        </a:p>
      </dgm:t>
    </dgm:pt>
    <dgm:pt modelId="{963FFAA0-0831-4A87-B334-F3819A5A9CC1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межличностное взаимодействие-</a:t>
          </a:r>
          <a:r>
            <a:rPr lang="ru-RU" b="0" i="0" dirty="0"/>
            <a:t>согласование партнерами целей общения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8AE8AB-C424-4936-A424-C0BB61D218CD}" type="parTrans" cxnId="{12597599-D1E1-48FF-AADA-DD54A8E2FE33}">
      <dgm:prSet/>
      <dgm:spPr/>
      <dgm:t>
        <a:bodyPr/>
        <a:lstStyle/>
        <a:p>
          <a:endParaRPr lang="ru-RU"/>
        </a:p>
      </dgm:t>
    </dgm:pt>
    <dgm:pt modelId="{F3F5358A-7B7A-4139-B508-292084E1DF29}" type="sibTrans" cxnId="{12597599-D1E1-48FF-AADA-DD54A8E2FE33}">
      <dgm:prSet/>
      <dgm:spPr/>
      <dgm:t>
        <a:bodyPr/>
        <a:lstStyle/>
        <a:p>
          <a:endParaRPr lang="ru-RU"/>
        </a:p>
      </dgm:t>
    </dgm:pt>
    <dgm:pt modelId="{FB765AC7-6602-4009-808D-C92FAC6CAA8D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межличностные отношения-</a:t>
          </a:r>
          <a:r>
            <a:rPr lang="ru-RU" b="0" i="0" dirty="0"/>
            <a:t>устойчивые на некотором промежутке времени характеристики общения, сложившиеся в общении двух или более людей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4B022-21C6-4712-AEA2-BFADE4EC539F}" type="parTrans" cxnId="{C480C351-87F5-4FE4-ADEB-5219B4A4F42D}">
      <dgm:prSet/>
      <dgm:spPr/>
      <dgm:t>
        <a:bodyPr/>
        <a:lstStyle/>
        <a:p>
          <a:endParaRPr lang="ru-RU"/>
        </a:p>
      </dgm:t>
    </dgm:pt>
    <dgm:pt modelId="{E409B71C-8712-4262-A4DC-DFF01112146A}" type="sibTrans" cxnId="{C480C351-87F5-4FE4-ADEB-5219B4A4F42D}">
      <dgm:prSet/>
      <dgm:spPr/>
      <dgm:t>
        <a:bodyPr/>
        <a:lstStyle/>
        <a:p>
          <a:endParaRPr lang="ru-RU"/>
        </a:p>
      </dgm:t>
    </dgm:pt>
    <dgm:pt modelId="{5ED0F79E-6724-4BB9-9777-51B3BDF57FBF}" type="pres">
      <dgm:prSet presAssocID="{7A09FFB1-8E74-4AE3-94F4-A7F6333658B3}" presName="compositeShape" presStyleCnt="0">
        <dgm:presLayoutVars>
          <dgm:dir/>
          <dgm:resizeHandles/>
        </dgm:presLayoutVars>
      </dgm:prSet>
      <dgm:spPr/>
    </dgm:pt>
    <dgm:pt modelId="{59F28E26-99FC-439A-B915-34154BA6005F}" type="pres">
      <dgm:prSet presAssocID="{7A09FFB1-8E74-4AE3-94F4-A7F6333658B3}" presName="pyramid" presStyleLbl="node1" presStyleIdx="0" presStyleCnt="1" custScaleX="151869" custLinFactNeighborX="9780"/>
      <dgm:spPr>
        <a:solidFill>
          <a:schemeClr val="accent1"/>
        </a:solidFill>
      </dgm:spPr>
    </dgm:pt>
    <dgm:pt modelId="{42BF939D-3E7C-4DA9-8EAE-C5332A92B336}" type="pres">
      <dgm:prSet presAssocID="{7A09FFB1-8E74-4AE3-94F4-A7F6333658B3}" presName="theList" presStyleCnt="0"/>
      <dgm:spPr/>
    </dgm:pt>
    <dgm:pt modelId="{FC8D3E3D-3204-413B-A8C3-9D43DD95D805}" type="pres">
      <dgm:prSet presAssocID="{2579AABC-06A4-4828-882B-9D270C8D68FE}" presName="aNode" presStyleLbl="fgAcc1" presStyleIdx="0" presStyleCnt="4" custScaleX="108048" custScaleY="132823">
        <dgm:presLayoutVars>
          <dgm:bulletEnabled val="1"/>
        </dgm:presLayoutVars>
      </dgm:prSet>
      <dgm:spPr/>
    </dgm:pt>
    <dgm:pt modelId="{256B50A8-106B-4AE8-A979-6485ED201B4B}" type="pres">
      <dgm:prSet presAssocID="{2579AABC-06A4-4828-882B-9D270C8D68FE}" presName="aSpace" presStyleCnt="0"/>
      <dgm:spPr/>
    </dgm:pt>
    <dgm:pt modelId="{4175ACA2-02EC-47F4-8A84-5CAE73591518}" type="pres">
      <dgm:prSet presAssocID="{19B9F0F1-FF54-4353-B06E-C5B686B9A0B1}" presName="aNode" presStyleLbl="fgAcc1" presStyleIdx="1" presStyleCnt="4" custScaleX="111163" custScaleY="137199">
        <dgm:presLayoutVars>
          <dgm:bulletEnabled val="1"/>
        </dgm:presLayoutVars>
      </dgm:prSet>
      <dgm:spPr/>
    </dgm:pt>
    <dgm:pt modelId="{20F132D4-8295-47EE-8EF6-3D1E6F35959F}" type="pres">
      <dgm:prSet presAssocID="{19B9F0F1-FF54-4353-B06E-C5B686B9A0B1}" presName="aSpace" presStyleCnt="0"/>
      <dgm:spPr/>
    </dgm:pt>
    <dgm:pt modelId="{701FE493-D55A-4BFB-90BE-1249411B899F}" type="pres">
      <dgm:prSet presAssocID="{963FFAA0-0831-4A87-B334-F3819A5A9CC1}" presName="aNode" presStyleLbl="fgAcc1" presStyleIdx="2" presStyleCnt="4" custScaleX="108048" custScaleY="117640">
        <dgm:presLayoutVars>
          <dgm:bulletEnabled val="1"/>
        </dgm:presLayoutVars>
      </dgm:prSet>
      <dgm:spPr/>
    </dgm:pt>
    <dgm:pt modelId="{C625C017-09BD-45B5-9172-C345C2C46C7A}" type="pres">
      <dgm:prSet presAssocID="{963FFAA0-0831-4A87-B334-F3819A5A9CC1}" presName="aSpace" presStyleCnt="0"/>
      <dgm:spPr/>
    </dgm:pt>
    <dgm:pt modelId="{5CD5A213-BFD5-4BBF-A278-B77B47AAE9BB}" type="pres">
      <dgm:prSet presAssocID="{FB765AC7-6602-4009-808D-C92FAC6CAA8D}" presName="aNode" presStyleLbl="fgAcc1" presStyleIdx="3" presStyleCnt="4" custScaleX="107558" custScaleY="167889">
        <dgm:presLayoutVars>
          <dgm:bulletEnabled val="1"/>
        </dgm:presLayoutVars>
      </dgm:prSet>
      <dgm:spPr/>
    </dgm:pt>
    <dgm:pt modelId="{5AFAA8D8-8C38-49F9-AC4D-4399308C8B2E}" type="pres">
      <dgm:prSet presAssocID="{FB765AC7-6602-4009-808D-C92FAC6CAA8D}" presName="aSpace" presStyleCnt="0"/>
      <dgm:spPr/>
    </dgm:pt>
  </dgm:ptLst>
  <dgm:cxnLst>
    <dgm:cxn modelId="{D189B910-458B-4000-9E8C-B37C05A03CA1}" type="presOf" srcId="{7A09FFB1-8E74-4AE3-94F4-A7F6333658B3}" destId="{5ED0F79E-6724-4BB9-9777-51B3BDF57FBF}" srcOrd="0" destOrd="0" presId="urn:microsoft.com/office/officeart/2005/8/layout/pyramid2"/>
    <dgm:cxn modelId="{DA096F31-880B-4CA1-88A7-CB33B1BA4605}" type="presOf" srcId="{2579AABC-06A4-4828-882B-9D270C8D68FE}" destId="{FC8D3E3D-3204-413B-A8C3-9D43DD95D805}" srcOrd="0" destOrd="0" presId="urn:microsoft.com/office/officeart/2005/8/layout/pyramid2"/>
    <dgm:cxn modelId="{C480C351-87F5-4FE4-ADEB-5219B4A4F42D}" srcId="{7A09FFB1-8E74-4AE3-94F4-A7F6333658B3}" destId="{FB765AC7-6602-4009-808D-C92FAC6CAA8D}" srcOrd="3" destOrd="0" parTransId="{A574B022-21C6-4712-AEA2-BFADE4EC539F}" sibTransId="{E409B71C-8712-4262-A4DC-DFF01112146A}"/>
    <dgm:cxn modelId="{92ED2352-C1CE-44BF-A527-599726A9844B}" srcId="{7A09FFB1-8E74-4AE3-94F4-A7F6333658B3}" destId="{19B9F0F1-FF54-4353-B06E-C5B686B9A0B1}" srcOrd="1" destOrd="0" parTransId="{3A8D8D03-241D-4F06-844F-ACE470B3905B}" sibTransId="{5003EF62-0CFA-4FD2-8C08-844143B5194F}"/>
    <dgm:cxn modelId="{AB981994-65ED-4F95-956F-E1E474AFE015}" type="presOf" srcId="{FB765AC7-6602-4009-808D-C92FAC6CAA8D}" destId="{5CD5A213-BFD5-4BBF-A278-B77B47AAE9BB}" srcOrd="0" destOrd="0" presId="urn:microsoft.com/office/officeart/2005/8/layout/pyramid2"/>
    <dgm:cxn modelId="{12597599-D1E1-48FF-AADA-DD54A8E2FE33}" srcId="{7A09FFB1-8E74-4AE3-94F4-A7F6333658B3}" destId="{963FFAA0-0831-4A87-B334-F3819A5A9CC1}" srcOrd="2" destOrd="0" parTransId="{7B8AE8AB-C424-4936-A424-C0BB61D218CD}" sibTransId="{F3F5358A-7B7A-4139-B508-292084E1DF29}"/>
    <dgm:cxn modelId="{06AD2DCB-CCA1-404E-B74B-921FDE90FAF4}" srcId="{7A09FFB1-8E74-4AE3-94F4-A7F6333658B3}" destId="{2579AABC-06A4-4828-882B-9D270C8D68FE}" srcOrd="0" destOrd="0" parTransId="{48612BA2-885B-4BEE-B2A0-AC2B081C0624}" sibTransId="{5F6E20AE-F09C-4AE6-ADAF-A7A3A1A5C70A}"/>
    <dgm:cxn modelId="{8997FCEC-E91D-4D22-BD48-F99E4204E7D3}" type="presOf" srcId="{19B9F0F1-FF54-4353-B06E-C5B686B9A0B1}" destId="{4175ACA2-02EC-47F4-8A84-5CAE73591518}" srcOrd="0" destOrd="0" presId="urn:microsoft.com/office/officeart/2005/8/layout/pyramid2"/>
    <dgm:cxn modelId="{E00E46FD-31F4-4338-8758-84A64B23A1B7}" type="presOf" srcId="{963FFAA0-0831-4A87-B334-F3819A5A9CC1}" destId="{701FE493-D55A-4BFB-90BE-1249411B899F}" srcOrd="0" destOrd="0" presId="urn:microsoft.com/office/officeart/2005/8/layout/pyramid2"/>
    <dgm:cxn modelId="{4F37E1A5-44D9-4A89-903C-72730512D5A1}" type="presParOf" srcId="{5ED0F79E-6724-4BB9-9777-51B3BDF57FBF}" destId="{59F28E26-99FC-439A-B915-34154BA6005F}" srcOrd="0" destOrd="0" presId="urn:microsoft.com/office/officeart/2005/8/layout/pyramid2"/>
    <dgm:cxn modelId="{5B3F3CD1-C0A3-4E0A-843D-7273B5288DBA}" type="presParOf" srcId="{5ED0F79E-6724-4BB9-9777-51B3BDF57FBF}" destId="{42BF939D-3E7C-4DA9-8EAE-C5332A92B336}" srcOrd="1" destOrd="0" presId="urn:microsoft.com/office/officeart/2005/8/layout/pyramid2"/>
    <dgm:cxn modelId="{1675F709-96EA-45DD-A58F-3D33DBD0829D}" type="presParOf" srcId="{42BF939D-3E7C-4DA9-8EAE-C5332A92B336}" destId="{FC8D3E3D-3204-413B-A8C3-9D43DD95D805}" srcOrd="0" destOrd="0" presId="urn:microsoft.com/office/officeart/2005/8/layout/pyramid2"/>
    <dgm:cxn modelId="{D65FEFDF-11A1-4C0B-854C-DE66F45990DB}" type="presParOf" srcId="{42BF939D-3E7C-4DA9-8EAE-C5332A92B336}" destId="{256B50A8-106B-4AE8-A979-6485ED201B4B}" srcOrd="1" destOrd="0" presId="urn:microsoft.com/office/officeart/2005/8/layout/pyramid2"/>
    <dgm:cxn modelId="{22AA030F-453D-4F0D-8D53-E953B60182E2}" type="presParOf" srcId="{42BF939D-3E7C-4DA9-8EAE-C5332A92B336}" destId="{4175ACA2-02EC-47F4-8A84-5CAE73591518}" srcOrd="2" destOrd="0" presId="urn:microsoft.com/office/officeart/2005/8/layout/pyramid2"/>
    <dgm:cxn modelId="{D5113615-96B7-4DBC-8BF7-DEF88F85725F}" type="presParOf" srcId="{42BF939D-3E7C-4DA9-8EAE-C5332A92B336}" destId="{20F132D4-8295-47EE-8EF6-3D1E6F35959F}" srcOrd="3" destOrd="0" presId="urn:microsoft.com/office/officeart/2005/8/layout/pyramid2"/>
    <dgm:cxn modelId="{FA8E6E50-0EC2-4A2A-B512-FBF787AEF14C}" type="presParOf" srcId="{42BF939D-3E7C-4DA9-8EAE-C5332A92B336}" destId="{701FE493-D55A-4BFB-90BE-1249411B899F}" srcOrd="4" destOrd="0" presId="urn:microsoft.com/office/officeart/2005/8/layout/pyramid2"/>
    <dgm:cxn modelId="{A14ECE65-BB67-4CA6-A55B-0167F69ED1B2}" type="presParOf" srcId="{42BF939D-3E7C-4DA9-8EAE-C5332A92B336}" destId="{C625C017-09BD-45B5-9172-C345C2C46C7A}" srcOrd="5" destOrd="0" presId="urn:microsoft.com/office/officeart/2005/8/layout/pyramid2"/>
    <dgm:cxn modelId="{DDC2F23D-7811-4906-B97D-3B401E5D9969}" type="presParOf" srcId="{42BF939D-3E7C-4DA9-8EAE-C5332A92B336}" destId="{5CD5A213-BFD5-4BBF-A278-B77B47AAE9BB}" srcOrd="6" destOrd="0" presId="urn:microsoft.com/office/officeart/2005/8/layout/pyramid2"/>
    <dgm:cxn modelId="{8B30F66E-1EB4-482F-B61E-08A73C73D736}" type="presParOf" srcId="{42BF939D-3E7C-4DA9-8EAE-C5332A92B336}" destId="{5AFAA8D8-8C38-49F9-AC4D-4399308C8B2E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F33F6A-4368-4059-B42D-0371F73C3AB5}">
      <dsp:nvSpPr>
        <dsp:cNvPr id="0" name=""/>
        <dsp:cNvSpPr/>
      </dsp:nvSpPr>
      <dsp:spPr>
        <a:xfrm rot="16200000">
          <a:off x="-634491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>
              <a:solidFill>
                <a:srgbClr val="002060"/>
              </a:solidFill>
            </a:rPr>
            <a:t>Информационная </a:t>
          </a:r>
          <a:r>
            <a:rPr lang="ru-RU" sz="1600" b="0" i="0" kern="1200" dirty="0">
              <a:solidFill>
                <a:srgbClr val="002060"/>
              </a:solidFill>
            </a:rPr>
            <a:t>(передача прием информации, знаний и умений)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45094" y="843353"/>
        <a:ext cx="2457592" cy="2530057"/>
      </dsp:txXfrm>
    </dsp:sp>
    <dsp:sp modelId="{70C87E0E-4D38-475B-95BB-10783CB617C2}">
      <dsp:nvSpPr>
        <dsp:cNvPr id="0" name=""/>
        <dsp:cNvSpPr/>
      </dsp:nvSpPr>
      <dsp:spPr>
        <a:xfrm rot="16200000">
          <a:off x="1764831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188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kern="1200" dirty="0">
              <a:solidFill>
                <a:srgbClr val="002060"/>
              </a:solidFill>
            </a:rPr>
            <a:t>Экспрессивная </a:t>
          </a:r>
          <a:r>
            <a:rPr lang="ru-RU" sz="1500" b="0" i="0" kern="1200" dirty="0">
              <a:solidFill>
                <a:srgbClr val="002060"/>
              </a:solidFill>
            </a:rPr>
            <a:t>(понимание переживаний и эмоционального состояния друг друга; его изменение: ведь потребность человека в общении очень часто возникает в связи с необходимостью изменить свое эмоциональное состояние)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644416" y="843353"/>
        <a:ext cx="2457592" cy="2530057"/>
      </dsp:txXfrm>
    </dsp:sp>
    <dsp:sp modelId="{939BCF60-1316-4336-BCDF-B4637196EF65}">
      <dsp:nvSpPr>
        <dsp:cNvPr id="0" name=""/>
        <dsp:cNvSpPr/>
      </dsp:nvSpPr>
      <dsp:spPr>
        <a:xfrm rot="16200000">
          <a:off x="4239097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188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1" kern="1200" dirty="0">
              <a:solidFill>
                <a:srgbClr val="002060"/>
              </a:solidFill>
            </a:rPr>
            <a:t>Регулятивная  </a:t>
          </a:r>
          <a:r>
            <a:rPr lang="ru-RU" sz="1500" b="0" i="0" kern="1200" dirty="0">
              <a:solidFill>
                <a:srgbClr val="002060"/>
              </a:solidFill>
            </a:rPr>
            <a:t>(обоюдное воздействие на партнера по общению с целью изменения или сохранения его поведения, активности, состояния, отношения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0" i="0" kern="1200" dirty="0">
              <a:solidFill>
                <a:srgbClr val="002060"/>
              </a:solidFill>
            </a:rPr>
            <a:t>друг к другу)</a:t>
          </a:r>
          <a:endParaRPr lang="ru-RU" sz="15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118682" y="843353"/>
        <a:ext cx="2457592" cy="2530057"/>
      </dsp:txXfrm>
    </dsp:sp>
    <dsp:sp modelId="{A9DFB932-D6E1-471B-B5FD-13A67F4A713E}">
      <dsp:nvSpPr>
        <dsp:cNvPr id="0" name=""/>
        <dsp:cNvSpPr/>
      </dsp:nvSpPr>
      <dsp:spPr>
        <a:xfrm rot="16200000">
          <a:off x="6750622" y="879585"/>
          <a:ext cx="4216763" cy="2457592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1" kern="1200" dirty="0">
              <a:solidFill>
                <a:srgbClr val="002060"/>
              </a:solidFill>
            </a:rPr>
            <a:t>Социального контроля </a:t>
          </a:r>
          <a:r>
            <a:rPr lang="ru-RU" sz="1600" b="0" i="0" kern="1200" dirty="0">
              <a:solidFill>
                <a:srgbClr val="002060"/>
              </a:solidFill>
            </a:rPr>
            <a:t>(регламентирование поведения и деятельности с помощью групповых и социальных норм путем использования позитивных — одобрение, похвала или негативных — неодобрение, порицание — санкций)</a:t>
          </a:r>
          <a:endParaRPr lang="ru-RU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630207" y="843353"/>
        <a:ext cx="2457592" cy="2530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F28E26-99FC-439A-B915-34154BA6005F}">
      <dsp:nvSpPr>
        <dsp:cNvPr id="0" name=""/>
        <dsp:cNvSpPr/>
      </dsp:nvSpPr>
      <dsp:spPr>
        <a:xfrm>
          <a:off x="463857" y="0"/>
          <a:ext cx="6677889" cy="4397138"/>
        </a:xfrm>
        <a:prstGeom prst="triangle">
          <a:avLst/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D3E3D-3204-413B-A8C3-9D43DD95D805}">
      <dsp:nvSpPr>
        <dsp:cNvPr id="0" name=""/>
        <dsp:cNvSpPr/>
      </dsp:nvSpPr>
      <dsp:spPr>
        <a:xfrm>
          <a:off x="3455861" y="440776"/>
          <a:ext cx="3088162" cy="771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межличностный контакт-степень объединения партнеров в одно социальное целое</a:t>
          </a:r>
        </a:p>
      </dsp:txBody>
      <dsp:txXfrm>
        <a:off x="3493504" y="478419"/>
        <a:ext cx="3012876" cy="695830"/>
      </dsp:txXfrm>
    </dsp:sp>
    <dsp:sp modelId="{4175ACA2-02EC-47F4-8A84-5CAE73591518}">
      <dsp:nvSpPr>
        <dsp:cNvPr id="0" name=""/>
        <dsp:cNvSpPr/>
      </dsp:nvSpPr>
      <dsp:spPr>
        <a:xfrm>
          <a:off x="3411346" y="1284463"/>
          <a:ext cx="3177193" cy="7965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межличностная коммуникация-</a:t>
          </a:r>
          <a:r>
            <a:rPr lang="ru-RU" sz="1100" b="0" i="0" kern="1200" dirty="0"/>
            <a:t>совокупность процессов обмена информацией между партнерами по общению: ее перемещение, преобразование и использование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50229" y="1323346"/>
        <a:ext cx="3099427" cy="718756"/>
      </dsp:txXfrm>
    </dsp:sp>
    <dsp:sp modelId="{701FE493-D55A-4BFB-90BE-1249411B899F}">
      <dsp:nvSpPr>
        <dsp:cNvPr id="0" name=""/>
        <dsp:cNvSpPr/>
      </dsp:nvSpPr>
      <dsp:spPr>
        <a:xfrm>
          <a:off x="3455861" y="2153555"/>
          <a:ext cx="3088162" cy="68297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межличностное взаимодействие-</a:t>
          </a:r>
          <a:r>
            <a:rPr lang="ru-RU" sz="1100" b="0" i="0" kern="1200" dirty="0"/>
            <a:t>согласование партнерами целей общения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89201" y="2186895"/>
        <a:ext cx="3021482" cy="616290"/>
      </dsp:txXfrm>
    </dsp:sp>
    <dsp:sp modelId="{5CD5A213-BFD5-4BBF-A278-B77B47AAE9BB}">
      <dsp:nvSpPr>
        <dsp:cNvPr id="0" name=""/>
        <dsp:cNvSpPr/>
      </dsp:nvSpPr>
      <dsp:spPr>
        <a:xfrm>
          <a:off x="3462864" y="2909095"/>
          <a:ext cx="3074157" cy="974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межличностные отношения-</a:t>
          </a:r>
          <a:r>
            <a:rPr lang="ru-RU" sz="1100" b="0" i="0" kern="1200" dirty="0"/>
            <a:t>устойчивые на некотором промежутке времени характеристики общения, сложившиеся в общении двух или более людей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10445" y="2956676"/>
        <a:ext cx="2978995" cy="87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8C145-CC57-4EAD-840A-ECF3693057E0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43B6A-95BF-40F4-82A0-67817913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651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10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4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7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7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905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2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734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76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2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38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21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AEC64-23B7-43FA-9D52-FF81CA35EA33}" type="datetimeFigureOut">
              <a:rPr lang="ru-RU" smtClean="0"/>
              <a:t>27.09.2020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781CEDF-3FAF-4398-8EE3-9F7F7C21E077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25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time_continue=18&amp;v=V5ZeEqEPngI&amp;feature=emb_log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prezentaciya-temi-delovoe-obschenie-626698.html" TargetMode="External"/><Relationship Id="rId2" Type="http://schemas.openxmlformats.org/officeDocument/2006/relationships/hyperlink" Target="https://ppt-online.org/352720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388" y="802298"/>
            <a:ext cx="10953946" cy="2541431"/>
          </a:xfrm>
        </p:spPr>
        <p:txBody>
          <a:bodyPr>
            <a:normAutofit/>
          </a:bodyPr>
          <a:lstStyle/>
          <a:p>
            <a:pPr algn="ctr"/>
            <a:r>
              <a:rPr lang="ru-RU" sz="4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 как социальный феномен. Особенности управленческого общения.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1329" y="3840724"/>
            <a:ext cx="7177807" cy="86674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8. 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Мамбеталина А.С.-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к.пс.н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2FE2206-F9BF-4431-9A92-45A1C1229C70}"/>
              </a:ext>
            </a:extLst>
          </p:cNvPr>
          <p:cNvSpPr/>
          <p:nvPr/>
        </p:nvSpPr>
        <p:spPr>
          <a:xfrm>
            <a:off x="2010034" y="296562"/>
            <a:ext cx="91934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 </a:t>
            </a:r>
          </a:p>
        </p:txBody>
      </p:sp>
    </p:spTree>
    <p:extLst>
      <p:ext uri="{BB962C8B-B14F-4D97-AF65-F5344CB8AC3E}">
        <p14:creationId xmlns:p14="http://schemas.microsoft.com/office/powerpoint/2010/main" val="1450602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B0278-6302-4BB4-9D09-978C5955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0" y="286603"/>
            <a:ext cx="10420389" cy="896461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общение представляет собой немногочисленные контакты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3EFE18-024E-4E63-8259-740C1CADE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1461155"/>
            <a:ext cx="5307290" cy="4213781"/>
          </a:xfrm>
        </p:spPr>
        <p:txBody>
          <a:bodyPr>
            <a:noAutofit/>
          </a:bodyPr>
          <a:lstStyle/>
          <a:p>
            <a:endParaRPr lang="ru-RU" sz="1800" dirty="0"/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диалогическое (равноправное, взаимное);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4FABD9-92C3-4FD8-8EAE-3251D1570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79" y="4383123"/>
            <a:ext cx="4113867" cy="22824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21736D-4FE0-419D-A201-77FEF2A8326B}"/>
              </a:ext>
            </a:extLst>
          </p:cNvPr>
          <p:cNvSpPr/>
          <p:nvPr/>
        </p:nvSpPr>
        <p:spPr>
          <a:xfrm>
            <a:off x="6096000" y="2017336"/>
            <a:ext cx="5059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монологическое (неравноправное: императивное или манипулятивное).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669053-9D41-46C5-9E4C-608FFDD71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56" y="2451786"/>
            <a:ext cx="3641210" cy="2508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F11745-BE37-4513-B525-11C37AFF3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484" y="2663667"/>
            <a:ext cx="3443925" cy="25795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248989-9DFB-4159-87D1-520B23805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000" y="4383123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279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60495-3AE7-4A66-9539-74499C86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42420"/>
            <a:ext cx="9603275" cy="1049235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Императивное общение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ADC8E1-424B-437E-9D77-3E3AD4E11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Авторитарный стиль, директивная форма взаимодействия с партнером с целью достижения контроля над его поведением, установками, мыслями и принуждение его к определенным действиям или решениям.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E3740B-766D-49AA-AFD1-1A702CF4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795" y="3741038"/>
            <a:ext cx="4274978" cy="196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76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053AC-030A-410A-9BDB-76A171E9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29939"/>
            <a:ext cx="9603275" cy="857838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Манипулятивное общение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A55325-132F-46F2-83BF-57A5F86E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255" y="1442302"/>
            <a:ext cx="10121600" cy="402404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межличностного общения, при котором воздействие на партнера по общению осуществляется для достижения своих личных намерений. Поскольку подобное общение направлено на извлечение выгоды от собеседника, в нем используются некорректные приемы: лесть, запугивание или угрозы, обман или демонстрация доброты, «пускание пыли в глаза» и пр. в зависимости от индивидуально-психологических особенностей личности.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03A18-1F82-43CC-9C1B-FAFC5A705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002" y="3795301"/>
            <a:ext cx="4206024" cy="243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3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1BDBE-F7F1-4258-8446-EC07FE673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Светское общение.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C140C0-F430-4CE4-80DA-6E48FFE66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705" y="1853754"/>
            <a:ext cx="10244149" cy="3612591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его состоит в беспредметности, т.е. люди говорят не то, что думают, а то, что положено говорить в подобных случаях. Это общение закрытое, поскольку точки зрения людей на тот или иной вопрос не имеют никакого значения и не определяют характер коммуникаций.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1FA049-0E6C-4E00-A47F-3FFDE26CB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239" y="3193158"/>
            <a:ext cx="3241301" cy="317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81652-E899-4A04-A8DF-486E01877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80313"/>
            <a:ext cx="9603275" cy="411539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Деловое общение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99FC-21C7-47EF-92DF-F7B5D831B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495" y="1101332"/>
            <a:ext cx="960327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Целенаправленный вид общения, контакт между партнерами, которые имеют полномочия от своих организаций для разрешения конкретных проблем.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Деловое общение - это процесс взаимосвязи или взаимодействия, в котором происходит обмен деятельностью, информацией и опытом, предполагающим достижение определенного результата, решение конкретной проблемы или реализацию определенной цели.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AD97D8-4BD9-43A4-923C-CB0DCEDA3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6573" y="3069664"/>
            <a:ext cx="4788326" cy="358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4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межличностного общения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097279" y="1216059"/>
          <a:ext cx="7141747" cy="439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0073" y="2185101"/>
            <a:ext cx="2467330" cy="28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179" y="122549"/>
            <a:ext cx="9725675" cy="1731206"/>
          </a:xfrm>
        </p:spPr>
        <p:txBody>
          <a:bodyPr>
            <a:noAutofit/>
          </a:bodyPr>
          <a:lstStyle/>
          <a:p>
            <a:pPr lvl="0">
              <a:lnSpc>
                <a:spcPct val="107000"/>
              </a:lnSpc>
              <a:spcBef>
                <a:spcPts val="1200"/>
              </a:spcBef>
            </a:pPr>
            <a:r>
              <a:rPr lang="ru-RU" sz="2800" cap="none" spc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 межгруппового и межнационального общения. </a:t>
            </a:r>
            <a:br>
              <a:rPr lang="ru-RU" sz="2800" cap="none" spc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cap="none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474" y="1018096"/>
            <a:ext cx="11161336" cy="5043340"/>
          </a:xfrm>
        </p:spPr>
        <p:txBody>
          <a:bodyPr>
            <a:normAutofit fontScale="2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Межгрупповое общение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участие двух общностей, каждая из которых отстаивает свою позицию, стремится к достижению своих целей, или же обе группы стараются достичь согласия относительно определенного вопроса, достичь консенсуса.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Межнациональное общение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конкретная форма проявления отношений, взаимодействия представителей разных национальностей. Вступая в такое общение, человек выступает носителем национальных чувств, сознания, языка, культуры.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Межнациональное общение реализуется на нескольких уровнях: межгосударственном, внутри одного государства, межгрупповом, межличностном.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характера межэтнических отношений: 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дружественный; 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нейтральный; 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конфликтный. </a:t>
            </a:r>
          </a:p>
          <a:p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89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42C13-330F-419B-AA37-035C18BB0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общения</a:t>
            </a:r>
            <a:b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EBD3E0-43FD-47A7-B536-0F93F1431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hlinkClick r:id="rId2"/>
              </a:rPr>
              <a:t>https://www.youtube.com/watch?time_continue=18&amp;v=V5ZeEqEPngI&amp;feature=emb_logo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607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74E3B-0DEB-48A0-9A96-5F210CF7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95473"/>
            <a:ext cx="9603275" cy="430392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Особенности управленческого общения.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1CACCB-10EA-4C78-A7B2-C809BDD11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43" y="1913642"/>
            <a:ext cx="11265030" cy="3552704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Общение между собеседниками, занимающими социальные позиции соподчиненности или относительной зависимости исходя из выполняемых социальных ролей, направленное на оптимизацию процесса управления и разрешение проблем совместной деятельности в организации.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32148A-3E9C-4F1A-8DCC-004381A06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314" y="3693904"/>
            <a:ext cx="3510895" cy="248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618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D964A-A350-488D-A953-F04B91B56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765" y="339366"/>
            <a:ext cx="9801089" cy="801278"/>
          </a:xfrm>
        </p:spPr>
        <p:txBody>
          <a:bodyPr/>
          <a:lstStyle/>
          <a:p>
            <a:pPr algn="ctr"/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управленческого общения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370999-3C38-492F-A974-2D5413CDD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8" y="1233307"/>
            <a:ext cx="10699572" cy="4187105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(обмен информацией между субъектом и объектом управления)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интеракция ( взаимодействие, предполагающее определенную форму организации совместной деятельности)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межличностная перцепция ( процесс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взаимопознания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субъектом и объектом управления друг друга как основа для их взаимопонимания)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20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</a:t>
            </a:r>
            <a:br>
              <a:rPr lang="kk-KZ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063" y="1934972"/>
            <a:ext cx="10092792" cy="3531374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Понятие общения. 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Виды, формы  и функции общения.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3.Межличностное общение как предмет научного знания. Характеристики межличностного общения. </a:t>
            </a:r>
          </a:p>
          <a:p>
            <a:pPr marL="0" lv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управленческого общения.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500484-DA34-4E71-8689-EE18887AF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752" y="3227371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97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26A4A-4697-494D-AD10-41683444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86499"/>
            <a:ext cx="9603275" cy="744717"/>
          </a:xfrm>
        </p:spPr>
        <p:txBody>
          <a:bodyPr/>
          <a:lstStyle/>
          <a:p>
            <a:r>
              <a:rPr 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управленческого общения: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AFD18-7E92-4F0D-B334-DBAF0D8E7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1" y="1857080"/>
            <a:ext cx="10376124" cy="3609265"/>
          </a:xfrm>
        </p:spPr>
        <p:txBody>
          <a:bodyPr/>
          <a:lstStyle/>
          <a:p>
            <a:r>
              <a:rPr lang="ru-RU" dirty="0"/>
              <a:t>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распорядительной информации (распоряжения, приказы, указания, рекомендации, советы и др.);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обратной (контрольной) информации о ходе и итогах реализации распорядительной информации;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выдача оценочной информации об итогах реализации задания.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717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4EFA6-9495-487C-804F-93EECF640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управленческого общения</a:t>
            </a: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75D64C-C9EA-4B4F-BF6C-34E75C52C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Функция социализации. 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Контактная функция.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Координационная функция.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4.Функция понимания.</a:t>
            </a:r>
          </a:p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Амотивная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808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 лекции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Раскройте понятие общения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Формы общения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Сущность делового общения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 межгруппового и межнационального общения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dirty="0">
                <a:solidFill>
                  <a:schemeClr val="tx2">
                    <a:satMod val="20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Расскажите о правилах общения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функции управленческого общения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Функции управленческого общения</a:t>
            </a:r>
            <a:endParaRPr lang="ru-RU" dirty="0"/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2242CF-9577-4A0A-A88C-362133911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2511" y="2015732"/>
            <a:ext cx="2078916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5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Источники и ссылки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975" y="1480008"/>
            <a:ext cx="11566689" cy="3986337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О.А. Короткевич ЭУМК «Психология управления». Гомель, 2017, 173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Урбанович А.А. Психология управления: Учебное пособие.— Мн.: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Харвест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2007. — 640 с. 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Захарова, Л.Н. Психология управления: Учебное пособие / Л.Н. Захарова. - М.: Логос, 2013. - 376 c.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Ю. А. Мальцева, О. Ю. Яценко Психология управления. Екатеринбург : Изд-во Урал. ун-та, 2016.— 92 с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Коноваленко, В. А. Психология управления персоналом: учебник для академического бакалавриата / В. А. Коноваленко, М. Ю. Коноваленко, А. А. Соломатин. — М. 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2015. — 477 с. — (Серия : Бакалавр. Академический курс).</a:t>
            </a: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Майерс Д.   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психология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Psychology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/ Д. Г. Майерс, Ж. М.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Туенж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ауд. Г. Қ.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Айқынбаева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.]. - 12-бас. - Астана : "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аударма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бюросы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ҚҚ, 2018. - 559, [1] б.: сур. - (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жаңғыру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А. 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Психология общения : учебник и практикум для академического бакалавриата / Н. А. 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Корягина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В. Антонова, С. В. Овсянникова. — Москва : Издательство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2019. — 440 с. </a:t>
            </a:r>
          </a:p>
          <a:p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Орлова В. В., </a:t>
            </a:r>
            <a:r>
              <a:rPr lang="ru-RU" sz="5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Луц</a:t>
            </a:r>
            <a:r>
              <a:rPr lang="ru-RU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 А. Трудовая социализация молодежи: теоретический аспект // Научно-методический электронный журнал «Концепт». – 2015. – Т. 30. – С. 36–40. – URL: http://e-koncept.ru/2015/65078.htm.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https://ppt-online.org/352720</a:t>
            </a:r>
            <a:endParaRPr lang="ru-RU" sz="5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https://infourok.ru/prezentaciya-temi-delovoe-obschenie-626698.html</a:t>
            </a:r>
            <a:endParaRPr lang="ru-RU" sz="5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Картинки из интернета</a:t>
            </a:r>
          </a:p>
          <a:p>
            <a:pPr lvl="0"/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499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2178F8-5113-4D42-A1F0-2EDC8E6F7C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6277" y="3429000"/>
            <a:ext cx="2078916" cy="20789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39996C6-40CC-4721-8B89-D440943ED45C}"/>
              </a:ext>
            </a:extLst>
          </p:cNvPr>
          <p:cNvSpPr/>
          <p:nvPr/>
        </p:nvSpPr>
        <p:spPr>
          <a:xfrm>
            <a:off x="1376165" y="2554665"/>
            <a:ext cx="9246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Мамбеталина Алия Сактагановна </a:t>
            </a:r>
            <a:r>
              <a:rPr lang="ru-RU" sz="2400" dirty="0" err="1">
                <a:solidFill>
                  <a:srgbClr val="FF0000"/>
                </a:solidFill>
              </a:rPr>
              <a:t>к.пс.н</a:t>
            </a:r>
            <a:r>
              <a:rPr lang="ru-RU" sz="2400" dirty="0">
                <a:solidFill>
                  <a:srgbClr val="FF0000"/>
                </a:solidFill>
              </a:rPr>
              <a:t>.,  доцент ЕНУ им. Л. Гумилева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</a:t>
            </a:r>
            <a:r>
              <a:rPr lang="ru-RU" sz="2400" dirty="0">
                <a:solidFill>
                  <a:srgbClr val="FF0000"/>
                </a:solidFill>
              </a:rPr>
              <a:t>-</a:t>
            </a:r>
            <a:r>
              <a:rPr lang="ru-RU" sz="2400" dirty="0" err="1">
                <a:solidFill>
                  <a:srgbClr val="FF0000"/>
                </a:solidFill>
              </a:rPr>
              <a:t>mail</a:t>
            </a:r>
            <a:r>
              <a:rPr lang="ru-RU" sz="2400" dirty="0">
                <a:solidFill>
                  <a:srgbClr val="FF0000"/>
                </a:solidFill>
              </a:rPr>
              <a:t>:     mambetalina@mail.ru</a:t>
            </a:r>
          </a:p>
          <a:p>
            <a:r>
              <a:rPr lang="ru-RU" sz="2400" dirty="0">
                <a:solidFill>
                  <a:srgbClr val="FF0000"/>
                </a:solidFill>
              </a:rPr>
              <a:t>m. </a:t>
            </a:r>
            <a:r>
              <a:rPr lang="ru-RU" sz="2400" dirty="0" err="1">
                <a:solidFill>
                  <a:srgbClr val="FF0000"/>
                </a:solidFill>
              </a:rPr>
              <a:t>phone</a:t>
            </a:r>
            <a:r>
              <a:rPr lang="ru-RU" sz="2400" dirty="0">
                <a:solidFill>
                  <a:srgbClr val="FF0000"/>
                </a:solidFill>
              </a:rPr>
              <a:t>: +77755502418</a:t>
            </a:r>
          </a:p>
        </p:txBody>
      </p:sp>
    </p:spTree>
    <p:extLst>
      <p:ext uri="{BB962C8B-B14F-4D97-AF65-F5344CB8AC3E}">
        <p14:creationId xmlns:p14="http://schemas.microsoft.com/office/powerpoint/2010/main" val="208611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5616" y="286604"/>
            <a:ext cx="9110064" cy="806906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общения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6598920" cy="4023360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сложный процесс взаимодействия между людьми, заключающийся в обмене информацией, а также в восприятии и понимании партнерами друг друга.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«общение» является одной из центральных в психологической науке наряду с такими категориями, как «мышление», «поведение», «личность», «отноше­ния».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информация, которая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межиндивидуальных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контактах передается от одного живого существа другому.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570" y="1845734"/>
            <a:ext cx="34194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71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FB072-42DD-420E-A725-E9C808A08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827" y="286603"/>
            <a:ext cx="10231853" cy="882321"/>
          </a:xfrm>
        </p:spPr>
        <p:txBody>
          <a:bodyPr/>
          <a:lstStyle/>
          <a:p>
            <a:pPr algn="ctr"/>
            <a:r>
              <a:rPr lang="ru-RU" dirty="0"/>
              <a:t>3 важных аспекта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C6A95F-1D7E-4077-90FF-F376B1083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297" y="1846263"/>
            <a:ext cx="3595066" cy="4022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Цель</a:t>
            </a:r>
          </a:p>
          <a:p>
            <a:r>
              <a:rPr lang="ru-RU" dirty="0">
                <a:solidFill>
                  <a:srgbClr val="002060"/>
                </a:solidFill>
              </a:rPr>
              <a:t> – это причина, из-за которой возникает контакт и передача информации. </a:t>
            </a:r>
          </a:p>
          <a:p>
            <a:r>
              <a:rPr lang="ru-RU" dirty="0">
                <a:solidFill>
                  <a:srgbClr val="002060"/>
                </a:solidFill>
              </a:rPr>
              <a:t>культурные, социальные, эстетические, творческие, познавательные — для роста и развития личности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67768D2E-20A8-45DC-A5A9-8C90DF86697C}"/>
              </a:ext>
            </a:extLst>
          </p:cNvPr>
          <p:cNvSpPr/>
          <p:nvPr/>
        </p:nvSpPr>
        <p:spPr>
          <a:xfrm>
            <a:off x="1460843" y="1846263"/>
            <a:ext cx="4242373" cy="18207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Содержание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– это данные, которые передаются во время коммуникации (навык, опыт, чувства) 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AFE3597-B340-488E-B647-80FBB3FCB64E}"/>
              </a:ext>
            </a:extLst>
          </p:cNvPr>
          <p:cNvSpPr/>
          <p:nvPr/>
        </p:nvSpPr>
        <p:spPr>
          <a:xfrm>
            <a:off x="3299382" y="3996966"/>
            <a:ext cx="3899555" cy="1998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Средства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 – это способ передачи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08101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D5499-D97C-4BE4-A6D3-7EFABF043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70230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СОСТАВНЫЕ ЭЛЕМЕНТЫ ОБЩЕНИЯ: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F63FCB-9B4E-4EF7-AC0B-6698204C0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1348033"/>
            <a:ext cx="10618352" cy="46718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>
            <a:extLst>
              <a:ext uri="{FF2B5EF4-FFF2-40B4-BE49-F238E27FC236}">
                <a16:creationId xmlns:a16="http://schemas.microsoft.com/office/drawing/2014/main" id="{77CAEDD2-3A46-43A7-B3B6-02ADDB6131FC}"/>
              </a:ext>
            </a:extLst>
          </p:cNvPr>
          <p:cNvSpPr/>
          <p:nvPr/>
        </p:nvSpPr>
        <p:spPr>
          <a:xfrm>
            <a:off x="7550870" y="1451727"/>
            <a:ext cx="2922310" cy="13857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Сообщение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1DC750-B2FC-4013-8AA7-E06D5FB680FA}"/>
              </a:ext>
            </a:extLst>
          </p:cNvPr>
          <p:cNvSpPr/>
          <p:nvPr/>
        </p:nvSpPr>
        <p:spPr>
          <a:xfrm>
            <a:off x="4854804" y="1753386"/>
            <a:ext cx="1329180" cy="1630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Рапорт</a:t>
            </a:r>
          </a:p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91EE989F-59DA-49D9-92AB-345B83645AF6}"/>
              </a:ext>
            </a:extLst>
          </p:cNvPr>
          <p:cNvSpPr/>
          <p:nvPr/>
        </p:nvSpPr>
        <p:spPr>
          <a:xfrm>
            <a:off x="1414020" y="4239704"/>
            <a:ext cx="2205872" cy="17156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Точка зрения</a:t>
            </a:r>
          </a:p>
          <a:p>
            <a:pPr algn="ctr"/>
            <a:endParaRPr lang="ru-RU" dirty="0"/>
          </a:p>
        </p:txBody>
      </p:sp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DAE3058-93DD-4518-90B6-9D7E0FF4F250}"/>
              </a:ext>
            </a:extLst>
          </p:cNvPr>
          <p:cNvSpPr/>
          <p:nvPr/>
        </p:nvSpPr>
        <p:spPr>
          <a:xfrm>
            <a:off x="4572001" y="3789576"/>
            <a:ext cx="2317014" cy="1456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Интересы</a:t>
            </a:r>
          </a:p>
        </p:txBody>
      </p:sp>
      <p:sp>
        <p:nvSpPr>
          <p:cNvPr id="8" name="Звезда: 5 точек 7">
            <a:extLst>
              <a:ext uri="{FF2B5EF4-FFF2-40B4-BE49-F238E27FC236}">
                <a16:creationId xmlns:a16="http://schemas.microsoft.com/office/drawing/2014/main" id="{29AFE8D0-1EC8-4909-B4CE-FD35EEB1CCFB}"/>
              </a:ext>
            </a:extLst>
          </p:cNvPr>
          <p:cNvSpPr/>
          <p:nvPr/>
        </p:nvSpPr>
        <p:spPr>
          <a:xfrm>
            <a:off x="1329180" y="1348032"/>
            <a:ext cx="2922310" cy="253254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Комплименты</a:t>
            </a:r>
          </a:p>
          <a:p>
            <a:pPr algn="ctr"/>
            <a:endParaRPr lang="ru-RU" dirty="0"/>
          </a:p>
        </p:txBody>
      </p:sp>
      <p:sp>
        <p:nvSpPr>
          <p:cNvPr id="9" name="Трапеция 8">
            <a:extLst>
              <a:ext uri="{FF2B5EF4-FFF2-40B4-BE49-F238E27FC236}">
                <a16:creationId xmlns:a16="http://schemas.microsoft.com/office/drawing/2014/main" id="{11BEA867-1E09-4E84-9B8D-2CD3D14FF15C}"/>
              </a:ext>
            </a:extLst>
          </p:cNvPr>
          <p:cNvSpPr/>
          <p:nvPr/>
        </p:nvSpPr>
        <p:spPr>
          <a:xfrm>
            <a:off x="8174201" y="3648173"/>
            <a:ext cx="2688619" cy="1932589"/>
          </a:xfrm>
          <a:prstGeom prst="trapezoid">
            <a:avLst>
              <a:gd name="adj" fmla="val 360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Разговор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667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E439C-78C1-4E10-A00F-E646FA06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F431441-7275-462F-8BFA-1D6214D83A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889" y="377073"/>
            <a:ext cx="10291182" cy="507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74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230C3-537A-493C-81C1-BDC78ABFA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779" y="286603"/>
            <a:ext cx="10740901" cy="797479"/>
          </a:xfrm>
        </p:spPr>
        <p:txBody>
          <a:bodyPr/>
          <a:lstStyle/>
          <a:p>
            <a:pPr algn="ctr"/>
            <a:r>
              <a:rPr lang="ru-RU" dirty="0"/>
              <a:t>Формы общения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250DF-7853-4B99-915E-7EC468340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15" y="1451728"/>
            <a:ext cx="10552365" cy="4417366"/>
          </a:xfrm>
        </p:spPr>
        <p:txBody>
          <a:bodyPr/>
          <a:lstStyle/>
          <a:p>
            <a:r>
              <a:rPr lang="ru-RU" b="1" dirty="0">
                <a:solidFill>
                  <a:schemeClr val="accent5"/>
                </a:solidFill>
              </a:rPr>
              <a:t>Функционально-ролевое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/>
              <a:t>– это общение, во время которого люди занимают конкретные социальные роли (что это такое?). Например: водитель – пассажир, преподаватель – студент, руководитель – подчинённый.</a:t>
            </a:r>
          </a:p>
          <a:p>
            <a:r>
              <a:rPr lang="ru-RU" b="1" dirty="0">
                <a:solidFill>
                  <a:schemeClr val="accent5"/>
                </a:solidFill>
              </a:rPr>
              <a:t>Неформальное общение </a:t>
            </a:r>
            <a:r>
              <a:rPr lang="ru-RU" dirty="0"/>
              <a:t>– это коммуникация между людьми в неофициальной атмосфере. Самый простой пример – общение родственников, друзей, влюблённой пары или супругов, соседей. Также может быть и между коллегами по работе, когда они вышли вместе на обед и свободно разговаривают на различные темы.</a:t>
            </a:r>
          </a:p>
          <a:p>
            <a:r>
              <a:rPr lang="ru-RU" b="1" dirty="0">
                <a:solidFill>
                  <a:schemeClr val="accent5"/>
                </a:solidFill>
              </a:rPr>
              <a:t>Анонимное</a:t>
            </a:r>
            <a:r>
              <a:rPr lang="ru-RU" dirty="0"/>
              <a:t> – обмен информацией между людьми, которые вступают в случайное общение. При этом не идентифицирую себя, или предоставляют небольшое количество данных (имя, свою профессию). Эти незнакомые могли пересечься и разговориться в общественном транспорте, на выставке картин, в лифте, в кинотеатре, в антикафе.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6B941-DC08-4262-8E67-8DB9A2F5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993" y="4891751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84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07609"/>
            <a:ext cx="10058400" cy="1450757"/>
          </a:xfrm>
        </p:spPr>
        <p:txBody>
          <a:bodyPr/>
          <a:lstStyle/>
          <a:p>
            <a:pPr algn="ctr"/>
            <a:r>
              <a:rPr lang="ru-RU" b="1" dirty="0"/>
              <a:t>Функции общения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113121" y="1320618"/>
          <a:ext cx="10388337" cy="421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1512F4A-C047-4080-ABA0-C37D2D933833}"/>
              </a:ext>
            </a:extLst>
          </p:cNvPr>
          <p:cNvGrpSpPr/>
          <p:nvPr/>
        </p:nvGrpSpPr>
        <p:grpSpPr>
          <a:xfrm>
            <a:off x="9879288" y="1145356"/>
            <a:ext cx="2312711" cy="4168207"/>
            <a:chOff x="7676438" y="-1"/>
            <a:chExt cx="2379539" cy="4022725"/>
          </a:xfrm>
        </p:grpSpPr>
        <p:sp>
          <p:nvSpPr>
            <p:cNvPr id="6" name="Блок-схема: ручное управление 5">
              <a:extLst>
                <a:ext uri="{FF2B5EF4-FFF2-40B4-BE49-F238E27FC236}">
                  <a16:creationId xmlns:a16="http://schemas.microsoft.com/office/drawing/2014/main" id="{4E8BEDA9-65D9-4EF8-BA1F-C905DF4B29D3}"/>
                </a:ext>
              </a:extLst>
            </p:cNvPr>
            <p:cNvSpPr/>
            <p:nvPr/>
          </p:nvSpPr>
          <p:spPr>
            <a:xfrm rot="16200000">
              <a:off x="6854845" y="821593"/>
              <a:ext cx="4022725" cy="2379538"/>
            </a:xfrm>
            <a:prstGeom prst="flowChartManualOperati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Блок-схема: ручное управление 4">
              <a:extLst>
                <a:ext uri="{FF2B5EF4-FFF2-40B4-BE49-F238E27FC236}">
                  <a16:creationId xmlns:a16="http://schemas.microsoft.com/office/drawing/2014/main" id="{BA9F93AE-CC5B-4880-941B-F8F53F51902D}"/>
                </a:ext>
              </a:extLst>
            </p:cNvPr>
            <p:cNvSpPr txBox="1"/>
            <p:nvPr/>
          </p:nvSpPr>
          <p:spPr>
            <a:xfrm rot="21600000">
              <a:off x="7676438" y="804545"/>
              <a:ext cx="2379538" cy="24136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0" tIns="0" rIns="89421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i="1" dirty="0">
                  <a:solidFill>
                    <a:srgbClr val="002060"/>
                  </a:solidFill>
                </a:rPr>
                <a:t>Социализации </a:t>
              </a:r>
              <a:r>
                <a:rPr lang="ru-RU" dirty="0">
                  <a:solidFill>
                    <a:srgbClr val="002060"/>
                  </a:solidFill>
                </a:rPr>
                <a:t>(формирование у членов коллектива умения действовать в интересах коллектива, понимать интересы других людей, выражать доброжелательность)</a:t>
              </a:r>
              <a:endParaRPr lang="ru-RU" sz="1400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5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8095" y="286603"/>
            <a:ext cx="10137585" cy="702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spc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Межличностное общение как предмет научного знания.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449" y="1442301"/>
            <a:ext cx="10505231" cy="4426793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Межличностное общение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это процесс взаимодействия по крайней мере двух лиц, направленный на взаимное познание, установление и развитие взаимоотношений и предполагающий взаимовлияние на состояния, взгляды, поведение и регуляцию со­вместной деятельности участников этого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2945159694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1137</TotalTime>
  <Words>1099</Words>
  <Application>Microsoft Office PowerPoint</Application>
  <PresentationFormat>Широкоэкранный</PresentationFormat>
  <Paragraphs>117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Times New Roman</vt:lpstr>
      <vt:lpstr>Галерея</vt:lpstr>
      <vt:lpstr>Общение как социальный феномен. Особенности управленческого общения.</vt:lpstr>
      <vt:lpstr>План лекции </vt:lpstr>
      <vt:lpstr>Понятие общения</vt:lpstr>
      <vt:lpstr>3 важных аспекта</vt:lpstr>
      <vt:lpstr>СОСТАВНЫЕ ЭЛЕМЕНТЫ ОБЩЕНИЯ:</vt:lpstr>
      <vt:lpstr>Презентация PowerPoint</vt:lpstr>
      <vt:lpstr>Формы общения</vt:lpstr>
      <vt:lpstr>Функции общения</vt:lpstr>
      <vt:lpstr>Межличностное общение как предмет научного знания.</vt:lpstr>
      <vt:lpstr>Межличностное общение представляет собой немногочисленные контакты </vt:lpstr>
      <vt:lpstr>Императивное общение</vt:lpstr>
      <vt:lpstr>Манипулятивное общение </vt:lpstr>
      <vt:lpstr>Светское общение. </vt:lpstr>
      <vt:lpstr>Деловое общение </vt:lpstr>
      <vt:lpstr>Характеристики межличностного общения  </vt:lpstr>
      <vt:lpstr>Особенности  межгруппового и межнационального общения.  </vt:lpstr>
      <vt:lpstr>Правила общения </vt:lpstr>
      <vt:lpstr>4. Особенности управленческого общения.</vt:lpstr>
      <vt:lpstr>Структура управленческого общения </vt:lpstr>
      <vt:lpstr>Основные функции управленческого общения:</vt:lpstr>
      <vt:lpstr>Функции управленческого общения</vt:lpstr>
      <vt:lpstr>Контрольные вопросы лекции</vt:lpstr>
      <vt:lpstr>Источники и ссылки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Введение в психологию</dc:title>
  <dc:creator>User</dc:creator>
  <cp:lastModifiedBy>Мамбеталина Алия Сактагановна</cp:lastModifiedBy>
  <cp:revision>159</cp:revision>
  <dcterms:created xsi:type="dcterms:W3CDTF">2020-08-21T14:43:09Z</dcterms:created>
  <dcterms:modified xsi:type="dcterms:W3CDTF">2020-09-27T17:57:01Z</dcterms:modified>
</cp:coreProperties>
</file>