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1" r:id="rId7"/>
    <p:sldId id="263" r:id="rId8"/>
    <p:sldId id="265" r:id="rId9"/>
    <p:sldId id="266"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49AEB252-45EE-4103-B324-60142DE7FFB3}" type="datetimeFigureOut">
              <a:rPr lang="ru-RU" smtClean="0"/>
              <a:t>11.09.2019</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B5E41FD8-4C0F-40DD-AC71-462146517F5E}"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9AEB252-45EE-4103-B324-60142DE7FFB3}" type="datetimeFigureOut">
              <a:rPr lang="ru-RU" smtClean="0"/>
              <a:t>11.09.2019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5E41FD8-4C0F-40DD-AC71-462146517F5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9AEB252-45EE-4103-B324-60142DE7FFB3}" type="datetimeFigureOut">
              <a:rPr lang="ru-RU" smtClean="0"/>
              <a:t>11.09.2019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5E41FD8-4C0F-40DD-AC71-462146517F5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49AEB252-45EE-4103-B324-60142DE7FFB3}" type="datetimeFigureOut">
              <a:rPr lang="ru-RU" smtClean="0"/>
              <a:t>11.09.2019</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B5E41FD8-4C0F-40DD-AC71-462146517F5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49AEB252-45EE-4103-B324-60142DE7FFB3}" type="datetimeFigureOut">
              <a:rPr lang="ru-RU" smtClean="0"/>
              <a:t>11.09.2019</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B5E41FD8-4C0F-40DD-AC71-462146517F5E}"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49AEB252-45EE-4103-B324-60142DE7FFB3}" type="datetimeFigureOut">
              <a:rPr lang="ru-RU" smtClean="0"/>
              <a:t>11.09.2019</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B5E41FD8-4C0F-40DD-AC71-462146517F5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49AEB252-45EE-4103-B324-60142DE7FFB3}" type="datetimeFigureOut">
              <a:rPr lang="ru-RU" smtClean="0"/>
              <a:t>11.09.2019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B5E41FD8-4C0F-40DD-AC71-462146517F5E}"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49AEB252-45EE-4103-B324-60142DE7FFB3}" type="datetimeFigureOut">
              <a:rPr lang="ru-RU" smtClean="0"/>
              <a:t>11.09.2019</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5E41FD8-4C0F-40DD-AC71-462146517F5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49AEB252-45EE-4103-B324-60142DE7FFB3}" type="datetimeFigureOut">
              <a:rPr lang="ru-RU" smtClean="0"/>
              <a:t>11.09.2019</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5E41FD8-4C0F-40DD-AC71-462146517F5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49AEB252-45EE-4103-B324-60142DE7FFB3}" type="datetimeFigureOut">
              <a:rPr lang="ru-RU" smtClean="0"/>
              <a:t>11.09.2019</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5E41FD8-4C0F-40DD-AC71-462146517F5E}"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49AEB252-45EE-4103-B324-60142DE7FFB3}" type="datetimeFigureOut">
              <a:rPr lang="ru-RU" smtClean="0"/>
              <a:t>11.09.2019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B5E41FD8-4C0F-40DD-AC71-462146517F5E}"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9AEB252-45EE-4103-B324-60142DE7FFB3}" type="datetimeFigureOut">
              <a:rPr lang="ru-RU" smtClean="0"/>
              <a:t>11.09.2019</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5E41FD8-4C0F-40DD-AC71-462146517F5E}"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2708920"/>
            <a:ext cx="9144000" cy="792088"/>
          </a:xfrm>
        </p:spPr>
        <p:txBody>
          <a:bodyPr>
            <a:noAutofit/>
          </a:bodyPr>
          <a:lstStyle/>
          <a:p>
            <a:pPr algn="ctr"/>
            <a:r>
              <a:rPr lang="kk-KZ" sz="3600" b="1" dirty="0" smtClean="0">
                <a:solidFill>
                  <a:srgbClr val="002060"/>
                </a:solidFill>
                <a:latin typeface="Times New Roman" pitchFamily="18" charset="0"/>
                <a:cs typeface="Times New Roman" pitchFamily="18" charset="0"/>
              </a:rPr>
              <a:t>Дәріс 1.</a:t>
            </a:r>
          </a:p>
          <a:p>
            <a:pPr algn="ctr"/>
            <a:r>
              <a:rPr lang="ru-RU" sz="3600" b="1" dirty="0" err="1" smtClean="0">
                <a:solidFill>
                  <a:srgbClr val="002060"/>
                </a:solidFill>
                <a:latin typeface="Times New Roman" pitchFamily="18" charset="0"/>
                <a:cs typeface="Times New Roman" pitchFamily="18" charset="0"/>
              </a:rPr>
              <a:t>Бұлттық есептеулер</a:t>
            </a:r>
            <a:r>
              <a:rPr lang="ru-RU" sz="3600" b="1" dirty="0" smtClean="0">
                <a:solidFill>
                  <a:srgbClr val="002060"/>
                </a:solidFill>
                <a:latin typeface="Times New Roman" pitchFamily="18" charset="0"/>
                <a:cs typeface="Times New Roman" pitchFamily="18" charset="0"/>
              </a:rPr>
              <a:t> </a:t>
            </a:r>
            <a:r>
              <a:rPr lang="ru-RU" sz="3600" b="1" dirty="0" err="1" smtClean="0">
                <a:solidFill>
                  <a:srgbClr val="002060"/>
                </a:solidFill>
                <a:latin typeface="Times New Roman" pitchFamily="18" charset="0"/>
                <a:cs typeface="Times New Roman" pitchFamily="18" charset="0"/>
              </a:rPr>
              <a:t>ұғымы</a:t>
            </a:r>
            <a:endParaRPr lang="ru-RU" sz="3600" b="1" dirty="0">
              <a:solidFill>
                <a:srgbClr val="002060"/>
              </a:solidFill>
              <a:latin typeface="Times New Roman" pitchFamily="18" charset="0"/>
              <a:cs typeface="Times New Roman" pitchFamily="18" charset="0"/>
            </a:endParaRPr>
          </a:p>
        </p:txBody>
      </p:sp>
      <p:sp>
        <p:nvSpPr>
          <p:cNvPr id="4" name="TextBox 3"/>
          <p:cNvSpPr txBox="1"/>
          <p:nvPr/>
        </p:nvSpPr>
        <p:spPr>
          <a:xfrm>
            <a:off x="0" y="260649"/>
            <a:ext cx="9144000" cy="646331"/>
          </a:xfrm>
          <a:prstGeom prst="rect">
            <a:avLst/>
          </a:prstGeom>
          <a:noFill/>
        </p:spPr>
        <p:txBody>
          <a:bodyPr wrap="square" rtlCol="0">
            <a:spAutoFit/>
          </a:bodyPr>
          <a:lstStyle/>
          <a:p>
            <a:pPr algn="ctr"/>
            <a:r>
              <a:rPr lang="kk-KZ" dirty="0" smtClean="0">
                <a:latin typeface="Times New Roman" pitchFamily="18" charset="0"/>
                <a:cs typeface="Times New Roman" pitchFamily="18" charset="0"/>
              </a:rPr>
              <a:t>Қазақстан Республикасының Білім және ғылым министрлігі</a:t>
            </a:r>
          </a:p>
          <a:p>
            <a:pPr algn="ctr"/>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620688"/>
            <a:ext cx="9144000" cy="1222375"/>
          </a:xfrm>
        </p:spPr>
        <p:txBody>
          <a:bodyPr/>
          <a:lstStyle/>
          <a:p>
            <a:pPr algn="ctr"/>
            <a:r>
              <a:rPr lang="kk-KZ" b="1" dirty="0" smtClean="0">
                <a:latin typeface="Times New Roman" pitchFamily="18" charset="0"/>
                <a:cs typeface="Times New Roman" pitchFamily="18" charset="0"/>
              </a:rPr>
              <a:t>Жоспар:</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39552" y="1196752"/>
            <a:ext cx="8136904" cy="4248472"/>
          </a:xfrm>
        </p:spPr>
        <p:txBody>
          <a:bodyPr>
            <a:noAutofit/>
          </a:bodyPr>
          <a:lstStyle/>
          <a:p>
            <a:pPr fontAlgn="base"/>
            <a:r>
              <a:rPr lang="kk-KZ" sz="2800" dirty="0" smtClean="0">
                <a:latin typeface="Times New Roman" pitchFamily="18" charset="0"/>
                <a:cs typeface="Times New Roman" pitchFamily="18" charset="0"/>
              </a:rPr>
              <a:t>1. Бұлттық есептеулердің пайда болу тарихы         </a:t>
            </a:r>
            <a:endParaRPr lang="ru-RU" sz="2800" dirty="0" smtClean="0">
              <a:latin typeface="Times New Roman" pitchFamily="18" charset="0"/>
              <a:cs typeface="Times New Roman" pitchFamily="18" charset="0"/>
            </a:endParaRPr>
          </a:p>
          <a:p>
            <a:pPr fontAlgn="base"/>
            <a:r>
              <a:rPr lang="kk-KZ" sz="2800" dirty="0" smtClean="0">
                <a:latin typeface="Times New Roman" pitchFamily="18" charset="0"/>
                <a:cs typeface="Times New Roman" pitchFamily="18" charset="0"/>
              </a:rPr>
              <a:t>2. Бұлттық есептеулердің негізгі ұғымдары мен ерекшеліктері</a:t>
            </a:r>
            <a:endParaRPr lang="ru-RU" sz="2800" dirty="0" smtClean="0">
              <a:latin typeface="Times New Roman" pitchFamily="18" charset="0"/>
              <a:cs typeface="Times New Roman" pitchFamily="18" charset="0"/>
            </a:endParaRPr>
          </a:p>
          <a:p>
            <a:pPr fontAlgn="base"/>
            <a:r>
              <a:rPr lang="kk-KZ" sz="2800" b="1" dirty="0" smtClean="0">
                <a:latin typeface="Times New Roman" pitchFamily="18" charset="0"/>
                <a:cs typeface="Times New Roman" pitchFamily="18" charset="0"/>
              </a:rPr>
              <a:t>Сабақ мақсаты:</a:t>
            </a:r>
            <a:r>
              <a:rPr lang="kk-KZ" sz="2800" dirty="0" smtClean="0">
                <a:latin typeface="Times New Roman" pitchFamily="18" charset="0"/>
                <a:cs typeface="Times New Roman" pitchFamily="18" charset="0"/>
              </a:rPr>
              <a:t> білім алушыларды бұлтты есептеулердің негізгі ұғымдарымен таныстыру</a:t>
            </a:r>
            <a:endParaRPr lang="ru-RU" sz="2800" dirty="0" smtClean="0">
              <a:latin typeface="Times New Roman" pitchFamily="18" charset="0"/>
              <a:cs typeface="Times New Roman" pitchFamily="18" charset="0"/>
            </a:endParaRPr>
          </a:p>
          <a:p>
            <a:pPr fontAlgn="base"/>
            <a:r>
              <a:rPr lang="kk-KZ" sz="2800" b="1" dirty="0" smtClean="0">
                <a:latin typeface="Times New Roman" pitchFamily="18" charset="0"/>
                <a:cs typeface="Times New Roman" pitchFamily="18" charset="0"/>
              </a:rPr>
              <a:t>Негізгі түсініктер:</a:t>
            </a:r>
            <a:r>
              <a:rPr lang="kk-KZ" sz="2800" dirty="0" smtClean="0">
                <a:latin typeface="Times New Roman" pitchFamily="18" charset="0"/>
                <a:cs typeface="Times New Roman" pitchFamily="18" charset="0"/>
              </a:rPr>
              <a:t> бұлтты есептеулер, бұлты сервистер, бұлтты серверлер</a:t>
            </a:r>
            <a:endParaRPr lang="ru-RU" sz="2800" dirty="0" smtClean="0">
              <a:latin typeface="Times New Roman" pitchFamily="18" charset="0"/>
              <a:cs typeface="Times New Roman" pitchFamily="18" charset="0"/>
            </a:endParaRPr>
          </a:p>
          <a:p>
            <a:endParaRPr lang="ru-RU"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268760"/>
            <a:ext cx="8424936" cy="3675038"/>
          </a:xfrm>
        </p:spPr>
        <p:txBody>
          <a:bodyPr>
            <a:noAutofit/>
          </a:bodyPr>
          <a:lstStyle/>
          <a:p>
            <a:pPr algn="just"/>
            <a:r>
              <a:rPr lang="kk-KZ" sz="2600" dirty="0" smtClean="0">
                <a:latin typeface="Times New Roman" pitchFamily="18" charset="0"/>
                <a:cs typeface="Times New Roman" pitchFamily="18" charset="0"/>
              </a:rPr>
              <a:t>Бұлт – компьютерлік ресурстарға қол жеткізудің жаңа моделі. Бұлттық есептеулер ұғымы Джозеф Карл Робнет Ликлайдермен (J.C.R.Licklider) 1970 жылы, ARPANET (Advanced Research Projects Agency Network) әзірлеуге жауапты болған кезінде енгізілген болатын. Ликлайдер идеясы бойынша әрбір адам желіге деректерді алу үшін ғана емес, сонымен қатар программалар жүктеуге қабілетті болатынына негізделген еді. Басқа ғалым Джон Маккарти (JohnMcCarthy) есептеуіш қуаттар пайдаланушыларға қызмет (сервис) ретінде ұсынылатынын айтқан болатын.</a:t>
            </a:r>
            <a:endParaRPr lang="ru-RU" sz="2600" dirty="0">
              <a:latin typeface="Times New Roman" pitchFamily="18" charset="0"/>
              <a:cs typeface="Times New Roman" pitchFamily="18" charset="0"/>
            </a:endParaRPr>
          </a:p>
        </p:txBody>
      </p:sp>
      <p:sp>
        <p:nvSpPr>
          <p:cNvPr id="4" name="Выноска-облако 3"/>
          <p:cNvSpPr/>
          <p:nvPr/>
        </p:nvSpPr>
        <p:spPr>
          <a:xfrm>
            <a:off x="7199784" y="0"/>
            <a:ext cx="1944216" cy="1080120"/>
          </a:xfrm>
          <a:prstGeom prst="cloudCallout">
            <a:avLst>
              <a:gd name="adj1" fmla="val -58458"/>
              <a:gd name="adj2" fmla="val 403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400" b="1" dirty="0" smtClean="0">
                <a:latin typeface="Times New Roman" pitchFamily="18" charset="0"/>
                <a:cs typeface="Times New Roman" pitchFamily="18" charset="0"/>
              </a:rPr>
              <a:t>Бұлттық есептеулердің пайда болу тарихы</a:t>
            </a:r>
            <a:endParaRPr lang="ru-RU" sz="2400" b="1" dirty="0">
              <a:latin typeface="Times New Roman" pitchFamily="18" charset="0"/>
              <a:cs typeface="Times New Roman" pitchFamily="18" charset="0"/>
            </a:endParaRPr>
          </a:p>
        </p:txBody>
      </p:sp>
      <p:sp>
        <p:nvSpPr>
          <p:cNvPr id="3" name="Содержимое 2"/>
          <p:cNvSpPr>
            <a:spLocks noGrp="1"/>
          </p:cNvSpPr>
          <p:nvPr>
            <p:ph idx="1"/>
          </p:nvPr>
        </p:nvSpPr>
        <p:spPr>
          <a:xfrm>
            <a:off x="539552" y="1554162"/>
            <a:ext cx="8452048" cy="4525963"/>
          </a:xfrm>
        </p:spPr>
        <p:txBody>
          <a:bodyPr>
            <a:normAutofit fontScale="70000" lnSpcReduction="20000"/>
          </a:bodyPr>
          <a:lstStyle/>
          <a:p>
            <a:pPr>
              <a:buNone/>
            </a:pPr>
            <a:r>
              <a:rPr lang="kk-KZ" dirty="0" smtClean="0">
                <a:latin typeface="Times New Roman" pitchFamily="18" charset="0"/>
                <a:cs typeface="Times New Roman" pitchFamily="18" charset="0"/>
              </a:rPr>
              <a:t>Осы ретте бұлтты технологиялардың дамуы 90-шы жылдарға дейін тоқтатылды. Оның дамуына бірқатар факторлар ықпал етті: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Интернет желісінің қарқынды дамуы, атап айтқанда өткізу қабілеті. Дегенмен 90-жылдардың басында бұлтты технологиялардың жаһандық серпіні болған жоқ, алайда Интернеттің өзінің "жеделдету" фактісі технологияның тезірек дамуына түрткі болды.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1999 жылы өз қосымшасына сайт арқылы қол жеткізуді жүзеге асырған  Salesforce.com компаниясы пайда болды. Бұл компания "сервис түріндегі программалық қамтама" (SaaS) қағидасымен өз программалық қамтамасын ұсынған компаниялардың біріншісі болды.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2002 жылы Amazon пайдаланушылар өз ақпаратын сақтап және қажетті есептеулер жүргізе алатын, өзінің бұлттық қызметін (сервис) ұсынды.</a:t>
            </a:r>
            <a:endParaRPr lang="ru-RU"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600" b="1" dirty="0" smtClean="0">
                <a:latin typeface="Times New Roman" pitchFamily="18" charset="0"/>
                <a:cs typeface="Times New Roman" pitchFamily="18" charset="0"/>
              </a:rPr>
              <a:t>Бұлттық есептеулердің пайда болу тарихы</a:t>
            </a:r>
            <a:endParaRPr lang="ru-RU" sz="2600" dirty="0"/>
          </a:p>
        </p:txBody>
      </p:sp>
      <p:sp>
        <p:nvSpPr>
          <p:cNvPr id="3" name="Содержимое 2"/>
          <p:cNvSpPr>
            <a:spLocks noGrp="1"/>
          </p:cNvSpPr>
          <p:nvPr>
            <p:ph idx="1"/>
          </p:nvPr>
        </p:nvSpPr>
        <p:spPr>
          <a:xfrm>
            <a:off x="467544" y="1385392"/>
            <a:ext cx="8352928" cy="5472608"/>
          </a:xfrm>
        </p:spPr>
        <p:txBody>
          <a:bodyPr>
            <a:noAutofit/>
          </a:bodyPr>
          <a:lstStyle/>
          <a:p>
            <a:pPr algn="just">
              <a:buNone/>
            </a:pPr>
            <a:r>
              <a:rPr lang="kk-KZ" sz="2000" dirty="0" smtClean="0">
                <a:latin typeface="Times New Roman" pitchFamily="18" charset="0"/>
                <a:cs typeface="Times New Roman" pitchFamily="18" charset="0"/>
              </a:rPr>
              <a:t>• 2006 жылы Amazon пайдаланушылар өз жеке меншік қосымшаларын жүктей алатын Elastic Compute cloud (EC2) қызметін ұсынды. Осылайша, Amazon EC2 және Amazon S3 сервистері бұлтты есептеулер қызметтеріндегі бірінші қызметтер болды.</a:t>
            </a:r>
            <a:endParaRPr lang="ru-RU" sz="2000" dirty="0" smtClean="0">
              <a:latin typeface="Times New Roman" pitchFamily="18" charset="0"/>
              <a:cs typeface="Times New Roman" pitchFamily="18" charset="0"/>
            </a:endParaRPr>
          </a:p>
          <a:p>
            <a:pPr algn="just">
              <a:buNone/>
            </a:pPr>
            <a:r>
              <a:rPr lang="kk-KZ" sz="2000" dirty="0" smtClean="0">
                <a:latin typeface="Times New Roman" pitchFamily="18" charset="0"/>
                <a:cs typeface="Times New Roman" pitchFamily="18" charset="0"/>
              </a:rPr>
              <a:t>• Бұлтты есептеулер дамуына Googleсо компаниясы, бизнес секторындағы веб-қосымшалар үшін Google Apps платформасын ойлап табумен өз үлесін қосты.</a:t>
            </a:r>
            <a:endParaRPr lang="ru-RU" sz="2000" dirty="0" smtClean="0">
              <a:latin typeface="Times New Roman" pitchFamily="18" charset="0"/>
              <a:cs typeface="Times New Roman" pitchFamily="18" charset="0"/>
            </a:endParaRPr>
          </a:p>
          <a:p>
            <a:pPr algn="just">
              <a:buNone/>
            </a:pPr>
            <a:r>
              <a:rPr lang="kk-KZ" sz="2000" dirty="0" smtClean="0">
                <a:latin typeface="Times New Roman" pitchFamily="18" charset="0"/>
                <a:cs typeface="Times New Roman" pitchFamily="18" charset="0"/>
              </a:rPr>
              <a:t>• Аппараттық қамтамасыз ету (атап айтқанда: көп ядерлі процессорлар құру мен ақпарат жинағыштар сыйымдылығын ұлғайту) және виртуалды технологиялардың (атап айтқанда, виртуалды инфрақұрылым құруға арналған программалық қамтама, мысалы, Xen-виртуалы) дамуы дамуға ғана ықпал етіп қоймай, сонымен қатар бұлтты технологиялардың үлкен қолжетімділігіне алып келді.</a:t>
            </a:r>
            <a:endParaRPr lang="ru-RU" sz="2000" dirty="0" smtClean="0">
              <a:latin typeface="Times New Roman" pitchFamily="18" charset="0"/>
              <a:cs typeface="Times New Roman" pitchFamily="18" charset="0"/>
            </a:endParaRPr>
          </a:p>
          <a:p>
            <a:pPr algn="just">
              <a:buNone/>
            </a:pPr>
            <a:r>
              <a:rPr lang="kk-KZ"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algn="just">
              <a:buNone/>
            </a:pPr>
            <a:endParaRPr lang="ru-RU"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600" b="1" dirty="0" smtClean="0">
                <a:latin typeface="Times New Roman" pitchFamily="18" charset="0"/>
                <a:cs typeface="Times New Roman" pitchFamily="18" charset="0"/>
              </a:rPr>
              <a:t>Бұлттық есептеулердің пайда болу тарихы</a:t>
            </a:r>
            <a:endParaRPr lang="ru-RU" sz="2600" dirty="0"/>
          </a:p>
        </p:txBody>
      </p:sp>
      <p:sp>
        <p:nvSpPr>
          <p:cNvPr id="3" name="Содержимое 2"/>
          <p:cNvSpPr>
            <a:spLocks noGrp="1"/>
          </p:cNvSpPr>
          <p:nvPr>
            <p:ph idx="1"/>
          </p:nvPr>
        </p:nvSpPr>
        <p:spPr>
          <a:xfrm>
            <a:off x="179512" y="1268760"/>
            <a:ext cx="8712968" cy="5400600"/>
          </a:xfrm>
        </p:spPr>
        <p:txBody>
          <a:bodyPr>
            <a:noAutofit/>
          </a:bodyPr>
          <a:lstStyle/>
          <a:p>
            <a:pPr algn="just">
              <a:buFont typeface="Wingdings" pitchFamily="2" charset="2"/>
              <a:buChar char="Ø"/>
            </a:pPr>
            <a:r>
              <a:rPr lang="kk-KZ" sz="2000" dirty="0" smtClean="0">
                <a:latin typeface="Times New Roman" pitchFamily="18" charset="0"/>
                <a:cs typeface="Times New Roman" pitchFamily="18" charset="0"/>
              </a:rPr>
              <a:t>Алайда, қазіргі заманғы cloud computing көпшілік тарихы шамамен 2006 жылдан басталады. Дәл сол кезде, өкілділікке мұқтаж емес Amazon компаниясы веб-қызметтердің (WebServices) өзіндік инфрақұрылымын ұсынды. Ол хостингті ғана емес, сонымен қатар қолданушыға қашықтағы есептеу қуатына қол жеткізуді қамтамасыз етеді. Amazon компаниясынан кейін ұқсас сервистерді Google, Sun және IBM компаниялары ұсынған болатын. Ал 2008 жылы осы жайындағы өз жоспарларын Microsoft компания жайып салды. Әрі Microsoft қызмет қана ұсынып қоймай, WindowsAzure толыққанды бұлтты операциялық жүйесін жарыққа шығарды.</a:t>
            </a:r>
          </a:p>
          <a:p>
            <a:pPr algn="just">
              <a:buFont typeface="Wingdings" pitchFamily="2" charset="2"/>
              <a:buChar char="Ø"/>
            </a:pPr>
            <a:r>
              <a:rPr lang="kk-KZ" sz="2000" dirty="0" smtClean="0">
                <a:latin typeface="Times New Roman" pitchFamily="18" charset="0"/>
                <a:cs typeface="Times New Roman" pitchFamily="18" charset="0"/>
              </a:rPr>
              <a:t>Google компаниясының басшысы Эрик Шмидт бірінші рет «сloud» терминін пайдаланып, бұл бұқаралық ақпарат құралдарында кеңінен таралды. Басқаша нұсқасы «cloud computing» термині, Amazon компаниясы Elastic Compute Cloud (Amazon EC2) жобасын сатып алғаннан соң 2005 жылдан бастап АҚШ-та кеңінен пайдалана басталды, сонымен қатар бизнесте, ақпараттық технологияларды жеткізушілер арасында және ғылыми-зерттеу ортасында кеңінен таралды.</a:t>
            </a:r>
            <a:endParaRPr lang="ru-RU"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686800" cy="838200"/>
          </a:xfrm>
        </p:spPr>
        <p:txBody>
          <a:bodyPr>
            <a:noAutofit/>
          </a:bodyPr>
          <a:lstStyle/>
          <a:p>
            <a:pPr algn="ctr"/>
            <a:r>
              <a:rPr lang="kk-KZ" sz="2600" b="1" dirty="0" smtClean="0">
                <a:latin typeface="Times New Roman" pitchFamily="18" charset="0"/>
                <a:cs typeface="Times New Roman" pitchFamily="18" charset="0"/>
              </a:rPr>
              <a:t>Бұлттық есептеулердің негізгі ұғымдары мен ерекшеліктері</a:t>
            </a:r>
            <a:endParaRPr lang="ru-RU" sz="2600" b="1" dirty="0"/>
          </a:p>
        </p:txBody>
      </p:sp>
      <p:sp>
        <p:nvSpPr>
          <p:cNvPr id="3" name="Содержимое 2"/>
          <p:cNvSpPr>
            <a:spLocks noGrp="1"/>
          </p:cNvSpPr>
          <p:nvPr>
            <p:ph idx="1"/>
          </p:nvPr>
        </p:nvSpPr>
        <p:spPr>
          <a:xfrm>
            <a:off x="304800" y="1268760"/>
            <a:ext cx="8686800" cy="4811365"/>
          </a:xfrm>
        </p:spPr>
        <p:txBody>
          <a:bodyPr>
            <a:noAutofit/>
          </a:bodyPr>
          <a:lstStyle/>
          <a:p>
            <a:r>
              <a:rPr lang="kk-KZ" sz="1800" dirty="0" smtClean="0">
                <a:latin typeface="Times New Roman" pitchFamily="18" charset="0"/>
                <a:cs typeface="Times New Roman" pitchFamily="18" charset="0"/>
              </a:rPr>
              <a:t>Бұлттық технологиялар – аппараттық жабдықтарды, лиценщиялық бағдарламалық жасақтамаларды, байланыс каналдарын, сондай-ақ тұтынушыларды техникалық қолдауды өзіне біріктіретін, ақпаратты сақтау және өңдеу үшін қолайлы орта. «Бұлттарда» жұмыс кәсіпорындардың шығындарын төмендету мен жұмыстарының тиімділігін арттыруға бағытталған. Бұлттық технологиялардың ерекшелігі аппараттық платформа мен географиялық аймаққа байланысты болу емес, ауқымдылық мүмкіндігі болып табылады. Клиент планетаның кез-келген нүктесінен және интернетке қол жетімділігі бар кез-келген жабдық арқылы бұлттық сервистермен жұмыс істей алады, сонымен қатар кәсіпорынның өзгеруші бизнес-міндеттері мен нарық қажеттілігіне жедел  жауап қайыра алады.</a:t>
            </a:r>
          </a:p>
          <a:p>
            <a:r>
              <a:rPr lang="kk-KZ" sz="1800" dirty="0" smtClean="0">
                <a:latin typeface="Times New Roman" pitchFamily="18" charset="0"/>
                <a:cs typeface="Times New Roman" pitchFamily="18" charset="0"/>
              </a:rPr>
              <a:t>Бұлттық мәліметтерді сақтау жүйесі (ағыл. cloud storage) — онлайн-қоймалар модельі, бұл жерде деректер негізінен үшінші тараптан тұтынушылардың қолданысына берілетін, көптеген желі серверлерінде сақталады. Бұл деректер сақтайтын модельде, осы мақсаттар үшін алынған немесе арнайы жалға алынған өзіндік көрсетілген серверлердің, саны немесе сервердің қандай да бір ішкі құрылымы тұтынушыға көрінбейді. Тұтынушының көзқарасы бойынша бұлт деп аталатын үлкен виртуалды серверде деректер сақталады, сол сияқты өңделеді. Физикалық жағынан мұндай серверлер географиялық тұрғысынан бір-бірінен қашық, тіпті әр түрлі құрлықтарда да орналасуы мүмкін.           </a:t>
            </a:r>
            <a:endParaRPr lang="ru-RU" sz="1800" dirty="0" smtClean="0">
              <a:latin typeface="Times New Roman" pitchFamily="18" charset="0"/>
              <a:cs typeface="Times New Roman" pitchFamily="18" charset="0"/>
            </a:endParaRPr>
          </a:p>
          <a:p>
            <a:endParaRPr lang="ru-RU" sz="1800" dirty="0" smtClean="0">
              <a:latin typeface="Times New Roman" pitchFamily="18" charset="0"/>
              <a:cs typeface="Times New Roman" pitchFamily="18" charset="0"/>
            </a:endParaRPr>
          </a:p>
          <a:p>
            <a:endParaRPr lang="ru-RU" sz="1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60648"/>
            <a:ext cx="9144000" cy="838200"/>
          </a:xfrm>
        </p:spPr>
        <p:txBody>
          <a:bodyPr>
            <a:noAutofit/>
          </a:bodyPr>
          <a:lstStyle/>
          <a:p>
            <a:pPr algn="ctr"/>
            <a:r>
              <a:rPr lang="kk-KZ" sz="2600" b="1" dirty="0" smtClean="0">
                <a:latin typeface="Times New Roman" pitchFamily="18" charset="0"/>
                <a:cs typeface="Times New Roman" pitchFamily="18" charset="0"/>
              </a:rPr>
              <a:t>Бұлттық есептеулердің негізгі ұғымдары мен ерекшеліктері</a:t>
            </a:r>
            <a:endParaRPr lang="ru-RU" sz="2600" dirty="0"/>
          </a:p>
        </p:txBody>
      </p:sp>
      <p:sp>
        <p:nvSpPr>
          <p:cNvPr id="3" name="Содержимое 2"/>
          <p:cNvSpPr>
            <a:spLocks noGrp="1"/>
          </p:cNvSpPr>
          <p:nvPr>
            <p:ph idx="1"/>
          </p:nvPr>
        </p:nvSpPr>
        <p:spPr>
          <a:xfrm>
            <a:off x="251520" y="1412776"/>
            <a:ext cx="8686800" cy="4811365"/>
          </a:xfrm>
        </p:spPr>
        <p:txBody>
          <a:bodyPr>
            <a:normAutofit/>
          </a:bodyPr>
          <a:lstStyle/>
          <a:p>
            <a:pPr algn="just">
              <a:buFont typeface="Wingdings" pitchFamily="2" charset="2"/>
              <a:buChar char="Ø"/>
            </a:pPr>
            <a:r>
              <a:rPr lang="kk-KZ" sz="2200" dirty="0" smtClean="0">
                <a:latin typeface="Times New Roman" pitchFamily="18" charset="0"/>
                <a:cs typeface="Times New Roman" pitchFamily="18" charset="0"/>
              </a:rPr>
              <a:t>Бұлттық серверлерге кез-келген жабдықтан: интернетке қол жетімділік болған кезде компьютерден, планшеттен немесе смартфоннан қосылуға болады. Ол үшін техникалық білімнің қажеті жоқ – клиент жай жарлықты баса отырып сервисті алады. Әр түрлі филиалдар мен компьютерлер бойынша үлестірілген ақпараттарға қарағанда, орталықтандырылған деректермен жұмыс істеу әлдеқайда қолайлы.          </a:t>
            </a:r>
            <a:endParaRPr lang="ru-RU" sz="2200" dirty="0" smtClean="0">
              <a:latin typeface="Times New Roman" pitchFamily="18" charset="0"/>
              <a:cs typeface="Times New Roman" pitchFamily="18" charset="0"/>
            </a:endParaRPr>
          </a:p>
          <a:p>
            <a:pPr algn="just">
              <a:buFont typeface="Wingdings" pitchFamily="2" charset="2"/>
              <a:buChar char="Ø"/>
            </a:pPr>
            <a:r>
              <a:rPr lang="kk-KZ" sz="2200" dirty="0" smtClean="0">
                <a:latin typeface="Times New Roman" pitchFamily="18" charset="0"/>
                <a:cs typeface="Times New Roman" pitchFamily="18" charset="0"/>
              </a:rPr>
              <a:t>	Интернет арқылы сервистерді пайдаланудың арқасында шығындардың 70%-ға дейін азаюы. Серверлерді, кондиционерлерді, тұрақты қоректендіру көздерін, бағдарламалық жасақтама лицензияларын сатып алу, сондай-ақ жергілікті АТ маманын жалдау қажеттілігі жоқ.    </a:t>
            </a:r>
            <a:endParaRPr lang="ru-RU" sz="2200" dirty="0" smtClean="0">
              <a:latin typeface="Times New Roman" pitchFamily="18" charset="0"/>
              <a:cs typeface="Times New Roman" pitchFamily="18" charset="0"/>
            </a:endParaRPr>
          </a:p>
          <a:p>
            <a:pPr>
              <a:buFont typeface="Wingdings" pitchFamily="2" charset="2"/>
              <a:buChar char="Ø"/>
            </a:pPr>
            <a:endParaRPr lang="ru-RU" sz="22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b="1" dirty="0" smtClean="0">
                <a:latin typeface="Times New Roman" pitchFamily="18" charset="0"/>
                <a:cs typeface="Times New Roman" pitchFamily="18" charset="0"/>
              </a:rPr>
              <a:t>Бақылау сұрақтары:</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484784"/>
            <a:ext cx="8686800" cy="4525963"/>
          </a:xfrm>
        </p:spPr>
        <p:txBody>
          <a:bodyPr/>
          <a:lstStyle/>
          <a:p>
            <a:pPr>
              <a:buNone/>
            </a:pPr>
            <a:r>
              <a:rPr lang="kk-KZ" dirty="0" smtClean="0">
                <a:latin typeface="Times New Roman" pitchFamily="18" charset="0"/>
                <a:cs typeface="Times New Roman" pitchFamily="18" charset="0"/>
              </a:rPr>
              <a:t>1. Бұлттық технологиялар дегеніміз не?</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2</a:t>
            </a:r>
            <a:r>
              <a:rPr lang="kk-KZ" b="1"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 Бұлттық технологиялардың дамуына қандай факторлар ықпал етті?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3. Бұлттық мәліметтерді сақтау жүйесі деген ұғымды қалай түсінесіз?</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17</TotalTime>
  <Words>780</Words>
  <Application>Microsoft Office PowerPoint</Application>
  <PresentationFormat>Экран (4:3)</PresentationFormat>
  <Paragraphs>32</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Franklin Gothic Book</vt:lpstr>
      <vt:lpstr>Franklin Gothic Medium</vt:lpstr>
      <vt:lpstr>Times New Roman</vt:lpstr>
      <vt:lpstr>Wingdings</vt:lpstr>
      <vt:lpstr>Wingdings 2</vt:lpstr>
      <vt:lpstr>Трек</vt:lpstr>
      <vt:lpstr>Презентация PowerPoint</vt:lpstr>
      <vt:lpstr>Жоспар: </vt:lpstr>
      <vt:lpstr>Презентация PowerPoint</vt:lpstr>
      <vt:lpstr>Бұлттық есептеулердің пайда болу тарихы</vt:lpstr>
      <vt:lpstr>Бұлттық есептеулердің пайда болу тарихы</vt:lpstr>
      <vt:lpstr>Бұлттық есептеулердің пайда болу тарихы</vt:lpstr>
      <vt:lpstr>Бұлттық есептеулердің негізгі ұғымдары мен ерекшеліктері</vt:lpstr>
      <vt:lpstr>Бұлттық есептеулердің негізгі ұғымдары мен ерекшеліктері</vt:lpstr>
      <vt:lpstr>Бақылау сұрақтары: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Мейрамгуль</dc:creator>
  <cp:lastModifiedBy>Aigul Sadvakassova</cp:lastModifiedBy>
  <cp:revision>9</cp:revision>
  <dcterms:created xsi:type="dcterms:W3CDTF">2018-04-06T06:41:10Z</dcterms:created>
  <dcterms:modified xsi:type="dcterms:W3CDTF">2019-09-11T07:14:48Z</dcterms:modified>
</cp:coreProperties>
</file>