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60" r:id="rId4"/>
    <p:sldId id="259" r:id="rId5"/>
    <p:sldId id="271" r:id="rId6"/>
    <p:sldId id="262" r:id="rId7"/>
    <p:sldId id="261" r:id="rId8"/>
    <p:sldId id="272" r:id="rId9"/>
    <p:sldId id="273" r:id="rId10"/>
    <p:sldId id="275" r:id="rId11"/>
    <p:sldId id="276" r:id="rId12"/>
    <p:sldId id="277" r:id="rId13"/>
    <p:sldId id="270" r:id="rId14"/>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01" autoAdjust="0"/>
  </p:normalViewPr>
  <p:slideViewPr>
    <p:cSldViewPr>
      <p:cViewPr>
        <p:scale>
          <a:sx n="69" d="100"/>
          <a:sy n="69" d="100"/>
        </p:scale>
        <p:origin x="-834" y="1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B38E5FB9-2588-4C7E-A561-08B6D680AD26}" type="datetimeFigureOut">
              <a:rPr lang="en-US" smtClean="0"/>
              <a:t>11/6/2022</a:t>
            </a:fld>
            <a:endParaRPr lang="en-US"/>
          </a:p>
        </p:txBody>
      </p:sp>
      <p:sp>
        <p:nvSpPr>
          <p:cNvPr id="4" name="幻灯片图像占位符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6" name="页脚占位符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8BB4807A-D964-4368-BB9C-EF806DB977C8}" type="slidenum">
              <a:rPr lang="en-US" smtClean="0"/>
              <a:t>‹#›</a:t>
            </a:fld>
            <a:endParaRPr lang="en-US"/>
          </a:p>
        </p:txBody>
      </p:sp>
    </p:spTree>
    <p:extLst>
      <p:ext uri="{BB962C8B-B14F-4D97-AF65-F5344CB8AC3E}">
        <p14:creationId xmlns:p14="http://schemas.microsoft.com/office/powerpoint/2010/main" val="3718804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10</a:t>
            </a:fld>
            <a:endParaRPr lang="en-US"/>
          </a:p>
        </p:txBody>
      </p:sp>
    </p:spTree>
    <p:extLst>
      <p:ext uri="{BB962C8B-B14F-4D97-AF65-F5344CB8AC3E}">
        <p14:creationId xmlns:p14="http://schemas.microsoft.com/office/powerpoint/2010/main" val="265840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12</a:t>
            </a:fld>
            <a:endParaRPr lang="en-US"/>
          </a:p>
        </p:txBody>
      </p:sp>
    </p:spTree>
    <p:extLst>
      <p:ext uri="{BB962C8B-B14F-4D97-AF65-F5344CB8AC3E}">
        <p14:creationId xmlns:p14="http://schemas.microsoft.com/office/powerpoint/2010/main" val="2276367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17" name="bg object 17"/>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18" name="bg object 18"/>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sp>
        <p:nvSpPr>
          <p:cNvPr id="19" name="bg object 19"/>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D77AB"/>
          </a:solidFill>
        </p:spPr>
        <p:txBody>
          <a:bodyPr wrap="square" lIns="0" tIns="0" rIns="0" bIns="0" rtlCol="0"/>
          <a:lstStyle/>
          <a:p>
            <a:endParaRPr/>
          </a:p>
        </p:txBody>
      </p:sp>
      <p:sp>
        <p:nvSpPr>
          <p:cNvPr id="20" name="bg object 20"/>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21" name="bg object 21"/>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sp>
        <p:nvSpPr>
          <p:cNvPr id="22" name="bg object 22"/>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23" name="bg object 23"/>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595423" y="1122871"/>
            <a:ext cx="7097153" cy="605155"/>
          </a:xfrm>
          <a:prstGeom prst="rect">
            <a:avLst/>
          </a:prstGeom>
        </p:spPr>
        <p:txBody>
          <a:bodyPr wrap="square" lIns="0" tIns="0" rIns="0" bIns="0">
            <a:spAutoFit/>
          </a:bodyPr>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980286" y="2620564"/>
            <a:ext cx="16327427" cy="3559175"/>
          </a:xfrm>
          <a:prstGeom prst="rect">
            <a:avLst/>
          </a:prstGeom>
        </p:spPr>
        <p:txBody>
          <a:bodyPr wrap="square" lIns="0" tIns="0" rIns="0" bIns="0">
            <a:spAutoFit/>
          </a:bodyPr>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569292" y="0"/>
            <a:ext cx="4830831" cy="2027002"/>
          </a:xfrm>
          <a:prstGeom prst="rect">
            <a:avLst/>
          </a:prstGeom>
        </p:spPr>
      </p:pic>
      <p:sp>
        <p:nvSpPr>
          <p:cNvPr id="3" name="object 3"/>
          <p:cNvSpPr/>
          <p:nvPr/>
        </p:nvSpPr>
        <p:spPr>
          <a:xfrm>
            <a:off x="3340969" y="3664934"/>
            <a:ext cx="11384280" cy="2921000"/>
          </a:xfrm>
          <a:custGeom>
            <a:avLst/>
            <a:gdLst/>
            <a:ahLst/>
            <a:cxnLst/>
            <a:rect l="l" t="t" r="r" b="b"/>
            <a:pathLst>
              <a:path w="11384280" h="2921000">
                <a:moveTo>
                  <a:pt x="105664" y="63499"/>
                </a:moveTo>
                <a:lnTo>
                  <a:pt x="93110" y="63499"/>
                </a:lnTo>
                <a:lnTo>
                  <a:pt x="90609" y="50799"/>
                </a:lnTo>
                <a:lnTo>
                  <a:pt x="89579" y="38099"/>
                </a:lnTo>
                <a:lnTo>
                  <a:pt x="90315" y="25399"/>
                </a:lnTo>
                <a:lnTo>
                  <a:pt x="93110" y="25399"/>
                </a:lnTo>
                <a:lnTo>
                  <a:pt x="101365" y="12699"/>
                </a:lnTo>
                <a:lnTo>
                  <a:pt x="113641" y="0"/>
                </a:lnTo>
                <a:lnTo>
                  <a:pt x="360933" y="0"/>
                </a:lnTo>
                <a:lnTo>
                  <a:pt x="360933" y="12699"/>
                </a:lnTo>
                <a:lnTo>
                  <a:pt x="110486" y="12699"/>
                </a:lnTo>
                <a:lnTo>
                  <a:pt x="104618" y="25399"/>
                </a:lnTo>
                <a:lnTo>
                  <a:pt x="102428" y="38099"/>
                </a:lnTo>
                <a:lnTo>
                  <a:pt x="102003" y="38099"/>
                </a:lnTo>
                <a:lnTo>
                  <a:pt x="103147" y="50799"/>
                </a:lnTo>
                <a:lnTo>
                  <a:pt x="105664" y="63499"/>
                </a:lnTo>
                <a:close/>
              </a:path>
              <a:path w="11384280" h="2921000">
                <a:moveTo>
                  <a:pt x="11296042" y="63499"/>
                </a:moveTo>
                <a:lnTo>
                  <a:pt x="11280349" y="63499"/>
                </a:lnTo>
                <a:lnTo>
                  <a:pt x="11283030" y="50799"/>
                </a:lnTo>
                <a:lnTo>
                  <a:pt x="11284534" y="38099"/>
                </a:lnTo>
                <a:lnTo>
                  <a:pt x="11282441" y="25399"/>
                </a:lnTo>
                <a:lnTo>
                  <a:pt x="11276360" y="12699"/>
                </a:lnTo>
                <a:lnTo>
                  <a:pt x="11251252" y="12699"/>
                </a:lnTo>
                <a:lnTo>
                  <a:pt x="11232225" y="0"/>
                </a:lnTo>
                <a:lnTo>
                  <a:pt x="11275903" y="0"/>
                </a:lnTo>
                <a:lnTo>
                  <a:pt x="11289045" y="12699"/>
                </a:lnTo>
                <a:lnTo>
                  <a:pt x="11297088" y="25399"/>
                </a:lnTo>
                <a:lnTo>
                  <a:pt x="11299278" y="25399"/>
                </a:lnTo>
                <a:lnTo>
                  <a:pt x="11299704" y="38099"/>
                </a:lnTo>
                <a:lnTo>
                  <a:pt x="11298559" y="50799"/>
                </a:lnTo>
                <a:lnTo>
                  <a:pt x="11296042" y="63499"/>
                </a:lnTo>
                <a:close/>
              </a:path>
              <a:path w="11384280" h="2921000">
                <a:moveTo>
                  <a:pt x="11318011" y="2857499"/>
                </a:moveTo>
                <a:lnTo>
                  <a:pt x="65909" y="2857499"/>
                </a:lnTo>
                <a:lnTo>
                  <a:pt x="65909" y="2832099"/>
                </a:lnTo>
                <a:lnTo>
                  <a:pt x="29571" y="2832099"/>
                </a:lnTo>
                <a:lnTo>
                  <a:pt x="15562" y="2819399"/>
                </a:lnTo>
                <a:lnTo>
                  <a:pt x="4495" y="2806699"/>
                </a:lnTo>
                <a:lnTo>
                  <a:pt x="0" y="2781299"/>
                </a:lnTo>
                <a:lnTo>
                  <a:pt x="0" y="152399"/>
                </a:lnTo>
                <a:lnTo>
                  <a:pt x="4070" y="114299"/>
                </a:lnTo>
                <a:lnTo>
                  <a:pt x="14515" y="101599"/>
                </a:lnTo>
                <a:lnTo>
                  <a:pt x="28688" y="88899"/>
                </a:lnTo>
                <a:lnTo>
                  <a:pt x="64863" y="88899"/>
                </a:lnTo>
                <a:lnTo>
                  <a:pt x="64863" y="63499"/>
                </a:lnTo>
                <a:lnTo>
                  <a:pt x="358841" y="63499"/>
                </a:lnTo>
                <a:lnTo>
                  <a:pt x="358841" y="76199"/>
                </a:lnTo>
                <a:lnTo>
                  <a:pt x="78463" y="76199"/>
                </a:lnTo>
                <a:lnTo>
                  <a:pt x="78463" y="101599"/>
                </a:lnTo>
                <a:lnTo>
                  <a:pt x="32856" y="101599"/>
                </a:lnTo>
                <a:lnTo>
                  <a:pt x="23016" y="114299"/>
                </a:lnTo>
                <a:lnTo>
                  <a:pt x="15529" y="126999"/>
                </a:lnTo>
                <a:lnTo>
                  <a:pt x="12554" y="152399"/>
                </a:lnTo>
                <a:lnTo>
                  <a:pt x="12554" y="2781299"/>
                </a:lnTo>
                <a:lnTo>
                  <a:pt x="15365" y="2793999"/>
                </a:lnTo>
                <a:lnTo>
                  <a:pt x="22492" y="2806699"/>
                </a:lnTo>
                <a:lnTo>
                  <a:pt x="31974" y="2819399"/>
                </a:lnTo>
                <a:lnTo>
                  <a:pt x="78463" y="2819399"/>
                </a:lnTo>
                <a:lnTo>
                  <a:pt x="78463" y="2844799"/>
                </a:lnTo>
                <a:lnTo>
                  <a:pt x="11318011" y="2844799"/>
                </a:lnTo>
                <a:lnTo>
                  <a:pt x="11318011" y="2857499"/>
                </a:lnTo>
                <a:close/>
              </a:path>
              <a:path w="11384280" h="2921000">
                <a:moveTo>
                  <a:pt x="11380783" y="2806699"/>
                </a:moveTo>
                <a:lnTo>
                  <a:pt x="11363373" y="2806699"/>
                </a:lnTo>
                <a:lnTo>
                  <a:pt x="11366005" y="2793999"/>
                </a:lnTo>
                <a:lnTo>
                  <a:pt x="11367657" y="2793999"/>
                </a:lnTo>
                <a:lnTo>
                  <a:pt x="11368229" y="2781299"/>
                </a:lnTo>
                <a:lnTo>
                  <a:pt x="11368229" y="139699"/>
                </a:lnTo>
                <a:lnTo>
                  <a:pt x="11365254" y="114299"/>
                </a:lnTo>
                <a:lnTo>
                  <a:pt x="11357767" y="114299"/>
                </a:lnTo>
                <a:lnTo>
                  <a:pt x="11347926" y="101599"/>
                </a:lnTo>
                <a:lnTo>
                  <a:pt x="11302319" y="101599"/>
                </a:lnTo>
                <a:lnTo>
                  <a:pt x="11302319" y="76199"/>
                </a:lnTo>
                <a:lnTo>
                  <a:pt x="359887" y="76199"/>
                </a:lnTo>
                <a:lnTo>
                  <a:pt x="359887" y="63499"/>
                </a:lnTo>
                <a:lnTo>
                  <a:pt x="11316965" y="63499"/>
                </a:lnTo>
                <a:lnTo>
                  <a:pt x="11316965" y="88899"/>
                </a:lnTo>
                <a:lnTo>
                  <a:pt x="11354023" y="88899"/>
                </a:lnTo>
                <a:lnTo>
                  <a:pt x="11367836" y="101599"/>
                </a:lnTo>
                <a:lnTo>
                  <a:pt x="11377922" y="114299"/>
                </a:lnTo>
                <a:lnTo>
                  <a:pt x="11381829" y="139699"/>
                </a:lnTo>
                <a:lnTo>
                  <a:pt x="11381829" y="2565399"/>
                </a:lnTo>
                <a:lnTo>
                  <a:pt x="11383922" y="2781299"/>
                </a:lnTo>
                <a:lnTo>
                  <a:pt x="11383137" y="2793999"/>
                </a:lnTo>
                <a:lnTo>
                  <a:pt x="11380783" y="2806699"/>
                </a:lnTo>
                <a:close/>
              </a:path>
              <a:path w="11384280" h="2921000">
                <a:moveTo>
                  <a:pt x="192498" y="190499"/>
                </a:moveTo>
                <a:lnTo>
                  <a:pt x="145419" y="152399"/>
                </a:lnTo>
                <a:lnTo>
                  <a:pt x="139060" y="152399"/>
                </a:lnTo>
                <a:lnTo>
                  <a:pt x="123580" y="139699"/>
                </a:lnTo>
                <a:lnTo>
                  <a:pt x="102019" y="126999"/>
                </a:lnTo>
                <a:lnTo>
                  <a:pt x="77417" y="114299"/>
                </a:lnTo>
                <a:lnTo>
                  <a:pt x="116273" y="114299"/>
                </a:lnTo>
                <a:lnTo>
                  <a:pt x="109195" y="101599"/>
                </a:lnTo>
                <a:lnTo>
                  <a:pt x="102705" y="88899"/>
                </a:lnTo>
                <a:lnTo>
                  <a:pt x="97295" y="76199"/>
                </a:lnTo>
                <a:lnTo>
                  <a:pt x="109849" y="76199"/>
                </a:lnTo>
                <a:lnTo>
                  <a:pt x="119951" y="88899"/>
                </a:lnTo>
                <a:lnTo>
                  <a:pt x="131819" y="114299"/>
                </a:lnTo>
                <a:lnTo>
                  <a:pt x="143687" y="126999"/>
                </a:lnTo>
                <a:lnTo>
                  <a:pt x="153789" y="139699"/>
                </a:lnTo>
                <a:lnTo>
                  <a:pt x="192498" y="190499"/>
                </a:lnTo>
                <a:close/>
              </a:path>
              <a:path w="11384280" h="2921000">
                <a:moveTo>
                  <a:pt x="11235363" y="152399"/>
                </a:moveTo>
                <a:lnTo>
                  <a:pt x="11226994" y="139699"/>
                </a:lnTo>
                <a:lnTo>
                  <a:pt x="11237880" y="126999"/>
                </a:lnTo>
                <a:lnTo>
                  <a:pt x="11250533" y="114299"/>
                </a:lnTo>
                <a:lnTo>
                  <a:pt x="11263185" y="88899"/>
                </a:lnTo>
                <a:lnTo>
                  <a:pt x="11274072" y="76199"/>
                </a:lnTo>
                <a:lnTo>
                  <a:pt x="11289765" y="76199"/>
                </a:lnTo>
                <a:lnTo>
                  <a:pt x="11284076" y="88899"/>
                </a:lnTo>
                <a:lnTo>
                  <a:pt x="11277995" y="88899"/>
                </a:lnTo>
                <a:lnTo>
                  <a:pt x="11271522" y="101599"/>
                </a:lnTo>
                <a:lnTo>
                  <a:pt x="11264656" y="114299"/>
                </a:lnTo>
                <a:lnTo>
                  <a:pt x="11276850" y="114299"/>
                </a:lnTo>
                <a:lnTo>
                  <a:pt x="11255763" y="126999"/>
                </a:lnTo>
                <a:lnTo>
                  <a:pt x="11240953" y="139699"/>
                </a:lnTo>
                <a:lnTo>
                  <a:pt x="11235363" y="152399"/>
                </a:lnTo>
                <a:close/>
              </a:path>
              <a:path w="11384280" h="2921000">
                <a:moveTo>
                  <a:pt x="77417" y="279399"/>
                </a:moveTo>
                <a:lnTo>
                  <a:pt x="63817" y="279399"/>
                </a:lnTo>
                <a:lnTo>
                  <a:pt x="63817" y="101599"/>
                </a:lnTo>
                <a:lnTo>
                  <a:pt x="90200" y="101599"/>
                </a:lnTo>
                <a:lnTo>
                  <a:pt x="101741" y="114299"/>
                </a:lnTo>
                <a:lnTo>
                  <a:pt x="77417" y="114299"/>
                </a:lnTo>
                <a:lnTo>
                  <a:pt x="77417" y="279399"/>
                </a:lnTo>
                <a:close/>
              </a:path>
              <a:path w="11384280" h="2921000">
                <a:moveTo>
                  <a:pt x="11315920" y="2819399"/>
                </a:moveTo>
                <a:lnTo>
                  <a:pt x="11283226" y="2819399"/>
                </a:lnTo>
                <a:lnTo>
                  <a:pt x="11273647" y="2806699"/>
                </a:lnTo>
                <a:lnTo>
                  <a:pt x="11301273" y="2806699"/>
                </a:lnTo>
                <a:lnTo>
                  <a:pt x="11301273" y="114299"/>
                </a:lnTo>
                <a:lnTo>
                  <a:pt x="11273630" y="114299"/>
                </a:lnTo>
                <a:lnTo>
                  <a:pt x="11283095" y="101599"/>
                </a:lnTo>
                <a:lnTo>
                  <a:pt x="11315920" y="101599"/>
                </a:lnTo>
                <a:lnTo>
                  <a:pt x="11315920" y="2819399"/>
                </a:lnTo>
                <a:close/>
              </a:path>
              <a:path w="11384280" h="2921000">
                <a:moveTo>
                  <a:pt x="99649" y="2819399"/>
                </a:moveTo>
                <a:lnTo>
                  <a:pt x="64863" y="2819399"/>
                </a:lnTo>
                <a:lnTo>
                  <a:pt x="64863" y="279399"/>
                </a:lnTo>
                <a:lnTo>
                  <a:pt x="79510" y="279399"/>
                </a:lnTo>
                <a:lnTo>
                  <a:pt x="79510" y="2806699"/>
                </a:lnTo>
                <a:lnTo>
                  <a:pt x="109653" y="2806699"/>
                </a:lnTo>
                <a:lnTo>
                  <a:pt x="99649" y="2819399"/>
                </a:lnTo>
                <a:close/>
              </a:path>
              <a:path w="11384280" h="2921000">
                <a:moveTo>
                  <a:pt x="108803" y="2844799"/>
                </a:moveTo>
                <a:lnTo>
                  <a:pt x="94156" y="2844799"/>
                </a:lnTo>
                <a:lnTo>
                  <a:pt x="99403" y="2832099"/>
                </a:lnTo>
                <a:lnTo>
                  <a:pt x="105533" y="2832099"/>
                </a:lnTo>
                <a:lnTo>
                  <a:pt x="112252" y="2819399"/>
                </a:lnTo>
                <a:lnTo>
                  <a:pt x="119265" y="2806699"/>
                </a:lnTo>
                <a:lnTo>
                  <a:pt x="103163" y="2806699"/>
                </a:lnTo>
                <a:lnTo>
                  <a:pt x="123580" y="2793999"/>
                </a:lnTo>
                <a:lnTo>
                  <a:pt x="137916" y="2781299"/>
                </a:lnTo>
                <a:lnTo>
                  <a:pt x="143327" y="2781299"/>
                </a:lnTo>
                <a:lnTo>
                  <a:pt x="186221" y="2743199"/>
                </a:lnTo>
                <a:lnTo>
                  <a:pt x="151696" y="2781299"/>
                </a:lnTo>
                <a:lnTo>
                  <a:pt x="141905" y="2793999"/>
                </a:lnTo>
                <a:lnTo>
                  <a:pt x="130642" y="2819399"/>
                </a:lnTo>
                <a:lnTo>
                  <a:pt x="119183" y="2832099"/>
                </a:lnTo>
                <a:lnTo>
                  <a:pt x="108803" y="2844799"/>
                </a:lnTo>
                <a:close/>
              </a:path>
              <a:path w="11384280" h="2921000">
                <a:moveTo>
                  <a:pt x="11290811" y="2844799"/>
                </a:moveTo>
                <a:lnTo>
                  <a:pt x="11274072" y="2844799"/>
                </a:lnTo>
                <a:lnTo>
                  <a:pt x="11262597" y="2832099"/>
                </a:lnTo>
                <a:lnTo>
                  <a:pt x="11249748" y="2819399"/>
                </a:lnTo>
                <a:lnTo>
                  <a:pt x="11237292" y="2793999"/>
                </a:lnTo>
                <a:lnTo>
                  <a:pt x="11226994" y="2781299"/>
                </a:lnTo>
                <a:lnTo>
                  <a:pt x="11241100" y="2781299"/>
                </a:lnTo>
                <a:lnTo>
                  <a:pt x="11256156" y="2793999"/>
                </a:lnTo>
                <a:lnTo>
                  <a:pt x="11277292" y="2793999"/>
                </a:lnTo>
                <a:lnTo>
                  <a:pt x="11301273" y="2806699"/>
                </a:lnTo>
                <a:lnTo>
                  <a:pt x="11264656" y="2806699"/>
                </a:lnTo>
                <a:lnTo>
                  <a:pt x="11271685" y="2819399"/>
                </a:lnTo>
                <a:lnTo>
                  <a:pt x="11278518" y="2832099"/>
                </a:lnTo>
                <a:lnTo>
                  <a:pt x="11284958" y="2832099"/>
                </a:lnTo>
                <a:lnTo>
                  <a:pt x="11290811" y="2844799"/>
                </a:lnTo>
                <a:close/>
              </a:path>
              <a:path w="11384280" h="2921000">
                <a:moveTo>
                  <a:pt x="11371367" y="2819399"/>
                </a:moveTo>
                <a:lnTo>
                  <a:pt x="11354628" y="2819399"/>
                </a:lnTo>
                <a:lnTo>
                  <a:pt x="11359859" y="2806699"/>
                </a:lnTo>
                <a:lnTo>
                  <a:pt x="11376859" y="2806699"/>
                </a:lnTo>
                <a:lnTo>
                  <a:pt x="11371367" y="2819399"/>
                </a:lnTo>
                <a:close/>
              </a:path>
              <a:path w="11384280" h="2921000">
                <a:moveTo>
                  <a:pt x="11318011" y="2844799"/>
                </a:moveTo>
                <a:lnTo>
                  <a:pt x="11303365" y="2844799"/>
                </a:lnTo>
                <a:lnTo>
                  <a:pt x="11303365" y="2819399"/>
                </a:lnTo>
                <a:lnTo>
                  <a:pt x="11364845" y="2819399"/>
                </a:lnTo>
                <a:lnTo>
                  <a:pt x="11357636" y="2832099"/>
                </a:lnTo>
                <a:lnTo>
                  <a:pt x="11318011" y="2832099"/>
                </a:lnTo>
                <a:lnTo>
                  <a:pt x="11318011" y="2844799"/>
                </a:lnTo>
                <a:close/>
              </a:path>
              <a:path w="11384280" h="2921000">
                <a:moveTo>
                  <a:pt x="107184" y="2908299"/>
                </a:moveTo>
                <a:lnTo>
                  <a:pt x="89971" y="2908299"/>
                </a:lnTo>
                <a:lnTo>
                  <a:pt x="87176" y="2895599"/>
                </a:lnTo>
                <a:lnTo>
                  <a:pt x="86441" y="2882899"/>
                </a:lnTo>
                <a:lnTo>
                  <a:pt x="87470" y="2870199"/>
                </a:lnTo>
                <a:lnTo>
                  <a:pt x="89971" y="2857499"/>
                </a:lnTo>
                <a:lnTo>
                  <a:pt x="103572" y="2857499"/>
                </a:lnTo>
                <a:lnTo>
                  <a:pt x="100891" y="2870199"/>
                </a:lnTo>
                <a:lnTo>
                  <a:pt x="99387" y="2882899"/>
                </a:lnTo>
                <a:lnTo>
                  <a:pt x="99453" y="2895599"/>
                </a:lnTo>
                <a:lnTo>
                  <a:pt x="101479" y="2895599"/>
                </a:lnTo>
                <a:lnTo>
                  <a:pt x="107184" y="2908299"/>
                </a:lnTo>
                <a:close/>
              </a:path>
              <a:path w="11384280" h="2921000">
                <a:moveTo>
                  <a:pt x="11277341" y="2920999"/>
                </a:moveTo>
                <a:lnTo>
                  <a:pt x="11233271" y="2920999"/>
                </a:lnTo>
                <a:lnTo>
                  <a:pt x="11253066" y="2908299"/>
                </a:lnTo>
                <a:lnTo>
                  <a:pt x="11279319" y="2908299"/>
                </a:lnTo>
                <a:lnTo>
                  <a:pt x="11285580" y="2895599"/>
                </a:lnTo>
                <a:lnTo>
                  <a:pt x="11287591" y="2882899"/>
                </a:lnTo>
                <a:lnTo>
                  <a:pt x="11285727" y="2870199"/>
                </a:lnTo>
                <a:lnTo>
                  <a:pt x="11282441" y="2857499"/>
                </a:lnTo>
                <a:lnTo>
                  <a:pt x="11298134" y="2857499"/>
                </a:lnTo>
                <a:lnTo>
                  <a:pt x="11300651" y="2870199"/>
                </a:lnTo>
                <a:lnTo>
                  <a:pt x="11301795" y="2882899"/>
                </a:lnTo>
                <a:lnTo>
                  <a:pt x="11301370" y="2895599"/>
                </a:lnTo>
                <a:lnTo>
                  <a:pt x="11299180" y="2895599"/>
                </a:lnTo>
                <a:lnTo>
                  <a:pt x="11290958" y="2908299"/>
                </a:lnTo>
                <a:lnTo>
                  <a:pt x="11277341" y="2920999"/>
                </a:lnTo>
                <a:close/>
              </a:path>
              <a:path w="11384280" h="2921000">
                <a:moveTo>
                  <a:pt x="146465" y="2920999"/>
                </a:moveTo>
                <a:lnTo>
                  <a:pt x="110111" y="2920999"/>
                </a:lnTo>
                <a:lnTo>
                  <a:pt x="97785" y="2908299"/>
                </a:lnTo>
                <a:lnTo>
                  <a:pt x="129579" y="2908299"/>
                </a:lnTo>
                <a:lnTo>
                  <a:pt x="146465" y="2920999"/>
                </a:lnTo>
                <a:close/>
              </a:path>
            </a:pathLst>
          </a:custGeom>
          <a:solidFill>
            <a:srgbClr val="4AB4D9"/>
          </a:solidFill>
        </p:spPr>
        <p:txBody>
          <a:bodyPr wrap="square" lIns="0" tIns="0" rIns="0" bIns="0" rtlCol="0"/>
          <a:lstStyle/>
          <a:p>
            <a:endParaRPr/>
          </a:p>
        </p:txBody>
      </p:sp>
      <p:sp>
        <p:nvSpPr>
          <p:cNvPr id="4" name="object 4"/>
          <p:cNvSpPr txBox="1"/>
          <p:nvPr/>
        </p:nvSpPr>
        <p:spPr>
          <a:xfrm>
            <a:off x="3582074" y="3711962"/>
            <a:ext cx="10816590" cy="2768600"/>
          </a:xfrm>
          <a:prstGeom prst="rect">
            <a:avLst/>
          </a:prstGeom>
        </p:spPr>
        <p:txBody>
          <a:bodyPr vert="horz" wrap="square" lIns="0" tIns="12700" rIns="0" bIns="0" rtlCol="0">
            <a:spAutoFit/>
          </a:bodyPr>
          <a:lstStyle/>
          <a:p>
            <a:pPr marL="1114425" marR="1106805" algn="ctr">
              <a:lnSpc>
                <a:spcPct val="115399"/>
              </a:lnSpc>
              <a:spcBef>
                <a:spcPts val="100"/>
              </a:spcBef>
            </a:pPr>
            <a:r>
              <a:rPr sz="2600" spc="75" dirty="0">
                <a:latin typeface="Times New Roman" panose="02020603050405020304" pitchFamily="18" charset="0"/>
                <a:cs typeface="Times New Roman" panose="02020603050405020304" pitchFamily="18" charset="0"/>
              </a:rPr>
              <a:t>Л.</a:t>
            </a:r>
            <a:r>
              <a:rPr sz="2600" spc="110" dirty="0">
                <a:latin typeface="Times New Roman" panose="02020603050405020304" pitchFamily="18" charset="0"/>
                <a:cs typeface="Times New Roman" panose="02020603050405020304" pitchFamily="18" charset="0"/>
              </a:rPr>
              <a:t> </a:t>
            </a:r>
            <a:r>
              <a:rPr sz="2600" spc="170" dirty="0">
                <a:latin typeface="Times New Roman" panose="02020603050405020304" pitchFamily="18" charset="0"/>
                <a:cs typeface="Times New Roman" panose="02020603050405020304" pitchFamily="18" charset="0"/>
              </a:rPr>
              <a:t>Н.</a:t>
            </a:r>
            <a:r>
              <a:rPr sz="2600" spc="114"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Гумилев</a:t>
            </a:r>
            <a:r>
              <a:rPr sz="2600" spc="114" dirty="0">
                <a:latin typeface="Times New Roman" panose="02020603050405020304" pitchFamily="18" charset="0"/>
                <a:cs typeface="Times New Roman" panose="02020603050405020304" pitchFamily="18" charset="0"/>
              </a:rPr>
              <a:t> </a:t>
            </a:r>
            <a:r>
              <a:rPr sz="2600" spc="20" dirty="0">
                <a:latin typeface="Times New Roman" panose="02020603050405020304" pitchFamily="18" charset="0"/>
                <a:cs typeface="Times New Roman" panose="02020603050405020304" pitchFamily="18" charset="0"/>
              </a:rPr>
              <a:t>атындағы</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Еуразия</a:t>
            </a:r>
            <a:r>
              <a:rPr sz="2600" spc="114" dirty="0">
                <a:latin typeface="Times New Roman" panose="02020603050405020304" pitchFamily="18" charset="0"/>
                <a:cs typeface="Times New Roman" panose="02020603050405020304" pitchFamily="18" charset="0"/>
              </a:rPr>
              <a:t> </a:t>
            </a:r>
            <a:r>
              <a:rPr sz="2600" spc="5" dirty="0">
                <a:latin typeface="Times New Roman" panose="02020603050405020304" pitchFamily="18" charset="0"/>
                <a:cs typeface="Times New Roman" panose="02020603050405020304" pitchFamily="18" charset="0"/>
              </a:rPr>
              <a:t>ұлттық</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университеті </a:t>
            </a:r>
            <a:r>
              <a:rPr sz="2600" spc="-555" dirty="0">
                <a:latin typeface="Times New Roman" panose="02020603050405020304" pitchFamily="18" charset="0"/>
                <a:cs typeface="Times New Roman" panose="02020603050405020304" pitchFamily="18" charset="0"/>
              </a:rPr>
              <a:t> </a:t>
            </a:r>
            <a:r>
              <a:rPr sz="2600" spc="80" dirty="0">
                <a:latin typeface="Times New Roman" panose="02020603050405020304" pitchFamily="18" charset="0"/>
                <a:cs typeface="Times New Roman" panose="02020603050405020304" pitchFamily="18" charset="0"/>
              </a:rPr>
              <a:t>Филология</a:t>
            </a:r>
            <a:r>
              <a:rPr sz="2600" spc="105" dirty="0">
                <a:latin typeface="Times New Roman" panose="02020603050405020304" pitchFamily="18" charset="0"/>
                <a:cs typeface="Times New Roman" panose="02020603050405020304" pitchFamily="18" charset="0"/>
              </a:rPr>
              <a:t> </a:t>
            </a:r>
            <a:r>
              <a:rPr sz="2600" spc="45" dirty="0">
                <a:latin typeface="Times New Roman" panose="02020603050405020304" pitchFamily="18" charset="0"/>
                <a:cs typeface="Times New Roman" panose="02020603050405020304" pitchFamily="18" charset="0"/>
              </a:rPr>
              <a:t>факультеті</a:t>
            </a:r>
            <a:endParaRPr sz="2600" dirty="0">
              <a:latin typeface="Times New Roman" panose="02020603050405020304" pitchFamily="18" charset="0"/>
              <a:cs typeface="Times New Roman" panose="02020603050405020304" pitchFamily="18" charset="0"/>
            </a:endParaRPr>
          </a:p>
          <a:p>
            <a:pPr marL="3067685" marR="3060065" indent="86360" algn="ctr">
              <a:lnSpc>
                <a:spcPct val="115399"/>
              </a:lnSpc>
            </a:pPr>
            <a:r>
              <a:rPr sz="2600" spc="45" dirty="0">
                <a:latin typeface="Times New Roman" panose="02020603050405020304" pitchFamily="18" charset="0"/>
                <a:cs typeface="Times New Roman" panose="02020603050405020304" pitchFamily="18" charset="0"/>
              </a:rPr>
              <a:t>Қазақ</a:t>
            </a:r>
            <a:r>
              <a:rPr sz="2600" spc="100"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тілі</a:t>
            </a:r>
            <a:r>
              <a:rPr sz="2600" spc="105" dirty="0">
                <a:latin typeface="Times New Roman" panose="02020603050405020304" pitchFamily="18" charset="0"/>
                <a:cs typeface="Times New Roman" panose="02020603050405020304" pitchFamily="18" charset="0"/>
              </a:rPr>
              <a:t> </a:t>
            </a:r>
            <a:r>
              <a:rPr sz="2600" spc="40" dirty="0">
                <a:latin typeface="Times New Roman" panose="02020603050405020304" pitchFamily="18" charset="0"/>
                <a:cs typeface="Times New Roman" panose="02020603050405020304" pitchFamily="18" charset="0"/>
              </a:rPr>
              <a:t>білімі</a:t>
            </a:r>
            <a:r>
              <a:rPr sz="2600" spc="105" dirty="0">
                <a:latin typeface="Times New Roman" panose="02020603050405020304" pitchFamily="18" charset="0"/>
                <a:cs typeface="Times New Roman" panose="02020603050405020304" pitchFamily="18" charset="0"/>
              </a:rPr>
              <a:t> </a:t>
            </a:r>
            <a:r>
              <a:rPr sz="2600" spc="95" dirty="0">
                <a:latin typeface="Times New Roman" panose="02020603050405020304" pitchFamily="18" charset="0"/>
                <a:cs typeface="Times New Roman" panose="02020603050405020304" pitchFamily="18" charset="0"/>
              </a:rPr>
              <a:t>кафедрасы </a:t>
            </a:r>
            <a:r>
              <a:rPr sz="2600" spc="100" dirty="0">
                <a:latin typeface="Times New Roman" panose="02020603050405020304" pitchFamily="18" charset="0"/>
                <a:cs typeface="Times New Roman" panose="02020603050405020304" pitchFamily="18" charset="0"/>
              </a:rPr>
              <a:t> </a:t>
            </a:r>
            <a:r>
              <a:rPr sz="2600" spc="105" dirty="0">
                <a:latin typeface="Times New Roman" panose="02020603050405020304" pitchFamily="18" charset="0"/>
                <a:cs typeface="Times New Roman" panose="02020603050405020304" pitchFamily="18" charset="0"/>
              </a:rPr>
              <a:t>Мамаева</a:t>
            </a:r>
            <a:r>
              <a:rPr sz="2600" spc="80" dirty="0">
                <a:latin typeface="Times New Roman" panose="02020603050405020304" pitchFamily="18" charset="0"/>
                <a:cs typeface="Times New Roman" panose="02020603050405020304" pitchFamily="18" charset="0"/>
              </a:rPr>
              <a:t> </a:t>
            </a:r>
            <a:r>
              <a:rPr sz="2600" spc="60" dirty="0">
                <a:latin typeface="Times New Roman" panose="02020603050405020304" pitchFamily="18" charset="0"/>
                <a:cs typeface="Times New Roman" panose="02020603050405020304" pitchFamily="18" charset="0"/>
              </a:rPr>
              <a:t>Гүлнар</a:t>
            </a:r>
            <a:r>
              <a:rPr sz="2600" spc="80"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Бейсенқызы</a:t>
            </a:r>
            <a:endParaRPr sz="2600" dirty="0">
              <a:latin typeface="Times New Roman" panose="02020603050405020304" pitchFamily="18" charset="0"/>
              <a:cs typeface="Times New Roman" panose="02020603050405020304" pitchFamily="18" charset="0"/>
            </a:endParaRPr>
          </a:p>
          <a:p>
            <a:pPr marL="12700" marR="5080" algn="ctr">
              <a:lnSpc>
                <a:spcPct val="115399"/>
              </a:lnSpc>
            </a:pPr>
            <a:r>
              <a:rPr sz="2600" spc="80" dirty="0">
                <a:latin typeface="Times New Roman" panose="02020603050405020304" pitchFamily="18" charset="0"/>
                <a:cs typeface="Times New Roman" panose="02020603050405020304" pitchFamily="18" charset="0"/>
              </a:rPr>
              <a:t>Филология</a:t>
            </a:r>
            <a:r>
              <a:rPr sz="2600" spc="120" dirty="0">
                <a:latin typeface="Times New Roman" panose="02020603050405020304" pitchFamily="18" charset="0"/>
                <a:cs typeface="Times New Roman" panose="02020603050405020304" pitchFamily="18" charset="0"/>
              </a:rPr>
              <a:t> </a:t>
            </a:r>
            <a:r>
              <a:rPr sz="2600" spc="30" dirty="0">
                <a:latin typeface="Times New Roman" panose="02020603050405020304" pitchFamily="18" charset="0"/>
                <a:cs typeface="Times New Roman" panose="02020603050405020304" pitchFamily="18" charset="0"/>
              </a:rPr>
              <a:t>ғылымының</a:t>
            </a:r>
            <a:r>
              <a:rPr sz="2600" spc="120" dirty="0">
                <a:latin typeface="Times New Roman" panose="02020603050405020304" pitchFamily="18" charset="0"/>
                <a:cs typeface="Times New Roman" panose="02020603050405020304" pitchFamily="18" charset="0"/>
              </a:rPr>
              <a:t> </a:t>
            </a:r>
            <a:r>
              <a:rPr sz="2600" spc="35" dirty="0">
                <a:latin typeface="Times New Roman" panose="02020603050405020304" pitchFamily="18" charset="0"/>
                <a:cs typeface="Times New Roman" panose="02020603050405020304" pitchFamily="18" charset="0"/>
              </a:rPr>
              <a:t>кандитаты,</a:t>
            </a:r>
            <a:r>
              <a:rPr sz="2600" spc="120" dirty="0">
                <a:latin typeface="Times New Roman" panose="02020603050405020304" pitchFamily="18" charset="0"/>
                <a:cs typeface="Times New Roman" panose="02020603050405020304" pitchFamily="18" charset="0"/>
              </a:rPr>
              <a:t> </a:t>
            </a:r>
            <a:r>
              <a:rPr sz="2600" spc="55" dirty="0">
                <a:latin typeface="Times New Roman" panose="02020603050405020304" pitchFamily="18" charset="0"/>
                <a:cs typeface="Times New Roman" panose="02020603050405020304" pitchFamily="18" charset="0"/>
              </a:rPr>
              <a:t>қауымдастырылған</a:t>
            </a:r>
            <a:r>
              <a:rPr sz="2600" spc="120" dirty="0">
                <a:latin typeface="Times New Roman" panose="02020603050405020304" pitchFamily="18" charset="0"/>
                <a:cs typeface="Times New Roman" panose="02020603050405020304" pitchFamily="18" charset="0"/>
              </a:rPr>
              <a:t> </a:t>
            </a:r>
            <a:r>
              <a:rPr sz="2600" spc="155" dirty="0">
                <a:latin typeface="Times New Roman" panose="02020603050405020304" pitchFamily="18" charset="0"/>
                <a:cs typeface="Times New Roman" panose="02020603050405020304" pitchFamily="18" charset="0"/>
              </a:rPr>
              <a:t>профессор </a:t>
            </a:r>
            <a:r>
              <a:rPr sz="2600" spc="-560" dirty="0">
                <a:latin typeface="Times New Roman" panose="02020603050405020304" pitchFamily="18" charset="0"/>
                <a:cs typeface="Times New Roman" panose="02020603050405020304" pitchFamily="18" charset="0"/>
              </a:rPr>
              <a:t> </a:t>
            </a:r>
            <a:r>
              <a:rPr sz="2600" spc="135" dirty="0">
                <a:latin typeface="Times New Roman" panose="02020603050405020304" pitchFamily="18" charset="0"/>
                <a:cs typeface="Times New Roman" panose="02020603050405020304" pitchFamily="18" charset="0"/>
              </a:rPr>
              <a:t>Пән</a:t>
            </a:r>
            <a:r>
              <a:rPr sz="2600" spc="105"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атауы:</a:t>
            </a:r>
            <a:r>
              <a:rPr sz="2600" spc="110" dirty="0">
                <a:latin typeface="Times New Roman" panose="02020603050405020304" pitchFamily="18" charset="0"/>
                <a:cs typeface="Times New Roman" panose="02020603050405020304" pitchFamily="18" charset="0"/>
              </a:rPr>
              <a:t> “</a:t>
            </a:r>
            <a:r>
              <a:rPr lang="kk-KZ" sz="2600" spc="10" dirty="0">
                <a:latin typeface="Times New Roman" panose="02020603050405020304" pitchFamily="18" charset="0"/>
                <a:cs typeface="Times New Roman" panose="02020603050405020304" pitchFamily="18" charset="0"/>
              </a:rPr>
              <a:t>Қазақ тілінің морфологиясы және сөзжасамы</a:t>
            </a:r>
            <a:r>
              <a:rPr sz="2600" spc="40" dirty="0">
                <a:latin typeface="Times New Roman" panose="02020603050405020304" pitchFamily="18" charset="0"/>
                <a:cs typeface="Times New Roman" panose="02020603050405020304" pitchFamily="18" charset="0"/>
              </a:rPr>
              <a:t>”</a:t>
            </a:r>
            <a:endParaRPr sz="2600" dirty="0">
              <a:latin typeface="Times New Roman" panose="02020603050405020304" pitchFamily="18" charset="0"/>
              <a:cs typeface="Times New Roman" panose="02020603050405020304" pitchFamily="18" charset="0"/>
            </a:endParaRPr>
          </a:p>
        </p:txBody>
      </p:sp>
      <p:sp>
        <p:nvSpPr>
          <p:cNvPr id="5" name="object 5"/>
          <p:cNvSpPr txBox="1"/>
          <p:nvPr/>
        </p:nvSpPr>
        <p:spPr>
          <a:xfrm>
            <a:off x="7893604" y="9235470"/>
            <a:ext cx="2178685" cy="452120"/>
          </a:xfrm>
          <a:prstGeom prst="rect">
            <a:avLst/>
          </a:prstGeom>
        </p:spPr>
        <p:txBody>
          <a:bodyPr vert="horz" wrap="square" lIns="0" tIns="12700" rIns="0" bIns="0" rtlCol="0">
            <a:spAutoFit/>
          </a:bodyPr>
          <a:lstStyle/>
          <a:p>
            <a:pPr marL="12700">
              <a:lnSpc>
                <a:spcPct val="100000"/>
              </a:lnSpc>
              <a:spcBef>
                <a:spcPts val="100"/>
              </a:spcBef>
            </a:pPr>
            <a:r>
              <a:rPr sz="2800" spc="80" dirty="0">
                <a:latin typeface="Times New Roman" panose="02020603050405020304" pitchFamily="18" charset="0"/>
                <a:cs typeface="Times New Roman" panose="02020603050405020304" pitchFamily="18" charset="0"/>
              </a:rPr>
              <a:t>Астана,</a:t>
            </a:r>
            <a:r>
              <a:rPr sz="2800" spc="50" dirty="0">
                <a:latin typeface="Times New Roman" panose="02020603050405020304" pitchFamily="18" charset="0"/>
                <a:cs typeface="Times New Roman" panose="02020603050405020304" pitchFamily="18" charset="0"/>
              </a:rPr>
              <a:t> </a:t>
            </a:r>
            <a:r>
              <a:rPr sz="2800" spc="5" dirty="0">
                <a:latin typeface="Times New Roman" panose="02020603050405020304" pitchFamily="18" charset="0"/>
                <a:cs typeface="Times New Roman" panose="02020603050405020304" pitchFamily="18" charset="0"/>
              </a:rPr>
              <a:t>2022</a:t>
            </a:r>
            <a:endParaRPr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5" name="文本框 14">
            <a:extLst>
              <a:ext uri="{FF2B5EF4-FFF2-40B4-BE49-F238E27FC236}">
                <a16:creationId xmlns:a16="http://schemas.microsoft.com/office/drawing/2014/main" xmlns="" id="{A92B8880-D756-DFE7-672B-66400503E8CB}"/>
              </a:ext>
            </a:extLst>
          </p:cNvPr>
          <p:cNvSpPr txBox="1"/>
          <p:nvPr/>
        </p:nvSpPr>
        <p:spPr>
          <a:xfrm>
            <a:off x="2971800" y="2392812"/>
            <a:ext cx="13215109" cy="3539430"/>
          </a:xfrm>
          <a:prstGeom prst="rect">
            <a:avLst/>
          </a:prstGeom>
          <a:solidFill>
            <a:schemeClr val="accent3">
              <a:lumMod val="20000"/>
              <a:lumOff val="80000"/>
            </a:schemeClr>
          </a:solidFill>
        </p:spPr>
        <p:txBody>
          <a:bodyPr wrap="square">
            <a:spAutoFit/>
          </a:bodyPr>
          <a:lstStyle/>
          <a:p>
            <a:pPr indent="457200" algn="just"/>
            <a:r>
              <a:rPr lang="kk-KZ" sz="2800" dirty="0">
                <a:latin typeface="Times New Roman" panose="02020603050405020304" pitchFamily="18" charset="0"/>
                <a:cs typeface="Times New Roman" panose="02020603050405020304" pitchFamily="18" charset="0"/>
              </a:rPr>
              <a:t>Синтакасистік деривацияда түп негіз бен туындының лексикалық мағынасы бірдей болады, тек туынды түп негізден басқа сөз табына жатуы арқылы ерекшеленеді, яғни олар синтксистік қызметі жағынан ажыратылады. Сондықтан синткасиситік деривацияға бір сөз табынан екінші өз табына ауысқан туындылар жатады. Бірақ сөзжасамда бір сөз табынан екінші сөз табына ауысқан сөздердің бәрін синткасиситік деривацияға жататын сөздер деп түсінуге болмайды. Ол синткасиситік деривацияның көрсеткіші деуге болмайды. Ө</a:t>
            </a:r>
            <a:r>
              <a:rPr lang="kk-KZ" sz="2800" dirty="0" smtClean="0">
                <a:latin typeface="Times New Roman" panose="02020603050405020304" pitchFamily="18" charset="0"/>
                <a:cs typeface="Times New Roman" panose="02020603050405020304" pitchFamily="18" charset="0"/>
              </a:rPr>
              <a:t>йткені </a:t>
            </a:r>
            <a:r>
              <a:rPr lang="kk-KZ" sz="2800" dirty="0">
                <a:latin typeface="Times New Roman" panose="02020603050405020304" pitchFamily="18" charset="0"/>
                <a:cs typeface="Times New Roman" panose="02020603050405020304" pitchFamily="18" charset="0"/>
              </a:rPr>
              <a:t>лексикалық деревацияда сөз табы ауысатын, сөз табы ауыспайтын туындылар да бар.</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86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143000" y="2400300"/>
            <a:ext cx="16002000" cy="3608680"/>
          </a:xfrm>
          <a:prstGeom prst="rect">
            <a:avLst/>
          </a:prstGeom>
          <a:solidFill>
            <a:schemeClr val="accent3">
              <a:lumMod val="20000"/>
              <a:lumOff val="80000"/>
            </a:schemeClr>
          </a:solidFill>
        </p:spPr>
        <p:txBody>
          <a:bodyPr wrap="square">
            <a:spAutoFit/>
          </a:bodyPr>
          <a:lstStyle/>
          <a:p>
            <a:pPr marL="572770" marR="5080" indent="432000" algn="just">
              <a:lnSpc>
                <a:spcPct val="117700"/>
              </a:lnSpc>
              <a:spcBef>
                <a:spcPts val="90"/>
              </a:spcBef>
            </a:pPr>
            <a:r>
              <a:rPr lang="kk-KZ" sz="2800" dirty="0">
                <a:latin typeface="Times New Roman" panose="02020603050405020304" pitchFamily="18" charset="0"/>
                <a:cs typeface="Times New Roman" panose="02020603050405020304" pitchFamily="18" charset="0"/>
              </a:rPr>
              <a:t>Лексикалық, синтаксиситік деривация негізінен қосымша арқылы жасалған туындыларға қатысты. Сөзжасамдық басқа тәсілдердің өзіндік ерешелігі де жоқ емес. Сондықтан осы тұрғыда тілде синтагматикалық деривацияны да бөліп қараған дұрыс. Синтагматикалық деривацияға бірнеше түп негіз арқылы жасалған сөздердің мағынасы жатады. Мысалы: көтері, елубасы, жүзбасы, көкдолы, асылзада, автобазы т.б. Мұндай сөздердің мағынасы, негізінен, күрделі сөздің құрылымына енген </a:t>
            </a:r>
            <a:r>
              <a:rPr lang="kk-KZ" sz="2800" dirty="0" smtClean="0">
                <a:latin typeface="Times New Roman" panose="02020603050405020304" pitchFamily="18" charset="0"/>
                <a:cs typeface="Times New Roman" panose="02020603050405020304" pitchFamily="18" charset="0"/>
              </a:rPr>
              <a:t>сыңарлардың яғни </a:t>
            </a:r>
            <a:r>
              <a:rPr lang="kk-KZ" sz="2800" dirty="0">
                <a:latin typeface="Times New Roman" panose="02020603050405020304" pitchFamily="18" charset="0"/>
                <a:cs typeface="Times New Roman" panose="02020603050405020304" pitchFamily="18" charset="0"/>
              </a:rPr>
              <a:t>түп </a:t>
            </a:r>
            <a:r>
              <a:rPr lang="kk-KZ" sz="2800" dirty="0" smtClean="0">
                <a:latin typeface="Times New Roman" panose="02020603050405020304" pitchFamily="18" charset="0"/>
                <a:cs typeface="Times New Roman" panose="02020603050405020304" pitchFamily="18" charset="0"/>
              </a:rPr>
              <a:t>негіздердің </a:t>
            </a:r>
            <a:r>
              <a:rPr lang="kk-KZ" sz="2800" dirty="0">
                <a:latin typeface="Times New Roman" panose="02020603050405020304" pitchFamily="18" charset="0"/>
                <a:cs typeface="Times New Roman" panose="02020603050405020304" pitchFamily="18" charset="0"/>
              </a:rPr>
              <a:t>мағыналарының қосындысы болып табылады. Сөйтіп, бір тұтас күрделі ұғымды білдіреді.</a:t>
            </a:r>
            <a:endParaRPr lang="kk-KZ"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354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5334000" y="957580"/>
            <a:ext cx="7380191" cy="805029"/>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dirty="0" smtClean="0">
                <a:latin typeface="Times New Roman" panose="02020603050405020304" pitchFamily="18" charset="0"/>
                <a:cs typeface="Times New Roman" panose="02020603050405020304" pitchFamily="18" charset="0"/>
              </a:rPr>
              <a:t>Пайдаланылған әдебиеттер:</a:t>
            </a:r>
            <a:endParaRPr sz="4400" b="1"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xmlns="" id="{A92B8880-D756-DFE7-672B-66400503E8CB}"/>
              </a:ext>
            </a:extLst>
          </p:cNvPr>
          <p:cNvSpPr txBox="1"/>
          <p:nvPr/>
        </p:nvSpPr>
        <p:spPr>
          <a:xfrm>
            <a:off x="2854637" y="2857500"/>
            <a:ext cx="13944600" cy="2677656"/>
          </a:xfrm>
          <a:prstGeom prst="rect">
            <a:avLst/>
          </a:prstGeom>
          <a:noFill/>
        </p:spPr>
        <p:txBody>
          <a:bodyPr wrap="square">
            <a:spAutoFit/>
          </a:bodyPr>
          <a:lstStyle/>
          <a:p>
            <a:pPr marL="514350" indent="-514350" algn="just">
              <a:buFont typeface="+mj-lt"/>
              <a:buAutoNum type="arabicPeriod"/>
            </a:pPr>
            <a:r>
              <a:rPr lang="ru-RU" sz="2800" dirty="0" err="1">
                <a:latin typeface="Times New Roman" pitchFamily="18" charset="0"/>
                <a:cs typeface="Times New Roman" pitchFamily="18" charset="0"/>
              </a:rPr>
              <a:t>Қазақ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грамматикасы</a:t>
            </a:r>
            <a:r>
              <a:rPr lang="ru-RU" sz="2800" dirty="0">
                <a:latin typeface="Times New Roman" pitchFamily="18" charset="0"/>
                <a:cs typeface="Times New Roman" pitchFamily="18" charset="0"/>
              </a:rPr>
              <a:t>. — Астана: </a:t>
            </a:r>
            <a:r>
              <a:rPr lang="ru-RU" sz="2800" dirty="0" err="1">
                <a:latin typeface="Times New Roman" pitchFamily="18" charset="0"/>
                <a:cs typeface="Times New Roman" pitchFamily="18" charset="0"/>
              </a:rPr>
              <a:t>Елорда</a:t>
            </a:r>
            <a:r>
              <a:rPr lang="ru-RU" sz="2800" dirty="0">
                <a:latin typeface="Times New Roman" pitchFamily="18" charset="0"/>
                <a:cs typeface="Times New Roman" pitchFamily="18" charset="0"/>
              </a:rPr>
              <a:t>, 2002. — 784 б</a:t>
            </a:r>
            <a:r>
              <a:rPr lang="ru-RU" sz="2800" dirty="0" smtClean="0">
                <a:latin typeface="Times New Roman" pitchFamily="18" charset="0"/>
                <a:cs typeface="Times New Roman" pitchFamily="18" charset="0"/>
              </a:rPr>
              <a:t>.</a:t>
            </a:r>
          </a:p>
          <a:p>
            <a:pPr marL="514350" indent="-514350" algn="just">
              <a:buFont typeface="+mj-lt"/>
              <a:buAutoNum type="arabicPeriod"/>
            </a:pPr>
            <a:r>
              <a:rPr lang="ru-RU" sz="2800" dirty="0" err="1" smtClean="0">
                <a:latin typeface="Times New Roman" pitchFamily="18" charset="0"/>
                <a:cs typeface="Times New Roman" pitchFamily="18" charset="0"/>
              </a:rPr>
              <a:t>Қазақ</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тілінің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түсіндірме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сөздігі</a:t>
            </a:r>
            <a:r>
              <a:rPr lang="ru-RU" sz="2800" dirty="0">
                <a:latin typeface="Times New Roman" pitchFamily="18" charset="0"/>
                <a:cs typeface="Times New Roman" pitchFamily="18" charset="0"/>
              </a:rPr>
              <a:t>. — Алматы: </a:t>
            </a:r>
            <a:r>
              <a:rPr lang="ru-RU" sz="2800" dirty="0" err="1">
                <a:latin typeface="Times New Roman" pitchFamily="18" charset="0"/>
                <a:cs typeface="Times New Roman" pitchFamily="18" charset="0"/>
              </a:rPr>
              <a:t>Дайк</a:t>
            </a:r>
            <a:r>
              <a:rPr lang="ru-RU" sz="2800" dirty="0">
                <a:latin typeface="Times New Roman" pitchFamily="18" charset="0"/>
                <a:cs typeface="Times New Roman" pitchFamily="18" charset="0"/>
              </a:rPr>
              <a:t>-Пресс, 2008. — 775-б</a:t>
            </a:r>
            <a:r>
              <a:rPr lang="ru-RU" sz="2800" dirty="0" smtClean="0">
                <a:latin typeface="Times New Roman" pitchFamily="18" charset="0"/>
                <a:cs typeface="Times New Roman" pitchFamily="18" charset="0"/>
              </a:rPr>
              <a:t>.</a:t>
            </a:r>
          </a:p>
          <a:p>
            <a:pPr marL="514350" indent="-514350" algn="just">
              <a:buFont typeface="+mj-lt"/>
              <a:buAutoNum type="arabicPeriod"/>
            </a:pPr>
            <a:r>
              <a:rPr lang="ru-RU" sz="2800" dirty="0" err="1" smtClean="0">
                <a:latin typeface="Times New Roman" pitchFamily="18" charset="0"/>
                <a:cs typeface="Times New Roman" pitchFamily="18" charset="0"/>
              </a:rPr>
              <a:t>Оралбаева</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Н.О. </a:t>
            </a:r>
            <a:r>
              <a:rPr lang="ru-RU" sz="2800" dirty="0" err="1">
                <a:latin typeface="Times New Roman" pitchFamily="18" charset="0"/>
                <a:cs typeface="Times New Roman" pitchFamily="18" charset="0"/>
              </a:rPr>
              <a:t>Қазіргі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қазақ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тіліндегі</a:t>
            </a:r>
            <a:r>
              <a:rPr lang="ru-RU" sz="2800" dirty="0">
                <a:latin typeface="Times New Roman" pitchFamily="18" charset="0"/>
                <a:cs typeface="Times New Roman" pitchFamily="18" charset="0"/>
              </a:rPr>
              <a:t> сан </a:t>
            </a:r>
            <a:r>
              <a:rPr lang="ru-RU" sz="2800" dirty="0" err="1">
                <a:latin typeface="Times New Roman" pitchFamily="18" charset="0"/>
                <a:cs typeface="Times New Roman" pitchFamily="18" charset="0"/>
              </a:rPr>
              <a:t>есімнің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сөзжасамдық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жүйесі</a:t>
            </a:r>
            <a:r>
              <a:rPr lang="ru-RU" sz="2800" dirty="0">
                <a:latin typeface="Times New Roman" pitchFamily="18" charset="0"/>
                <a:cs typeface="Times New Roman" pitchFamily="18" charset="0"/>
              </a:rPr>
              <a:t>. — Алматы: </a:t>
            </a:r>
            <a:r>
              <a:rPr lang="ru-RU" sz="2800" dirty="0" err="1">
                <a:latin typeface="Times New Roman" pitchFamily="18" charset="0"/>
                <a:cs typeface="Times New Roman" pitchFamily="18" charset="0"/>
              </a:rPr>
              <a:t>Ғылым</a:t>
            </a:r>
            <a:r>
              <a:rPr lang="ru-RU" sz="2800" dirty="0">
                <a:latin typeface="Times New Roman" pitchFamily="18" charset="0"/>
                <a:cs typeface="Times New Roman" pitchFamily="18" charset="0"/>
              </a:rPr>
              <a:t>, 1988. — </a:t>
            </a:r>
            <a:r>
              <a:rPr lang="ru-RU" sz="2800" dirty="0" smtClean="0">
                <a:latin typeface="Times New Roman" pitchFamily="18" charset="0"/>
                <a:cs typeface="Times New Roman" pitchFamily="18" charset="0"/>
              </a:rPr>
              <a:t>12-б.</a:t>
            </a:r>
          </a:p>
          <a:p>
            <a:pPr marL="514350" indent="-514350" algn="just">
              <a:buFont typeface="+mj-lt"/>
              <a:buAutoNum type="arabicPeriod"/>
            </a:pPr>
            <a:r>
              <a:rPr lang="ru-RU" sz="2800" dirty="0" err="1" smtClean="0">
                <a:latin typeface="Times New Roman" pitchFamily="18" charset="0"/>
                <a:cs typeface="Times New Roman" pitchFamily="18" charset="0"/>
              </a:rPr>
              <a:t>Малбақов</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М. </a:t>
            </a:r>
            <a:r>
              <a:rPr lang="ru-RU" sz="2800" dirty="0" err="1">
                <a:latin typeface="Times New Roman" pitchFamily="18" charset="0"/>
                <a:cs typeface="Times New Roman" pitchFamily="18" charset="0"/>
              </a:rPr>
              <a:t>Бір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тілді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түсіндірме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сөздіктердің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құрылымдық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негіздері</a:t>
            </a:r>
            <a:r>
              <a:rPr lang="ru-RU" sz="2800" dirty="0">
                <a:latin typeface="Times New Roman" pitchFamily="18" charset="0"/>
                <a:cs typeface="Times New Roman" pitchFamily="18" charset="0"/>
              </a:rPr>
              <a:t>. — Алматы: </a:t>
            </a:r>
            <a:r>
              <a:rPr lang="ru-RU" sz="2800" dirty="0" err="1">
                <a:latin typeface="Times New Roman" pitchFamily="18" charset="0"/>
                <a:cs typeface="Times New Roman" pitchFamily="18" charset="0"/>
              </a:rPr>
              <a:t>Ғылым</a:t>
            </a:r>
            <a:r>
              <a:rPr lang="ru-RU" sz="2800" dirty="0">
                <a:latin typeface="Times New Roman" pitchFamily="18" charset="0"/>
                <a:cs typeface="Times New Roman" pitchFamily="18" charset="0"/>
              </a:rPr>
              <a:t>, — 194-б.</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187168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80" y="6397525"/>
            <a:ext cx="5320030" cy="3890010"/>
            <a:chOff x="12919480" y="6397525"/>
            <a:chExt cx="5320030" cy="3890010"/>
          </a:xfrm>
        </p:grpSpPr>
        <p:sp>
          <p:nvSpPr>
            <p:cNvPr id="3" name="object 3"/>
            <p:cNvSpPr/>
            <p:nvPr/>
          </p:nvSpPr>
          <p:spPr>
            <a:xfrm>
              <a:off x="12919480" y="8129621"/>
              <a:ext cx="1945639" cy="2157730"/>
            </a:xfrm>
            <a:custGeom>
              <a:avLst/>
              <a:gdLst/>
              <a:ahLst/>
              <a:cxnLst/>
              <a:rect l="l" t="t" r="r" b="b"/>
              <a:pathLst>
                <a:path w="1945640" h="2157729">
                  <a:moveTo>
                    <a:pt x="869295" y="0"/>
                  </a:moveTo>
                  <a:lnTo>
                    <a:pt x="1945415" y="2156205"/>
                  </a:lnTo>
                  <a:lnTo>
                    <a:pt x="860179" y="2157378"/>
                  </a:lnTo>
                  <a:lnTo>
                    <a:pt x="0" y="433849"/>
                  </a:lnTo>
                  <a:lnTo>
                    <a:pt x="869295" y="0"/>
                  </a:lnTo>
                  <a:close/>
                </a:path>
              </a:pathLst>
            </a:custGeom>
            <a:solidFill>
              <a:srgbClr val="81D0EC"/>
            </a:solidFill>
          </p:spPr>
          <p:txBody>
            <a:bodyPr wrap="square" lIns="0" tIns="0" rIns="0" bIns="0" rtlCol="0"/>
            <a:lstStyle/>
            <a:p>
              <a:endParaRPr/>
            </a:p>
          </p:txBody>
        </p:sp>
        <p:sp>
          <p:nvSpPr>
            <p:cNvPr id="4" name="object 4"/>
            <p:cNvSpPr/>
            <p:nvPr/>
          </p:nvSpPr>
          <p:spPr>
            <a:xfrm>
              <a:off x="14729648" y="6397525"/>
              <a:ext cx="3509645" cy="3890010"/>
            </a:xfrm>
            <a:custGeom>
              <a:avLst/>
              <a:gdLst/>
              <a:ahLst/>
              <a:cxnLst/>
              <a:rect l="l" t="t" r="r" b="b"/>
              <a:pathLst>
                <a:path w="3509644" h="3890009">
                  <a:moveTo>
                    <a:pt x="0" y="782629"/>
                  </a:moveTo>
                  <a:lnTo>
                    <a:pt x="1568149" y="0"/>
                  </a:lnTo>
                  <a:lnTo>
                    <a:pt x="3509301" y="3889474"/>
                  </a:lnTo>
                  <a:lnTo>
                    <a:pt x="1550558" y="3889474"/>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6" y="8481910"/>
              <a:ext cx="1633855" cy="1805305"/>
            </a:xfrm>
            <a:custGeom>
              <a:avLst/>
              <a:gdLst/>
              <a:ahLst/>
              <a:cxnLst/>
              <a:rect l="l" t="t" r="r" b="b"/>
              <a:pathLst>
                <a:path w="1633855" h="1805304">
                  <a:moveTo>
                    <a:pt x="0" y="365800"/>
                  </a:moveTo>
                  <a:lnTo>
                    <a:pt x="732936" y="0"/>
                  </a:lnTo>
                  <a:lnTo>
                    <a:pt x="1633835" y="1805089"/>
                  </a:lnTo>
                  <a:lnTo>
                    <a:pt x="718332" y="1805089"/>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70" y="3"/>
            <a:ext cx="3248025" cy="2235835"/>
            <a:chOff x="51970" y="3"/>
            <a:chExt cx="3248025" cy="2235835"/>
          </a:xfrm>
        </p:grpSpPr>
        <p:sp>
          <p:nvSpPr>
            <p:cNvPr id="8" name="object 8"/>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9" name="object 9"/>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11" name="object 11"/>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12" name="object 12"/>
          <p:cNvSpPr txBox="1">
            <a:spLocks noGrp="1"/>
          </p:cNvSpPr>
          <p:nvPr>
            <p:ph type="title"/>
          </p:nvPr>
        </p:nvSpPr>
        <p:spPr>
          <a:xfrm>
            <a:off x="900979" y="4006421"/>
            <a:ext cx="16224250" cy="1397000"/>
          </a:xfrm>
          <a:prstGeom prst="rect">
            <a:avLst/>
          </a:prstGeom>
        </p:spPr>
        <p:txBody>
          <a:bodyPr vert="horz" wrap="square" lIns="0" tIns="12700" rIns="0" bIns="0" rtlCol="0">
            <a:spAutoFit/>
          </a:bodyPr>
          <a:lstStyle/>
          <a:p>
            <a:pPr marL="12700">
              <a:lnSpc>
                <a:spcPct val="100000"/>
              </a:lnSpc>
              <a:spcBef>
                <a:spcPts val="100"/>
              </a:spcBef>
            </a:pPr>
            <a:r>
              <a:rPr sz="9000" spc="60" dirty="0"/>
              <a:t>НАЗАРЛАРЫҢЫЗҒА</a:t>
            </a:r>
            <a:r>
              <a:rPr sz="9000" spc="100" dirty="0"/>
              <a:t> </a:t>
            </a:r>
            <a:r>
              <a:rPr sz="9000" spc="-40" dirty="0"/>
              <a:t>РАҚМЕТ!</a:t>
            </a:r>
            <a:endParaRPr sz="9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181600" y="1144166"/>
            <a:ext cx="11232515" cy="5172837"/>
          </a:xfrm>
          <a:custGeom>
            <a:avLst/>
            <a:gdLst/>
            <a:ahLst/>
            <a:cxnLst/>
            <a:rect l="l" t="t" r="r" b="b"/>
            <a:pathLst>
              <a:path w="11765915" h="3263900">
                <a:moveTo>
                  <a:pt x="105704" y="63500"/>
                </a:moveTo>
                <a:lnTo>
                  <a:pt x="93145" y="63500"/>
                </a:lnTo>
                <a:lnTo>
                  <a:pt x="90643" y="50800"/>
                </a:lnTo>
                <a:lnTo>
                  <a:pt x="89613" y="38100"/>
                </a:lnTo>
                <a:lnTo>
                  <a:pt x="90349" y="25400"/>
                </a:lnTo>
                <a:lnTo>
                  <a:pt x="93145" y="25400"/>
                </a:lnTo>
                <a:lnTo>
                  <a:pt x="101403" y="12700"/>
                </a:lnTo>
                <a:lnTo>
                  <a:pt x="113684" y="0"/>
                </a:lnTo>
                <a:lnTo>
                  <a:pt x="361070" y="0"/>
                </a:lnTo>
                <a:lnTo>
                  <a:pt x="361070" y="12700"/>
                </a:lnTo>
                <a:lnTo>
                  <a:pt x="110528" y="12700"/>
                </a:lnTo>
                <a:lnTo>
                  <a:pt x="104658" y="25400"/>
                </a:lnTo>
                <a:lnTo>
                  <a:pt x="102466" y="38100"/>
                </a:lnTo>
                <a:lnTo>
                  <a:pt x="102041" y="38100"/>
                </a:lnTo>
                <a:lnTo>
                  <a:pt x="103186" y="50800"/>
                </a:lnTo>
                <a:lnTo>
                  <a:pt x="105704" y="63500"/>
                </a:lnTo>
                <a:close/>
              </a:path>
              <a:path w="11765915" h="3263900">
                <a:moveTo>
                  <a:pt x="11677440" y="63500"/>
                </a:moveTo>
                <a:lnTo>
                  <a:pt x="11661742" y="63500"/>
                </a:lnTo>
                <a:lnTo>
                  <a:pt x="11664424" y="50800"/>
                </a:lnTo>
                <a:lnTo>
                  <a:pt x="11665928" y="38100"/>
                </a:lnTo>
                <a:lnTo>
                  <a:pt x="11663836" y="25400"/>
                </a:lnTo>
                <a:lnTo>
                  <a:pt x="11657752" y="12700"/>
                </a:lnTo>
                <a:lnTo>
                  <a:pt x="11632634" y="12700"/>
                </a:lnTo>
                <a:lnTo>
                  <a:pt x="11613599" y="0"/>
                </a:lnTo>
                <a:lnTo>
                  <a:pt x="11657294" y="0"/>
                </a:lnTo>
                <a:lnTo>
                  <a:pt x="11670441" y="12700"/>
                </a:lnTo>
                <a:lnTo>
                  <a:pt x="11678487" y="25400"/>
                </a:lnTo>
                <a:lnTo>
                  <a:pt x="11680678" y="25400"/>
                </a:lnTo>
                <a:lnTo>
                  <a:pt x="11681104" y="38100"/>
                </a:lnTo>
                <a:lnTo>
                  <a:pt x="11679959" y="50800"/>
                </a:lnTo>
                <a:lnTo>
                  <a:pt x="11677440" y="63500"/>
                </a:lnTo>
                <a:close/>
              </a:path>
              <a:path w="11765915" h="3263900">
                <a:moveTo>
                  <a:pt x="11699418" y="3200400"/>
                </a:moveTo>
                <a:lnTo>
                  <a:pt x="65934" y="3200400"/>
                </a:lnTo>
                <a:lnTo>
                  <a:pt x="65934" y="3175000"/>
                </a:lnTo>
                <a:lnTo>
                  <a:pt x="29582" y="3175000"/>
                </a:lnTo>
                <a:lnTo>
                  <a:pt x="15567" y="3162300"/>
                </a:lnTo>
                <a:lnTo>
                  <a:pt x="4497" y="3149600"/>
                </a:lnTo>
                <a:lnTo>
                  <a:pt x="0" y="3124200"/>
                </a:lnTo>
                <a:lnTo>
                  <a:pt x="0" y="152400"/>
                </a:lnTo>
                <a:lnTo>
                  <a:pt x="4071" y="114300"/>
                </a:lnTo>
                <a:lnTo>
                  <a:pt x="14521" y="101600"/>
                </a:lnTo>
                <a:lnTo>
                  <a:pt x="28699" y="88900"/>
                </a:lnTo>
                <a:lnTo>
                  <a:pt x="64887" y="88900"/>
                </a:lnTo>
                <a:lnTo>
                  <a:pt x="64887" y="63500"/>
                </a:lnTo>
                <a:lnTo>
                  <a:pt x="358977" y="63500"/>
                </a:lnTo>
                <a:lnTo>
                  <a:pt x="358977" y="76200"/>
                </a:lnTo>
                <a:lnTo>
                  <a:pt x="78493" y="76200"/>
                </a:lnTo>
                <a:lnTo>
                  <a:pt x="78493" y="101600"/>
                </a:lnTo>
                <a:lnTo>
                  <a:pt x="32869" y="101600"/>
                </a:lnTo>
                <a:lnTo>
                  <a:pt x="23024" y="114300"/>
                </a:lnTo>
                <a:lnTo>
                  <a:pt x="15535" y="127000"/>
                </a:lnTo>
                <a:lnTo>
                  <a:pt x="12558" y="152400"/>
                </a:lnTo>
                <a:lnTo>
                  <a:pt x="12558" y="3124200"/>
                </a:lnTo>
                <a:lnTo>
                  <a:pt x="15371" y="3136900"/>
                </a:lnTo>
                <a:lnTo>
                  <a:pt x="22501" y="3149600"/>
                </a:lnTo>
                <a:lnTo>
                  <a:pt x="31986" y="3162300"/>
                </a:lnTo>
                <a:lnTo>
                  <a:pt x="78493" y="3162300"/>
                </a:lnTo>
                <a:lnTo>
                  <a:pt x="78493" y="3187700"/>
                </a:lnTo>
                <a:lnTo>
                  <a:pt x="11699418" y="3187700"/>
                </a:lnTo>
                <a:lnTo>
                  <a:pt x="11699418" y="3200400"/>
                </a:lnTo>
                <a:close/>
              </a:path>
              <a:path w="11765915" h="3263900">
                <a:moveTo>
                  <a:pt x="11762214" y="3149600"/>
                </a:moveTo>
                <a:lnTo>
                  <a:pt x="11744798" y="3149600"/>
                </a:lnTo>
                <a:lnTo>
                  <a:pt x="11747431" y="3136900"/>
                </a:lnTo>
                <a:lnTo>
                  <a:pt x="11749082" y="3136900"/>
                </a:lnTo>
                <a:lnTo>
                  <a:pt x="11749655" y="3124200"/>
                </a:lnTo>
                <a:lnTo>
                  <a:pt x="11749655" y="139700"/>
                </a:lnTo>
                <a:lnTo>
                  <a:pt x="11746679" y="114300"/>
                </a:lnTo>
                <a:lnTo>
                  <a:pt x="11739189" y="114300"/>
                </a:lnTo>
                <a:lnTo>
                  <a:pt x="11729345" y="101600"/>
                </a:lnTo>
                <a:lnTo>
                  <a:pt x="11683720" y="101600"/>
                </a:lnTo>
                <a:lnTo>
                  <a:pt x="11683720" y="76200"/>
                </a:lnTo>
                <a:lnTo>
                  <a:pt x="360023" y="76200"/>
                </a:lnTo>
                <a:lnTo>
                  <a:pt x="360023" y="63500"/>
                </a:lnTo>
                <a:lnTo>
                  <a:pt x="11698372" y="63500"/>
                </a:lnTo>
                <a:lnTo>
                  <a:pt x="11698372" y="88900"/>
                </a:lnTo>
                <a:lnTo>
                  <a:pt x="11735444" y="88900"/>
                </a:lnTo>
                <a:lnTo>
                  <a:pt x="11749262" y="101600"/>
                </a:lnTo>
                <a:lnTo>
                  <a:pt x="11759352" y="114300"/>
                </a:lnTo>
                <a:lnTo>
                  <a:pt x="11763261" y="139700"/>
                </a:lnTo>
                <a:lnTo>
                  <a:pt x="11763261" y="2908300"/>
                </a:lnTo>
                <a:lnTo>
                  <a:pt x="11765353" y="3124200"/>
                </a:lnTo>
                <a:lnTo>
                  <a:pt x="11764569" y="3136900"/>
                </a:lnTo>
                <a:lnTo>
                  <a:pt x="11762214" y="3149600"/>
                </a:lnTo>
                <a:close/>
              </a:path>
              <a:path w="11765915" h="3263900">
                <a:moveTo>
                  <a:pt x="192570" y="190500"/>
                </a:moveTo>
                <a:lnTo>
                  <a:pt x="145474" y="152400"/>
                </a:lnTo>
                <a:lnTo>
                  <a:pt x="139113" y="152400"/>
                </a:lnTo>
                <a:lnTo>
                  <a:pt x="123627" y="139700"/>
                </a:lnTo>
                <a:lnTo>
                  <a:pt x="102057" y="127000"/>
                </a:lnTo>
                <a:lnTo>
                  <a:pt x="77446" y="114300"/>
                </a:lnTo>
                <a:lnTo>
                  <a:pt x="116317" y="114300"/>
                </a:lnTo>
                <a:lnTo>
                  <a:pt x="109236" y="101600"/>
                </a:lnTo>
                <a:lnTo>
                  <a:pt x="102744" y="88900"/>
                </a:lnTo>
                <a:lnTo>
                  <a:pt x="97332" y="76200"/>
                </a:lnTo>
                <a:lnTo>
                  <a:pt x="109890" y="76200"/>
                </a:lnTo>
                <a:lnTo>
                  <a:pt x="119997" y="88900"/>
                </a:lnTo>
                <a:lnTo>
                  <a:pt x="131869" y="114300"/>
                </a:lnTo>
                <a:lnTo>
                  <a:pt x="143741" y="127000"/>
                </a:lnTo>
                <a:lnTo>
                  <a:pt x="153847" y="139700"/>
                </a:lnTo>
                <a:lnTo>
                  <a:pt x="192570" y="190500"/>
                </a:lnTo>
                <a:close/>
              </a:path>
              <a:path w="11765915" h="3263900">
                <a:moveTo>
                  <a:pt x="11616740" y="152400"/>
                </a:moveTo>
                <a:lnTo>
                  <a:pt x="11608366" y="139700"/>
                </a:lnTo>
                <a:lnTo>
                  <a:pt x="11619257" y="127000"/>
                </a:lnTo>
                <a:lnTo>
                  <a:pt x="11631914" y="114300"/>
                </a:lnTo>
                <a:lnTo>
                  <a:pt x="11644572" y="88900"/>
                </a:lnTo>
                <a:lnTo>
                  <a:pt x="11655463" y="76200"/>
                </a:lnTo>
                <a:lnTo>
                  <a:pt x="11671161" y="76200"/>
                </a:lnTo>
                <a:lnTo>
                  <a:pt x="11665471" y="88900"/>
                </a:lnTo>
                <a:lnTo>
                  <a:pt x="11659387" y="88900"/>
                </a:lnTo>
                <a:lnTo>
                  <a:pt x="11652911" y="101600"/>
                </a:lnTo>
                <a:lnTo>
                  <a:pt x="11646043" y="114300"/>
                </a:lnTo>
                <a:lnTo>
                  <a:pt x="11658243" y="114300"/>
                </a:lnTo>
                <a:lnTo>
                  <a:pt x="11637148" y="127000"/>
                </a:lnTo>
                <a:lnTo>
                  <a:pt x="11622332" y="139700"/>
                </a:lnTo>
                <a:lnTo>
                  <a:pt x="11616740" y="152400"/>
                </a:lnTo>
                <a:close/>
              </a:path>
              <a:path w="11765915" h="3263900">
                <a:moveTo>
                  <a:pt x="77446" y="279400"/>
                </a:moveTo>
                <a:lnTo>
                  <a:pt x="63841" y="279400"/>
                </a:lnTo>
                <a:lnTo>
                  <a:pt x="63841" y="101600"/>
                </a:lnTo>
                <a:lnTo>
                  <a:pt x="90234" y="101600"/>
                </a:lnTo>
                <a:lnTo>
                  <a:pt x="101779" y="114300"/>
                </a:lnTo>
                <a:lnTo>
                  <a:pt x="77446" y="114300"/>
                </a:lnTo>
                <a:lnTo>
                  <a:pt x="77446" y="279400"/>
                </a:lnTo>
                <a:close/>
              </a:path>
              <a:path w="11765915" h="3263900">
                <a:moveTo>
                  <a:pt x="11697326" y="3162300"/>
                </a:moveTo>
                <a:lnTo>
                  <a:pt x="11664620" y="3162300"/>
                </a:lnTo>
                <a:lnTo>
                  <a:pt x="11655037" y="3149600"/>
                </a:lnTo>
                <a:lnTo>
                  <a:pt x="11682673" y="3149600"/>
                </a:lnTo>
                <a:lnTo>
                  <a:pt x="11682673" y="114300"/>
                </a:lnTo>
                <a:lnTo>
                  <a:pt x="11655021" y="114300"/>
                </a:lnTo>
                <a:lnTo>
                  <a:pt x="11664489" y="101600"/>
                </a:lnTo>
                <a:lnTo>
                  <a:pt x="11697326" y="101600"/>
                </a:lnTo>
                <a:lnTo>
                  <a:pt x="11697326" y="3162300"/>
                </a:lnTo>
                <a:close/>
              </a:path>
              <a:path w="11765915" h="3263900">
                <a:moveTo>
                  <a:pt x="99686" y="3162300"/>
                </a:moveTo>
                <a:lnTo>
                  <a:pt x="64887" y="3162300"/>
                </a:lnTo>
                <a:lnTo>
                  <a:pt x="64887" y="279400"/>
                </a:lnTo>
                <a:lnTo>
                  <a:pt x="79540" y="279400"/>
                </a:lnTo>
                <a:lnTo>
                  <a:pt x="79540" y="3149600"/>
                </a:lnTo>
                <a:lnTo>
                  <a:pt x="109694" y="3149600"/>
                </a:lnTo>
                <a:lnTo>
                  <a:pt x="99686" y="3162300"/>
                </a:lnTo>
                <a:close/>
              </a:path>
              <a:path w="11765915" h="3263900">
                <a:moveTo>
                  <a:pt x="108844" y="3187700"/>
                </a:moveTo>
                <a:lnTo>
                  <a:pt x="94192" y="3187700"/>
                </a:lnTo>
                <a:lnTo>
                  <a:pt x="99441" y="3175000"/>
                </a:lnTo>
                <a:lnTo>
                  <a:pt x="105573" y="3175000"/>
                </a:lnTo>
                <a:lnTo>
                  <a:pt x="112294" y="3162300"/>
                </a:lnTo>
                <a:lnTo>
                  <a:pt x="119310" y="3149600"/>
                </a:lnTo>
                <a:lnTo>
                  <a:pt x="103202" y="3149600"/>
                </a:lnTo>
                <a:lnTo>
                  <a:pt x="123627" y="3136900"/>
                </a:lnTo>
                <a:lnTo>
                  <a:pt x="137968" y="3124200"/>
                </a:lnTo>
                <a:lnTo>
                  <a:pt x="143381" y="3124200"/>
                </a:lnTo>
                <a:lnTo>
                  <a:pt x="186291" y="3086100"/>
                </a:lnTo>
                <a:lnTo>
                  <a:pt x="151754" y="3124200"/>
                </a:lnTo>
                <a:lnTo>
                  <a:pt x="141958" y="3136900"/>
                </a:lnTo>
                <a:lnTo>
                  <a:pt x="130691" y="3162300"/>
                </a:lnTo>
                <a:lnTo>
                  <a:pt x="119228" y="3175000"/>
                </a:lnTo>
                <a:lnTo>
                  <a:pt x="108844" y="3187700"/>
                </a:lnTo>
                <a:close/>
              </a:path>
              <a:path w="11765915" h="3263900">
                <a:moveTo>
                  <a:pt x="11672207" y="3187700"/>
                </a:moveTo>
                <a:lnTo>
                  <a:pt x="11655463" y="3187700"/>
                </a:lnTo>
                <a:lnTo>
                  <a:pt x="11643983" y="3175000"/>
                </a:lnTo>
                <a:lnTo>
                  <a:pt x="11631129" y="3162300"/>
                </a:lnTo>
                <a:lnTo>
                  <a:pt x="11618668" y="3136900"/>
                </a:lnTo>
                <a:lnTo>
                  <a:pt x="11608366" y="3124200"/>
                </a:lnTo>
                <a:lnTo>
                  <a:pt x="11622479" y="3124200"/>
                </a:lnTo>
                <a:lnTo>
                  <a:pt x="11637540" y="3136900"/>
                </a:lnTo>
                <a:lnTo>
                  <a:pt x="11658684" y="3136900"/>
                </a:lnTo>
                <a:lnTo>
                  <a:pt x="11682673" y="3149600"/>
                </a:lnTo>
                <a:lnTo>
                  <a:pt x="11646043" y="3149600"/>
                </a:lnTo>
                <a:lnTo>
                  <a:pt x="11653075" y="3162300"/>
                </a:lnTo>
                <a:lnTo>
                  <a:pt x="11659910" y="3175000"/>
                </a:lnTo>
                <a:lnTo>
                  <a:pt x="11666353" y="3175000"/>
                </a:lnTo>
                <a:lnTo>
                  <a:pt x="11672207" y="3187700"/>
                </a:lnTo>
                <a:close/>
              </a:path>
              <a:path w="11765915" h="3263900">
                <a:moveTo>
                  <a:pt x="11752795" y="3162300"/>
                </a:moveTo>
                <a:lnTo>
                  <a:pt x="11736049" y="3162300"/>
                </a:lnTo>
                <a:lnTo>
                  <a:pt x="11741282" y="3149600"/>
                </a:lnTo>
                <a:lnTo>
                  <a:pt x="11758289" y="3149600"/>
                </a:lnTo>
                <a:lnTo>
                  <a:pt x="11752795" y="3162300"/>
                </a:lnTo>
                <a:close/>
              </a:path>
              <a:path w="11765915" h="3263900">
                <a:moveTo>
                  <a:pt x="11699418" y="3187700"/>
                </a:moveTo>
                <a:lnTo>
                  <a:pt x="11684767" y="3187700"/>
                </a:lnTo>
                <a:lnTo>
                  <a:pt x="11684767" y="3162300"/>
                </a:lnTo>
                <a:lnTo>
                  <a:pt x="11746270" y="3162300"/>
                </a:lnTo>
                <a:lnTo>
                  <a:pt x="11739058" y="3175000"/>
                </a:lnTo>
                <a:lnTo>
                  <a:pt x="11699418" y="3175000"/>
                </a:lnTo>
                <a:lnTo>
                  <a:pt x="11699418" y="3187700"/>
                </a:lnTo>
                <a:close/>
              </a:path>
              <a:path w="11765915" h="3263900">
                <a:moveTo>
                  <a:pt x="107225" y="3251200"/>
                </a:moveTo>
                <a:lnTo>
                  <a:pt x="90005" y="3251200"/>
                </a:lnTo>
                <a:lnTo>
                  <a:pt x="87209" y="3238500"/>
                </a:lnTo>
                <a:lnTo>
                  <a:pt x="86473" y="3225800"/>
                </a:lnTo>
                <a:lnTo>
                  <a:pt x="87503" y="3213100"/>
                </a:lnTo>
                <a:lnTo>
                  <a:pt x="90005" y="3200400"/>
                </a:lnTo>
                <a:lnTo>
                  <a:pt x="103611" y="3200400"/>
                </a:lnTo>
                <a:lnTo>
                  <a:pt x="100929" y="3213100"/>
                </a:lnTo>
                <a:lnTo>
                  <a:pt x="99425" y="3225800"/>
                </a:lnTo>
                <a:lnTo>
                  <a:pt x="99490" y="3238500"/>
                </a:lnTo>
                <a:lnTo>
                  <a:pt x="101518" y="3238500"/>
                </a:lnTo>
                <a:lnTo>
                  <a:pt x="107225" y="3251200"/>
                </a:lnTo>
                <a:close/>
              </a:path>
              <a:path w="11765915" h="3263900">
                <a:moveTo>
                  <a:pt x="11658733" y="3263900"/>
                </a:moveTo>
                <a:lnTo>
                  <a:pt x="11614646" y="3263900"/>
                </a:lnTo>
                <a:lnTo>
                  <a:pt x="11634449" y="3251200"/>
                </a:lnTo>
                <a:lnTo>
                  <a:pt x="11660712" y="3251200"/>
                </a:lnTo>
                <a:lnTo>
                  <a:pt x="11666975" y="3238500"/>
                </a:lnTo>
                <a:lnTo>
                  <a:pt x="11668986" y="3225800"/>
                </a:lnTo>
                <a:lnTo>
                  <a:pt x="11667123" y="3213100"/>
                </a:lnTo>
                <a:lnTo>
                  <a:pt x="11663836" y="3200400"/>
                </a:lnTo>
                <a:lnTo>
                  <a:pt x="11679534" y="3200400"/>
                </a:lnTo>
                <a:lnTo>
                  <a:pt x="11682052" y="3213100"/>
                </a:lnTo>
                <a:lnTo>
                  <a:pt x="11683197" y="3225800"/>
                </a:lnTo>
                <a:lnTo>
                  <a:pt x="11682772" y="3238500"/>
                </a:lnTo>
                <a:lnTo>
                  <a:pt x="11680581" y="3238500"/>
                </a:lnTo>
                <a:lnTo>
                  <a:pt x="11672355" y="3251200"/>
                </a:lnTo>
                <a:lnTo>
                  <a:pt x="11658733" y="3263900"/>
                </a:lnTo>
                <a:close/>
              </a:path>
              <a:path w="11765915" h="3263900">
                <a:moveTo>
                  <a:pt x="146521" y="3263900"/>
                </a:moveTo>
                <a:lnTo>
                  <a:pt x="110152" y="3263900"/>
                </a:lnTo>
                <a:lnTo>
                  <a:pt x="97822" y="3251200"/>
                </a:lnTo>
                <a:lnTo>
                  <a:pt x="129628" y="3251200"/>
                </a:lnTo>
                <a:lnTo>
                  <a:pt x="146521" y="3263900"/>
                </a:lnTo>
                <a:close/>
              </a:path>
            </a:pathLst>
          </a:custGeom>
          <a:solidFill>
            <a:srgbClr val="4AB4D9"/>
          </a:solidFill>
        </p:spPr>
        <p:txBody>
          <a:bodyPr wrap="square" lIns="0" tIns="0" rIns="0" bIns="0" rtlCol="0"/>
          <a:lstStyle/>
          <a:p>
            <a:endParaRPr/>
          </a:p>
        </p:txBody>
      </p:sp>
      <p:sp>
        <p:nvSpPr>
          <p:cNvPr id="3" name="object 3"/>
          <p:cNvSpPr txBox="1"/>
          <p:nvPr/>
        </p:nvSpPr>
        <p:spPr>
          <a:xfrm>
            <a:off x="5961872" y="1708264"/>
            <a:ext cx="10156190" cy="3935052"/>
          </a:xfrm>
          <a:prstGeom prst="rect">
            <a:avLst/>
          </a:prstGeom>
        </p:spPr>
        <p:txBody>
          <a:bodyPr vert="horz" wrap="square" lIns="0" tIns="11430" rIns="0" bIns="0" rtlCol="0">
            <a:spAutoFit/>
          </a:bodyPr>
          <a:lstStyle/>
          <a:p>
            <a:pPr marL="1331595" marR="5080" indent="-1283335">
              <a:lnSpc>
                <a:spcPct val="116100"/>
              </a:lnSpc>
              <a:spcBef>
                <a:spcPts val="90"/>
              </a:spcBef>
            </a:pPr>
            <a:r>
              <a:rPr lang="en-US" sz="2800" b="1" spc="-25" dirty="0" smtClean="0">
                <a:latin typeface="Times New Roman" panose="02020603050405020304" pitchFamily="18" charset="0"/>
                <a:cs typeface="Times New Roman" panose="02020603050405020304" pitchFamily="18" charset="0"/>
              </a:rPr>
              <a:t>2 </a:t>
            </a:r>
            <a:r>
              <a:rPr sz="2800" b="1" spc="-25" dirty="0" smtClean="0">
                <a:latin typeface="Times New Roman" panose="02020603050405020304" pitchFamily="18" charset="0"/>
                <a:cs typeface="Times New Roman" panose="02020603050405020304" pitchFamily="18" charset="0"/>
              </a:rPr>
              <a:t>-</a:t>
            </a:r>
            <a:r>
              <a:rPr lang="en-US" sz="2800" b="1" spc="-25" dirty="0" smtClean="0">
                <a:latin typeface="Times New Roman" panose="02020603050405020304" pitchFamily="18" charset="0"/>
                <a:cs typeface="Times New Roman" panose="02020603050405020304" pitchFamily="18" charset="0"/>
              </a:rPr>
              <a:t> </a:t>
            </a:r>
            <a:r>
              <a:rPr sz="2800" b="1" spc="-25" dirty="0" err="1" smtClean="0">
                <a:latin typeface="Times New Roman" panose="02020603050405020304" pitchFamily="18" charset="0"/>
                <a:cs typeface="Times New Roman" panose="02020603050405020304" pitchFamily="18" charset="0"/>
              </a:rPr>
              <a:t>дәріс</a:t>
            </a:r>
            <a:r>
              <a:rPr sz="2800" b="1" spc="-75" dirty="0" smtClean="0">
                <a:latin typeface="Times New Roman" panose="02020603050405020304" pitchFamily="18" charset="0"/>
                <a:cs typeface="Times New Roman" panose="02020603050405020304" pitchFamily="18" charset="0"/>
              </a:rPr>
              <a:t> </a:t>
            </a:r>
            <a:r>
              <a:rPr sz="2800" b="1" spc="-40" dirty="0">
                <a:latin typeface="Times New Roman" panose="02020603050405020304" pitchFamily="18" charset="0"/>
                <a:cs typeface="Times New Roman" panose="02020603050405020304" pitchFamily="18" charset="0"/>
              </a:rPr>
              <a:t>тақырыбы:</a:t>
            </a:r>
            <a:r>
              <a:rPr sz="2800" b="1" spc="-80" dirty="0">
                <a:latin typeface="Times New Roman" panose="02020603050405020304" pitchFamily="18" charset="0"/>
                <a:cs typeface="Times New Roman" panose="02020603050405020304" pitchFamily="18" charset="0"/>
              </a:rPr>
              <a:t> </a:t>
            </a:r>
            <a:r>
              <a:rPr lang="kk-KZ" sz="2800" b="1" spc="-80" dirty="0">
                <a:latin typeface="Times New Roman" panose="02020603050405020304" pitchFamily="18" charset="0"/>
                <a:cs typeface="Times New Roman" panose="02020603050405020304" pitchFamily="18" charset="0"/>
              </a:rPr>
              <a:t>Сө</a:t>
            </a:r>
            <a:r>
              <a:rPr lang="ru-RU" sz="2800" b="1" spc="-80" dirty="0" err="1" smtClean="0">
                <a:latin typeface="Times New Roman" panose="02020603050405020304" pitchFamily="18" charset="0"/>
                <a:cs typeface="Times New Roman" panose="02020603050405020304" pitchFamily="18" charset="0"/>
              </a:rPr>
              <a:t>зжасамды</a:t>
            </a:r>
            <a:r>
              <a:rPr lang="kk-KZ" sz="2800" b="1" spc="-80" dirty="0" smtClean="0">
                <a:latin typeface="Times New Roman" panose="02020603050405020304" pitchFamily="18" charset="0"/>
                <a:cs typeface="Times New Roman" panose="02020603050405020304" pitchFamily="18" charset="0"/>
              </a:rPr>
              <a:t>қ уәждеме және сөзжасамдық    мағына, олардың түрлері</a:t>
            </a:r>
            <a:endParaRPr sz="2800" dirty="0">
              <a:latin typeface="Times New Roman" panose="02020603050405020304" pitchFamily="18" charset="0"/>
              <a:cs typeface="Times New Roman" panose="02020603050405020304" pitchFamily="18" charset="0"/>
            </a:endParaRPr>
          </a:p>
          <a:p>
            <a:pPr>
              <a:lnSpc>
                <a:spcPct val="100000"/>
              </a:lnSpc>
              <a:spcBef>
                <a:spcPts val="40"/>
              </a:spcBef>
            </a:pPr>
            <a:endParaRPr sz="3750" dirty="0">
              <a:latin typeface="Times New Roman" panose="02020603050405020304" pitchFamily="18" charset="0"/>
              <a:cs typeface="Times New Roman" panose="02020603050405020304" pitchFamily="18" charset="0"/>
            </a:endParaRPr>
          </a:p>
          <a:p>
            <a:pPr marL="12700">
              <a:lnSpc>
                <a:spcPct val="100000"/>
              </a:lnSpc>
              <a:spcBef>
                <a:spcPts val="5"/>
              </a:spcBef>
            </a:pPr>
            <a:r>
              <a:rPr sz="2800" b="1" spc="-20" dirty="0">
                <a:latin typeface="Times New Roman" panose="02020603050405020304" pitchFamily="18" charset="0"/>
                <a:cs typeface="Times New Roman" panose="02020603050405020304" pitchFamily="18" charset="0"/>
              </a:rPr>
              <a:t>Қарастырылатын</a:t>
            </a:r>
            <a:r>
              <a:rPr sz="2800" b="1" spc="-105" dirty="0">
                <a:latin typeface="Times New Roman" panose="02020603050405020304" pitchFamily="18" charset="0"/>
                <a:cs typeface="Times New Roman" panose="02020603050405020304" pitchFamily="18" charset="0"/>
              </a:rPr>
              <a:t> </a:t>
            </a:r>
            <a:r>
              <a:rPr sz="2800" b="1" spc="-65" dirty="0">
                <a:latin typeface="Times New Roman" panose="02020603050405020304" pitchFamily="18" charset="0"/>
                <a:cs typeface="Times New Roman" panose="02020603050405020304" pitchFamily="18" charset="0"/>
              </a:rPr>
              <a:t>мәселелер:</a:t>
            </a:r>
            <a:endParaRPr sz="2800" dirty="0">
              <a:latin typeface="Times New Roman" panose="02020603050405020304" pitchFamily="18" charset="0"/>
              <a:cs typeface="Times New Roman" panose="02020603050405020304" pitchFamily="18" charset="0"/>
            </a:endParaRPr>
          </a:p>
          <a:p>
            <a:pPr marL="441325">
              <a:lnSpc>
                <a:spcPct val="100000"/>
              </a:lnSpc>
              <a:spcBef>
                <a:spcPts val="540"/>
              </a:spcBef>
            </a:pPr>
            <a:r>
              <a:rPr lang="ru-RU" sz="2800" spc="75" dirty="0">
                <a:latin typeface="Times New Roman" panose="02020603050405020304" pitchFamily="18" charset="0"/>
                <a:cs typeface="Times New Roman" panose="02020603050405020304" pitchFamily="18" charset="0"/>
              </a:rPr>
              <a:t>1.Сөзжасамдық </a:t>
            </a:r>
            <a:r>
              <a:rPr lang="ru-RU" sz="2800" spc="75" dirty="0" err="1">
                <a:latin typeface="Times New Roman" panose="02020603050405020304" pitchFamily="18" charset="0"/>
                <a:cs typeface="Times New Roman" panose="02020603050405020304" pitchFamily="18" charset="0"/>
              </a:rPr>
              <a:t>уәждеме</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анықтамасы</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зерттелуі</a:t>
            </a:r>
            <a:r>
              <a:rPr lang="ru-RU" sz="2800" spc="75" dirty="0" smtClean="0">
                <a:latin typeface="Times New Roman" panose="02020603050405020304" pitchFamily="18" charset="0"/>
                <a:cs typeface="Times New Roman" panose="02020603050405020304" pitchFamily="18" charset="0"/>
              </a:rPr>
              <a:t>.</a:t>
            </a:r>
          </a:p>
          <a:p>
            <a:pPr marL="441325">
              <a:lnSpc>
                <a:spcPct val="100000"/>
              </a:lnSpc>
              <a:spcBef>
                <a:spcPts val="540"/>
              </a:spcBef>
            </a:pPr>
            <a:r>
              <a:rPr lang="ru-RU" sz="2800" spc="75" dirty="0" smtClean="0">
                <a:latin typeface="Times New Roman" panose="02020603050405020304" pitchFamily="18" charset="0"/>
                <a:cs typeface="Times New Roman" panose="02020603050405020304" pitchFamily="18" charset="0"/>
              </a:rPr>
              <a:t>2</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Сөзжасамдық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мағынаның</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лексикалық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мағынадан</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ерекшелігі</a:t>
            </a:r>
            <a:r>
              <a:rPr lang="ru-RU" sz="2800" spc="75" dirty="0" smtClean="0">
                <a:latin typeface="Times New Roman" panose="02020603050405020304" pitchFamily="18" charset="0"/>
                <a:cs typeface="Times New Roman" panose="02020603050405020304" pitchFamily="18" charset="0"/>
              </a:rPr>
              <a:t>.</a:t>
            </a:r>
          </a:p>
          <a:p>
            <a:pPr marL="441325">
              <a:lnSpc>
                <a:spcPct val="100000"/>
              </a:lnSpc>
              <a:spcBef>
                <a:spcPts val="540"/>
              </a:spcBef>
            </a:pPr>
            <a:r>
              <a:rPr lang="ru-RU" sz="2800" spc="75" dirty="0" smtClean="0">
                <a:latin typeface="Times New Roman" panose="02020603050405020304" pitchFamily="18" charset="0"/>
                <a:cs typeface="Times New Roman" panose="02020603050405020304" pitchFamily="18" charset="0"/>
              </a:rPr>
              <a:t>3</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Сөзжасамдық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мағына</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түрлері</a:t>
            </a:r>
            <a:r>
              <a:rPr lang="ru-RU" sz="2800" spc="75" dirty="0">
                <a:latin typeface="Times New Roman" panose="02020603050405020304" pitchFamily="18" charset="0"/>
                <a:cs typeface="Times New Roman" panose="02020603050405020304" pitchFamily="18" charset="0"/>
              </a:rPr>
              <a:t>.</a:t>
            </a:r>
            <a:endParaRPr lang="x-none" sz="2800" spc="75" dirty="0">
              <a:latin typeface="Times New Roman" panose="02020603050405020304" pitchFamily="18" charset="0"/>
              <a:cs typeface="Times New Roman" panose="02020603050405020304" pitchFamily="18" charset="0"/>
            </a:endParaRPr>
          </a:p>
        </p:txBody>
      </p:sp>
      <p:pic>
        <p:nvPicPr>
          <p:cNvPr id="4" name="object 12">
            <a:extLst>
              <a:ext uri="{FF2B5EF4-FFF2-40B4-BE49-F238E27FC236}">
                <a16:creationId xmlns:a16="http://schemas.microsoft.com/office/drawing/2014/main" xmlns="" id="{A9D6A8C7-31C1-1DD2-3487-221ECA7FFD37}"/>
              </a:ext>
            </a:extLst>
          </p:cNvPr>
          <p:cNvPicPr/>
          <p:nvPr/>
        </p:nvPicPr>
        <p:blipFill>
          <a:blip r:embed="rId2" cstate="print"/>
          <a:stretch>
            <a:fillRect/>
          </a:stretch>
        </p:blipFill>
        <p:spPr>
          <a:xfrm>
            <a:off x="381000" y="4457700"/>
            <a:ext cx="5284819" cy="5656808"/>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017309" y="2923121"/>
            <a:ext cx="16002000" cy="3252044"/>
          </a:xfrm>
          <a:prstGeom prst="rect">
            <a:avLst/>
          </a:prstGeom>
          <a:solidFill>
            <a:schemeClr val="accent1">
              <a:lumMod val="20000"/>
              <a:lumOff val="80000"/>
            </a:schemeClr>
          </a:solidFill>
        </p:spPr>
        <p:txBody>
          <a:bodyPr wrap="square">
            <a:spAutoFit/>
          </a:bodyPr>
          <a:lstStyle/>
          <a:p>
            <a:pPr marL="572770" marR="5080" indent="432000" algn="just">
              <a:lnSpc>
                <a:spcPct val="117700"/>
              </a:lnSpc>
              <a:spcBef>
                <a:spcPts val="90"/>
              </a:spcBef>
            </a:pPr>
            <a:r>
              <a:rPr lang="kk-KZ" sz="2900" b="1" dirty="0">
                <a:latin typeface="Times New Roman" panose="02020603050405020304" pitchFamily="18" charset="0"/>
                <a:cs typeface="Times New Roman" panose="02020603050405020304" pitchFamily="18" charset="0"/>
              </a:rPr>
              <a:t>Сөзжасамдық уәждеме – </a:t>
            </a:r>
            <a:r>
              <a:rPr lang="kk-KZ" sz="2900" dirty="0">
                <a:latin typeface="Times New Roman" panose="02020603050405020304" pitchFamily="18" charset="0"/>
                <a:cs typeface="Times New Roman" panose="02020603050405020304" pitchFamily="18" charset="0"/>
              </a:rPr>
              <a:t>екі түбірлес сөздің бірінің мағынасы екіншісінің жаңа мағынасының тууына негіз болатын, мағыналық себептілікке негізделген сөзжасамдық қатынас. </a:t>
            </a:r>
            <a:r>
              <a:rPr lang="kk-KZ" sz="2900" dirty="0" smtClean="0">
                <a:latin typeface="Times New Roman" panose="02020603050405020304" pitchFamily="18" charset="0"/>
                <a:cs typeface="Times New Roman" panose="02020603050405020304" pitchFamily="18" charset="0"/>
              </a:rPr>
              <a:t>Сөзжасамдық уәждемелік </a:t>
            </a:r>
            <a:r>
              <a:rPr lang="kk-KZ" sz="2900" dirty="0">
                <a:latin typeface="Times New Roman" panose="02020603050405020304" pitchFamily="18" charset="0"/>
                <a:cs typeface="Times New Roman" panose="02020603050405020304" pitchFamily="18" charset="0"/>
              </a:rPr>
              <a:t>қатынасты орындау үшін кемінде екі түбір сөз болуы керек. Түбір сөздердің бірінің мағынасы екіншісінде жаңа мағынаны құрудың негізгі </a:t>
            </a:r>
            <a:r>
              <a:rPr lang="kk-KZ" sz="2900" dirty="0" smtClean="0">
                <a:latin typeface="Times New Roman" panose="02020603050405020304" pitchFamily="18" charset="0"/>
                <a:cs typeface="Times New Roman" panose="02020603050405020304" pitchFamily="18" charset="0"/>
              </a:rPr>
              <a:t>шарты </a:t>
            </a:r>
            <a:r>
              <a:rPr lang="kk-KZ" sz="2900" dirty="0">
                <a:latin typeface="Times New Roman" panose="02020603050405020304" pitchFamily="18" charset="0"/>
                <a:cs typeface="Times New Roman" panose="02020603050405020304" pitchFamily="18" charset="0"/>
              </a:rPr>
              <a:t>және ондағы </a:t>
            </a:r>
            <a:r>
              <a:rPr lang="kk-KZ" sz="2900" dirty="0" smtClean="0">
                <a:latin typeface="Times New Roman" panose="02020603050405020304" pitchFamily="18" charset="0"/>
                <a:cs typeface="Times New Roman" panose="02020603050405020304" pitchFamily="18" charset="0"/>
              </a:rPr>
              <a:t>семаның </a:t>
            </a:r>
            <a:r>
              <a:rPr lang="kk-KZ" sz="2900" dirty="0">
                <a:latin typeface="Times New Roman" panose="02020603050405020304" pitchFamily="18" charset="0"/>
                <a:cs typeface="Times New Roman" panose="02020603050405020304" pitchFamily="18" charset="0"/>
              </a:rPr>
              <a:t>туындысы үшін негіз болады. Осылайша, себептік негіздер мен туынды сөз арасында семантикалық ерекшелік пен сабақтастық пайда болады.</a:t>
            </a:r>
            <a:endParaRPr lang="kk-KZ" sz="29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7372331" y="9279255"/>
            <a:ext cx="915669" cy="1015365"/>
          </a:xfrm>
          <a:custGeom>
            <a:avLst/>
            <a:gdLst/>
            <a:ahLst/>
            <a:cxnLst/>
            <a:rect l="l" t="t" r="r" b="b"/>
            <a:pathLst>
              <a:path w="915669" h="1015365">
                <a:moveTo>
                  <a:pt x="409062" y="0"/>
                </a:moveTo>
                <a:lnTo>
                  <a:pt x="915605" y="1014990"/>
                </a:lnTo>
                <a:lnTo>
                  <a:pt x="404660" y="1014990"/>
                </a:lnTo>
                <a:lnTo>
                  <a:pt x="0" y="204148"/>
                </a:lnTo>
                <a:lnTo>
                  <a:pt x="409062" y="0"/>
                </a:lnTo>
                <a:close/>
              </a:path>
            </a:pathLst>
          </a:custGeom>
          <a:solidFill>
            <a:srgbClr val="4AB4D9"/>
          </a:solidFill>
        </p:spPr>
        <p:txBody>
          <a:bodyPr wrap="square" lIns="0" tIns="0" rIns="0" bIns="0" rtlCol="0"/>
          <a:lstStyle/>
          <a:p>
            <a:endParaRPr/>
          </a:p>
        </p:txBody>
      </p:sp>
      <p:sp>
        <p:nvSpPr>
          <p:cNvPr id="8" name="object 8"/>
          <p:cNvSpPr/>
          <p:nvPr/>
        </p:nvSpPr>
        <p:spPr>
          <a:xfrm>
            <a:off x="2520789" y="0"/>
            <a:ext cx="819150" cy="906780"/>
          </a:xfrm>
          <a:custGeom>
            <a:avLst/>
            <a:gdLst/>
            <a:ahLst/>
            <a:cxnLst/>
            <a:rect l="l" t="t" r="r" b="b"/>
            <a:pathLst>
              <a:path w="819150" h="906780">
                <a:moveTo>
                  <a:pt x="818977" y="723761"/>
                </a:moveTo>
                <a:lnTo>
                  <a:pt x="452509" y="906663"/>
                </a:lnTo>
                <a:lnTo>
                  <a:pt x="0" y="0"/>
                </a:lnTo>
                <a:lnTo>
                  <a:pt x="457752" y="0"/>
                </a:lnTo>
                <a:lnTo>
                  <a:pt x="818977"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0"/>
            <a:ext cx="3248025" cy="2235835"/>
            <a:chOff x="51970" y="0"/>
            <a:chExt cx="3248025" cy="2235835"/>
          </a:xfrm>
        </p:grpSpPr>
        <p:sp>
          <p:nvSpPr>
            <p:cNvPr id="10" name="object 10"/>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5" y="0"/>
              <a:ext cx="2019300" cy="2235835"/>
            </a:xfrm>
            <a:custGeom>
              <a:avLst/>
              <a:gdLst/>
              <a:ahLst/>
              <a:cxnLst/>
              <a:rect l="l" t="t" r="r" b="b"/>
              <a:pathLst>
                <a:path w="2019300" h="2235835">
                  <a:moveTo>
                    <a:pt x="2019142" y="1784805"/>
                  </a:moveTo>
                  <a:lnTo>
                    <a:pt x="1115747" y="2235661"/>
                  </a:lnTo>
                  <a:lnTo>
                    <a:pt x="0" y="0"/>
                  </a:lnTo>
                  <a:lnTo>
                    <a:pt x="1128402" y="0"/>
                  </a:lnTo>
                  <a:lnTo>
                    <a:pt x="2019142" y="1784805"/>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3"/>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5" name="object 15"/>
          <p:cNvSpPr txBox="1"/>
          <p:nvPr/>
        </p:nvSpPr>
        <p:spPr>
          <a:xfrm>
            <a:off x="1519465" y="2201075"/>
            <a:ext cx="15249070" cy="6505627"/>
          </a:xfrm>
          <a:prstGeom prst="rect">
            <a:avLst/>
          </a:prstGeom>
          <a:solidFill>
            <a:schemeClr val="accent3">
              <a:lumMod val="20000"/>
              <a:lumOff val="80000"/>
            </a:schemeClr>
          </a:solidFill>
        </p:spPr>
        <p:txBody>
          <a:bodyPr vert="horz" wrap="square" lIns="0" tIns="16510" rIns="0" bIns="0" rtlCol="0">
            <a:spAutoFit/>
          </a:bodyPr>
          <a:lstStyle/>
          <a:p>
            <a:pPr indent="457200" algn="just">
              <a:lnSpc>
                <a:spcPct val="100000"/>
              </a:lnSpc>
              <a:spcBef>
                <a:spcPts val="130"/>
              </a:spcBef>
            </a:pPr>
            <a:r>
              <a:rPr lang="kk-KZ" sz="3500" dirty="0">
                <a:latin typeface="Times New Roman" panose="02020603050405020304" pitchFamily="18" charset="0"/>
                <a:cs typeface="Times New Roman" panose="02020603050405020304" pitchFamily="18" charset="0"/>
              </a:rPr>
              <a:t>Уәждеме туралы түсінік ежелгі философтардан бастау алады. Ежелгі грек философы Платон </a:t>
            </a:r>
            <a:r>
              <a:rPr lang="kk-KZ" sz="3500" i="1" dirty="0">
                <a:latin typeface="Times New Roman" panose="02020603050405020304" pitchFamily="18" charset="0"/>
                <a:cs typeface="Times New Roman" panose="02020603050405020304" pitchFamily="18" charset="0"/>
              </a:rPr>
              <a:t>«бейне атауы», «атау идеясы» </a:t>
            </a:r>
            <a:r>
              <a:rPr lang="kk-KZ" sz="3500" dirty="0">
                <a:latin typeface="Times New Roman" panose="02020603050405020304" pitchFamily="18" charset="0"/>
                <a:cs typeface="Times New Roman" panose="02020603050405020304" pitchFamily="18" charset="0"/>
              </a:rPr>
              <a:t>деген ұғымдарды қалыптастырды. Кейінірек бұл ұғымдар </a:t>
            </a:r>
            <a:r>
              <a:rPr lang="kk-KZ" sz="3500" i="1" dirty="0">
                <a:latin typeface="Times New Roman" panose="02020603050405020304" pitchFamily="18" charset="0"/>
                <a:cs typeface="Times New Roman" panose="02020603050405020304" pitchFamily="18" charset="0"/>
              </a:rPr>
              <a:t>«сөздің ішкі формасы» </a:t>
            </a:r>
            <a:r>
              <a:rPr lang="kk-KZ" sz="3500" dirty="0">
                <a:latin typeface="Times New Roman" panose="02020603050405020304" pitchFamily="18" charset="0"/>
                <a:cs typeface="Times New Roman" panose="02020603050405020304" pitchFamily="18" charset="0"/>
              </a:rPr>
              <a:t>деген жалпы атауға ие болып, уәждеме теориясының негізгі белгілеріне айналды. Фердинанд де Соссюр сөздердің еркін негізделген немесе белгілі бір сөздің қасиетіне, қызметіне, сапасына, санына, түріне т.б. байланысты «қатыстық» негізделу ережелерін ескере отырып, тілде сөздердің тұлғалық, мағыналық өзгеру сипатына тоқталды. Ономасиологияда және синхронды сөзжасамда уәждеме ғылыми ұғымдардың негізгісіне айналды. Сөйтіп бұл құбылыс сөзжасамның негізі ретінде қарала бастады.</a:t>
            </a: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sz="3500" dirty="0">
              <a:latin typeface="Times New Roman" panose="02020603050405020304" pitchFamily="18" charset="0"/>
              <a:cs typeface="Times New Roman" panose="02020603050405020304" pitchFamily="18" charset="0"/>
            </a:endParaRPr>
          </a:p>
        </p:txBody>
      </p:sp>
      <p:sp>
        <p:nvSpPr>
          <p:cNvPr id="3" name="AutoShape 2" descr="Платон | philocv"/>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4" descr="Платон | philocv"/>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066800" y="1995321"/>
            <a:ext cx="16002000" cy="6163867"/>
          </a:xfrm>
          <a:prstGeom prst="rect">
            <a:avLst/>
          </a:prstGeom>
          <a:solidFill>
            <a:schemeClr val="accent1">
              <a:lumMod val="20000"/>
              <a:lumOff val="80000"/>
            </a:schemeClr>
          </a:solidFill>
        </p:spPr>
        <p:txBody>
          <a:bodyPr wrap="square">
            <a:spAutoFit/>
          </a:bodyPr>
          <a:lstStyle/>
          <a:p>
            <a:pPr marL="572770" marR="5080" indent="432000">
              <a:lnSpc>
                <a:spcPct val="117700"/>
              </a:lnSpc>
              <a:spcBef>
                <a:spcPts val="90"/>
              </a:spcBef>
            </a:pPr>
            <a:r>
              <a:rPr lang="kk-KZ" sz="2800" dirty="0">
                <a:latin typeface="Times New Roman" panose="02020603050405020304" pitchFamily="18" charset="0"/>
                <a:cs typeface="Times New Roman" panose="02020603050405020304" pitchFamily="18" charset="0"/>
              </a:rPr>
              <a:t>Семантика саласын арнайы зерттеу нысаны ретінде қарастырып жүрген профессор </a:t>
            </a:r>
            <a:r>
              <a:rPr lang="kk-KZ" sz="2800" b="1" dirty="0" smtClean="0">
                <a:latin typeface="Times New Roman" panose="02020603050405020304" pitchFamily="18" charset="0"/>
                <a:cs typeface="Times New Roman" panose="02020603050405020304" pitchFamily="18" charset="0"/>
              </a:rPr>
              <a:t>А.Б.Салқынбай </a:t>
            </a:r>
            <a:r>
              <a:rPr lang="kk-KZ" sz="2800" dirty="0" smtClean="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уәждеме теориясының сөзжасамдағы қызметін анықтай келіп, кез- келген жаңа мағыналы сөздің туындауына қажеттіліктің, себептіліктің, негізділіктің ролінің ерекше екенін сөз етеді. Түрлі тілдік деректер уәждеменің зерттеу нысанының ауқымды екенін дәлелдейді. Онда </a:t>
            </a:r>
            <a:r>
              <a:rPr lang="kk-KZ" sz="2800" i="1" dirty="0">
                <a:latin typeface="Times New Roman" panose="02020603050405020304" pitchFamily="18" charset="0"/>
                <a:cs typeface="Times New Roman" panose="02020603050405020304" pitchFamily="18" charset="0"/>
              </a:rPr>
              <a:t>түбірлік уәждеме, негіздік негіздеме, жүйелі негіздеме, жүйесіз негіздеме </a:t>
            </a:r>
            <a:r>
              <a:rPr lang="kk-KZ" sz="2800" dirty="0">
                <a:latin typeface="Times New Roman" panose="02020603050405020304" pitchFamily="18" charset="0"/>
                <a:cs typeface="Times New Roman" panose="02020603050405020304" pitchFamily="18" charset="0"/>
              </a:rPr>
              <a:t>деп уәжделу жолдарына қарай бөліп қарастыруды ұсынады. </a:t>
            </a:r>
            <a:endParaRPr lang="kk-KZ" sz="2800" dirty="0" smtClean="0">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800" dirty="0" smtClean="0">
                <a:latin typeface="Times New Roman" panose="02020603050405020304" pitchFamily="18" charset="0"/>
                <a:cs typeface="Times New Roman" panose="02020603050405020304" pitchFamily="18" charset="0"/>
              </a:rPr>
              <a:t>Ал </a:t>
            </a:r>
            <a:r>
              <a:rPr lang="kk-KZ" sz="2800" dirty="0">
                <a:latin typeface="Times New Roman" panose="02020603050405020304" pitchFamily="18" charset="0"/>
                <a:cs typeface="Times New Roman" panose="02020603050405020304" pitchFamily="18" charset="0"/>
              </a:rPr>
              <a:t>жоғарғы оқу орнына арналған «Қазақ тілі сөзжасамы» атты еңбекте «Уәждеме – туынды атаудың семантикалық және құрылымдық жағынан өзін құраушы сыңарларының мағынасына негізделуі; номинациялық атаудың мағынасы құрамындағы себепші негіз бен сөз тудырушы тұлғалардың мағынасы арқылы ерекше мәнге ие» сөздерді қарастыратын сөзжасамдық теория екендігін атап өтіп, кей жеке тіл білімінде сөзжасамдық уәждеме саласы жеке сала ретінде танылып жүргендігін айтып өтеді.</a:t>
            </a:r>
            <a:endParaRPr lang="kk-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45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79" y="6397524"/>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2" cstate="print"/>
          <a:stretch>
            <a:fillRect/>
          </a:stretch>
        </p:blipFill>
        <p:spPr>
          <a:xfrm>
            <a:off x="-1555" y="6057900"/>
            <a:ext cx="4421155" cy="4132808"/>
          </a:xfrm>
          <a:prstGeom prst="rect">
            <a:avLst/>
          </a:prstGeom>
        </p:spPr>
      </p:pic>
      <p:sp>
        <p:nvSpPr>
          <p:cNvPr id="15" name="文本框 14">
            <a:extLst>
              <a:ext uri="{FF2B5EF4-FFF2-40B4-BE49-F238E27FC236}">
                <a16:creationId xmlns:a16="http://schemas.microsoft.com/office/drawing/2014/main" xmlns="" id="{A92B8880-D756-DFE7-672B-66400503E8CB}"/>
              </a:ext>
            </a:extLst>
          </p:cNvPr>
          <p:cNvSpPr txBox="1"/>
          <p:nvPr/>
        </p:nvSpPr>
        <p:spPr>
          <a:xfrm>
            <a:off x="2971799" y="2476500"/>
            <a:ext cx="13606817" cy="3539430"/>
          </a:xfrm>
          <a:prstGeom prst="rect">
            <a:avLst/>
          </a:prstGeom>
          <a:solidFill>
            <a:schemeClr val="accent3">
              <a:lumMod val="20000"/>
              <a:lumOff val="80000"/>
            </a:schemeClr>
          </a:solidFill>
        </p:spPr>
        <p:txBody>
          <a:bodyPr wrap="square">
            <a:spAutoFit/>
          </a:bodyPr>
          <a:lstStyle/>
          <a:p>
            <a:pPr indent="457200" algn="just"/>
            <a:r>
              <a:rPr lang="kk-KZ" sz="3200" dirty="0">
                <a:latin typeface="Times New Roman" panose="02020603050405020304" pitchFamily="18" charset="0"/>
                <a:cs typeface="Times New Roman" panose="02020603050405020304" pitchFamily="18" charset="0"/>
              </a:rPr>
              <a:t>Аналитикалық тәсіл арқылы жасалған күрделі сөздердің уәжділігін қарастырған </a:t>
            </a:r>
            <a:r>
              <a:rPr lang="kk-KZ" sz="3200" b="1" dirty="0">
                <a:latin typeface="Times New Roman" panose="02020603050405020304" pitchFamily="18" charset="0"/>
                <a:cs typeface="Times New Roman" panose="02020603050405020304" pitchFamily="18" charset="0"/>
              </a:rPr>
              <a:t>Б.Қ.Қасым</a:t>
            </a:r>
            <a:r>
              <a:rPr lang="kk-KZ" sz="3200" dirty="0">
                <a:latin typeface="Times New Roman" panose="02020603050405020304" pitchFamily="18" charset="0"/>
                <a:cs typeface="Times New Roman" panose="02020603050405020304" pitchFamily="18" charset="0"/>
              </a:rPr>
              <a:t> туынды сөздердің уәждемесін зерттеуді үш тұрғыдан қарастырады. </a:t>
            </a:r>
            <a:endParaRPr lang="kk-KZ" sz="3200" dirty="0" smtClean="0">
              <a:latin typeface="Times New Roman" panose="02020603050405020304" pitchFamily="18" charset="0"/>
              <a:cs typeface="Times New Roman" panose="02020603050405020304" pitchFamily="18" charset="0"/>
            </a:endParaRPr>
          </a:p>
          <a:p>
            <a:pPr indent="457200" algn="just"/>
            <a:r>
              <a:rPr lang="kk-KZ" sz="3200" dirty="0" smtClean="0">
                <a:latin typeface="Times New Roman" panose="02020603050405020304" pitchFamily="18" charset="0"/>
                <a:cs typeface="Times New Roman" panose="02020603050405020304" pitchFamily="18" charset="0"/>
              </a:rPr>
              <a:t>Біріншіден</a:t>
            </a:r>
            <a:r>
              <a:rPr lang="kk-KZ" sz="3200" dirty="0">
                <a:latin typeface="Times New Roman" panose="02020603050405020304" pitchFamily="18" charset="0"/>
                <a:cs typeface="Times New Roman" panose="02020603050405020304" pitchFamily="18" charset="0"/>
              </a:rPr>
              <a:t>, оны шындық болмыстың бейнесі ретінде қарастырса, </a:t>
            </a:r>
            <a:endParaRPr lang="kk-KZ" sz="3200" dirty="0" smtClean="0">
              <a:latin typeface="Times New Roman" panose="02020603050405020304" pitchFamily="18" charset="0"/>
              <a:cs typeface="Times New Roman" panose="02020603050405020304" pitchFamily="18" charset="0"/>
            </a:endParaRPr>
          </a:p>
          <a:p>
            <a:pPr indent="457200" algn="just"/>
            <a:r>
              <a:rPr lang="kk-KZ" sz="3200" dirty="0" smtClean="0">
                <a:latin typeface="Times New Roman" panose="02020603050405020304" pitchFamily="18" charset="0"/>
                <a:cs typeface="Times New Roman" panose="02020603050405020304" pitchFamily="18" charset="0"/>
              </a:rPr>
              <a:t>екінші</a:t>
            </a:r>
            <a:r>
              <a:rPr lang="kk-KZ" sz="3200" dirty="0">
                <a:latin typeface="Times New Roman" panose="02020603050405020304" pitchFamily="18" charset="0"/>
                <a:cs typeface="Times New Roman" panose="02020603050405020304" pitchFamily="18" charset="0"/>
              </a:rPr>
              <a:t>, лексикалық уәжделу тұрғысынан; </a:t>
            </a:r>
            <a:endParaRPr lang="kk-KZ" sz="3200" dirty="0" smtClean="0">
              <a:latin typeface="Times New Roman" panose="02020603050405020304" pitchFamily="18" charset="0"/>
              <a:cs typeface="Times New Roman" panose="02020603050405020304" pitchFamily="18" charset="0"/>
            </a:endParaRPr>
          </a:p>
          <a:p>
            <a:pPr indent="457200" algn="just"/>
            <a:r>
              <a:rPr lang="kk-KZ" sz="3200" dirty="0" smtClean="0">
                <a:latin typeface="Times New Roman" panose="02020603050405020304" pitchFamily="18" charset="0"/>
                <a:cs typeface="Times New Roman" panose="02020603050405020304" pitchFamily="18" charset="0"/>
              </a:rPr>
              <a:t>үшінші</a:t>
            </a:r>
            <a:r>
              <a:rPr lang="kk-KZ" sz="3200" dirty="0">
                <a:latin typeface="Times New Roman" panose="02020603050405020304" pitchFamily="18" charset="0"/>
                <a:cs typeface="Times New Roman" panose="02020603050405020304" pitchFamily="18" charset="0"/>
              </a:rPr>
              <a:t>, шындық болмысты ұғым, түсінікпен сәйкестендіріп үлгілеу арқылы сөзжасамдық уәжделу жолымен қарастыруды қажет деп санайды.</a:t>
            </a:r>
            <a:endParaRPr lang="en-US"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1970" y="0"/>
            <a:ext cx="3248025" cy="2235835"/>
            <a:chOff x="51970" y="0"/>
            <a:chExt cx="3248025" cy="2235835"/>
          </a:xfrm>
        </p:grpSpPr>
        <p:sp>
          <p:nvSpPr>
            <p:cNvPr id="3" name="object 3"/>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4" name="object 4"/>
            <p:cNvSpPr/>
            <p:nvPr/>
          </p:nvSpPr>
          <p:spPr>
            <a:xfrm>
              <a:off x="1280715" y="0"/>
              <a:ext cx="2019300" cy="2235835"/>
            </a:xfrm>
            <a:custGeom>
              <a:avLst/>
              <a:gdLst/>
              <a:ahLst/>
              <a:cxnLst/>
              <a:rect l="l" t="t" r="r" b="b"/>
              <a:pathLst>
                <a:path w="2019300" h="2235835">
                  <a:moveTo>
                    <a:pt x="2019141" y="1784804"/>
                  </a:moveTo>
                  <a:lnTo>
                    <a:pt x="1115746" y="2235660"/>
                  </a:lnTo>
                  <a:lnTo>
                    <a:pt x="0" y="0"/>
                  </a:lnTo>
                  <a:lnTo>
                    <a:pt x="1128402" y="0"/>
                  </a:lnTo>
                  <a:lnTo>
                    <a:pt x="2019141" y="1784804"/>
                  </a:lnTo>
                  <a:close/>
                </a:path>
              </a:pathLst>
            </a:custGeom>
            <a:solidFill>
              <a:srgbClr val="3795BE"/>
            </a:solidFill>
          </p:spPr>
          <p:txBody>
            <a:bodyPr wrap="square" lIns="0" tIns="0" rIns="0" bIns="0" rtlCol="0"/>
            <a:lstStyle/>
            <a:p>
              <a:endParaRPr/>
            </a:p>
          </p:txBody>
        </p:sp>
      </p:grpSp>
      <p:sp>
        <p:nvSpPr>
          <p:cNvPr id="5" name="object 5"/>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81D0EC"/>
          </a:solidFill>
        </p:spPr>
        <p:txBody>
          <a:bodyPr wrap="square" lIns="0" tIns="0" rIns="0" bIns="0" rtlCol="0"/>
          <a:lstStyle/>
          <a:p>
            <a:endParaRPr/>
          </a:p>
        </p:txBody>
      </p:sp>
      <p:sp>
        <p:nvSpPr>
          <p:cNvPr id="6" name="object 6"/>
          <p:cNvSpPr/>
          <p:nvPr/>
        </p:nvSpPr>
        <p:spPr>
          <a:xfrm>
            <a:off x="-1555" y="119151"/>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7" name="object 7"/>
          <p:cNvSpPr txBox="1">
            <a:spLocks noGrp="1"/>
          </p:cNvSpPr>
          <p:nvPr>
            <p:ph type="title"/>
          </p:nvPr>
        </p:nvSpPr>
        <p:spPr>
          <a:xfrm>
            <a:off x="4953000" y="1139164"/>
            <a:ext cx="9677400" cy="606513"/>
          </a:xfrm>
          <a:prstGeom prst="rect">
            <a:avLst/>
          </a:prstGeom>
        </p:spPr>
        <p:txBody>
          <a:bodyPr vert="horz" wrap="square" lIns="0" tIns="12065" rIns="0" bIns="0" rtlCol="0">
            <a:spAutoFit/>
          </a:bodyPr>
          <a:lstStyle/>
          <a:p>
            <a:pPr marL="6024245" marR="5080" indent="-6012180" algn="l">
              <a:lnSpc>
                <a:spcPct val="116799"/>
              </a:lnSpc>
              <a:spcBef>
                <a:spcPts val="95"/>
              </a:spcBef>
            </a:pPr>
            <a:r>
              <a:rPr lang="kk-KZ" sz="3600" dirty="0" smtClean="0">
                <a:latin typeface="Times New Roman" panose="02020603050405020304" pitchFamily="18" charset="0"/>
                <a:cs typeface="Times New Roman" panose="02020603050405020304" pitchFamily="18" charset="0"/>
              </a:rPr>
              <a:t>М. Сәрсембаева диссертациясында:</a:t>
            </a:r>
            <a:endParaRPr sz="3600" dirty="0">
              <a:latin typeface="Times New Roman" panose="02020603050405020304" pitchFamily="18" charset="0"/>
              <a:cs typeface="Times New Roman" panose="02020603050405020304" pitchFamily="18" charset="0"/>
            </a:endParaRPr>
          </a:p>
        </p:txBody>
      </p:sp>
      <p:grpSp>
        <p:nvGrpSpPr>
          <p:cNvPr id="8" name="object 8"/>
          <p:cNvGrpSpPr/>
          <p:nvPr/>
        </p:nvGrpSpPr>
        <p:grpSpPr>
          <a:xfrm>
            <a:off x="3048001" y="2588414"/>
            <a:ext cx="11963400" cy="1924685"/>
            <a:chOff x="5771156" y="3154812"/>
            <a:chExt cx="6764655" cy="1924685"/>
          </a:xfrm>
        </p:grpSpPr>
        <p:sp>
          <p:nvSpPr>
            <p:cNvPr id="9" name="object 9"/>
            <p:cNvSpPr/>
            <p:nvPr/>
          </p:nvSpPr>
          <p:spPr>
            <a:xfrm>
              <a:off x="5828346" y="3173862"/>
              <a:ext cx="6630034" cy="0"/>
            </a:xfrm>
            <a:custGeom>
              <a:avLst/>
              <a:gdLst/>
              <a:ahLst/>
              <a:cxnLst/>
              <a:rect l="l" t="t" r="r" b="b"/>
              <a:pathLst>
                <a:path w="6630034">
                  <a:moveTo>
                    <a:pt x="0" y="0"/>
                  </a:moveTo>
                  <a:lnTo>
                    <a:pt x="6629518" y="0"/>
                  </a:lnTo>
                </a:path>
              </a:pathLst>
            </a:custGeom>
            <a:ln w="38099">
              <a:solidFill>
                <a:srgbClr val="4AB4D9"/>
              </a:solidFill>
            </a:ln>
          </p:spPr>
          <p:txBody>
            <a:bodyPr wrap="square" lIns="0" tIns="0" rIns="0" bIns="0" rtlCol="0"/>
            <a:lstStyle/>
            <a:p>
              <a:endParaRPr/>
            </a:p>
          </p:txBody>
        </p:sp>
        <p:sp>
          <p:nvSpPr>
            <p:cNvPr id="10" name="object 10"/>
            <p:cNvSpPr/>
            <p:nvPr/>
          </p:nvSpPr>
          <p:spPr>
            <a:xfrm>
              <a:off x="12459585" y="315487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1" name="object 11"/>
            <p:cNvSpPr/>
            <p:nvPr/>
          </p:nvSpPr>
          <p:spPr>
            <a:xfrm>
              <a:off x="12402435" y="496493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sp>
          <p:nvSpPr>
            <p:cNvPr id="12" name="object 12"/>
            <p:cNvSpPr/>
            <p:nvPr/>
          </p:nvSpPr>
          <p:spPr>
            <a:xfrm>
              <a:off x="5847331" y="317392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3" name="object 13"/>
            <p:cNvSpPr/>
            <p:nvPr/>
          </p:nvSpPr>
          <p:spPr>
            <a:xfrm>
              <a:off x="5790181" y="498398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grpSp>
      <p:sp>
        <p:nvSpPr>
          <p:cNvPr id="14" name="object 14"/>
          <p:cNvSpPr txBox="1"/>
          <p:nvPr/>
        </p:nvSpPr>
        <p:spPr>
          <a:xfrm>
            <a:off x="917792" y="4789218"/>
            <a:ext cx="6168808" cy="985526"/>
          </a:xfrm>
          <a:prstGeom prst="rect">
            <a:avLst/>
          </a:prstGeom>
          <a:ln w="40668">
            <a:solidFill>
              <a:srgbClr val="4AB4D9"/>
            </a:solidFill>
          </a:ln>
        </p:spPr>
        <p:txBody>
          <a:bodyPr vert="horz" wrap="square" lIns="0" tIns="635" rIns="0" bIns="0" rtlCol="0">
            <a:spAutoFit/>
          </a:bodyPr>
          <a:lstStyle/>
          <a:p>
            <a:pPr algn="ctr">
              <a:lnSpc>
                <a:spcPct val="100000"/>
              </a:lnSpc>
              <a:spcBef>
                <a:spcPts val="5"/>
              </a:spcBef>
            </a:pPr>
            <a:r>
              <a:rPr lang="kk-KZ" sz="3200" b="1" dirty="0">
                <a:latin typeface="Times New Roman" panose="02020603050405020304" pitchFamily="18" charset="0"/>
                <a:cs typeface="Times New Roman" panose="02020603050405020304" pitchFamily="18" charset="0"/>
              </a:rPr>
              <a:t>– толық уәжділік; </a:t>
            </a:r>
            <a:endParaRPr lang="kk-KZ" sz="3200" b="1" dirty="0" smtClean="0">
              <a:latin typeface="Times New Roman" panose="02020603050405020304" pitchFamily="18" charset="0"/>
              <a:cs typeface="Times New Roman" panose="02020603050405020304" pitchFamily="18" charset="0"/>
            </a:endParaRPr>
          </a:p>
          <a:p>
            <a:pPr algn="ctr">
              <a:lnSpc>
                <a:spcPct val="100000"/>
              </a:lnSpc>
              <a:spcBef>
                <a:spcPts val="5"/>
              </a:spcBef>
            </a:pPr>
            <a:r>
              <a:rPr lang="kk-KZ" sz="3200" b="1" dirty="0" smtClean="0">
                <a:latin typeface="Times New Roman" panose="02020603050405020304" pitchFamily="18" charset="0"/>
                <a:cs typeface="Times New Roman" panose="02020603050405020304" pitchFamily="18" charset="0"/>
              </a:rPr>
              <a:t>– </a:t>
            </a:r>
            <a:r>
              <a:rPr lang="kk-KZ" sz="3200" b="1" dirty="0">
                <a:latin typeface="Times New Roman" panose="02020603050405020304" pitchFamily="18" charset="0"/>
                <a:cs typeface="Times New Roman" panose="02020603050405020304" pitchFamily="18" charset="0"/>
              </a:rPr>
              <a:t>жартылай уәжділік; </a:t>
            </a:r>
            <a:endParaRPr sz="3200" dirty="0">
              <a:latin typeface="Times New Roman" panose="02020603050405020304" pitchFamily="18" charset="0"/>
              <a:cs typeface="Times New Roman" panose="02020603050405020304" pitchFamily="18" charset="0"/>
            </a:endParaRPr>
          </a:p>
        </p:txBody>
      </p:sp>
      <p:sp>
        <p:nvSpPr>
          <p:cNvPr id="17" name="object 15">
            <a:extLst>
              <a:ext uri="{FF2B5EF4-FFF2-40B4-BE49-F238E27FC236}">
                <a16:creationId xmlns:a16="http://schemas.microsoft.com/office/drawing/2014/main" xmlns="" id="{8A9A3F1E-17B9-C0B2-4F4E-691BB980961A}"/>
              </a:ext>
            </a:extLst>
          </p:cNvPr>
          <p:cNvSpPr txBox="1"/>
          <p:nvPr/>
        </p:nvSpPr>
        <p:spPr>
          <a:xfrm>
            <a:off x="8534400" y="4789218"/>
            <a:ext cx="9220200" cy="1931554"/>
          </a:xfrm>
          <a:prstGeom prst="rect">
            <a:avLst/>
          </a:prstGeom>
          <a:ln w="40668">
            <a:solidFill>
              <a:srgbClr val="4AB4D9"/>
            </a:solidFill>
          </a:ln>
        </p:spPr>
        <p:txBody>
          <a:bodyPr vert="horz" wrap="square" lIns="0" tIns="132715" rIns="0" bIns="0" rtlCol="0">
            <a:spAutoFit/>
          </a:bodyPr>
          <a:lstStyle/>
          <a:p>
            <a:pPr marL="334645" marR="398780" algn="ctr">
              <a:lnSpc>
                <a:spcPct val="113399"/>
              </a:lnSpc>
              <a:spcBef>
                <a:spcPts val="1045"/>
              </a:spcBef>
              <a:tabLst>
                <a:tab pos="2415540" algn="l"/>
              </a:tabLst>
            </a:pPr>
            <a:r>
              <a:rPr lang="kk-KZ" sz="3200" b="1" spc="45" dirty="0">
                <a:latin typeface="Times New Roman" panose="02020603050405020304" pitchFamily="18" charset="0"/>
                <a:cs typeface="Times New Roman" panose="02020603050405020304" pitchFamily="18" charset="0"/>
              </a:rPr>
              <a:t>– жүйелі уәжділік</a:t>
            </a:r>
            <a:r>
              <a:rPr lang="kk-KZ" sz="3200" b="1" spc="45" dirty="0" smtClean="0">
                <a:latin typeface="Times New Roman" panose="02020603050405020304" pitchFamily="18" charset="0"/>
                <a:cs typeface="Times New Roman" panose="02020603050405020304" pitchFamily="18" charset="0"/>
              </a:rPr>
              <a:t>;</a:t>
            </a:r>
          </a:p>
          <a:p>
            <a:pPr marL="334645" marR="398780" algn="ctr">
              <a:lnSpc>
                <a:spcPct val="113399"/>
              </a:lnSpc>
              <a:spcBef>
                <a:spcPts val="1045"/>
              </a:spcBef>
              <a:tabLst>
                <a:tab pos="2415540" algn="l"/>
              </a:tabLst>
            </a:pPr>
            <a:r>
              <a:rPr lang="kk-KZ" sz="3200" b="1" spc="45" dirty="0" smtClean="0">
                <a:latin typeface="Times New Roman" panose="02020603050405020304" pitchFamily="18" charset="0"/>
                <a:cs typeface="Times New Roman" panose="02020603050405020304" pitchFamily="18" charset="0"/>
              </a:rPr>
              <a:t> </a:t>
            </a:r>
            <a:r>
              <a:rPr lang="kk-KZ" sz="3200" b="1" spc="45" dirty="0">
                <a:latin typeface="Times New Roman" panose="02020603050405020304" pitchFamily="18" charset="0"/>
                <a:cs typeface="Times New Roman" panose="02020603050405020304" pitchFamily="18" charset="0"/>
              </a:rPr>
              <a:t>– жүйесіз уәжділік секілді бөлу арқылы жүйелейді.</a:t>
            </a:r>
            <a:endParaRPr lang="kk-KZ" sz="3200" spc="4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gn="ctr">
              <a:lnSpc>
                <a:spcPct val="100000"/>
              </a:lnSpc>
              <a:spcBef>
                <a:spcPts val="100"/>
              </a:spcBef>
            </a:pPr>
            <a:r>
              <a:rPr lang="kk-KZ" sz="4000" b="1" dirty="0" smtClean="0">
                <a:latin typeface="Times New Roman" panose="02020603050405020304" pitchFamily="18" charset="0"/>
                <a:cs typeface="Times New Roman" panose="02020603050405020304" pitchFamily="18" charset="0"/>
              </a:rPr>
              <a:t>Сөзжасамдық мағына</a:t>
            </a:r>
            <a:endParaRPr sz="4000" b="1" dirty="0">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143000" y="2400300"/>
            <a:ext cx="16002000" cy="3143105"/>
          </a:xfrm>
          <a:prstGeom prst="rect">
            <a:avLst/>
          </a:prstGeom>
          <a:solidFill>
            <a:schemeClr val="accent3">
              <a:lumMod val="20000"/>
              <a:lumOff val="80000"/>
            </a:schemeClr>
          </a:solidFill>
        </p:spPr>
        <p:txBody>
          <a:bodyPr wrap="square">
            <a:spAutoFit/>
          </a:bodyPr>
          <a:lstStyle/>
          <a:p>
            <a:pPr marL="572770" marR="5080" indent="432000" algn="just">
              <a:lnSpc>
                <a:spcPct val="117700"/>
              </a:lnSpc>
              <a:spcBef>
                <a:spcPts val="90"/>
              </a:spcBef>
            </a:pPr>
            <a:r>
              <a:rPr lang="kk-KZ" sz="2400" b="1" dirty="0">
                <a:latin typeface="Times New Roman" panose="02020603050405020304" pitchFamily="18" charset="0"/>
                <a:cs typeface="Times New Roman" panose="02020603050405020304" pitchFamily="18" charset="0"/>
              </a:rPr>
              <a:t>Сөзжасамдық </a:t>
            </a:r>
            <a:r>
              <a:rPr lang="kk-KZ" sz="2400" b="1" dirty="0" smtClean="0">
                <a:latin typeface="Times New Roman" panose="02020603050405020304" pitchFamily="18" charset="0"/>
                <a:cs typeface="Times New Roman" panose="02020603050405020304" pitchFamily="18" charset="0"/>
              </a:rPr>
              <a:t>мағына - </a:t>
            </a:r>
            <a:r>
              <a:rPr lang="kk-KZ" sz="2400" dirty="0">
                <a:latin typeface="Times New Roman" panose="02020603050405020304" pitchFamily="18" charset="0"/>
                <a:cs typeface="Times New Roman" panose="02020603050405020304" pitchFamily="18" charset="0"/>
              </a:rPr>
              <a:t>сөзжасам саласындағы негізгі мәселе. Сөзжасамдық мағынаның өзіндік ерекшеліктері бар. Мысалы, </a:t>
            </a:r>
            <a:r>
              <a:rPr lang="kk-KZ" sz="2400" b="1" dirty="0">
                <a:latin typeface="Times New Roman" panose="02020603050405020304" pitchFamily="18" charset="0"/>
                <a:cs typeface="Times New Roman" panose="02020603050405020304" pitchFamily="18" charset="0"/>
              </a:rPr>
              <a:t>еттей, дөңки, кемі, байы, күрек, бөлме,етікші сыншы, қойшы </a:t>
            </a:r>
            <a:r>
              <a:rPr lang="kk-KZ" sz="2400" dirty="0">
                <a:latin typeface="Times New Roman" panose="02020603050405020304" pitchFamily="18" charset="0"/>
                <a:cs typeface="Times New Roman" panose="02020603050405020304" pitchFamily="18" charset="0"/>
              </a:rPr>
              <a:t>сияқты туындылардың мағынасында болған өзгеріс өте күшті, түп негізіндегі мағынаның негізінде басқа лексикалық мағына жасалған. Еттей, дөңки, кемі, байы туындылары есім сөздерден етістікке ауысып, қимыл мағынасын береді. Мұндағы түп негізге үстелген қосымша мағынаны </a:t>
            </a:r>
            <a:r>
              <a:rPr lang="kk-KZ" sz="2400" i="1" dirty="0">
                <a:latin typeface="Times New Roman" panose="02020603050405020304" pitchFamily="18" charset="0"/>
                <a:cs typeface="Times New Roman" panose="02020603050405020304" pitchFamily="18" charset="0"/>
              </a:rPr>
              <a:t>ет улу, дөңге, кемге, байға айналу </a:t>
            </a:r>
            <a:r>
              <a:rPr lang="kk-KZ" sz="2400" dirty="0">
                <a:latin typeface="Times New Roman" panose="02020603050405020304" pitchFamily="18" charset="0"/>
                <a:cs typeface="Times New Roman" panose="02020603050405020304" pitchFamily="18" charset="0"/>
              </a:rPr>
              <a:t>тіркестері білдіреді. Сондықтан ет пен теттей, дөң мен дөңки, кем мен кемі, бай мен байы сөздерінің лексикалық мағыналары басқа-басқа екені арық көрініп тұр.</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44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760445" y="2235838"/>
            <a:ext cx="16384555" cy="2617383"/>
          </a:xfrm>
          <a:prstGeom prst="rect">
            <a:avLst/>
          </a:prstGeom>
          <a:solidFill>
            <a:schemeClr val="accent3">
              <a:lumMod val="20000"/>
              <a:lumOff val="80000"/>
            </a:schemeClr>
          </a:solidFill>
        </p:spPr>
        <p:txBody>
          <a:bodyPr wrap="square">
            <a:spAutoFit/>
          </a:bodyPr>
          <a:lstStyle/>
          <a:p>
            <a:pPr marL="572770" marR="5080" indent="432000" algn="just">
              <a:lnSpc>
                <a:spcPct val="117700"/>
              </a:lnSpc>
              <a:spcBef>
                <a:spcPts val="90"/>
              </a:spcBef>
            </a:pPr>
            <a:r>
              <a:rPr lang="kk-KZ" sz="2800" dirty="0">
                <a:latin typeface="Times New Roman" panose="02020603050405020304" pitchFamily="18" charset="0"/>
                <a:cs typeface="Times New Roman" panose="02020603050405020304" pitchFamily="18" charset="0"/>
              </a:rPr>
              <a:t>Осымен байланысты сөзжасам мағынасы </a:t>
            </a:r>
            <a:r>
              <a:rPr lang="kk-KZ" sz="2800" b="1" i="1" dirty="0">
                <a:latin typeface="Times New Roman" panose="02020603050405020304" pitchFamily="18" charset="0"/>
                <a:cs typeface="Times New Roman" panose="02020603050405020304" pitchFamily="18" charset="0"/>
              </a:rPr>
              <a:t>лексикалық деривация, </a:t>
            </a:r>
            <a:r>
              <a:rPr lang="kk-KZ" sz="2800" b="1" i="1" dirty="0" smtClean="0">
                <a:latin typeface="Times New Roman" panose="02020603050405020304" pitchFamily="18" charset="0"/>
                <a:cs typeface="Times New Roman" panose="02020603050405020304" pitchFamily="18" charset="0"/>
              </a:rPr>
              <a:t>синтаксистік деривация </a:t>
            </a:r>
            <a:r>
              <a:rPr lang="kk-KZ" sz="2800" dirty="0">
                <a:latin typeface="Times New Roman" panose="02020603050405020304" pitchFamily="18" charset="0"/>
                <a:cs typeface="Times New Roman" panose="02020603050405020304" pitchFamily="18" charset="0"/>
              </a:rPr>
              <a:t>деп екіге бөлінеді. </a:t>
            </a:r>
            <a:endParaRPr lang="kk-KZ" sz="2800" dirty="0" smtClean="0">
              <a:latin typeface="Times New Roman" panose="02020603050405020304" pitchFamily="18" charset="0"/>
              <a:cs typeface="Times New Roman" panose="02020603050405020304" pitchFamily="18" charset="0"/>
            </a:endParaRPr>
          </a:p>
          <a:p>
            <a:pPr marL="572770" marR="5080" indent="432000" algn="just">
              <a:lnSpc>
                <a:spcPct val="117700"/>
              </a:lnSpc>
              <a:spcBef>
                <a:spcPts val="90"/>
              </a:spcBef>
            </a:pPr>
            <a:endParaRPr lang="kk-KZ" sz="2800" dirty="0" smtClean="0">
              <a:latin typeface="Times New Roman" panose="02020603050405020304" pitchFamily="18" charset="0"/>
              <a:cs typeface="Times New Roman" panose="02020603050405020304" pitchFamily="18" charset="0"/>
            </a:endParaRPr>
          </a:p>
          <a:p>
            <a:pPr marL="572770" marR="5080" indent="432000" algn="just">
              <a:lnSpc>
                <a:spcPct val="117700"/>
              </a:lnSpc>
              <a:spcBef>
                <a:spcPts val="90"/>
              </a:spcBef>
            </a:pPr>
            <a:r>
              <a:rPr lang="kk-KZ" sz="2800" dirty="0" smtClean="0">
                <a:latin typeface="Times New Roman" panose="02020603050405020304" pitchFamily="18" charset="0"/>
                <a:cs typeface="Times New Roman" panose="02020603050405020304" pitchFamily="18" charset="0"/>
              </a:rPr>
              <a:t>Лексикалық </a:t>
            </a:r>
            <a:r>
              <a:rPr lang="kk-KZ" sz="2800" dirty="0">
                <a:latin typeface="Times New Roman" panose="02020603050405020304" pitchFamily="18" charset="0"/>
                <a:cs typeface="Times New Roman" panose="02020603050405020304" pitchFamily="18" charset="0"/>
              </a:rPr>
              <a:t>деривацияда түп негіздің мағынасы мен туындының мағынасында үлкен айырма болады да олар бірімен- бірі тең бола алмайды. </a:t>
            </a:r>
            <a:endParaRPr lang="kk-KZ"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186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461</TotalTime>
  <Words>842</Words>
  <Application>Microsoft Office PowerPoint</Application>
  <PresentationFormat>Произвольный</PresentationFormat>
  <Paragraphs>48</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 Сәрсембаева диссертациясында:</vt:lpstr>
      <vt:lpstr>Сөзжасамдық мағына</vt:lpstr>
      <vt:lpstr>Презентация PowerPoint</vt:lpstr>
      <vt:lpstr>Презентация PowerPoint</vt:lpstr>
      <vt:lpstr>Презентация PowerPoint</vt:lpstr>
      <vt:lpstr>Пайдаланылған әдебиеттер:</vt:lpstr>
      <vt:lpstr>НАЗАРЛАРЫҢЫЗҒА РАҚМЕТ!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Wolsey · SlidesCarnival.pptx</dc:title>
  <dc:creator>kazhiakhmetova_ayaulym</dc:creator>
  <cp:keywords>DAFQ0AItlEI,BAErFH8Y8qE</cp:keywords>
  <cp:lastModifiedBy>Админ</cp:lastModifiedBy>
  <cp:revision>13</cp:revision>
  <dcterms:created xsi:type="dcterms:W3CDTF">2022-11-05T14:05:07Z</dcterms:created>
  <dcterms:modified xsi:type="dcterms:W3CDTF">2022-11-05T23:54:49Z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2022-11-03T00:00:00Z</vt:filetime>
  </property>
  <property fmtid="{D5CDD505-2E9C-101B-9397-08002B2CF9AE}" pid="3" name="Creator">
    <vt:lpwstr>Canva</vt:lpwstr>
  </property>
  <property fmtid="{D5CDD505-2E9C-101B-9397-08002B2CF9AE}" pid="4" name="LastSaved">
    <vt:filetime>2022-11-03T00:00:00Z</vt:filetime>
  </property>
</Properties>
</file>