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08"/>
    <p:restoredTop sz="94675"/>
  </p:normalViewPr>
  <p:slideViewPr>
    <p:cSldViewPr snapToGrid="0" snapToObjects="1">
      <p:cViewPr varScale="1">
        <p:scale>
          <a:sx n="104" d="100"/>
          <a:sy n="104" d="100"/>
        </p:scale>
        <p:origin x="240" y="7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42132E-D3FF-9C41-8E54-99BCF4AD3C6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6B06EEC-A3D3-A34F-A06C-F302E339B9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779A4244-4C33-FD44-8913-24FEB96A3161}"/>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1ACB8EE6-694A-C94C-9EAB-4550A674B1B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D6ABB15-A842-7B4B-A0F5-A64E64DA7C5A}"/>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3166316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9AF9DF-E261-EE48-A80C-7874FAA0D3D2}"/>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92425F6A-7E2A-3846-9911-D8000BAEB59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5231631-2638-F741-BA67-7B3BAA722A4E}"/>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A63C1A25-2C86-E44B-98B3-9CF9F60804C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F8BD259-B032-6942-9ACC-9AA5FCB5E6CE}"/>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1314154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B7CED79-1F00-A24D-A884-36F890A8B94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EC75107-1F61-CA43-AB17-6B522866A954}"/>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8358451-EB8B-AF48-841C-2DCA1BA82263}"/>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DFE3B05B-E47D-BF40-A5EB-ABF91BEF2F1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361573C-5983-6F4F-8BF4-1469E3428666}"/>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749799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391FAE-E8FC-D445-BBBE-E1DB9F3EA02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CA85640-E16B-504A-97F4-9F03554A739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AFE92AA-528D-8742-826A-C5FDE5E8C7CD}"/>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89E6DFE7-0B4F-C645-ABEA-E1668747E98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93101C7-5DE9-EF49-A824-DA89347CBDD8}"/>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2603005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4F62D3-1DF1-4743-B0AD-AA7CC4917C3D}"/>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2690D30-3FDC-D347-A5F7-BBD5F6A005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5ED61E05-86D2-6B44-BE76-8ECD841DCB76}"/>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DCEBF1D4-1AB4-5F4D-8D8A-2E7918BC699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57F9D93-DC1D-6844-90DA-04D021FE013E}"/>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1714346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EACFE3-D080-324B-83E9-78ACF637DCC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ABA0053-960D-1C4E-B919-51D24BAC2ED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07C23964-6A83-2E4B-A48C-7AC301CCEA0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FFD2E57A-5BBA-E14C-8C9E-661FB95C2182}"/>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03068440-1D55-EE4E-9335-D37C0D133E4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21C2510-72B4-A346-B7DE-284CD80B2AFF}"/>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350364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D57E2B-CC95-F74D-87F2-7386D2E1C3E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32699935-04DD-4F4D-9A0C-519A0F0FAD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0EF8CED-8B58-AD47-8DFA-353187D0740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FDDF3EA-29A5-C844-8840-B11CDEC02D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3AB5F33-3944-A440-878F-92B5BED9884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208ACF3D-2D24-C84A-886D-048A9D9E19AC}"/>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8" name="Нижний колонтитул 7">
            <a:extLst>
              <a:ext uri="{FF2B5EF4-FFF2-40B4-BE49-F238E27FC236}">
                <a16:creationId xmlns:a16="http://schemas.microsoft.com/office/drawing/2014/main" id="{97FC7D2D-2A20-8A4F-8291-97BA42AB86A7}"/>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A3B9E12-320F-C14F-8CD0-A87E1DF29CD5}"/>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766752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A9DB1D-2987-CC42-BFE3-8AB9DACFAD3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F2044D53-9E48-5F44-A637-FAE95490E96A}"/>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4" name="Нижний колонтитул 3">
            <a:extLst>
              <a:ext uri="{FF2B5EF4-FFF2-40B4-BE49-F238E27FC236}">
                <a16:creationId xmlns:a16="http://schemas.microsoft.com/office/drawing/2014/main" id="{21DA9F07-281C-6D45-9C14-620371B6E430}"/>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6241F25-E2DE-B747-9CF5-2C00DEB8A59F}"/>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1128568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A9744B2-4747-5149-8BDF-088DE88FC30B}"/>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3" name="Нижний колонтитул 2">
            <a:extLst>
              <a:ext uri="{FF2B5EF4-FFF2-40B4-BE49-F238E27FC236}">
                <a16:creationId xmlns:a16="http://schemas.microsoft.com/office/drawing/2014/main" id="{521E19B8-E617-6646-B717-627F13843F2A}"/>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C45E560-2823-9A41-8D2C-E0C8B50125B8}"/>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2465963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3BFF4E-5FC1-5240-8EA9-60A234D1E61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CD8D49C-E8D1-E247-BCD2-2E2DE6AA6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A82EBBCE-1F87-3A4F-A2C3-1A8627A932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1B301E0-A58B-B54D-BD97-BCB0BEB46B3F}"/>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BF8F8A7B-852A-3743-89CE-00A1A307A5C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3979AE4-B940-8040-A938-C3335121EAA9}"/>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3494576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3D46FC-1460-4B47-8639-CB077D91D4E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D8FB27CD-1282-7B46-A5E8-BEF1F7B4AC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296F9FE-A83E-324D-8915-FF2B165689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6980E8B-7FF5-9846-8CBC-B4171CB9617E}"/>
              </a:ext>
            </a:extLst>
          </p:cNvPr>
          <p:cNvSpPr>
            <a:spLocks noGrp="1"/>
          </p:cNvSpPr>
          <p:nvPr>
            <p:ph type="dt" sz="half" idx="10"/>
          </p:nvPr>
        </p:nvSpPr>
        <p:spPr/>
        <p:txBody>
          <a:bodyPr/>
          <a:lstStyle/>
          <a:p>
            <a:fld id="{C3DA36A0-C6DB-854E-8ED0-A6329468DE6F}"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351BE3B9-E858-AB4A-97EB-F5D67141C66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7D1D8F1-DD5A-0C4D-971B-2109EFA549E4}"/>
              </a:ext>
            </a:extLst>
          </p:cNvPr>
          <p:cNvSpPr>
            <a:spLocks noGrp="1"/>
          </p:cNvSpPr>
          <p:nvPr>
            <p:ph type="sldNum" sz="quarter" idx="12"/>
          </p:nvPr>
        </p:nvSpPr>
        <p:spPr/>
        <p:txBody>
          <a:bodyPr/>
          <a:lstStyle/>
          <a:p>
            <a:fld id="{423B2BCB-78F7-4540-8F07-185D528C37A9}" type="slidenum">
              <a:rPr lang="ru-RU" smtClean="0"/>
              <a:t>‹#›</a:t>
            </a:fld>
            <a:endParaRPr lang="ru-RU"/>
          </a:p>
        </p:txBody>
      </p:sp>
    </p:spTree>
    <p:extLst>
      <p:ext uri="{BB962C8B-B14F-4D97-AF65-F5344CB8AC3E}">
        <p14:creationId xmlns:p14="http://schemas.microsoft.com/office/powerpoint/2010/main" val="1094009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A207B9-E2C1-0A45-8B55-8FDDC06CB2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E065159-43CD-104B-800D-ADD4147CD1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A0D7EFB-3FAB-CC40-AED0-F4EBC7EFB8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DA36A0-C6DB-854E-8ED0-A6329468DE6F}"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5442D9EC-1E00-574B-B1F7-3AA48AB193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95AADA78-313D-B645-909F-7045C38928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B2BCB-78F7-4540-8F07-185D528C37A9}" type="slidenum">
              <a:rPr lang="ru-RU" smtClean="0"/>
              <a:t>‹#›</a:t>
            </a:fld>
            <a:endParaRPr lang="ru-RU"/>
          </a:p>
        </p:txBody>
      </p:sp>
    </p:spTree>
    <p:extLst>
      <p:ext uri="{BB962C8B-B14F-4D97-AF65-F5344CB8AC3E}">
        <p14:creationId xmlns:p14="http://schemas.microsoft.com/office/powerpoint/2010/main" val="1347660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3B2F2EA-34F7-A74A-A161-6A2BA3A36971}"/>
              </a:ext>
            </a:extLst>
          </p:cNvPr>
          <p:cNvSpPr>
            <a:spLocks noGrp="1"/>
          </p:cNvSpPr>
          <p:nvPr>
            <p:ph idx="1"/>
          </p:nvPr>
        </p:nvSpPr>
        <p:spPr>
          <a:xfrm>
            <a:off x="578709" y="429312"/>
            <a:ext cx="10515600" cy="4351338"/>
          </a:xfrm>
        </p:spPr>
        <p:txBody>
          <a:bodyPr/>
          <a:lstStyle/>
          <a:p>
            <a:pPr marL="0" indent="0">
              <a:buNone/>
            </a:pPr>
            <a:r>
              <a:rPr lang="ru-RU" dirty="0"/>
              <a:t>Лекция 7. </a:t>
            </a:r>
            <a:r>
              <a:rPr lang="bg-BG" dirty="0" err="1"/>
              <a:t>Профилирование</a:t>
            </a:r>
            <a:r>
              <a:rPr lang="bg-BG" dirty="0"/>
              <a:t> личности </a:t>
            </a:r>
            <a:r>
              <a:rPr lang="bg-BG" dirty="0" err="1"/>
              <a:t>террористов</a:t>
            </a:r>
            <a:r>
              <a:rPr lang="bg-BG" dirty="0"/>
              <a:t> (или </a:t>
            </a:r>
            <a:r>
              <a:rPr lang="bg-BG" dirty="0" err="1"/>
              <a:t>потенциальных</a:t>
            </a:r>
            <a:r>
              <a:rPr lang="bg-BG" dirty="0"/>
              <a:t> </a:t>
            </a:r>
            <a:r>
              <a:rPr lang="bg-BG" dirty="0" err="1"/>
              <a:t>террористов</a:t>
            </a:r>
            <a:r>
              <a:rPr lang="bg-BG" dirty="0"/>
              <a:t>) и </a:t>
            </a:r>
            <a:r>
              <a:rPr lang="bg-BG" dirty="0" err="1"/>
              <a:t>террористических</a:t>
            </a:r>
            <a:r>
              <a:rPr lang="bg-BG" dirty="0"/>
              <a:t> </a:t>
            </a:r>
            <a:r>
              <a:rPr lang="bg-BG" dirty="0" err="1"/>
              <a:t>организаций</a:t>
            </a:r>
            <a:r>
              <a:rPr lang="bg-BG" dirty="0"/>
              <a:t>.</a:t>
            </a:r>
            <a:r>
              <a:rPr lang="ru-RU" dirty="0"/>
              <a:t> </a:t>
            </a:r>
          </a:p>
          <a:p>
            <a:pPr marL="0" indent="0">
              <a:buNone/>
            </a:pPr>
            <a:endParaRPr lang="ru-RU" dirty="0"/>
          </a:p>
          <a:p>
            <a:pPr marL="0" indent="0">
              <a:buNone/>
            </a:pPr>
            <a:r>
              <a:rPr lang="ru-RU" dirty="0"/>
              <a:t>Вопросы: </a:t>
            </a:r>
          </a:p>
          <a:p>
            <a:pPr marL="514350" indent="-514350">
              <a:buAutoNum type="arabicPeriod"/>
            </a:pPr>
            <a:r>
              <a:rPr lang="ru-RU" dirty="0"/>
              <a:t>О истории профилирования.</a:t>
            </a:r>
          </a:p>
          <a:p>
            <a:pPr marL="514350" indent="-514350">
              <a:buAutoNum type="arabicPeriod"/>
            </a:pPr>
            <a:r>
              <a:rPr lang="ru-RU" dirty="0"/>
              <a:t>Психологический анализ криминального поведения преступника,  составление личностного и поведенческого профиля преступника.</a:t>
            </a:r>
          </a:p>
          <a:p>
            <a:pPr marL="514350" indent="-514350">
              <a:buAutoNum type="arabicPeriod"/>
            </a:pPr>
            <a:r>
              <a:rPr lang="ru-RU" dirty="0"/>
              <a:t>Профиль личности Усамы бен Ладена.</a:t>
            </a:r>
          </a:p>
          <a:p>
            <a:pPr marL="514350" indent="-514350">
              <a:buAutoNum type="arabicPeriod"/>
            </a:pPr>
            <a:endParaRPr lang="ru-RU" dirty="0"/>
          </a:p>
        </p:txBody>
      </p:sp>
    </p:spTree>
    <p:extLst>
      <p:ext uri="{BB962C8B-B14F-4D97-AF65-F5344CB8AC3E}">
        <p14:creationId xmlns:p14="http://schemas.microsoft.com/office/powerpoint/2010/main" val="621491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869A72-8FFD-2947-AD1B-512C866DF862}"/>
              </a:ext>
            </a:extLst>
          </p:cNvPr>
          <p:cNvSpPr>
            <a:spLocks noGrp="1"/>
          </p:cNvSpPr>
          <p:nvPr>
            <p:ph idx="1"/>
          </p:nvPr>
        </p:nvSpPr>
        <p:spPr>
          <a:xfrm>
            <a:off x="178419" y="156117"/>
            <a:ext cx="11641874" cy="6701883"/>
          </a:xfrm>
        </p:spPr>
        <p:txBody>
          <a:bodyPr>
            <a:normAutofit fontScale="85000" lnSpcReduction="20000"/>
          </a:bodyPr>
          <a:lstStyle/>
          <a:p>
            <a:pPr marL="0" indent="0">
              <a:buNone/>
            </a:pPr>
            <a:r>
              <a:rPr lang="ru-RU" dirty="0"/>
              <a:t>Так, практика криминального профилирования личности послужила методологическим базисом для современного профилирования личности террориста, основные вопросы которого рассмотрены в работах </a:t>
            </a:r>
            <a:r>
              <a:rPr lang="en-US" dirty="0" err="1"/>
              <a:t>RussellCharlesA</a:t>
            </a:r>
            <a:r>
              <a:rPr lang="ru-RU" dirty="0"/>
              <a:t>., </a:t>
            </a:r>
            <a:r>
              <a:rPr lang="en-US" dirty="0" err="1"/>
              <a:t>BowmanH</a:t>
            </a:r>
            <a:r>
              <a:rPr lang="ru-RU" dirty="0"/>
              <a:t>. </a:t>
            </a:r>
            <a:r>
              <a:rPr lang="en-US" dirty="0"/>
              <a:t>Miller</a:t>
            </a:r>
            <a:r>
              <a:rPr lang="ru-RU" dirty="0"/>
              <a:t>; </a:t>
            </a:r>
            <a:r>
              <a:rPr lang="en-US" dirty="0" err="1"/>
              <a:t>SullwoldL</a:t>
            </a:r>
            <a:r>
              <a:rPr lang="ru-RU" dirty="0"/>
              <a:t>., </a:t>
            </a:r>
            <a:r>
              <a:rPr lang="en-US" dirty="0" err="1"/>
              <a:t>WilkinsonP</a:t>
            </a:r>
            <a:r>
              <a:rPr lang="ru-RU" dirty="0"/>
              <a:t>., А.</a:t>
            </a:r>
            <a:r>
              <a:rPr lang="en-US" dirty="0" err="1"/>
              <a:t>Hadson</a:t>
            </a:r>
            <a:r>
              <a:rPr lang="ru-RU" dirty="0"/>
              <a:t> [107]-[108]. Разработчики этого направления контртеррористической деятельности за рубежом считают, что профиль должен ответить на следующие вопросы: «Почему некоторые люди решили порвать с обществом и вступить на путь терроризма»? «Есть ли у террористов общие черты и характеристики»? Практическое значение создания «профиля террориста» заключается в том, что он позволил бы, по их мнению, создать единую универсальную анкету, позволяющую надежно предсказать и предотвратить теракты через выявление потенциальных террористов, будь то потенциальные угонщики самолетов, убийцы-террористы или шахиды. Основой составления профиля является психометрическое исследование индивидуально-психологических и социологических характеристик личности или террористической организации. Следовательно, профилирование исходит из гипотезы о том, что большинство террористов имеют некоторые общие характеристики, которые могут быть установлены, благодаря психометрическому анализу большого количества биографических данных о террористах. В предыдущем отчете в разделе «Изучение личности террориста в зарубежной психологии» нами были проанализированы результаты исследований личности террористов, ведущихся в трех основных направлениях (клинический, психоаналитический подход и подход с позиций групповой психологии).  </a:t>
            </a:r>
            <a:r>
              <a:rPr lang="en-US" dirty="0" err="1"/>
              <a:t>RexA</a:t>
            </a:r>
            <a:r>
              <a:rPr lang="ru-RU" dirty="0"/>
              <a:t>. </a:t>
            </a:r>
            <a:r>
              <a:rPr lang="en-US" dirty="0"/>
              <a:t>Hudson</a:t>
            </a:r>
            <a:r>
              <a:rPr lang="ru-RU" dirty="0"/>
              <a:t>, </a:t>
            </a:r>
            <a:r>
              <a:rPr lang="en-US" dirty="0" err="1"/>
              <a:t>WilkinsonP</a:t>
            </a:r>
            <a:r>
              <a:rPr lang="ru-RU" dirty="0"/>
              <a:t>., </a:t>
            </a:r>
            <a:r>
              <a:rPr lang="en-US" dirty="0" err="1"/>
              <a:t>CrenshawM</a:t>
            </a:r>
            <a:r>
              <a:rPr lang="ru-RU" dirty="0"/>
              <a:t>., </a:t>
            </a:r>
            <a:r>
              <a:rPr lang="en-US" dirty="0" err="1"/>
              <a:t>PostJ</a:t>
            </a:r>
            <a:r>
              <a:rPr lang="ru-RU" dirty="0"/>
              <a:t>., </a:t>
            </a:r>
            <a:r>
              <a:rPr lang="en-US" dirty="0" err="1"/>
              <a:t>TaylorM</a:t>
            </a:r>
            <a:r>
              <a:rPr lang="ru-RU" dirty="0"/>
              <a:t>. и многие другие исследователи доказали, что базовая гипотеза о существовании универсального «радикала личности» террориста не находит подтверждения.  Не существует таких черт личности, по которым человек может идентифицироваться как террорист или потенциальный террорист. </a:t>
            </a:r>
          </a:p>
          <a:p>
            <a:pPr marL="0" indent="0">
              <a:buNone/>
            </a:pPr>
            <a:endParaRPr lang="ru-RU" dirty="0"/>
          </a:p>
        </p:txBody>
      </p:sp>
    </p:spTree>
    <p:extLst>
      <p:ext uri="{BB962C8B-B14F-4D97-AF65-F5344CB8AC3E}">
        <p14:creationId xmlns:p14="http://schemas.microsoft.com/office/powerpoint/2010/main" val="475865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F4C7593-5B9E-9342-8D18-9C585E44062D}"/>
              </a:ext>
            </a:extLst>
          </p:cNvPr>
          <p:cNvSpPr>
            <a:spLocks noGrp="1"/>
          </p:cNvSpPr>
          <p:nvPr>
            <p:ph idx="1"/>
          </p:nvPr>
        </p:nvSpPr>
        <p:spPr>
          <a:xfrm>
            <a:off x="223024" y="669073"/>
            <a:ext cx="11130776" cy="5507890"/>
          </a:xfrm>
        </p:spPr>
        <p:txBody>
          <a:bodyPr>
            <a:normAutofit lnSpcReduction="10000"/>
          </a:bodyPr>
          <a:lstStyle/>
          <a:p>
            <a:r>
              <a:rPr lang="ru-RU" dirty="0"/>
              <a:t>Вместе с тем этот вывод не умаляют значения профилирования личности террориста и террористических организаций. Проблемы организации и осуществления антитеррористической деятельности за рубежом и в СНГ указывают на высокую востребованность результатов профилирования личности террористов и террористических групп в связи с необходимостью прогноза их поведения в той или иной ситуации, выбором стратегии и методов воздействия в переговорном процессе по освобождению заложников, прогноза эффективности </a:t>
            </a:r>
            <a:r>
              <a:rPr lang="ru-RU" dirty="0" err="1"/>
              <a:t>дерадикализации</a:t>
            </a:r>
            <a:r>
              <a:rPr lang="ru-RU" dirty="0"/>
              <a:t> и т.д.  </a:t>
            </a:r>
          </a:p>
          <a:p>
            <a:r>
              <a:rPr lang="ru-RU" dirty="0"/>
              <a:t>В качестве примера опыта профилирования зарубежными специалистами приведем подлинный профиль личности террориста и профиль террористической организации из книги </a:t>
            </a:r>
            <a:r>
              <a:rPr lang="en-US" dirty="0" err="1"/>
              <a:t>RexA</a:t>
            </a:r>
            <a:r>
              <a:rPr lang="ru-RU" dirty="0"/>
              <a:t>. </a:t>
            </a:r>
            <a:r>
              <a:rPr lang="en-US" dirty="0"/>
              <a:t>HudsonTheSociologyandPsychologyofTerrorismWhobecamesaterroristandwhy</a:t>
            </a:r>
            <a:r>
              <a:rPr lang="ru-RU" dirty="0"/>
              <a:t>? [109].</a:t>
            </a:r>
          </a:p>
          <a:p>
            <a:pPr marL="0" indent="0">
              <a:buNone/>
            </a:pPr>
            <a:endParaRPr lang="ru-RU" dirty="0"/>
          </a:p>
        </p:txBody>
      </p:sp>
    </p:spTree>
    <p:extLst>
      <p:ext uri="{BB962C8B-B14F-4D97-AF65-F5344CB8AC3E}">
        <p14:creationId xmlns:p14="http://schemas.microsoft.com/office/powerpoint/2010/main" val="2277161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7BEA09F-2192-E84A-8391-B7F181986219}"/>
              </a:ext>
            </a:extLst>
          </p:cNvPr>
          <p:cNvSpPr>
            <a:spLocks noGrp="1"/>
          </p:cNvSpPr>
          <p:nvPr>
            <p:ph idx="1"/>
          </p:nvPr>
        </p:nvSpPr>
        <p:spPr>
          <a:xfrm>
            <a:off x="-1" y="178420"/>
            <a:ext cx="11954107" cy="6679580"/>
          </a:xfrm>
        </p:spPr>
        <p:txBody>
          <a:bodyPr>
            <a:normAutofit fontScale="92500" lnSpcReduction="20000"/>
          </a:bodyPr>
          <a:lstStyle/>
          <a:p>
            <a:r>
              <a:rPr lang="ru-RU" b="1" i="1" dirty="0"/>
              <a:t>Профиль личности </a:t>
            </a:r>
            <a:endParaRPr lang="ru-RU" b="1" dirty="0"/>
          </a:p>
          <a:p>
            <a:r>
              <a:rPr lang="ru-RU" dirty="0"/>
              <a:t>Усама бен Ладен («Усама бен Мухаммад бен Ладен, шейх Усама бен Ладен, Принц, Эмир, Абу </a:t>
            </a:r>
            <a:r>
              <a:rPr lang="ru-RU" dirty="0" err="1"/>
              <a:t>Абдалла</a:t>
            </a:r>
            <a:r>
              <a:rPr lang="ru-RU" dirty="0"/>
              <a:t>, </a:t>
            </a:r>
            <a:r>
              <a:rPr lang="ru-RU" dirty="0" err="1"/>
              <a:t>Муджахид</a:t>
            </a:r>
            <a:r>
              <a:rPr lang="ru-RU" dirty="0"/>
              <a:t> Шейх, Хадж, Директор»)</a:t>
            </a:r>
          </a:p>
          <a:p>
            <a:r>
              <a:rPr lang="ru-RU" dirty="0"/>
              <a:t>Должность: Руководитель Аль-Каиды.</a:t>
            </a:r>
          </a:p>
          <a:p>
            <a:r>
              <a:rPr lang="ru-RU" dirty="0"/>
              <a:t>Справочная информация: Усама бен Мухаммед бен Ладен, ныне известный в Западном мире как Усама бен Ладен родился 30 июля 1957 года в Эр-Рияде, Саудовская Аравия, семнадцатый сын </a:t>
            </a:r>
            <a:r>
              <a:rPr lang="ru-RU" dirty="0" err="1"/>
              <a:t>Мохаммада</a:t>
            </a:r>
            <a:r>
              <a:rPr lang="ru-RU" dirty="0"/>
              <a:t> бен Ладена. Покойный Мухаммед бен Ладен происходит из йеменских крестьян. Стал мелким подрядчиком-строителем в Саудовской Аравии, а в конечном итоге - самым богатым саудовским строительным подрядчиком. У него было более 50 детей  от нескольких жен. Мать Усамы бен Ладена родом из Палестины. Как сообщают источники информации, она была более или менее благосклонна ко всем десяти женам отца бен Ладена и Осама был любимым сыном своего отца. </a:t>
            </a:r>
          </a:p>
          <a:p>
            <a:r>
              <a:rPr lang="ru-RU" dirty="0"/>
              <a:t>Он вырос в </a:t>
            </a:r>
            <a:r>
              <a:rPr lang="ru-RU" dirty="0" err="1"/>
              <a:t>Хиджазе</a:t>
            </a:r>
            <a:r>
              <a:rPr lang="ru-RU" dirty="0"/>
              <a:t> в западной Саудовской Аравии. В дальнейшем провел детство в  Медине Аль </a:t>
            </a:r>
            <a:r>
              <a:rPr lang="ru-RU" dirty="0" err="1"/>
              <a:t>Мунаввара</a:t>
            </a:r>
            <a:r>
              <a:rPr lang="ru-RU" dirty="0"/>
              <a:t>. Отец семейства умер в конце 1960-х. Однако, согласно одной из версий, он был жив еще в 1973 году. В любом случае, он оставил своим 65 детям финансовую империю, которая сегодня оценивается в  10 миллиардов долларов (Саудовская группа бен Ладена). В настоящее время финансовая империя находится  в ведении семьи Усамы, которая публично заявила, что она «не закрывают глаза» на его насильственные действия.</a:t>
            </a:r>
          </a:p>
          <a:p>
            <a:pPr marL="0" indent="0">
              <a:buNone/>
            </a:pPr>
            <a:endParaRPr lang="ru-RU" dirty="0"/>
          </a:p>
        </p:txBody>
      </p:sp>
    </p:spTree>
    <p:extLst>
      <p:ext uri="{BB962C8B-B14F-4D97-AF65-F5344CB8AC3E}">
        <p14:creationId xmlns:p14="http://schemas.microsoft.com/office/powerpoint/2010/main" val="1704303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7B7AEBF-489A-4244-B0E8-B59DD2B4FB53}"/>
              </a:ext>
            </a:extLst>
          </p:cNvPr>
          <p:cNvSpPr>
            <a:spLocks noGrp="1"/>
          </p:cNvSpPr>
          <p:nvPr>
            <p:ph idx="1"/>
          </p:nvPr>
        </p:nvSpPr>
        <p:spPr>
          <a:xfrm>
            <a:off x="0" y="178420"/>
            <a:ext cx="12192000" cy="6679580"/>
          </a:xfrm>
        </p:spPr>
        <p:txBody>
          <a:bodyPr>
            <a:normAutofit fontScale="77500" lnSpcReduction="20000"/>
          </a:bodyPr>
          <a:lstStyle/>
          <a:p>
            <a:r>
              <a:rPr lang="ru-RU" dirty="0"/>
              <a:t>Получив образование в школах  </a:t>
            </a:r>
            <a:r>
              <a:rPr lang="ru-RU" dirty="0" err="1"/>
              <a:t>Джидды</a:t>
            </a:r>
            <a:r>
              <a:rPr lang="ru-RU" dirty="0"/>
              <a:t>, главного портового города на берегу Красного моря, бен Ладен изучал менеджмент и экономику в университета короля Абдель </a:t>
            </a:r>
            <a:r>
              <a:rPr lang="ru-RU" dirty="0" err="1"/>
              <a:t>Азиза</a:t>
            </a:r>
            <a:r>
              <a:rPr lang="ru-RU" dirty="0"/>
              <a:t>, а также в </a:t>
            </a:r>
            <a:r>
              <a:rPr lang="ru-RU" dirty="0" err="1"/>
              <a:t>Джидде</a:t>
            </a:r>
            <a:r>
              <a:rPr lang="ru-RU" dirty="0"/>
              <a:t> с 1974 по 1978 год. Будучи студентом, он часто посещал в Бейруте ночные клубы, казино и бары. Однако когда строительная фирма его семьи стала восстанавливать святыни священных городов Мекки и Медины в 1973 году, бен Ладен страстно увлекся религиозным исламом и проникся сильной верой в исламское право.  В начале 1970-х, он начал проповедовать необходимость вооруженной борьбы и монотеизм по всему миру. С этих пор он  стал ассоциироваться с группой исламских фундаменталистов. Религиозный фанатизм  бен Ладена усилился в декабре 1979 года, когда войска Советского Союза вторглись в мусульманский Афганистан. Убеждения и мировоззрение бен Ладена сформировались под влиянием борьбы между праведным исламом и обреченным Западным миром, что побудило его присоединиться к моджахедам Пакистана через несколько дней после вторжения советских войск.</a:t>
            </a:r>
          </a:p>
          <a:p>
            <a:r>
              <a:rPr lang="ru-RU" dirty="0"/>
              <a:t>В начале 1980-х он вернулся домой, чтобы создать фонд, организовать  транспорт и нанять  граждан арабских стран в так называемый Исламский фронт спасения для сражения на стороне  афганских моджахедов. Он стал одним из основателей Бюро услуг моджахедов (</a:t>
            </a:r>
            <a:r>
              <a:rPr lang="en-US" dirty="0" err="1"/>
              <a:t>Maktab</a:t>
            </a:r>
            <a:r>
              <a:rPr lang="ru-RU" dirty="0"/>
              <a:t> аль- </a:t>
            </a:r>
            <a:r>
              <a:rPr lang="en-US" dirty="0" err="1"/>
              <a:t>Khidamar</a:t>
            </a:r>
            <a:r>
              <a:rPr lang="ru-RU" dirty="0"/>
              <a:t>) и превратил его в международную сеть найма на  работу исламских фундаменталистов со специальными знаниями, в том числе инженеров, врачей, террористов и наркоторговцев. Кроме того, бен Ладен добровольно оказывал  услуги строительной фирме своей семьи по строительству новых дорог, взрывам тоннелей через горы для прокладки дорог. Как командир контингента арабских войск, он непосредственно воевал с советскими солдатами, участвовал в осаде Джалал-Абада в 1986 году (одно из самых яростных сражений афганской войны) и приобрел репутацию бесстрашного бойца. После этой битвы бен Ладен и другие исламские лидеры пришли к выводу, что  они стали жертвами заговора США, которые намереваются победить джихад в Афганистане и в других местах.</a:t>
            </a:r>
          </a:p>
          <a:p>
            <a:r>
              <a:rPr lang="ru-RU" dirty="0"/>
              <a:t>К</a:t>
            </a:r>
          </a:p>
        </p:txBody>
      </p:sp>
    </p:spTree>
    <p:extLst>
      <p:ext uri="{BB962C8B-B14F-4D97-AF65-F5344CB8AC3E}">
        <p14:creationId xmlns:p14="http://schemas.microsoft.com/office/powerpoint/2010/main" val="2749333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A5A656B-B0BD-2841-A845-7CC59428E177}"/>
              </a:ext>
            </a:extLst>
          </p:cNvPr>
          <p:cNvSpPr>
            <a:spLocks noGrp="1"/>
          </p:cNvSpPr>
          <p:nvPr>
            <p:ph idx="1"/>
          </p:nvPr>
        </p:nvSpPr>
        <p:spPr>
          <a:xfrm>
            <a:off x="0" y="245326"/>
            <a:ext cx="12192000" cy="6612673"/>
          </a:xfrm>
        </p:spPr>
        <p:txBody>
          <a:bodyPr>
            <a:normAutofit/>
          </a:bodyPr>
          <a:lstStyle/>
          <a:p>
            <a:pPr marL="0" indent="0">
              <a:buNone/>
            </a:pPr>
            <a:r>
              <a:rPr lang="ru-RU" dirty="0"/>
              <a:t>Ко времени, когда Советский Союз вышел из Афганистана в феврале 1989 года бен Ладен командовал вооруженными отрядами, известными как «афганские арабы», пронумерованными от 10000 до 20000 . В том же году, после того, как Советы были вынуждены покинуть Афганистан, бен Ладен распустил армию Исламского фронта и вернулся в Саудовскую Аравию в семейный строительный бизнес. Тем не менее, теперь он был знаменитостью, чья пламенная речь, записанная на кассетах в четверть миллиона,  быстро была распродана. Правительство Саудовской Аравии вознаградило  его, как героя  многочисленными строительными контрактами правительства. После вторжения Ирака в Кувейт 2 августа 1990 года, бен Ладен призвал правительство Саудовской Аравии не идти на компромисс с неверными американцами, чтобы защитить страну, но его призыв был проигнорирован правительством.</a:t>
            </a:r>
          </a:p>
          <a:p>
            <a:pPr marL="0" indent="0">
              <a:buNone/>
            </a:pPr>
            <a:endParaRPr lang="ru-RU" dirty="0"/>
          </a:p>
        </p:txBody>
      </p:sp>
    </p:spTree>
    <p:extLst>
      <p:ext uri="{BB962C8B-B14F-4D97-AF65-F5344CB8AC3E}">
        <p14:creationId xmlns:p14="http://schemas.microsoft.com/office/powerpoint/2010/main" val="1288593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B655CE6-F200-F54E-AB6D-3D69CE7A623C}"/>
              </a:ext>
            </a:extLst>
          </p:cNvPr>
          <p:cNvSpPr>
            <a:spLocks noGrp="1"/>
          </p:cNvSpPr>
          <p:nvPr>
            <p:ph idx="1"/>
          </p:nvPr>
        </p:nvSpPr>
        <p:spPr>
          <a:xfrm>
            <a:off x="0" y="0"/>
            <a:ext cx="12192000" cy="6858000"/>
          </a:xfrm>
        </p:spPr>
        <p:txBody>
          <a:bodyPr>
            <a:normAutofit fontScale="92500" lnSpcReduction="20000"/>
          </a:bodyPr>
          <a:lstStyle/>
          <a:p>
            <a:r>
              <a:rPr lang="ru-RU" dirty="0"/>
              <a:t>Несмотря на то, что бен Ладен, в отличие от большинства других исламских лидеров, остался верен режиму, осуждая американское военное и экономическое присутствие и вторжению в  Ирак, саудовские чиновники все чаще стали угрожать ему, чтобы остановить его критику. После этого бен Ладен с семьей и большой группой последователей переехал в Судан в 1991 году. Живя скромно в Судане, бен Ладен создал строительную  компанию, используя многих  бывших афганских боевиков для строительства дорог и инфраструктуры для суданского правительства. Он строил фермы, которые занимались  переработкой семян подсолнечника, кожевенным делом,  экспортом шкур коз в Италию. Судан для бен Ладена оказался базой подготовки  террористических операций. В 1992 году его деятельность была направлена против  Египта. Он также взял на себя ответственность в бомбежке и других террористических актах против  американских солдат в Йемене и в 1993 году - в Сомали.</a:t>
            </a:r>
          </a:p>
          <a:p>
            <a:r>
              <a:rPr lang="ru-RU" dirty="0"/>
              <a:t>Он также финансировал и помогал создать по крайней мере три лагеря по подготовке террористов в сотрудничестве с суданским режимом. Его строительная компания работала непосредственно с суданскими военными чиновниками, транспортируя и поставляя террористов для обучения в этих лагерях. В период с 1992 по 1996 годы он построил и оборудовал 23 лагеря  для моджахедов. В то время как он создавал обучающие лагеря в Судане,   были доказаны его причастность к финансовой поддержке террористической деятельности во всем мире.</a:t>
            </a:r>
          </a:p>
          <a:p>
            <a:pPr marL="0" indent="0">
              <a:buNone/>
            </a:pPr>
            <a:endParaRPr lang="ru-RU" dirty="0"/>
          </a:p>
        </p:txBody>
      </p:sp>
    </p:spTree>
    <p:extLst>
      <p:ext uri="{BB962C8B-B14F-4D97-AF65-F5344CB8AC3E}">
        <p14:creationId xmlns:p14="http://schemas.microsoft.com/office/powerpoint/2010/main" val="1158332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5531209-4B0F-D848-B2E9-9D2275273491}"/>
              </a:ext>
            </a:extLst>
          </p:cNvPr>
          <p:cNvSpPr>
            <a:spLocks noGrp="1"/>
          </p:cNvSpPr>
          <p:nvPr>
            <p:ph idx="1"/>
          </p:nvPr>
        </p:nvSpPr>
        <p:spPr>
          <a:xfrm>
            <a:off x="0" y="0"/>
            <a:ext cx="12192000" cy="6858000"/>
          </a:xfrm>
        </p:spPr>
        <p:txBody>
          <a:bodyPr>
            <a:normAutofit fontScale="85000" lnSpcReduction="10000"/>
          </a:bodyPr>
          <a:lstStyle/>
          <a:p>
            <a:r>
              <a:rPr lang="ru-RU" dirty="0"/>
              <a:t>Зимой 1993 года бен Ладен совершил поездку на Филиппины для поддержки террористической сети, которая начнет крупные операции в этой стране и Соединенных Штатах. В 1993-1994 годах, убедившись, что династия аль-</a:t>
            </a:r>
            <a:r>
              <a:rPr lang="ru-RU" dirty="0" err="1"/>
              <a:t>Саудов</a:t>
            </a:r>
            <a:r>
              <a:rPr lang="ru-RU" dirty="0"/>
              <a:t> больше не управляет государством, бен Ладен начинает активно поддерживать  исламских экстремистов в Саудовской Аравии. Эти призывы к восстанию побудили саудовских властей лишить   его гражданства 7 апреля 1994 года за «безответственное поведение», и он был официально выслан из страны. Впоследствии он приобрел новое место жительства и базу для  операций в пригороде Лондона Уэмбли, но был вынужден вернуться в Судан через несколько месяцев, чтобы избежать экстрадиции в Саудовской Аравии. В начале 1995 года он начал активизировать свою деятельность  против Египта и Саудовской Аравии. </a:t>
            </a:r>
          </a:p>
          <a:p>
            <a:r>
              <a:rPr lang="ru-RU" dirty="0"/>
              <a:t>В середине мая 1996 года,  правительством Саудовской Аравии было оказано давление на Судан для иной, более жесткой формы  контроля над его деятельностью. Летом того же года он вместе с семьей вернулся в Афганистан  на борту неизвестного частного военно-транспортного самолета С-130.  Бен Ладен создал горную крепость недалеко от города Кандагар к юго-западу от Джелалабада под защитой афганского правительства. Отсюда он продолжал финансировать обучение и лагеря для  активной военной деятельности. В частности, бен Ладен продолжал финансировать лагерь </a:t>
            </a:r>
            <a:r>
              <a:rPr lang="ru-RU" dirty="0" err="1"/>
              <a:t>Кунар</a:t>
            </a:r>
            <a:r>
              <a:rPr lang="ru-RU" dirty="0"/>
              <a:t>, который готовит террористов для организаций Аль-Джихад и Аль- </a:t>
            </a:r>
            <a:r>
              <a:rPr lang="ru-RU" dirty="0" err="1"/>
              <a:t>Джамаа</a:t>
            </a:r>
            <a:r>
              <a:rPr lang="ru-RU" dirty="0"/>
              <a:t> </a:t>
            </a:r>
            <a:r>
              <a:rPr lang="ru-RU" dirty="0" err="1"/>
              <a:t>Исламия</a:t>
            </a:r>
            <a:r>
              <a:rPr lang="ru-RU" dirty="0"/>
              <a:t>. После посещения саммита по терроризму  в Хартуме бен Ладен остановился в Тегеране в начале октября 1996 и встретился с лидерами террористов, включая Абу </a:t>
            </a:r>
            <a:r>
              <a:rPr lang="ru-RU" dirty="0" err="1"/>
              <a:t>Нидала</a:t>
            </a:r>
            <a:r>
              <a:rPr lang="ru-RU" dirty="0"/>
              <a:t>, чтобы обсудить активизацию террористической деятельности на Ближнем Востоке.</a:t>
            </a:r>
          </a:p>
          <a:p>
            <a:pPr marL="0" indent="0">
              <a:buNone/>
            </a:pPr>
            <a:endParaRPr lang="ru-RU" dirty="0"/>
          </a:p>
        </p:txBody>
      </p:sp>
    </p:spTree>
    <p:extLst>
      <p:ext uri="{BB962C8B-B14F-4D97-AF65-F5344CB8AC3E}">
        <p14:creationId xmlns:p14="http://schemas.microsoft.com/office/powerpoint/2010/main" val="2767805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E79439B-36FC-0749-92C7-08FF351B71B7}"/>
              </a:ext>
            </a:extLst>
          </p:cNvPr>
          <p:cNvSpPr>
            <a:spLocks noGrp="1"/>
          </p:cNvSpPr>
          <p:nvPr>
            <p:ph idx="1"/>
          </p:nvPr>
        </p:nvSpPr>
        <p:spPr>
          <a:xfrm>
            <a:off x="200722" y="223024"/>
            <a:ext cx="11153078" cy="5953939"/>
          </a:xfrm>
        </p:spPr>
        <p:txBody>
          <a:bodyPr>
            <a:normAutofit fontScale="85000" lnSpcReduction="20000"/>
          </a:bodyPr>
          <a:lstStyle/>
          <a:p>
            <a:pPr marL="0" indent="0">
              <a:buNone/>
            </a:pPr>
            <a:r>
              <a:rPr lang="ru-RU" dirty="0"/>
              <a:t>Таинственная фигура, причастная к  террористам и террористическим актам, остается неуловимой. Он (бен Ладен) был связан с рядом исламских экстремистских групп и отдельными лицами с абсолютной антиамериканской и антиизраильской идеологией. Его имя было связано со многими смертоносными террористическими операциями в мире. Он был признан Государственным департаментом США человеком, имеющим финансовые и операционные связи с терроризмом. Некоторые аспекты деятельности бен Ладена были установлены в ходе интервью, в основном на  Ближнем Востоке журналистами в трех случаях назначения фетвы (религиозные постановления): в апреле 1996 года, феврале 1997 года и  феврале 1998 года. Каждая угроза джихада против американских войск в Саудовской Аравии и на Святой Земле для мусульман служит призывом для борьбы мусульман  за «разрушение, борьбу и убийство врага». Абдул-Бари </a:t>
            </a:r>
            <a:r>
              <a:rPr lang="ru-RU" dirty="0" err="1"/>
              <a:t>Атван</a:t>
            </a:r>
            <a:r>
              <a:rPr lang="ru-RU" dirty="0"/>
              <a:t>, редактор аль-</a:t>
            </a:r>
            <a:r>
              <a:rPr lang="ru-RU" dirty="0" err="1"/>
              <a:t>Кудс</a:t>
            </a:r>
            <a:r>
              <a:rPr lang="ru-RU" dirty="0"/>
              <a:t>  аль-</a:t>
            </a:r>
            <a:r>
              <a:rPr lang="ru-RU" dirty="0" err="1"/>
              <a:t>Араби</a:t>
            </a:r>
            <a:r>
              <a:rPr lang="ru-RU" dirty="0"/>
              <a:t> (Лондон), который взял интервью у бен Ладена в его штаб-квартире в горах афганского Хорасана, сообщает, что моджахедами являются граждане  большинства арабских государств. Это люди разных возрастов, но большинство из них молоды. Они являются высокообразованными  врачами, инженерами, преподавателями,  имеющими  научные степени. Оставив свои семьи, рабочие места, они присоединились к афганскому джихаду. Существует открытый фронт, и всегда есть добровольцы, которые готовы принять на себя  роль мученика.  Арабские моджахеды сообщили, что хотя их лидер  не проявляет к ним жесткости,  они готовы умереть в его защиту и отомстить любому правительству, которое может навредить ему.</a:t>
            </a:r>
          </a:p>
        </p:txBody>
      </p:sp>
    </p:spTree>
    <p:extLst>
      <p:ext uri="{BB962C8B-B14F-4D97-AF65-F5344CB8AC3E}">
        <p14:creationId xmlns:p14="http://schemas.microsoft.com/office/powerpoint/2010/main" val="2006337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14D9E39-8435-E24B-952F-9F9FF011571B}"/>
              </a:ext>
            </a:extLst>
          </p:cNvPr>
          <p:cNvSpPr>
            <a:spLocks noGrp="1"/>
          </p:cNvSpPr>
          <p:nvPr>
            <p:ph idx="1"/>
          </p:nvPr>
        </p:nvSpPr>
        <p:spPr>
          <a:xfrm>
            <a:off x="-1" y="200722"/>
            <a:ext cx="11931805" cy="6657278"/>
          </a:xfrm>
        </p:spPr>
        <p:txBody>
          <a:bodyPr>
            <a:normAutofit fontScale="85000" lnSpcReduction="20000"/>
          </a:bodyPr>
          <a:lstStyle/>
          <a:p>
            <a:r>
              <a:rPr lang="ru-RU" dirty="0"/>
              <a:t>Бен Ладен - высокий, худой человек весом около 160 фунтов, носит большую бороду и ходит с тростью. Он носит длинные, плавные арабские одежды с золотой бахромой и традиционную чалму с красно-белой каймой. Он, как говорят, тихий, очень учтивый  и даже скромный. В некоторых источниках описан как обыкновенный и застенчивый человек, говорящий  только по-арабски. Бен Ладен стал почти мифической фигурой в исламском мире  из-за того, что решился идти против двух сверхдержав. Благодаря неэффективным ракетным ударам США по его лагерям в Афганистане, после взрывов в Кении и Танзании в августе 1998 года, тысячи арабов и мусульман добровольно стали поддерживать его, видя в нем героя, оказавшегося под атакой Великого Сатаны. </a:t>
            </a:r>
          </a:p>
          <a:p>
            <a:r>
              <a:rPr lang="ru-RU" dirty="0"/>
              <a:t>В 1998 году бен Ладен женился на  старшей дочери лидера талибов муллы Мухаммада Омара. Ранее он женился на четвертой жене,  молодой </a:t>
            </a:r>
            <a:r>
              <a:rPr lang="ru-RU" dirty="0" err="1"/>
              <a:t>пуштунке</a:t>
            </a:r>
            <a:r>
              <a:rPr lang="ru-RU" dirty="0"/>
              <a:t>,  имеющей родственные связи с ключевыми афганскими лидерами. Таким образом, теперь, когда он связан с элитой </a:t>
            </a:r>
            <a:r>
              <a:rPr lang="ru-RU" dirty="0" err="1"/>
              <a:t>пуштунских</a:t>
            </a:r>
            <a:r>
              <a:rPr lang="ru-RU" dirty="0"/>
              <a:t> лидеров  кровными узами, свирепые пуштунов будут защищать и бороться за него и никогда не позволят его сдать врагам. Сын бен Ладена Мухаммед, который родился в 1985 году, редко покидает  отца. Мухаммад уже получил широкое  военное образование, прошел  террористическую подготовку и получил свой​​АК-47. Он служит отцу в качестве бдительного личного телохранителя [109].</a:t>
            </a:r>
          </a:p>
          <a:p>
            <a:r>
              <a:rPr lang="ru-RU" dirty="0"/>
              <a:t>Профиль бен Ладена был составлен при жизни, поэтому в профиле действия описаны в настоящем времени.  Из всех представленных в работе </a:t>
            </a:r>
            <a:r>
              <a:rPr lang="ru-RU" dirty="0" err="1"/>
              <a:t>А.Хадсона</a:t>
            </a:r>
            <a:r>
              <a:rPr lang="ru-RU" dirty="0"/>
              <a:t> профилей организаций мы намеренно выбрали «Аль-Каиду», поскольку бен Ладен является ее лидером. Разработчики группового профиля стремились отразить в нем наряду с другими характеристиками идеологию и групповой менталитет, которые зависят и определяются мировоззрением, установки лидера как главного идеолога организации. </a:t>
            </a:r>
          </a:p>
          <a:p>
            <a:pPr marL="0" indent="0">
              <a:buNone/>
            </a:pPr>
            <a:endParaRPr lang="ru-RU" dirty="0"/>
          </a:p>
        </p:txBody>
      </p:sp>
    </p:spTree>
    <p:extLst>
      <p:ext uri="{BB962C8B-B14F-4D97-AF65-F5344CB8AC3E}">
        <p14:creationId xmlns:p14="http://schemas.microsoft.com/office/powerpoint/2010/main" val="103328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6BCA46-3158-824D-B871-B8AE4B1BD99B}"/>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4003BAA6-289F-2A42-A1AC-37375C2C8295}"/>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256357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37EB5E5-0FF7-1847-8080-52EEF0C367E6}"/>
              </a:ext>
            </a:extLst>
          </p:cNvPr>
          <p:cNvSpPr>
            <a:spLocks noGrp="1"/>
          </p:cNvSpPr>
          <p:nvPr>
            <p:ph idx="1"/>
          </p:nvPr>
        </p:nvSpPr>
        <p:spPr>
          <a:xfrm>
            <a:off x="178420" y="200722"/>
            <a:ext cx="12013580" cy="6657278"/>
          </a:xfrm>
        </p:spPr>
        <p:txBody>
          <a:bodyPr>
            <a:normAutofit lnSpcReduction="10000"/>
          </a:bodyPr>
          <a:lstStyle/>
          <a:p>
            <a:pPr marL="0" indent="0">
              <a:buNone/>
            </a:pPr>
            <a:r>
              <a:rPr lang="ru-RU" dirty="0"/>
              <a:t>Профилирование личности террористов (или потенциальных террористов) и террористических организаций составляет второе направление антитеррористической деятельности за рубежом. Психологическое профилирование, указывают  </a:t>
            </a:r>
            <a:r>
              <a:rPr lang="en-US" dirty="0"/>
              <a:t>Ault</a:t>
            </a:r>
            <a:r>
              <a:rPr lang="ru-RU" dirty="0"/>
              <a:t>, </a:t>
            </a:r>
            <a:r>
              <a:rPr lang="en-US" dirty="0" err="1"/>
              <a:t>RichardL</a:t>
            </a:r>
            <a:r>
              <a:rPr lang="ru-RU" dirty="0"/>
              <a:t>. и </a:t>
            </a:r>
            <a:r>
              <a:rPr lang="en-US" dirty="0"/>
              <a:t>Reese</a:t>
            </a:r>
            <a:r>
              <a:rPr lang="ru-RU" dirty="0"/>
              <a:t>, </a:t>
            </a:r>
            <a:r>
              <a:rPr lang="en-US" dirty="0" err="1"/>
              <a:t>JamesT</a:t>
            </a:r>
            <a:r>
              <a:rPr lang="ru-RU" dirty="0"/>
              <a:t>., проводилось уже во время Второй мировой войны в США Управлением стратегических служб (</a:t>
            </a:r>
            <a:r>
              <a:rPr lang="ru-RU" dirty="0" err="1"/>
              <a:t>Office</a:t>
            </a:r>
            <a:r>
              <a:rPr lang="ru-RU" dirty="0"/>
              <a:t> </a:t>
            </a:r>
            <a:r>
              <a:rPr lang="ru-RU" dirty="0" err="1"/>
              <a:t>of</a:t>
            </a:r>
            <a:r>
              <a:rPr lang="ru-RU" dirty="0"/>
              <a:t> </a:t>
            </a:r>
            <a:r>
              <a:rPr lang="ru-RU" dirty="0" err="1"/>
              <a:t>Strategic</a:t>
            </a:r>
            <a:r>
              <a:rPr lang="ru-RU" dirty="0"/>
              <a:t> </a:t>
            </a:r>
            <a:r>
              <a:rPr lang="ru-RU" dirty="0" err="1"/>
              <a:t>Services</a:t>
            </a:r>
            <a:r>
              <a:rPr lang="ru-RU" dirty="0"/>
              <a:t>) для составления характеристик противников - значимых военачальников и их склонностей [99]. В Германии профилированию подвергался не только руководящий состав противника, но и собственные агенты </a:t>
            </a:r>
            <a:r>
              <a:rPr lang="ru-RU" dirty="0" err="1"/>
              <a:t>абвера</a:t>
            </a:r>
            <a:r>
              <a:rPr lang="ru-RU" dirty="0"/>
              <a:t>, забрасываемые вглубь СССР. Эти материалы относятся к категории секретных. Широкому кругу о проводившемся во время войны профилировании стало известно, например, из фильма «Ликвидация». Один из его персонажей являлся психологом, составлявшим на основе тестирования психологические портреты подготавливаемых для заброски в советский тыл  фашистских диверсантов. Профилирование как составление психологических портретов осуществлялось с целью прогноза поведения профилируемого лица (каковы главные особенности личности, что можно ожидать и как поступит в той или иной ситуации, насколько благонадежен?). </a:t>
            </a:r>
          </a:p>
          <a:p>
            <a:pPr marL="0" indent="0">
              <a:buNone/>
            </a:pPr>
            <a:endParaRPr lang="ru-RU" dirty="0"/>
          </a:p>
        </p:txBody>
      </p:sp>
    </p:spTree>
    <p:extLst>
      <p:ext uri="{BB962C8B-B14F-4D97-AF65-F5344CB8AC3E}">
        <p14:creationId xmlns:p14="http://schemas.microsoft.com/office/powerpoint/2010/main" val="2598633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6AE2EA4-1B54-4440-9901-6B5B6860BCD1}"/>
              </a:ext>
            </a:extLst>
          </p:cNvPr>
          <p:cNvSpPr>
            <a:spLocks noGrp="1"/>
          </p:cNvSpPr>
          <p:nvPr>
            <p:ph idx="1"/>
          </p:nvPr>
        </p:nvSpPr>
        <p:spPr>
          <a:xfrm>
            <a:off x="-1" y="356838"/>
            <a:ext cx="12021015" cy="6501161"/>
          </a:xfrm>
        </p:spPr>
        <p:txBody>
          <a:bodyPr>
            <a:normAutofit fontScale="92500" lnSpcReduction="10000"/>
          </a:bodyPr>
          <a:lstStyle/>
          <a:p>
            <a:pPr marL="0" indent="0">
              <a:buNone/>
            </a:pPr>
            <a:r>
              <a:rPr lang="ru-RU" dirty="0"/>
              <a:t>Второе рождение профилирования, или </a:t>
            </a:r>
            <a:r>
              <a:rPr lang="ru-RU" dirty="0" err="1"/>
              <a:t>профайлинга</a:t>
            </a:r>
            <a:r>
              <a:rPr lang="ru-RU" dirty="0"/>
              <a:t>, но  уже как  самостоятельной научной дисциплины (направления практической психологии) произошло в начале 70-х годов. Именно в это время к </a:t>
            </a:r>
            <a:r>
              <a:rPr lang="ru-RU" dirty="0" err="1"/>
              <a:t>профайлингу</a:t>
            </a:r>
            <a:r>
              <a:rPr lang="ru-RU" dirty="0"/>
              <a:t> обратились ученые Израиля в контртеррористических целях  в связи с участившимися угонами самолетов террористами. </a:t>
            </a:r>
            <a:r>
              <a:rPr lang="ru-RU" dirty="0" err="1"/>
              <a:t>Профайлинг</a:t>
            </a:r>
            <a:r>
              <a:rPr lang="ru-RU" dirty="0"/>
              <a:t> первоначально был практически ориентирован на решение задачи выявления потенциальных террористов в связи с обеспечением воздушной безопасности. Впервые он использовался израильской авиакомпанией «Эль-Аль» во время досмотра авиапассажиров. Для выявления необычного реагирования подозреваемых пассажиров сотрудники задавали ряд, на первый взгляд, простых вопросов, которые являлись, по существу, специальным психологическим тестированием. Эффективность </a:t>
            </a:r>
            <a:r>
              <a:rPr lang="ru-RU" dirty="0" err="1"/>
              <a:t>профайлингового</a:t>
            </a:r>
            <a:r>
              <a:rPr lang="ru-RU" dirty="0"/>
              <a:t> опыта израильтян побудила американскую компанию ICTS в 80-х годах воссоздать эту технологию  на английском языке для служб авиационной безопасности в европейских странах. Позднее эта версия была дополнена компьютерными программами, благодаря результатам кросс-культурных исследований невербального поведения </a:t>
            </a:r>
            <a:r>
              <a:rPr lang="ru-RU" dirty="0" err="1"/>
              <a:t>П.Экмана</a:t>
            </a:r>
            <a:r>
              <a:rPr lang="ru-RU" dirty="0"/>
              <a:t>,  позволяющими определять истинные эмоциональные состояния и намерения пассажиров на основе «чтения» экспрессии лица и тела [100]. Им были изучены и установлены особенности невербальной экспрессии у представителей различных этнических культур, указывающие на искренность или лживость сообщаемой информации. </a:t>
            </a:r>
          </a:p>
          <a:p>
            <a:pPr marL="0" indent="0">
              <a:buNone/>
            </a:pPr>
            <a:endParaRPr lang="ru-RU" dirty="0"/>
          </a:p>
        </p:txBody>
      </p:sp>
    </p:spTree>
    <p:extLst>
      <p:ext uri="{BB962C8B-B14F-4D97-AF65-F5344CB8AC3E}">
        <p14:creationId xmlns:p14="http://schemas.microsoft.com/office/powerpoint/2010/main" val="3252923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FBD9D4E-AD7B-534B-805E-8B4D1E5B3EBF}"/>
              </a:ext>
            </a:extLst>
          </p:cNvPr>
          <p:cNvSpPr>
            <a:spLocks noGrp="1"/>
          </p:cNvSpPr>
          <p:nvPr>
            <p:ph idx="1"/>
          </p:nvPr>
        </p:nvSpPr>
        <p:spPr>
          <a:xfrm>
            <a:off x="334537" y="512956"/>
            <a:ext cx="11019263" cy="5664007"/>
          </a:xfrm>
        </p:spPr>
        <p:txBody>
          <a:bodyPr>
            <a:normAutofit lnSpcReduction="10000"/>
          </a:bodyPr>
          <a:lstStyle/>
          <a:p>
            <a:pPr marL="0" indent="0">
              <a:buNone/>
            </a:pPr>
            <a:r>
              <a:rPr lang="ru-RU" dirty="0"/>
              <a:t>Как отмечает </a:t>
            </a:r>
            <a:r>
              <a:rPr lang="ru-RU" dirty="0" err="1"/>
              <a:t>К.Бартол</a:t>
            </a:r>
            <a:r>
              <a:rPr lang="ru-RU" dirty="0"/>
              <a:t>, основное методологическое положение </a:t>
            </a:r>
            <a:r>
              <a:rPr lang="ru-RU" dirty="0" err="1"/>
              <a:t>профайлинга</a:t>
            </a:r>
            <a:r>
              <a:rPr lang="ru-RU" dirty="0"/>
              <a:t> состоит в том, что террористы или намеревающиеся совершить теракт обладают определенным набором подозрительных признаков во внешности, поведении и перевозимых вещах. Сравнительный  анализ и систематизация этих признаков дала возможность создать такой профиль пассажира, при сопоставлении с которым каждый человек может идентифицироваться как неопасный или потенциально опасный [101]. Так весь пассажирский поток изучается по определенной схеме, позволяющей выявить подозрительные признаки в поведении для дальнейшей углубленной идентификации. Следует подчеркнуть, что   по данным </a:t>
            </a:r>
            <a:r>
              <a:rPr lang="ru-RU" dirty="0" err="1"/>
              <a:t>профайлинга</a:t>
            </a:r>
            <a:r>
              <a:rPr lang="ru-RU" dirty="0"/>
              <a:t> можно лишь выдвинуть гипотезу о возможной причастности пассажира к теракту. Достоверность самой угрозы может быть установлена в результате тщательного личного досмотра пассажира и его вещей. </a:t>
            </a:r>
          </a:p>
          <a:p>
            <a:pPr marL="0" indent="0">
              <a:buNone/>
            </a:pPr>
            <a:endParaRPr lang="ru-RU" dirty="0"/>
          </a:p>
        </p:txBody>
      </p:sp>
    </p:spTree>
    <p:extLst>
      <p:ext uri="{BB962C8B-B14F-4D97-AF65-F5344CB8AC3E}">
        <p14:creationId xmlns:p14="http://schemas.microsoft.com/office/powerpoint/2010/main" val="3691512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6C15A43-7ACB-8C43-8C7B-93DE34E4E9D7}"/>
              </a:ext>
            </a:extLst>
          </p:cNvPr>
          <p:cNvSpPr>
            <a:spLocks noGrp="1"/>
          </p:cNvSpPr>
          <p:nvPr>
            <p:ph idx="1"/>
          </p:nvPr>
        </p:nvSpPr>
        <p:spPr>
          <a:xfrm>
            <a:off x="0" y="0"/>
            <a:ext cx="11976410" cy="6668429"/>
          </a:xfrm>
        </p:spPr>
        <p:txBody>
          <a:bodyPr>
            <a:normAutofit fontScale="92500" lnSpcReduction="10000"/>
          </a:bodyPr>
          <a:lstStyle/>
          <a:p>
            <a:pPr marL="0" indent="0">
              <a:buNone/>
            </a:pPr>
            <a:r>
              <a:rPr lang="ru-RU" dirty="0" err="1"/>
              <a:t>Профайлинг</a:t>
            </a:r>
            <a:r>
              <a:rPr lang="ru-RU" dirty="0"/>
              <a:t> предусматривает профессиональное психологическое  наблюдение по специальной схеме, содержащей определенные индикаторы,  и контрольный опрос по багажу с целью выявления наличия опасных или запрещенных к транспортировке предметов. Положительная установка у пассажира на контакт с профайлером создается благодаря тому, что профайлер акцентирует внимание пассажира на создание условий его личной безопасности. Сама ситуация опроса и  досмотра багажа своей нестандартностью нередко вызывает негативную психологическую реакцию у пассажира и поэтому требует от профайлера деликатности и «взвешенности» каждого слова. Для профайлера психологически трудным является то, что подозрение о возможной причастности пассажира может  повлиять на профессиональное общение: потенциальный террорист должен оставаться в неведении о том, что его изучают. Стандартный опрос-тестирование длится не более 3 минут. Если пассажир определяется по психологическому тестированию как подозрительный или опасный, то он подвергается более тщательному изучению и личному досмотру. Лица, имеющие преступные намерения, характеризуются определенным неконтролируемым психологическим состоянием, которое отражается в поведении, в физиологических реакциях организма и внешнем облике. Речь идет о проявлениях состояния напряженности, аффективных особенностях реагирования на определенные вопросы и ситуации, признаках лживого поведения и т.д. </a:t>
            </a:r>
          </a:p>
          <a:p>
            <a:pPr marL="0" indent="0">
              <a:buNone/>
            </a:pPr>
            <a:endParaRPr lang="ru-RU" dirty="0"/>
          </a:p>
        </p:txBody>
      </p:sp>
    </p:spTree>
    <p:extLst>
      <p:ext uri="{BB962C8B-B14F-4D97-AF65-F5344CB8AC3E}">
        <p14:creationId xmlns:p14="http://schemas.microsoft.com/office/powerpoint/2010/main" val="1462812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9AF9A17-14C7-A148-A42A-463B28A64F95}"/>
              </a:ext>
            </a:extLst>
          </p:cNvPr>
          <p:cNvSpPr>
            <a:spLocks noGrp="1"/>
          </p:cNvSpPr>
          <p:nvPr>
            <p:ph idx="1"/>
          </p:nvPr>
        </p:nvSpPr>
        <p:spPr>
          <a:xfrm>
            <a:off x="223024" y="0"/>
            <a:ext cx="11130776" cy="6176963"/>
          </a:xfrm>
        </p:spPr>
        <p:txBody>
          <a:bodyPr>
            <a:normAutofit fontScale="92500"/>
          </a:bodyPr>
          <a:lstStyle/>
          <a:p>
            <a:r>
              <a:rPr lang="ru-RU" dirty="0"/>
              <a:t>Итак, в общем смысле </a:t>
            </a:r>
            <a:r>
              <a:rPr lang="ru-RU" dirty="0" err="1"/>
              <a:t>профайлинг</a:t>
            </a:r>
            <a:r>
              <a:rPr lang="ru-RU" dirty="0"/>
              <a:t> понимается как специальная технология предупреждения противоправных действий путем определения потенциально опасных лиц на основе прикладной психологии: знаниях об информационных признаках  невербального поведения, анализе метапрограмм речи (знание нейролингвистического программирования в ситуации вербального общения). </a:t>
            </a:r>
          </a:p>
          <a:p>
            <a:r>
              <a:rPr lang="ru-RU" dirty="0"/>
              <a:t>В настоящее время за рубежом применяют дифференцированный  контртеррористический </a:t>
            </a:r>
            <a:r>
              <a:rPr lang="ru-RU" dirty="0" err="1"/>
              <a:t>профайлинг</a:t>
            </a:r>
            <a:r>
              <a:rPr lang="ru-RU" dirty="0"/>
              <a:t>. Так, авиационный </a:t>
            </a:r>
            <a:r>
              <a:rPr lang="ru-RU" dirty="0" err="1"/>
              <a:t>профайлинг</a:t>
            </a:r>
            <a:r>
              <a:rPr lang="ru-RU" dirty="0"/>
              <a:t> нацелен на выявление по невербальному поведению пассажиров, намеревающихся совершить теракт на борту воздушного судна или в здании аэропорта, а также определение признаков сокрытия оружия или взрывчатки. </a:t>
            </a:r>
            <a:r>
              <a:rPr lang="ru-RU" dirty="0" err="1"/>
              <a:t>Профайлинг</a:t>
            </a:r>
            <a:r>
              <a:rPr lang="ru-RU" dirty="0"/>
              <a:t> на железных дорогах ставит главной задачей  предупреждение противоправных действий на железнодорожном транспорте, в здании вокзалов, перронах или  прилегающих к вокзалу территориях. Гостиничный </a:t>
            </a:r>
            <a:r>
              <a:rPr lang="ru-RU" dirty="0" err="1"/>
              <a:t>профайлинг</a:t>
            </a:r>
            <a:r>
              <a:rPr lang="ru-RU" dirty="0"/>
              <a:t> имеет те же цели, но на территории отелей, гостиничных центров, кемпингов.</a:t>
            </a:r>
          </a:p>
          <a:p>
            <a:pPr marL="0" indent="0">
              <a:buNone/>
            </a:pPr>
            <a:endParaRPr lang="ru-RU" dirty="0"/>
          </a:p>
        </p:txBody>
      </p:sp>
    </p:spTree>
    <p:extLst>
      <p:ext uri="{BB962C8B-B14F-4D97-AF65-F5344CB8AC3E}">
        <p14:creationId xmlns:p14="http://schemas.microsoft.com/office/powerpoint/2010/main" val="2718107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C1B1B4C-88BC-334A-B87C-D3A8F2BE28B1}"/>
              </a:ext>
            </a:extLst>
          </p:cNvPr>
          <p:cNvSpPr>
            <a:spLocks noGrp="1"/>
          </p:cNvSpPr>
          <p:nvPr>
            <p:ph idx="1"/>
          </p:nvPr>
        </p:nvSpPr>
        <p:spPr>
          <a:xfrm>
            <a:off x="178420" y="401444"/>
            <a:ext cx="11175380" cy="5775519"/>
          </a:xfrm>
        </p:spPr>
        <p:txBody>
          <a:bodyPr>
            <a:normAutofit fontScale="85000" lnSpcReduction="20000"/>
          </a:bodyPr>
          <a:lstStyle/>
          <a:p>
            <a:r>
              <a:rPr lang="ru-RU" dirty="0"/>
              <a:t>Современное профилирование личности террористов и террористических групп как контртеррористическое направление отталкивается от практики криминального профилирования, начало которому было положено в конце 70-х годов в США на основе опыта израильских спецслужб.  Национальный центр анализа тяжких преступлений ФБР и Отделение </a:t>
            </a:r>
            <a:r>
              <a:rPr lang="ru-RU" dirty="0" err="1"/>
              <a:t>бихевиоральных</a:t>
            </a:r>
            <a:r>
              <a:rPr lang="ru-RU" dirty="0"/>
              <a:t> наук по настоящее время выполняют исследования по созданию профилей,  связанных с убийствами, изнасилованиями и похищениями людей. Отдел </a:t>
            </a:r>
            <a:r>
              <a:rPr lang="ru-RU" dirty="0" err="1"/>
              <a:t>бихевиоральных</a:t>
            </a:r>
            <a:r>
              <a:rPr lang="ru-RU" dirty="0"/>
              <a:t> наук ФБР и  отделы похищения детей и серийных убийств вместе с отделом профилирования и оценки поведения продолжают научные исследования, направленные на разработку мер по обеспечению объективности профилирования и исследования места совершения преступления. Для профилирования имеет значение следующая информация:</a:t>
            </a:r>
          </a:p>
          <a:p>
            <a:r>
              <a:rPr lang="ru-RU" dirty="0"/>
              <a:t>- фотографии места преступления;</a:t>
            </a:r>
          </a:p>
          <a:p>
            <a:r>
              <a:rPr lang="ru-RU" dirty="0"/>
              <a:t>- сведения о характере окружения (информация экономического и социального характера);</a:t>
            </a:r>
          </a:p>
          <a:p>
            <a:r>
              <a:rPr lang="ru-RU" dirty="0"/>
              <a:t>- заключение медицинской комиссии;</a:t>
            </a:r>
          </a:p>
          <a:p>
            <a:r>
              <a:rPr lang="ru-RU" dirty="0"/>
              <a:t>- карта передвижений жертвы до момента смерти;</a:t>
            </a:r>
          </a:p>
          <a:p>
            <a:r>
              <a:rPr lang="ru-RU" dirty="0"/>
              <a:t>- полный отчет об осмотре места совершения преступления;</a:t>
            </a:r>
          </a:p>
          <a:p>
            <a:r>
              <a:rPr lang="ru-RU" dirty="0"/>
              <a:t>- полное описание жертвы, привычки и образ жизни. </a:t>
            </a:r>
          </a:p>
          <a:p>
            <a:pPr marL="0" indent="0">
              <a:buNone/>
            </a:pPr>
            <a:endParaRPr lang="ru-RU" dirty="0"/>
          </a:p>
        </p:txBody>
      </p:sp>
    </p:spTree>
    <p:extLst>
      <p:ext uri="{BB962C8B-B14F-4D97-AF65-F5344CB8AC3E}">
        <p14:creationId xmlns:p14="http://schemas.microsoft.com/office/powerpoint/2010/main" val="4222646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35B58E-5F5E-A946-BDE9-E74F1E465A88}"/>
              </a:ext>
            </a:extLst>
          </p:cNvPr>
          <p:cNvSpPr>
            <a:spLocks noGrp="1"/>
          </p:cNvSpPr>
          <p:nvPr>
            <p:ph idx="1"/>
          </p:nvPr>
        </p:nvSpPr>
        <p:spPr>
          <a:xfrm>
            <a:off x="-1" y="200722"/>
            <a:ext cx="11931805" cy="6445405"/>
          </a:xfrm>
        </p:spPr>
        <p:txBody>
          <a:bodyPr>
            <a:normAutofit/>
          </a:bodyPr>
          <a:lstStyle/>
          <a:p>
            <a:pPr marL="0" indent="0">
              <a:buNone/>
            </a:pPr>
            <a:r>
              <a:rPr lang="ru-RU" dirty="0"/>
              <a:t>Главное назначение профиля преступника состоит в том, чтобы ответить на вопросы: «что», «почему», «где» и «кем» совершено. </a:t>
            </a:r>
            <a:r>
              <a:rPr lang="en-US" dirty="0" err="1"/>
              <a:t>DouglasJ</a:t>
            </a:r>
            <a:r>
              <a:rPr lang="ru-RU" dirty="0"/>
              <a:t>. , </a:t>
            </a:r>
            <a:r>
              <a:rPr lang="en-US" dirty="0" err="1"/>
              <a:t>ResslerR</a:t>
            </a:r>
            <a:r>
              <a:rPr lang="ru-RU" dirty="0"/>
              <a:t>. </a:t>
            </a:r>
            <a:r>
              <a:rPr lang="en-US" dirty="0"/>
              <a:t>K</a:t>
            </a:r>
            <a:r>
              <a:rPr lang="ru-RU" dirty="0"/>
              <a:t>., </a:t>
            </a:r>
            <a:r>
              <a:rPr lang="en-US" dirty="0" err="1"/>
              <a:t>BurgessA</a:t>
            </a:r>
            <a:r>
              <a:rPr lang="ru-RU" dirty="0"/>
              <a:t>. </a:t>
            </a:r>
            <a:r>
              <a:rPr lang="en-US" dirty="0"/>
              <a:t>W</a:t>
            </a:r>
            <a:r>
              <a:rPr lang="ru-RU" dirty="0"/>
              <a:t>. и </a:t>
            </a:r>
            <a:r>
              <a:rPr lang="en-US" dirty="0" err="1"/>
              <a:t>HartmanC</a:t>
            </a:r>
            <a:r>
              <a:rPr lang="ru-RU" dirty="0"/>
              <a:t>. </a:t>
            </a:r>
            <a:r>
              <a:rPr lang="en-US" dirty="0"/>
              <a:t>R</a:t>
            </a:r>
            <a:r>
              <a:rPr lang="ru-RU" dirty="0"/>
              <a:t>. считают, что задача профилирования состоит в сужении области расследования, а не точном установлении личности преступника  [102]. Профиль личности преступника, как правило, отражает информацию о:</a:t>
            </a:r>
          </a:p>
          <a:p>
            <a:pPr marL="0" indent="0">
              <a:buNone/>
            </a:pPr>
            <a:r>
              <a:rPr lang="ru-RU" dirty="0"/>
              <a:t>- половой принадлежности, возрасте, семейном положении и уровне образования преступника, </a:t>
            </a:r>
          </a:p>
          <a:p>
            <a:pPr marL="0" indent="0">
              <a:buNone/>
            </a:pPr>
            <a:r>
              <a:rPr lang="ru-RU" dirty="0"/>
              <a:t>- некоторые общие характеристики рода его занятий. При этом часто в профиль включают предположения или оценки:</a:t>
            </a:r>
          </a:p>
          <a:p>
            <a:pPr marL="0" indent="0">
              <a:buNone/>
            </a:pPr>
            <a:r>
              <a:rPr lang="ru-RU" dirty="0"/>
              <a:t>- вероятности рецидива и типа людей, которые предположительно могут стать его жертвами;</a:t>
            </a:r>
          </a:p>
          <a:p>
            <a:pPr marL="0" indent="0">
              <a:buNone/>
            </a:pPr>
            <a:r>
              <a:rPr lang="ru-RU" dirty="0"/>
              <a:t>-  возможные мотивы преступления;</a:t>
            </a:r>
          </a:p>
          <a:p>
            <a:pPr marL="0" indent="0">
              <a:buNone/>
            </a:pPr>
            <a:r>
              <a:rPr lang="ru-RU" dirty="0"/>
              <a:t>-  некоторые личностные черты преступника. </a:t>
            </a:r>
          </a:p>
          <a:p>
            <a:pPr marL="0" indent="0">
              <a:buNone/>
            </a:pPr>
            <a:endParaRPr lang="ru-RU" dirty="0"/>
          </a:p>
        </p:txBody>
      </p:sp>
    </p:spTree>
    <p:extLst>
      <p:ext uri="{BB962C8B-B14F-4D97-AF65-F5344CB8AC3E}">
        <p14:creationId xmlns:p14="http://schemas.microsoft.com/office/powerpoint/2010/main" val="383707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7ED5F3B-CA9F-AC4E-A212-2E22BA4208FC}"/>
              </a:ext>
            </a:extLst>
          </p:cNvPr>
          <p:cNvSpPr>
            <a:spLocks noGrp="1"/>
          </p:cNvSpPr>
          <p:nvPr>
            <p:ph idx="1"/>
          </p:nvPr>
        </p:nvSpPr>
        <p:spPr>
          <a:xfrm>
            <a:off x="0" y="490654"/>
            <a:ext cx="11353800" cy="5686309"/>
          </a:xfrm>
        </p:spPr>
        <p:txBody>
          <a:bodyPr>
            <a:normAutofit/>
          </a:bodyPr>
          <a:lstStyle/>
          <a:p>
            <a:pPr marL="0" indent="0">
              <a:buNone/>
            </a:pPr>
            <a:r>
              <a:rPr lang="ru-RU" dirty="0"/>
              <a:t>В своей монографии профессор </a:t>
            </a:r>
            <a:r>
              <a:rPr lang="ru-RU" dirty="0" err="1"/>
              <a:t>Б.Ганчевски</a:t>
            </a:r>
            <a:r>
              <a:rPr lang="ru-RU" dirty="0"/>
              <a:t> – авторитетный специалист в области </a:t>
            </a:r>
            <a:r>
              <a:rPr lang="ru-RU" dirty="0" err="1"/>
              <a:t>профайлинга</a:t>
            </a:r>
            <a:r>
              <a:rPr lang="ru-RU" dirty="0"/>
              <a:t> и </a:t>
            </a:r>
            <a:r>
              <a:rPr lang="ru-RU" dirty="0" err="1"/>
              <a:t>детекции</a:t>
            </a:r>
            <a:r>
              <a:rPr lang="ru-RU" dirty="0"/>
              <a:t> лжи, зарубежный консультант  данного проекта - подробно описал такие психодиагностические методы профилирования, как: психологический анализ криминального поведения преступника,  составление личностного и поведенческого профиля преступника в зависимости от вида совершенного преступления, применение полиграфа (детектора лжи),  проведение поведенческого интервью для раскрытия преступлений и т.д. [103]. В зарубежных странах, где сложились различные школы криминального профилирования, эти методы нашли широкое применение.  Проблемы и методология профилирования в рамках криминальной психологии освещены  в работах Н.</a:t>
            </a:r>
            <a:r>
              <a:rPr lang="en-US" dirty="0"/>
              <a:t>Bull</a:t>
            </a:r>
            <a:r>
              <a:rPr lang="ru-RU" dirty="0"/>
              <a:t>, С.</a:t>
            </a:r>
            <a:r>
              <a:rPr lang="en-US" dirty="0"/>
              <a:t>Bilby</a:t>
            </a:r>
            <a:r>
              <a:rPr lang="ru-RU" dirty="0"/>
              <a:t>, С. </a:t>
            </a:r>
            <a:r>
              <a:rPr lang="en-US" dirty="0"/>
              <a:t>Cooke</a:t>
            </a:r>
            <a:r>
              <a:rPr lang="ru-RU" dirty="0"/>
              <a:t>, Т.</a:t>
            </a:r>
            <a:r>
              <a:rPr lang="en-US" dirty="0"/>
              <a:t>Grant</a:t>
            </a:r>
            <a:r>
              <a:rPr lang="ru-RU" dirty="0"/>
              <a:t>, </a:t>
            </a:r>
            <a:r>
              <a:rPr lang="en-US" dirty="0"/>
              <a:t>R</a:t>
            </a:r>
            <a:r>
              <a:rPr lang="ru-RU" dirty="0"/>
              <a:t>. </a:t>
            </a:r>
            <a:r>
              <a:rPr lang="en-US" dirty="0"/>
              <a:t>Hatcher</a:t>
            </a:r>
            <a:r>
              <a:rPr lang="ru-RU" dirty="0"/>
              <a:t>, </a:t>
            </a:r>
            <a:r>
              <a:rPr lang="en-US" dirty="0"/>
              <a:t>J</a:t>
            </a:r>
            <a:r>
              <a:rPr lang="ru-RU" dirty="0"/>
              <a:t>.</a:t>
            </a:r>
            <a:r>
              <a:rPr lang="en-US" dirty="0"/>
              <a:t>Woodhams</a:t>
            </a:r>
            <a:r>
              <a:rPr lang="ru-RU" dirty="0"/>
              <a:t>; </a:t>
            </a:r>
            <a:r>
              <a:rPr lang="en-US" dirty="0"/>
              <a:t>J</a:t>
            </a:r>
            <a:r>
              <a:rPr lang="ru-RU" dirty="0"/>
              <a:t>.</a:t>
            </a:r>
            <a:r>
              <a:rPr lang="en-US" dirty="0"/>
              <a:t>Christian</a:t>
            </a:r>
            <a:r>
              <a:rPr lang="ru-RU" dirty="0"/>
              <a:t>, </a:t>
            </a:r>
            <a:r>
              <a:rPr lang="en-US" dirty="0"/>
              <a:t>B</a:t>
            </a:r>
            <a:r>
              <a:rPr lang="ru-RU" dirty="0"/>
              <a:t>.</a:t>
            </a:r>
            <a:r>
              <a:rPr lang="en-US" dirty="0" err="1"/>
              <a:t>Forst</a:t>
            </a:r>
            <a:r>
              <a:rPr lang="ru-RU" dirty="0"/>
              <a:t>, </a:t>
            </a:r>
            <a:r>
              <a:rPr lang="en-US" dirty="0"/>
              <a:t>J</a:t>
            </a:r>
            <a:r>
              <a:rPr lang="ru-RU" dirty="0"/>
              <a:t>.</a:t>
            </a:r>
            <a:r>
              <a:rPr lang="en-US" dirty="0"/>
              <a:t>Greene</a:t>
            </a:r>
            <a:r>
              <a:rPr lang="ru-RU" dirty="0"/>
              <a:t>, Р.</a:t>
            </a:r>
            <a:r>
              <a:rPr lang="en-US" dirty="0"/>
              <a:t>James</a:t>
            </a:r>
            <a:r>
              <a:rPr lang="ru-RU" dirty="0"/>
              <a:t>, </a:t>
            </a:r>
            <a:r>
              <a:rPr lang="en-US" dirty="0"/>
              <a:t>P</a:t>
            </a:r>
            <a:r>
              <a:rPr lang="ru-RU" dirty="0"/>
              <a:t>. </a:t>
            </a:r>
            <a:r>
              <a:rPr lang="en-US" dirty="0"/>
              <a:t>Lynch</a:t>
            </a:r>
            <a:r>
              <a:rPr lang="ru-RU" dirty="0"/>
              <a:t>и других [104]-[106].</a:t>
            </a:r>
          </a:p>
          <a:p>
            <a:pPr marL="0" indent="0">
              <a:buNone/>
            </a:pPr>
            <a:endParaRPr lang="ru-RU" dirty="0"/>
          </a:p>
        </p:txBody>
      </p:sp>
    </p:spTree>
    <p:extLst>
      <p:ext uri="{BB962C8B-B14F-4D97-AF65-F5344CB8AC3E}">
        <p14:creationId xmlns:p14="http://schemas.microsoft.com/office/powerpoint/2010/main" val="226661771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3333</Words>
  <Application>Microsoft Macintosh PowerPoint</Application>
  <PresentationFormat>Широкоэкранный</PresentationFormat>
  <Paragraphs>46</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6</cp:revision>
  <dcterms:created xsi:type="dcterms:W3CDTF">2023-11-02T03:24:04Z</dcterms:created>
  <dcterms:modified xsi:type="dcterms:W3CDTF">2023-11-03T16:28:05Z</dcterms:modified>
</cp:coreProperties>
</file>