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9" r:id="rId11"/>
    <p:sldId id="268" r:id="rId12"/>
    <p:sldId id="267" r:id="rId13"/>
    <p:sldId id="270" r:id="rId14"/>
    <p:sldId id="265" r:id="rId15"/>
    <p:sldId id="271" r:id="rId16"/>
    <p:sldId id="266" r:id="rId17"/>
  </p:sldIdLst>
  <p:sldSz cx="18288000" cy="10287000"/>
  <p:notesSz cx="6858000" cy="9144000"/>
  <p:embeddedFontLst>
    <p:embeddedFont>
      <p:font typeface="Lora Bold" charset="-52"/>
      <p:regular r:id="rId18"/>
    </p:embeddedFont>
    <p:embeddedFont>
      <p:font typeface="Lora" charset="-52"/>
      <p:regular r:id="rId19"/>
    </p:embeddedFont>
    <p:embeddedFont>
      <p:font typeface="Lora Bold Italics" charset="-52"/>
      <p:regular r:id="rId20"/>
    </p:embeddedFont>
    <p:embeddedFont>
      <p:font typeface="Lora Italics" charset="-52"/>
      <p:regular r:id="rId21"/>
    </p:embeddedFon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85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Freeform 2"/>
          <p:cNvSpPr/>
          <p:nvPr/>
        </p:nvSpPr>
        <p:spPr>
          <a:xfrm>
            <a:off x="-63503" y="-63503"/>
            <a:ext cx="16182280" cy="10413997"/>
          </a:xfrm>
          <a:custGeom>
            <a:avLst/>
            <a:gdLst/>
            <a:ahLst/>
            <a:cxnLst/>
            <a:rect l="l" t="t" r="r" b="b"/>
            <a:pathLst>
              <a:path w="16182280" h="10413997">
                <a:moveTo>
                  <a:pt x="0" y="0"/>
                </a:moveTo>
                <a:lnTo>
                  <a:pt x="16182279" y="0"/>
                </a:lnTo>
                <a:lnTo>
                  <a:pt x="16182279" y="10413997"/>
                </a:lnTo>
                <a:lnTo>
                  <a:pt x="0" y="10413997"/>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0"/>
            <a:ext cx="18238041" cy="10287000"/>
          </a:xfrm>
          <a:custGeom>
            <a:avLst/>
            <a:gdLst/>
            <a:ahLst/>
            <a:cxnLst/>
            <a:rect l="l" t="t" r="r" b="b"/>
            <a:pathLst>
              <a:path w="18238041" h="10287000">
                <a:moveTo>
                  <a:pt x="0" y="0"/>
                </a:moveTo>
                <a:lnTo>
                  <a:pt x="18238041" y="0"/>
                </a:lnTo>
                <a:lnTo>
                  <a:pt x="18238041" y="10287000"/>
                </a:lnTo>
                <a:lnTo>
                  <a:pt x="0" y="10287000"/>
                </a:lnTo>
                <a:lnTo>
                  <a:pt x="0" y="0"/>
                </a:lnTo>
                <a:close/>
              </a:path>
            </a:pathLst>
          </a:custGeom>
          <a:blipFill>
            <a:blip r:embed="rId4" cstate="print"/>
            <a:stretch>
              <a:fillRect l="-326" t="-6298" r="-52" b="-8053"/>
            </a:stretch>
          </a:blipFill>
        </p:spPr>
      </p:sp>
      <p:grpSp>
        <p:nvGrpSpPr>
          <p:cNvPr id="4" name="Group 4"/>
          <p:cNvGrpSpPr>
            <a:grpSpLocks noChangeAspect="1"/>
          </p:cNvGrpSpPr>
          <p:nvPr/>
        </p:nvGrpSpPr>
        <p:grpSpPr>
          <a:xfrm>
            <a:off x="901084" y="-63475"/>
            <a:ext cx="15997657" cy="10413949"/>
            <a:chOff x="0" y="0"/>
            <a:chExt cx="15997657" cy="10413949"/>
          </a:xfrm>
        </p:grpSpPr>
        <p:sp>
          <p:nvSpPr>
            <p:cNvPr id="5" name="Freeform 5"/>
            <p:cNvSpPr/>
            <p:nvPr/>
          </p:nvSpPr>
          <p:spPr>
            <a:xfrm>
              <a:off x="548005" y="63500"/>
              <a:ext cx="14763623" cy="10286747"/>
            </a:xfrm>
            <a:custGeom>
              <a:avLst/>
              <a:gdLst/>
              <a:ahLst/>
              <a:cxnLst/>
              <a:rect l="l" t="t" r="r" b="b"/>
              <a:pathLst>
                <a:path w="14763623" h="10286747">
                  <a:moveTo>
                    <a:pt x="2434844" y="0"/>
                  </a:moveTo>
                  <a:lnTo>
                    <a:pt x="2401697" y="22479"/>
                  </a:lnTo>
                  <a:cubicBezTo>
                    <a:pt x="860679" y="1131951"/>
                    <a:pt x="0" y="3139821"/>
                    <a:pt x="0" y="5432425"/>
                  </a:cubicBezTo>
                  <a:lnTo>
                    <a:pt x="0" y="5432425"/>
                  </a:lnTo>
                  <a:lnTo>
                    <a:pt x="0" y="5432552"/>
                  </a:lnTo>
                  <a:cubicBezTo>
                    <a:pt x="127" y="7453630"/>
                    <a:pt x="1393317" y="8404225"/>
                    <a:pt x="2811780" y="9562085"/>
                  </a:cubicBezTo>
                  <a:cubicBezTo>
                    <a:pt x="3070098" y="9772904"/>
                    <a:pt x="3326130" y="9979406"/>
                    <a:pt x="3586861" y="10170668"/>
                  </a:cubicBezTo>
                  <a:lnTo>
                    <a:pt x="3754501" y="10286747"/>
                  </a:lnTo>
                  <a:lnTo>
                    <a:pt x="11009122" y="10286747"/>
                  </a:lnTo>
                  <a:lnTo>
                    <a:pt x="11176762" y="10170668"/>
                  </a:lnTo>
                  <a:cubicBezTo>
                    <a:pt x="11437494" y="9979533"/>
                    <a:pt x="11693398" y="9772904"/>
                    <a:pt x="11951843" y="9562085"/>
                  </a:cubicBezTo>
                  <a:cubicBezTo>
                    <a:pt x="13370432" y="8404099"/>
                    <a:pt x="14763623" y="7453503"/>
                    <a:pt x="14763623" y="5432299"/>
                  </a:cubicBezTo>
                  <a:cubicBezTo>
                    <a:pt x="14763623" y="3139568"/>
                    <a:pt x="13902944" y="1131825"/>
                    <a:pt x="12362053" y="22353"/>
                  </a:cubicBezTo>
                  <a:lnTo>
                    <a:pt x="12328906" y="0"/>
                  </a:lnTo>
                  <a:close/>
                </a:path>
              </a:pathLst>
            </a:custGeom>
            <a:solidFill>
              <a:srgbClr val="FFFFFF">
                <a:alpha val="84706"/>
              </a:srgbClr>
            </a:solidFill>
          </p:spPr>
        </p:sp>
        <p:sp>
          <p:nvSpPr>
            <p:cNvPr id="6" name="Freeform 6"/>
            <p:cNvSpPr/>
            <p:nvPr/>
          </p:nvSpPr>
          <p:spPr>
            <a:xfrm>
              <a:off x="-21590" y="63627"/>
              <a:ext cx="3485515" cy="10286747"/>
            </a:xfrm>
            <a:custGeom>
              <a:avLst/>
              <a:gdLst/>
              <a:ahLst/>
              <a:cxnLst/>
              <a:rect l="l" t="t" r="r" b="b"/>
              <a:pathLst>
                <a:path w="3485515" h="10286747">
                  <a:moveTo>
                    <a:pt x="1808734" y="0"/>
                  </a:moveTo>
                  <a:lnTo>
                    <a:pt x="1694053" y="124841"/>
                  </a:lnTo>
                  <a:cubicBezTo>
                    <a:pt x="566293" y="1438148"/>
                    <a:pt x="0" y="3416935"/>
                    <a:pt x="95504" y="5603240"/>
                  </a:cubicBezTo>
                  <a:cubicBezTo>
                    <a:pt x="191135" y="7796403"/>
                    <a:pt x="1600962" y="8762873"/>
                    <a:pt x="3045333" y="9952990"/>
                  </a:cubicBezTo>
                  <a:cubicBezTo>
                    <a:pt x="3176905" y="10061322"/>
                    <a:pt x="3307715" y="10168509"/>
                    <a:pt x="3438779" y="10273158"/>
                  </a:cubicBezTo>
                  <a:lnTo>
                    <a:pt x="3456305" y="10286747"/>
                  </a:lnTo>
                  <a:lnTo>
                    <a:pt x="3485515" y="10286747"/>
                  </a:lnTo>
                  <a:lnTo>
                    <a:pt x="3072765" y="9951848"/>
                  </a:lnTo>
                  <a:cubicBezTo>
                    <a:pt x="1628394" y="8761476"/>
                    <a:pt x="218440" y="7795133"/>
                    <a:pt x="122809" y="5602097"/>
                  </a:cubicBezTo>
                  <a:cubicBezTo>
                    <a:pt x="27432" y="3415538"/>
                    <a:pt x="593725" y="1436878"/>
                    <a:pt x="1721485" y="123571"/>
                  </a:cubicBezTo>
                  <a:lnTo>
                    <a:pt x="1834896" y="0"/>
                  </a:lnTo>
                  <a:close/>
                </a:path>
              </a:pathLst>
            </a:custGeom>
            <a:solidFill>
              <a:srgbClr val="FFFFFF"/>
            </a:solidFill>
          </p:spPr>
        </p:sp>
        <p:sp>
          <p:nvSpPr>
            <p:cNvPr id="7" name="Freeform 7"/>
            <p:cNvSpPr/>
            <p:nvPr/>
          </p:nvSpPr>
          <p:spPr>
            <a:xfrm>
              <a:off x="315468" y="63754"/>
              <a:ext cx="3733800" cy="10286365"/>
            </a:xfrm>
            <a:custGeom>
              <a:avLst/>
              <a:gdLst/>
              <a:ahLst/>
              <a:cxnLst/>
              <a:rect l="l" t="t" r="r" b="b"/>
              <a:pathLst>
                <a:path w="3733800" h="10286365">
                  <a:moveTo>
                    <a:pt x="2403475" y="0"/>
                  </a:moveTo>
                  <a:lnTo>
                    <a:pt x="2370582" y="22479"/>
                  </a:lnTo>
                  <a:cubicBezTo>
                    <a:pt x="849503" y="1131824"/>
                    <a:pt x="0" y="3139694"/>
                    <a:pt x="0" y="5432171"/>
                  </a:cubicBezTo>
                  <a:lnTo>
                    <a:pt x="0" y="5432171"/>
                  </a:lnTo>
                  <a:lnTo>
                    <a:pt x="0" y="5432298"/>
                  </a:lnTo>
                  <a:cubicBezTo>
                    <a:pt x="127" y="7453249"/>
                    <a:pt x="1375283" y="8403844"/>
                    <a:pt x="2775585" y="9561703"/>
                  </a:cubicBezTo>
                  <a:cubicBezTo>
                    <a:pt x="3030601" y="9772523"/>
                    <a:pt x="3283331" y="9979152"/>
                    <a:pt x="3540633" y="10170287"/>
                  </a:cubicBezTo>
                  <a:lnTo>
                    <a:pt x="3706114" y="10286365"/>
                  </a:lnTo>
                  <a:lnTo>
                    <a:pt x="3733800" y="10286365"/>
                  </a:lnTo>
                  <a:lnTo>
                    <a:pt x="3568319" y="10170287"/>
                  </a:lnTo>
                  <a:cubicBezTo>
                    <a:pt x="3310890" y="9979025"/>
                    <a:pt x="3058287" y="9772523"/>
                    <a:pt x="2803271" y="9561703"/>
                  </a:cubicBezTo>
                  <a:cubicBezTo>
                    <a:pt x="1402969" y="8403844"/>
                    <a:pt x="27686" y="7453249"/>
                    <a:pt x="27686" y="5432171"/>
                  </a:cubicBezTo>
                  <a:cubicBezTo>
                    <a:pt x="27686" y="3139567"/>
                    <a:pt x="877189" y="1131824"/>
                    <a:pt x="2398268" y="22479"/>
                  </a:cubicBezTo>
                  <a:lnTo>
                    <a:pt x="2431034" y="0"/>
                  </a:lnTo>
                  <a:close/>
                </a:path>
              </a:pathLst>
            </a:custGeom>
            <a:solidFill>
              <a:srgbClr val="FFFFFF"/>
            </a:solidFill>
          </p:spPr>
        </p:sp>
        <p:sp>
          <p:nvSpPr>
            <p:cNvPr id="8" name="Freeform 8"/>
            <p:cNvSpPr/>
            <p:nvPr/>
          </p:nvSpPr>
          <p:spPr>
            <a:xfrm>
              <a:off x="12143231" y="63500"/>
              <a:ext cx="3854704" cy="10286873"/>
            </a:xfrm>
            <a:custGeom>
              <a:avLst/>
              <a:gdLst/>
              <a:ahLst/>
              <a:cxnLst/>
              <a:rect l="l" t="t" r="r" b="b"/>
              <a:pathLst>
                <a:path w="3854704" h="10286873">
                  <a:moveTo>
                    <a:pt x="1885570" y="0"/>
                  </a:moveTo>
                  <a:lnTo>
                    <a:pt x="1924558" y="35179"/>
                  </a:lnTo>
                  <a:cubicBezTo>
                    <a:pt x="3204719" y="1282192"/>
                    <a:pt x="3854704" y="3286252"/>
                    <a:pt x="3753231" y="5516372"/>
                  </a:cubicBezTo>
                  <a:cubicBezTo>
                    <a:pt x="3657727" y="7613523"/>
                    <a:pt x="2250187" y="8537575"/>
                    <a:pt x="808101" y="9675749"/>
                  </a:cubicBezTo>
                  <a:cubicBezTo>
                    <a:pt x="545465" y="9883013"/>
                    <a:pt x="285369" y="10085832"/>
                    <a:pt x="21336" y="10272649"/>
                  </a:cubicBezTo>
                  <a:lnTo>
                    <a:pt x="0" y="10286873"/>
                  </a:lnTo>
                  <a:lnTo>
                    <a:pt x="29337" y="10286873"/>
                  </a:lnTo>
                  <a:lnTo>
                    <a:pt x="48768" y="10273919"/>
                  </a:lnTo>
                  <a:cubicBezTo>
                    <a:pt x="312801" y="10087101"/>
                    <a:pt x="572897" y="9884283"/>
                    <a:pt x="835533" y="9677019"/>
                  </a:cubicBezTo>
                  <a:cubicBezTo>
                    <a:pt x="2277619" y="8538845"/>
                    <a:pt x="3685159" y="7614920"/>
                    <a:pt x="3780664" y="5517642"/>
                  </a:cubicBezTo>
                  <a:cubicBezTo>
                    <a:pt x="3787141" y="5376671"/>
                    <a:pt x="3790443" y="5236463"/>
                    <a:pt x="3790951" y="5097399"/>
                  </a:cubicBezTo>
                  <a:lnTo>
                    <a:pt x="3790951" y="5097399"/>
                  </a:lnTo>
                  <a:lnTo>
                    <a:pt x="3790951" y="5035677"/>
                  </a:lnTo>
                  <a:lnTo>
                    <a:pt x="3790951" y="5035677"/>
                  </a:lnTo>
                  <a:cubicBezTo>
                    <a:pt x="3784474" y="3000502"/>
                    <a:pt x="3139188" y="1192911"/>
                    <a:pt x="1951865" y="36449"/>
                  </a:cubicBezTo>
                  <a:lnTo>
                    <a:pt x="1911479" y="0"/>
                  </a:lnTo>
                  <a:close/>
                </a:path>
              </a:pathLst>
            </a:custGeom>
            <a:solidFill>
              <a:srgbClr val="FFFFFF"/>
            </a:solidFill>
          </p:spPr>
        </p:sp>
        <p:sp>
          <p:nvSpPr>
            <p:cNvPr id="9" name="Freeform 9"/>
            <p:cNvSpPr/>
            <p:nvPr/>
          </p:nvSpPr>
          <p:spPr>
            <a:xfrm>
              <a:off x="11883772" y="63754"/>
              <a:ext cx="3733800" cy="10286365"/>
            </a:xfrm>
            <a:custGeom>
              <a:avLst/>
              <a:gdLst/>
              <a:ahLst/>
              <a:cxnLst/>
              <a:rect l="l" t="t" r="r" b="b"/>
              <a:pathLst>
                <a:path w="3733800" h="10286365">
                  <a:moveTo>
                    <a:pt x="1302766" y="0"/>
                  </a:moveTo>
                  <a:lnTo>
                    <a:pt x="1330452" y="0"/>
                  </a:lnTo>
                  <a:lnTo>
                    <a:pt x="1363218" y="22479"/>
                  </a:lnTo>
                  <a:cubicBezTo>
                    <a:pt x="2884297" y="1131951"/>
                    <a:pt x="3733800" y="3139567"/>
                    <a:pt x="3733800" y="5432171"/>
                  </a:cubicBezTo>
                  <a:cubicBezTo>
                    <a:pt x="3733800" y="7453249"/>
                    <a:pt x="2358517" y="8403844"/>
                    <a:pt x="958215" y="9561703"/>
                  </a:cubicBezTo>
                  <a:cubicBezTo>
                    <a:pt x="703199" y="9772523"/>
                    <a:pt x="450470" y="9979152"/>
                    <a:pt x="193168" y="10170287"/>
                  </a:cubicBezTo>
                  <a:lnTo>
                    <a:pt x="27686" y="10286365"/>
                  </a:lnTo>
                  <a:lnTo>
                    <a:pt x="0" y="10286365"/>
                  </a:lnTo>
                  <a:lnTo>
                    <a:pt x="165482" y="10170287"/>
                  </a:lnTo>
                  <a:cubicBezTo>
                    <a:pt x="422911" y="9979025"/>
                    <a:pt x="675513" y="9772523"/>
                    <a:pt x="930530" y="9561703"/>
                  </a:cubicBezTo>
                  <a:cubicBezTo>
                    <a:pt x="2330832" y="8403845"/>
                    <a:pt x="3706115" y="7453249"/>
                    <a:pt x="3706115" y="5432171"/>
                  </a:cubicBezTo>
                  <a:cubicBezTo>
                    <a:pt x="3706115" y="3139567"/>
                    <a:pt x="2856612" y="1131825"/>
                    <a:pt x="1335533" y="22479"/>
                  </a:cubicBezTo>
                  <a:lnTo>
                    <a:pt x="1302767" y="0"/>
                  </a:lnTo>
                  <a:close/>
                </a:path>
              </a:pathLst>
            </a:custGeom>
            <a:solidFill>
              <a:srgbClr val="FFFFFF"/>
            </a:solidFill>
          </p:spPr>
        </p:sp>
      </p:grpSp>
      <p:sp>
        <p:nvSpPr>
          <p:cNvPr id="10" name="TextBox 10"/>
          <p:cNvSpPr txBox="1"/>
          <p:nvPr/>
        </p:nvSpPr>
        <p:spPr>
          <a:xfrm>
            <a:off x="4479169" y="7056272"/>
            <a:ext cx="9516046" cy="1767078"/>
          </a:xfrm>
          <a:prstGeom prst="rect">
            <a:avLst/>
          </a:prstGeom>
        </p:spPr>
        <p:txBody>
          <a:bodyPr lIns="0" tIns="0" rIns="0" bIns="0" rtlCol="0" anchor="t">
            <a:spAutoFit/>
          </a:bodyPr>
          <a:lstStyle/>
          <a:p>
            <a:pPr algn="ctr">
              <a:lnSpc>
                <a:spcPts val="3449"/>
              </a:lnSpc>
            </a:pPr>
            <a:r>
              <a:rPr lang="en-US" sz="3044" b="1" spc="225">
                <a:solidFill>
                  <a:srgbClr val="2B4472"/>
                </a:solidFill>
                <a:latin typeface="Lora Bold"/>
                <a:ea typeface="Lora Bold"/>
                <a:cs typeface="Lora Bold"/>
                <a:sym typeface="Lora Bold"/>
              </a:rPr>
              <a:t>Психодиагностика пәні. Пән оқытушысы, психология ғылымдарының кандидаты Байжуманова Б.Ш. </a:t>
            </a:r>
          </a:p>
        </p:txBody>
      </p:sp>
      <p:sp>
        <p:nvSpPr>
          <p:cNvPr id="11" name="TextBox 11"/>
          <p:cNvSpPr txBox="1"/>
          <p:nvPr/>
        </p:nvSpPr>
        <p:spPr>
          <a:xfrm>
            <a:off x="8572376" y="1309011"/>
            <a:ext cx="4396940" cy="1803578"/>
          </a:xfrm>
          <a:prstGeom prst="rect">
            <a:avLst/>
          </a:prstGeom>
        </p:spPr>
        <p:txBody>
          <a:bodyPr lIns="0" tIns="0" rIns="0" bIns="0" rtlCol="0" anchor="t">
            <a:spAutoFit/>
          </a:bodyPr>
          <a:lstStyle/>
          <a:p>
            <a:pPr algn="ctr">
              <a:lnSpc>
                <a:spcPts val="6719"/>
              </a:lnSpc>
            </a:pPr>
            <a:r>
              <a:rPr lang="en-US" sz="4800" b="1" spc="225">
                <a:solidFill>
                  <a:srgbClr val="262626"/>
                </a:solidFill>
                <a:latin typeface="Lora Bold"/>
                <a:ea typeface="Lora Bold"/>
                <a:cs typeface="Lora Bold"/>
                <a:sym typeface="Lora Bold"/>
              </a:rPr>
              <a:t>№7 дәріс</a:t>
            </a:r>
          </a:p>
          <a:p>
            <a:pPr algn="ctr">
              <a:lnSpc>
                <a:spcPts val="7559"/>
              </a:lnSpc>
            </a:pPr>
            <a:r>
              <a:rPr lang="en-US" sz="5400" b="1" spc="226">
                <a:solidFill>
                  <a:srgbClr val="262626"/>
                </a:solidFill>
                <a:latin typeface="Lora Bold"/>
                <a:ea typeface="Lora Bold"/>
                <a:cs typeface="Lora Bold"/>
                <a:sym typeface="Lora Bold"/>
              </a:rPr>
              <a:t> Сенімділік</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Freeform 2"/>
          <p:cNvSpPr/>
          <p:nvPr/>
        </p:nvSpPr>
        <p:spPr>
          <a:xfrm>
            <a:off x="2861291" y="3235452"/>
            <a:ext cx="13193982" cy="57121"/>
          </a:xfrm>
          <a:custGeom>
            <a:avLst/>
            <a:gdLst/>
            <a:ahLst/>
            <a:cxnLst/>
            <a:rect l="l" t="t" r="r" b="b"/>
            <a:pathLst>
              <a:path w="13193982" h="57121">
                <a:moveTo>
                  <a:pt x="0" y="0"/>
                </a:moveTo>
                <a:lnTo>
                  <a:pt x="13193982" y="0"/>
                </a:lnTo>
                <a:lnTo>
                  <a:pt x="13193982" y="57121"/>
                </a:lnTo>
                <a:lnTo>
                  <a:pt x="0" y="57121"/>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Freeform 3" descr="Изображение выглядит как звезда, легкий  Автоматически созданное описание"/>
          <p:cNvSpPr/>
          <p:nvPr/>
        </p:nvSpPr>
        <p:spPr>
          <a:xfrm>
            <a:off x="4572" y="19"/>
            <a:ext cx="18283428" cy="10286981"/>
          </a:xfrm>
          <a:custGeom>
            <a:avLst/>
            <a:gdLst/>
            <a:ahLst/>
            <a:cxnLst/>
            <a:rect l="l" t="t" r="r" b="b"/>
            <a:pathLst>
              <a:path w="18283428" h="10286981">
                <a:moveTo>
                  <a:pt x="0" y="0"/>
                </a:moveTo>
                <a:lnTo>
                  <a:pt x="18283428" y="0"/>
                </a:lnTo>
                <a:lnTo>
                  <a:pt x="18283428" y="10286981"/>
                </a:lnTo>
                <a:lnTo>
                  <a:pt x="0" y="10286981"/>
                </a:lnTo>
                <a:lnTo>
                  <a:pt x="0" y="0"/>
                </a:lnTo>
                <a:close/>
              </a:path>
            </a:pathLst>
          </a:custGeom>
          <a:blipFill>
            <a:blip r:embed="rId4" cstate="print"/>
            <a:stretch>
              <a:fillRect r="-25" b="-32963"/>
            </a:stretch>
          </a:blipFill>
        </p:spPr>
      </p:sp>
      <p:sp>
        <p:nvSpPr>
          <p:cNvPr id="4" name="Freeform 4"/>
          <p:cNvSpPr/>
          <p:nvPr/>
        </p:nvSpPr>
        <p:spPr>
          <a:xfrm>
            <a:off x="-63236" y="-63503"/>
            <a:ext cx="18414473" cy="9381954"/>
          </a:xfrm>
          <a:custGeom>
            <a:avLst/>
            <a:gdLst/>
            <a:ahLst/>
            <a:cxnLst/>
            <a:rect l="l" t="t" r="r" b="b"/>
            <a:pathLst>
              <a:path w="18414473" h="9381954">
                <a:moveTo>
                  <a:pt x="0" y="0"/>
                </a:moveTo>
                <a:lnTo>
                  <a:pt x="18414472" y="0"/>
                </a:lnTo>
                <a:lnTo>
                  <a:pt x="18414472" y="9381953"/>
                </a:lnTo>
                <a:lnTo>
                  <a:pt x="0" y="9381953"/>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2743200" y="571500"/>
            <a:ext cx="13335000" cy="1354217"/>
          </a:xfrm>
          <a:prstGeom prst="rect">
            <a:avLst/>
          </a:prstGeom>
        </p:spPr>
        <p:txBody>
          <a:bodyPr wrap="square" lIns="0" tIns="0" rIns="0" bIns="0" rtlCol="0" anchor="t">
            <a:spAutoFit/>
          </a:bodyPr>
          <a:lstStyle/>
          <a:p>
            <a:pPr algn="ctr"/>
            <a:r>
              <a:rPr lang="en-US" sz="4400" b="1" spc="223" dirty="0" err="1" smtClean="0">
                <a:solidFill>
                  <a:srgbClr val="262626"/>
                </a:solidFill>
                <a:latin typeface="Times New Roman" pitchFamily="18" charset="0"/>
                <a:ea typeface="Lora"/>
                <a:cs typeface="Times New Roman" pitchFamily="18" charset="0"/>
                <a:sym typeface="Lora"/>
              </a:rPr>
              <a:t>Сенімділік</a:t>
            </a:r>
            <a:r>
              <a:rPr lang="en-US" sz="4400" b="1" spc="223" dirty="0" smtClean="0">
                <a:solidFill>
                  <a:srgbClr val="262626"/>
                </a:solidFill>
                <a:latin typeface="Times New Roman" pitchFamily="18" charset="0"/>
                <a:ea typeface="Lora"/>
                <a:cs typeface="Times New Roman" pitchFamily="18" charset="0"/>
                <a:sym typeface="Lora"/>
              </a:rPr>
              <a:t> </a:t>
            </a:r>
            <a:r>
              <a:rPr lang="en-US" sz="4400" b="1" spc="223" dirty="0" err="1" smtClean="0">
                <a:solidFill>
                  <a:srgbClr val="262626"/>
                </a:solidFill>
                <a:latin typeface="Times New Roman" pitchFamily="18" charset="0"/>
                <a:ea typeface="Lora"/>
                <a:cs typeface="Times New Roman" pitchFamily="18" charset="0"/>
                <a:sym typeface="Lora"/>
              </a:rPr>
              <a:t>өлшемдері</a:t>
            </a:r>
            <a:r>
              <a:rPr lang="en-US" sz="4400" b="1" spc="223" dirty="0" smtClean="0">
                <a:solidFill>
                  <a:srgbClr val="262626"/>
                </a:solidFill>
                <a:latin typeface="Times New Roman" pitchFamily="18" charset="0"/>
                <a:ea typeface="Lora"/>
                <a:cs typeface="Times New Roman" pitchFamily="18" charset="0"/>
                <a:sym typeface="Lora"/>
              </a:rPr>
              <a:t>. </a:t>
            </a:r>
            <a:r>
              <a:rPr lang="en-US" sz="4400" b="1" spc="223" dirty="0" err="1" smtClean="0">
                <a:solidFill>
                  <a:srgbClr val="262626"/>
                </a:solidFill>
                <a:latin typeface="Times New Roman" pitchFamily="18" charset="0"/>
                <a:ea typeface="Lora"/>
                <a:cs typeface="Times New Roman" pitchFamily="18" charset="0"/>
                <a:sym typeface="Lora"/>
              </a:rPr>
              <a:t>Сұрақнамалардың</a:t>
            </a:r>
            <a:r>
              <a:rPr lang="kk-KZ" sz="4400" b="1" spc="223" dirty="0" smtClean="0">
                <a:solidFill>
                  <a:srgbClr val="262626"/>
                </a:solidFill>
                <a:latin typeface="Times New Roman" pitchFamily="18" charset="0"/>
                <a:ea typeface="Lora"/>
                <a:cs typeface="Times New Roman" pitchFamily="18" charset="0"/>
                <a:sym typeface="Lora"/>
              </a:rPr>
              <a:t> сенімділігі (дәлдігі) </a:t>
            </a:r>
            <a:endParaRPr lang="en-US" sz="4400" b="1" spc="223" dirty="0">
              <a:solidFill>
                <a:srgbClr val="262626"/>
              </a:solidFill>
              <a:latin typeface="Times New Roman" pitchFamily="18" charset="0"/>
              <a:ea typeface="Lora"/>
              <a:cs typeface="Times New Roman" pitchFamily="18" charset="0"/>
              <a:sym typeface="Lora"/>
            </a:endParaRPr>
          </a:p>
        </p:txBody>
      </p:sp>
      <p:sp>
        <p:nvSpPr>
          <p:cNvPr id="6" name="TextBox 6"/>
          <p:cNvSpPr txBox="1"/>
          <p:nvPr/>
        </p:nvSpPr>
        <p:spPr>
          <a:xfrm>
            <a:off x="533400" y="2171700"/>
            <a:ext cx="16611600" cy="4985980"/>
          </a:xfrm>
          <a:prstGeom prst="rect">
            <a:avLst/>
          </a:prstGeom>
        </p:spPr>
        <p:txBody>
          <a:bodyPr wrap="square" lIns="0" tIns="0" rIns="0" bIns="0" rtlCol="0" anchor="t">
            <a:spAutoFit/>
          </a:bodyPr>
          <a:lstStyle/>
          <a:p>
            <a:pPr algn="just"/>
            <a:r>
              <a:rPr lang="en-US" sz="2404" b="1" spc="113" dirty="0">
                <a:solidFill>
                  <a:srgbClr val="000000"/>
                </a:solidFill>
                <a:latin typeface="Times New Roman" pitchFamily="18" charset="0"/>
                <a:ea typeface="Lora Bold"/>
                <a:cs typeface="Times New Roman" pitchFamily="18" charset="0"/>
                <a:sym typeface="Lora Bold"/>
              </a:rPr>
              <a:t> </a:t>
            </a:r>
            <a:r>
              <a:rPr lang="kk-KZ" sz="3600" dirty="0" smtClean="0">
                <a:latin typeface="Times New Roman" pitchFamily="18" charset="0"/>
                <a:cs typeface="Times New Roman" pitchFamily="18" charset="0"/>
              </a:rPr>
              <a:t>Сұрақтамалар стандартталған өзіндік есеп беру әдістеріне жатады. Сондықтан да осындай сұрақтамалар арқылы алынған мәліметтерге қаншалықты сенуімізге болады деген сұрақ пайда болады. Өзіндік есеп беруге негізделген әдістердің нәтижелеріне бір неше факторлар әсер етеді, соларды ескеру керек. </a:t>
            </a:r>
            <a:r>
              <a:rPr lang="kk-KZ" sz="3600" b="1" dirty="0" smtClean="0">
                <a:latin typeface="Times New Roman" pitchFamily="18" charset="0"/>
                <a:cs typeface="Times New Roman" pitchFamily="18" charset="0"/>
              </a:rPr>
              <a:t>Сұрақтамалардың арқылы алынған мәліметтерге сонымен келесі факторлар әсер етеді:</a:t>
            </a:r>
            <a:r>
              <a:rPr lang="kk-KZ" sz="3600" dirty="0" smtClean="0">
                <a:latin typeface="Times New Roman" pitchFamily="18" charset="0"/>
                <a:cs typeface="Times New Roman" pitchFamily="18" charset="0"/>
              </a:rPr>
              <a:t> </a:t>
            </a:r>
            <a:endParaRPr lang="kk-KZ" sz="3600" dirty="0" smtClean="0">
              <a:latin typeface="Times New Roman" pitchFamily="18" charset="0"/>
              <a:cs typeface="Times New Roman" pitchFamily="18" charset="0"/>
            </a:endParaRPr>
          </a:p>
          <a:p>
            <a:pPr marL="742950" indent="-742950" algn="just">
              <a:buAutoNum type="arabicPeriod"/>
            </a:pPr>
            <a:r>
              <a:rPr lang="kk-KZ" sz="3600" dirty="0" smtClean="0">
                <a:latin typeface="Times New Roman" pitchFamily="18" charset="0"/>
                <a:cs typeface="Times New Roman" pitchFamily="18" charset="0"/>
              </a:rPr>
              <a:t>білім </a:t>
            </a:r>
            <a:r>
              <a:rPr lang="kk-KZ" sz="3600" dirty="0" smtClean="0">
                <a:latin typeface="Times New Roman" pitchFamily="18" charset="0"/>
                <a:cs typeface="Times New Roman" pitchFamily="18" charset="0"/>
              </a:rPr>
              <a:t>факторы, </a:t>
            </a:r>
            <a:endParaRPr lang="kk-KZ" sz="3600" dirty="0" smtClean="0">
              <a:latin typeface="Times New Roman" pitchFamily="18" charset="0"/>
              <a:cs typeface="Times New Roman" pitchFamily="18" charset="0"/>
            </a:endParaRPr>
          </a:p>
          <a:p>
            <a:pPr marL="742950" indent="-742950" algn="just">
              <a:buAutoNum type="arabicPeriod"/>
            </a:pPr>
            <a:r>
              <a:rPr lang="kk-KZ" sz="3600" dirty="0" smtClean="0">
                <a:latin typeface="Times New Roman" pitchFamily="18" charset="0"/>
                <a:cs typeface="Times New Roman" pitchFamily="18" charset="0"/>
              </a:rPr>
              <a:t>жауап </a:t>
            </a:r>
            <a:r>
              <a:rPr lang="kk-KZ" sz="3600" dirty="0" smtClean="0">
                <a:latin typeface="Times New Roman" pitchFamily="18" charset="0"/>
                <a:cs typeface="Times New Roman" pitchFamily="18" charset="0"/>
              </a:rPr>
              <a:t>берудің өзіндік тактикасын таңдау. </a:t>
            </a:r>
            <a:endParaRPr lang="kk-KZ" sz="3600" dirty="0" smtClean="0">
              <a:latin typeface="Times New Roman" pitchFamily="18" charset="0"/>
              <a:cs typeface="Times New Roman" pitchFamily="18" charset="0"/>
            </a:endParaRPr>
          </a:p>
          <a:p>
            <a:pPr marL="742950" indent="-742950" algn="just">
              <a:buAutoNum type="arabicPeriod"/>
            </a:pPr>
            <a:r>
              <a:rPr lang="kk-KZ" sz="3600" dirty="0" smtClean="0">
                <a:latin typeface="Times New Roman" pitchFamily="18" charset="0"/>
                <a:cs typeface="Times New Roman" pitchFamily="18" charset="0"/>
              </a:rPr>
              <a:t>әлеумет </a:t>
            </a:r>
            <a:r>
              <a:rPr lang="kk-KZ" sz="3600" dirty="0" smtClean="0">
                <a:latin typeface="Times New Roman" pitchFamily="18" charset="0"/>
                <a:cs typeface="Times New Roman" pitchFamily="18" charset="0"/>
              </a:rPr>
              <a:t>жағынан жағымды жауап беруге ұмтылу. </a:t>
            </a:r>
            <a:endParaRPr lang="en-US" sz="2404" b="1" spc="113" dirty="0">
              <a:solidFill>
                <a:srgbClr val="000000"/>
              </a:solidFill>
              <a:latin typeface="Times New Roman" pitchFamily="18" charset="0"/>
              <a:ea typeface="Lora Bold"/>
              <a:cs typeface="Times New Roman" pitchFamily="18" charset="0"/>
              <a:sym typeface="Lora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Freeform 2"/>
          <p:cNvSpPr/>
          <p:nvPr/>
        </p:nvSpPr>
        <p:spPr>
          <a:xfrm>
            <a:off x="2861291" y="3235452"/>
            <a:ext cx="13193982" cy="57121"/>
          </a:xfrm>
          <a:custGeom>
            <a:avLst/>
            <a:gdLst/>
            <a:ahLst/>
            <a:cxnLst/>
            <a:rect l="l" t="t" r="r" b="b"/>
            <a:pathLst>
              <a:path w="13193982" h="57121">
                <a:moveTo>
                  <a:pt x="0" y="0"/>
                </a:moveTo>
                <a:lnTo>
                  <a:pt x="13193982" y="0"/>
                </a:lnTo>
                <a:lnTo>
                  <a:pt x="13193982" y="57121"/>
                </a:lnTo>
                <a:lnTo>
                  <a:pt x="0" y="57121"/>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Freeform 3" descr="Изображение выглядит как звезда, легкий  Автоматически созданное описание"/>
          <p:cNvSpPr/>
          <p:nvPr/>
        </p:nvSpPr>
        <p:spPr>
          <a:xfrm>
            <a:off x="4572" y="19"/>
            <a:ext cx="18283428" cy="10286981"/>
          </a:xfrm>
          <a:custGeom>
            <a:avLst/>
            <a:gdLst/>
            <a:ahLst/>
            <a:cxnLst/>
            <a:rect l="l" t="t" r="r" b="b"/>
            <a:pathLst>
              <a:path w="18283428" h="10286981">
                <a:moveTo>
                  <a:pt x="0" y="0"/>
                </a:moveTo>
                <a:lnTo>
                  <a:pt x="18283428" y="0"/>
                </a:lnTo>
                <a:lnTo>
                  <a:pt x="18283428" y="10286981"/>
                </a:lnTo>
                <a:lnTo>
                  <a:pt x="0" y="10286981"/>
                </a:lnTo>
                <a:lnTo>
                  <a:pt x="0" y="0"/>
                </a:lnTo>
                <a:close/>
              </a:path>
            </a:pathLst>
          </a:custGeom>
          <a:blipFill>
            <a:blip r:embed="rId4" cstate="print"/>
            <a:stretch>
              <a:fillRect r="-25" b="-32963"/>
            </a:stretch>
          </a:blipFill>
        </p:spPr>
      </p:sp>
      <p:sp>
        <p:nvSpPr>
          <p:cNvPr id="4" name="Freeform 4"/>
          <p:cNvSpPr/>
          <p:nvPr/>
        </p:nvSpPr>
        <p:spPr>
          <a:xfrm>
            <a:off x="-63236" y="-63503"/>
            <a:ext cx="18414473" cy="9381954"/>
          </a:xfrm>
          <a:custGeom>
            <a:avLst/>
            <a:gdLst/>
            <a:ahLst/>
            <a:cxnLst/>
            <a:rect l="l" t="t" r="r" b="b"/>
            <a:pathLst>
              <a:path w="18414473" h="9381954">
                <a:moveTo>
                  <a:pt x="0" y="0"/>
                </a:moveTo>
                <a:lnTo>
                  <a:pt x="18414472" y="0"/>
                </a:lnTo>
                <a:lnTo>
                  <a:pt x="18414472" y="9381953"/>
                </a:lnTo>
                <a:lnTo>
                  <a:pt x="0" y="9381953"/>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990600" y="342901"/>
            <a:ext cx="16306800" cy="1828706"/>
          </a:xfrm>
          <a:prstGeom prst="rect">
            <a:avLst/>
          </a:prstGeom>
        </p:spPr>
        <p:txBody>
          <a:bodyPr wrap="square" lIns="0" tIns="0" rIns="0" bIns="0" rtlCol="0" anchor="t">
            <a:spAutoFit/>
          </a:bodyPr>
          <a:lstStyle/>
          <a:p>
            <a:pPr algn="ctr"/>
            <a:r>
              <a:rPr lang="en-US" sz="4400" b="1" spc="214" dirty="0" err="1" smtClean="0">
                <a:solidFill>
                  <a:srgbClr val="262626"/>
                </a:solidFill>
                <a:latin typeface="Times New Roman" pitchFamily="18" charset="0"/>
                <a:ea typeface="Lora"/>
                <a:cs typeface="Times New Roman" pitchFamily="18" charset="0"/>
                <a:sym typeface="Lora"/>
              </a:rPr>
              <a:t>Әлеуметтік</a:t>
            </a:r>
            <a:r>
              <a:rPr lang="en-US" sz="4400" b="1" spc="214" dirty="0" smtClean="0">
                <a:solidFill>
                  <a:srgbClr val="262626"/>
                </a:solidFill>
                <a:latin typeface="Times New Roman" pitchFamily="18" charset="0"/>
                <a:ea typeface="Lora"/>
                <a:cs typeface="Times New Roman" pitchFamily="18" charset="0"/>
                <a:sym typeface="Lora"/>
              </a:rPr>
              <a:t> </a:t>
            </a:r>
            <a:r>
              <a:rPr lang="en-US" sz="4400" b="1" spc="214" dirty="0" err="1" smtClean="0">
                <a:solidFill>
                  <a:srgbClr val="262626"/>
                </a:solidFill>
                <a:latin typeface="Times New Roman" pitchFamily="18" charset="0"/>
                <a:ea typeface="Lora"/>
                <a:cs typeface="Times New Roman" pitchFamily="18" charset="0"/>
                <a:sym typeface="Lora"/>
              </a:rPr>
              <a:t>жағымды</a:t>
            </a:r>
            <a:r>
              <a:rPr lang="en-US" sz="4400" b="1" spc="214" dirty="0" smtClean="0">
                <a:solidFill>
                  <a:srgbClr val="262626"/>
                </a:solidFill>
                <a:latin typeface="Times New Roman" pitchFamily="18" charset="0"/>
                <a:ea typeface="Lora"/>
                <a:cs typeface="Times New Roman" pitchFamily="18" charset="0"/>
                <a:sym typeface="Lora"/>
              </a:rPr>
              <a:t> </a:t>
            </a:r>
            <a:r>
              <a:rPr lang="en-US" sz="4400" b="1" spc="214" dirty="0" err="1" smtClean="0">
                <a:solidFill>
                  <a:srgbClr val="262626"/>
                </a:solidFill>
                <a:latin typeface="Times New Roman" pitchFamily="18" charset="0"/>
                <a:ea typeface="Lora"/>
                <a:cs typeface="Times New Roman" pitchFamily="18" charset="0"/>
                <a:sym typeface="Lora"/>
              </a:rPr>
              <a:t>көріну</a:t>
            </a:r>
            <a:r>
              <a:rPr lang="en-US" sz="4400" b="1" spc="214" dirty="0" smtClean="0">
                <a:solidFill>
                  <a:srgbClr val="262626"/>
                </a:solidFill>
                <a:latin typeface="Times New Roman" pitchFamily="18" charset="0"/>
                <a:ea typeface="Lora"/>
                <a:cs typeface="Times New Roman" pitchFamily="18" charset="0"/>
                <a:sym typeface="Lora"/>
              </a:rPr>
              <a:t> </a:t>
            </a:r>
            <a:r>
              <a:rPr lang="en-US" sz="4400" b="1" spc="214" dirty="0" err="1" smtClean="0">
                <a:solidFill>
                  <a:srgbClr val="262626"/>
                </a:solidFill>
                <a:latin typeface="Times New Roman" pitchFamily="18" charset="0"/>
                <a:ea typeface="Lora"/>
                <a:cs typeface="Times New Roman" pitchFamily="18" charset="0"/>
                <a:sym typeface="Lora"/>
              </a:rPr>
              <a:t>түсінігі</a:t>
            </a:r>
            <a:r>
              <a:rPr lang="kk-KZ" sz="4400" b="1" spc="214" dirty="0" smtClean="0">
                <a:solidFill>
                  <a:srgbClr val="262626"/>
                </a:solidFill>
                <a:latin typeface="Times New Roman" pitchFamily="18" charset="0"/>
                <a:ea typeface="Lora"/>
                <a:cs typeface="Times New Roman" pitchFamily="18" charset="0"/>
                <a:sym typeface="Lora"/>
              </a:rPr>
              <a:t> </a:t>
            </a:r>
            <a:r>
              <a:rPr lang="en-US" sz="4400" b="1" spc="214" dirty="0" err="1" smtClean="0">
                <a:solidFill>
                  <a:srgbClr val="262626"/>
                </a:solidFill>
                <a:latin typeface="Times New Roman" pitchFamily="18" charset="0"/>
                <a:ea typeface="Lora"/>
                <a:cs typeface="Times New Roman" pitchFamily="18" charset="0"/>
                <a:sym typeface="Lora"/>
              </a:rPr>
              <a:t>және</a:t>
            </a:r>
            <a:r>
              <a:rPr lang="en-US" sz="4400" b="1" spc="214" dirty="0" smtClean="0">
                <a:solidFill>
                  <a:srgbClr val="262626"/>
                </a:solidFill>
                <a:latin typeface="Times New Roman" pitchFamily="18" charset="0"/>
                <a:ea typeface="Lora"/>
                <a:cs typeface="Times New Roman" pitchFamily="18" charset="0"/>
                <a:sym typeface="Lora"/>
              </a:rPr>
              <a:t> </a:t>
            </a:r>
            <a:r>
              <a:rPr lang="en-US" sz="4400" b="1" spc="214" dirty="0" smtClean="0">
                <a:solidFill>
                  <a:srgbClr val="262626"/>
                </a:solidFill>
                <a:latin typeface="Times New Roman" pitchFamily="18" charset="0"/>
                <a:ea typeface="Lora"/>
                <a:cs typeface="Times New Roman" pitchFamily="18" charset="0"/>
                <a:sym typeface="Lora"/>
              </a:rPr>
              <a:t>сол </a:t>
            </a:r>
            <a:r>
              <a:rPr lang="en-US" sz="4400" b="1" spc="214" dirty="0" err="1" smtClean="0">
                <a:solidFill>
                  <a:srgbClr val="262626"/>
                </a:solidFill>
                <a:latin typeface="Times New Roman" pitchFamily="18" charset="0"/>
                <a:ea typeface="Lora"/>
                <a:cs typeface="Times New Roman" pitchFamily="18" charset="0"/>
                <a:sym typeface="Lora"/>
              </a:rPr>
              <a:t>сияқты</a:t>
            </a:r>
            <a:r>
              <a:rPr lang="en-US" sz="4400" b="1" spc="214" dirty="0" smtClean="0">
                <a:solidFill>
                  <a:srgbClr val="262626"/>
                </a:solidFill>
                <a:latin typeface="Times New Roman" pitchFamily="18" charset="0"/>
                <a:ea typeface="Lora"/>
                <a:cs typeface="Times New Roman" pitchFamily="18" charset="0"/>
                <a:sym typeface="Lora"/>
              </a:rPr>
              <a:t> </a:t>
            </a:r>
            <a:r>
              <a:rPr lang="en-US" sz="4400" b="1" spc="214" dirty="0" err="1" smtClean="0">
                <a:solidFill>
                  <a:srgbClr val="262626"/>
                </a:solidFill>
                <a:latin typeface="Times New Roman" pitchFamily="18" charset="0"/>
                <a:ea typeface="Lora"/>
                <a:cs typeface="Times New Roman" pitchFamily="18" charset="0"/>
                <a:sym typeface="Lora"/>
              </a:rPr>
              <a:t>мотивациялық</a:t>
            </a:r>
            <a:r>
              <a:rPr lang="en-US" sz="4400" b="1" spc="214" dirty="0" smtClean="0">
                <a:solidFill>
                  <a:srgbClr val="262626"/>
                </a:solidFill>
                <a:latin typeface="Times New Roman" pitchFamily="18" charset="0"/>
                <a:ea typeface="Lora"/>
                <a:cs typeface="Times New Roman" pitchFamily="18" charset="0"/>
                <a:sym typeface="Lora"/>
              </a:rPr>
              <a:t> </a:t>
            </a:r>
            <a:r>
              <a:rPr lang="en-US" sz="4400" b="1" spc="214" dirty="0" err="1" smtClean="0">
                <a:solidFill>
                  <a:srgbClr val="262626"/>
                </a:solidFill>
                <a:latin typeface="Times New Roman" pitchFamily="18" charset="0"/>
                <a:ea typeface="Lora"/>
                <a:cs typeface="Times New Roman" pitchFamily="18" charset="0"/>
                <a:sym typeface="Lora"/>
              </a:rPr>
              <a:t>бұрмалаулар</a:t>
            </a:r>
            <a:r>
              <a:rPr lang="en-US" sz="4400" b="1" spc="214" dirty="0" smtClean="0">
                <a:solidFill>
                  <a:srgbClr val="262626"/>
                </a:solidFill>
                <a:latin typeface="Times New Roman" pitchFamily="18" charset="0"/>
                <a:ea typeface="Lora"/>
                <a:cs typeface="Times New Roman" pitchFamily="18" charset="0"/>
                <a:sym typeface="Lora"/>
              </a:rPr>
              <a:t> </a:t>
            </a:r>
            <a:endParaRPr lang="en-US" sz="4400" b="1" spc="214" dirty="0" smtClean="0">
              <a:solidFill>
                <a:srgbClr val="262626"/>
              </a:solidFill>
              <a:latin typeface="Times New Roman" pitchFamily="18" charset="0"/>
              <a:ea typeface="Lora"/>
              <a:cs typeface="Times New Roman" pitchFamily="18" charset="0"/>
              <a:sym typeface="Lora"/>
            </a:endParaRPr>
          </a:p>
          <a:p>
            <a:pPr algn="ctr">
              <a:lnSpc>
                <a:spcPts val="3675"/>
              </a:lnSpc>
            </a:pPr>
            <a:endParaRPr lang="en-US" sz="4400" spc="214" dirty="0">
              <a:solidFill>
                <a:srgbClr val="262626"/>
              </a:solidFill>
              <a:latin typeface="Lora"/>
              <a:ea typeface="Lora"/>
              <a:cs typeface="Lora"/>
              <a:sym typeface="Lora"/>
            </a:endParaRPr>
          </a:p>
        </p:txBody>
      </p:sp>
      <p:sp>
        <p:nvSpPr>
          <p:cNvPr id="6" name="TextBox 6"/>
          <p:cNvSpPr txBox="1"/>
          <p:nvPr/>
        </p:nvSpPr>
        <p:spPr>
          <a:xfrm>
            <a:off x="8382000" y="2171700"/>
            <a:ext cx="8382000" cy="2585323"/>
          </a:xfrm>
          <a:prstGeom prst="rect">
            <a:avLst/>
          </a:prstGeom>
        </p:spPr>
        <p:txBody>
          <a:bodyPr wrap="square" lIns="0" tIns="0" rIns="0" bIns="0" rtlCol="0" anchor="t">
            <a:spAutoFit/>
          </a:bodyPr>
          <a:lstStyle/>
          <a:p>
            <a:pPr algn="just"/>
            <a:r>
              <a:rPr lang="kk-KZ" sz="2400" b="1" dirty="0" smtClean="0"/>
              <a:t>Жауап </a:t>
            </a:r>
            <a:r>
              <a:rPr lang="kk-KZ" sz="2400" b="1" dirty="0" smtClean="0"/>
              <a:t>берудің өзіндік тактикасын таңдау. </a:t>
            </a:r>
            <a:r>
              <a:rPr lang="kk-KZ" sz="2400" dirty="0" smtClean="0"/>
              <a:t>Кейде зерттелінуші шынайы жауап берудің орнына жауап берудің кездейсоқ тактикасын таңдайды:  барлық сұрақтарға «ия» немесе «жоқ » деп жауап береді, немесе кездейсоқ, ойланбай жауап береді. Мұндай жағдайда тестке әдейі бір сұрақ бір неше рет қайталанып, кішкене өзгертілген түрде қойылады. Немесе бір сұрақ екі жақты  қарама-қарсы түрде қойылады</a:t>
            </a:r>
            <a:r>
              <a:rPr lang="kk-KZ" sz="2400" b="1" dirty="0" smtClean="0"/>
              <a:t>.  </a:t>
            </a:r>
            <a:endParaRPr lang="en-US" sz="3200" b="1" spc="113" dirty="0">
              <a:solidFill>
                <a:srgbClr val="000000"/>
              </a:solidFill>
              <a:latin typeface="Times New Roman" pitchFamily="18" charset="0"/>
              <a:ea typeface="Lora Bold"/>
              <a:cs typeface="Times New Roman" pitchFamily="18" charset="0"/>
              <a:sym typeface="Lora Bold"/>
            </a:endParaRPr>
          </a:p>
        </p:txBody>
      </p:sp>
      <p:sp>
        <p:nvSpPr>
          <p:cNvPr id="7" name="TextBox 6"/>
          <p:cNvSpPr txBox="1"/>
          <p:nvPr/>
        </p:nvSpPr>
        <p:spPr>
          <a:xfrm>
            <a:off x="685800" y="2247900"/>
            <a:ext cx="6629400" cy="2154436"/>
          </a:xfrm>
          <a:prstGeom prst="rect">
            <a:avLst/>
          </a:prstGeom>
        </p:spPr>
        <p:txBody>
          <a:bodyPr wrap="square" lIns="0" tIns="0" rIns="0" bIns="0" rtlCol="0" anchor="t">
            <a:spAutoFit/>
          </a:bodyPr>
          <a:lstStyle/>
          <a:p>
            <a:pPr algn="just"/>
            <a:r>
              <a:rPr lang="en-US" sz="2404" b="1" spc="113" dirty="0">
                <a:solidFill>
                  <a:srgbClr val="000000"/>
                </a:solidFill>
                <a:latin typeface="Times New Roman" pitchFamily="18" charset="0"/>
                <a:ea typeface="Lora Bold"/>
                <a:cs typeface="Times New Roman" pitchFamily="18" charset="0"/>
                <a:sym typeface="Lora Bold"/>
              </a:rPr>
              <a:t> </a:t>
            </a:r>
            <a:r>
              <a:rPr lang="kk-KZ" sz="2800" b="1" dirty="0" smtClean="0"/>
              <a:t>Білім факторы</a:t>
            </a:r>
            <a:r>
              <a:rPr lang="kk-KZ" sz="2800" dirty="0" smtClean="0"/>
              <a:t> деген зерттелінуші тест арқылы қандай психикалық қасиет анықталатынын алдын ала білуі, немесе тест жауаптарын алдын ала білуі. Мұндай жағдайда басқа тест қолдануымыз жөн.  </a:t>
            </a:r>
            <a:endParaRPr lang="en-US" sz="2404" b="1" spc="113" dirty="0">
              <a:solidFill>
                <a:srgbClr val="000000"/>
              </a:solidFill>
              <a:latin typeface="Times New Roman" pitchFamily="18" charset="0"/>
              <a:ea typeface="Lora Bold"/>
              <a:cs typeface="Times New Roman" pitchFamily="18" charset="0"/>
              <a:sym typeface="Lora Bold"/>
            </a:endParaRPr>
          </a:p>
        </p:txBody>
      </p:sp>
      <p:sp>
        <p:nvSpPr>
          <p:cNvPr id="8" name="TextBox 6"/>
          <p:cNvSpPr txBox="1"/>
          <p:nvPr/>
        </p:nvSpPr>
        <p:spPr>
          <a:xfrm>
            <a:off x="381000" y="5448300"/>
            <a:ext cx="17373600" cy="2462213"/>
          </a:xfrm>
          <a:prstGeom prst="rect">
            <a:avLst/>
          </a:prstGeom>
        </p:spPr>
        <p:txBody>
          <a:bodyPr wrap="square" lIns="0" tIns="0" rIns="0" bIns="0" rtlCol="0" anchor="t">
            <a:spAutoFit/>
          </a:bodyPr>
          <a:lstStyle/>
          <a:p>
            <a:pPr algn="just"/>
            <a:r>
              <a:rPr lang="kk-KZ" sz="3200" b="1" dirty="0" smtClean="0"/>
              <a:t>Әлеумет </a:t>
            </a:r>
            <a:r>
              <a:rPr lang="kk-KZ" sz="3200" b="1" dirty="0" smtClean="0"/>
              <a:t>жағынан жағымды жауап беруге ұмтылу.</a:t>
            </a:r>
            <a:r>
              <a:rPr lang="kk-KZ" sz="3200" dirty="0" smtClean="0"/>
              <a:t>  Көп жағдайда адам өзін жақсы жағынан көрсеткісі келеді, сондықтанда ол қоғамда қабылданған жағымды қасиеттерін көрсеткісі келеді. Мысалы, егер сұрақтамада «Сіз жануарларды жақсы көресіз бе?» деген сұраққа адам жақсы көрмеседе «ия» деуі мүмкін, ойткені қоғамда жануарларды жақсы көру жағымды қасиет ретінде қабылданады.</a:t>
            </a:r>
            <a:endParaRPr lang="en-US" sz="4000" b="1" spc="113" dirty="0">
              <a:solidFill>
                <a:srgbClr val="000000"/>
              </a:solidFill>
              <a:latin typeface="Times New Roman" pitchFamily="18" charset="0"/>
              <a:ea typeface="Lora Bold"/>
              <a:cs typeface="Times New Roman" pitchFamily="18" charset="0"/>
              <a:sym typeface="Lora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Freeform 2"/>
          <p:cNvSpPr/>
          <p:nvPr/>
        </p:nvSpPr>
        <p:spPr>
          <a:xfrm>
            <a:off x="2861291" y="3235452"/>
            <a:ext cx="13193982" cy="57121"/>
          </a:xfrm>
          <a:custGeom>
            <a:avLst/>
            <a:gdLst/>
            <a:ahLst/>
            <a:cxnLst/>
            <a:rect l="l" t="t" r="r" b="b"/>
            <a:pathLst>
              <a:path w="13193982" h="57121">
                <a:moveTo>
                  <a:pt x="0" y="0"/>
                </a:moveTo>
                <a:lnTo>
                  <a:pt x="13193982" y="0"/>
                </a:lnTo>
                <a:lnTo>
                  <a:pt x="13193982" y="57121"/>
                </a:lnTo>
                <a:lnTo>
                  <a:pt x="0" y="57121"/>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Freeform 3" descr="Изображение выглядит как звезда, легкий  Автоматически созданное описание"/>
          <p:cNvSpPr/>
          <p:nvPr/>
        </p:nvSpPr>
        <p:spPr>
          <a:xfrm>
            <a:off x="4572" y="19"/>
            <a:ext cx="18283428" cy="10286981"/>
          </a:xfrm>
          <a:custGeom>
            <a:avLst/>
            <a:gdLst/>
            <a:ahLst/>
            <a:cxnLst/>
            <a:rect l="l" t="t" r="r" b="b"/>
            <a:pathLst>
              <a:path w="18283428" h="10286981">
                <a:moveTo>
                  <a:pt x="0" y="0"/>
                </a:moveTo>
                <a:lnTo>
                  <a:pt x="18283428" y="0"/>
                </a:lnTo>
                <a:lnTo>
                  <a:pt x="18283428" y="10286981"/>
                </a:lnTo>
                <a:lnTo>
                  <a:pt x="0" y="10286981"/>
                </a:lnTo>
                <a:lnTo>
                  <a:pt x="0" y="0"/>
                </a:lnTo>
                <a:close/>
              </a:path>
            </a:pathLst>
          </a:custGeom>
          <a:blipFill>
            <a:blip r:embed="rId4" cstate="print"/>
            <a:stretch>
              <a:fillRect r="-25" b="-32963"/>
            </a:stretch>
          </a:blipFill>
        </p:spPr>
      </p:sp>
      <p:sp>
        <p:nvSpPr>
          <p:cNvPr id="4" name="Freeform 4"/>
          <p:cNvSpPr/>
          <p:nvPr/>
        </p:nvSpPr>
        <p:spPr>
          <a:xfrm>
            <a:off x="-63236" y="-63503"/>
            <a:ext cx="18414473" cy="9381954"/>
          </a:xfrm>
          <a:custGeom>
            <a:avLst/>
            <a:gdLst/>
            <a:ahLst/>
            <a:cxnLst/>
            <a:rect l="l" t="t" r="r" b="b"/>
            <a:pathLst>
              <a:path w="18414473" h="9381954">
                <a:moveTo>
                  <a:pt x="0" y="0"/>
                </a:moveTo>
                <a:lnTo>
                  <a:pt x="18414472" y="0"/>
                </a:lnTo>
                <a:lnTo>
                  <a:pt x="18414472" y="9381953"/>
                </a:lnTo>
                <a:lnTo>
                  <a:pt x="0" y="9381953"/>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2743200" y="571500"/>
            <a:ext cx="13335000" cy="677108"/>
          </a:xfrm>
          <a:prstGeom prst="rect">
            <a:avLst/>
          </a:prstGeom>
        </p:spPr>
        <p:txBody>
          <a:bodyPr wrap="square" lIns="0" tIns="0" rIns="0" bIns="0" rtlCol="0" anchor="t">
            <a:spAutoFit/>
          </a:bodyPr>
          <a:lstStyle/>
          <a:p>
            <a:pPr algn="ctr"/>
            <a:r>
              <a:rPr lang="kk-KZ" sz="4400" b="1" spc="223" dirty="0" smtClean="0">
                <a:solidFill>
                  <a:srgbClr val="262626"/>
                </a:solidFill>
                <a:latin typeface="Times New Roman" pitchFamily="18" charset="0"/>
                <a:ea typeface="Lora"/>
                <a:cs typeface="Times New Roman" pitchFamily="18" charset="0"/>
                <a:sym typeface="Lora"/>
              </a:rPr>
              <a:t>Жалған жауапты тексеретін шкалалар </a:t>
            </a:r>
            <a:endParaRPr lang="en-US" sz="4400" b="1" spc="223" dirty="0">
              <a:solidFill>
                <a:srgbClr val="262626"/>
              </a:solidFill>
              <a:latin typeface="Times New Roman" pitchFamily="18" charset="0"/>
              <a:ea typeface="Lora"/>
              <a:cs typeface="Times New Roman" pitchFamily="18" charset="0"/>
              <a:sym typeface="Lora"/>
            </a:endParaRPr>
          </a:p>
        </p:txBody>
      </p:sp>
      <p:sp>
        <p:nvSpPr>
          <p:cNvPr id="6" name="TextBox 6"/>
          <p:cNvSpPr txBox="1"/>
          <p:nvPr/>
        </p:nvSpPr>
        <p:spPr>
          <a:xfrm>
            <a:off x="533400" y="2171700"/>
            <a:ext cx="16611600" cy="6093976"/>
          </a:xfrm>
          <a:prstGeom prst="rect">
            <a:avLst/>
          </a:prstGeom>
        </p:spPr>
        <p:txBody>
          <a:bodyPr wrap="square" lIns="0" tIns="0" rIns="0" bIns="0" rtlCol="0" anchor="t">
            <a:spAutoFit/>
          </a:bodyPr>
          <a:lstStyle/>
          <a:p>
            <a:pPr algn="just"/>
            <a:r>
              <a:rPr lang="kk-KZ" sz="3600" dirty="0" smtClean="0"/>
              <a:t>Өтірік </a:t>
            </a:r>
            <a:r>
              <a:rPr lang="kk-KZ" sz="3600" dirty="0" smtClean="0"/>
              <a:t>айту шкаласы </a:t>
            </a:r>
            <a:r>
              <a:rPr lang="kk-KZ" sz="3600" dirty="0" smtClean="0"/>
              <a:t>арқылы </a:t>
            </a:r>
            <a:r>
              <a:rPr lang="kk-KZ" sz="3600" dirty="0" smtClean="0"/>
              <a:t>сұрақтамаға енген әр бір сұрақтың қаншалықты </a:t>
            </a:r>
            <a:r>
              <a:rPr lang="kk-KZ" sz="3600" dirty="0" smtClean="0"/>
              <a:t>жағымды </a:t>
            </a:r>
            <a:r>
              <a:rPr lang="kk-KZ" sz="3600" dirty="0" smtClean="0"/>
              <a:t>жауап тудыратынын анықтауға болады. Ол үшін 2 әдіс қолданылады: </a:t>
            </a:r>
            <a:endParaRPr lang="kk-KZ" sz="3600" dirty="0" smtClean="0"/>
          </a:p>
          <a:p>
            <a:pPr marL="742950" indent="-742950" algn="just">
              <a:buAutoNum type="arabicPeriod"/>
            </a:pPr>
            <a:r>
              <a:rPr lang="kk-KZ" sz="3600" dirty="0" smtClean="0"/>
              <a:t>әр </a:t>
            </a:r>
            <a:r>
              <a:rPr lang="kk-KZ" sz="3600" dirty="0" smtClean="0"/>
              <a:t>бір пункт бойынша алынған суммарлық бал мен өтірік айту шкаласы арсында корреляция есептеледі. Корреляция жоғары болса, онда пункт жағымды жауап тудырады деген қорытынды жасалады. </a:t>
            </a:r>
            <a:endParaRPr lang="kk-KZ" sz="3600" dirty="0" smtClean="0"/>
          </a:p>
          <a:p>
            <a:pPr marL="742950" indent="-742950" algn="just">
              <a:buAutoNum type="arabicPeriod"/>
            </a:pPr>
            <a:r>
              <a:rPr lang="kk-KZ" sz="3600" dirty="0" smtClean="0"/>
              <a:t>нәтижелерді </a:t>
            </a:r>
            <a:r>
              <a:rPr lang="kk-KZ" sz="3600" dirty="0" smtClean="0"/>
              <a:t>әдейі бұрмалауға әкелетін нусқау беріледі. Яғни, тест жүргізілетін таңдау тобына біріншіден дұрыс нусқау беріледі, содан соң кері, бұрмалаушы нусқау беріледі. «ал енді тестке өзін жақсы жағынан көрсеткісі келетін адам тарапынан жауап беріңіз» дейміз. Содан кейін әр бір сұрақ бойынша жауаптардың өзгеруін талдаймыз, ол үшін өзгерістердің тұрақтылығын статистикалық әдістер арқылы анықтаймыз.</a:t>
            </a:r>
            <a:endParaRPr lang="en-US" sz="2404" b="1" spc="113" dirty="0">
              <a:solidFill>
                <a:srgbClr val="000000"/>
              </a:solidFill>
              <a:latin typeface="Times New Roman" pitchFamily="18" charset="0"/>
              <a:ea typeface="Lora Bold"/>
              <a:cs typeface="Times New Roman" pitchFamily="18" charset="0"/>
              <a:sym typeface="Lora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Freeform 2"/>
          <p:cNvSpPr/>
          <p:nvPr/>
        </p:nvSpPr>
        <p:spPr>
          <a:xfrm>
            <a:off x="2861291" y="3235452"/>
            <a:ext cx="13193982" cy="57121"/>
          </a:xfrm>
          <a:custGeom>
            <a:avLst/>
            <a:gdLst/>
            <a:ahLst/>
            <a:cxnLst/>
            <a:rect l="l" t="t" r="r" b="b"/>
            <a:pathLst>
              <a:path w="13193982" h="57121">
                <a:moveTo>
                  <a:pt x="0" y="0"/>
                </a:moveTo>
                <a:lnTo>
                  <a:pt x="13193982" y="0"/>
                </a:lnTo>
                <a:lnTo>
                  <a:pt x="13193982" y="57121"/>
                </a:lnTo>
                <a:lnTo>
                  <a:pt x="0" y="57121"/>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Freeform 3" descr="Изображение выглядит как звезда, легкий  Автоматически созданное описание"/>
          <p:cNvSpPr/>
          <p:nvPr/>
        </p:nvSpPr>
        <p:spPr>
          <a:xfrm>
            <a:off x="4572" y="19"/>
            <a:ext cx="18283428" cy="10286981"/>
          </a:xfrm>
          <a:custGeom>
            <a:avLst/>
            <a:gdLst/>
            <a:ahLst/>
            <a:cxnLst/>
            <a:rect l="l" t="t" r="r" b="b"/>
            <a:pathLst>
              <a:path w="18283428" h="10286981">
                <a:moveTo>
                  <a:pt x="0" y="0"/>
                </a:moveTo>
                <a:lnTo>
                  <a:pt x="18283428" y="0"/>
                </a:lnTo>
                <a:lnTo>
                  <a:pt x="18283428" y="10286981"/>
                </a:lnTo>
                <a:lnTo>
                  <a:pt x="0" y="10286981"/>
                </a:lnTo>
                <a:lnTo>
                  <a:pt x="0" y="0"/>
                </a:lnTo>
                <a:close/>
              </a:path>
            </a:pathLst>
          </a:custGeom>
          <a:blipFill>
            <a:blip r:embed="rId4" cstate="print"/>
            <a:stretch>
              <a:fillRect r="-25" b="-32963"/>
            </a:stretch>
          </a:blipFill>
        </p:spPr>
      </p:sp>
      <p:sp>
        <p:nvSpPr>
          <p:cNvPr id="4" name="Freeform 4"/>
          <p:cNvSpPr/>
          <p:nvPr/>
        </p:nvSpPr>
        <p:spPr>
          <a:xfrm>
            <a:off x="-63236" y="-63503"/>
            <a:ext cx="18414473" cy="9381954"/>
          </a:xfrm>
          <a:custGeom>
            <a:avLst/>
            <a:gdLst/>
            <a:ahLst/>
            <a:cxnLst/>
            <a:rect l="l" t="t" r="r" b="b"/>
            <a:pathLst>
              <a:path w="18414473" h="9381954">
                <a:moveTo>
                  <a:pt x="0" y="0"/>
                </a:moveTo>
                <a:lnTo>
                  <a:pt x="18414472" y="0"/>
                </a:lnTo>
                <a:lnTo>
                  <a:pt x="18414472" y="9381953"/>
                </a:lnTo>
                <a:lnTo>
                  <a:pt x="0" y="9381953"/>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2743200" y="571500"/>
            <a:ext cx="13335000" cy="677108"/>
          </a:xfrm>
          <a:prstGeom prst="rect">
            <a:avLst/>
          </a:prstGeom>
        </p:spPr>
        <p:txBody>
          <a:bodyPr wrap="square" lIns="0" tIns="0" rIns="0" bIns="0" rtlCol="0" anchor="t">
            <a:spAutoFit/>
          </a:bodyPr>
          <a:lstStyle/>
          <a:p>
            <a:pPr algn="ctr"/>
            <a:r>
              <a:rPr lang="kk-KZ" sz="4400" b="1" spc="223" dirty="0" smtClean="0">
                <a:solidFill>
                  <a:srgbClr val="262626"/>
                </a:solidFill>
                <a:latin typeface="Times New Roman" pitchFamily="18" charset="0"/>
                <a:ea typeface="Lora"/>
                <a:cs typeface="Times New Roman" pitchFamily="18" charset="0"/>
                <a:sym typeface="Lora"/>
              </a:rPr>
              <a:t>Жалған жауапты тексеретін шкалалар </a:t>
            </a:r>
            <a:endParaRPr lang="en-US" sz="4400" b="1" spc="223" dirty="0">
              <a:solidFill>
                <a:srgbClr val="262626"/>
              </a:solidFill>
              <a:latin typeface="Times New Roman" pitchFamily="18" charset="0"/>
              <a:ea typeface="Lora"/>
              <a:cs typeface="Times New Roman" pitchFamily="18" charset="0"/>
              <a:sym typeface="Lora"/>
            </a:endParaRPr>
          </a:p>
        </p:txBody>
      </p:sp>
      <p:sp>
        <p:nvSpPr>
          <p:cNvPr id="6" name="TextBox 6"/>
          <p:cNvSpPr txBox="1"/>
          <p:nvPr/>
        </p:nvSpPr>
        <p:spPr>
          <a:xfrm>
            <a:off x="533400" y="2171700"/>
            <a:ext cx="16611600" cy="4985980"/>
          </a:xfrm>
          <a:prstGeom prst="rect">
            <a:avLst/>
          </a:prstGeom>
        </p:spPr>
        <p:txBody>
          <a:bodyPr wrap="square" lIns="0" tIns="0" rIns="0" bIns="0" rtlCol="0" anchor="t">
            <a:spAutoFit/>
          </a:bodyPr>
          <a:lstStyle/>
          <a:p>
            <a:pPr algn="just"/>
            <a:r>
              <a:rPr lang="en-US" sz="2404" b="1" spc="113" dirty="0">
                <a:solidFill>
                  <a:srgbClr val="000000"/>
                </a:solidFill>
                <a:latin typeface="Times New Roman" pitchFamily="18" charset="0"/>
                <a:ea typeface="Lora Bold"/>
                <a:cs typeface="Times New Roman" pitchFamily="18" charset="0"/>
                <a:sym typeface="Lora Bold"/>
              </a:rPr>
              <a:t> </a:t>
            </a:r>
            <a:r>
              <a:rPr lang="kk-KZ" sz="3600" dirty="0" smtClean="0">
                <a:sym typeface="Lora Bold"/>
              </a:rPr>
              <a:t>Ж</a:t>
            </a:r>
            <a:r>
              <a:rPr lang="kk-KZ" sz="3600" dirty="0" smtClean="0"/>
              <a:t>алған жауаптармен </a:t>
            </a:r>
            <a:r>
              <a:rPr lang="kk-KZ" sz="3600" dirty="0" smtClean="0"/>
              <a:t>күресу жолдары: </a:t>
            </a:r>
            <a:endParaRPr lang="kk-KZ" sz="3600" dirty="0" smtClean="0"/>
          </a:p>
          <a:p>
            <a:pPr marL="742950" indent="-742950" algn="just">
              <a:buAutoNum type="arabicPeriod"/>
            </a:pPr>
            <a:r>
              <a:rPr lang="kk-KZ" sz="3600" dirty="0" smtClean="0"/>
              <a:t>жауапты </a:t>
            </a:r>
            <a:r>
              <a:rPr lang="kk-KZ" sz="3600" dirty="0" smtClean="0"/>
              <a:t>таңдауға мәжбүрлеу. Сұраққа 2 альтернативті жауап келтіреміз: біреуі-әлеумет жағынан жағымды, екіншісі - өзіңізге қажетті қасиетті анықтайтын жауап</a:t>
            </a:r>
            <a:r>
              <a:rPr lang="kk-KZ" sz="3600" dirty="0" smtClean="0"/>
              <a:t>.</a:t>
            </a:r>
          </a:p>
          <a:p>
            <a:pPr marL="742950" indent="-742950" algn="just">
              <a:buAutoNum type="arabicPeriod"/>
            </a:pPr>
            <a:r>
              <a:rPr lang="kk-KZ" sz="3600" dirty="0" smtClean="0"/>
              <a:t>арнайы </a:t>
            </a:r>
            <a:r>
              <a:rPr lang="kk-KZ" sz="3600" dirty="0" smtClean="0"/>
              <a:t>қосымша шкалаларды </a:t>
            </a:r>
            <a:r>
              <a:rPr lang="kk-KZ" sz="3600" dirty="0" smtClean="0"/>
              <a:t>енгізу</a:t>
            </a:r>
            <a:r>
              <a:rPr lang="kk-KZ" sz="3600" dirty="0" smtClean="0"/>
              <a:t>. Мысалы, «өтірік айту шкаласы», бұл шкалаға кіретін сұрақтардың әлеуметтік жағымдылығы жоғары. Егер адам өзін жақсы жағынан көрсеткісі келсе ол осындай сұрақтарға келісім береді. Осылайша, бұл шкала бойынша зерттелінуші жоғары бал жинаса, онда оның өзін әлеумет жағынан жағымды көрсеткісі келгендігі анықталады. </a:t>
            </a:r>
            <a:endParaRPr lang="en-US" sz="2404" b="1" spc="113" dirty="0">
              <a:solidFill>
                <a:srgbClr val="000000"/>
              </a:solidFill>
              <a:latin typeface="Times New Roman" pitchFamily="18" charset="0"/>
              <a:ea typeface="Lora Bold"/>
              <a:cs typeface="Times New Roman" pitchFamily="18" charset="0"/>
              <a:sym typeface="Lora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Freeform 2"/>
          <p:cNvSpPr/>
          <p:nvPr/>
        </p:nvSpPr>
        <p:spPr>
          <a:xfrm>
            <a:off x="2861291" y="3235452"/>
            <a:ext cx="13193982" cy="57121"/>
          </a:xfrm>
          <a:custGeom>
            <a:avLst/>
            <a:gdLst/>
            <a:ahLst/>
            <a:cxnLst/>
            <a:rect l="l" t="t" r="r" b="b"/>
            <a:pathLst>
              <a:path w="13193982" h="57121">
                <a:moveTo>
                  <a:pt x="0" y="0"/>
                </a:moveTo>
                <a:lnTo>
                  <a:pt x="13193982" y="0"/>
                </a:lnTo>
                <a:lnTo>
                  <a:pt x="13193982" y="57121"/>
                </a:lnTo>
                <a:lnTo>
                  <a:pt x="0" y="57121"/>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897745" y="389668"/>
            <a:ext cx="8662121" cy="738807"/>
          </a:xfrm>
          <a:prstGeom prst="rect">
            <a:avLst/>
          </a:prstGeom>
        </p:spPr>
        <p:txBody>
          <a:bodyPr lIns="0" tIns="0" rIns="0" bIns="0" rtlCol="0" anchor="t">
            <a:spAutoFit/>
          </a:bodyPr>
          <a:lstStyle/>
          <a:p>
            <a:pPr algn="l">
              <a:lnSpc>
                <a:spcPts val="5901"/>
              </a:lnSpc>
            </a:pPr>
            <a:r>
              <a:rPr lang="en-US" sz="4215" b="1">
                <a:solidFill>
                  <a:srgbClr val="000000"/>
                </a:solidFill>
                <a:latin typeface="Lora Bold"/>
                <a:ea typeface="Lora Bold"/>
                <a:cs typeface="Lora Bold"/>
                <a:sym typeface="Lora Bold"/>
              </a:rPr>
              <a:t>Ұсынылатын әдебиеттер тізімі</a:t>
            </a:r>
          </a:p>
        </p:txBody>
      </p:sp>
      <p:sp>
        <p:nvSpPr>
          <p:cNvPr id="4" name="TextBox 4"/>
          <p:cNvSpPr txBox="1"/>
          <p:nvPr/>
        </p:nvSpPr>
        <p:spPr>
          <a:xfrm>
            <a:off x="2298506" y="1117187"/>
            <a:ext cx="13691254" cy="8667693"/>
          </a:xfrm>
          <a:prstGeom prst="rect">
            <a:avLst/>
          </a:prstGeom>
        </p:spPr>
        <p:txBody>
          <a:bodyPr lIns="0" tIns="0" rIns="0" bIns="0" rtlCol="0" anchor="t">
            <a:spAutoFit/>
          </a:bodyPr>
          <a:lstStyle/>
          <a:p>
            <a:pPr algn="l">
              <a:lnSpc>
                <a:spcPts val="2526"/>
              </a:lnSpc>
            </a:pPr>
            <a:r>
              <a:rPr lang="en-US" sz="2107" b="1" dirty="0">
                <a:solidFill>
                  <a:srgbClr val="000000"/>
                </a:solidFill>
                <a:latin typeface="Lora Bold"/>
                <a:ea typeface="Lora Bold"/>
                <a:cs typeface="Lora Bold"/>
                <a:sym typeface="Lora Bold"/>
              </a:rPr>
              <a:t>1. Б.Ш. </a:t>
            </a:r>
            <a:r>
              <a:rPr lang="en-US" sz="2107" b="1" dirty="0" err="1">
                <a:solidFill>
                  <a:srgbClr val="000000"/>
                </a:solidFill>
                <a:latin typeface="Lora Bold"/>
                <a:ea typeface="Lora Bold"/>
                <a:cs typeface="Lora Bold"/>
                <a:sym typeface="Lora Bold"/>
              </a:rPr>
              <a:t>Байжуманова</a:t>
            </a:r>
            <a:r>
              <a:rPr lang="en-US" sz="2107" b="1" dirty="0">
                <a:solidFill>
                  <a:srgbClr val="000000"/>
                </a:solidFill>
                <a:latin typeface="Lora Bold"/>
                <a:ea typeface="Lora Bold"/>
                <a:cs typeface="Lora Bold"/>
                <a:sym typeface="Lora Bold"/>
              </a:rPr>
              <a:t>, А.Ж. </a:t>
            </a:r>
            <a:r>
              <a:rPr lang="en-US" sz="2107" b="1" dirty="0" err="1">
                <a:solidFill>
                  <a:srgbClr val="000000"/>
                </a:solidFill>
                <a:latin typeface="Lora Bold"/>
                <a:ea typeface="Lora Bold"/>
                <a:cs typeface="Lora Bold"/>
                <a:sym typeface="Lora Bold"/>
              </a:rPr>
              <a:t>Кунанбаева</a:t>
            </a:r>
            <a:r>
              <a:rPr lang="en-US" sz="2107" b="1" dirty="0">
                <a:solidFill>
                  <a:srgbClr val="000000"/>
                </a:solidFill>
                <a:latin typeface="Lora Bold"/>
                <a:ea typeface="Lora Bold"/>
                <a:cs typeface="Lora Bold"/>
                <a:sym typeface="Lora Bold"/>
              </a:rPr>
              <a:t>, Ә.М. </a:t>
            </a:r>
            <a:r>
              <a:rPr lang="en-US" sz="2107" b="1" dirty="0" err="1">
                <a:solidFill>
                  <a:srgbClr val="000000"/>
                </a:solidFill>
                <a:latin typeface="Lora Bold"/>
                <a:ea typeface="Lora Bold"/>
                <a:cs typeface="Lora Bold"/>
                <a:sym typeface="Lora Bold"/>
              </a:rPr>
              <a:t>Умирзакова</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Психодиагностика</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Оқу-әдістемелік</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құрал</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Алматы</a:t>
            </a:r>
            <a:r>
              <a:rPr lang="en-US" sz="2107" b="1" dirty="0">
                <a:solidFill>
                  <a:srgbClr val="000000"/>
                </a:solidFill>
                <a:latin typeface="Lora Bold"/>
                <a:ea typeface="Lora Bold"/>
                <a:cs typeface="Lora Bold"/>
                <a:sym typeface="Lora Bold"/>
              </a:rPr>
              <a:t>: «ADAL KITAP» </a:t>
            </a:r>
            <a:r>
              <a:rPr lang="en-US" sz="2107" b="1" dirty="0" err="1">
                <a:solidFill>
                  <a:srgbClr val="000000"/>
                </a:solidFill>
                <a:latin typeface="Lora Bold"/>
                <a:ea typeface="Lora Bold"/>
                <a:cs typeface="Lora Bold"/>
                <a:sym typeface="Lora Bold"/>
              </a:rPr>
              <a:t>баспасы</a:t>
            </a:r>
            <a:r>
              <a:rPr lang="en-US" sz="2107" b="1" dirty="0">
                <a:solidFill>
                  <a:srgbClr val="000000"/>
                </a:solidFill>
                <a:latin typeface="Lora Bold"/>
                <a:ea typeface="Lora Bold"/>
                <a:cs typeface="Lora Bold"/>
                <a:sym typeface="Lora Bold"/>
              </a:rPr>
              <a:t>. 2024, - 417 б. 2. </a:t>
            </a:r>
            <a:r>
              <a:rPr lang="en-US" sz="2107" b="1" dirty="0" err="1">
                <a:solidFill>
                  <a:srgbClr val="000000"/>
                </a:solidFill>
                <a:latin typeface="Lora Bold"/>
                <a:ea typeface="Lora Bold"/>
                <a:cs typeface="Lora Bold"/>
                <a:sym typeface="Lora Bold"/>
              </a:rPr>
              <a:t>Яньшин</a:t>
            </a:r>
            <a:r>
              <a:rPr lang="en-US" sz="2107" b="1" dirty="0">
                <a:solidFill>
                  <a:srgbClr val="000000"/>
                </a:solidFill>
                <a:latin typeface="Lora Bold"/>
                <a:ea typeface="Lora Bold"/>
                <a:cs typeface="Lora Bold"/>
                <a:sym typeface="Lora Bold"/>
              </a:rPr>
              <a:t>,</a:t>
            </a:r>
            <a:r>
              <a:rPr lang="en-US" sz="2107" b="1" i="1" dirty="0">
                <a:solidFill>
                  <a:srgbClr val="000000"/>
                </a:solidFill>
                <a:latin typeface="Lora Bold Italics"/>
                <a:ea typeface="Lora Bold Italics"/>
                <a:cs typeface="Lora Bold Italics"/>
                <a:sym typeface="Lora Bold Italics"/>
              </a:rPr>
              <a:t> П. В. </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Клиническая</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психодиагностика</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личности</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учебное</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пособие</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для</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вузов</a:t>
            </a:r>
            <a:r>
              <a:rPr lang="en-US" sz="2107" b="1" dirty="0">
                <a:solidFill>
                  <a:srgbClr val="000000"/>
                </a:solidFill>
                <a:latin typeface="Lora Bold"/>
                <a:ea typeface="Lora Bold"/>
                <a:cs typeface="Lora Bold"/>
                <a:sym typeface="Lora Bold"/>
              </a:rPr>
              <a:t> / П. В. </a:t>
            </a:r>
            <a:r>
              <a:rPr lang="en-US" sz="2107" b="1" dirty="0" err="1">
                <a:solidFill>
                  <a:srgbClr val="000000"/>
                </a:solidFill>
                <a:latin typeface="Lora Bold"/>
                <a:ea typeface="Lora Bold"/>
                <a:cs typeface="Lora Bold"/>
                <a:sym typeface="Lora Bold"/>
              </a:rPr>
              <a:t>Яньшин</a:t>
            </a:r>
            <a:r>
              <a:rPr lang="en-US" sz="2107" b="1" dirty="0">
                <a:solidFill>
                  <a:srgbClr val="000000"/>
                </a:solidFill>
                <a:latin typeface="Lora Bold"/>
                <a:ea typeface="Lora Bold"/>
                <a:cs typeface="Lora Bold"/>
                <a:sym typeface="Lora Bold"/>
              </a:rPr>
              <a:t>. — 3-е </a:t>
            </a:r>
            <a:r>
              <a:rPr lang="en-US" sz="2107" b="1" dirty="0" err="1">
                <a:solidFill>
                  <a:srgbClr val="000000"/>
                </a:solidFill>
                <a:latin typeface="Lora Bold"/>
                <a:ea typeface="Lora Bold"/>
                <a:cs typeface="Lora Bold"/>
                <a:sym typeface="Lora Bold"/>
              </a:rPr>
              <a:t>изд</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перераб</a:t>
            </a:r>
            <a:r>
              <a:rPr lang="en-US" sz="2107" b="1" dirty="0">
                <a:solidFill>
                  <a:srgbClr val="000000"/>
                </a:solidFill>
                <a:latin typeface="Lora Bold"/>
                <a:ea typeface="Lora Bold"/>
                <a:cs typeface="Lora Bold"/>
                <a:sym typeface="Lora Bold"/>
              </a:rPr>
              <a:t>. и </a:t>
            </a:r>
            <a:r>
              <a:rPr lang="en-US" sz="2107" b="1" dirty="0" err="1">
                <a:solidFill>
                  <a:srgbClr val="000000"/>
                </a:solidFill>
                <a:latin typeface="Lora Bold"/>
                <a:ea typeface="Lora Bold"/>
                <a:cs typeface="Lora Bold"/>
                <a:sym typeface="Lora Bold"/>
              </a:rPr>
              <a:t>доп</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Москва</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Издательство</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Юрайт</a:t>
            </a:r>
            <a:r>
              <a:rPr lang="en-US" sz="2107" b="1" dirty="0">
                <a:solidFill>
                  <a:srgbClr val="000000"/>
                </a:solidFill>
                <a:latin typeface="Lora Bold"/>
                <a:ea typeface="Lora Bold"/>
                <a:cs typeface="Lora Bold"/>
                <a:sym typeface="Lora Bold"/>
              </a:rPr>
              <a:t>, 2020. — 327 с.  3. </a:t>
            </a:r>
            <a:r>
              <a:rPr lang="en-US" sz="2107" b="1" dirty="0" err="1">
                <a:solidFill>
                  <a:srgbClr val="000000"/>
                </a:solidFill>
                <a:latin typeface="Lora Bold"/>
                <a:ea typeface="Lora Bold"/>
                <a:cs typeface="Lora Bold"/>
                <a:sym typeface="Lora Bold"/>
              </a:rPr>
              <a:t>Рамендик</a:t>
            </a:r>
            <a:r>
              <a:rPr lang="en-US" sz="2107" b="1" dirty="0">
                <a:solidFill>
                  <a:srgbClr val="000000"/>
                </a:solidFill>
                <a:latin typeface="Lora Bold"/>
                <a:ea typeface="Lora Bold"/>
                <a:cs typeface="Lora Bold"/>
                <a:sym typeface="Lora Bold"/>
              </a:rPr>
              <a:t>,</a:t>
            </a:r>
            <a:r>
              <a:rPr lang="en-US" sz="2107" b="1" i="1" dirty="0">
                <a:solidFill>
                  <a:srgbClr val="000000"/>
                </a:solidFill>
                <a:latin typeface="Lora Bold Italics"/>
                <a:ea typeface="Lora Bold Italics"/>
                <a:cs typeface="Lora Bold Italics"/>
                <a:sym typeface="Lora Bold Italics"/>
              </a:rPr>
              <a:t> Д. М. </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Практикум</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по</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психодиагностике</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учебное</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пособие</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для</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вузов</a:t>
            </a:r>
            <a:r>
              <a:rPr lang="en-US" sz="2107" b="1" dirty="0">
                <a:solidFill>
                  <a:srgbClr val="000000"/>
                </a:solidFill>
                <a:latin typeface="Lora Bold"/>
                <a:ea typeface="Lora Bold"/>
                <a:cs typeface="Lora Bold"/>
                <a:sym typeface="Lora Bold"/>
              </a:rPr>
              <a:t> / Д. М. </a:t>
            </a:r>
            <a:r>
              <a:rPr lang="en-US" sz="2107" b="1" dirty="0" err="1">
                <a:solidFill>
                  <a:srgbClr val="000000"/>
                </a:solidFill>
                <a:latin typeface="Lora Bold"/>
                <a:ea typeface="Lora Bold"/>
                <a:cs typeface="Lora Bold"/>
                <a:sym typeface="Lora Bold"/>
              </a:rPr>
              <a:t>Рамендик</a:t>
            </a:r>
            <a:r>
              <a:rPr lang="en-US" sz="2107" b="1" dirty="0">
                <a:solidFill>
                  <a:srgbClr val="000000"/>
                </a:solidFill>
                <a:latin typeface="Lora Bold"/>
                <a:ea typeface="Lora Bold"/>
                <a:cs typeface="Lora Bold"/>
                <a:sym typeface="Lora Bold"/>
              </a:rPr>
              <a:t>, М. Г. </a:t>
            </a:r>
            <a:r>
              <a:rPr lang="en-US" sz="2107" b="1" dirty="0" err="1">
                <a:solidFill>
                  <a:srgbClr val="000000"/>
                </a:solidFill>
                <a:latin typeface="Lora Bold"/>
                <a:ea typeface="Lora Bold"/>
                <a:cs typeface="Lora Bold"/>
                <a:sym typeface="Lora Bold"/>
              </a:rPr>
              <a:t>Рамендик</a:t>
            </a:r>
            <a:r>
              <a:rPr lang="en-US" sz="2107" b="1" dirty="0">
                <a:solidFill>
                  <a:srgbClr val="000000"/>
                </a:solidFill>
                <a:latin typeface="Lora Bold"/>
                <a:ea typeface="Lora Bold"/>
                <a:cs typeface="Lora Bold"/>
                <a:sym typeface="Lora Bold"/>
              </a:rPr>
              <a:t>. — 2-е </a:t>
            </a:r>
            <a:r>
              <a:rPr lang="en-US" sz="2107" b="1" dirty="0" err="1">
                <a:solidFill>
                  <a:srgbClr val="000000"/>
                </a:solidFill>
                <a:latin typeface="Lora Bold"/>
                <a:ea typeface="Lora Bold"/>
                <a:cs typeface="Lora Bold"/>
                <a:sym typeface="Lora Bold"/>
              </a:rPr>
              <a:t>изд</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испр</a:t>
            </a:r>
            <a:r>
              <a:rPr lang="en-US" sz="2107" b="1" dirty="0">
                <a:solidFill>
                  <a:srgbClr val="000000"/>
                </a:solidFill>
                <a:latin typeface="Lora Bold"/>
                <a:ea typeface="Lora Bold"/>
                <a:cs typeface="Lora Bold"/>
                <a:sym typeface="Lora Bold"/>
              </a:rPr>
              <a:t>. и </a:t>
            </a:r>
            <a:r>
              <a:rPr lang="en-US" sz="2107" b="1" dirty="0" err="1">
                <a:solidFill>
                  <a:srgbClr val="000000"/>
                </a:solidFill>
                <a:latin typeface="Lora Bold"/>
                <a:ea typeface="Lora Bold"/>
                <a:cs typeface="Lora Bold"/>
                <a:sym typeface="Lora Bold"/>
              </a:rPr>
              <a:t>доп</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Москва</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Издательство</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Юрайт</a:t>
            </a:r>
            <a:r>
              <a:rPr lang="en-US" sz="2107" b="1" dirty="0">
                <a:solidFill>
                  <a:srgbClr val="000000"/>
                </a:solidFill>
                <a:latin typeface="Lora Bold"/>
                <a:ea typeface="Lora Bold"/>
                <a:cs typeface="Lora Bold"/>
                <a:sym typeface="Lora Bold"/>
              </a:rPr>
              <a:t>, 2020. — 139 с. - (</a:t>
            </a:r>
            <a:r>
              <a:rPr lang="en-US" sz="2107" b="1" dirty="0" err="1">
                <a:solidFill>
                  <a:srgbClr val="000000"/>
                </a:solidFill>
                <a:latin typeface="Lora Bold"/>
                <a:ea typeface="Lora Bold"/>
                <a:cs typeface="Lora Bold"/>
                <a:sym typeface="Lora Bold"/>
              </a:rPr>
              <a:t>Высшее</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образование</a:t>
            </a:r>
            <a:r>
              <a:rPr lang="en-US" sz="2107" b="1" dirty="0">
                <a:solidFill>
                  <a:srgbClr val="000000"/>
                </a:solidFill>
                <a:latin typeface="Lora Bold"/>
                <a:ea typeface="Lora Bold"/>
                <a:cs typeface="Lora Bold"/>
                <a:sym typeface="Lora Bold"/>
              </a:rPr>
              <a:t>). — ISBN 978-5-534-07265-5. 4. </a:t>
            </a:r>
            <a:r>
              <a:rPr lang="en-US" sz="2107" b="1" dirty="0" err="1">
                <a:solidFill>
                  <a:srgbClr val="000000"/>
                </a:solidFill>
                <a:latin typeface="Lora Bold"/>
                <a:ea typeface="Lora Bold"/>
                <a:cs typeface="Lora Bold"/>
                <a:sym typeface="Lora Bold"/>
              </a:rPr>
              <a:t>Психодиагностика</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Теория</a:t>
            </a:r>
            <a:r>
              <a:rPr lang="en-US" sz="2107" b="1" dirty="0">
                <a:solidFill>
                  <a:srgbClr val="000000"/>
                </a:solidFill>
                <a:latin typeface="Lora Bold"/>
                <a:ea typeface="Lora Bold"/>
                <a:cs typeface="Lora Bold"/>
                <a:sym typeface="Lora Bold"/>
              </a:rPr>
              <a:t> и </a:t>
            </a:r>
            <a:r>
              <a:rPr lang="en-US" sz="2107" b="1" dirty="0" err="1">
                <a:solidFill>
                  <a:srgbClr val="000000"/>
                </a:solidFill>
                <a:latin typeface="Lora Bold"/>
                <a:ea typeface="Lora Bold"/>
                <a:cs typeface="Lora Bold"/>
                <a:sym typeface="Lora Bold"/>
              </a:rPr>
              <a:t>практика</a:t>
            </a:r>
            <a:r>
              <a:rPr lang="en-US" sz="2107" b="1" dirty="0">
                <a:solidFill>
                  <a:srgbClr val="000000"/>
                </a:solidFill>
                <a:latin typeface="Lora Bold"/>
                <a:ea typeface="Lora Bold"/>
                <a:cs typeface="Lora Bold"/>
                <a:sym typeface="Lora Bold"/>
              </a:rPr>
              <a:t> в 2 ч. </a:t>
            </a:r>
            <a:r>
              <a:rPr lang="en-US" sz="2107" b="1" dirty="0" err="1">
                <a:solidFill>
                  <a:srgbClr val="000000"/>
                </a:solidFill>
                <a:latin typeface="Lora Bold"/>
                <a:ea typeface="Lora Bold"/>
                <a:cs typeface="Lora Bold"/>
                <a:sym typeface="Lora Bold"/>
              </a:rPr>
              <a:t>Часть</a:t>
            </a:r>
            <a:r>
              <a:rPr lang="en-US" sz="2107" b="1" dirty="0">
                <a:solidFill>
                  <a:srgbClr val="000000"/>
                </a:solidFill>
                <a:latin typeface="Lora Bold"/>
                <a:ea typeface="Lora Bold"/>
                <a:cs typeface="Lora Bold"/>
                <a:sym typeface="Lora Bold"/>
              </a:rPr>
              <a:t> 1: </a:t>
            </a:r>
            <a:r>
              <a:rPr lang="en-US" sz="2107" b="1" dirty="0" err="1">
                <a:solidFill>
                  <a:srgbClr val="000000"/>
                </a:solidFill>
                <a:latin typeface="Lora Bold"/>
                <a:ea typeface="Lora Bold"/>
                <a:cs typeface="Lora Bold"/>
                <a:sym typeface="Lora Bold"/>
              </a:rPr>
              <a:t>учебник</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для</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вузов</a:t>
            </a:r>
            <a:r>
              <a:rPr lang="en-US" sz="2107" b="1" dirty="0">
                <a:solidFill>
                  <a:srgbClr val="000000"/>
                </a:solidFill>
                <a:latin typeface="Lora Bold"/>
                <a:ea typeface="Lora Bold"/>
                <a:cs typeface="Lora Bold"/>
                <a:sym typeface="Lora Bold"/>
              </a:rPr>
              <a:t> / М. К. </a:t>
            </a:r>
            <a:r>
              <a:rPr lang="en-US" sz="2107" b="1" dirty="0" err="1">
                <a:solidFill>
                  <a:srgbClr val="000000"/>
                </a:solidFill>
                <a:latin typeface="Lora Bold"/>
                <a:ea typeface="Lora Bold"/>
                <a:cs typeface="Lora Bold"/>
                <a:sym typeface="Lora Bold"/>
              </a:rPr>
              <a:t>Акимова</a:t>
            </a:r>
            <a:r>
              <a:rPr lang="en-US" sz="2107" b="1" dirty="0">
                <a:solidFill>
                  <a:srgbClr val="000000"/>
                </a:solidFill>
                <a:latin typeface="Lora Bold"/>
                <a:ea typeface="Lora Bold"/>
                <a:cs typeface="Lora Bold"/>
                <a:sym typeface="Lora Bold"/>
              </a:rPr>
              <a:t> [и </a:t>
            </a:r>
            <a:r>
              <a:rPr lang="en-US" sz="2107" b="1" dirty="0" err="1">
                <a:solidFill>
                  <a:srgbClr val="000000"/>
                </a:solidFill>
                <a:latin typeface="Lora Bold"/>
                <a:ea typeface="Lora Bold"/>
                <a:cs typeface="Lora Bold"/>
                <a:sym typeface="Lora Bold"/>
              </a:rPr>
              <a:t>др</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под</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редакцией</a:t>
            </a:r>
            <a:r>
              <a:rPr lang="en-US" sz="2107" b="1" dirty="0">
                <a:solidFill>
                  <a:srgbClr val="000000"/>
                </a:solidFill>
                <a:latin typeface="Lora Bold"/>
                <a:ea typeface="Lora Bold"/>
                <a:cs typeface="Lora Bold"/>
                <a:sym typeface="Lora Bold"/>
              </a:rPr>
              <a:t> М. К. </a:t>
            </a:r>
            <a:r>
              <a:rPr lang="en-US" sz="2107" b="1" dirty="0" err="1">
                <a:solidFill>
                  <a:srgbClr val="000000"/>
                </a:solidFill>
                <a:latin typeface="Lora Bold"/>
                <a:ea typeface="Lora Bold"/>
                <a:cs typeface="Lora Bold"/>
                <a:sym typeface="Lora Bold"/>
              </a:rPr>
              <a:t>Акимовой</a:t>
            </a:r>
            <a:r>
              <a:rPr lang="en-US" sz="2107" b="1" dirty="0">
                <a:solidFill>
                  <a:srgbClr val="000000"/>
                </a:solidFill>
                <a:latin typeface="Lora Bold"/>
                <a:ea typeface="Lora Bold"/>
                <a:cs typeface="Lora Bold"/>
                <a:sym typeface="Lora Bold"/>
              </a:rPr>
              <a:t>, М. К. </a:t>
            </a:r>
            <a:r>
              <a:rPr lang="en-US" sz="2107" b="1" dirty="0" err="1">
                <a:solidFill>
                  <a:srgbClr val="000000"/>
                </a:solidFill>
                <a:latin typeface="Lora Bold"/>
                <a:ea typeface="Lora Bold"/>
                <a:cs typeface="Lora Bold"/>
                <a:sym typeface="Lora Bold"/>
              </a:rPr>
              <a:t>Акимовой</a:t>
            </a:r>
            <a:r>
              <a:rPr lang="en-US" sz="2107" b="1" dirty="0">
                <a:solidFill>
                  <a:srgbClr val="000000"/>
                </a:solidFill>
                <a:latin typeface="Lora Bold"/>
                <a:ea typeface="Lora Bold"/>
                <a:cs typeface="Lora Bold"/>
                <a:sym typeface="Lora Bold"/>
              </a:rPr>
              <a:t>. — 4-е </a:t>
            </a:r>
            <a:r>
              <a:rPr lang="en-US" sz="2107" b="1" dirty="0" err="1">
                <a:solidFill>
                  <a:srgbClr val="000000"/>
                </a:solidFill>
                <a:latin typeface="Lora Bold"/>
                <a:ea typeface="Lora Bold"/>
                <a:cs typeface="Lora Bold"/>
                <a:sym typeface="Lora Bold"/>
              </a:rPr>
              <a:t>изд</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перераб</a:t>
            </a:r>
            <a:r>
              <a:rPr lang="en-US" sz="2107" b="1" dirty="0">
                <a:solidFill>
                  <a:srgbClr val="000000"/>
                </a:solidFill>
                <a:latin typeface="Lora Bold"/>
                <a:ea typeface="Lora Bold"/>
                <a:cs typeface="Lora Bold"/>
                <a:sym typeface="Lora Bold"/>
              </a:rPr>
              <a:t>. и </a:t>
            </a:r>
            <a:r>
              <a:rPr lang="en-US" sz="2107" b="1" dirty="0" err="1">
                <a:solidFill>
                  <a:srgbClr val="000000"/>
                </a:solidFill>
                <a:latin typeface="Lora Bold"/>
                <a:ea typeface="Lora Bold"/>
                <a:cs typeface="Lora Bold"/>
                <a:sym typeface="Lora Bold"/>
              </a:rPr>
              <a:t>доп</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Москва</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Издательство</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Юрайт</a:t>
            </a:r>
            <a:r>
              <a:rPr lang="en-US" sz="2107" b="1" dirty="0">
                <a:solidFill>
                  <a:srgbClr val="000000"/>
                </a:solidFill>
                <a:latin typeface="Lora Bold"/>
                <a:ea typeface="Lora Bold"/>
                <a:cs typeface="Lora Bold"/>
                <a:sym typeface="Lora Bold"/>
              </a:rPr>
              <a:t>, 2020. — 301 с. — (</a:t>
            </a:r>
            <a:r>
              <a:rPr lang="en-US" sz="2107" b="1" dirty="0" err="1">
                <a:solidFill>
                  <a:srgbClr val="000000"/>
                </a:solidFill>
                <a:latin typeface="Lora Bold"/>
                <a:ea typeface="Lora Bold"/>
                <a:cs typeface="Lora Bold"/>
                <a:sym typeface="Lora Bold"/>
              </a:rPr>
              <a:t>Высшее</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образование</a:t>
            </a:r>
            <a:r>
              <a:rPr lang="en-US" sz="2107" b="1" dirty="0">
                <a:solidFill>
                  <a:srgbClr val="000000"/>
                </a:solidFill>
                <a:latin typeface="Lora Bold"/>
                <a:ea typeface="Lora Bold"/>
                <a:cs typeface="Lora Bold"/>
                <a:sym typeface="Lora Bold"/>
              </a:rPr>
              <a:t>). — ISBN 978-5-9916-9948-8. — </a:t>
            </a:r>
            <a:r>
              <a:rPr lang="en-US" sz="2107" b="1" dirty="0" err="1">
                <a:solidFill>
                  <a:srgbClr val="000000"/>
                </a:solidFill>
                <a:latin typeface="Lora Bold"/>
                <a:ea typeface="Lora Bold"/>
                <a:cs typeface="Lora Bold"/>
                <a:sym typeface="Lora Bold"/>
              </a:rPr>
              <a:t>Текст</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электронный</a:t>
            </a:r>
            <a:r>
              <a:rPr lang="en-US" sz="2107" b="1" dirty="0">
                <a:solidFill>
                  <a:srgbClr val="000000"/>
                </a:solidFill>
                <a:latin typeface="Lora Bold"/>
                <a:ea typeface="Lora Bold"/>
                <a:cs typeface="Lora Bold"/>
                <a:sym typeface="Lora Bold"/>
              </a:rPr>
              <a:t> // ЭБС </a:t>
            </a:r>
            <a:r>
              <a:rPr lang="en-US" sz="2107" b="1" dirty="0" err="1">
                <a:solidFill>
                  <a:srgbClr val="000000"/>
                </a:solidFill>
                <a:latin typeface="Lora Bold"/>
                <a:ea typeface="Lora Bold"/>
                <a:cs typeface="Lora Bold"/>
                <a:sym typeface="Lora Bold"/>
              </a:rPr>
              <a:t>Юрайт</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сайт</a:t>
            </a:r>
            <a:r>
              <a:rPr lang="en-US" sz="2107" b="1" dirty="0">
                <a:solidFill>
                  <a:srgbClr val="000000"/>
                </a:solidFill>
                <a:latin typeface="Lora Bold"/>
                <a:ea typeface="Lora Bold"/>
                <a:cs typeface="Lora Bold"/>
                <a:sym typeface="Lora Bold"/>
              </a:rPr>
              <a:t>]. — URL:  5. </a:t>
            </a:r>
            <a:r>
              <a:rPr lang="en-US" sz="2107" b="1" dirty="0" err="1">
                <a:solidFill>
                  <a:srgbClr val="000000"/>
                </a:solidFill>
                <a:latin typeface="Lora Bold"/>
                <a:ea typeface="Lora Bold"/>
                <a:cs typeface="Lora Bold"/>
                <a:sym typeface="Lora Bold"/>
              </a:rPr>
              <a:t>Психодиагностика</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учебник</a:t>
            </a:r>
            <a:r>
              <a:rPr lang="en-US" sz="2107" b="1" dirty="0">
                <a:solidFill>
                  <a:srgbClr val="000000"/>
                </a:solidFill>
                <a:latin typeface="Lora Bold"/>
                <a:ea typeface="Lora Bold"/>
                <a:cs typeface="Lora Bold"/>
                <a:sym typeface="Lora Bold"/>
              </a:rPr>
              <a:t> и </a:t>
            </a:r>
            <a:r>
              <a:rPr lang="en-US" sz="2107" b="1" dirty="0" err="1">
                <a:solidFill>
                  <a:srgbClr val="000000"/>
                </a:solidFill>
                <a:latin typeface="Lora Bold"/>
                <a:ea typeface="Lora Bold"/>
                <a:cs typeface="Lora Bold"/>
                <a:sym typeface="Lora Bold"/>
              </a:rPr>
              <a:t>практикум</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для</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вузов</a:t>
            </a:r>
            <a:r>
              <a:rPr lang="en-US" sz="2107" b="1" dirty="0">
                <a:solidFill>
                  <a:srgbClr val="000000"/>
                </a:solidFill>
                <a:latin typeface="Lora Bold"/>
                <a:ea typeface="Lora Bold"/>
                <a:cs typeface="Lora Bold"/>
                <a:sym typeface="Lora Bold"/>
              </a:rPr>
              <a:t> / А. Н. </a:t>
            </a:r>
            <a:r>
              <a:rPr lang="en-US" sz="2107" b="1" dirty="0" err="1">
                <a:solidFill>
                  <a:srgbClr val="000000"/>
                </a:solidFill>
                <a:latin typeface="Lora Bold"/>
                <a:ea typeface="Lora Bold"/>
                <a:cs typeface="Lora Bold"/>
                <a:sym typeface="Lora Bold"/>
              </a:rPr>
              <a:t>Кошелева</a:t>
            </a:r>
            <a:r>
              <a:rPr lang="en-US" sz="2107" b="1" dirty="0">
                <a:solidFill>
                  <a:srgbClr val="000000"/>
                </a:solidFill>
                <a:latin typeface="Lora Bold"/>
                <a:ea typeface="Lora Bold"/>
                <a:cs typeface="Lora Bold"/>
                <a:sym typeface="Lora Bold"/>
              </a:rPr>
              <a:t> [и </a:t>
            </a:r>
            <a:r>
              <a:rPr lang="en-US" sz="2107" b="1" dirty="0" err="1">
                <a:solidFill>
                  <a:srgbClr val="000000"/>
                </a:solidFill>
                <a:latin typeface="Lora Bold"/>
                <a:ea typeface="Lora Bold"/>
                <a:cs typeface="Lora Bold"/>
                <a:sym typeface="Lora Bold"/>
              </a:rPr>
              <a:t>др</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под</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редакцией</a:t>
            </a:r>
            <a:r>
              <a:rPr lang="en-US" sz="2107" b="1" dirty="0">
                <a:solidFill>
                  <a:srgbClr val="000000"/>
                </a:solidFill>
                <a:latin typeface="Lora Bold"/>
                <a:ea typeface="Lora Bold"/>
                <a:cs typeface="Lora Bold"/>
                <a:sym typeface="Lora Bold"/>
              </a:rPr>
              <a:t> А. Н. </a:t>
            </a:r>
            <a:r>
              <a:rPr lang="en-US" sz="2107" b="1" dirty="0" err="1">
                <a:solidFill>
                  <a:srgbClr val="000000"/>
                </a:solidFill>
                <a:latin typeface="Lora Bold"/>
                <a:ea typeface="Lora Bold"/>
                <a:cs typeface="Lora Bold"/>
                <a:sym typeface="Lora Bold"/>
              </a:rPr>
              <a:t>Кошелевой</a:t>
            </a:r>
            <a:r>
              <a:rPr lang="en-US" sz="2107" b="1" dirty="0">
                <a:solidFill>
                  <a:srgbClr val="000000"/>
                </a:solidFill>
                <a:latin typeface="Lora Bold"/>
                <a:ea typeface="Lora Bold"/>
                <a:cs typeface="Lora Bold"/>
                <a:sym typeface="Lora Bold"/>
              </a:rPr>
              <a:t>, В. В. </a:t>
            </a:r>
            <a:r>
              <a:rPr lang="en-US" sz="2107" b="1" dirty="0" err="1">
                <a:solidFill>
                  <a:srgbClr val="000000"/>
                </a:solidFill>
                <a:latin typeface="Lora Bold"/>
                <a:ea typeface="Lora Bold"/>
                <a:cs typeface="Lora Bold"/>
                <a:sym typeface="Lora Bold"/>
              </a:rPr>
              <a:t>Хороших</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Москва</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Издательство</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Юрайт</a:t>
            </a:r>
            <a:r>
              <a:rPr lang="en-US" sz="2107" b="1" dirty="0">
                <a:solidFill>
                  <a:srgbClr val="000000"/>
                </a:solidFill>
                <a:latin typeface="Lora Bold"/>
                <a:ea typeface="Lora Bold"/>
                <a:cs typeface="Lora Bold"/>
                <a:sym typeface="Lora Bold"/>
              </a:rPr>
              <a:t>, 2020. — 373 с. — (</a:t>
            </a:r>
            <a:r>
              <a:rPr lang="en-US" sz="2107" b="1" dirty="0" err="1">
                <a:solidFill>
                  <a:srgbClr val="000000"/>
                </a:solidFill>
                <a:latin typeface="Lora Bold"/>
                <a:ea typeface="Lora Bold"/>
                <a:cs typeface="Lora Bold"/>
                <a:sym typeface="Lora Bold"/>
              </a:rPr>
              <a:t>Высшее</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образование</a:t>
            </a:r>
            <a:r>
              <a:rPr lang="en-US" sz="2107" b="1" dirty="0">
                <a:solidFill>
                  <a:srgbClr val="000000"/>
                </a:solidFill>
                <a:latin typeface="Lora Bold"/>
                <a:ea typeface="Lora Bold"/>
                <a:cs typeface="Lora Bold"/>
                <a:sym typeface="Lora Bold"/>
              </a:rPr>
              <a:t>). — ISBN 978-5-534-00775-6 6. </a:t>
            </a:r>
            <a:r>
              <a:rPr lang="en-US" sz="2107" b="1" dirty="0" err="1">
                <a:solidFill>
                  <a:srgbClr val="000000"/>
                </a:solidFill>
                <a:latin typeface="Lora Bold"/>
                <a:ea typeface="Lora Bold"/>
                <a:cs typeface="Lora Bold"/>
                <a:sym typeface="Lora Bold"/>
              </a:rPr>
              <a:t>Ишанов</a:t>
            </a:r>
            <a:r>
              <a:rPr lang="en-US" sz="2107" b="1" dirty="0">
                <a:solidFill>
                  <a:srgbClr val="000000"/>
                </a:solidFill>
                <a:latin typeface="Lora Bold"/>
                <a:ea typeface="Lora Bold"/>
                <a:cs typeface="Lora Bold"/>
                <a:sym typeface="Lora Bold"/>
              </a:rPr>
              <a:t>, П. З. </a:t>
            </a:r>
            <a:r>
              <a:rPr lang="en-US" sz="2107" b="1" dirty="0" err="1">
                <a:solidFill>
                  <a:srgbClr val="000000"/>
                </a:solidFill>
                <a:latin typeface="Lora Bold"/>
                <a:ea typeface="Lora Bold"/>
                <a:cs typeface="Lora Bold"/>
                <a:sym typeface="Lora Bold"/>
              </a:rPr>
              <a:t>Основы</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психолого-педагогической</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диагностики</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учеб</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пособие</a:t>
            </a:r>
            <a:r>
              <a:rPr lang="en-US" sz="2107" b="1" dirty="0">
                <a:solidFill>
                  <a:srgbClr val="000000"/>
                </a:solidFill>
                <a:latin typeface="Lora Bold"/>
                <a:ea typeface="Lora Bold"/>
                <a:cs typeface="Lora Bold"/>
                <a:sym typeface="Lora Bold"/>
              </a:rPr>
              <a:t> / П. З. </a:t>
            </a:r>
            <a:r>
              <a:rPr lang="en-US" sz="2107" b="1" dirty="0" err="1">
                <a:solidFill>
                  <a:srgbClr val="000000"/>
                </a:solidFill>
                <a:latin typeface="Lora Bold"/>
                <a:ea typeface="Lora Bold"/>
                <a:cs typeface="Lora Bold"/>
                <a:sym typeface="Lora Bold"/>
              </a:rPr>
              <a:t>Ишанов</a:t>
            </a:r>
            <a:r>
              <a:rPr lang="en-US" sz="2107" b="1" dirty="0">
                <a:solidFill>
                  <a:srgbClr val="000000"/>
                </a:solidFill>
                <a:latin typeface="Lora Bold"/>
                <a:ea typeface="Lora Bold"/>
                <a:cs typeface="Lora Bold"/>
                <a:sym typeface="Lora Bold"/>
              </a:rPr>
              <a:t> ; М-</a:t>
            </a:r>
            <a:r>
              <a:rPr lang="en-US" sz="2107" b="1" dirty="0" err="1">
                <a:solidFill>
                  <a:srgbClr val="000000"/>
                </a:solidFill>
                <a:latin typeface="Lora Bold"/>
                <a:ea typeface="Lora Bold"/>
                <a:cs typeface="Lora Bold"/>
                <a:sym typeface="Lora Bold"/>
              </a:rPr>
              <a:t>во</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образования</a:t>
            </a:r>
            <a:r>
              <a:rPr lang="en-US" sz="2107" b="1" dirty="0">
                <a:solidFill>
                  <a:srgbClr val="000000"/>
                </a:solidFill>
                <a:latin typeface="Lora Bold"/>
                <a:ea typeface="Lora Bold"/>
                <a:cs typeface="Lora Bold"/>
                <a:sym typeface="Lora Bold"/>
              </a:rPr>
              <a:t> и </a:t>
            </a:r>
            <a:r>
              <a:rPr lang="en-US" sz="2107" b="1" dirty="0" err="1">
                <a:solidFill>
                  <a:srgbClr val="000000"/>
                </a:solidFill>
                <a:latin typeface="Lora Bold"/>
                <a:ea typeface="Lora Bold"/>
                <a:cs typeface="Lora Bold"/>
                <a:sym typeface="Lora Bold"/>
              </a:rPr>
              <a:t>науки</a:t>
            </a:r>
            <a:r>
              <a:rPr lang="en-US" sz="2107" b="1" dirty="0">
                <a:solidFill>
                  <a:srgbClr val="000000"/>
                </a:solidFill>
                <a:latin typeface="Lora Bold"/>
                <a:ea typeface="Lora Bold"/>
                <a:cs typeface="Lora Bold"/>
                <a:sym typeface="Lora Bold"/>
              </a:rPr>
              <a:t> РК. - 3-е </a:t>
            </a:r>
            <a:r>
              <a:rPr lang="en-US" sz="2107" b="1" dirty="0" err="1">
                <a:solidFill>
                  <a:srgbClr val="000000"/>
                </a:solidFill>
                <a:latin typeface="Lora Bold"/>
                <a:ea typeface="Lora Bold"/>
                <a:cs typeface="Lora Bold"/>
                <a:sym typeface="Lora Bold"/>
              </a:rPr>
              <a:t>изд</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Караганда</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Ақнұр</a:t>
            </a:r>
            <a:r>
              <a:rPr lang="en-US" sz="2107" b="1" dirty="0">
                <a:solidFill>
                  <a:srgbClr val="000000"/>
                </a:solidFill>
                <a:latin typeface="Lora Bold"/>
                <a:ea typeface="Lora Bold"/>
                <a:cs typeface="Lora Bold"/>
                <a:sym typeface="Lora Bold"/>
              </a:rPr>
              <a:t>, 2019. - 136 с. - URL: http://elib.kaznu.kz/order-book. - 500 (</a:t>
            </a:r>
            <a:r>
              <a:rPr lang="en-US" sz="2107" b="1" dirty="0" err="1">
                <a:solidFill>
                  <a:srgbClr val="000000"/>
                </a:solidFill>
                <a:latin typeface="Lora Bold"/>
                <a:ea typeface="Lora Bold"/>
                <a:cs typeface="Lora Bold"/>
                <a:sym typeface="Lora Bold"/>
              </a:rPr>
              <a:t>тираж</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экз</a:t>
            </a:r>
            <a:r>
              <a:rPr lang="en-US" sz="2107" b="1" dirty="0">
                <a:solidFill>
                  <a:srgbClr val="000000"/>
                </a:solidFill>
                <a:latin typeface="Lora Bold"/>
                <a:ea typeface="Lora Bold"/>
                <a:cs typeface="Lora Bold"/>
                <a:sym typeface="Lora Bold"/>
              </a:rPr>
              <a:t>. - ISBN 978-601-7938-48-2  7. </a:t>
            </a:r>
            <a:r>
              <a:rPr lang="en-US" sz="2107" b="1" dirty="0" err="1">
                <a:solidFill>
                  <a:srgbClr val="000000"/>
                </a:solidFill>
                <a:latin typeface="Lora Bold"/>
                <a:ea typeface="Lora Bold"/>
                <a:cs typeface="Lora Bold"/>
                <a:sym typeface="Lora Bold"/>
              </a:rPr>
              <a:t>Жұбаназарова</a:t>
            </a:r>
            <a:r>
              <a:rPr lang="en-US" sz="2107" b="1" dirty="0">
                <a:solidFill>
                  <a:srgbClr val="000000"/>
                </a:solidFill>
                <a:latin typeface="Lora Bold"/>
                <a:ea typeface="Lora Bold"/>
                <a:cs typeface="Lora Bold"/>
                <a:sym typeface="Lora Bold"/>
              </a:rPr>
              <a:t>, Н. С. </a:t>
            </a:r>
            <a:r>
              <a:rPr lang="en-US" sz="2107" b="1" dirty="0" err="1">
                <a:solidFill>
                  <a:srgbClr val="000000"/>
                </a:solidFill>
                <a:latin typeface="Lora Bold"/>
                <a:ea typeface="Lora Bold"/>
                <a:cs typeface="Lora Bold"/>
                <a:sym typeface="Lora Bold"/>
              </a:rPr>
              <a:t>Психодиагностика</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негіздері</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оқу</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құралы</a:t>
            </a:r>
            <a:r>
              <a:rPr lang="en-US" sz="2107" b="1" dirty="0">
                <a:solidFill>
                  <a:srgbClr val="000000"/>
                </a:solidFill>
                <a:latin typeface="Lora Bold"/>
                <a:ea typeface="Lora Bold"/>
                <a:cs typeface="Lora Bold"/>
                <a:sym typeface="Lora Bold"/>
              </a:rPr>
              <a:t> / Н. С. </a:t>
            </a:r>
            <a:r>
              <a:rPr lang="en-US" sz="2107" b="1" dirty="0" err="1">
                <a:solidFill>
                  <a:srgbClr val="000000"/>
                </a:solidFill>
                <a:latin typeface="Lora Bold"/>
                <a:ea typeface="Lora Bold"/>
                <a:cs typeface="Lora Bold"/>
                <a:sym typeface="Lora Bold"/>
              </a:rPr>
              <a:t>Жұбаназарова</a:t>
            </a:r>
            <a:r>
              <a:rPr lang="en-US" sz="2107" b="1" dirty="0">
                <a:solidFill>
                  <a:srgbClr val="000000"/>
                </a:solidFill>
                <a:latin typeface="Lora Bold"/>
                <a:ea typeface="Lora Bold"/>
                <a:cs typeface="Lora Bold"/>
                <a:sym typeface="Lora Bold"/>
              </a:rPr>
              <a:t>, З. Б. </a:t>
            </a:r>
            <a:r>
              <a:rPr lang="en-US" sz="2107" b="1" dirty="0" err="1">
                <a:solidFill>
                  <a:srgbClr val="000000"/>
                </a:solidFill>
                <a:latin typeface="Lora Bold"/>
                <a:ea typeface="Lora Bold"/>
                <a:cs typeface="Lora Bold"/>
                <a:sym typeface="Lora Bold"/>
              </a:rPr>
              <a:t>Мадалиева</a:t>
            </a:r>
            <a:r>
              <a:rPr lang="en-US" sz="2107" b="1" dirty="0">
                <a:solidFill>
                  <a:srgbClr val="000000"/>
                </a:solidFill>
                <a:latin typeface="Lora Bold"/>
                <a:ea typeface="Lora Bold"/>
                <a:cs typeface="Lora Bold"/>
                <a:sym typeface="Lora Bold"/>
              </a:rPr>
              <a:t>, Н. Қ. </a:t>
            </a:r>
            <a:r>
              <a:rPr lang="en-US" sz="2107" b="1" dirty="0" err="1">
                <a:solidFill>
                  <a:srgbClr val="000000"/>
                </a:solidFill>
                <a:latin typeface="Lora Bold"/>
                <a:ea typeface="Lora Bold"/>
                <a:cs typeface="Lora Bold"/>
                <a:sym typeface="Lora Bold"/>
              </a:rPr>
              <a:t>Тоқсанбаева</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Әл-Фараби</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атын</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ҚазҰУ</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Алматы</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Қазақ</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ун-ті</a:t>
            </a:r>
            <a:r>
              <a:rPr lang="en-US" sz="2107" b="1" dirty="0">
                <a:solidFill>
                  <a:srgbClr val="000000"/>
                </a:solidFill>
                <a:latin typeface="Lora Bold"/>
                <a:ea typeface="Lora Bold"/>
                <a:cs typeface="Lora Bold"/>
                <a:sym typeface="Lora Bold"/>
              </a:rPr>
              <a:t>, 2020. - 253, [1] б. - URL: http://elib.kaznu.kz/book/16569. - </a:t>
            </a:r>
            <a:r>
              <a:rPr lang="en-US" sz="2107" b="1" dirty="0" err="1">
                <a:solidFill>
                  <a:srgbClr val="000000"/>
                </a:solidFill>
                <a:latin typeface="Lora Bold"/>
                <a:ea typeface="Lora Bold"/>
                <a:cs typeface="Lora Bold"/>
                <a:sym typeface="Lora Bold"/>
              </a:rPr>
              <a:t>Библиогр</a:t>
            </a:r>
            <a:r>
              <a:rPr lang="en-US" sz="2107" b="1" dirty="0">
                <a:solidFill>
                  <a:srgbClr val="000000"/>
                </a:solidFill>
                <a:latin typeface="Lora Bold"/>
                <a:ea typeface="Lora Bold"/>
                <a:cs typeface="Lora Bold"/>
                <a:sym typeface="Lora Bold"/>
              </a:rPr>
              <a:t>.: 243-251 б. - ISBN 978-604-04-4713-4 8. </a:t>
            </a:r>
            <a:r>
              <a:rPr lang="en-US" sz="2107" b="1" dirty="0" err="1">
                <a:solidFill>
                  <a:srgbClr val="000000"/>
                </a:solidFill>
                <a:latin typeface="Lora Bold"/>
                <a:ea typeface="Lora Bold"/>
                <a:cs typeface="Lora Bold"/>
                <a:sym typeface="Lora Bold"/>
              </a:rPr>
              <a:t>Практикум</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по</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психодиагностике</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практикум</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КазНУ</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им</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аль-Фараби</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авт.-сост</a:t>
            </a:r>
            <a:r>
              <a:rPr lang="en-US" sz="2107" b="1" dirty="0">
                <a:solidFill>
                  <a:srgbClr val="000000"/>
                </a:solidFill>
                <a:latin typeface="Lora Bold"/>
                <a:ea typeface="Lora Bold"/>
                <a:cs typeface="Lora Bold"/>
                <a:sym typeface="Lora Bold"/>
              </a:rPr>
              <a:t>.: А. И. </a:t>
            </a:r>
            <a:r>
              <a:rPr lang="en-US" sz="2107" b="1" dirty="0" err="1">
                <a:solidFill>
                  <a:srgbClr val="000000"/>
                </a:solidFill>
                <a:latin typeface="Lora Bold"/>
                <a:ea typeface="Lora Bold"/>
                <a:cs typeface="Lora Bold"/>
                <a:sym typeface="Lora Bold"/>
              </a:rPr>
              <a:t>Гарбер</a:t>
            </a:r>
            <a:r>
              <a:rPr lang="en-US" sz="2107" b="1" dirty="0">
                <a:solidFill>
                  <a:srgbClr val="000000"/>
                </a:solidFill>
                <a:latin typeface="Lora Bold"/>
                <a:ea typeface="Lora Bold"/>
                <a:cs typeface="Lora Bold"/>
                <a:sym typeface="Lora Bold"/>
              </a:rPr>
              <a:t>, Д. В. </a:t>
            </a:r>
            <a:r>
              <a:rPr lang="en-US" sz="2107" b="1" dirty="0" err="1">
                <a:solidFill>
                  <a:srgbClr val="000000"/>
                </a:solidFill>
                <a:latin typeface="Lora Bold"/>
                <a:ea typeface="Lora Bold"/>
                <a:cs typeface="Lora Bold"/>
                <a:sym typeface="Lora Bold"/>
              </a:rPr>
              <a:t>Иванов</a:t>
            </a:r>
            <a:r>
              <a:rPr lang="en-US" sz="2107" b="1" dirty="0">
                <a:solidFill>
                  <a:srgbClr val="000000"/>
                </a:solidFill>
                <a:latin typeface="Lora Bold"/>
                <a:ea typeface="Lora Bold"/>
                <a:cs typeface="Lora Bold"/>
                <a:sym typeface="Lora Bold"/>
              </a:rPr>
              <a:t>, С. К. </a:t>
            </a:r>
            <a:r>
              <a:rPr lang="en-US" sz="2107" b="1" dirty="0" err="1">
                <a:solidFill>
                  <a:srgbClr val="000000"/>
                </a:solidFill>
                <a:latin typeface="Lora Bold"/>
                <a:ea typeface="Lora Bold"/>
                <a:cs typeface="Lora Bold"/>
                <a:sym typeface="Lora Bold"/>
              </a:rPr>
              <a:t>Бердибаева</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Алматы</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Қазақ</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ун-ті</a:t>
            </a:r>
            <a:r>
              <a:rPr lang="en-US" sz="2107" b="1" dirty="0">
                <a:solidFill>
                  <a:srgbClr val="000000"/>
                </a:solidFill>
                <a:latin typeface="Lora Bold"/>
                <a:ea typeface="Lora Bold"/>
                <a:cs typeface="Lora Bold"/>
                <a:sym typeface="Lora Bold"/>
              </a:rPr>
              <a:t>, 2019. - 364 с. - URL: http://elib.kaznu.kz/order-book. - </a:t>
            </a:r>
            <a:r>
              <a:rPr lang="en-US" sz="2107" b="1" dirty="0" err="1">
                <a:solidFill>
                  <a:srgbClr val="000000"/>
                </a:solidFill>
                <a:latin typeface="Lora Bold"/>
                <a:ea typeface="Lora Bold"/>
                <a:cs typeface="Lora Bold"/>
                <a:sym typeface="Lora Bold"/>
              </a:rPr>
              <a:t>Библиогр</a:t>
            </a:r>
            <a:r>
              <a:rPr lang="en-US" sz="2107" b="1" dirty="0">
                <a:solidFill>
                  <a:srgbClr val="000000"/>
                </a:solidFill>
                <a:latin typeface="Lora Bold"/>
                <a:ea typeface="Lora Bold"/>
                <a:cs typeface="Lora Bold"/>
                <a:sym typeface="Lora Bold"/>
              </a:rPr>
              <a:t>.: с. 359-360. - 100 (</a:t>
            </a:r>
            <a:r>
              <a:rPr lang="en-US" sz="2107" b="1" dirty="0" err="1">
                <a:solidFill>
                  <a:srgbClr val="000000"/>
                </a:solidFill>
                <a:latin typeface="Lora Bold"/>
                <a:ea typeface="Lora Bold"/>
                <a:cs typeface="Lora Bold"/>
                <a:sym typeface="Lora Bold"/>
              </a:rPr>
              <a:t>тираж</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экз</a:t>
            </a:r>
            <a:r>
              <a:rPr lang="en-US" sz="2107" b="1" dirty="0">
                <a:solidFill>
                  <a:srgbClr val="000000"/>
                </a:solidFill>
                <a:latin typeface="Lora Bold"/>
                <a:ea typeface="Lora Bold"/>
                <a:cs typeface="Lora Bold"/>
                <a:sym typeface="Lora Bold"/>
              </a:rPr>
              <a:t>. - ISBN 978-601-04- 3727-2  9. </a:t>
            </a:r>
            <a:r>
              <a:rPr lang="en-US" sz="2107" b="1" dirty="0" err="1">
                <a:solidFill>
                  <a:srgbClr val="000000"/>
                </a:solidFill>
                <a:latin typeface="Lora Bold"/>
                <a:ea typeface="Lora Bold"/>
                <a:cs typeface="Lora Bold"/>
                <a:sym typeface="Lora Bold"/>
              </a:rPr>
              <a:t>Непомнящая</a:t>
            </a:r>
            <a:r>
              <a:rPr lang="en-US" sz="2107" b="1" dirty="0">
                <a:solidFill>
                  <a:srgbClr val="000000"/>
                </a:solidFill>
                <a:latin typeface="Lora Bold"/>
                <a:ea typeface="Lora Bold"/>
                <a:cs typeface="Lora Bold"/>
                <a:sym typeface="Lora Bold"/>
              </a:rPr>
              <a:t>, Н.И. </a:t>
            </a:r>
            <a:r>
              <a:rPr lang="en-US" sz="2107" b="1" dirty="0" err="1">
                <a:solidFill>
                  <a:srgbClr val="000000"/>
                </a:solidFill>
                <a:latin typeface="Lora Bold"/>
                <a:ea typeface="Lora Bold"/>
                <a:cs typeface="Lora Bold"/>
                <a:sym typeface="Lora Bold"/>
              </a:rPr>
              <a:t>Психодиагностика</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личности</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теория</a:t>
            </a:r>
            <a:r>
              <a:rPr lang="en-US" sz="2107" b="1" dirty="0">
                <a:solidFill>
                  <a:srgbClr val="000000"/>
                </a:solidFill>
                <a:latin typeface="Lora Bold"/>
                <a:ea typeface="Lora Bold"/>
                <a:cs typeface="Lora Bold"/>
                <a:sym typeface="Lora Bold"/>
              </a:rPr>
              <a:t> и </a:t>
            </a:r>
            <a:r>
              <a:rPr lang="en-US" sz="2107" b="1" dirty="0" err="1">
                <a:solidFill>
                  <a:srgbClr val="000000"/>
                </a:solidFill>
                <a:latin typeface="Lora Bold"/>
                <a:ea typeface="Lora Bold"/>
                <a:cs typeface="Lora Bold"/>
                <a:sym typeface="Lora Bold"/>
              </a:rPr>
              <a:t>практика</a:t>
            </a:r>
            <a:r>
              <a:rPr lang="en-US" sz="2107" b="1" dirty="0">
                <a:solidFill>
                  <a:srgbClr val="000000"/>
                </a:solidFill>
                <a:latin typeface="Lora Bold"/>
                <a:ea typeface="Lora Bold"/>
                <a:cs typeface="Lora Bold"/>
                <a:sym typeface="Lora Bold"/>
              </a:rPr>
              <a:t> : </a:t>
            </a:r>
            <a:r>
              <a:rPr lang="en-US" sz="2107" b="1" dirty="0" err="1">
                <a:solidFill>
                  <a:srgbClr val="000000"/>
                </a:solidFill>
                <a:latin typeface="Lora Bold"/>
                <a:ea typeface="Lora Bold"/>
                <a:cs typeface="Lora Bold"/>
                <a:sym typeface="Lora Bold"/>
              </a:rPr>
              <a:t>учеб</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пособие</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для</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вузов</a:t>
            </a:r>
            <a:r>
              <a:rPr lang="en-US" sz="2107" b="1" dirty="0">
                <a:solidFill>
                  <a:srgbClr val="000000"/>
                </a:solidFill>
                <a:latin typeface="Lora Bold"/>
                <a:ea typeface="Lora Bold"/>
                <a:cs typeface="Lora Bold"/>
                <a:sym typeface="Lora Bold"/>
              </a:rPr>
              <a:t> / Н. И. </a:t>
            </a:r>
            <a:r>
              <a:rPr lang="en-US" sz="2107" b="1" dirty="0" err="1">
                <a:solidFill>
                  <a:srgbClr val="000000"/>
                </a:solidFill>
                <a:latin typeface="Lora Bold"/>
                <a:ea typeface="Lora Bold"/>
                <a:cs typeface="Lora Bold"/>
                <a:sym typeface="Lora Bold"/>
              </a:rPr>
              <a:t>Непомнящая</a:t>
            </a:r>
            <a:r>
              <a:rPr lang="en-US" sz="2107" b="1" dirty="0">
                <a:solidFill>
                  <a:srgbClr val="000000"/>
                </a:solidFill>
                <a:latin typeface="Lora Bold"/>
                <a:ea typeface="Lora Bold"/>
                <a:cs typeface="Lora Bold"/>
                <a:sym typeface="Lora Bold"/>
              </a:rPr>
              <a:t>. - М. : ВЛАДОС, 2003. - 188, [4] с. - (</a:t>
            </a:r>
            <a:r>
              <a:rPr lang="en-US" sz="2107" b="1" dirty="0" err="1">
                <a:solidFill>
                  <a:srgbClr val="000000"/>
                </a:solidFill>
                <a:latin typeface="Lora Bold"/>
                <a:ea typeface="Lora Bold"/>
                <a:cs typeface="Lora Bold"/>
                <a:sym typeface="Lora Bold"/>
              </a:rPr>
              <a:t>Учеб</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пособие</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для</a:t>
            </a:r>
            <a:r>
              <a:rPr lang="en-US" sz="2107" b="1" dirty="0">
                <a:solidFill>
                  <a:srgbClr val="000000"/>
                </a:solidFill>
                <a:latin typeface="Lora Bold"/>
                <a:ea typeface="Lora Bold"/>
                <a:cs typeface="Lora Bold"/>
                <a:sym typeface="Lora Bold"/>
              </a:rPr>
              <a:t> </a:t>
            </a:r>
            <a:r>
              <a:rPr lang="en-US" sz="2107" b="1" dirty="0" err="1">
                <a:solidFill>
                  <a:srgbClr val="000000"/>
                </a:solidFill>
                <a:latin typeface="Lora Bold"/>
                <a:ea typeface="Lora Bold"/>
                <a:cs typeface="Lora Bold"/>
                <a:sym typeface="Lora Bold"/>
              </a:rPr>
              <a:t>вузов</a:t>
            </a:r>
            <a:r>
              <a:rPr lang="en-US" sz="2107" b="1" dirty="0">
                <a:solidFill>
                  <a:srgbClr val="000000"/>
                </a:solidFill>
                <a:latin typeface="Lora Bold"/>
                <a:ea typeface="Lora Bold"/>
                <a:cs typeface="Lora Bold"/>
                <a:sym typeface="Lora Bold"/>
              </a:rPr>
              <a:t>). - URL: http://elib.kaznu.kz/order-book. - ISBN 5-691-00479-4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Freeform 2"/>
          <p:cNvSpPr/>
          <p:nvPr/>
        </p:nvSpPr>
        <p:spPr>
          <a:xfrm>
            <a:off x="2819400" y="2171700"/>
            <a:ext cx="13193982" cy="57121"/>
          </a:xfrm>
          <a:custGeom>
            <a:avLst/>
            <a:gdLst/>
            <a:ahLst/>
            <a:cxnLst/>
            <a:rect l="l" t="t" r="r" b="b"/>
            <a:pathLst>
              <a:path w="13193982" h="57121">
                <a:moveTo>
                  <a:pt x="0" y="0"/>
                </a:moveTo>
                <a:lnTo>
                  <a:pt x="13193982" y="0"/>
                </a:lnTo>
                <a:lnTo>
                  <a:pt x="13193982" y="57121"/>
                </a:lnTo>
                <a:lnTo>
                  <a:pt x="0" y="57121"/>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066800" y="389668"/>
            <a:ext cx="16078199" cy="1513235"/>
          </a:xfrm>
          <a:prstGeom prst="rect">
            <a:avLst/>
          </a:prstGeom>
        </p:spPr>
        <p:txBody>
          <a:bodyPr wrap="square" lIns="0" tIns="0" rIns="0" bIns="0" rtlCol="0" anchor="t">
            <a:spAutoFit/>
          </a:bodyPr>
          <a:lstStyle/>
          <a:p>
            <a:pPr algn="ctr">
              <a:lnSpc>
                <a:spcPts val="5901"/>
              </a:lnSpc>
            </a:pPr>
            <a:r>
              <a:rPr lang="en-US" sz="4400" b="1" spc="223" dirty="0" err="1" smtClean="0">
                <a:solidFill>
                  <a:srgbClr val="262626"/>
                </a:solidFill>
                <a:latin typeface="Lora"/>
                <a:ea typeface="Lora"/>
                <a:cs typeface="Lora"/>
                <a:sym typeface="Lora"/>
              </a:rPr>
              <a:t>Жауаптарды</a:t>
            </a:r>
            <a:r>
              <a:rPr lang="en-US" sz="4400" b="1" spc="223" dirty="0" smtClean="0">
                <a:solidFill>
                  <a:srgbClr val="262626"/>
                </a:solidFill>
                <a:latin typeface="Lora"/>
                <a:ea typeface="Lora"/>
                <a:cs typeface="Lora"/>
                <a:sym typeface="Lora"/>
              </a:rPr>
              <a:t> </a:t>
            </a:r>
            <a:r>
              <a:rPr lang="en-US" sz="4400" b="1" spc="223" dirty="0" err="1" smtClean="0">
                <a:solidFill>
                  <a:srgbClr val="262626"/>
                </a:solidFill>
                <a:latin typeface="Lora"/>
                <a:ea typeface="Lora"/>
                <a:cs typeface="Lora"/>
                <a:sym typeface="Lora"/>
              </a:rPr>
              <a:t>фальсификациялау</a:t>
            </a:r>
            <a:endParaRPr lang="kk-KZ" sz="4400" b="1" spc="223" dirty="0" smtClean="0">
              <a:solidFill>
                <a:srgbClr val="262626"/>
              </a:solidFill>
              <a:latin typeface="Lora"/>
              <a:ea typeface="Lora"/>
              <a:cs typeface="Lora"/>
              <a:sym typeface="Lora"/>
            </a:endParaRPr>
          </a:p>
          <a:p>
            <a:pPr algn="ctr">
              <a:lnSpc>
                <a:spcPts val="5901"/>
              </a:lnSpc>
            </a:pPr>
            <a:r>
              <a:rPr lang="kk-KZ" sz="4400" b="1" spc="223" dirty="0" smtClean="0">
                <a:solidFill>
                  <a:srgbClr val="262626"/>
                </a:solidFill>
                <a:latin typeface="Lora"/>
                <a:ea typeface="Lora Bold"/>
                <a:cs typeface="Lora Bold"/>
                <a:sym typeface="Lora"/>
              </a:rPr>
              <a:t>Ішкі келісімділік </a:t>
            </a:r>
            <a:endParaRPr lang="en-US" sz="4215" b="1" dirty="0">
              <a:solidFill>
                <a:srgbClr val="000000"/>
              </a:solidFill>
              <a:latin typeface="Lora Bold"/>
              <a:ea typeface="Lora Bold"/>
              <a:cs typeface="Lora Bold"/>
              <a:sym typeface="Lora Bold"/>
            </a:endParaRPr>
          </a:p>
        </p:txBody>
      </p:sp>
      <p:sp>
        <p:nvSpPr>
          <p:cNvPr id="4" name="TextBox 4"/>
          <p:cNvSpPr txBox="1"/>
          <p:nvPr/>
        </p:nvSpPr>
        <p:spPr>
          <a:xfrm>
            <a:off x="304800" y="2400300"/>
            <a:ext cx="17678400" cy="7694414"/>
          </a:xfrm>
          <a:prstGeom prst="rect">
            <a:avLst/>
          </a:prstGeom>
        </p:spPr>
        <p:txBody>
          <a:bodyPr wrap="square" lIns="0" tIns="0" rIns="0" bIns="0" rtlCol="0" anchor="t">
            <a:spAutoFit/>
          </a:bodyPr>
          <a:lstStyle/>
          <a:p>
            <a:pPr>
              <a:lnSpc>
                <a:spcPts val="2526"/>
              </a:lnSpc>
            </a:pPr>
            <a:r>
              <a:rPr lang="ru-RU" sz="2400" dirty="0" err="1" smtClean="0"/>
              <a:t>Психологиялық </a:t>
            </a:r>
            <a:r>
              <a:rPr lang="ru-RU" sz="2400" dirty="0" err="1" smtClean="0"/>
              <a:t>тесттердің стандартизациялау</a:t>
            </a:r>
            <a:r>
              <a:rPr lang="ru-RU" sz="2400" dirty="0" smtClean="0"/>
              <a:t> </a:t>
            </a:r>
            <a:r>
              <a:rPr lang="ru-RU" sz="2400" dirty="0" err="1" smtClean="0"/>
              <a:t>үш кезеңнен тұрады:</a:t>
            </a:r>
            <a:r>
              <a:rPr lang="ru-RU" sz="2400" dirty="0" smtClean="0"/>
              <a:t> </a:t>
            </a:r>
            <a:endParaRPr lang="ru-RU" sz="2400" dirty="0" smtClean="0"/>
          </a:p>
          <a:p>
            <a:pPr>
              <a:lnSpc>
                <a:spcPts val="2526"/>
              </a:lnSpc>
            </a:pPr>
            <a:r>
              <a:rPr lang="en-US" sz="2400" dirty="0" smtClean="0"/>
              <a:t>I </a:t>
            </a:r>
            <a:r>
              <a:rPr lang="ru-RU" sz="2400" dirty="0" err="1" smtClean="0"/>
              <a:t>кезең </a:t>
            </a:r>
            <a:r>
              <a:rPr lang="ru-RU" sz="2400" dirty="0" smtClean="0"/>
              <a:t>– </a:t>
            </a:r>
            <a:r>
              <a:rPr lang="ru-RU" sz="2400" dirty="0" err="1" smtClean="0"/>
              <a:t>психологиялық тесттерді</a:t>
            </a:r>
            <a:r>
              <a:rPr lang="ru-RU" sz="2400" dirty="0" smtClean="0"/>
              <a:t> </a:t>
            </a:r>
            <a:r>
              <a:rPr lang="ru-RU" sz="2400" dirty="0" err="1" smtClean="0"/>
              <a:t>жүйелі стандартизациялау</a:t>
            </a:r>
            <a:r>
              <a:rPr lang="ru-RU" sz="2400" dirty="0" smtClean="0"/>
              <a:t> ж</a:t>
            </a:r>
            <a:r>
              <a:rPr lang="en-US" sz="2400" dirty="0" smtClean="0"/>
              <a:t>ə</a:t>
            </a:r>
            <a:r>
              <a:rPr lang="ru-RU" sz="2400" dirty="0" smtClean="0"/>
              <a:t>не </a:t>
            </a:r>
            <a:r>
              <a:rPr lang="ru-RU" sz="2400" dirty="0" err="1" smtClean="0"/>
              <a:t>диагностикалау</a:t>
            </a:r>
            <a:r>
              <a:rPr lang="ru-RU" sz="2400" dirty="0" smtClean="0"/>
              <a:t> </a:t>
            </a:r>
            <a:r>
              <a:rPr lang="ru-RU" sz="2400" dirty="0" err="1" smtClean="0"/>
              <a:t>процедурасы</a:t>
            </a:r>
            <a:r>
              <a:rPr lang="ru-RU" sz="2400" dirty="0" smtClean="0"/>
              <a:t> </a:t>
            </a:r>
            <a:r>
              <a:rPr lang="ru-RU" sz="2400" dirty="0" err="1" smtClean="0"/>
              <a:t>деп</a:t>
            </a:r>
            <a:r>
              <a:rPr lang="ru-RU" sz="2400" dirty="0" smtClean="0"/>
              <a:t> </a:t>
            </a:r>
            <a:r>
              <a:rPr lang="ru-RU" sz="2400" dirty="0" err="1" smtClean="0"/>
              <a:t>аталады</a:t>
            </a:r>
            <a:r>
              <a:rPr lang="ru-RU" sz="2400" dirty="0" smtClean="0"/>
              <a:t>: </a:t>
            </a:r>
            <a:endParaRPr lang="ru-RU" sz="2400" dirty="0" smtClean="0"/>
          </a:p>
          <a:p>
            <a:pPr marL="457200" indent="-457200">
              <a:lnSpc>
                <a:spcPts val="2526"/>
              </a:lnSpc>
              <a:buAutoNum type="arabicParenR"/>
            </a:pPr>
            <a:r>
              <a:rPr lang="ru-RU" sz="2400" dirty="0" err="1" smtClean="0"/>
              <a:t>Тестілеу</a:t>
            </a:r>
            <a:r>
              <a:rPr lang="ru-RU" sz="2400" dirty="0" smtClean="0"/>
              <a:t> </a:t>
            </a:r>
            <a:r>
              <a:rPr lang="ru-RU" sz="2400" dirty="0" err="1" smtClean="0"/>
              <a:t>жағдайы </a:t>
            </a:r>
            <a:r>
              <a:rPr lang="ru-RU" sz="2400" dirty="0" smtClean="0"/>
              <a:t>(</a:t>
            </a:r>
            <a:r>
              <a:rPr lang="ru-RU" sz="2400" dirty="0" err="1" smtClean="0"/>
              <a:t>орналасу</a:t>
            </a:r>
            <a:r>
              <a:rPr lang="ru-RU" sz="2400" dirty="0" smtClean="0"/>
              <a:t> </a:t>
            </a:r>
            <a:r>
              <a:rPr lang="ru-RU" sz="2400" dirty="0" err="1" smtClean="0"/>
              <a:t>орны</a:t>
            </a:r>
            <a:r>
              <a:rPr lang="ru-RU" sz="2400" dirty="0" smtClean="0"/>
              <a:t>, </a:t>
            </a:r>
            <a:r>
              <a:rPr lang="ru-RU" sz="2400" dirty="0" err="1" smtClean="0"/>
              <a:t>аудиториядағы жарықтың дұрыс </a:t>
            </a:r>
            <a:r>
              <a:rPr lang="ru-RU" sz="2400" dirty="0" smtClean="0"/>
              <a:t>болуы ж</a:t>
            </a:r>
            <a:r>
              <a:rPr lang="en-US" sz="2400" dirty="0" smtClean="0"/>
              <a:t>ə</a:t>
            </a:r>
            <a:r>
              <a:rPr lang="ru-RU" sz="2400" dirty="0" smtClean="0"/>
              <a:t>не </a:t>
            </a:r>
            <a:r>
              <a:rPr lang="ru-RU" sz="2400" dirty="0" err="1" smtClean="0"/>
              <a:t>басқа </a:t>
            </a:r>
            <a:r>
              <a:rPr lang="ru-RU" sz="2400" dirty="0" smtClean="0"/>
              <a:t>да </a:t>
            </a:r>
            <a:r>
              <a:rPr lang="ru-RU" sz="2400" dirty="0" err="1" smtClean="0"/>
              <a:t>сыртқы </a:t>
            </a:r>
            <a:r>
              <a:rPr lang="ru-RU" sz="2400" dirty="0" smtClean="0"/>
              <a:t>факторлар </a:t>
            </a:r>
            <a:r>
              <a:rPr lang="ru-RU" sz="2400" dirty="0" err="1" smtClean="0"/>
              <a:t>негізге</a:t>
            </a:r>
            <a:r>
              <a:rPr lang="ru-RU" sz="2400" dirty="0" smtClean="0"/>
              <a:t> </a:t>
            </a:r>
            <a:r>
              <a:rPr lang="ru-RU" sz="2400" dirty="0" err="1" smtClean="0"/>
              <a:t>алынады</a:t>
            </a:r>
            <a:r>
              <a:rPr lang="ru-RU" sz="2400" dirty="0" smtClean="0"/>
              <a:t>). </a:t>
            </a:r>
            <a:r>
              <a:rPr lang="ru-RU" sz="2400" dirty="0" err="1" smtClean="0"/>
              <a:t>Таным</a:t>
            </a:r>
            <a:r>
              <a:rPr lang="ru-RU" sz="2400" dirty="0" smtClean="0"/>
              <a:t> </a:t>
            </a:r>
            <a:r>
              <a:rPr lang="ru-RU" sz="2400" dirty="0" err="1" smtClean="0"/>
              <a:t>процестерінің көлемін анықтау барысында</a:t>
            </a:r>
            <a:r>
              <a:rPr lang="ru-RU" sz="2400" dirty="0" smtClean="0"/>
              <a:t> </a:t>
            </a:r>
            <a:r>
              <a:rPr lang="ru-RU" sz="2400" dirty="0" err="1" smtClean="0"/>
              <a:t>кері</a:t>
            </a:r>
            <a:r>
              <a:rPr lang="ru-RU" sz="2400" dirty="0" smtClean="0"/>
              <a:t> </a:t>
            </a:r>
            <a:r>
              <a:rPr lang="en-US" sz="2400" dirty="0" smtClean="0"/>
              <a:t>ə</a:t>
            </a:r>
            <a:r>
              <a:rPr lang="ru-RU" sz="2400" dirty="0" smtClean="0"/>
              <a:t>сер ететін </a:t>
            </a:r>
            <a:r>
              <a:rPr lang="ru-RU" sz="2400" dirty="0" err="1" smtClean="0"/>
              <a:t>сыртқы факторлардың болмағаны дұрыс деп</a:t>
            </a:r>
            <a:r>
              <a:rPr lang="ru-RU" sz="2400" dirty="0" smtClean="0"/>
              <a:t> </a:t>
            </a:r>
            <a:r>
              <a:rPr lang="ru-RU" sz="2400" dirty="0" err="1" smtClean="0"/>
              <a:t>есептейміз</a:t>
            </a:r>
            <a:r>
              <a:rPr lang="ru-RU" sz="2400" dirty="0" smtClean="0"/>
              <a:t>. </a:t>
            </a:r>
            <a:endParaRPr lang="ru-RU" sz="2400" dirty="0" smtClean="0"/>
          </a:p>
          <a:p>
            <a:pPr marL="457200" indent="-457200">
              <a:lnSpc>
                <a:spcPts val="2526"/>
              </a:lnSpc>
              <a:buAutoNum type="arabicParenR"/>
            </a:pPr>
            <a:r>
              <a:rPr lang="en-US" sz="2400" dirty="0" smtClean="0"/>
              <a:t>Ə</a:t>
            </a:r>
            <a:r>
              <a:rPr lang="ru-RU" sz="2400" dirty="0" err="1" smtClean="0"/>
              <a:t>дістеме</a:t>
            </a:r>
            <a:r>
              <a:rPr lang="ru-RU" sz="2400" dirty="0" smtClean="0"/>
              <a:t> </a:t>
            </a:r>
            <a:r>
              <a:rPr lang="ru-RU" sz="2400" dirty="0" err="1" smtClean="0"/>
              <a:t>мазмұнын ұсынудың ерекшелігі</a:t>
            </a:r>
            <a:r>
              <a:rPr lang="ru-RU" sz="2400" dirty="0" smtClean="0"/>
              <a:t> (</a:t>
            </a:r>
            <a:r>
              <a:rPr lang="ru-RU" sz="2400" dirty="0" err="1" smtClean="0"/>
              <a:t>дауыс</a:t>
            </a:r>
            <a:r>
              <a:rPr lang="ru-RU" sz="2400" dirty="0" smtClean="0"/>
              <a:t> </a:t>
            </a:r>
            <a:r>
              <a:rPr lang="ru-RU" sz="2400" dirty="0" err="1" smtClean="0"/>
              <a:t>ырғағы, сөйлеу жылдамдығы</a:t>
            </a:r>
            <a:r>
              <a:rPr lang="ru-RU" sz="2400" dirty="0" smtClean="0"/>
              <a:t>). </a:t>
            </a:r>
            <a:r>
              <a:rPr lang="ru-RU" sz="2400" dirty="0" err="1" smtClean="0"/>
              <a:t>Мысалы</a:t>
            </a:r>
            <a:r>
              <a:rPr lang="ru-RU" sz="2400" dirty="0" smtClean="0"/>
              <a:t>, «Он </a:t>
            </a:r>
            <a:r>
              <a:rPr lang="ru-RU" sz="2400" dirty="0" err="1" smtClean="0"/>
              <a:t>сөз</a:t>
            </a:r>
            <a:r>
              <a:rPr lang="ru-RU" sz="2400" dirty="0" smtClean="0"/>
              <a:t>» </a:t>
            </a:r>
            <a:r>
              <a:rPr lang="ru-RU" sz="2400" dirty="0" err="1" smtClean="0"/>
              <a:t>тестіндегі</a:t>
            </a:r>
            <a:r>
              <a:rPr lang="ru-RU" sz="2400" dirty="0" smtClean="0"/>
              <a:t> </a:t>
            </a:r>
            <a:r>
              <a:rPr lang="en-US" sz="2400" dirty="0" smtClean="0"/>
              <a:t>ə</a:t>
            </a:r>
            <a:r>
              <a:rPr lang="ru-RU" sz="2400" dirty="0" err="1" smtClean="0"/>
              <a:t>рбір</a:t>
            </a:r>
            <a:r>
              <a:rPr lang="ru-RU" sz="2400" dirty="0" smtClean="0"/>
              <a:t> </a:t>
            </a:r>
            <a:r>
              <a:rPr lang="ru-RU" sz="2400" dirty="0" err="1" smtClean="0"/>
              <a:t>сөз уақыт интервалынан</a:t>
            </a:r>
            <a:r>
              <a:rPr lang="ru-RU" sz="2400" dirty="0" smtClean="0"/>
              <a:t> </a:t>
            </a:r>
            <a:r>
              <a:rPr lang="ru-RU" sz="2400" dirty="0" err="1" smtClean="0"/>
              <a:t>кейін</a:t>
            </a:r>
            <a:r>
              <a:rPr lang="ru-RU" sz="2400" dirty="0" smtClean="0"/>
              <a:t> </a:t>
            </a:r>
            <a:r>
              <a:rPr lang="ru-RU" sz="2400" dirty="0" err="1" smtClean="0"/>
              <a:t>ұсынылуы тиіс</a:t>
            </a:r>
            <a:r>
              <a:rPr lang="ru-RU" sz="2400" dirty="0" smtClean="0"/>
              <a:t>. </a:t>
            </a:r>
            <a:endParaRPr lang="ru-RU" sz="2400" dirty="0" smtClean="0"/>
          </a:p>
          <a:p>
            <a:pPr marL="457200" indent="-457200">
              <a:lnSpc>
                <a:spcPts val="2526"/>
              </a:lnSpc>
              <a:buAutoNum type="arabicParenR"/>
            </a:pPr>
            <a:r>
              <a:rPr lang="ru-RU" sz="2400" dirty="0" err="1" smtClean="0"/>
              <a:t>Стандартты</a:t>
            </a:r>
            <a:r>
              <a:rPr lang="ru-RU" sz="2400" dirty="0" smtClean="0"/>
              <a:t> </a:t>
            </a:r>
            <a:r>
              <a:rPr lang="ru-RU" sz="2400" dirty="0" smtClean="0"/>
              <a:t>стимул материалы. </a:t>
            </a:r>
            <a:r>
              <a:rPr lang="ru-RU" sz="2400" dirty="0" err="1" smtClean="0"/>
              <a:t>Мысалы</a:t>
            </a:r>
            <a:r>
              <a:rPr lang="ru-RU" sz="2400" dirty="0" smtClean="0"/>
              <a:t>, </a:t>
            </a:r>
            <a:r>
              <a:rPr lang="en-US" sz="2400" dirty="0" smtClean="0"/>
              <a:t>ə</a:t>
            </a:r>
            <a:r>
              <a:rPr lang="ru-RU" sz="2400" dirty="0" err="1" smtClean="0"/>
              <a:t>дістеме</a:t>
            </a:r>
            <a:r>
              <a:rPr lang="ru-RU" sz="2400" dirty="0" smtClean="0"/>
              <a:t> </a:t>
            </a:r>
            <a:r>
              <a:rPr lang="ru-RU" sz="2400" dirty="0" err="1" smtClean="0"/>
              <a:t>қоры- тындысы</a:t>
            </a:r>
            <a:r>
              <a:rPr lang="ru-RU" sz="2400" dirty="0" smtClean="0"/>
              <a:t> </a:t>
            </a:r>
            <a:r>
              <a:rPr lang="ru-RU" sz="2400" dirty="0" err="1" smtClean="0"/>
              <a:t>берілген</a:t>
            </a:r>
            <a:r>
              <a:rPr lang="ru-RU" sz="2400" dirty="0" smtClean="0"/>
              <a:t> </a:t>
            </a:r>
            <a:r>
              <a:rPr lang="ru-RU" sz="2400" dirty="0" err="1" smtClean="0"/>
              <a:t>материалдардың мазмұнына </a:t>
            </a:r>
            <a:r>
              <a:rPr lang="ru-RU" sz="2400" dirty="0" smtClean="0"/>
              <a:t>т</a:t>
            </a:r>
            <a:r>
              <a:rPr lang="en-US" sz="2400" dirty="0" smtClean="0"/>
              <a:t>ə</a:t>
            </a:r>
            <a:r>
              <a:rPr lang="ru-RU" sz="2400" dirty="0" err="1" smtClean="0"/>
              <a:t>уелді</a:t>
            </a:r>
            <a:r>
              <a:rPr lang="ru-RU" sz="2400" dirty="0" smtClean="0"/>
              <a:t> болады. </a:t>
            </a:r>
            <a:r>
              <a:rPr lang="ru-RU" sz="2400" dirty="0" err="1" smtClean="0"/>
              <a:t>Мысалы</a:t>
            </a:r>
            <a:r>
              <a:rPr lang="ru-RU" sz="2400" dirty="0" smtClean="0"/>
              <a:t>, </a:t>
            </a:r>
            <a:r>
              <a:rPr lang="ru-RU" sz="2400" dirty="0" err="1" smtClean="0"/>
              <a:t>Роршах</a:t>
            </a:r>
            <a:r>
              <a:rPr lang="ru-RU" sz="2400" dirty="0" smtClean="0"/>
              <a:t> </a:t>
            </a:r>
            <a:r>
              <a:rPr lang="ru-RU" sz="2400" dirty="0" err="1" smtClean="0"/>
              <a:t>тестіндегі</a:t>
            </a:r>
            <a:r>
              <a:rPr lang="ru-RU" sz="2400" dirty="0" smtClean="0"/>
              <a:t> </a:t>
            </a:r>
            <a:r>
              <a:rPr lang="ru-RU" sz="2400" dirty="0" err="1" smtClean="0"/>
              <a:t>карточкалар</a:t>
            </a:r>
            <a:r>
              <a:rPr lang="ru-RU" sz="2400" dirty="0" smtClean="0"/>
              <a:t> </a:t>
            </a:r>
            <a:r>
              <a:rPr lang="ru-RU" sz="2400" dirty="0" err="1" smtClean="0"/>
              <a:t>өзіндік түстермен бейнеленген</a:t>
            </a:r>
            <a:r>
              <a:rPr lang="ru-RU" sz="2400" dirty="0" smtClean="0"/>
              <a:t>. </a:t>
            </a:r>
            <a:endParaRPr lang="ru-RU" sz="2400" dirty="0" smtClean="0"/>
          </a:p>
          <a:p>
            <a:pPr marL="457200" indent="-457200">
              <a:lnSpc>
                <a:spcPts val="2526"/>
              </a:lnSpc>
              <a:buAutoNum type="arabicParenR"/>
            </a:pPr>
            <a:r>
              <a:rPr lang="ru-RU" sz="2400" dirty="0" err="1" smtClean="0"/>
              <a:t>Тестті</a:t>
            </a:r>
            <a:r>
              <a:rPr lang="ru-RU" sz="2400" dirty="0" smtClean="0"/>
              <a:t> </a:t>
            </a:r>
            <a:r>
              <a:rPr lang="ru-RU" sz="2400" dirty="0" err="1" smtClean="0"/>
              <a:t>орындау</a:t>
            </a:r>
            <a:r>
              <a:rPr lang="ru-RU" sz="2400" dirty="0" smtClean="0"/>
              <a:t> </a:t>
            </a:r>
            <a:r>
              <a:rPr lang="ru-RU" sz="2400" dirty="0" err="1" smtClean="0"/>
              <a:t>уақытының шектеулігі</a:t>
            </a:r>
            <a:r>
              <a:rPr lang="ru-RU" sz="2400" dirty="0" smtClean="0"/>
              <a:t>. </a:t>
            </a:r>
            <a:r>
              <a:rPr lang="ru-RU" sz="2400" dirty="0" err="1" smtClean="0"/>
              <a:t>Мысалы</a:t>
            </a:r>
            <a:r>
              <a:rPr lang="ru-RU" sz="2400" dirty="0" smtClean="0"/>
              <a:t>, </a:t>
            </a:r>
            <a:r>
              <a:rPr lang="ru-RU" sz="2400" dirty="0" err="1" smtClean="0"/>
              <a:t>ересек</a:t>
            </a:r>
            <a:r>
              <a:rPr lang="ru-RU" sz="2400" dirty="0" smtClean="0"/>
              <a:t> </a:t>
            </a:r>
            <a:r>
              <a:rPr lang="ru-RU" sz="2400" dirty="0" err="1" smtClean="0"/>
              <a:t>адам</a:t>
            </a:r>
            <a:r>
              <a:rPr lang="ru-RU" sz="2400" dirty="0" smtClean="0"/>
              <a:t> </a:t>
            </a:r>
            <a:r>
              <a:rPr lang="ru-RU" sz="2400" dirty="0" err="1" smtClean="0"/>
              <a:t>үшін </a:t>
            </a:r>
            <a:r>
              <a:rPr lang="ru-RU" sz="2400" dirty="0" smtClean="0"/>
              <a:t>Равен </a:t>
            </a:r>
            <a:r>
              <a:rPr lang="ru-RU" sz="2400" dirty="0" err="1" smtClean="0"/>
              <a:t>тестін</a:t>
            </a:r>
            <a:r>
              <a:rPr lang="ru-RU" sz="2400" dirty="0" smtClean="0"/>
              <a:t> </a:t>
            </a:r>
            <a:r>
              <a:rPr lang="ru-RU" sz="2400" dirty="0" err="1" smtClean="0"/>
              <a:t>орындау</a:t>
            </a:r>
            <a:r>
              <a:rPr lang="ru-RU" sz="2400" dirty="0" smtClean="0"/>
              <a:t> </a:t>
            </a:r>
            <a:r>
              <a:rPr lang="ru-RU" sz="2400" dirty="0" err="1" smtClean="0"/>
              <a:t>уақыты </a:t>
            </a:r>
            <a:r>
              <a:rPr lang="ru-RU" sz="2400" dirty="0" smtClean="0"/>
              <a:t>20 минут. </a:t>
            </a:r>
            <a:endParaRPr lang="ru-RU" sz="2400" dirty="0" smtClean="0"/>
          </a:p>
          <a:p>
            <a:pPr marL="457200" indent="-457200">
              <a:lnSpc>
                <a:spcPts val="2526"/>
              </a:lnSpc>
              <a:buAutoNum type="arabicParenR"/>
            </a:pPr>
            <a:r>
              <a:rPr lang="ru-RU" sz="2400" dirty="0" err="1" smtClean="0"/>
              <a:t>Тестті</a:t>
            </a:r>
            <a:r>
              <a:rPr lang="ru-RU" sz="2400" dirty="0" smtClean="0"/>
              <a:t> </a:t>
            </a:r>
            <a:r>
              <a:rPr lang="ru-RU" sz="2400" dirty="0" err="1" smtClean="0"/>
              <a:t>орындауға арналған арнайы</a:t>
            </a:r>
            <a:r>
              <a:rPr lang="ru-RU" sz="2400" dirty="0" smtClean="0"/>
              <a:t> </a:t>
            </a:r>
            <a:r>
              <a:rPr lang="ru-RU" sz="2400" dirty="0" err="1" smtClean="0"/>
              <a:t>бланктардың </a:t>
            </a:r>
            <a:r>
              <a:rPr lang="ru-RU" sz="2400" dirty="0" smtClean="0"/>
              <a:t>болуы </a:t>
            </a:r>
            <a:r>
              <a:rPr lang="ru-RU" sz="2400" dirty="0" err="1" smtClean="0"/>
              <a:t>тестің өңдеу процедурасын</a:t>
            </a:r>
            <a:r>
              <a:rPr lang="ru-RU" sz="2400" dirty="0" smtClean="0"/>
              <a:t> </a:t>
            </a:r>
            <a:r>
              <a:rPr lang="ru-RU" sz="2400" dirty="0" err="1" smtClean="0"/>
              <a:t>жеңілдетеді</a:t>
            </a:r>
            <a:r>
              <a:rPr lang="ru-RU" sz="2400" dirty="0" smtClean="0"/>
              <a:t>. </a:t>
            </a:r>
            <a:endParaRPr lang="ru-RU" sz="2400" dirty="0" smtClean="0"/>
          </a:p>
          <a:p>
            <a:pPr marL="457200" indent="-457200">
              <a:lnSpc>
                <a:spcPts val="2526"/>
              </a:lnSpc>
              <a:buAutoNum type="arabicParenR"/>
            </a:pPr>
            <a:r>
              <a:rPr lang="ru-RU" sz="2400" dirty="0" err="1" smtClean="0"/>
              <a:t>Диагностикалық </a:t>
            </a:r>
            <a:r>
              <a:rPr lang="ru-RU" sz="2400" dirty="0" smtClean="0"/>
              <a:t>тест </a:t>
            </a:r>
            <a:r>
              <a:rPr lang="ru-RU" sz="2400" dirty="0" err="1" smtClean="0"/>
              <a:t>процесі</a:t>
            </a:r>
            <a:r>
              <a:rPr lang="ru-RU" sz="2400" dirty="0" smtClean="0"/>
              <a:t> </a:t>
            </a:r>
            <a:r>
              <a:rPr lang="ru-RU" sz="2400" dirty="0" err="1" smtClean="0"/>
              <a:t>н</a:t>
            </a:r>
            <a:r>
              <a:rPr lang="en-US" sz="2400" dirty="0" smtClean="0"/>
              <a:t>ə</a:t>
            </a:r>
            <a:r>
              <a:rPr lang="ru-RU" sz="2400" dirty="0" err="1" smtClean="0"/>
              <a:t>тижелеріне</a:t>
            </a:r>
            <a:r>
              <a:rPr lang="ru-RU" sz="2400" dirty="0" smtClean="0"/>
              <a:t> </a:t>
            </a:r>
            <a:r>
              <a:rPr lang="en-US" sz="2400" dirty="0" smtClean="0"/>
              <a:t>ə</a:t>
            </a:r>
            <a:r>
              <a:rPr lang="ru-RU" sz="2400" dirty="0" smtClean="0"/>
              <a:t>сер етеді. Мы- </a:t>
            </a:r>
            <a:r>
              <a:rPr lang="ru-RU" sz="2400" dirty="0" err="1" smtClean="0"/>
              <a:t>салы</a:t>
            </a:r>
            <a:r>
              <a:rPr lang="ru-RU" sz="2400" dirty="0" smtClean="0"/>
              <a:t>, </a:t>
            </a:r>
            <a:r>
              <a:rPr lang="ru-RU" sz="2400" dirty="0" err="1" smtClean="0"/>
              <a:t>экспериментатордың респондентке</a:t>
            </a:r>
            <a:r>
              <a:rPr lang="ru-RU" sz="2400" dirty="0" smtClean="0"/>
              <a:t> </a:t>
            </a:r>
            <a:r>
              <a:rPr lang="ru-RU" sz="2400" dirty="0" err="1" smtClean="0"/>
              <a:t>«дұрыс жауапты</a:t>
            </a:r>
            <a:r>
              <a:rPr lang="ru-RU" sz="2400" dirty="0" smtClean="0"/>
              <a:t>» </a:t>
            </a:r>
            <a:r>
              <a:rPr lang="ru-RU" sz="2400" dirty="0" err="1" smtClean="0"/>
              <a:t>айтып</a:t>
            </a:r>
            <a:r>
              <a:rPr lang="ru-RU" sz="2400" dirty="0" smtClean="0"/>
              <a:t> </a:t>
            </a:r>
            <a:r>
              <a:rPr lang="ru-RU" sz="2400" dirty="0" err="1" smtClean="0"/>
              <a:t>беруі</a:t>
            </a:r>
            <a:r>
              <a:rPr lang="ru-RU" sz="2400" dirty="0" smtClean="0"/>
              <a:t>, </a:t>
            </a:r>
            <a:r>
              <a:rPr lang="en-US" sz="2400" dirty="0" smtClean="0"/>
              <a:t>ə</a:t>
            </a:r>
            <a:r>
              <a:rPr lang="ru-RU" sz="2400" dirty="0" err="1" smtClean="0"/>
              <a:t>рекетіне</a:t>
            </a:r>
            <a:r>
              <a:rPr lang="ru-RU" sz="2400" dirty="0" smtClean="0"/>
              <a:t> </a:t>
            </a:r>
            <a:r>
              <a:rPr lang="ru-RU" sz="2400" dirty="0" err="1" smtClean="0"/>
              <a:t>қолдау білдіруі</a:t>
            </a:r>
            <a:r>
              <a:rPr lang="ru-RU" sz="2400" dirty="0" smtClean="0"/>
              <a:t> ж</a:t>
            </a:r>
            <a:r>
              <a:rPr lang="en-US" sz="2400" dirty="0" smtClean="0"/>
              <a:t>ə</a:t>
            </a:r>
            <a:r>
              <a:rPr lang="ru-RU" sz="2400" dirty="0" smtClean="0"/>
              <a:t>не т.б. </a:t>
            </a:r>
            <a:r>
              <a:rPr lang="ru-RU" sz="2400" dirty="0" err="1" smtClean="0"/>
              <a:t>жағдаяттарды жатқызуға </a:t>
            </a:r>
            <a:r>
              <a:rPr lang="ru-RU" sz="2400" dirty="0" smtClean="0"/>
              <a:t>болады. </a:t>
            </a:r>
            <a:endParaRPr lang="ru-RU" sz="2400" dirty="0" smtClean="0"/>
          </a:p>
          <a:p>
            <a:pPr marL="457200" indent="-457200">
              <a:lnSpc>
                <a:spcPts val="2526"/>
              </a:lnSpc>
              <a:buAutoNum type="arabicParenR"/>
            </a:pPr>
            <a:r>
              <a:rPr lang="ru-RU" sz="2400" dirty="0" err="1" smtClean="0"/>
              <a:t>Тестке</a:t>
            </a:r>
            <a:r>
              <a:rPr lang="ru-RU" sz="2400" dirty="0" smtClean="0"/>
              <a:t> </a:t>
            </a:r>
            <a:r>
              <a:rPr lang="ru-RU" sz="2400" dirty="0" err="1" smtClean="0"/>
              <a:t>қатысушы респонденттің </a:t>
            </a:r>
            <a:r>
              <a:rPr lang="ru-RU" sz="2400" dirty="0" smtClean="0"/>
              <a:t>т</a:t>
            </a:r>
            <a:r>
              <a:rPr lang="en-US" sz="2400" dirty="0" smtClean="0"/>
              <a:t>ə</a:t>
            </a:r>
            <a:r>
              <a:rPr lang="ru-RU" sz="2400" dirty="0" err="1" smtClean="0"/>
              <a:t>жірибесіне</a:t>
            </a:r>
            <a:r>
              <a:rPr lang="ru-RU" sz="2400" dirty="0" smtClean="0"/>
              <a:t> тигізетін </a:t>
            </a:r>
            <a:r>
              <a:rPr lang="en-US" sz="2400" dirty="0" smtClean="0"/>
              <a:t>ə</a:t>
            </a:r>
            <a:r>
              <a:rPr lang="ru-RU" sz="2400" dirty="0" err="1" smtClean="0"/>
              <a:t>сері</a:t>
            </a:r>
            <a:r>
              <a:rPr lang="ru-RU" sz="2400" dirty="0" smtClean="0"/>
              <a:t>. </a:t>
            </a:r>
            <a:r>
              <a:rPr lang="ru-RU" sz="2400" dirty="0" err="1" smtClean="0"/>
              <a:t>Егер</a:t>
            </a:r>
            <a:r>
              <a:rPr lang="ru-RU" sz="2400" dirty="0" smtClean="0"/>
              <a:t> респондент бірнеше рет </a:t>
            </a:r>
            <a:r>
              <a:rPr lang="ru-RU" sz="2400" dirty="0" err="1" smtClean="0"/>
              <a:t>тесттен</a:t>
            </a:r>
            <a:r>
              <a:rPr lang="ru-RU" sz="2400" dirty="0" smtClean="0"/>
              <a:t> </a:t>
            </a:r>
            <a:r>
              <a:rPr lang="ru-RU" sz="2400" dirty="0" err="1" smtClean="0"/>
              <a:t>өткен болса</a:t>
            </a:r>
            <a:r>
              <a:rPr lang="ru-RU" sz="2400" dirty="0" smtClean="0"/>
              <a:t>, ол </a:t>
            </a:r>
            <a:r>
              <a:rPr lang="ru-RU" sz="2400" dirty="0" err="1" smtClean="0"/>
              <a:t>өзіне </a:t>
            </a:r>
            <a:r>
              <a:rPr lang="ru-RU" sz="2400" dirty="0" smtClean="0"/>
              <a:t>сенімді болады. </a:t>
            </a:r>
            <a:endParaRPr lang="ru-RU" sz="2400" dirty="0" smtClean="0"/>
          </a:p>
          <a:p>
            <a:pPr marL="457200" indent="-457200">
              <a:lnSpc>
                <a:spcPts val="2526"/>
              </a:lnSpc>
            </a:pPr>
            <a:r>
              <a:rPr lang="en-US" sz="2400" dirty="0" smtClean="0"/>
              <a:t>II </a:t>
            </a:r>
            <a:r>
              <a:rPr lang="ru-RU" sz="2400" dirty="0" err="1" smtClean="0"/>
              <a:t>кезең.</a:t>
            </a:r>
            <a:r>
              <a:rPr lang="ru-RU" sz="2400" dirty="0" smtClean="0"/>
              <a:t> </a:t>
            </a:r>
            <a:r>
              <a:rPr lang="ru-RU" sz="2400" dirty="0" err="1" smtClean="0"/>
              <a:t>Психологиялық </a:t>
            </a:r>
            <a:r>
              <a:rPr lang="ru-RU" sz="2400" dirty="0" smtClean="0"/>
              <a:t>тест </a:t>
            </a:r>
            <a:r>
              <a:rPr lang="ru-RU" sz="2400" dirty="0" err="1" smtClean="0"/>
              <a:t>стандартизациясына</a:t>
            </a:r>
            <a:r>
              <a:rPr lang="ru-RU" sz="2400" dirty="0" smtClean="0"/>
              <a:t> </a:t>
            </a:r>
            <a:r>
              <a:rPr lang="ru-RU" sz="2400" dirty="0" err="1" smtClean="0"/>
              <a:t>тесттің </a:t>
            </a:r>
            <a:r>
              <a:rPr lang="ru-RU" sz="2400" dirty="0" smtClean="0"/>
              <a:t>орын- </a:t>
            </a:r>
            <a:r>
              <a:rPr lang="ru-RU" sz="2400" dirty="0" err="1" smtClean="0"/>
              <a:t>далуын</a:t>
            </a:r>
            <a:r>
              <a:rPr lang="ru-RU" sz="2400" dirty="0" smtClean="0"/>
              <a:t> </a:t>
            </a:r>
            <a:r>
              <a:rPr lang="ru-RU" sz="2400" dirty="0" err="1" smtClean="0"/>
              <a:t>бағалау жүйелілігі </a:t>
            </a:r>
            <a:r>
              <a:rPr lang="ru-RU" sz="2400" dirty="0" smtClean="0"/>
              <a:t>мен </a:t>
            </a:r>
            <a:r>
              <a:rPr lang="ru-RU" sz="2400" dirty="0" err="1" smtClean="0"/>
              <a:t>алынған н</a:t>
            </a:r>
            <a:r>
              <a:rPr lang="en-US" sz="2400" dirty="0" smtClean="0"/>
              <a:t>ə</a:t>
            </a:r>
            <a:r>
              <a:rPr lang="ru-RU" sz="2400" dirty="0" err="1" smtClean="0"/>
              <a:t>тижелердің өңделуі жа</a:t>
            </a:r>
            <a:r>
              <a:rPr lang="ru-RU" sz="2400" dirty="0" smtClean="0"/>
              <a:t>- </a:t>
            </a:r>
            <a:r>
              <a:rPr lang="ru-RU" sz="2400" dirty="0" err="1" smtClean="0"/>
              <a:t>тады</a:t>
            </a:r>
            <a:r>
              <a:rPr lang="ru-RU" sz="2400" dirty="0" smtClean="0"/>
              <a:t>. </a:t>
            </a:r>
            <a:r>
              <a:rPr lang="ru-RU" sz="2400" dirty="0" err="1" smtClean="0"/>
              <a:t>Аталған кезеңде респонденттің </a:t>
            </a:r>
            <a:r>
              <a:rPr lang="ru-RU" sz="2400" dirty="0" smtClean="0"/>
              <a:t>жас </a:t>
            </a:r>
            <a:r>
              <a:rPr lang="ru-RU" sz="2400" dirty="0" err="1" smtClean="0"/>
              <a:t>ерекшелігі</a:t>
            </a:r>
            <a:r>
              <a:rPr lang="ru-RU" sz="2400" dirty="0" smtClean="0"/>
              <a:t>, </a:t>
            </a:r>
            <a:r>
              <a:rPr lang="ru-RU" sz="2400" dirty="0" err="1" smtClean="0"/>
              <a:t>жыны</a:t>
            </a:r>
            <a:r>
              <a:rPr lang="ru-RU" sz="2400" dirty="0" smtClean="0"/>
              <a:t>- </a:t>
            </a:r>
            <a:r>
              <a:rPr lang="ru-RU" sz="2400" dirty="0" err="1" smtClean="0"/>
              <a:t>сы</a:t>
            </a:r>
            <a:r>
              <a:rPr lang="ru-RU" sz="2400" dirty="0" smtClean="0"/>
              <a:t> </a:t>
            </a:r>
            <a:r>
              <a:rPr lang="ru-RU" sz="2400" dirty="0" err="1" smtClean="0"/>
              <a:t>ескеріледі</a:t>
            </a:r>
            <a:r>
              <a:rPr lang="ru-RU" sz="2400" dirty="0" smtClean="0"/>
              <a:t>. </a:t>
            </a:r>
            <a:r>
              <a:rPr lang="ru-RU" sz="2400" dirty="0" err="1" smtClean="0"/>
              <a:t>Тапсырманы</a:t>
            </a:r>
            <a:r>
              <a:rPr lang="ru-RU" sz="2400" dirty="0" smtClean="0"/>
              <a:t> </a:t>
            </a:r>
            <a:r>
              <a:rPr lang="ru-RU" sz="2400" dirty="0" err="1" smtClean="0"/>
              <a:t>орындау</a:t>
            </a:r>
            <a:r>
              <a:rPr lang="ru-RU" sz="2400" dirty="0" smtClean="0"/>
              <a:t> </a:t>
            </a:r>
            <a:r>
              <a:rPr lang="ru-RU" sz="2400" dirty="0" err="1" smtClean="0"/>
              <a:t>нормалары</a:t>
            </a:r>
            <a:r>
              <a:rPr lang="ru-RU" sz="2400" dirty="0" smtClean="0"/>
              <a:t> мен </a:t>
            </a:r>
            <a:r>
              <a:rPr lang="ru-RU" sz="2400" dirty="0" err="1" smtClean="0"/>
              <a:t>алынған көрсеткіштер салыстырылады</a:t>
            </a:r>
            <a:r>
              <a:rPr lang="ru-RU" sz="2400" dirty="0" smtClean="0"/>
              <a:t>. </a:t>
            </a:r>
            <a:endParaRPr lang="ru-RU" sz="2400" dirty="0" smtClean="0"/>
          </a:p>
          <a:p>
            <a:pPr marL="457200" indent="-457200">
              <a:lnSpc>
                <a:spcPts val="2526"/>
              </a:lnSpc>
            </a:pPr>
            <a:r>
              <a:rPr lang="en-US" sz="2400" dirty="0" smtClean="0"/>
              <a:t>III </a:t>
            </a:r>
            <a:r>
              <a:rPr lang="ru-RU" sz="2400" dirty="0" err="1" smtClean="0"/>
              <a:t>кезең.</a:t>
            </a:r>
            <a:r>
              <a:rPr lang="ru-RU" sz="2400" dirty="0" smtClean="0"/>
              <a:t> </a:t>
            </a:r>
            <a:r>
              <a:rPr lang="ru-RU" sz="2400" dirty="0" err="1" smtClean="0"/>
              <a:t>Тесттің орындалуы</a:t>
            </a:r>
            <a:r>
              <a:rPr lang="ru-RU" sz="2400" dirty="0" smtClean="0"/>
              <a:t> </a:t>
            </a:r>
            <a:r>
              <a:rPr lang="ru-RU" sz="2400" dirty="0" err="1" smtClean="0"/>
              <a:t>нормаларға </a:t>
            </a:r>
            <a:r>
              <a:rPr lang="ru-RU" sz="2400" dirty="0" smtClean="0"/>
              <a:t>с</a:t>
            </a:r>
            <a:r>
              <a:rPr lang="en-US" sz="2400" dirty="0" smtClean="0"/>
              <a:t>ə</a:t>
            </a:r>
            <a:r>
              <a:rPr lang="ru-RU" sz="2400" dirty="0" err="1" smtClean="0"/>
              <a:t>йкес</a:t>
            </a:r>
            <a:r>
              <a:rPr lang="ru-RU" sz="2400" dirty="0" smtClean="0"/>
              <a:t> </a:t>
            </a:r>
            <a:r>
              <a:rPr lang="ru-RU" sz="2400" dirty="0" err="1" smtClean="0"/>
              <a:t>анықталады </a:t>
            </a:r>
            <a:r>
              <a:rPr lang="ru-RU" sz="2400" dirty="0" smtClean="0"/>
              <a:t>ж</a:t>
            </a:r>
            <a:r>
              <a:rPr lang="en-US" sz="2400" dirty="0" smtClean="0"/>
              <a:t>ə</a:t>
            </a:r>
            <a:r>
              <a:rPr lang="ru-RU" sz="2400" dirty="0" smtClean="0"/>
              <a:t>не </a:t>
            </a:r>
            <a:r>
              <a:rPr lang="ru-RU" sz="2400" dirty="0" err="1" smtClean="0"/>
              <a:t>мамандықтардың </a:t>
            </a:r>
            <a:r>
              <a:rPr lang="ru-RU" sz="2400" dirty="0" smtClean="0"/>
              <a:t>ерекшелігіне </a:t>
            </a:r>
            <a:r>
              <a:rPr lang="ru-RU" sz="2400" dirty="0" err="1" smtClean="0"/>
              <a:t>байланысты</a:t>
            </a:r>
            <a:r>
              <a:rPr lang="ru-RU" sz="2400" dirty="0" smtClean="0"/>
              <a:t> болады. </a:t>
            </a:r>
            <a:r>
              <a:rPr lang="ru-RU" sz="2400" dirty="0" err="1" smtClean="0"/>
              <a:t>Практикалық </a:t>
            </a:r>
            <a:r>
              <a:rPr lang="ru-RU" sz="2400" dirty="0" smtClean="0"/>
              <a:t>м</a:t>
            </a:r>
            <a:r>
              <a:rPr lang="en-US" sz="2400" dirty="0" smtClean="0"/>
              <a:t>ə</a:t>
            </a:r>
            <a:r>
              <a:rPr lang="ru-RU" sz="2400" dirty="0" err="1" smtClean="0"/>
              <a:t>селелерді</a:t>
            </a:r>
            <a:r>
              <a:rPr lang="ru-RU" sz="2400" dirty="0" smtClean="0"/>
              <a:t> </a:t>
            </a:r>
            <a:r>
              <a:rPr lang="ru-RU" sz="2400" dirty="0" err="1" smtClean="0"/>
              <a:t>шешуде</a:t>
            </a:r>
            <a:r>
              <a:rPr lang="ru-RU" sz="2400" dirty="0" smtClean="0"/>
              <a:t> Ф. </a:t>
            </a:r>
            <a:r>
              <a:rPr lang="ru-RU" sz="2400" dirty="0" err="1" smtClean="0"/>
              <a:t>Гальтон</a:t>
            </a:r>
            <a:r>
              <a:rPr lang="ru-RU" sz="2400" dirty="0" smtClean="0"/>
              <a:t> </a:t>
            </a:r>
            <a:r>
              <a:rPr lang="ru-RU" sz="2400" dirty="0" err="1" smtClean="0"/>
              <a:t>тесттерді</a:t>
            </a:r>
            <a:r>
              <a:rPr lang="ru-RU" sz="2400" dirty="0" smtClean="0"/>
              <a:t> </a:t>
            </a:r>
            <a:r>
              <a:rPr lang="ru-RU" sz="2400" dirty="0" err="1" smtClean="0"/>
              <a:t>кеңінен пайдалануды</a:t>
            </a:r>
            <a:r>
              <a:rPr lang="ru-RU" sz="2400" dirty="0" smtClean="0"/>
              <a:t> </a:t>
            </a:r>
            <a:r>
              <a:rPr lang="ru-RU" sz="2400" dirty="0" err="1" smtClean="0"/>
              <a:t>ұсынды.</a:t>
            </a:r>
            <a:r>
              <a:rPr lang="ru-RU" sz="2400" dirty="0" smtClean="0"/>
              <a:t> </a:t>
            </a:r>
            <a:r>
              <a:rPr lang="ru-RU" sz="2400" dirty="0" err="1" smtClean="0"/>
              <a:t>Бұл ұғым кейіннен</a:t>
            </a:r>
            <a:r>
              <a:rPr lang="ru-RU" sz="2400" dirty="0" smtClean="0"/>
              <a:t> </a:t>
            </a:r>
            <a:r>
              <a:rPr lang="ru-RU" sz="2400" dirty="0" err="1" smtClean="0"/>
              <a:t>қолданбалы психоло</a:t>
            </a:r>
            <a:r>
              <a:rPr lang="ru-RU" sz="2400" dirty="0" smtClean="0"/>
              <a:t>- </a:t>
            </a:r>
            <a:r>
              <a:rPr lang="ru-RU" sz="2400" dirty="0" err="1" smtClean="0"/>
              <a:t>гияда</a:t>
            </a:r>
            <a:r>
              <a:rPr lang="ru-RU" sz="2400" dirty="0" smtClean="0"/>
              <a:t> «психотехника» </a:t>
            </a:r>
            <a:r>
              <a:rPr lang="ru-RU" sz="2400" dirty="0" err="1" smtClean="0"/>
              <a:t>деген</a:t>
            </a:r>
            <a:r>
              <a:rPr lang="ru-RU" sz="2400" dirty="0" smtClean="0"/>
              <a:t> </a:t>
            </a:r>
            <a:r>
              <a:rPr lang="ru-RU" sz="2400" dirty="0" err="1" smtClean="0"/>
              <a:t>атаққа ие</a:t>
            </a:r>
            <a:r>
              <a:rPr lang="ru-RU" sz="2400" dirty="0" smtClean="0"/>
              <a:t> </a:t>
            </a:r>
            <a:r>
              <a:rPr lang="ru-RU" sz="2400" dirty="0" err="1" smtClean="0"/>
              <a:t>болды</a:t>
            </a:r>
            <a:r>
              <a:rPr lang="ru-RU" sz="2400" dirty="0" smtClean="0"/>
              <a:t>. </a:t>
            </a:r>
            <a:r>
              <a:rPr lang="ru-RU" sz="2400" dirty="0" err="1" smtClean="0"/>
              <a:t>Сонымен</a:t>
            </a:r>
            <a:r>
              <a:rPr lang="ru-RU" sz="2400" dirty="0" smtClean="0"/>
              <a:t> </a:t>
            </a:r>
            <a:r>
              <a:rPr lang="ru-RU" sz="2400" dirty="0" err="1" smtClean="0"/>
              <a:t>қатар, бұл ұғымды </a:t>
            </a:r>
            <a:r>
              <a:rPr lang="ru-RU" sz="2400" dirty="0" smtClean="0"/>
              <a:t>Д. </a:t>
            </a:r>
            <a:r>
              <a:rPr lang="ru-RU" sz="2400" dirty="0" err="1" smtClean="0"/>
              <a:t>Кэттелдің «Ақыл-ой тесттері</a:t>
            </a:r>
            <a:r>
              <a:rPr lang="ru-RU" sz="2400" dirty="0" smtClean="0"/>
              <a:t> ж</a:t>
            </a:r>
            <a:r>
              <a:rPr lang="en-US" sz="2400" dirty="0" smtClean="0"/>
              <a:t>ə</a:t>
            </a:r>
            <a:r>
              <a:rPr lang="ru-RU" sz="2400" dirty="0" smtClean="0"/>
              <a:t>не </a:t>
            </a:r>
            <a:r>
              <a:rPr lang="ru-RU" sz="2400" dirty="0" err="1" smtClean="0"/>
              <a:t>өлшемдер</a:t>
            </a:r>
            <a:r>
              <a:rPr lang="ru-RU" sz="2400" dirty="0" smtClean="0"/>
              <a:t>» </a:t>
            </a:r>
            <a:r>
              <a:rPr lang="ru-RU" sz="2400" dirty="0" err="1" smtClean="0"/>
              <a:t>деген</a:t>
            </a:r>
            <a:r>
              <a:rPr lang="ru-RU" sz="2400" dirty="0" smtClean="0"/>
              <a:t> </a:t>
            </a:r>
            <a:r>
              <a:rPr lang="ru-RU" sz="2400" dirty="0" err="1" smtClean="0"/>
              <a:t>мақаласынан кейін</a:t>
            </a:r>
            <a:r>
              <a:rPr lang="ru-RU" sz="2400" dirty="0" smtClean="0"/>
              <a:t> </a:t>
            </a:r>
            <a:r>
              <a:rPr lang="ru-RU" sz="2400" dirty="0" err="1" smtClean="0"/>
              <a:t>психологтар</a:t>
            </a:r>
            <a:r>
              <a:rPr lang="ru-RU" sz="2400" dirty="0" smtClean="0"/>
              <a:t> </a:t>
            </a:r>
            <a:r>
              <a:rPr lang="ru-RU" sz="2400" dirty="0" err="1" smtClean="0"/>
              <a:t>кеңінен қолданылып келеді</a:t>
            </a:r>
            <a:r>
              <a:rPr lang="ru-RU" sz="2400" dirty="0" smtClean="0"/>
              <a:t>. Д. Кэт- тел </a:t>
            </a:r>
            <a:r>
              <a:rPr lang="ru-RU" sz="2400" dirty="0" err="1" smtClean="0"/>
              <a:t>мақаласында былай</a:t>
            </a:r>
            <a:r>
              <a:rPr lang="ru-RU" sz="2400" dirty="0" smtClean="0"/>
              <a:t> </a:t>
            </a:r>
            <a:r>
              <a:rPr lang="ru-RU" sz="2400" dirty="0" err="1" smtClean="0"/>
              <a:t>деп</a:t>
            </a:r>
            <a:r>
              <a:rPr lang="ru-RU" sz="2400" dirty="0" smtClean="0"/>
              <a:t> </a:t>
            </a:r>
            <a:r>
              <a:rPr lang="ru-RU" sz="2400" dirty="0" err="1" smtClean="0"/>
              <a:t>жазған </a:t>
            </a:r>
            <a:r>
              <a:rPr lang="ru-RU" sz="2400" dirty="0" smtClean="0"/>
              <a:t>болатын: «Психология </a:t>
            </a:r>
            <a:r>
              <a:rPr lang="ru-RU" sz="2400" dirty="0" err="1" smtClean="0"/>
              <a:t>физикалық ғылымдар секілді</a:t>
            </a:r>
            <a:r>
              <a:rPr lang="ru-RU" sz="2400" dirty="0" smtClean="0"/>
              <a:t> </a:t>
            </a:r>
            <a:r>
              <a:rPr lang="ru-RU" sz="2400" dirty="0" err="1" smtClean="0"/>
              <a:t>тұрақты</a:t>
            </a:r>
            <a:r>
              <a:rPr lang="ru-RU" sz="2400" dirty="0" smtClean="0"/>
              <a:t> </a:t>
            </a:r>
            <a:r>
              <a:rPr lang="en-US" sz="2400" dirty="0" smtClean="0"/>
              <a:t>ə</a:t>
            </a:r>
            <a:r>
              <a:rPr lang="ru-RU" sz="2400" dirty="0" err="1" smtClean="0"/>
              <a:t>рі</a:t>
            </a:r>
            <a:r>
              <a:rPr lang="ru-RU" sz="2400" dirty="0" smtClean="0"/>
              <a:t> </a:t>
            </a:r>
            <a:r>
              <a:rPr lang="ru-RU" sz="2400" dirty="0" err="1" smtClean="0"/>
              <a:t>нақты ғылым </a:t>
            </a:r>
            <a:r>
              <a:rPr lang="ru-RU" sz="2400" dirty="0" smtClean="0"/>
              <a:t>болу </a:t>
            </a:r>
            <a:r>
              <a:rPr lang="ru-RU" sz="2400" dirty="0" err="1" smtClean="0"/>
              <a:t>үшін </a:t>
            </a:r>
            <a:r>
              <a:rPr lang="ru-RU" sz="2400" dirty="0" smtClean="0"/>
              <a:t>эксперимент пен </a:t>
            </a:r>
            <a:r>
              <a:rPr lang="ru-RU" sz="2400" dirty="0" err="1" smtClean="0"/>
              <a:t>өлшемдерге сүйенуі тиіс</a:t>
            </a:r>
            <a:r>
              <a:rPr lang="ru-RU" sz="2400" dirty="0" smtClean="0"/>
              <a:t>. </a:t>
            </a:r>
            <a:r>
              <a:rPr lang="ru-RU" sz="2400" dirty="0" err="1" smtClean="0"/>
              <a:t>Көптеген адамдарға ақыл-ой тесттерін</a:t>
            </a:r>
            <a:r>
              <a:rPr lang="ru-RU" sz="2400" dirty="0" smtClean="0"/>
              <a:t> </a:t>
            </a:r>
            <a:r>
              <a:rPr lang="ru-RU" sz="2400" dirty="0" err="1" smtClean="0"/>
              <a:t>қолдану </a:t>
            </a:r>
            <a:r>
              <a:rPr lang="ru-RU" sz="2400" dirty="0" smtClean="0"/>
              <a:t>психология </a:t>
            </a:r>
            <a:r>
              <a:rPr lang="ru-RU" sz="2400" dirty="0" err="1" smtClean="0"/>
              <a:t>саласындағы алғашқы қадам </a:t>
            </a:r>
            <a:r>
              <a:rPr lang="ru-RU" sz="2400" dirty="0" smtClean="0"/>
              <a:t>болып </a:t>
            </a:r>
            <a:r>
              <a:rPr lang="ru-RU" sz="2400" dirty="0" err="1" smtClean="0"/>
              <a:t>табыла</a:t>
            </a:r>
            <a:r>
              <a:rPr lang="ru-RU" sz="2400" dirty="0" smtClean="0"/>
              <a:t>- </a:t>
            </a:r>
            <a:r>
              <a:rPr lang="ru-RU" sz="2400" dirty="0" err="1" smtClean="0"/>
              <a:t>ды</a:t>
            </a:r>
            <a:r>
              <a:rPr lang="ru-RU" sz="2400" dirty="0" smtClean="0"/>
              <a:t>. </a:t>
            </a:r>
            <a:r>
              <a:rPr lang="ru-RU" sz="2400" dirty="0" err="1" smtClean="0"/>
              <a:t>Мұның н</a:t>
            </a:r>
            <a:r>
              <a:rPr lang="en-US" sz="2400" dirty="0" smtClean="0"/>
              <a:t>ə</a:t>
            </a:r>
            <a:r>
              <a:rPr lang="ru-RU" sz="2400" dirty="0" err="1" smtClean="0"/>
              <a:t>тижелері</a:t>
            </a:r>
            <a:r>
              <a:rPr lang="ru-RU" sz="2400" dirty="0" smtClean="0"/>
              <a:t> </a:t>
            </a:r>
            <a:r>
              <a:rPr lang="ru-RU" sz="2400" dirty="0" err="1" smtClean="0"/>
              <a:t>психикалық процестердің тұрақтылығын, олардың өзара байланысы</a:t>
            </a:r>
            <a:r>
              <a:rPr lang="ru-RU" sz="2400" dirty="0" smtClean="0"/>
              <a:t> мен </a:t>
            </a:r>
            <a:r>
              <a:rPr lang="en-US" sz="2400" dirty="0" smtClean="0"/>
              <a:t>ə</a:t>
            </a:r>
            <a:r>
              <a:rPr lang="ru-RU" sz="2400" dirty="0" err="1" smtClean="0"/>
              <a:t>р</a:t>
            </a:r>
            <a:r>
              <a:rPr lang="ru-RU" sz="2400" dirty="0" smtClean="0"/>
              <a:t> </a:t>
            </a:r>
            <a:r>
              <a:rPr lang="ru-RU" sz="2400" dirty="0" err="1" smtClean="0"/>
              <a:t>түрлі жағдайда өзгеруі ғылымның құндылығын арттыра</a:t>
            </a:r>
            <a:r>
              <a:rPr lang="ru-RU" sz="2400" dirty="0" smtClean="0"/>
              <a:t> </a:t>
            </a:r>
            <a:r>
              <a:rPr lang="ru-RU" sz="2400" dirty="0" err="1" smtClean="0"/>
              <a:t>түседі».</a:t>
            </a:r>
            <a:r>
              <a:rPr lang="ru-RU" sz="2400" dirty="0" smtClean="0"/>
              <a:t> </a:t>
            </a:r>
            <a:endParaRPr lang="en-US" sz="2107" b="1" dirty="0">
              <a:solidFill>
                <a:srgbClr val="000000"/>
              </a:solidFill>
              <a:latin typeface="Lora Bold"/>
              <a:ea typeface="Lora Bold"/>
              <a:cs typeface="Lora Bold"/>
              <a:sym typeface="Lora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F7B4C"/>
        </a:solidFill>
        <a:effectLst/>
      </p:bgPr>
    </p:bg>
    <p:spTree>
      <p:nvGrpSpPr>
        <p:cNvPr id="1" name=""/>
        <p:cNvGrpSpPr/>
        <p:nvPr/>
      </p:nvGrpSpPr>
      <p:grpSpPr>
        <a:xfrm>
          <a:off x="0" y="0"/>
          <a:ext cx="0" cy="0"/>
          <a:chOff x="0" y="0"/>
          <a:chExt cx="0" cy="0"/>
        </a:xfrm>
      </p:grpSpPr>
      <p:sp>
        <p:nvSpPr>
          <p:cNvPr id="2" name="Freeform 2"/>
          <p:cNvSpPr/>
          <p:nvPr/>
        </p:nvSpPr>
        <p:spPr>
          <a:xfrm>
            <a:off x="2861291" y="3235452"/>
            <a:ext cx="13193982" cy="57121"/>
          </a:xfrm>
          <a:custGeom>
            <a:avLst/>
            <a:gdLst/>
            <a:ahLst/>
            <a:cxnLst/>
            <a:rect l="l" t="t" r="r" b="b"/>
            <a:pathLst>
              <a:path w="13193982" h="57121">
                <a:moveTo>
                  <a:pt x="0" y="0"/>
                </a:moveTo>
                <a:lnTo>
                  <a:pt x="13193982" y="0"/>
                </a:lnTo>
                <a:lnTo>
                  <a:pt x="13193982" y="57121"/>
                </a:lnTo>
                <a:lnTo>
                  <a:pt x="0" y="57121"/>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Freeform 3" descr="Семей, НАЗАРЛАРЫҢЫЗҒА РАХМЕТ! - ppt download"/>
          <p:cNvSpPr/>
          <p:nvPr/>
        </p:nvSpPr>
        <p:spPr>
          <a:xfrm>
            <a:off x="0" y="0"/>
            <a:ext cx="18288000" cy="13716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4" cstate="print"/>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Freeform 2"/>
          <p:cNvSpPr/>
          <p:nvPr/>
        </p:nvSpPr>
        <p:spPr>
          <a:xfrm>
            <a:off x="-63503" y="-63503"/>
            <a:ext cx="16182280" cy="10413997"/>
          </a:xfrm>
          <a:custGeom>
            <a:avLst/>
            <a:gdLst/>
            <a:ahLst/>
            <a:cxnLst/>
            <a:rect l="l" t="t" r="r" b="b"/>
            <a:pathLst>
              <a:path w="16182280" h="10413997">
                <a:moveTo>
                  <a:pt x="0" y="0"/>
                </a:moveTo>
                <a:lnTo>
                  <a:pt x="16182279" y="0"/>
                </a:lnTo>
                <a:lnTo>
                  <a:pt x="16182279" y="10413997"/>
                </a:lnTo>
                <a:lnTo>
                  <a:pt x="0" y="10413997"/>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731003" y="19"/>
            <a:ext cx="11553825" cy="10286981"/>
          </a:xfrm>
          <a:custGeom>
            <a:avLst/>
            <a:gdLst/>
            <a:ahLst/>
            <a:cxnLst/>
            <a:rect l="l" t="t" r="r" b="b"/>
            <a:pathLst>
              <a:path w="11553825" h="10286981">
                <a:moveTo>
                  <a:pt x="0" y="0"/>
                </a:moveTo>
                <a:lnTo>
                  <a:pt x="11553825" y="0"/>
                </a:lnTo>
                <a:lnTo>
                  <a:pt x="11553825" y="10286981"/>
                </a:lnTo>
                <a:lnTo>
                  <a:pt x="0" y="10286981"/>
                </a:lnTo>
                <a:lnTo>
                  <a:pt x="0" y="0"/>
                </a:lnTo>
                <a:close/>
              </a:path>
            </a:pathLst>
          </a:custGeom>
          <a:blipFill>
            <a:blip r:embed="rId4" cstate="print"/>
            <a:stretch>
              <a:fillRect l="-12967" r="-26521" b="-370"/>
            </a:stretch>
          </a:blipFill>
        </p:spPr>
      </p:sp>
      <p:sp>
        <p:nvSpPr>
          <p:cNvPr id="4" name="Freeform 4"/>
          <p:cNvSpPr/>
          <p:nvPr/>
        </p:nvSpPr>
        <p:spPr>
          <a:xfrm>
            <a:off x="0" y="0"/>
            <a:ext cx="11715502" cy="10413997"/>
          </a:xfrm>
          <a:custGeom>
            <a:avLst/>
            <a:gdLst/>
            <a:ahLst/>
            <a:cxnLst/>
            <a:rect l="l" t="t" r="r" b="b"/>
            <a:pathLst>
              <a:path w="11715502" h="10413997">
                <a:moveTo>
                  <a:pt x="0" y="0"/>
                </a:moveTo>
                <a:lnTo>
                  <a:pt x="11715502" y="0"/>
                </a:lnTo>
                <a:lnTo>
                  <a:pt x="11715502" y="10413997"/>
                </a:lnTo>
                <a:lnTo>
                  <a:pt x="0" y="10413997"/>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741893" y="499062"/>
            <a:ext cx="6436252" cy="476212"/>
          </a:xfrm>
          <a:prstGeom prst="rect">
            <a:avLst/>
          </a:prstGeom>
        </p:spPr>
        <p:txBody>
          <a:bodyPr lIns="0" tIns="0" rIns="0" bIns="0" rtlCol="0" anchor="t">
            <a:spAutoFit/>
          </a:bodyPr>
          <a:lstStyle/>
          <a:p>
            <a:pPr algn="l">
              <a:lnSpc>
                <a:spcPts val="3675"/>
              </a:lnSpc>
            </a:pPr>
            <a:r>
              <a:rPr lang="en-US" sz="3196" b="1" spc="214">
                <a:solidFill>
                  <a:srgbClr val="262626"/>
                </a:solidFill>
                <a:latin typeface="Lora Bold"/>
                <a:ea typeface="Lora Bold"/>
                <a:cs typeface="Lora Bold"/>
                <a:sym typeface="Lora Bold"/>
              </a:rPr>
              <a:t>Қарастырылатын сұрақтар:</a:t>
            </a:r>
          </a:p>
        </p:txBody>
      </p:sp>
      <p:sp>
        <p:nvSpPr>
          <p:cNvPr id="6" name="TextBox 6"/>
          <p:cNvSpPr txBox="1"/>
          <p:nvPr/>
        </p:nvSpPr>
        <p:spPr>
          <a:xfrm>
            <a:off x="977332" y="960511"/>
            <a:ext cx="3006242" cy="476212"/>
          </a:xfrm>
          <a:prstGeom prst="rect">
            <a:avLst/>
          </a:prstGeom>
        </p:spPr>
        <p:txBody>
          <a:bodyPr lIns="0" tIns="0" rIns="0" bIns="0" rtlCol="0" anchor="t">
            <a:spAutoFit/>
          </a:bodyPr>
          <a:lstStyle/>
          <a:p>
            <a:pPr algn="l">
              <a:lnSpc>
                <a:spcPts val="3675"/>
              </a:lnSpc>
            </a:pPr>
            <a:r>
              <a:rPr lang="en-US" sz="3196" spc="239">
                <a:solidFill>
                  <a:srgbClr val="262626"/>
                </a:solidFill>
                <a:latin typeface="Lora"/>
                <a:ea typeface="Lora"/>
                <a:cs typeface="Lora"/>
                <a:sym typeface="Lora"/>
              </a:rPr>
              <a:t>1.Сенімділік. </a:t>
            </a:r>
          </a:p>
        </p:txBody>
      </p:sp>
      <p:sp>
        <p:nvSpPr>
          <p:cNvPr id="7" name="TextBox 7"/>
          <p:cNvSpPr txBox="1"/>
          <p:nvPr/>
        </p:nvSpPr>
        <p:spPr>
          <a:xfrm>
            <a:off x="907085" y="1427236"/>
            <a:ext cx="9240041" cy="476212"/>
          </a:xfrm>
          <a:prstGeom prst="rect">
            <a:avLst/>
          </a:prstGeom>
        </p:spPr>
        <p:txBody>
          <a:bodyPr lIns="0" tIns="0" rIns="0" bIns="0" rtlCol="0" anchor="t">
            <a:spAutoFit/>
          </a:bodyPr>
          <a:lstStyle/>
          <a:p>
            <a:pPr algn="l">
              <a:lnSpc>
                <a:spcPts val="3675"/>
              </a:lnSpc>
            </a:pPr>
            <a:r>
              <a:rPr lang="en-US" sz="3196" spc="223">
                <a:solidFill>
                  <a:srgbClr val="262626"/>
                </a:solidFill>
                <a:latin typeface="Lora"/>
                <a:ea typeface="Lora"/>
                <a:cs typeface="Lora"/>
                <a:sym typeface="Lora"/>
              </a:rPr>
              <a:t>2.Өлшеу қатесі формуласындағы тесттің</a:t>
            </a:r>
          </a:p>
        </p:txBody>
      </p:sp>
      <p:sp>
        <p:nvSpPr>
          <p:cNvPr id="8" name="TextBox 8"/>
          <p:cNvSpPr txBox="1"/>
          <p:nvPr/>
        </p:nvSpPr>
        <p:spPr>
          <a:xfrm>
            <a:off x="1320384" y="1893961"/>
            <a:ext cx="8760400" cy="476212"/>
          </a:xfrm>
          <a:prstGeom prst="rect">
            <a:avLst/>
          </a:prstGeom>
        </p:spPr>
        <p:txBody>
          <a:bodyPr lIns="0" tIns="0" rIns="0" bIns="0" rtlCol="0" anchor="t">
            <a:spAutoFit/>
          </a:bodyPr>
          <a:lstStyle/>
          <a:p>
            <a:pPr algn="l">
              <a:lnSpc>
                <a:spcPts val="3675"/>
              </a:lnSpc>
            </a:pPr>
            <a:r>
              <a:rPr lang="en-US" sz="3196" spc="214">
                <a:solidFill>
                  <a:srgbClr val="262626"/>
                </a:solidFill>
                <a:latin typeface="Lora"/>
                <a:ea typeface="Lora"/>
                <a:cs typeface="Lora"/>
                <a:sym typeface="Lora"/>
              </a:rPr>
              <a:t>дәлдігі мен сенімділігінің байланысы. </a:t>
            </a:r>
          </a:p>
        </p:txBody>
      </p:sp>
      <p:sp>
        <p:nvSpPr>
          <p:cNvPr id="9" name="TextBox 9"/>
          <p:cNvSpPr txBox="1"/>
          <p:nvPr/>
        </p:nvSpPr>
        <p:spPr>
          <a:xfrm>
            <a:off x="898903" y="2360686"/>
            <a:ext cx="7716241" cy="476212"/>
          </a:xfrm>
          <a:prstGeom prst="rect">
            <a:avLst/>
          </a:prstGeom>
        </p:spPr>
        <p:txBody>
          <a:bodyPr lIns="0" tIns="0" rIns="0" bIns="0" rtlCol="0" anchor="t">
            <a:spAutoFit/>
          </a:bodyPr>
          <a:lstStyle/>
          <a:p>
            <a:pPr algn="l">
              <a:lnSpc>
                <a:spcPts val="3675"/>
              </a:lnSpc>
            </a:pPr>
            <a:r>
              <a:rPr lang="en-US" sz="3196" spc="214">
                <a:solidFill>
                  <a:srgbClr val="262626"/>
                </a:solidFill>
                <a:latin typeface="Lora"/>
                <a:ea typeface="Lora"/>
                <a:cs typeface="Lora"/>
                <a:sym typeface="Lora"/>
              </a:rPr>
              <a:t>3.Сенімділік түрлері: ретесттік,</a:t>
            </a:r>
          </a:p>
        </p:txBody>
      </p:sp>
      <p:sp>
        <p:nvSpPr>
          <p:cNvPr id="10" name="TextBox 10"/>
          <p:cNvSpPr txBox="1"/>
          <p:nvPr/>
        </p:nvSpPr>
        <p:spPr>
          <a:xfrm>
            <a:off x="1320384" y="2827411"/>
            <a:ext cx="5231244" cy="476212"/>
          </a:xfrm>
          <a:prstGeom prst="rect">
            <a:avLst/>
          </a:prstGeom>
        </p:spPr>
        <p:txBody>
          <a:bodyPr lIns="0" tIns="0" rIns="0" bIns="0" rtlCol="0" anchor="t">
            <a:spAutoFit/>
          </a:bodyPr>
          <a:lstStyle/>
          <a:p>
            <a:pPr algn="l">
              <a:lnSpc>
                <a:spcPts val="3675"/>
              </a:lnSpc>
            </a:pPr>
            <a:r>
              <a:rPr lang="en-US" sz="3196" spc="214">
                <a:solidFill>
                  <a:srgbClr val="262626"/>
                </a:solidFill>
                <a:latin typeface="Lora"/>
                <a:ea typeface="Lora"/>
                <a:cs typeface="Lora"/>
                <a:sym typeface="Lora"/>
              </a:rPr>
              <a:t>синхронды сенімділік. </a:t>
            </a:r>
          </a:p>
        </p:txBody>
      </p:sp>
      <p:sp>
        <p:nvSpPr>
          <p:cNvPr id="11" name="TextBox 11"/>
          <p:cNvSpPr txBox="1"/>
          <p:nvPr/>
        </p:nvSpPr>
        <p:spPr>
          <a:xfrm>
            <a:off x="905008" y="3294136"/>
            <a:ext cx="9013307" cy="476212"/>
          </a:xfrm>
          <a:prstGeom prst="rect">
            <a:avLst/>
          </a:prstGeom>
        </p:spPr>
        <p:txBody>
          <a:bodyPr lIns="0" tIns="0" rIns="0" bIns="0" rtlCol="0" anchor="t">
            <a:spAutoFit/>
          </a:bodyPr>
          <a:lstStyle/>
          <a:p>
            <a:pPr algn="l">
              <a:lnSpc>
                <a:spcPts val="3675"/>
              </a:lnSpc>
            </a:pPr>
            <a:r>
              <a:rPr lang="en-US" sz="3196" spc="214">
                <a:solidFill>
                  <a:srgbClr val="262626"/>
                </a:solidFill>
                <a:latin typeface="Lora"/>
                <a:ea typeface="Lora"/>
                <a:cs typeface="Lora"/>
                <a:sym typeface="Lora"/>
              </a:rPr>
              <a:t>4.Сенімділікті тексеру процедуралары:</a:t>
            </a:r>
          </a:p>
        </p:txBody>
      </p:sp>
      <p:sp>
        <p:nvSpPr>
          <p:cNvPr id="12" name="TextBox 12"/>
          <p:cNvSpPr txBox="1"/>
          <p:nvPr/>
        </p:nvSpPr>
        <p:spPr>
          <a:xfrm>
            <a:off x="1320384" y="3760861"/>
            <a:ext cx="9640414" cy="942937"/>
          </a:xfrm>
          <a:prstGeom prst="rect">
            <a:avLst/>
          </a:prstGeom>
        </p:spPr>
        <p:txBody>
          <a:bodyPr lIns="0" tIns="0" rIns="0" bIns="0" rtlCol="0" anchor="t">
            <a:spAutoFit/>
          </a:bodyPr>
          <a:lstStyle/>
          <a:p>
            <a:pPr algn="l">
              <a:lnSpc>
                <a:spcPts val="3675"/>
              </a:lnSpc>
            </a:pPr>
            <a:r>
              <a:rPr lang="en-US" sz="3196" spc="214">
                <a:solidFill>
                  <a:srgbClr val="262626"/>
                </a:solidFill>
                <a:latin typeface="Lora"/>
                <a:ea typeface="Lora"/>
                <a:cs typeface="Lora"/>
                <a:sym typeface="Lora"/>
              </a:rPr>
              <a:t>параллель формаларды салыстыру, тест- ретест. </a:t>
            </a:r>
          </a:p>
        </p:txBody>
      </p:sp>
      <p:sp>
        <p:nvSpPr>
          <p:cNvPr id="13" name="TextBox 13"/>
          <p:cNvSpPr txBox="1"/>
          <p:nvPr/>
        </p:nvSpPr>
        <p:spPr>
          <a:xfrm>
            <a:off x="904265" y="4694311"/>
            <a:ext cx="9788195" cy="476212"/>
          </a:xfrm>
          <a:prstGeom prst="rect">
            <a:avLst/>
          </a:prstGeom>
        </p:spPr>
        <p:txBody>
          <a:bodyPr lIns="0" tIns="0" rIns="0" bIns="0" rtlCol="0" anchor="t">
            <a:spAutoFit/>
          </a:bodyPr>
          <a:lstStyle/>
          <a:p>
            <a:pPr algn="l">
              <a:lnSpc>
                <a:spcPts val="3675"/>
              </a:lnSpc>
            </a:pPr>
            <a:r>
              <a:rPr lang="en-US" sz="3196" spc="223" dirty="0">
                <a:solidFill>
                  <a:srgbClr val="262626"/>
                </a:solidFill>
                <a:latin typeface="Lora"/>
                <a:ea typeface="Lora"/>
                <a:cs typeface="Lora"/>
                <a:sym typeface="Lora"/>
              </a:rPr>
              <a:t>5.Сенімділік </a:t>
            </a:r>
            <a:r>
              <a:rPr lang="en-US" sz="3196" spc="223" dirty="0" err="1">
                <a:solidFill>
                  <a:srgbClr val="262626"/>
                </a:solidFill>
                <a:latin typeface="Lora"/>
                <a:ea typeface="Lora"/>
                <a:cs typeface="Lora"/>
                <a:sym typeface="Lora"/>
              </a:rPr>
              <a:t>өлшемдері</a:t>
            </a:r>
            <a:r>
              <a:rPr lang="en-US" sz="3196" spc="223" dirty="0">
                <a:solidFill>
                  <a:srgbClr val="262626"/>
                </a:solidFill>
                <a:latin typeface="Lora"/>
                <a:ea typeface="Lora"/>
                <a:cs typeface="Lora"/>
                <a:sym typeface="Lora"/>
              </a:rPr>
              <a:t>. </a:t>
            </a:r>
            <a:r>
              <a:rPr lang="en-US" sz="3196" spc="223" dirty="0" err="1">
                <a:solidFill>
                  <a:srgbClr val="262626"/>
                </a:solidFill>
                <a:latin typeface="Lora"/>
                <a:ea typeface="Lora"/>
                <a:cs typeface="Lora"/>
                <a:sym typeface="Lora"/>
              </a:rPr>
              <a:t>Сұрақнамалардың</a:t>
            </a:r>
            <a:endParaRPr lang="en-US" sz="3196" spc="223" dirty="0">
              <a:solidFill>
                <a:srgbClr val="262626"/>
              </a:solidFill>
              <a:latin typeface="Lora"/>
              <a:ea typeface="Lora"/>
              <a:cs typeface="Lora"/>
              <a:sym typeface="Lora"/>
            </a:endParaRPr>
          </a:p>
        </p:txBody>
      </p:sp>
      <p:sp>
        <p:nvSpPr>
          <p:cNvPr id="14" name="TextBox 14"/>
          <p:cNvSpPr txBox="1"/>
          <p:nvPr/>
        </p:nvSpPr>
        <p:spPr>
          <a:xfrm>
            <a:off x="1320384" y="5161036"/>
            <a:ext cx="2690489" cy="476212"/>
          </a:xfrm>
          <a:prstGeom prst="rect">
            <a:avLst/>
          </a:prstGeom>
        </p:spPr>
        <p:txBody>
          <a:bodyPr lIns="0" tIns="0" rIns="0" bIns="0" rtlCol="0" anchor="t">
            <a:spAutoFit/>
          </a:bodyPr>
          <a:lstStyle/>
          <a:p>
            <a:pPr algn="l">
              <a:lnSpc>
                <a:spcPts val="3675"/>
              </a:lnSpc>
            </a:pPr>
            <a:r>
              <a:rPr lang="en-US" sz="3196" spc="214" dirty="0" err="1">
                <a:solidFill>
                  <a:srgbClr val="262626"/>
                </a:solidFill>
                <a:latin typeface="Lora"/>
                <a:ea typeface="Lora"/>
                <a:cs typeface="Lora"/>
                <a:sym typeface="Lora"/>
              </a:rPr>
              <a:t>сенімділігі</a:t>
            </a:r>
            <a:r>
              <a:rPr lang="en-US" sz="3196" spc="214" dirty="0">
                <a:solidFill>
                  <a:srgbClr val="262626"/>
                </a:solidFill>
                <a:latin typeface="Lora"/>
                <a:ea typeface="Lora"/>
                <a:cs typeface="Lora"/>
                <a:sym typeface="Lora"/>
              </a:rPr>
              <a:t>. </a:t>
            </a:r>
          </a:p>
        </p:txBody>
      </p:sp>
      <p:sp>
        <p:nvSpPr>
          <p:cNvPr id="15" name="TextBox 15"/>
          <p:cNvSpPr txBox="1"/>
          <p:nvPr/>
        </p:nvSpPr>
        <p:spPr>
          <a:xfrm>
            <a:off x="890416" y="5627761"/>
            <a:ext cx="9052208" cy="476212"/>
          </a:xfrm>
          <a:prstGeom prst="rect">
            <a:avLst/>
          </a:prstGeom>
        </p:spPr>
        <p:txBody>
          <a:bodyPr lIns="0" tIns="0" rIns="0" bIns="0" rtlCol="0" anchor="t">
            <a:spAutoFit/>
          </a:bodyPr>
          <a:lstStyle/>
          <a:p>
            <a:pPr algn="l">
              <a:lnSpc>
                <a:spcPts val="3675"/>
              </a:lnSpc>
            </a:pPr>
            <a:r>
              <a:rPr lang="en-US" sz="3196" spc="214" dirty="0">
                <a:solidFill>
                  <a:srgbClr val="262626"/>
                </a:solidFill>
                <a:latin typeface="Lora"/>
                <a:ea typeface="Lora"/>
                <a:cs typeface="Lora"/>
                <a:sym typeface="Lora"/>
              </a:rPr>
              <a:t>6.Әлеуметтік </a:t>
            </a:r>
            <a:r>
              <a:rPr lang="en-US" sz="3196" spc="214" dirty="0" err="1" smtClean="0">
                <a:solidFill>
                  <a:srgbClr val="262626"/>
                </a:solidFill>
                <a:latin typeface="Lora"/>
                <a:ea typeface="Lora"/>
                <a:cs typeface="Lora"/>
                <a:sym typeface="Lora"/>
              </a:rPr>
              <a:t>жағымды</a:t>
            </a:r>
            <a:r>
              <a:rPr lang="en-US" sz="3196" spc="214" dirty="0" smtClean="0">
                <a:solidFill>
                  <a:srgbClr val="262626"/>
                </a:solidFill>
                <a:latin typeface="Lora"/>
                <a:ea typeface="Lora"/>
                <a:cs typeface="Lora"/>
                <a:sym typeface="Lora"/>
              </a:rPr>
              <a:t> </a:t>
            </a:r>
            <a:r>
              <a:rPr lang="en-US" sz="3196" spc="214" dirty="0" err="1">
                <a:solidFill>
                  <a:srgbClr val="262626"/>
                </a:solidFill>
                <a:latin typeface="Lora"/>
                <a:ea typeface="Lora"/>
                <a:cs typeface="Lora"/>
                <a:sym typeface="Lora"/>
              </a:rPr>
              <a:t>көріну</a:t>
            </a:r>
            <a:r>
              <a:rPr lang="en-US" sz="3196" spc="214" dirty="0">
                <a:solidFill>
                  <a:srgbClr val="262626"/>
                </a:solidFill>
                <a:latin typeface="Lora"/>
                <a:ea typeface="Lora"/>
                <a:cs typeface="Lora"/>
                <a:sym typeface="Lora"/>
              </a:rPr>
              <a:t> </a:t>
            </a:r>
            <a:r>
              <a:rPr lang="en-US" sz="3196" spc="214" dirty="0" err="1">
                <a:solidFill>
                  <a:srgbClr val="262626"/>
                </a:solidFill>
                <a:latin typeface="Lora"/>
                <a:ea typeface="Lora"/>
                <a:cs typeface="Lora"/>
                <a:sym typeface="Lora"/>
              </a:rPr>
              <a:t>түсінігі</a:t>
            </a:r>
            <a:endParaRPr lang="en-US" sz="3196" spc="214" dirty="0">
              <a:solidFill>
                <a:srgbClr val="262626"/>
              </a:solidFill>
              <a:latin typeface="Lora"/>
              <a:ea typeface="Lora"/>
              <a:cs typeface="Lora"/>
              <a:sym typeface="Lora"/>
            </a:endParaRPr>
          </a:p>
        </p:txBody>
      </p:sp>
      <p:sp>
        <p:nvSpPr>
          <p:cNvPr id="16" name="TextBox 16"/>
          <p:cNvSpPr txBox="1"/>
          <p:nvPr/>
        </p:nvSpPr>
        <p:spPr>
          <a:xfrm>
            <a:off x="1320384" y="6094486"/>
            <a:ext cx="7240781" cy="942937"/>
          </a:xfrm>
          <a:prstGeom prst="rect">
            <a:avLst/>
          </a:prstGeom>
        </p:spPr>
        <p:txBody>
          <a:bodyPr lIns="0" tIns="0" rIns="0" bIns="0" rtlCol="0" anchor="t">
            <a:spAutoFit/>
          </a:bodyPr>
          <a:lstStyle/>
          <a:p>
            <a:pPr algn="l">
              <a:lnSpc>
                <a:spcPts val="3675"/>
              </a:lnSpc>
            </a:pPr>
            <a:r>
              <a:rPr lang="en-US" sz="3196" spc="214" dirty="0" err="1">
                <a:solidFill>
                  <a:srgbClr val="262626"/>
                </a:solidFill>
                <a:latin typeface="Lora"/>
                <a:ea typeface="Lora"/>
                <a:cs typeface="Lora"/>
                <a:sym typeface="Lora"/>
              </a:rPr>
              <a:t>және</a:t>
            </a:r>
            <a:r>
              <a:rPr lang="en-US" sz="3196" spc="214" dirty="0">
                <a:solidFill>
                  <a:srgbClr val="262626"/>
                </a:solidFill>
                <a:latin typeface="Lora"/>
                <a:ea typeface="Lora"/>
                <a:cs typeface="Lora"/>
                <a:sym typeface="Lora"/>
              </a:rPr>
              <a:t> сол </a:t>
            </a:r>
            <a:r>
              <a:rPr lang="en-US" sz="3196" spc="214" dirty="0" err="1">
                <a:solidFill>
                  <a:srgbClr val="262626"/>
                </a:solidFill>
                <a:latin typeface="Lora"/>
                <a:ea typeface="Lora"/>
                <a:cs typeface="Lora"/>
                <a:sym typeface="Lora"/>
              </a:rPr>
              <a:t>сияқты</a:t>
            </a:r>
            <a:r>
              <a:rPr lang="en-US" sz="3196" spc="214" dirty="0">
                <a:solidFill>
                  <a:srgbClr val="262626"/>
                </a:solidFill>
                <a:latin typeface="Lora"/>
                <a:ea typeface="Lora"/>
                <a:cs typeface="Lora"/>
                <a:sym typeface="Lora"/>
              </a:rPr>
              <a:t> </a:t>
            </a:r>
            <a:r>
              <a:rPr lang="en-US" sz="3196" spc="214" dirty="0" err="1">
                <a:solidFill>
                  <a:srgbClr val="262626"/>
                </a:solidFill>
                <a:latin typeface="Lora"/>
                <a:ea typeface="Lora"/>
                <a:cs typeface="Lora"/>
                <a:sym typeface="Lora"/>
              </a:rPr>
              <a:t>мотивациялық</a:t>
            </a:r>
            <a:r>
              <a:rPr lang="en-US" sz="3196" spc="214" dirty="0">
                <a:solidFill>
                  <a:srgbClr val="262626"/>
                </a:solidFill>
                <a:latin typeface="Lora"/>
                <a:ea typeface="Lora"/>
                <a:cs typeface="Lora"/>
                <a:sym typeface="Lora"/>
              </a:rPr>
              <a:t> </a:t>
            </a:r>
            <a:r>
              <a:rPr lang="en-US" sz="3196" spc="214" dirty="0" err="1">
                <a:solidFill>
                  <a:srgbClr val="262626"/>
                </a:solidFill>
                <a:latin typeface="Lora"/>
                <a:ea typeface="Lora"/>
                <a:cs typeface="Lora"/>
                <a:sym typeface="Lora"/>
              </a:rPr>
              <a:t>бұрмалаулар</a:t>
            </a:r>
            <a:r>
              <a:rPr lang="en-US" sz="3196" spc="214" dirty="0">
                <a:solidFill>
                  <a:srgbClr val="262626"/>
                </a:solidFill>
                <a:latin typeface="Lora"/>
                <a:ea typeface="Lora"/>
                <a:cs typeface="Lora"/>
                <a:sym typeface="Lora"/>
              </a:rPr>
              <a:t>. </a:t>
            </a:r>
          </a:p>
        </p:txBody>
      </p:sp>
      <p:sp>
        <p:nvSpPr>
          <p:cNvPr id="17" name="TextBox 17"/>
          <p:cNvSpPr txBox="1"/>
          <p:nvPr/>
        </p:nvSpPr>
        <p:spPr>
          <a:xfrm>
            <a:off x="937898" y="7027936"/>
            <a:ext cx="5169160" cy="476212"/>
          </a:xfrm>
          <a:prstGeom prst="rect">
            <a:avLst/>
          </a:prstGeom>
        </p:spPr>
        <p:txBody>
          <a:bodyPr lIns="0" tIns="0" rIns="0" bIns="0" rtlCol="0" anchor="t">
            <a:spAutoFit/>
          </a:bodyPr>
          <a:lstStyle/>
          <a:p>
            <a:pPr algn="l">
              <a:lnSpc>
                <a:spcPts val="3675"/>
              </a:lnSpc>
            </a:pPr>
            <a:r>
              <a:rPr lang="en-US" sz="3196" spc="214" dirty="0">
                <a:solidFill>
                  <a:srgbClr val="262626"/>
                </a:solidFill>
                <a:latin typeface="Lora"/>
                <a:ea typeface="Lora"/>
                <a:cs typeface="Lora"/>
                <a:sym typeface="Lora"/>
              </a:rPr>
              <a:t>7.Жалған </a:t>
            </a:r>
            <a:r>
              <a:rPr lang="en-US" sz="3196" spc="214" dirty="0" err="1">
                <a:solidFill>
                  <a:srgbClr val="262626"/>
                </a:solidFill>
                <a:latin typeface="Lora"/>
                <a:ea typeface="Lora"/>
                <a:cs typeface="Lora"/>
                <a:sym typeface="Lora"/>
              </a:rPr>
              <a:t>жауаптарды</a:t>
            </a:r>
            <a:r>
              <a:rPr lang="en-US" sz="3196" spc="214" dirty="0">
                <a:solidFill>
                  <a:srgbClr val="262626"/>
                </a:solidFill>
                <a:latin typeface="Lora"/>
                <a:ea typeface="Lora"/>
                <a:cs typeface="Lora"/>
                <a:sym typeface="Lora"/>
              </a:rPr>
              <a:t> </a:t>
            </a:r>
          </a:p>
        </p:txBody>
      </p:sp>
      <p:sp>
        <p:nvSpPr>
          <p:cNvPr id="18" name="TextBox 18"/>
          <p:cNvSpPr txBox="1"/>
          <p:nvPr/>
        </p:nvSpPr>
        <p:spPr>
          <a:xfrm>
            <a:off x="5715000" y="7048500"/>
            <a:ext cx="2398319" cy="476212"/>
          </a:xfrm>
          <a:prstGeom prst="rect">
            <a:avLst/>
          </a:prstGeom>
        </p:spPr>
        <p:txBody>
          <a:bodyPr lIns="0" tIns="0" rIns="0" bIns="0" rtlCol="0" anchor="t">
            <a:spAutoFit/>
          </a:bodyPr>
          <a:lstStyle/>
          <a:p>
            <a:pPr algn="l">
              <a:lnSpc>
                <a:spcPts val="3675"/>
              </a:lnSpc>
            </a:pPr>
            <a:r>
              <a:rPr lang="en-US" sz="3196" spc="214" dirty="0" err="1">
                <a:solidFill>
                  <a:srgbClr val="262626"/>
                </a:solidFill>
                <a:latin typeface="Lora"/>
                <a:ea typeface="Lora"/>
                <a:cs typeface="Lora"/>
                <a:sym typeface="Lora"/>
              </a:rPr>
              <a:t>тексеретін</a:t>
            </a:r>
            <a:endParaRPr lang="en-US" sz="3196" spc="214" dirty="0">
              <a:solidFill>
                <a:srgbClr val="262626"/>
              </a:solidFill>
              <a:latin typeface="Lora"/>
              <a:ea typeface="Lora"/>
              <a:cs typeface="Lora"/>
              <a:sym typeface="Lora"/>
            </a:endParaRPr>
          </a:p>
        </p:txBody>
      </p:sp>
      <p:sp>
        <p:nvSpPr>
          <p:cNvPr id="19" name="TextBox 19"/>
          <p:cNvSpPr txBox="1"/>
          <p:nvPr/>
        </p:nvSpPr>
        <p:spPr>
          <a:xfrm>
            <a:off x="1320384" y="7494661"/>
            <a:ext cx="2406615" cy="476212"/>
          </a:xfrm>
          <a:prstGeom prst="rect">
            <a:avLst/>
          </a:prstGeom>
        </p:spPr>
        <p:txBody>
          <a:bodyPr lIns="0" tIns="0" rIns="0" bIns="0" rtlCol="0" anchor="t">
            <a:spAutoFit/>
          </a:bodyPr>
          <a:lstStyle/>
          <a:p>
            <a:pPr algn="l">
              <a:lnSpc>
                <a:spcPts val="3675"/>
              </a:lnSpc>
            </a:pPr>
            <a:r>
              <a:rPr lang="en-US" sz="3196" spc="214" dirty="0" err="1">
                <a:solidFill>
                  <a:srgbClr val="262626"/>
                </a:solidFill>
                <a:latin typeface="Lora"/>
                <a:ea typeface="Lora"/>
                <a:cs typeface="Lora"/>
                <a:sym typeface="Lora"/>
              </a:rPr>
              <a:t>шкалалар</a:t>
            </a:r>
            <a:r>
              <a:rPr lang="en-US" sz="3196" spc="214" dirty="0">
                <a:solidFill>
                  <a:srgbClr val="262626"/>
                </a:solidFill>
                <a:latin typeface="Lora"/>
                <a:ea typeface="Lora"/>
                <a:cs typeface="Lora"/>
                <a:sym typeface="Lora"/>
              </a:rPr>
              <a:t>. </a:t>
            </a:r>
          </a:p>
        </p:txBody>
      </p:sp>
      <p:sp>
        <p:nvSpPr>
          <p:cNvPr id="20" name="TextBox 20"/>
          <p:cNvSpPr txBox="1"/>
          <p:nvPr/>
        </p:nvSpPr>
        <p:spPr>
          <a:xfrm>
            <a:off x="896969" y="7961386"/>
            <a:ext cx="8888854" cy="476212"/>
          </a:xfrm>
          <a:prstGeom prst="rect">
            <a:avLst/>
          </a:prstGeom>
        </p:spPr>
        <p:txBody>
          <a:bodyPr lIns="0" tIns="0" rIns="0" bIns="0" rtlCol="0" anchor="t">
            <a:spAutoFit/>
          </a:bodyPr>
          <a:lstStyle/>
          <a:p>
            <a:pPr algn="l">
              <a:lnSpc>
                <a:spcPts val="3675"/>
              </a:lnSpc>
            </a:pPr>
            <a:r>
              <a:rPr lang="en-US" sz="3196" spc="223" dirty="0">
                <a:solidFill>
                  <a:srgbClr val="262626"/>
                </a:solidFill>
                <a:latin typeface="Lora"/>
                <a:ea typeface="Lora"/>
                <a:cs typeface="Lora"/>
                <a:sym typeface="Lora"/>
              </a:rPr>
              <a:t>8.Жауаптарды </a:t>
            </a:r>
            <a:r>
              <a:rPr lang="en-US" sz="3196" spc="223" dirty="0" err="1">
                <a:solidFill>
                  <a:srgbClr val="262626"/>
                </a:solidFill>
                <a:latin typeface="Lora"/>
                <a:ea typeface="Lora"/>
                <a:cs typeface="Lora"/>
                <a:sym typeface="Lora"/>
              </a:rPr>
              <a:t>фальсификациялау</a:t>
            </a:r>
            <a:r>
              <a:rPr lang="en-US" sz="3196" spc="223" dirty="0">
                <a:solidFill>
                  <a:srgbClr val="262626"/>
                </a:solidFill>
                <a:latin typeface="Lora"/>
                <a:ea typeface="Lora"/>
                <a:cs typeface="Lora"/>
                <a:sym typeface="Lora"/>
              </a:rPr>
              <a:t>. Ішкі</a:t>
            </a:r>
          </a:p>
        </p:txBody>
      </p:sp>
      <p:sp>
        <p:nvSpPr>
          <p:cNvPr id="21" name="TextBox 21"/>
          <p:cNvSpPr txBox="1"/>
          <p:nvPr/>
        </p:nvSpPr>
        <p:spPr>
          <a:xfrm>
            <a:off x="1320384" y="8428111"/>
            <a:ext cx="9425673" cy="942937"/>
          </a:xfrm>
          <a:prstGeom prst="rect">
            <a:avLst/>
          </a:prstGeom>
        </p:spPr>
        <p:txBody>
          <a:bodyPr lIns="0" tIns="0" rIns="0" bIns="0" rtlCol="0" anchor="t">
            <a:spAutoFit/>
          </a:bodyPr>
          <a:lstStyle/>
          <a:p>
            <a:pPr algn="l">
              <a:lnSpc>
                <a:spcPts val="3675"/>
              </a:lnSpc>
            </a:pPr>
            <a:r>
              <a:rPr lang="en-US" sz="3196" spc="214">
                <a:solidFill>
                  <a:srgbClr val="262626"/>
                </a:solidFill>
                <a:latin typeface="Lora"/>
                <a:ea typeface="Lora"/>
                <a:cs typeface="Lora"/>
                <a:sym typeface="Lora"/>
              </a:rPr>
              <a:t>келісімдік. Мәліметтердің дұрыстылығын компьютер арқылы бақылау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Freeform 2"/>
          <p:cNvSpPr/>
          <p:nvPr/>
        </p:nvSpPr>
        <p:spPr>
          <a:xfrm>
            <a:off x="-63503" y="-63503"/>
            <a:ext cx="5981062" cy="10413997"/>
          </a:xfrm>
          <a:custGeom>
            <a:avLst/>
            <a:gdLst/>
            <a:ahLst/>
            <a:cxnLst/>
            <a:rect l="l" t="t" r="r" b="b"/>
            <a:pathLst>
              <a:path w="5981062" h="10413997">
                <a:moveTo>
                  <a:pt x="0" y="0"/>
                </a:moveTo>
                <a:lnTo>
                  <a:pt x="5981062" y="0"/>
                </a:lnTo>
                <a:lnTo>
                  <a:pt x="5981062" y="10413997"/>
                </a:lnTo>
                <a:lnTo>
                  <a:pt x="0" y="10413997"/>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grpSp>
        <p:nvGrpSpPr>
          <p:cNvPr id="3" name="Group 3"/>
          <p:cNvGrpSpPr>
            <a:grpSpLocks noChangeAspect="1"/>
          </p:cNvGrpSpPr>
          <p:nvPr/>
        </p:nvGrpSpPr>
        <p:grpSpPr>
          <a:xfrm>
            <a:off x="12484351" y="0"/>
            <a:ext cx="5803649" cy="10284819"/>
            <a:chOff x="0" y="0"/>
            <a:chExt cx="5803646" cy="10284828"/>
          </a:xfrm>
        </p:grpSpPr>
        <p:sp>
          <p:nvSpPr>
            <p:cNvPr id="4" name="Freeform 4"/>
            <p:cNvSpPr/>
            <p:nvPr/>
          </p:nvSpPr>
          <p:spPr>
            <a:xfrm>
              <a:off x="0" y="0"/>
              <a:ext cx="5803646" cy="10284841"/>
            </a:xfrm>
            <a:custGeom>
              <a:avLst/>
              <a:gdLst/>
              <a:ahLst/>
              <a:cxnLst/>
              <a:rect l="l" t="t" r="r" b="b"/>
              <a:pathLst>
                <a:path w="5803646" h="10284841">
                  <a:moveTo>
                    <a:pt x="0" y="0"/>
                  </a:moveTo>
                  <a:lnTo>
                    <a:pt x="0" y="10284841"/>
                  </a:lnTo>
                  <a:lnTo>
                    <a:pt x="5803646" y="10284841"/>
                  </a:lnTo>
                  <a:lnTo>
                    <a:pt x="5803646" y="0"/>
                  </a:lnTo>
                  <a:close/>
                </a:path>
              </a:pathLst>
            </a:custGeom>
            <a:solidFill>
              <a:srgbClr val="CCD0D6"/>
            </a:solidFill>
          </p:spPr>
        </p:sp>
      </p:grpSp>
      <p:sp>
        <p:nvSpPr>
          <p:cNvPr id="5" name="TextBox 5"/>
          <p:cNvSpPr txBox="1"/>
          <p:nvPr/>
        </p:nvSpPr>
        <p:spPr>
          <a:xfrm>
            <a:off x="1219200" y="1028700"/>
            <a:ext cx="10928233" cy="7386638"/>
          </a:xfrm>
          <a:prstGeom prst="rect">
            <a:avLst/>
          </a:prstGeom>
        </p:spPr>
        <p:txBody>
          <a:bodyPr wrap="square" lIns="0" tIns="0" rIns="0" bIns="0" rtlCol="0" anchor="t">
            <a:spAutoFit/>
          </a:bodyPr>
          <a:lstStyle/>
          <a:p>
            <a:pPr algn="just"/>
            <a:r>
              <a:rPr lang="en-US" sz="3200" spc="327" dirty="0" err="1">
                <a:solidFill>
                  <a:srgbClr val="000000"/>
                </a:solidFill>
                <a:latin typeface="Times New Roman" pitchFamily="18" charset="0"/>
                <a:ea typeface="Lora Bold"/>
                <a:cs typeface="Times New Roman" pitchFamily="18" charset="0"/>
                <a:sym typeface="Lora Bold"/>
              </a:rPr>
              <a:t>Психодиагностикалық</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әдістерді</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практикалық</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мақсатта</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қолданар</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алдында</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олардың</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жоғары</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сапасы</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мен</a:t>
            </a:r>
            <a:r>
              <a:rPr lang="en-US" sz="3200" spc="327" dirty="0">
                <a:solidFill>
                  <a:srgbClr val="000000"/>
                </a:solidFill>
                <a:latin typeface="Times New Roman" pitchFamily="18" charset="0"/>
                <a:ea typeface="Lora Bold"/>
                <a:cs typeface="Times New Roman" pitchFamily="18" charset="0"/>
                <a:sym typeface="Lora Bold"/>
              </a:rPr>
              <a:t> тиімділігін </a:t>
            </a:r>
            <a:r>
              <a:rPr lang="en-US" sz="3200" spc="327" dirty="0" err="1">
                <a:solidFill>
                  <a:srgbClr val="000000"/>
                </a:solidFill>
                <a:latin typeface="Times New Roman" pitchFamily="18" charset="0"/>
                <a:ea typeface="Lora Bold"/>
                <a:cs typeface="Times New Roman" pitchFamily="18" charset="0"/>
                <a:sym typeface="Lora Bold"/>
              </a:rPr>
              <a:t>дәлелдейтін</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бірқатар</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формальды</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критерийлер</a:t>
            </a:r>
            <a:r>
              <a:rPr lang="en-US" sz="3200" spc="327" dirty="0">
                <a:solidFill>
                  <a:srgbClr val="000000"/>
                </a:solidFill>
                <a:latin typeface="Times New Roman" pitchFamily="18" charset="0"/>
                <a:ea typeface="Lora Bold"/>
                <a:cs typeface="Times New Roman" pitchFamily="18" charset="0"/>
                <a:sym typeface="Lora Bold"/>
              </a:rPr>
              <a:t> бойынша </a:t>
            </a:r>
            <a:r>
              <a:rPr lang="en-US" sz="3200" spc="327" dirty="0" err="1">
                <a:solidFill>
                  <a:srgbClr val="000000"/>
                </a:solidFill>
                <a:latin typeface="Times New Roman" pitchFamily="18" charset="0"/>
                <a:ea typeface="Lora Bold"/>
                <a:cs typeface="Times New Roman" pitchFamily="18" charset="0"/>
                <a:sym typeface="Lora Bold"/>
              </a:rPr>
              <a:t>сынақтан</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өту</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керек</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Психодиагностикалық</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әдістерді</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бағалаудың</a:t>
            </a:r>
            <a:r>
              <a:rPr lang="en-US" sz="3200" spc="327" dirty="0">
                <a:solidFill>
                  <a:srgbClr val="000000"/>
                </a:solidFill>
                <a:latin typeface="Times New Roman" pitchFamily="18" charset="0"/>
                <a:ea typeface="Lora Bold"/>
                <a:cs typeface="Times New Roman" pitchFamily="18" charset="0"/>
                <a:sym typeface="Lora Bold"/>
              </a:rPr>
              <a:t> негізгі </a:t>
            </a:r>
            <a:r>
              <a:rPr lang="en-US" sz="3200" spc="327" dirty="0" err="1">
                <a:solidFill>
                  <a:srgbClr val="000000"/>
                </a:solidFill>
                <a:latin typeface="Times New Roman" pitchFamily="18" charset="0"/>
                <a:ea typeface="Lora Bold"/>
                <a:cs typeface="Times New Roman" pitchFamily="18" charset="0"/>
                <a:sym typeface="Lora Bold"/>
              </a:rPr>
              <a:t>критерийлері</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арасында</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FF0000"/>
                </a:solidFill>
                <a:latin typeface="Times New Roman" pitchFamily="18" charset="0"/>
                <a:ea typeface="Lora Bold"/>
                <a:cs typeface="Times New Roman" pitchFamily="18" charset="0"/>
                <a:sym typeface="Lora Bold"/>
              </a:rPr>
              <a:t>сенімділік</a:t>
            </a:r>
            <a:r>
              <a:rPr lang="en-US" sz="3200" spc="327" dirty="0">
                <a:solidFill>
                  <a:srgbClr val="FF0000"/>
                </a:solidFill>
                <a:latin typeface="Times New Roman" pitchFamily="18" charset="0"/>
                <a:ea typeface="Lora Bold"/>
                <a:cs typeface="Times New Roman" pitchFamily="18" charset="0"/>
                <a:sym typeface="Lora Bold"/>
              </a:rPr>
              <a:t> </a:t>
            </a:r>
            <a:r>
              <a:rPr lang="en-US" sz="3200" spc="327" dirty="0" err="1">
                <a:solidFill>
                  <a:srgbClr val="FF0000"/>
                </a:solidFill>
                <a:latin typeface="Times New Roman" pitchFamily="18" charset="0"/>
                <a:ea typeface="Lora Bold"/>
                <a:cs typeface="Times New Roman" pitchFamily="18" charset="0"/>
                <a:sym typeface="Lora Bold"/>
              </a:rPr>
              <a:t>пен</a:t>
            </a:r>
            <a:r>
              <a:rPr lang="en-US" sz="3200" spc="327" dirty="0">
                <a:solidFill>
                  <a:srgbClr val="FF0000"/>
                </a:solidFill>
                <a:latin typeface="Times New Roman" pitchFamily="18" charset="0"/>
                <a:ea typeface="Lora Bold"/>
                <a:cs typeface="Times New Roman" pitchFamily="18" charset="0"/>
                <a:sym typeface="Lora Bold"/>
              </a:rPr>
              <a:t> </a:t>
            </a:r>
            <a:r>
              <a:rPr lang="en-US" sz="3200" spc="327" dirty="0" err="1">
                <a:solidFill>
                  <a:srgbClr val="FF0000"/>
                </a:solidFill>
                <a:latin typeface="Times New Roman" pitchFamily="18" charset="0"/>
                <a:ea typeface="Lora Bold"/>
                <a:cs typeface="Times New Roman" pitchFamily="18" charset="0"/>
                <a:sym typeface="Lora Bold"/>
              </a:rPr>
              <a:t>негізділік</a:t>
            </a:r>
            <a:r>
              <a:rPr lang="en-US" sz="3200" spc="327" dirty="0">
                <a:solidFill>
                  <a:srgbClr val="000000"/>
                </a:solidFill>
                <a:latin typeface="Times New Roman" pitchFamily="18" charset="0"/>
                <a:ea typeface="Lora Bold"/>
                <a:cs typeface="Times New Roman" pitchFamily="18" charset="0"/>
                <a:sym typeface="Lora Bold"/>
              </a:rPr>
              <a:t> болып табылады.</a:t>
            </a:r>
          </a:p>
          <a:p>
            <a:pPr algn="just"/>
            <a:r>
              <a:rPr lang="en-US" sz="3200" spc="327" dirty="0" err="1">
                <a:solidFill>
                  <a:srgbClr val="000000"/>
                </a:solidFill>
                <a:latin typeface="Times New Roman" pitchFamily="18" charset="0"/>
                <a:ea typeface="Lora Bold"/>
                <a:cs typeface="Times New Roman" pitchFamily="18" charset="0"/>
                <a:sym typeface="Lora Bold"/>
              </a:rPr>
              <a:t>Бұл</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концепциялардың</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дамуына</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шетелдік</a:t>
            </a:r>
            <a:endParaRPr lang="en-US" sz="3200" spc="327" dirty="0">
              <a:solidFill>
                <a:srgbClr val="000000"/>
              </a:solidFill>
              <a:latin typeface="Times New Roman" pitchFamily="18" charset="0"/>
              <a:ea typeface="Lora Bold"/>
              <a:cs typeface="Times New Roman" pitchFamily="18" charset="0"/>
              <a:sym typeface="Lora Bold"/>
            </a:endParaRPr>
          </a:p>
          <a:p>
            <a:pPr algn="just"/>
            <a:r>
              <a:rPr lang="en-US" sz="3200" spc="327" dirty="0" err="1">
                <a:solidFill>
                  <a:srgbClr val="000000"/>
                </a:solidFill>
                <a:latin typeface="Times New Roman" pitchFamily="18" charset="0"/>
                <a:ea typeface="Lora Bold"/>
                <a:cs typeface="Times New Roman" pitchFamily="18" charset="0"/>
                <a:sym typeface="Lora Bold"/>
              </a:rPr>
              <a:t>психологтар</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үлкен</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үлес</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қосты</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А.Анастасия</a:t>
            </a:r>
            <a:r>
              <a:rPr lang="en-US" sz="3200" spc="327" dirty="0">
                <a:solidFill>
                  <a:srgbClr val="000000"/>
                </a:solidFill>
                <a:latin typeface="Times New Roman" pitchFamily="18" charset="0"/>
                <a:ea typeface="Lora Bold"/>
                <a:cs typeface="Times New Roman" pitchFamily="18" charset="0"/>
                <a:sym typeface="Lora Bold"/>
              </a:rPr>
              <a:t>,</a:t>
            </a:r>
          </a:p>
          <a:p>
            <a:pPr algn="just"/>
            <a:r>
              <a:rPr lang="en-US" sz="3200" spc="327" dirty="0" err="1">
                <a:solidFill>
                  <a:srgbClr val="000000"/>
                </a:solidFill>
                <a:latin typeface="Times New Roman" pitchFamily="18" charset="0"/>
                <a:ea typeface="Lora Bold"/>
                <a:cs typeface="Times New Roman" pitchFamily="18" charset="0"/>
                <a:sym typeface="Lora Bold"/>
              </a:rPr>
              <a:t>Э.Гизелли</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Дж.Гильфорд</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Л.Кронбах</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Р.Торндайк</a:t>
            </a:r>
            <a:r>
              <a:rPr lang="en-US" sz="3200" spc="327" dirty="0">
                <a:solidFill>
                  <a:srgbClr val="000000"/>
                </a:solidFill>
                <a:latin typeface="Times New Roman" pitchFamily="18" charset="0"/>
                <a:ea typeface="Lora Bold"/>
                <a:cs typeface="Times New Roman" pitchFamily="18" charset="0"/>
                <a:sym typeface="Lora Bold"/>
              </a:rPr>
              <a:t>,</a:t>
            </a:r>
          </a:p>
          <a:p>
            <a:pPr algn="just"/>
            <a:r>
              <a:rPr lang="en-US" sz="3200" spc="327" dirty="0" err="1">
                <a:solidFill>
                  <a:srgbClr val="000000"/>
                </a:solidFill>
                <a:latin typeface="Times New Roman" pitchFamily="18" charset="0"/>
                <a:ea typeface="Lora Bold"/>
                <a:cs typeface="Times New Roman" pitchFamily="18" charset="0"/>
                <a:sym typeface="Lora Bold"/>
              </a:rPr>
              <a:t>Э.Хаген</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т.б</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Әдістемелік</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тұрғыдан</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белгіленген</a:t>
            </a:r>
            <a:endParaRPr lang="en-US" sz="3200" spc="327" dirty="0">
              <a:solidFill>
                <a:srgbClr val="000000"/>
              </a:solidFill>
              <a:latin typeface="Times New Roman" pitchFamily="18" charset="0"/>
              <a:ea typeface="Lora Bold"/>
              <a:cs typeface="Times New Roman" pitchFamily="18" charset="0"/>
              <a:sym typeface="Lora Bold"/>
            </a:endParaRPr>
          </a:p>
          <a:p>
            <a:pPr algn="just"/>
            <a:r>
              <a:rPr lang="en-US" sz="3200" spc="327" dirty="0" err="1">
                <a:solidFill>
                  <a:srgbClr val="000000"/>
                </a:solidFill>
                <a:latin typeface="Times New Roman" pitchFamily="18" charset="0"/>
                <a:ea typeface="Lora Bold"/>
                <a:cs typeface="Times New Roman" pitchFamily="18" charset="0"/>
                <a:sym typeface="Lora Bold"/>
              </a:rPr>
              <a:t>критерийлерге</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сәйкестік</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дәрежесін</a:t>
            </a:r>
            <a:r>
              <a:rPr lang="en-US" sz="3200" spc="327" dirty="0">
                <a:solidFill>
                  <a:srgbClr val="000000"/>
                </a:solidFill>
                <a:latin typeface="Times New Roman" pitchFamily="18" charset="0"/>
                <a:ea typeface="Lora Bold"/>
                <a:cs typeface="Times New Roman" pitchFamily="18" charset="0"/>
                <a:sym typeface="Lora Bold"/>
              </a:rPr>
              <a:t> негіздеу </a:t>
            </a:r>
            <a:r>
              <a:rPr lang="en-US" sz="3200" spc="327" dirty="0" err="1">
                <a:solidFill>
                  <a:srgbClr val="000000"/>
                </a:solidFill>
                <a:latin typeface="Times New Roman" pitchFamily="18" charset="0"/>
                <a:ea typeface="Lora Bold"/>
                <a:cs typeface="Times New Roman" pitchFamily="18" charset="0"/>
                <a:sym typeface="Lora Bold"/>
              </a:rPr>
              <a:t>үшін</a:t>
            </a:r>
            <a:endParaRPr lang="en-US" sz="3200" spc="327" dirty="0">
              <a:solidFill>
                <a:srgbClr val="000000"/>
              </a:solidFill>
              <a:latin typeface="Times New Roman" pitchFamily="18" charset="0"/>
              <a:ea typeface="Lora Bold"/>
              <a:cs typeface="Times New Roman" pitchFamily="18" charset="0"/>
              <a:sym typeface="Lora Bold"/>
            </a:endParaRPr>
          </a:p>
          <a:p>
            <a:pPr algn="just"/>
            <a:r>
              <a:rPr lang="en-US" sz="3200" spc="327" dirty="0" err="1">
                <a:solidFill>
                  <a:srgbClr val="000000"/>
                </a:solidFill>
                <a:latin typeface="Times New Roman" pitchFamily="18" charset="0"/>
                <a:ea typeface="Lora Bold"/>
                <a:cs typeface="Times New Roman" pitchFamily="18" charset="0"/>
                <a:sym typeface="Lora Bold"/>
              </a:rPr>
              <a:t>формальды-логикалық</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және</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математикалық</a:t>
            </a:r>
            <a:r>
              <a:rPr lang="en-US" sz="3200" spc="327" dirty="0">
                <a:solidFill>
                  <a:srgbClr val="000000"/>
                </a:solidFill>
                <a:latin typeface="Times New Roman" pitchFamily="18" charset="0"/>
                <a:ea typeface="Lora Bold"/>
                <a:cs typeface="Times New Roman" pitchFamily="18" charset="0"/>
                <a:sym typeface="Lora Bold"/>
              </a:rPr>
              <a:t>-</a:t>
            </a:r>
          </a:p>
          <a:p>
            <a:pPr algn="just"/>
            <a:r>
              <a:rPr lang="en-US" sz="3200" spc="327" dirty="0" err="1">
                <a:solidFill>
                  <a:srgbClr val="000000"/>
                </a:solidFill>
                <a:latin typeface="Times New Roman" pitchFamily="18" charset="0"/>
                <a:ea typeface="Lora Bold"/>
                <a:cs typeface="Times New Roman" pitchFamily="18" charset="0"/>
                <a:sym typeface="Lora Bold"/>
              </a:rPr>
              <a:t>статистикалық</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аппарат</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әзірленді</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ең</a:t>
            </a:r>
            <a:r>
              <a:rPr lang="en-US" sz="3200" spc="327" dirty="0">
                <a:solidFill>
                  <a:srgbClr val="000000"/>
                </a:solidFill>
                <a:latin typeface="Times New Roman" pitchFamily="18" charset="0"/>
                <a:ea typeface="Lora Bold"/>
                <a:cs typeface="Times New Roman" pitchFamily="18" charset="0"/>
                <a:sym typeface="Lora Bold"/>
              </a:rPr>
              <a:t> алдымен</a:t>
            </a:r>
          </a:p>
          <a:p>
            <a:pPr algn="just"/>
            <a:r>
              <a:rPr lang="en-US" sz="3200" spc="327" dirty="0" err="1">
                <a:solidFill>
                  <a:srgbClr val="000000"/>
                </a:solidFill>
                <a:latin typeface="Times New Roman" pitchFamily="18" charset="0"/>
                <a:ea typeface="Lora Bold"/>
                <a:cs typeface="Times New Roman" pitchFamily="18" charset="0"/>
                <a:sym typeface="Lora Bold"/>
              </a:rPr>
              <a:t>корреляциялық</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әдіс</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және</a:t>
            </a:r>
            <a:r>
              <a:rPr lang="en-US" sz="3200" spc="327" dirty="0">
                <a:solidFill>
                  <a:srgbClr val="000000"/>
                </a:solidFill>
                <a:latin typeface="Times New Roman" pitchFamily="18" charset="0"/>
                <a:ea typeface="Lora Bold"/>
                <a:cs typeface="Times New Roman" pitchFamily="18" charset="0"/>
                <a:sym typeface="Lora Bold"/>
              </a:rPr>
              <a:t> </a:t>
            </a:r>
            <a:r>
              <a:rPr lang="en-US" sz="3200" spc="327" dirty="0" err="1">
                <a:solidFill>
                  <a:srgbClr val="000000"/>
                </a:solidFill>
                <a:latin typeface="Times New Roman" pitchFamily="18" charset="0"/>
                <a:ea typeface="Lora Bold"/>
                <a:cs typeface="Times New Roman" pitchFamily="18" charset="0"/>
                <a:sym typeface="Lora Bold"/>
              </a:rPr>
              <a:t>фактілік</a:t>
            </a:r>
            <a:r>
              <a:rPr lang="en-US" sz="3200" spc="327" dirty="0">
                <a:solidFill>
                  <a:srgbClr val="000000"/>
                </a:solidFill>
                <a:latin typeface="Times New Roman" pitchFamily="18" charset="0"/>
                <a:ea typeface="Lora Bold"/>
                <a:cs typeface="Times New Roman" pitchFamily="18" charset="0"/>
                <a:sym typeface="Lora Bold"/>
              </a:rPr>
              <a:t> талдау).</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Freeform 2"/>
          <p:cNvSpPr/>
          <p:nvPr/>
        </p:nvSpPr>
        <p:spPr>
          <a:xfrm>
            <a:off x="-63503" y="-63503"/>
            <a:ext cx="15413060" cy="10413997"/>
          </a:xfrm>
          <a:custGeom>
            <a:avLst/>
            <a:gdLst/>
            <a:ahLst/>
            <a:cxnLst/>
            <a:rect l="l" t="t" r="r" b="b"/>
            <a:pathLst>
              <a:path w="15413060" h="10413997">
                <a:moveTo>
                  <a:pt x="0" y="0"/>
                </a:moveTo>
                <a:lnTo>
                  <a:pt x="15413060" y="0"/>
                </a:lnTo>
                <a:lnTo>
                  <a:pt x="15413060" y="10413997"/>
                </a:lnTo>
                <a:lnTo>
                  <a:pt x="0" y="10413997"/>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511866" y="2870787"/>
            <a:ext cx="12601365" cy="4112847"/>
          </a:xfrm>
          <a:prstGeom prst="rect">
            <a:avLst/>
          </a:prstGeom>
        </p:spPr>
        <p:txBody>
          <a:bodyPr lIns="0" tIns="0" rIns="0" bIns="0" rtlCol="0" anchor="t">
            <a:spAutoFit/>
          </a:bodyPr>
          <a:lstStyle/>
          <a:p>
            <a:pPr algn="ctr">
              <a:lnSpc>
                <a:spcPts val="2925"/>
              </a:lnSpc>
            </a:pPr>
            <a:r>
              <a:rPr lang="en-US" sz="2555" b="1" i="1" spc="178" dirty="0" err="1">
                <a:solidFill>
                  <a:srgbClr val="FF0000"/>
                </a:solidFill>
                <a:latin typeface="Lora Bold Italics"/>
                <a:ea typeface="Lora Bold Italics"/>
                <a:cs typeface="Lora Bold Italics"/>
                <a:sym typeface="Lora Bold Italics"/>
              </a:rPr>
              <a:t>Сенімділік</a:t>
            </a:r>
            <a:r>
              <a:rPr lang="en-US" sz="2555" i="1" spc="178" dirty="0">
                <a:solidFill>
                  <a:srgbClr val="FF0000"/>
                </a:solidFill>
                <a:latin typeface="Lora Italics"/>
                <a:ea typeface="Lora Italics"/>
                <a:cs typeface="Lora Italics"/>
                <a:sym typeface="Lora Italics"/>
              </a:rPr>
              <a:t> </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зерттеудің</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шарттары</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өзгергенде</a:t>
            </a:r>
            <a:r>
              <a:rPr lang="en-US" sz="2555" b="1" spc="178" dirty="0">
                <a:solidFill>
                  <a:srgbClr val="262626"/>
                </a:solidFill>
                <a:latin typeface="Lora Bold"/>
                <a:ea typeface="Lora Bold"/>
                <a:cs typeface="Lora Bold"/>
                <a:sym typeface="Lora Bold"/>
              </a:rPr>
              <a:t> , </a:t>
            </a:r>
            <a:r>
              <a:rPr lang="en-US" sz="2555" b="1" spc="178" dirty="0" err="1">
                <a:solidFill>
                  <a:srgbClr val="262626"/>
                </a:solidFill>
                <a:latin typeface="Lora Bold"/>
                <a:ea typeface="Lora Bold"/>
                <a:cs typeface="Lora Bold"/>
                <a:sym typeface="Lora Bold"/>
              </a:rPr>
              <a:t>әр</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түрлі</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эквивалентті</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тапсырмалар</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жиынтығын</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қолданған</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кезде</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әр</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түрлі</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уақытта</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тестті</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қайталап</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жүргізген</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кезде</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көрінетін</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тест</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нәтижелерінің</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турақтылығы</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Сенімділік</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тесттің</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кездейсоқ</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факторларға</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қатысты</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турақтылығы</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Қаншалықты</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тест</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көрсеткіштеріндегі</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анықталған</a:t>
            </a:r>
            <a:r>
              <a:rPr lang="en-US" sz="2555" b="1" spc="178" dirty="0">
                <a:solidFill>
                  <a:srgbClr val="262626"/>
                </a:solidFill>
                <a:latin typeface="Lora Bold"/>
                <a:ea typeface="Lora Bold"/>
                <a:cs typeface="Lora Bold"/>
                <a:sym typeface="Lora Bold"/>
              </a:rPr>
              <a:t> жеке </a:t>
            </a:r>
            <a:r>
              <a:rPr lang="en-US" sz="2555" b="1" spc="178" dirty="0" err="1">
                <a:solidFill>
                  <a:srgbClr val="262626"/>
                </a:solidFill>
                <a:latin typeface="Lora Bold"/>
                <a:ea typeface="Lora Bold"/>
                <a:cs typeface="Lora Bold"/>
                <a:sym typeface="Lora Bold"/>
              </a:rPr>
              <a:t>дара</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айырмашылықтарды</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нағыз</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айырмашылықтарға</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жатқызуға</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ал</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қаншалықты</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кездейсоқ</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қателердің</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әсеріне</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жатқызуға</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болатындығын</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сенімділік</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көрсетеді</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Психометрика</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тілімен</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айтқанда</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сенімділік</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өлшемдері</a:t>
            </a:r>
            <a:r>
              <a:rPr lang="en-US" sz="2555" b="1" spc="178" dirty="0">
                <a:solidFill>
                  <a:srgbClr val="262626"/>
                </a:solidFill>
                <a:latin typeface="Lora Bold"/>
                <a:ea typeface="Lora Bold"/>
                <a:cs typeface="Lora Bold"/>
                <a:sym typeface="Lora Bold"/>
              </a:rPr>
              <a:t> жалпы </a:t>
            </a:r>
            <a:r>
              <a:rPr lang="en-US" sz="2555" b="1" spc="178" dirty="0" err="1">
                <a:solidFill>
                  <a:srgbClr val="262626"/>
                </a:solidFill>
                <a:latin typeface="Lora Bold"/>
                <a:ea typeface="Lora Bold"/>
                <a:cs typeface="Lora Bold"/>
                <a:sym typeface="Lora Bold"/>
              </a:rPr>
              <a:t>дисперссияның</a:t>
            </a:r>
            <a:r>
              <a:rPr lang="en-US" sz="2555" b="1" spc="178" dirty="0">
                <a:solidFill>
                  <a:srgbClr val="262626"/>
                </a:solidFill>
                <a:latin typeface="Lora Bold"/>
                <a:ea typeface="Lora Bold"/>
                <a:cs typeface="Lora Bold"/>
                <a:sym typeface="Lora Bold"/>
              </a:rPr>
              <a:t> (жалпы </a:t>
            </a:r>
            <a:r>
              <a:rPr lang="en-US" sz="2555" b="1" spc="178" dirty="0" err="1">
                <a:solidFill>
                  <a:srgbClr val="262626"/>
                </a:solidFill>
                <a:latin typeface="Lora Bold"/>
                <a:ea typeface="Lora Bold"/>
                <a:cs typeface="Lora Bold"/>
                <a:sym typeface="Lora Bold"/>
              </a:rPr>
              <a:t>өзгергіштік</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қандай</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бөлігін</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қателер</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дисперссиясы</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құрайтынын</a:t>
            </a:r>
            <a:r>
              <a:rPr lang="en-US" sz="2555" b="1" spc="178" dirty="0">
                <a:solidFill>
                  <a:srgbClr val="262626"/>
                </a:solidFill>
                <a:latin typeface="Lora Bold"/>
                <a:ea typeface="Lora Bold"/>
                <a:cs typeface="Lora Bold"/>
                <a:sym typeface="Lora Bold"/>
              </a:rPr>
              <a:t> </a:t>
            </a:r>
            <a:r>
              <a:rPr lang="en-US" sz="2555" b="1" spc="178" dirty="0" err="1">
                <a:solidFill>
                  <a:srgbClr val="262626"/>
                </a:solidFill>
                <a:latin typeface="Lora Bold"/>
                <a:ea typeface="Lora Bold"/>
                <a:cs typeface="Lora Bold"/>
                <a:sym typeface="Lora Bold"/>
              </a:rPr>
              <a:t>көрсетеді</a:t>
            </a:r>
            <a:r>
              <a:rPr lang="en-US" sz="2555" b="1" spc="178" dirty="0">
                <a:solidFill>
                  <a:srgbClr val="262626"/>
                </a:solidFill>
                <a:latin typeface="Lora Bold"/>
                <a:ea typeface="Lora Bold"/>
                <a:cs typeface="Lora Bold"/>
                <a:sym typeface="Lora Bold"/>
              </a:rPr>
              <a:t>.</a:t>
            </a:r>
          </a:p>
        </p:txBody>
      </p:sp>
      <p:sp>
        <p:nvSpPr>
          <p:cNvPr id="4" name="TextBox 4"/>
          <p:cNvSpPr txBox="1"/>
          <p:nvPr/>
        </p:nvSpPr>
        <p:spPr>
          <a:xfrm>
            <a:off x="5244636" y="1069781"/>
            <a:ext cx="6254201" cy="705964"/>
          </a:xfrm>
          <a:prstGeom prst="rect">
            <a:avLst/>
          </a:prstGeom>
        </p:spPr>
        <p:txBody>
          <a:bodyPr lIns="0" tIns="0" rIns="0" bIns="0" rtlCol="0" anchor="t">
            <a:spAutoFit/>
          </a:bodyPr>
          <a:lstStyle/>
          <a:p>
            <a:pPr algn="l">
              <a:lnSpc>
                <a:spcPts val="5604"/>
              </a:lnSpc>
            </a:pPr>
            <a:r>
              <a:rPr lang="en-US" sz="4003" b="1" spc="268" dirty="0">
                <a:solidFill>
                  <a:srgbClr val="262626"/>
                </a:solidFill>
                <a:latin typeface="Lora Bold"/>
                <a:ea typeface="Lora Bold"/>
                <a:cs typeface="Lora Bold"/>
                <a:sym typeface="Lora Bold"/>
              </a:rPr>
              <a:t>“ </a:t>
            </a:r>
            <a:r>
              <a:rPr lang="en-US" sz="4003" b="1" spc="268" dirty="0" err="1">
                <a:solidFill>
                  <a:srgbClr val="262626"/>
                </a:solidFill>
                <a:latin typeface="Lora Bold"/>
                <a:ea typeface="Lora Bold"/>
                <a:cs typeface="Lora Bold"/>
                <a:sym typeface="Lora Bold"/>
              </a:rPr>
              <a:t>Сенімділік</a:t>
            </a:r>
            <a:r>
              <a:rPr lang="en-US" sz="4003" b="1" spc="268" dirty="0">
                <a:solidFill>
                  <a:srgbClr val="262626"/>
                </a:solidFill>
                <a:latin typeface="Lora Bold"/>
                <a:ea typeface="Lora Bold"/>
                <a:cs typeface="Lora Bold"/>
                <a:sym typeface="Lora Bold"/>
              </a:rPr>
              <a:t> ” </a:t>
            </a:r>
            <a:r>
              <a:rPr lang="en-US" sz="4003" b="1" spc="268" dirty="0" err="1">
                <a:solidFill>
                  <a:srgbClr val="262626"/>
                </a:solidFill>
                <a:latin typeface="Lora Bold"/>
                <a:ea typeface="Lora Bold"/>
                <a:cs typeface="Lora Bold"/>
                <a:sym typeface="Lora Bold"/>
              </a:rPr>
              <a:t>ұғымы</a:t>
            </a:r>
            <a:endParaRPr lang="en-US" sz="4003" b="1" spc="268" dirty="0">
              <a:solidFill>
                <a:srgbClr val="262626"/>
              </a:solidFill>
              <a:latin typeface="Lora Bold"/>
              <a:ea typeface="Lora Bold"/>
              <a:cs typeface="Lora Bold"/>
              <a:sym typeface="Lora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
        <p:cNvGrpSpPr/>
        <p:nvPr/>
      </p:nvGrpSpPr>
      <p:grpSpPr>
        <a:xfrm>
          <a:off x="0" y="0"/>
          <a:ext cx="0" cy="0"/>
          <a:chOff x="0" y="0"/>
          <a:chExt cx="0" cy="0"/>
        </a:xfrm>
      </p:grpSpPr>
      <p:sp>
        <p:nvSpPr>
          <p:cNvPr id="2" name="Freeform 2"/>
          <p:cNvSpPr/>
          <p:nvPr/>
        </p:nvSpPr>
        <p:spPr>
          <a:xfrm>
            <a:off x="-63027" y="687715"/>
            <a:ext cx="18414416" cy="9662789"/>
          </a:xfrm>
          <a:custGeom>
            <a:avLst/>
            <a:gdLst/>
            <a:ahLst/>
            <a:cxnLst/>
            <a:rect l="l" t="t" r="r" b="b"/>
            <a:pathLst>
              <a:path w="18414416" h="9662789">
                <a:moveTo>
                  <a:pt x="0" y="0"/>
                </a:moveTo>
                <a:lnTo>
                  <a:pt x="18414416" y="0"/>
                </a:lnTo>
                <a:lnTo>
                  <a:pt x="18414416" y="9662788"/>
                </a:lnTo>
                <a:lnTo>
                  <a:pt x="0" y="9662788"/>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828484" y="1687506"/>
            <a:ext cx="12681061" cy="1216495"/>
          </a:xfrm>
          <a:prstGeom prst="rect">
            <a:avLst/>
          </a:prstGeom>
        </p:spPr>
        <p:txBody>
          <a:bodyPr lIns="0" tIns="0" rIns="0" bIns="0" rtlCol="0" anchor="t">
            <a:spAutoFit/>
          </a:bodyPr>
          <a:lstStyle/>
          <a:p>
            <a:pPr algn="l">
              <a:lnSpc>
                <a:spcPts val="3229"/>
              </a:lnSpc>
            </a:pPr>
            <a:r>
              <a:rPr lang="en-US" sz="2251" b="1" spc="175">
                <a:solidFill>
                  <a:srgbClr val="000000"/>
                </a:solidFill>
                <a:latin typeface="Lora Bold"/>
                <a:ea typeface="Lora Bold"/>
                <a:cs typeface="Lora Bold"/>
                <a:sym typeface="Lora Bold"/>
              </a:rPr>
              <a:t>Әдістеменің сенімділігі психологиялық өлшемдердің дәлдігін көрсететін критерий болып табылады, яғни нәтижелердің қаншалықты сенімді екендігін бағалауға мүмкіндік береді.</a:t>
            </a:r>
          </a:p>
        </p:txBody>
      </p:sp>
      <p:sp>
        <p:nvSpPr>
          <p:cNvPr id="4" name="TextBox 4"/>
          <p:cNvSpPr txBox="1"/>
          <p:nvPr/>
        </p:nvSpPr>
        <p:spPr>
          <a:xfrm>
            <a:off x="828484" y="3327435"/>
            <a:ext cx="12694234" cy="2154436"/>
          </a:xfrm>
          <a:prstGeom prst="rect">
            <a:avLst/>
          </a:prstGeom>
        </p:spPr>
        <p:txBody>
          <a:bodyPr lIns="0" tIns="0" rIns="0" bIns="0" rtlCol="0" anchor="t">
            <a:spAutoFit/>
          </a:bodyPr>
          <a:lstStyle/>
          <a:p>
            <a:pPr algn="l"/>
            <a:r>
              <a:rPr lang="en-US" sz="2800" spc="175" dirty="0" err="1">
                <a:solidFill>
                  <a:srgbClr val="000000"/>
                </a:solidFill>
                <a:latin typeface="Times New Roman" pitchFamily="18" charset="0"/>
                <a:ea typeface="Lora Bold"/>
                <a:cs typeface="Times New Roman" pitchFamily="18" charset="0"/>
                <a:sym typeface="Lora Bold"/>
              </a:rPr>
              <a:t>Бұл</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әр</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түрлі</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уақыт</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кезеңдерінде</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бастапқы</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және</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қайталама</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тестілеу</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кезінде</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және</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эквиваленттілігі</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мен</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мазмұны</a:t>
            </a:r>
            <a:r>
              <a:rPr lang="en-US" sz="2800" spc="175" dirty="0">
                <a:solidFill>
                  <a:srgbClr val="000000"/>
                </a:solidFill>
                <a:latin typeface="Times New Roman" pitchFamily="18" charset="0"/>
                <a:ea typeface="Lora Bold"/>
                <a:cs typeface="Times New Roman" pitchFamily="18" charset="0"/>
                <a:sym typeface="Lora Bold"/>
              </a:rPr>
              <a:t> бойынша </a:t>
            </a:r>
            <a:r>
              <a:rPr lang="en-US" sz="2800" spc="175" dirty="0" err="1">
                <a:solidFill>
                  <a:srgbClr val="000000"/>
                </a:solidFill>
                <a:latin typeface="Times New Roman" pitchFamily="18" charset="0"/>
                <a:ea typeface="Lora Bold"/>
                <a:cs typeface="Times New Roman" pitchFamily="18" charset="0"/>
                <a:sym typeface="Lora Bold"/>
              </a:rPr>
              <a:t>ерекшеленетін</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тапсырмаларды</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пайдалану</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кезіндегі</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тестілеу</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субъектілерінің</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нәтижелерінің</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сәйкестігі</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Сенімділік</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күйлерді</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емес</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қасиеттерді</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сынауды</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сипаттайды</a:t>
            </a:r>
            <a:r>
              <a:rPr lang="en-US" sz="2800" spc="175" dirty="0">
                <a:solidFill>
                  <a:srgbClr val="000000"/>
                </a:solidFill>
                <a:latin typeface="Times New Roman" pitchFamily="18" charset="0"/>
                <a:ea typeface="Lora Bold"/>
                <a:cs typeface="Times New Roman" pitchFamily="18" charset="0"/>
                <a:sym typeface="Lora Bold"/>
              </a:rPr>
              <a:t>. </a:t>
            </a:r>
            <a:r>
              <a:rPr lang="en-US" sz="2800" spc="175" dirty="0" err="1">
                <a:solidFill>
                  <a:srgbClr val="000000"/>
                </a:solidFill>
                <a:latin typeface="Times New Roman" pitchFamily="18" charset="0"/>
                <a:ea typeface="Lora Bold"/>
                <a:cs typeface="Times New Roman" pitchFamily="18" charset="0"/>
                <a:sym typeface="Lora Bold"/>
              </a:rPr>
              <a:t>Қасиеттер</a:t>
            </a:r>
            <a:r>
              <a:rPr lang="en-US" sz="2800" spc="175" dirty="0">
                <a:solidFill>
                  <a:srgbClr val="000000"/>
                </a:solidFill>
                <a:latin typeface="Times New Roman" pitchFamily="18" charset="0"/>
                <a:ea typeface="Lora Bold"/>
                <a:cs typeface="Times New Roman" pitchFamily="18" charset="0"/>
                <a:sym typeface="Lora Bold"/>
              </a:rPr>
              <a:t>:</a:t>
            </a:r>
          </a:p>
        </p:txBody>
      </p:sp>
      <p:sp>
        <p:nvSpPr>
          <p:cNvPr id="5" name="TextBox 5"/>
          <p:cNvSpPr txBox="1"/>
          <p:nvPr/>
        </p:nvSpPr>
        <p:spPr>
          <a:xfrm>
            <a:off x="1314631" y="5785361"/>
            <a:ext cx="6331744" cy="1218419"/>
          </a:xfrm>
          <a:prstGeom prst="rect">
            <a:avLst/>
          </a:prstGeom>
        </p:spPr>
        <p:txBody>
          <a:bodyPr lIns="0" tIns="0" rIns="0" bIns="0" rtlCol="0" anchor="t">
            <a:spAutoFit/>
          </a:bodyPr>
          <a:lstStyle/>
          <a:p>
            <a:pPr algn="l">
              <a:lnSpc>
                <a:spcPts val="3229"/>
              </a:lnSpc>
            </a:pPr>
            <a:r>
              <a:rPr lang="en-US" sz="2251" b="1" i="1" spc="175" dirty="0">
                <a:solidFill>
                  <a:srgbClr val="000000"/>
                </a:solidFill>
                <a:latin typeface="Lora Bold Italics"/>
                <a:ea typeface="Lora Bold Italics"/>
                <a:cs typeface="Lora Bold Italics"/>
                <a:sym typeface="Lora Bold Italics"/>
              </a:rPr>
              <a:t>Зерттеу </a:t>
            </a:r>
            <a:r>
              <a:rPr lang="en-US" sz="2251" b="1" i="1" spc="175" dirty="0" err="1">
                <a:solidFill>
                  <a:srgbClr val="000000"/>
                </a:solidFill>
                <a:latin typeface="Lora Bold Italics"/>
                <a:ea typeface="Lora Bold Italics"/>
                <a:cs typeface="Lora Bold Italics"/>
                <a:sym typeface="Lora Bold Italics"/>
              </a:rPr>
              <a:t>нәтижелерінің</a:t>
            </a:r>
            <a:r>
              <a:rPr lang="en-US" sz="2251" b="1" i="1" spc="175" dirty="0">
                <a:solidFill>
                  <a:srgbClr val="000000"/>
                </a:solidFill>
                <a:latin typeface="Lora Bold Italics"/>
                <a:ea typeface="Lora Bold Italics"/>
                <a:cs typeface="Lora Bold Italics"/>
                <a:sym typeface="Lora Bold Italics"/>
              </a:rPr>
              <a:t> </a:t>
            </a:r>
            <a:r>
              <a:rPr lang="en-US" sz="2251" b="1" i="1" spc="175" dirty="0" err="1">
                <a:solidFill>
                  <a:srgbClr val="000000"/>
                </a:solidFill>
                <a:latin typeface="Lora Bold Italics"/>
                <a:ea typeface="Lora Bold Italics"/>
                <a:cs typeface="Lora Bold Italics"/>
                <a:sym typeface="Lora Bold Italics"/>
              </a:rPr>
              <a:t>қайталануы</a:t>
            </a:r>
            <a:r>
              <a:rPr lang="en-US" sz="2251" b="1" i="1" spc="175" dirty="0">
                <a:solidFill>
                  <a:srgbClr val="000000"/>
                </a:solidFill>
                <a:latin typeface="Lora Bold Italics"/>
                <a:ea typeface="Lora Bold Italics"/>
                <a:cs typeface="Lora Bold Italics"/>
                <a:sym typeface="Lora Bold Italics"/>
              </a:rPr>
              <a:t>. </a:t>
            </a:r>
            <a:r>
              <a:rPr lang="en-US" sz="2251" b="1" i="1" spc="175" dirty="0" err="1">
                <a:solidFill>
                  <a:srgbClr val="000000"/>
                </a:solidFill>
                <a:latin typeface="Lora Bold Italics"/>
                <a:ea typeface="Lora Bold Italics"/>
                <a:cs typeface="Lora Bold Italics"/>
                <a:sym typeface="Lora Bold Italics"/>
              </a:rPr>
              <a:t>Өлшеу</a:t>
            </a:r>
            <a:r>
              <a:rPr lang="en-US" sz="2251" b="1" i="1" spc="175" dirty="0">
                <a:solidFill>
                  <a:srgbClr val="000000"/>
                </a:solidFill>
                <a:latin typeface="Lora Bold Italics"/>
                <a:ea typeface="Lora Bold Italics"/>
                <a:cs typeface="Lora Bold Italics"/>
                <a:sym typeface="Lora Bold Italics"/>
              </a:rPr>
              <a:t> </a:t>
            </a:r>
            <a:r>
              <a:rPr lang="en-US" sz="2251" b="1" i="1" spc="175" dirty="0" err="1">
                <a:solidFill>
                  <a:srgbClr val="000000"/>
                </a:solidFill>
                <a:latin typeface="Lora Bold Italics"/>
                <a:ea typeface="Lora Bold Italics"/>
                <a:cs typeface="Lora Bold Italics"/>
                <a:sym typeface="Lora Bold Italics"/>
              </a:rPr>
              <a:t>дәлдігі</a:t>
            </a:r>
            <a:r>
              <a:rPr lang="en-US" sz="2251" b="1" i="1" spc="175" dirty="0">
                <a:solidFill>
                  <a:srgbClr val="000000"/>
                </a:solidFill>
                <a:latin typeface="Lora Bold Italics"/>
                <a:ea typeface="Lora Bold Italics"/>
                <a:cs typeface="Lora Bold Italics"/>
                <a:sym typeface="Lora Bold Italics"/>
              </a:rPr>
              <a:t>. </a:t>
            </a:r>
            <a:endParaRPr lang="kk-KZ" sz="2251" b="1" i="1" spc="175" dirty="0" smtClean="0">
              <a:solidFill>
                <a:srgbClr val="000000"/>
              </a:solidFill>
              <a:latin typeface="Lora Bold Italics"/>
              <a:ea typeface="Lora Bold Italics"/>
              <a:cs typeface="Lora Bold Italics"/>
              <a:sym typeface="Lora Bold Italics"/>
            </a:endParaRPr>
          </a:p>
          <a:p>
            <a:pPr algn="l">
              <a:lnSpc>
                <a:spcPts val="3229"/>
              </a:lnSpc>
            </a:pPr>
            <a:r>
              <a:rPr lang="en-US" sz="2251" b="1" i="1" spc="175" dirty="0" err="1" smtClean="0">
                <a:solidFill>
                  <a:srgbClr val="000000"/>
                </a:solidFill>
                <a:latin typeface="Lora Bold Italics"/>
                <a:ea typeface="Lora Bold Italics"/>
                <a:cs typeface="Lora Bold Italics"/>
                <a:sym typeface="Lora Bold Italics"/>
              </a:rPr>
              <a:t>Нәтижелердің</a:t>
            </a:r>
            <a:r>
              <a:rPr lang="en-US" sz="2251" b="1" i="1" spc="175" dirty="0" smtClean="0">
                <a:solidFill>
                  <a:srgbClr val="000000"/>
                </a:solidFill>
                <a:latin typeface="Lora Bold Italics"/>
                <a:ea typeface="Lora Bold Italics"/>
                <a:cs typeface="Lora Bold Italics"/>
                <a:sym typeface="Lora Bold Italics"/>
              </a:rPr>
              <a:t> </a:t>
            </a:r>
            <a:r>
              <a:rPr lang="en-US" sz="2251" b="1" i="1" spc="175" dirty="0" err="1">
                <a:solidFill>
                  <a:srgbClr val="000000"/>
                </a:solidFill>
                <a:latin typeface="Lora Bold Italics"/>
                <a:ea typeface="Lora Bold Italics"/>
                <a:cs typeface="Lora Bold Italics"/>
                <a:sym typeface="Lora Bold Italics"/>
              </a:rPr>
              <a:t>тұрақтылығы</a:t>
            </a:r>
            <a:r>
              <a:rPr lang="en-US" sz="2251" b="1" i="1" spc="175" dirty="0">
                <a:solidFill>
                  <a:srgbClr val="000000"/>
                </a:solidFill>
                <a:latin typeface="Lora Bold Italics"/>
                <a:ea typeface="Lora Bold Italics"/>
                <a:cs typeface="Lora Bold Italics"/>
                <a:sym typeface="Lora Bold Italics"/>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BE9"/>
        </a:solidFill>
        <a:effectLst/>
      </p:bgPr>
    </p:bg>
    <p:spTree>
      <p:nvGrpSpPr>
        <p:cNvPr id="1" name=""/>
        <p:cNvGrpSpPr/>
        <p:nvPr/>
      </p:nvGrpSpPr>
      <p:grpSpPr>
        <a:xfrm>
          <a:off x="0" y="0"/>
          <a:ext cx="0" cy="0"/>
          <a:chOff x="0" y="0"/>
          <a:chExt cx="0" cy="0"/>
        </a:xfrm>
      </p:grpSpPr>
      <p:sp>
        <p:nvSpPr>
          <p:cNvPr id="2" name="Freeform 2"/>
          <p:cNvSpPr/>
          <p:nvPr/>
        </p:nvSpPr>
        <p:spPr>
          <a:xfrm>
            <a:off x="1605010" y="1104090"/>
            <a:ext cx="15354767" cy="7190413"/>
          </a:xfrm>
          <a:custGeom>
            <a:avLst/>
            <a:gdLst/>
            <a:ahLst/>
            <a:cxnLst/>
            <a:rect l="l" t="t" r="r" b="b"/>
            <a:pathLst>
              <a:path w="15354767" h="7190413">
                <a:moveTo>
                  <a:pt x="0" y="0"/>
                </a:moveTo>
                <a:lnTo>
                  <a:pt x="15354767" y="0"/>
                </a:lnTo>
                <a:lnTo>
                  <a:pt x="15354767" y="7190413"/>
                </a:lnTo>
                <a:lnTo>
                  <a:pt x="0" y="719041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835345" y="3623824"/>
            <a:ext cx="4416428" cy="2033597"/>
          </a:xfrm>
          <a:prstGeom prst="rect">
            <a:avLst/>
          </a:prstGeom>
        </p:spPr>
        <p:txBody>
          <a:bodyPr lIns="0" tIns="0" rIns="0" bIns="0" rtlCol="0" anchor="t">
            <a:spAutoFit/>
          </a:bodyPr>
          <a:lstStyle/>
          <a:p>
            <a:pPr algn="ctr">
              <a:lnSpc>
                <a:spcPts val="8098"/>
              </a:lnSpc>
            </a:pPr>
            <a:r>
              <a:rPr lang="en-US" sz="5809" b="1" dirty="0" err="1">
                <a:solidFill>
                  <a:srgbClr val="FFFFFF"/>
                </a:solidFill>
                <a:latin typeface="Lora Bold"/>
                <a:ea typeface="Lora Bold"/>
                <a:cs typeface="Lora Bold"/>
                <a:sym typeface="Lora Bold"/>
              </a:rPr>
              <a:t>Сенімділік</a:t>
            </a:r>
            <a:r>
              <a:rPr lang="en-US" sz="5809" b="1" dirty="0">
                <a:solidFill>
                  <a:srgbClr val="FFFFFF"/>
                </a:solidFill>
                <a:latin typeface="Lora Bold"/>
                <a:ea typeface="Lora Bold"/>
                <a:cs typeface="Lora Bold"/>
                <a:sym typeface="Lora Bold"/>
              </a:rPr>
              <a:t> </a:t>
            </a:r>
            <a:r>
              <a:rPr lang="en-US" sz="5809" b="1" dirty="0" err="1">
                <a:solidFill>
                  <a:srgbClr val="FFFFFF"/>
                </a:solidFill>
                <a:latin typeface="Lora Bold"/>
                <a:ea typeface="Lora Bold"/>
                <a:cs typeface="Lora Bold"/>
                <a:sym typeface="Lora Bold"/>
              </a:rPr>
              <a:t>түрлері</a:t>
            </a:r>
            <a:endParaRPr lang="en-US" sz="5809" b="1" dirty="0">
              <a:solidFill>
                <a:srgbClr val="FFFFFF"/>
              </a:solidFill>
              <a:latin typeface="Lora Bold"/>
              <a:ea typeface="Lora Bold"/>
              <a:cs typeface="Lora Bold"/>
              <a:sym typeface="Lora Bold"/>
            </a:endParaRPr>
          </a:p>
        </p:txBody>
      </p:sp>
      <p:sp>
        <p:nvSpPr>
          <p:cNvPr id="4" name="TextBox 4"/>
          <p:cNvSpPr txBox="1"/>
          <p:nvPr/>
        </p:nvSpPr>
        <p:spPr>
          <a:xfrm>
            <a:off x="9677400" y="1714500"/>
            <a:ext cx="6965109" cy="1308050"/>
          </a:xfrm>
          <a:prstGeom prst="rect">
            <a:avLst/>
          </a:prstGeom>
        </p:spPr>
        <p:txBody>
          <a:bodyPr wrap="square" lIns="0" tIns="0" rIns="0" bIns="0" rtlCol="0" anchor="t">
            <a:spAutoFit/>
          </a:bodyPr>
          <a:lstStyle/>
          <a:p>
            <a:pPr>
              <a:lnSpc>
                <a:spcPts val="5072"/>
              </a:lnSpc>
            </a:pPr>
            <a:r>
              <a:rPr lang="en-US" sz="3623" b="1" dirty="0">
                <a:solidFill>
                  <a:srgbClr val="000000"/>
                </a:solidFill>
                <a:latin typeface="Lora Bold"/>
                <a:ea typeface="Lora Bold"/>
                <a:cs typeface="Lora Bold"/>
                <a:sym typeface="Lora Bold"/>
              </a:rPr>
              <a:t>1.Ретесттік </a:t>
            </a:r>
            <a:r>
              <a:rPr lang="kk-KZ" sz="4000" i="1" dirty="0" smtClean="0"/>
              <a:t>(ретестовой) </a:t>
            </a:r>
            <a:r>
              <a:rPr lang="en-US" sz="3623" b="1" dirty="0" err="1" smtClean="0">
                <a:solidFill>
                  <a:srgbClr val="000000"/>
                </a:solidFill>
                <a:latin typeface="Lora Bold"/>
                <a:ea typeface="Lora Bold"/>
                <a:cs typeface="Lora Bold"/>
                <a:sym typeface="Lora Bold"/>
              </a:rPr>
              <a:t>сенімділік</a:t>
            </a:r>
            <a:endParaRPr lang="en-US" sz="3623" b="1" dirty="0">
              <a:solidFill>
                <a:srgbClr val="000000"/>
              </a:solidFill>
              <a:latin typeface="Lora Bold"/>
              <a:ea typeface="Lora Bold"/>
              <a:cs typeface="Lora Bold"/>
              <a:sym typeface="Lora Bold"/>
            </a:endParaRPr>
          </a:p>
        </p:txBody>
      </p:sp>
      <p:sp>
        <p:nvSpPr>
          <p:cNvPr id="5" name="TextBox 5"/>
          <p:cNvSpPr txBox="1"/>
          <p:nvPr/>
        </p:nvSpPr>
        <p:spPr>
          <a:xfrm>
            <a:off x="9344482" y="4271505"/>
            <a:ext cx="5924445" cy="903218"/>
          </a:xfrm>
          <a:prstGeom prst="rect">
            <a:avLst/>
          </a:prstGeom>
        </p:spPr>
        <p:txBody>
          <a:bodyPr lIns="0" tIns="0" rIns="0" bIns="0" rtlCol="0" anchor="t">
            <a:spAutoFit/>
          </a:bodyPr>
          <a:lstStyle/>
          <a:p>
            <a:pPr algn="ctr">
              <a:lnSpc>
                <a:spcPts val="3448"/>
              </a:lnSpc>
            </a:pPr>
            <a:r>
              <a:rPr lang="en-US" sz="3247" b="1">
                <a:solidFill>
                  <a:srgbClr val="000000"/>
                </a:solidFill>
                <a:latin typeface="Lora Bold"/>
                <a:ea typeface="Lora Bold"/>
                <a:cs typeface="Lora Bold"/>
                <a:sym typeface="Lora Bold"/>
              </a:rPr>
              <a:t>2. Тесттің параллельді формаларының сенімділігі</a:t>
            </a:r>
          </a:p>
        </p:txBody>
      </p:sp>
      <p:sp>
        <p:nvSpPr>
          <p:cNvPr id="6" name="TextBox 6"/>
          <p:cNvSpPr txBox="1"/>
          <p:nvPr/>
        </p:nvSpPr>
        <p:spPr>
          <a:xfrm>
            <a:off x="9397174" y="6218976"/>
            <a:ext cx="7214426" cy="820738"/>
          </a:xfrm>
          <a:prstGeom prst="rect">
            <a:avLst/>
          </a:prstGeom>
        </p:spPr>
        <p:txBody>
          <a:bodyPr wrap="square" lIns="0" tIns="0" rIns="0" bIns="0" rtlCol="0" anchor="t">
            <a:spAutoFit/>
          </a:bodyPr>
          <a:lstStyle/>
          <a:p>
            <a:pPr algn="ctr">
              <a:lnSpc>
                <a:spcPts val="3152"/>
              </a:lnSpc>
            </a:pPr>
            <a:r>
              <a:rPr lang="en-US" sz="2965" b="1" dirty="0">
                <a:solidFill>
                  <a:srgbClr val="000000"/>
                </a:solidFill>
                <a:latin typeface="Lora Bold"/>
                <a:ea typeface="Lora Bold"/>
                <a:cs typeface="Lora Bold"/>
                <a:sym typeface="Lora Bold"/>
              </a:rPr>
              <a:t>3</a:t>
            </a:r>
            <a:r>
              <a:rPr lang="en-US" sz="3600" b="1" dirty="0">
                <a:solidFill>
                  <a:srgbClr val="000000"/>
                </a:solidFill>
                <a:latin typeface="Times New Roman" pitchFamily="18" charset="0"/>
                <a:ea typeface="Lora Bold"/>
                <a:cs typeface="Times New Roman" pitchFamily="18" charset="0"/>
                <a:sym typeface="Lora Bold"/>
              </a:rPr>
              <a:t>. </a:t>
            </a:r>
            <a:r>
              <a:rPr lang="en-US" sz="3600" b="1" dirty="0" err="1">
                <a:solidFill>
                  <a:srgbClr val="000000"/>
                </a:solidFill>
                <a:latin typeface="Times New Roman" pitchFamily="18" charset="0"/>
                <a:ea typeface="Lora Bold"/>
                <a:cs typeface="Times New Roman" pitchFamily="18" charset="0"/>
                <a:sym typeface="Lora Bold"/>
              </a:rPr>
              <a:t>Тесттің</a:t>
            </a:r>
            <a:r>
              <a:rPr lang="en-US" sz="3600" b="1" dirty="0">
                <a:solidFill>
                  <a:srgbClr val="000000"/>
                </a:solidFill>
                <a:latin typeface="Times New Roman" pitchFamily="18" charset="0"/>
                <a:ea typeface="Lora Bold"/>
                <a:cs typeface="Times New Roman" pitchFamily="18" charset="0"/>
                <a:sym typeface="Lora Bold"/>
              </a:rPr>
              <a:t> </a:t>
            </a:r>
            <a:r>
              <a:rPr lang="en-US" sz="3600" b="1" dirty="0" err="1">
                <a:solidFill>
                  <a:srgbClr val="000000"/>
                </a:solidFill>
                <a:latin typeface="Times New Roman" pitchFamily="18" charset="0"/>
                <a:ea typeface="Lora Bold"/>
                <a:cs typeface="Times New Roman" pitchFamily="18" charset="0"/>
                <a:sym typeface="Lora Bold"/>
              </a:rPr>
              <a:t>гомогендігі</a:t>
            </a:r>
            <a:r>
              <a:rPr lang="en-US" sz="3600" b="1" dirty="0">
                <a:solidFill>
                  <a:srgbClr val="000000"/>
                </a:solidFill>
                <a:latin typeface="Times New Roman" pitchFamily="18" charset="0"/>
                <a:ea typeface="Lora Bold"/>
                <a:cs typeface="Times New Roman" pitchFamily="18" charset="0"/>
                <a:sym typeface="Lora Bold"/>
              </a:rPr>
              <a:t>, </a:t>
            </a:r>
            <a:r>
              <a:rPr lang="en-US" sz="3600" b="1" dirty="0" err="1">
                <a:solidFill>
                  <a:srgbClr val="000000"/>
                </a:solidFill>
                <a:latin typeface="Times New Roman" pitchFamily="18" charset="0"/>
                <a:ea typeface="Lora Bold"/>
                <a:cs typeface="Times New Roman" pitchFamily="18" charset="0"/>
                <a:sym typeface="Lora Bold"/>
              </a:rPr>
              <a:t>немесе</a:t>
            </a:r>
            <a:r>
              <a:rPr lang="en-US" sz="3600" b="1" dirty="0">
                <a:solidFill>
                  <a:srgbClr val="000000"/>
                </a:solidFill>
                <a:latin typeface="Times New Roman" pitchFamily="18" charset="0"/>
                <a:ea typeface="Lora Bold"/>
                <a:cs typeface="Times New Roman" pitchFamily="18" charset="0"/>
                <a:sym typeface="Lora Bold"/>
              </a:rPr>
              <a:t> </a:t>
            </a:r>
            <a:r>
              <a:rPr lang="en-US" sz="3600" b="1" dirty="0" err="1">
                <a:solidFill>
                  <a:srgbClr val="000000"/>
                </a:solidFill>
                <a:latin typeface="Times New Roman" pitchFamily="18" charset="0"/>
                <a:ea typeface="Lora Bold"/>
                <a:cs typeface="Times New Roman" pitchFamily="18" charset="0"/>
                <a:sym typeface="Lora Bold"/>
              </a:rPr>
              <a:t>тест</a:t>
            </a:r>
            <a:r>
              <a:rPr lang="en-US" sz="3600" b="1" dirty="0">
                <a:solidFill>
                  <a:srgbClr val="000000"/>
                </a:solidFill>
                <a:latin typeface="Times New Roman" pitchFamily="18" charset="0"/>
                <a:ea typeface="Lora Bold"/>
                <a:cs typeface="Times New Roman" pitchFamily="18" charset="0"/>
                <a:sym typeface="Lora Bold"/>
              </a:rPr>
              <a:t> </a:t>
            </a:r>
            <a:r>
              <a:rPr lang="en-US" sz="3600" b="1" dirty="0" err="1">
                <a:solidFill>
                  <a:srgbClr val="000000"/>
                </a:solidFill>
                <a:latin typeface="Times New Roman" pitchFamily="18" charset="0"/>
                <a:ea typeface="Lora Bold"/>
                <a:cs typeface="Times New Roman" pitchFamily="18" charset="0"/>
                <a:sym typeface="Lora Bold"/>
              </a:rPr>
              <a:t>тапсырмаларының</a:t>
            </a:r>
            <a:r>
              <a:rPr lang="en-US" sz="3600" b="1" dirty="0">
                <a:solidFill>
                  <a:srgbClr val="000000"/>
                </a:solidFill>
                <a:latin typeface="Times New Roman" pitchFamily="18" charset="0"/>
                <a:ea typeface="Lora Bold"/>
                <a:cs typeface="Times New Roman" pitchFamily="18" charset="0"/>
                <a:sym typeface="Lora Bold"/>
              </a:rPr>
              <a:t> </a:t>
            </a:r>
            <a:r>
              <a:rPr lang="en-US" sz="3600" b="1" dirty="0" err="1">
                <a:solidFill>
                  <a:srgbClr val="000000"/>
                </a:solidFill>
                <a:latin typeface="Times New Roman" pitchFamily="18" charset="0"/>
                <a:ea typeface="Lora Bold"/>
                <a:cs typeface="Times New Roman" pitchFamily="18" charset="0"/>
                <a:sym typeface="Lora Bold"/>
              </a:rPr>
              <a:t>үйлесімділігі</a:t>
            </a:r>
            <a:endParaRPr lang="en-US" sz="3600" b="1" dirty="0">
              <a:solidFill>
                <a:srgbClr val="000000"/>
              </a:solidFill>
              <a:latin typeface="Times New Roman" pitchFamily="18" charset="0"/>
              <a:ea typeface="Lora Bold"/>
              <a:cs typeface="Times New Roman" pitchFamily="18" charset="0"/>
              <a:sym typeface="Lora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Freeform 2"/>
          <p:cNvSpPr/>
          <p:nvPr/>
        </p:nvSpPr>
        <p:spPr>
          <a:xfrm>
            <a:off x="2861291" y="3235452"/>
            <a:ext cx="13193982" cy="57121"/>
          </a:xfrm>
          <a:custGeom>
            <a:avLst/>
            <a:gdLst/>
            <a:ahLst/>
            <a:cxnLst/>
            <a:rect l="l" t="t" r="r" b="b"/>
            <a:pathLst>
              <a:path w="13193982" h="57121">
                <a:moveTo>
                  <a:pt x="0" y="0"/>
                </a:moveTo>
                <a:lnTo>
                  <a:pt x="13193982" y="0"/>
                </a:lnTo>
                <a:lnTo>
                  <a:pt x="13193982" y="57121"/>
                </a:lnTo>
                <a:lnTo>
                  <a:pt x="0" y="57121"/>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Freeform 3" descr="Изображение выглядит как звезда, легкий  Автоматически созданное описание"/>
          <p:cNvSpPr/>
          <p:nvPr/>
        </p:nvSpPr>
        <p:spPr>
          <a:xfrm>
            <a:off x="4572" y="19"/>
            <a:ext cx="18283428" cy="10286981"/>
          </a:xfrm>
          <a:custGeom>
            <a:avLst/>
            <a:gdLst/>
            <a:ahLst/>
            <a:cxnLst/>
            <a:rect l="l" t="t" r="r" b="b"/>
            <a:pathLst>
              <a:path w="18283428" h="10286981">
                <a:moveTo>
                  <a:pt x="0" y="0"/>
                </a:moveTo>
                <a:lnTo>
                  <a:pt x="18283428" y="0"/>
                </a:lnTo>
                <a:lnTo>
                  <a:pt x="18283428" y="10286981"/>
                </a:lnTo>
                <a:lnTo>
                  <a:pt x="0" y="10286981"/>
                </a:lnTo>
                <a:lnTo>
                  <a:pt x="0" y="0"/>
                </a:lnTo>
                <a:close/>
              </a:path>
            </a:pathLst>
          </a:custGeom>
          <a:blipFill>
            <a:blip r:embed="rId4" cstate="print"/>
            <a:stretch>
              <a:fillRect r="-25" b="-32963"/>
            </a:stretch>
          </a:blipFill>
        </p:spPr>
      </p:sp>
      <p:sp>
        <p:nvSpPr>
          <p:cNvPr id="4" name="Freeform 4"/>
          <p:cNvSpPr/>
          <p:nvPr/>
        </p:nvSpPr>
        <p:spPr>
          <a:xfrm>
            <a:off x="-63236" y="-63503"/>
            <a:ext cx="18414473" cy="9381954"/>
          </a:xfrm>
          <a:custGeom>
            <a:avLst/>
            <a:gdLst/>
            <a:ahLst/>
            <a:cxnLst/>
            <a:rect l="l" t="t" r="r" b="b"/>
            <a:pathLst>
              <a:path w="18414473" h="9381954">
                <a:moveTo>
                  <a:pt x="0" y="0"/>
                </a:moveTo>
                <a:lnTo>
                  <a:pt x="18414472" y="0"/>
                </a:lnTo>
                <a:lnTo>
                  <a:pt x="18414472" y="9381953"/>
                </a:lnTo>
                <a:lnTo>
                  <a:pt x="0" y="9381953"/>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4267200" y="571500"/>
            <a:ext cx="6821014" cy="731606"/>
          </a:xfrm>
          <a:prstGeom prst="rect">
            <a:avLst/>
          </a:prstGeom>
        </p:spPr>
        <p:txBody>
          <a:bodyPr lIns="0" tIns="0" rIns="0" bIns="0" rtlCol="0" anchor="t">
            <a:spAutoFit/>
          </a:bodyPr>
          <a:lstStyle/>
          <a:p>
            <a:pPr algn="l">
              <a:lnSpc>
                <a:spcPts val="5836"/>
              </a:lnSpc>
            </a:pPr>
            <a:r>
              <a:rPr lang="en-US" sz="4168" b="1" spc="245" dirty="0">
                <a:solidFill>
                  <a:srgbClr val="FF0000"/>
                </a:solidFill>
                <a:latin typeface="Lora Bold"/>
                <a:ea typeface="Lora Bold"/>
                <a:cs typeface="Lora Bold"/>
                <a:sym typeface="Lora Bold"/>
              </a:rPr>
              <a:t>1. </a:t>
            </a:r>
            <a:r>
              <a:rPr lang="en-US" sz="4168" b="1" spc="245" dirty="0" err="1">
                <a:solidFill>
                  <a:srgbClr val="FF0000"/>
                </a:solidFill>
                <a:latin typeface="Lora Bold"/>
                <a:ea typeface="Lora Bold"/>
                <a:cs typeface="Lora Bold"/>
                <a:sym typeface="Lora Bold"/>
              </a:rPr>
              <a:t>Реттестік</a:t>
            </a:r>
            <a:r>
              <a:rPr lang="en-US" sz="4168" b="1" spc="245" dirty="0">
                <a:solidFill>
                  <a:srgbClr val="FF0000"/>
                </a:solidFill>
                <a:latin typeface="Lora Bold"/>
                <a:ea typeface="Lora Bold"/>
                <a:cs typeface="Lora Bold"/>
                <a:sym typeface="Lora Bold"/>
              </a:rPr>
              <a:t> </a:t>
            </a:r>
            <a:r>
              <a:rPr lang="en-US" sz="4168" b="1" spc="245" dirty="0" err="1">
                <a:solidFill>
                  <a:srgbClr val="FF0000"/>
                </a:solidFill>
                <a:latin typeface="Lora Bold"/>
                <a:ea typeface="Lora Bold"/>
                <a:cs typeface="Lora Bold"/>
                <a:sym typeface="Lora Bold"/>
              </a:rPr>
              <a:t>сенімділік</a:t>
            </a:r>
            <a:endParaRPr lang="en-US" sz="4168" b="1" spc="245" dirty="0">
              <a:solidFill>
                <a:srgbClr val="FF0000"/>
              </a:solidFill>
              <a:latin typeface="Lora Bold"/>
              <a:ea typeface="Lora Bold"/>
              <a:cs typeface="Lora Bold"/>
              <a:sym typeface="Lora Bold"/>
            </a:endParaRPr>
          </a:p>
        </p:txBody>
      </p:sp>
      <p:sp>
        <p:nvSpPr>
          <p:cNvPr id="6" name="TextBox 6"/>
          <p:cNvSpPr txBox="1"/>
          <p:nvPr/>
        </p:nvSpPr>
        <p:spPr>
          <a:xfrm>
            <a:off x="533400" y="2171700"/>
            <a:ext cx="16611600" cy="4431983"/>
          </a:xfrm>
          <a:prstGeom prst="rect">
            <a:avLst/>
          </a:prstGeom>
        </p:spPr>
        <p:txBody>
          <a:bodyPr wrap="square" lIns="0" tIns="0" rIns="0" bIns="0" rtlCol="0" anchor="t">
            <a:spAutoFit/>
          </a:bodyPr>
          <a:lstStyle/>
          <a:p>
            <a:pPr algn="just"/>
            <a:r>
              <a:rPr lang="en-US" sz="2404" b="1"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FF0000"/>
                </a:solidFill>
                <a:latin typeface="Times New Roman" pitchFamily="18" charset="0"/>
                <a:ea typeface="Lora Bold"/>
                <a:cs typeface="Times New Roman" pitchFamily="18" charset="0"/>
                <a:sym typeface="Lora Bold"/>
              </a:rPr>
              <a:t>Ретесттік</a:t>
            </a:r>
            <a:r>
              <a:rPr lang="en-US" sz="3600" spc="113" dirty="0">
                <a:solidFill>
                  <a:srgbClr val="FF0000"/>
                </a:solidFill>
                <a:latin typeface="Times New Roman" pitchFamily="18" charset="0"/>
                <a:ea typeface="Lora Bold"/>
                <a:cs typeface="Times New Roman" pitchFamily="18" charset="0"/>
                <a:sym typeface="Lora Bold"/>
              </a:rPr>
              <a:t> </a:t>
            </a:r>
            <a:r>
              <a:rPr lang="en-US" sz="3600" spc="113" dirty="0" err="1">
                <a:solidFill>
                  <a:srgbClr val="FF0000"/>
                </a:solidFill>
                <a:latin typeface="Times New Roman" pitchFamily="18" charset="0"/>
                <a:ea typeface="Lora Bold"/>
                <a:cs typeface="Times New Roman" pitchFamily="18" charset="0"/>
                <a:sym typeface="Lora Bold"/>
              </a:rPr>
              <a:t>сенімділік</a:t>
            </a:r>
            <a:r>
              <a:rPr lang="en-US" sz="3600" spc="113" dirty="0">
                <a:solidFill>
                  <a:srgbClr val="000000"/>
                </a:solidFill>
                <a:latin typeface="Times New Roman" pitchFamily="18" charset="0"/>
                <a:ea typeface="Lora Bold"/>
                <a:cs typeface="Times New Roman" pitchFamily="18" charset="0"/>
                <a:sym typeface="Lora Bold"/>
              </a:rPr>
              <a:t> – </a:t>
            </a:r>
            <a:r>
              <a:rPr lang="en-US" sz="3600" spc="113" dirty="0" err="1">
                <a:solidFill>
                  <a:srgbClr val="000000"/>
                </a:solidFill>
                <a:latin typeface="Times New Roman" pitchFamily="18" charset="0"/>
                <a:ea typeface="Lora Bold"/>
                <a:cs typeface="Times New Roman" pitchFamily="18" charset="0"/>
                <a:sym typeface="Lora Bold"/>
              </a:rPr>
              <a:t>бір</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таңдау</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тобында</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тестті</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қайталап</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жүргізу</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арқылы</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содан</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кейін</a:t>
            </a:r>
            <a:r>
              <a:rPr lang="en-US" sz="3600" spc="113" dirty="0">
                <a:solidFill>
                  <a:srgbClr val="000000"/>
                </a:solidFill>
                <a:latin typeface="Times New Roman" pitchFamily="18" charset="0"/>
                <a:ea typeface="Lora Bold"/>
                <a:cs typeface="Times New Roman" pitchFamily="18" charset="0"/>
                <a:sym typeface="Lora Bold"/>
              </a:rPr>
              <a:t> екі </a:t>
            </a:r>
            <a:r>
              <a:rPr lang="en-US" sz="3600" spc="113" dirty="0" err="1">
                <a:solidFill>
                  <a:srgbClr val="000000"/>
                </a:solidFill>
                <a:latin typeface="Times New Roman" pitchFamily="18" charset="0"/>
                <a:ea typeface="Lora Bold"/>
                <a:cs typeface="Times New Roman" pitchFamily="18" charset="0"/>
                <a:sym typeface="Lora Bold"/>
              </a:rPr>
              <a:t>тест</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көрсеткіштеріарасындағы</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корреляция</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коэффициентін</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есептеу</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арқылы</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анықталады</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Егер</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тест</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интервалды</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шкала</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деңгейінде</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болса</a:t>
            </a:r>
            <a:r>
              <a:rPr lang="en-US" sz="3600" spc="113" dirty="0">
                <a:solidFill>
                  <a:srgbClr val="000000"/>
                </a:solidFill>
                <a:latin typeface="Times New Roman" pitchFamily="18" charset="0"/>
                <a:ea typeface="Lora Bold"/>
                <a:cs typeface="Times New Roman" pitchFamily="18" charset="0"/>
                <a:sym typeface="Lora Bold"/>
              </a:rPr>
              <a:t>, онда </a:t>
            </a:r>
            <a:r>
              <a:rPr lang="en-US" sz="3600" spc="113" dirty="0" err="1">
                <a:solidFill>
                  <a:srgbClr val="000000"/>
                </a:solidFill>
                <a:latin typeface="Times New Roman" pitchFamily="18" charset="0"/>
                <a:ea typeface="Lora Bold"/>
                <a:cs typeface="Times New Roman" pitchFamily="18" charset="0"/>
                <a:sym typeface="Lora Bold"/>
              </a:rPr>
              <a:t>Пирсонның</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корреляция</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коэффициенті</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қолданылады</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Егер</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тест</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реттік</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шкала</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деңгейінде</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болса</a:t>
            </a:r>
            <a:r>
              <a:rPr lang="en-US" sz="3600" spc="113" dirty="0">
                <a:solidFill>
                  <a:srgbClr val="000000"/>
                </a:solidFill>
                <a:latin typeface="Times New Roman" pitchFamily="18" charset="0"/>
                <a:ea typeface="Lora Bold"/>
                <a:cs typeface="Times New Roman" pitchFamily="18" charset="0"/>
                <a:sym typeface="Lora Bold"/>
              </a:rPr>
              <a:t>, онда </a:t>
            </a:r>
            <a:r>
              <a:rPr lang="en-US" sz="3600" spc="113" dirty="0" err="1">
                <a:solidFill>
                  <a:srgbClr val="000000"/>
                </a:solidFill>
                <a:latin typeface="Times New Roman" pitchFamily="18" charset="0"/>
                <a:ea typeface="Lora Bold"/>
                <a:cs typeface="Times New Roman" pitchFamily="18" charset="0"/>
                <a:sym typeface="Lora Bold"/>
              </a:rPr>
              <a:t>Спирменнің</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корреляция</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коэфициенті</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қолданылады</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Егер</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корреляция</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коэффициенті</a:t>
            </a:r>
            <a:r>
              <a:rPr lang="en-US" sz="3600" spc="113" dirty="0">
                <a:solidFill>
                  <a:srgbClr val="000000"/>
                </a:solidFill>
                <a:latin typeface="Times New Roman" pitchFamily="18" charset="0"/>
                <a:ea typeface="Lora Bold"/>
                <a:cs typeface="Times New Roman" pitchFamily="18" charset="0"/>
                <a:sym typeface="Lora Bold"/>
              </a:rPr>
              <a:t> 0,8 </a:t>
            </a:r>
            <a:r>
              <a:rPr lang="en-US" sz="3600" spc="113" dirty="0" err="1">
                <a:solidFill>
                  <a:srgbClr val="000000"/>
                </a:solidFill>
                <a:latin typeface="Times New Roman" pitchFamily="18" charset="0"/>
                <a:ea typeface="Lora Bold"/>
                <a:cs typeface="Times New Roman" pitchFamily="18" charset="0"/>
                <a:sym typeface="Lora Bold"/>
              </a:rPr>
              <a:t>тең</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немесе</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жоғары</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болса</a:t>
            </a:r>
            <a:r>
              <a:rPr lang="en-US" sz="3600" spc="113" dirty="0">
                <a:solidFill>
                  <a:srgbClr val="000000"/>
                </a:solidFill>
                <a:latin typeface="Times New Roman" pitchFamily="18" charset="0"/>
                <a:ea typeface="Lora Bold"/>
                <a:cs typeface="Times New Roman" pitchFamily="18" charset="0"/>
                <a:sym typeface="Lora Bold"/>
              </a:rPr>
              <a:t>, онда </a:t>
            </a:r>
            <a:r>
              <a:rPr lang="en-US" sz="3600" spc="113" dirty="0" err="1">
                <a:solidFill>
                  <a:srgbClr val="000000"/>
                </a:solidFill>
                <a:latin typeface="Times New Roman" pitchFamily="18" charset="0"/>
                <a:ea typeface="Lora Bold"/>
                <a:cs typeface="Times New Roman" pitchFamily="18" charset="0"/>
                <a:sym typeface="Lora Bold"/>
              </a:rPr>
              <a:t>тест</a:t>
            </a:r>
            <a:r>
              <a:rPr lang="en-US" sz="3600" spc="113" dirty="0">
                <a:solidFill>
                  <a:srgbClr val="000000"/>
                </a:solidFill>
                <a:latin typeface="Times New Roman" pitchFamily="18" charset="0"/>
                <a:ea typeface="Lora Bold"/>
                <a:cs typeface="Times New Roman" pitchFamily="18" charset="0"/>
                <a:sym typeface="Lora Bold"/>
              </a:rPr>
              <a:t> сенімді </a:t>
            </a:r>
            <a:r>
              <a:rPr lang="en-US" sz="3600" spc="113" dirty="0" err="1">
                <a:solidFill>
                  <a:srgbClr val="000000"/>
                </a:solidFill>
                <a:latin typeface="Times New Roman" pitchFamily="18" charset="0"/>
                <a:ea typeface="Lora Bold"/>
                <a:cs typeface="Times New Roman" pitchFamily="18" charset="0"/>
                <a:sym typeface="Lora Bold"/>
              </a:rPr>
              <a:t>деп</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қарастырылады</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қатесі</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есептеледі</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Өлшеудің</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стандартты</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қатесі</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неғұрлым</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аз</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болса</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тесттің</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сенімділігі</a:t>
            </a:r>
            <a:r>
              <a:rPr lang="en-US" sz="3600" spc="113" dirty="0">
                <a:solidFill>
                  <a:srgbClr val="000000"/>
                </a:solidFill>
                <a:latin typeface="Times New Roman" pitchFamily="18" charset="0"/>
                <a:ea typeface="Lora Bold"/>
                <a:cs typeface="Times New Roman" pitchFamily="18" charset="0"/>
                <a:sym typeface="Lora Bold"/>
              </a:rPr>
              <a:t> сол </a:t>
            </a:r>
            <a:r>
              <a:rPr lang="en-US" sz="3600" spc="113" dirty="0" err="1">
                <a:solidFill>
                  <a:srgbClr val="000000"/>
                </a:solidFill>
                <a:latin typeface="Times New Roman" pitchFamily="18" charset="0"/>
                <a:ea typeface="Lora Bold"/>
                <a:cs typeface="Times New Roman" pitchFamily="18" charset="0"/>
                <a:sym typeface="Lora Bold"/>
              </a:rPr>
              <a:t>ғұрлым</a:t>
            </a:r>
            <a:r>
              <a:rPr lang="en-US" sz="3600" spc="113" dirty="0">
                <a:solidFill>
                  <a:srgbClr val="000000"/>
                </a:solidFill>
                <a:latin typeface="Times New Roman" pitchFamily="18" charset="0"/>
                <a:ea typeface="Lora Bold"/>
                <a:cs typeface="Times New Roman" pitchFamily="18" charset="0"/>
                <a:sym typeface="Lora Bold"/>
              </a:rPr>
              <a:t> </a:t>
            </a:r>
            <a:r>
              <a:rPr lang="en-US" sz="3600" spc="113" dirty="0" err="1">
                <a:solidFill>
                  <a:srgbClr val="000000"/>
                </a:solidFill>
                <a:latin typeface="Times New Roman" pitchFamily="18" charset="0"/>
                <a:ea typeface="Lora Bold"/>
                <a:cs typeface="Times New Roman" pitchFamily="18" charset="0"/>
                <a:sym typeface="Lora Bold"/>
              </a:rPr>
              <a:t>жоғары</a:t>
            </a:r>
            <a:r>
              <a:rPr lang="en-US" sz="2404" b="1" spc="113" dirty="0">
                <a:solidFill>
                  <a:srgbClr val="000000"/>
                </a:solidFill>
                <a:latin typeface="Times New Roman" pitchFamily="18" charset="0"/>
                <a:ea typeface="Lora Bold"/>
                <a:cs typeface="Times New Roman" pitchFamily="18" charset="0"/>
                <a:sym typeface="Lora Bold"/>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
        <p:cNvGrpSpPr/>
        <p:nvPr/>
      </p:nvGrpSpPr>
      <p:grpSpPr>
        <a:xfrm>
          <a:off x="0" y="0"/>
          <a:ext cx="0" cy="0"/>
          <a:chOff x="0" y="0"/>
          <a:chExt cx="0" cy="0"/>
        </a:xfrm>
      </p:grpSpPr>
      <p:sp>
        <p:nvSpPr>
          <p:cNvPr id="2" name="Freeform 2"/>
          <p:cNvSpPr/>
          <p:nvPr/>
        </p:nvSpPr>
        <p:spPr>
          <a:xfrm>
            <a:off x="-63503" y="-63503"/>
            <a:ext cx="18414997" cy="10413997"/>
          </a:xfrm>
          <a:custGeom>
            <a:avLst/>
            <a:gdLst/>
            <a:ahLst/>
            <a:cxnLst/>
            <a:rect l="l" t="t" r="r" b="b"/>
            <a:pathLst>
              <a:path w="18414997" h="10413997">
                <a:moveTo>
                  <a:pt x="0" y="0"/>
                </a:moveTo>
                <a:lnTo>
                  <a:pt x="18414997" y="0"/>
                </a:lnTo>
                <a:lnTo>
                  <a:pt x="18414997" y="10413997"/>
                </a:lnTo>
                <a:lnTo>
                  <a:pt x="0" y="10413997"/>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953000" y="3619500"/>
            <a:ext cx="12075452" cy="3529422"/>
          </a:xfrm>
          <a:prstGeom prst="rect">
            <a:avLst/>
          </a:prstGeom>
        </p:spPr>
        <p:txBody>
          <a:bodyPr lIns="0" tIns="0" rIns="0" bIns="0" rtlCol="0" anchor="t">
            <a:spAutoFit/>
          </a:bodyPr>
          <a:lstStyle/>
          <a:p>
            <a:pPr algn="r">
              <a:lnSpc>
                <a:spcPts val="3974"/>
              </a:lnSpc>
            </a:pPr>
            <a:r>
              <a:rPr lang="en-US" sz="2861" b="1" spc="260" dirty="0" err="1">
                <a:solidFill>
                  <a:srgbClr val="000000"/>
                </a:solidFill>
                <a:latin typeface="Lora Bold"/>
                <a:ea typeface="Lora Bold"/>
                <a:cs typeface="Lora Bold"/>
                <a:sym typeface="Lora Bold"/>
              </a:rPr>
              <a:t>Мұнда</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тесттің</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параллельді</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формалары</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арсындағы</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корреляция</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есептеледі</a:t>
            </a:r>
            <a:r>
              <a:rPr lang="en-US" sz="2861" b="1" spc="260" dirty="0">
                <a:solidFill>
                  <a:srgbClr val="000000"/>
                </a:solidFill>
                <a:latin typeface="Lora Bold"/>
                <a:ea typeface="Lora Bold"/>
                <a:cs typeface="Lora Bold"/>
                <a:sym typeface="Lora Bold"/>
              </a:rPr>
              <a:t>. Негізінен </a:t>
            </a:r>
            <a:r>
              <a:rPr lang="en-US" sz="2861" b="1" spc="260" dirty="0" err="1">
                <a:solidFill>
                  <a:srgbClr val="000000"/>
                </a:solidFill>
                <a:latin typeface="Lora Bold"/>
                <a:ea typeface="Lora Bold"/>
                <a:cs typeface="Lora Bold"/>
                <a:sym typeface="Lora Bold"/>
              </a:rPr>
              <a:t>тесттің</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параллельді</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формалары</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тестті</a:t>
            </a:r>
            <a:r>
              <a:rPr lang="en-US" sz="2861" b="1" spc="260" dirty="0">
                <a:solidFill>
                  <a:srgbClr val="000000"/>
                </a:solidFill>
                <a:latin typeface="Lora Bold"/>
                <a:ea typeface="Lora Bold"/>
                <a:cs typeface="Lora Bold"/>
                <a:sym typeface="Lora Bold"/>
              </a:rPr>
              <a:t> екі </a:t>
            </a:r>
            <a:r>
              <a:rPr lang="en-US" sz="2861" b="1" spc="260" dirty="0" err="1">
                <a:solidFill>
                  <a:srgbClr val="000000"/>
                </a:solidFill>
                <a:latin typeface="Lora Bold"/>
                <a:ea typeface="Lora Bold"/>
                <a:cs typeface="Lora Bold"/>
                <a:sym typeface="Lora Bold"/>
              </a:rPr>
              <a:t>тақ</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және</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жуп</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бөліктерге</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бөлу</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сенімділігін</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формуласы</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қолданылады</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Осындай</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сенімділкті</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есептеу</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тек</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қана</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тапсырмалары</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гомогенді</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тесттер</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үшін</a:t>
            </a:r>
            <a:r>
              <a:rPr lang="en-US" sz="2861" b="1" spc="260" dirty="0">
                <a:solidFill>
                  <a:srgbClr val="000000"/>
                </a:solidFill>
                <a:latin typeface="Lora Bold"/>
                <a:ea typeface="Lora Bold"/>
                <a:cs typeface="Lora Bold"/>
                <a:sym typeface="Lora Bold"/>
              </a:rPr>
              <a:t> </a:t>
            </a:r>
            <a:r>
              <a:rPr lang="en-US" sz="2861" b="1" spc="260" dirty="0" err="1">
                <a:solidFill>
                  <a:srgbClr val="000000"/>
                </a:solidFill>
                <a:latin typeface="Lora Bold"/>
                <a:ea typeface="Lora Bold"/>
                <a:cs typeface="Lora Bold"/>
                <a:sym typeface="Lora Bold"/>
              </a:rPr>
              <a:t>пайдаланады</a:t>
            </a:r>
            <a:r>
              <a:rPr lang="en-US" sz="2861" b="1" spc="260" dirty="0">
                <a:solidFill>
                  <a:srgbClr val="000000"/>
                </a:solidFill>
                <a:latin typeface="Lora Bold"/>
                <a:ea typeface="Lora Bold"/>
                <a:cs typeface="Lora Bold"/>
                <a:sym typeface="Lora Bold"/>
              </a:rPr>
              <a:t>.</a:t>
            </a:r>
          </a:p>
        </p:txBody>
      </p:sp>
      <p:sp>
        <p:nvSpPr>
          <p:cNvPr id="10" name="TextBox 10"/>
          <p:cNvSpPr txBox="1"/>
          <p:nvPr/>
        </p:nvSpPr>
        <p:spPr>
          <a:xfrm>
            <a:off x="4672574" y="1197874"/>
            <a:ext cx="9514770" cy="1469869"/>
          </a:xfrm>
          <a:prstGeom prst="rect">
            <a:avLst/>
          </a:prstGeom>
        </p:spPr>
        <p:txBody>
          <a:bodyPr lIns="0" tIns="0" rIns="0" bIns="0" rtlCol="0" anchor="t">
            <a:spAutoFit/>
          </a:bodyPr>
          <a:lstStyle/>
          <a:p>
            <a:pPr algn="l">
              <a:lnSpc>
                <a:spcPts val="5899"/>
              </a:lnSpc>
            </a:pPr>
            <a:r>
              <a:rPr lang="en-US" sz="4099" b="1" spc="684">
                <a:solidFill>
                  <a:srgbClr val="FF0000"/>
                </a:solidFill>
                <a:latin typeface="Lora Bold"/>
                <a:ea typeface="Lora Bold"/>
                <a:cs typeface="Lora Bold"/>
                <a:sym typeface="Lora Bold"/>
              </a:rPr>
              <a:t>2.Тесттің параллельді формаларының сенімділігі</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Freeform 2"/>
          <p:cNvSpPr/>
          <p:nvPr/>
        </p:nvSpPr>
        <p:spPr>
          <a:xfrm>
            <a:off x="-63236" y="-63503"/>
            <a:ext cx="18414740" cy="9381954"/>
          </a:xfrm>
          <a:custGeom>
            <a:avLst/>
            <a:gdLst/>
            <a:ahLst/>
            <a:cxnLst/>
            <a:rect l="l" t="t" r="r" b="b"/>
            <a:pathLst>
              <a:path w="18414740" h="9381954">
                <a:moveTo>
                  <a:pt x="0" y="0"/>
                </a:moveTo>
                <a:lnTo>
                  <a:pt x="18414739" y="0"/>
                </a:lnTo>
                <a:lnTo>
                  <a:pt x="18414739" y="9381953"/>
                </a:lnTo>
                <a:lnTo>
                  <a:pt x="0" y="938195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grpSp>
        <p:nvGrpSpPr>
          <p:cNvPr id="3" name="Group 3"/>
          <p:cNvGrpSpPr>
            <a:grpSpLocks noChangeAspect="1"/>
          </p:cNvGrpSpPr>
          <p:nvPr/>
        </p:nvGrpSpPr>
        <p:grpSpPr>
          <a:xfrm>
            <a:off x="13099790" y="155686"/>
            <a:ext cx="4666850" cy="6806403"/>
            <a:chOff x="0" y="0"/>
            <a:chExt cx="6222467" cy="9075204"/>
          </a:xfrm>
        </p:grpSpPr>
        <p:sp>
          <p:nvSpPr>
            <p:cNvPr id="4" name="Freeform 4"/>
            <p:cNvSpPr/>
            <p:nvPr/>
          </p:nvSpPr>
          <p:spPr>
            <a:xfrm>
              <a:off x="0" y="0"/>
              <a:ext cx="6222492" cy="9075166"/>
            </a:xfrm>
            <a:custGeom>
              <a:avLst/>
              <a:gdLst/>
              <a:ahLst/>
              <a:cxnLst/>
              <a:rect l="l" t="t" r="r" b="b"/>
              <a:pathLst>
                <a:path w="6222492" h="9075166">
                  <a:moveTo>
                    <a:pt x="6222492" y="0"/>
                  </a:moveTo>
                  <a:lnTo>
                    <a:pt x="0" y="304165"/>
                  </a:lnTo>
                  <a:lnTo>
                    <a:pt x="0" y="8771255"/>
                  </a:lnTo>
                  <a:lnTo>
                    <a:pt x="6217793" y="9075166"/>
                  </a:lnTo>
                  <a:lnTo>
                    <a:pt x="6222365" y="9075166"/>
                  </a:lnTo>
                  <a:lnTo>
                    <a:pt x="6222365" y="0"/>
                  </a:lnTo>
                  <a:close/>
                </a:path>
              </a:pathLst>
            </a:custGeom>
            <a:blipFill>
              <a:blip r:embed="rId4" cstate="print"/>
              <a:stretch>
                <a:fillRect l="-79643" r="-79739"/>
              </a:stretch>
            </a:blipFill>
          </p:spPr>
        </p:sp>
      </p:grpSp>
      <p:sp>
        <p:nvSpPr>
          <p:cNvPr id="5" name="Freeform 5"/>
          <p:cNvSpPr/>
          <p:nvPr/>
        </p:nvSpPr>
        <p:spPr>
          <a:xfrm>
            <a:off x="451571" y="6094981"/>
            <a:ext cx="3984622" cy="3984622"/>
          </a:xfrm>
          <a:custGeom>
            <a:avLst/>
            <a:gdLst/>
            <a:ahLst/>
            <a:cxnLst/>
            <a:rect l="l" t="t" r="r" b="b"/>
            <a:pathLst>
              <a:path w="3984622" h="3984622">
                <a:moveTo>
                  <a:pt x="0" y="0"/>
                </a:moveTo>
                <a:lnTo>
                  <a:pt x="3984622" y="0"/>
                </a:lnTo>
                <a:lnTo>
                  <a:pt x="3984622" y="3984622"/>
                </a:lnTo>
                <a:lnTo>
                  <a:pt x="0" y="3984622"/>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grpSp>
        <p:nvGrpSpPr>
          <p:cNvPr id="6" name="Group 6"/>
          <p:cNvGrpSpPr>
            <a:grpSpLocks noChangeAspect="1"/>
          </p:cNvGrpSpPr>
          <p:nvPr/>
        </p:nvGrpSpPr>
        <p:grpSpPr>
          <a:xfrm>
            <a:off x="3298288" y="4012454"/>
            <a:ext cx="114300" cy="114300"/>
            <a:chOff x="0" y="0"/>
            <a:chExt cx="114300" cy="114300"/>
          </a:xfrm>
        </p:grpSpPr>
        <p:sp>
          <p:nvSpPr>
            <p:cNvPr id="7" name="Freeform 7"/>
            <p:cNvSpPr/>
            <p:nvPr/>
          </p:nvSpPr>
          <p:spPr>
            <a:xfrm>
              <a:off x="0" y="0"/>
              <a:ext cx="114300" cy="114300"/>
            </a:xfrm>
            <a:custGeom>
              <a:avLst/>
              <a:gdLst/>
              <a:ahLst/>
              <a:cxnLst/>
              <a:rect l="l" t="t" r="r" b="b"/>
              <a:pathLst>
                <a:path w="114300" h="114300">
                  <a:moveTo>
                    <a:pt x="114300" y="57150"/>
                  </a:moveTo>
                  <a:lnTo>
                    <a:pt x="113919" y="64643"/>
                  </a:lnTo>
                  <a:lnTo>
                    <a:pt x="111379" y="75565"/>
                  </a:lnTo>
                  <a:cubicBezTo>
                    <a:pt x="108458" y="82550"/>
                    <a:pt x="106807" y="85852"/>
                    <a:pt x="104648" y="88900"/>
                  </a:cubicBezTo>
                  <a:lnTo>
                    <a:pt x="100203" y="94869"/>
                  </a:lnTo>
                  <a:lnTo>
                    <a:pt x="91948" y="102489"/>
                  </a:lnTo>
                  <a:cubicBezTo>
                    <a:pt x="85725" y="106680"/>
                    <a:pt x="82423" y="108458"/>
                    <a:pt x="78994" y="109855"/>
                  </a:cubicBezTo>
                  <a:lnTo>
                    <a:pt x="72009" y="112395"/>
                  </a:lnTo>
                  <a:lnTo>
                    <a:pt x="60960" y="114300"/>
                  </a:lnTo>
                  <a:cubicBezTo>
                    <a:pt x="53467" y="114300"/>
                    <a:pt x="49784" y="113919"/>
                    <a:pt x="46101" y="113157"/>
                  </a:cubicBezTo>
                  <a:lnTo>
                    <a:pt x="38862" y="111379"/>
                  </a:lnTo>
                  <a:lnTo>
                    <a:pt x="28575" y="106807"/>
                  </a:lnTo>
                  <a:cubicBezTo>
                    <a:pt x="22352" y="102616"/>
                    <a:pt x="19431" y="100330"/>
                    <a:pt x="16764" y="97663"/>
                  </a:cubicBezTo>
                  <a:lnTo>
                    <a:pt x="11684" y="92075"/>
                  </a:lnTo>
                  <a:lnTo>
                    <a:pt x="5842" y="82550"/>
                  </a:lnTo>
                  <a:cubicBezTo>
                    <a:pt x="2921" y="75565"/>
                    <a:pt x="1778" y="72009"/>
                    <a:pt x="1143" y="68326"/>
                  </a:cubicBezTo>
                  <a:lnTo>
                    <a:pt x="0" y="60960"/>
                  </a:lnTo>
                  <a:lnTo>
                    <a:pt x="381" y="49657"/>
                  </a:lnTo>
                  <a:cubicBezTo>
                    <a:pt x="1905" y="42291"/>
                    <a:pt x="2921" y="38735"/>
                    <a:pt x="4318" y="35306"/>
                  </a:cubicBezTo>
                  <a:lnTo>
                    <a:pt x="7493" y="28575"/>
                  </a:lnTo>
                  <a:lnTo>
                    <a:pt x="13970" y="19431"/>
                  </a:lnTo>
                  <a:cubicBezTo>
                    <a:pt x="19304" y="14097"/>
                    <a:pt x="22225" y="11811"/>
                    <a:pt x="25273" y="9652"/>
                  </a:cubicBezTo>
                  <a:lnTo>
                    <a:pt x="31750" y="5842"/>
                  </a:lnTo>
                  <a:lnTo>
                    <a:pt x="42291" y="1778"/>
                  </a:lnTo>
                  <a:cubicBezTo>
                    <a:pt x="49657" y="381"/>
                    <a:pt x="53340" y="0"/>
                    <a:pt x="57150" y="0"/>
                  </a:cubicBezTo>
                  <a:lnTo>
                    <a:pt x="64643" y="381"/>
                  </a:lnTo>
                  <a:lnTo>
                    <a:pt x="75565" y="2921"/>
                  </a:lnTo>
                  <a:cubicBezTo>
                    <a:pt x="82550" y="5842"/>
                    <a:pt x="85725" y="7493"/>
                    <a:pt x="88900" y="9652"/>
                  </a:cubicBezTo>
                  <a:lnTo>
                    <a:pt x="94869" y="14097"/>
                  </a:lnTo>
                  <a:lnTo>
                    <a:pt x="102489" y="22352"/>
                  </a:lnTo>
                  <a:cubicBezTo>
                    <a:pt x="106680" y="28575"/>
                    <a:pt x="108458" y="31877"/>
                    <a:pt x="109855" y="35306"/>
                  </a:cubicBezTo>
                  <a:lnTo>
                    <a:pt x="112395" y="42291"/>
                  </a:lnTo>
                  <a:lnTo>
                    <a:pt x="114300" y="53340"/>
                  </a:lnTo>
                  <a:close/>
                </a:path>
              </a:pathLst>
            </a:custGeom>
            <a:solidFill>
              <a:srgbClr val="000000"/>
            </a:solidFill>
          </p:spPr>
        </p:sp>
      </p:grpSp>
      <p:grpSp>
        <p:nvGrpSpPr>
          <p:cNvPr id="8" name="Group 8"/>
          <p:cNvGrpSpPr>
            <a:grpSpLocks noChangeAspect="1"/>
          </p:cNvGrpSpPr>
          <p:nvPr/>
        </p:nvGrpSpPr>
        <p:grpSpPr>
          <a:xfrm>
            <a:off x="2993488" y="1589989"/>
            <a:ext cx="8817845" cy="43710"/>
            <a:chOff x="0" y="0"/>
            <a:chExt cx="8817839" cy="43713"/>
          </a:xfrm>
        </p:grpSpPr>
        <p:sp>
          <p:nvSpPr>
            <p:cNvPr id="9" name="Freeform 9"/>
            <p:cNvSpPr/>
            <p:nvPr/>
          </p:nvSpPr>
          <p:spPr>
            <a:xfrm>
              <a:off x="0" y="0"/>
              <a:ext cx="8817864" cy="43688"/>
            </a:xfrm>
            <a:custGeom>
              <a:avLst/>
              <a:gdLst/>
              <a:ahLst/>
              <a:cxnLst/>
              <a:rect l="l" t="t" r="r" b="b"/>
              <a:pathLst>
                <a:path w="8817864" h="43688">
                  <a:moveTo>
                    <a:pt x="0" y="0"/>
                  </a:moveTo>
                  <a:lnTo>
                    <a:pt x="0" y="43688"/>
                  </a:lnTo>
                  <a:lnTo>
                    <a:pt x="2556764" y="43688"/>
                  </a:lnTo>
                  <a:lnTo>
                    <a:pt x="2556764" y="0"/>
                  </a:lnTo>
                  <a:close/>
                  <a:moveTo>
                    <a:pt x="2689352" y="0"/>
                  </a:moveTo>
                  <a:lnTo>
                    <a:pt x="2689352" y="43688"/>
                  </a:lnTo>
                  <a:lnTo>
                    <a:pt x="5242052" y="43688"/>
                  </a:lnTo>
                  <a:lnTo>
                    <a:pt x="5242052" y="0"/>
                  </a:lnTo>
                  <a:close/>
                  <a:moveTo>
                    <a:pt x="5640451" y="0"/>
                  </a:moveTo>
                  <a:lnTo>
                    <a:pt x="5640451" y="43688"/>
                  </a:lnTo>
                  <a:lnTo>
                    <a:pt x="6372225" y="43688"/>
                  </a:lnTo>
                  <a:lnTo>
                    <a:pt x="6372225" y="0"/>
                  </a:lnTo>
                  <a:close/>
                  <a:moveTo>
                    <a:pt x="6519545" y="0"/>
                  </a:moveTo>
                  <a:lnTo>
                    <a:pt x="6519545" y="43688"/>
                  </a:lnTo>
                  <a:lnTo>
                    <a:pt x="8817864" y="43688"/>
                  </a:lnTo>
                  <a:lnTo>
                    <a:pt x="8817864" y="0"/>
                  </a:lnTo>
                  <a:close/>
                </a:path>
              </a:pathLst>
            </a:custGeom>
            <a:solidFill>
              <a:srgbClr val="FF0000"/>
            </a:solidFill>
          </p:spPr>
        </p:sp>
      </p:grpSp>
      <p:grpSp>
        <p:nvGrpSpPr>
          <p:cNvPr id="10" name="Group 10"/>
          <p:cNvGrpSpPr>
            <a:grpSpLocks noChangeAspect="1"/>
          </p:cNvGrpSpPr>
          <p:nvPr/>
        </p:nvGrpSpPr>
        <p:grpSpPr>
          <a:xfrm>
            <a:off x="2993488" y="2267512"/>
            <a:ext cx="7041909" cy="43710"/>
            <a:chOff x="0" y="0"/>
            <a:chExt cx="7041909" cy="43713"/>
          </a:xfrm>
        </p:grpSpPr>
        <p:sp>
          <p:nvSpPr>
            <p:cNvPr id="11" name="Freeform 11"/>
            <p:cNvSpPr/>
            <p:nvPr/>
          </p:nvSpPr>
          <p:spPr>
            <a:xfrm>
              <a:off x="0" y="0"/>
              <a:ext cx="7041897" cy="43688"/>
            </a:xfrm>
            <a:custGeom>
              <a:avLst/>
              <a:gdLst/>
              <a:ahLst/>
              <a:cxnLst/>
              <a:rect l="l" t="t" r="r" b="b"/>
              <a:pathLst>
                <a:path w="7041897" h="43688">
                  <a:moveTo>
                    <a:pt x="0" y="0"/>
                  </a:moveTo>
                  <a:lnTo>
                    <a:pt x="0" y="43688"/>
                  </a:lnTo>
                  <a:lnTo>
                    <a:pt x="3187573" y="43688"/>
                  </a:lnTo>
                  <a:lnTo>
                    <a:pt x="3187573" y="0"/>
                  </a:lnTo>
                  <a:close/>
                  <a:moveTo>
                    <a:pt x="3355975" y="0"/>
                  </a:moveTo>
                  <a:lnTo>
                    <a:pt x="3355975" y="43688"/>
                  </a:lnTo>
                  <a:lnTo>
                    <a:pt x="4977003" y="43688"/>
                  </a:lnTo>
                  <a:lnTo>
                    <a:pt x="4977003" y="0"/>
                  </a:lnTo>
                  <a:close/>
                  <a:moveTo>
                    <a:pt x="5145405" y="0"/>
                  </a:moveTo>
                  <a:lnTo>
                    <a:pt x="5145405" y="43688"/>
                  </a:lnTo>
                  <a:lnTo>
                    <a:pt x="6889750" y="43688"/>
                  </a:lnTo>
                  <a:lnTo>
                    <a:pt x="6889750" y="0"/>
                  </a:lnTo>
                  <a:close/>
                  <a:moveTo>
                    <a:pt x="7022465" y="0"/>
                  </a:moveTo>
                  <a:lnTo>
                    <a:pt x="7022465" y="43688"/>
                  </a:lnTo>
                  <a:lnTo>
                    <a:pt x="7041897" y="43688"/>
                  </a:lnTo>
                  <a:lnTo>
                    <a:pt x="7041897" y="0"/>
                  </a:lnTo>
                  <a:close/>
                </a:path>
              </a:pathLst>
            </a:custGeom>
            <a:solidFill>
              <a:srgbClr val="FF0000"/>
            </a:solidFill>
          </p:spPr>
        </p:sp>
      </p:grpSp>
      <p:grpSp>
        <p:nvGrpSpPr>
          <p:cNvPr id="12" name="Group 12"/>
          <p:cNvGrpSpPr>
            <a:grpSpLocks noChangeAspect="1"/>
          </p:cNvGrpSpPr>
          <p:nvPr/>
        </p:nvGrpSpPr>
        <p:grpSpPr>
          <a:xfrm>
            <a:off x="2929995" y="2881532"/>
            <a:ext cx="4525423" cy="170707"/>
            <a:chOff x="0" y="0"/>
            <a:chExt cx="4525416" cy="170713"/>
          </a:xfrm>
        </p:grpSpPr>
        <p:sp>
          <p:nvSpPr>
            <p:cNvPr id="13" name="Freeform 13"/>
            <p:cNvSpPr/>
            <p:nvPr/>
          </p:nvSpPr>
          <p:spPr>
            <a:xfrm>
              <a:off x="63500" y="63500"/>
              <a:ext cx="4215765" cy="43688"/>
            </a:xfrm>
            <a:custGeom>
              <a:avLst/>
              <a:gdLst/>
              <a:ahLst/>
              <a:cxnLst/>
              <a:rect l="l" t="t" r="r" b="b"/>
              <a:pathLst>
                <a:path w="4215765" h="43688">
                  <a:moveTo>
                    <a:pt x="0" y="0"/>
                  </a:moveTo>
                  <a:lnTo>
                    <a:pt x="0" y="43688"/>
                  </a:lnTo>
                  <a:lnTo>
                    <a:pt x="46101" y="43688"/>
                  </a:lnTo>
                  <a:lnTo>
                    <a:pt x="46101" y="0"/>
                  </a:lnTo>
                  <a:close/>
                  <a:moveTo>
                    <a:pt x="214630" y="0"/>
                  </a:moveTo>
                  <a:lnTo>
                    <a:pt x="214630" y="43688"/>
                  </a:lnTo>
                  <a:lnTo>
                    <a:pt x="2312924" y="43688"/>
                  </a:lnTo>
                  <a:lnTo>
                    <a:pt x="2312924" y="0"/>
                  </a:lnTo>
                  <a:close/>
                  <a:moveTo>
                    <a:pt x="2711196" y="0"/>
                  </a:moveTo>
                  <a:lnTo>
                    <a:pt x="2711196" y="43688"/>
                  </a:lnTo>
                  <a:lnTo>
                    <a:pt x="4215765" y="43688"/>
                  </a:lnTo>
                  <a:lnTo>
                    <a:pt x="4215765" y="0"/>
                  </a:lnTo>
                  <a:close/>
                </a:path>
              </a:pathLst>
            </a:custGeom>
            <a:solidFill>
              <a:srgbClr val="FF0000"/>
            </a:solidFill>
          </p:spPr>
        </p:sp>
        <p:sp>
          <p:nvSpPr>
            <p:cNvPr id="14" name="Freeform 14"/>
            <p:cNvSpPr/>
            <p:nvPr/>
          </p:nvSpPr>
          <p:spPr>
            <a:xfrm>
              <a:off x="4279265" y="63500"/>
              <a:ext cx="182753" cy="43688"/>
            </a:xfrm>
            <a:custGeom>
              <a:avLst/>
              <a:gdLst/>
              <a:ahLst/>
              <a:cxnLst/>
              <a:rect l="l" t="t" r="r" b="b"/>
              <a:pathLst>
                <a:path w="182753" h="43688">
                  <a:moveTo>
                    <a:pt x="0" y="0"/>
                  </a:moveTo>
                  <a:lnTo>
                    <a:pt x="182753" y="0"/>
                  </a:lnTo>
                  <a:lnTo>
                    <a:pt x="182753" y="43688"/>
                  </a:lnTo>
                  <a:lnTo>
                    <a:pt x="0" y="43688"/>
                  </a:lnTo>
                  <a:close/>
                </a:path>
              </a:pathLst>
            </a:custGeom>
            <a:solidFill>
              <a:srgbClr val="FF0000"/>
            </a:solidFill>
          </p:spPr>
        </p:sp>
      </p:grpSp>
      <p:sp>
        <p:nvSpPr>
          <p:cNvPr id="15" name="TextBox 15"/>
          <p:cNvSpPr txBox="1"/>
          <p:nvPr/>
        </p:nvSpPr>
        <p:spPr>
          <a:xfrm>
            <a:off x="2993488" y="1011888"/>
            <a:ext cx="8938108" cy="2023710"/>
          </a:xfrm>
          <a:prstGeom prst="rect">
            <a:avLst/>
          </a:prstGeom>
        </p:spPr>
        <p:txBody>
          <a:bodyPr lIns="0" tIns="0" rIns="0" bIns="0" rtlCol="0" anchor="t">
            <a:spAutoFit/>
          </a:bodyPr>
          <a:lstStyle/>
          <a:p>
            <a:pPr algn="l">
              <a:lnSpc>
                <a:spcPts val="5334"/>
              </a:lnSpc>
            </a:pPr>
            <a:r>
              <a:rPr lang="en-US" sz="3823" b="1" spc="432">
                <a:solidFill>
                  <a:srgbClr val="FF0000"/>
                </a:solidFill>
                <a:latin typeface="Lora Bold"/>
                <a:ea typeface="Lora Bold"/>
                <a:cs typeface="Lora Bold"/>
                <a:sym typeface="Lora Bold"/>
              </a:rPr>
              <a:t>3.Тесттің гомогендігі, немесе тест тапсырмаларының үйлесімділігі. </a:t>
            </a:r>
          </a:p>
        </p:txBody>
      </p:sp>
      <p:sp>
        <p:nvSpPr>
          <p:cNvPr id="16" name="TextBox 16"/>
          <p:cNvSpPr txBox="1"/>
          <p:nvPr/>
        </p:nvSpPr>
        <p:spPr>
          <a:xfrm>
            <a:off x="3598183" y="3754612"/>
            <a:ext cx="9162621" cy="2653236"/>
          </a:xfrm>
          <a:prstGeom prst="rect">
            <a:avLst/>
          </a:prstGeom>
        </p:spPr>
        <p:txBody>
          <a:bodyPr lIns="0" tIns="0" rIns="0" bIns="0" rtlCol="0" anchor="t">
            <a:spAutoFit/>
          </a:bodyPr>
          <a:lstStyle/>
          <a:p>
            <a:pPr algn="l">
              <a:lnSpc>
                <a:spcPts val="4200"/>
              </a:lnSpc>
            </a:pPr>
            <a:r>
              <a:rPr lang="en-US" sz="2800" b="1" spc="327" dirty="0" err="1">
                <a:solidFill>
                  <a:srgbClr val="000000"/>
                </a:solidFill>
                <a:latin typeface="Lora Bold"/>
                <a:ea typeface="Lora Bold"/>
                <a:cs typeface="Lora Bold"/>
                <a:sym typeface="Lora Bold"/>
              </a:rPr>
              <a:t>Дихотомиялық</a:t>
            </a:r>
            <a:r>
              <a:rPr lang="en-US" sz="2800" b="1" spc="327" dirty="0">
                <a:solidFill>
                  <a:srgbClr val="000000"/>
                </a:solidFill>
                <a:latin typeface="Lora Bold"/>
                <a:ea typeface="Lora Bold"/>
                <a:cs typeface="Lora Bold"/>
                <a:sym typeface="Lora Bold"/>
              </a:rPr>
              <a:t> </a:t>
            </a:r>
            <a:r>
              <a:rPr lang="en-US" sz="2800" b="1" spc="327" dirty="0" err="1">
                <a:solidFill>
                  <a:srgbClr val="000000"/>
                </a:solidFill>
                <a:latin typeface="Lora Bold"/>
                <a:ea typeface="Lora Bold"/>
                <a:cs typeface="Lora Bold"/>
                <a:sym typeface="Lora Bold"/>
              </a:rPr>
              <a:t>жауаптары</a:t>
            </a:r>
            <a:r>
              <a:rPr lang="en-US" sz="2800" b="1" spc="327" dirty="0">
                <a:solidFill>
                  <a:srgbClr val="000000"/>
                </a:solidFill>
                <a:latin typeface="Lora Bold"/>
                <a:ea typeface="Lora Bold"/>
                <a:cs typeface="Lora Bold"/>
                <a:sym typeface="Lora Bold"/>
              </a:rPr>
              <a:t> (</a:t>
            </a:r>
            <a:r>
              <a:rPr lang="en-US" sz="2800" b="1" spc="327" dirty="0" err="1">
                <a:solidFill>
                  <a:srgbClr val="000000"/>
                </a:solidFill>
                <a:latin typeface="Lora Bold"/>
                <a:ea typeface="Lora Bold"/>
                <a:cs typeface="Lora Bold"/>
                <a:sym typeface="Lora Bold"/>
              </a:rPr>
              <a:t>ия</a:t>
            </a:r>
            <a:r>
              <a:rPr lang="en-US" sz="2800" b="1" spc="327" dirty="0">
                <a:solidFill>
                  <a:srgbClr val="000000"/>
                </a:solidFill>
                <a:latin typeface="Lora Bold"/>
                <a:ea typeface="Lora Bold"/>
                <a:cs typeface="Lora Bold"/>
                <a:sym typeface="Lora Bold"/>
              </a:rPr>
              <a:t> </a:t>
            </a:r>
            <a:r>
              <a:rPr lang="en-US" sz="2800" b="1" spc="327" dirty="0" err="1">
                <a:solidFill>
                  <a:srgbClr val="000000"/>
                </a:solidFill>
                <a:latin typeface="Lora Bold"/>
                <a:ea typeface="Lora Bold"/>
                <a:cs typeface="Lora Bold"/>
                <a:sym typeface="Lora Bold"/>
              </a:rPr>
              <a:t>және</a:t>
            </a:r>
            <a:r>
              <a:rPr lang="en-US" sz="2800" b="1" spc="327" dirty="0">
                <a:solidFill>
                  <a:srgbClr val="000000"/>
                </a:solidFill>
                <a:latin typeface="Lora Bold"/>
                <a:ea typeface="Lora Bold"/>
                <a:cs typeface="Lora Bold"/>
                <a:sym typeface="Lora Bold"/>
              </a:rPr>
              <a:t> </a:t>
            </a:r>
            <a:r>
              <a:rPr lang="en-US" sz="2800" b="1" spc="327" dirty="0" err="1">
                <a:solidFill>
                  <a:srgbClr val="000000"/>
                </a:solidFill>
                <a:latin typeface="Lora Bold"/>
                <a:ea typeface="Lora Bold"/>
                <a:cs typeface="Lora Bold"/>
                <a:sym typeface="Lora Bold"/>
              </a:rPr>
              <a:t>жоқ</a:t>
            </a:r>
            <a:r>
              <a:rPr lang="en-US" sz="2800" b="1" spc="327" dirty="0">
                <a:solidFill>
                  <a:srgbClr val="000000"/>
                </a:solidFill>
                <a:latin typeface="Lora Bold"/>
                <a:ea typeface="Lora Bold"/>
                <a:cs typeface="Lora Bold"/>
                <a:sym typeface="Lora Bold"/>
              </a:rPr>
              <a:t>) </a:t>
            </a:r>
            <a:r>
              <a:rPr lang="en-US" sz="2800" b="1" spc="327" dirty="0" err="1">
                <a:solidFill>
                  <a:srgbClr val="000000"/>
                </a:solidFill>
                <a:latin typeface="Lora Bold"/>
                <a:ea typeface="Lora Bold"/>
                <a:cs typeface="Lora Bold"/>
                <a:sym typeface="Lora Bold"/>
              </a:rPr>
              <a:t>бар</a:t>
            </a:r>
            <a:r>
              <a:rPr lang="en-US" sz="2800" b="1" spc="327" dirty="0">
                <a:solidFill>
                  <a:srgbClr val="000000"/>
                </a:solidFill>
                <a:latin typeface="Lora Bold"/>
                <a:ea typeface="Lora Bold"/>
                <a:cs typeface="Lora Bold"/>
                <a:sym typeface="Lora Bold"/>
              </a:rPr>
              <a:t> </a:t>
            </a:r>
            <a:r>
              <a:rPr lang="en-US" sz="2800" b="1" spc="327" dirty="0" err="1">
                <a:solidFill>
                  <a:srgbClr val="000000"/>
                </a:solidFill>
                <a:latin typeface="Lora Bold"/>
                <a:ea typeface="Lora Bold"/>
                <a:cs typeface="Lora Bold"/>
                <a:sym typeface="Lora Bold"/>
              </a:rPr>
              <a:t>тесттер</a:t>
            </a:r>
            <a:r>
              <a:rPr lang="en-US" sz="2800" b="1" spc="327" dirty="0">
                <a:solidFill>
                  <a:srgbClr val="000000"/>
                </a:solidFill>
                <a:latin typeface="Lora Bold"/>
                <a:ea typeface="Lora Bold"/>
                <a:cs typeface="Lora Bold"/>
                <a:sym typeface="Lora Bold"/>
              </a:rPr>
              <a:t> </a:t>
            </a:r>
            <a:r>
              <a:rPr lang="en-US" sz="2800" b="1" spc="327" dirty="0" err="1">
                <a:solidFill>
                  <a:srgbClr val="000000"/>
                </a:solidFill>
                <a:latin typeface="Lora Bold"/>
                <a:ea typeface="Lora Bold"/>
                <a:cs typeface="Lora Bold"/>
                <a:sym typeface="Lora Bold"/>
              </a:rPr>
              <a:t>үшін</a:t>
            </a:r>
            <a:r>
              <a:rPr lang="en-US" sz="2800" b="1" spc="327" dirty="0">
                <a:solidFill>
                  <a:srgbClr val="000000"/>
                </a:solidFill>
                <a:latin typeface="Lora Bold"/>
                <a:ea typeface="Lora Bold"/>
                <a:cs typeface="Lora Bold"/>
                <a:sym typeface="Lora Bold"/>
              </a:rPr>
              <a:t> </a:t>
            </a:r>
            <a:r>
              <a:rPr lang="en-US" sz="2800" b="1" spc="327" dirty="0" err="1">
                <a:solidFill>
                  <a:srgbClr val="000000"/>
                </a:solidFill>
                <a:latin typeface="Lora Bold"/>
                <a:ea typeface="Lora Bold"/>
                <a:cs typeface="Lora Bold"/>
                <a:sym typeface="Lora Bold"/>
              </a:rPr>
              <a:t>қолданылады</a:t>
            </a:r>
            <a:r>
              <a:rPr lang="en-US" sz="2800" b="1" spc="327" dirty="0">
                <a:solidFill>
                  <a:srgbClr val="000000"/>
                </a:solidFill>
                <a:latin typeface="Lora Bold"/>
                <a:ea typeface="Lora Bold"/>
                <a:cs typeface="Lora Bold"/>
                <a:sym typeface="Lora Bold"/>
              </a:rPr>
              <a:t>. Ол </a:t>
            </a:r>
            <a:r>
              <a:rPr lang="en-US" sz="2800" b="1" spc="327" dirty="0" err="1">
                <a:solidFill>
                  <a:srgbClr val="000000"/>
                </a:solidFill>
                <a:latin typeface="Lora Bold"/>
                <a:ea typeface="Lora Bold"/>
                <a:cs typeface="Lora Bold"/>
                <a:sym typeface="Lora Bold"/>
              </a:rPr>
              <a:t>үшін</a:t>
            </a:r>
            <a:r>
              <a:rPr lang="en-US" sz="2800" b="1" spc="327" dirty="0">
                <a:solidFill>
                  <a:srgbClr val="000000"/>
                </a:solidFill>
                <a:latin typeface="Lora Bold"/>
                <a:ea typeface="Lora Bold"/>
                <a:cs typeface="Lora Bold"/>
                <a:sym typeface="Lora Bold"/>
              </a:rPr>
              <a:t> бірінші </a:t>
            </a:r>
            <a:r>
              <a:rPr lang="en-US" sz="2800" b="1" spc="327" dirty="0" err="1">
                <a:solidFill>
                  <a:srgbClr val="000000"/>
                </a:solidFill>
                <a:latin typeface="Lora Bold"/>
                <a:ea typeface="Lora Bold"/>
                <a:cs typeface="Lora Bold"/>
                <a:sym typeface="Lora Bold"/>
              </a:rPr>
              <a:t>және</a:t>
            </a:r>
            <a:r>
              <a:rPr lang="en-US" sz="2800" b="1" spc="327" dirty="0">
                <a:solidFill>
                  <a:srgbClr val="000000"/>
                </a:solidFill>
                <a:latin typeface="Lora Bold"/>
                <a:ea typeface="Lora Bold"/>
                <a:cs typeface="Lora Bold"/>
                <a:sym typeface="Lora Bold"/>
              </a:rPr>
              <a:t> </a:t>
            </a:r>
            <a:r>
              <a:rPr lang="en-US" sz="2800" b="1" spc="327" dirty="0" err="1">
                <a:solidFill>
                  <a:srgbClr val="000000"/>
                </a:solidFill>
                <a:latin typeface="Lora Bold"/>
                <a:ea typeface="Lora Bold"/>
                <a:cs typeface="Lora Bold"/>
                <a:sym typeface="Lora Bold"/>
              </a:rPr>
              <a:t>екінші</a:t>
            </a:r>
            <a:r>
              <a:rPr lang="en-US" sz="2800" b="1" spc="327" dirty="0">
                <a:solidFill>
                  <a:srgbClr val="000000"/>
                </a:solidFill>
                <a:latin typeface="Lora Bold"/>
                <a:ea typeface="Lora Bold"/>
                <a:cs typeface="Lora Bold"/>
                <a:sym typeface="Lora Bold"/>
              </a:rPr>
              <a:t> </a:t>
            </a:r>
            <a:r>
              <a:rPr lang="en-US" sz="2800" b="1" spc="327" dirty="0" err="1">
                <a:solidFill>
                  <a:srgbClr val="000000"/>
                </a:solidFill>
                <a:latin typeface="Lora Bold"/>
                <a:ea typeface="Lora Bold"/>
                <a:cs typeface="Lora Bold"/>
                <a:sym typeface="Lora Bold"/>
              </a:rPr>
              <a:t>тестілеу</a:t>
            </a:r>
            <a:r>
              <a:rPr lang="en-US" sz="2800" b="1" spc="327" dirty="0">
                <a:solidFill>
                  <a:srgbClr val="000000"/>
                </a:solidFill>
                <a:latin typeface="Lora Bold"/>
                <a:ea typeface="Lora Bold"/>
                <a:cs typeface="Lora Bold"/>
                <a:sym typeface="Lora Bold"/>
              </a:rPr>
              <a:t> </a:t>
            </a:r>
            <a:r>
              <a:rPr lang="en-US" sz="2800" b="1" spc="327" dirty="0" err="1">
                <a:solidFill>
                  <a:srgbClr val="000000"/>
                </a:solidFill>
                <a:latin typeface="Lora Bold"/>
                <a:ea typeface="Lora Bold"/>
                <a:cs typeface="Lora Bold"/>
                <a:sym typeface="Lora Bold"/>
              </a:rPr>
              <a:t>барысында</a:t>
            </a:r>
            <a:r>
              <a:rPr lang="en-US" sz="2800" b="1" spc="327" dirty="0">
                <a:solidFill>
                  <a:srgbClr val="000000"/>
                </a:solidFill>
                <a:latin typeface="Lora Bold"/>
                <a:ea typeface="Lora Bold"/>
                <a:cs typeface="Lora Bold"/>
                <a:sym typeface="Lora Bold"/>
              </a:rPr>
              <a:t> </a:t>
            </a:r>
            <a:r>
              <a:rPr lang="en-US" sz="2800" b="1" spc="327" dirty="0" err="1">
                <a:solidFill>
                  <a:srgbClr val="000000"/>
                </a:solidFill>
                <a:latin typeface="Lora Bold"/>
                <a:ea typeface="Lora Bold"/>
                <a:cs typeface="Lora Bold"/>
                <a:sym typeface="Lora Bold"/>
              </a:rPr>
              <a:t>алынған</a:t>
            </a:r>
            <a:r>
              <a:rPr lang="en-US" sz="2800" b="1" spc="327" dirty="0">
                <a:solidFill>
                  <a:srgbClr val="000000"/>
                </a:solidFill>
                <a:latin typeface="Lora Bold"/>
                <a:ea typeface="Lora Bold"/>
                <a:cs typeface="Lora Bold"/>
                <a:sym typeface="Lora Bold"/>
              </a:rPr>
              <a:t> </a:t>
            </a:r>
            <a:r>
              <a:rPr lang="en-US" sz="2800" b="1" spc="327" dirty="0" err="1">
                <a:solidFill>
                  <a:srgbClr val="000000"/>
                </a:solidFill>
                <a:latin typeface="Lora Bold"/>
                <a:ea typeface="Lora Bold"/>
                <a:cs typeface="Lora Bold"/>
                <a:sym typeface="Lora Bold"/>
              </a:rPr>
              <a:t>нәтижелердің</a:t>
            </a:r>
            <a:r>
              <a:rPr lang="en-US" sz="2800" b="1" spc="327" dirty="0">
                <a:solidFill>
                  <a:srgbClr val="000000"/>
                </a:solidFill>
                <a:latin typeface="Lora Bold"/>
                <a:ea typeface="Lora Bold"/>
                <a:cs typeface="Lora Bold"/>
                <a:sym typeface="Lora Bold"/>
              </a:rPr>
              <a:t> </a:t>
            </a:r>
            <a:r>
              <a:rPr lang="en-US" sz="2800" b="1" spc="327" dirty="0" err="1">
                <a:solidFill>
                  <a:srgbClr val="000000"/>
                </a:solidFill>
                <a:latin typeface="Lora Bold"/>
                <a:ea typeface="Lora Bold"/>
                <a:cs typeface="Lora Bold"/>
                <a:sym typeface="Lora Bold"/>
              </a:rPr>
              <a:t>матрицасы</a:t>
            </a:r>
            <a:r>
              <a:rPr lang="en-US" sz="2800" b="1" spc="327" dirty="0">
                <a:solidFill>
                  <a:srgbClr val="000000"/>
                </a:solidFill>
                <a:latin typeface="Lora Bold"/>
                <a:ea typeface="Lora Bold"/>
                <a:cs typeface="Lora Bold"/>
                <a:sym typeface="Lora Bold"/>
              </a:rPr>
              <a:t> жасалады</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1326</Words>
  <Application>Microsoft Office PowerPoint</Application>
  <PresentationFormat>Произвольный</PresentationFormat>
  <Paragraphs>77</Paragraphs>
  <Slides>16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16</vt:i4>
      </vt:variant>
    </vt:vector>
  </HeadingPairs>
  <TitlesOfParts>
    <vt:vector size="24" baseType="lpstr">
      <vt:lpstr>Arial</vt:lpstr>
      <vt:lpstr>Lora Bold</vt:lpstr>
      <vt:lpstr>Lora</vt:lpstr>
      <vt:lpstr>Times New Roman</vt:lpstr>
      <vt:lpstr>Lora Bold Italics</vt:lpstr>
      <vt:lpstr>Lora Italics</vt:lpstr>
      <vt:lpstr>Calibri</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_№7 Дәріс Сенімділік (1)</dc:title>
  <cp:lastModifiedBy>ASUS</cp:lastModifiedBy>
  <cp:revision>5</cp:revision>
  <dcterms:created xsi:type="dcterms:W3CDTF">2006-08-16T00:00:00Z</dcterms:created>
  <dcterms:modified xsi:type="dcterms:W3CDTF">2024-09-29T00:05:32Z</dcterms:modified>
  <dc:identifier>DAGRJOpqhjA</dc:identifier>
</cp:coreProperties>
</file>