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18288000" cy="10287000"/>
  <p:notesSz cx="6858000" cy="9144000"/>
  <p:embeddedFontLst>
    <p:embeddedFont>
      <p:font typeface="Evolventa Bold" charset="1" panose="020B0702020202020204"/>
      <p:regular r:id="rId33"/>
    </p:embeddedFont>
    <p:embeddedFont>
      <p:font typeface="Evolventa" charset="1" panose="020B0502020202020204"/>
      <p:regular r:id="rId34"/>
    </p:embeddedFont>
    <p:embeddedFont>
      <p:font typeface="Evolventa Italics" charset="1" panose="020B0502020202020204"/>
      <p:regular r:id="rId35"/>
    </p:embeddedFont>
    <p:embeddedFont>
      <p:font typeface="Evolventa Bold Italics" charset="1" panose="020B0702020202020204"/>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png" Type="http://schemas.openxmlformats.org/officeDocument/2006/relationships/image"/><Relationship Id="rId4" Target="../media/image20.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png" Type="http://schemas.openxmlformats.org/officeDocument/2006/relationships/image"/><Relationship Id="rId3" Target="../media/image2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7E7EF">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670189" y="3507104"/>
            <a:ext cx="16947623" cy="2996566"/>
          </a:xfrm>
          <a:prstGeom prst="rect">
            <a:avLst/>
          </a:prstGeom>
        </p:spPr>
        <p:txBody>
          <a:bodyPr anchor="t" rtlCol="false" tIns="0" lIns="0" bIns="0" rIns="0">
            <a:spAutoFit/>
          </a:bodyPr>
          <a:lstStyle/>
          <a:p>
            <a:pPr algn="ctr">
              <a:lnSpc>
                <a:spcPts val="7559"/>
              </a:lnSpc>
              <a:spcBef>
                <a:spcPct val="0"/>
              </a:spcBef>
            </a:pPr>
            <a:r>
              <a:rPr lang="en-US" b="true" sz="5399">
                <a:solidFill>
                  <a:srgbClr val="F3F6FA"/>
                </a:solidFill>
                <a:latin typeface="Evolventa Bold"/>
                <a:ea typeface="Evolventa Bold"/>
                <a:cs typeface="Evolventa Bold"/>
                <a:sym typeface="Evolventa Bold"/>
              </a:rPr>
              <a:t> Дәріс 9</a:t>
            </a:r>
            <a:r>
              <a:rPr lang="en-US" b="true" sz="5399">
                <a:solidFill>
                  <a:srgbClr val="F3F6FA"/>
                </a:solidFill>
                <a:latin typeface="Evolventa Bold"/>
                <a:ea typeface="Evolventa Bold"/>
                <a:cs typeface="Evolventa Bold"/>
                <a:sym typeface="Evolventa Bold"/>
              </a:rPr>
              <a:t>: </a:t>
            </a:r>
          </a:p>
          <a:p>
            <a:pPr algn="ctr">
              <a:lnSpc>
                <a:spcPts val="7559"/>
              </a:lnSpc>
              <a:spcBef>
                <a:spcPct val="0"/>
              </a:spcBef>
            </a:pPr>
            <a:r>
              <a:rPr lang="en-US" b="true" sz="5399">
                <a:solidFill>
                  <a:srgbClr val="F3F6FA"/>
                </a:solidFill>
                <a:latin typeface="Evolventa Bold"/>
                <a:ea typeface="Evolventa Bold"/>
                <a:cs typeface="Evolventa Bold"/>
                <a:sym typeface="Evolventa Bold"/>
              </a:rPr>
              <a:t>Этерификация және амидтеу процестері </a:t>
            </a:r>
          </a:p>
          <a:p>
            <a:pPr algn="l">
              <a:lnSpc>
                <a:spcPts val="7559"/>
              </a:lnSpc>
              <a:spcBef>
                <a:spcPct val="0"/>
              </a:spcBef>
            </a:pPr>
          </a:p>
        </p:txBody>
      </p:sp>
      <p:sp>
        <p:nvSpPr>
          <p:cNvPr name="Freeform 3" id="3"/>
          <p:cNvSpPr/>
          <p:nvPr/>
        </p:nvSpPr>
        <p:spPr>
          <a:xfrm flipH="false" flipV="false" rot="0">
            <a:off x="14925376" y="6503671"/>
            <a:ext cx="3362624" cy="3553632"/>
          </a:xfrm>
          <a:custGeom>
            <a:avLst/>
            <a:gdLst/>
            <a:ahLst/>
            <a:cxnLst/>
            <a:rect r="r" b="b" t="t" l="l"/>
            <a:pathLst>
              <a:path h="3553632" w="3362624">
                <a:moveTo>
                  <a:pt x="0" y="0"/>
                </a:moveTo>
                <a:lnTo>
                  <a:pt x="3362624" y="0"/>
                </a:lnTo>
                <a:lnTo>
                  <a:pt x="3362624" y="3553631"/>
                </a:lnTo>
                <a:lnTo>
                  <a:pt x="0" y="3553631"/>
                </a:lnTo>
                <a:lnTo>
                  <a:pt x="0" y="0"/>
                </a:lnTo>
                <a:close/>
              </a:path>
            </a:pathLst>
          </a:custGeom>
          <a:blipFill>
            <a:blip r:embed="rId2"/>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433957">
                <a:alpha val="100000"/>
              </a:srgbClr>
            </a:gs>
          </a:gsLst>
          <a:lin ang="2700000"/>
        </a:gradFill>
      </p:bgPr>
    </p:bg>
    <p:spTree>
      <p:nvGrpSpPr>
        <p:cNvPr id="1" name=""/>
        <p:cNvGrpSpPr/>
        <p:nvPr/>
      </p:nvGrpSpPr>
      <p:grpSpPr>
        <a:xfrm>
          <a:off x="0" y="0"/>
          <a:ext cx="0" cy="0"/>
          <a:chOff x="0" y="0"/>
          <a:chExt cx="0" cy="0"/>
        </a:xfrm>
      </p:grpSpPr>
      <p:sp>
        <p:nvSpPr>
          <p:cNvPr name="TextBox 2" id="2"/>
          <p:cNvSpPr txBox="true"/>
          <p:nvPr/>
        </p:nvSpPr>
        <p:spPr>
          <a:xfrm rot="0">
            <a:off x="1028700" y="1925696"/>
            <a:ext cx="16266469" cy="7681313"/>
          </a:xfrm>
          <a:prstGeom prst="rect">
            <a:avLst/>
          </a:prstGeom>
        </p:spPr>
        <p:txBody>
          <a:bodyPr anchor="t" rtlCol="false" tIns="0" lIns="0" bIns="0" rIns="0">
            <a:spAutoFit/>
          </a:bodyPr>
          <a:lstStyle/>
          <a:p>
            <a:pPr algn="l">
              <a:lnSpc>
                <a:spcPts val="5895"/>
              </a:lnSpc>
              <a:spcBef>
                <a:spcPct val="0"/>
              </a:spcBef>
            </a:pPr>
            <a:r>
              <a:rPr lang="en-US" sz="4211">
                <a:solidFill>
                  <a:srgbClr val="F3F6FA"/>
                </a:solidFill>
                <a:latin typeface="Evolventa"/>
                <a:ea typeface="Evolventa"/>
                <a:cs typeface="Evolventa"/>
                <a:sym typeface="Evolventa"/>
              </a:rPr>
              <a:t> </a:t>
            </a:r>
            <a:r>
              <a:rPr lang="en-US" sz="4211" b="true">
                <a:solidFill>
                  <a:srgbClr val="F3F6FA"/>
                </a:solidFill>
                <a:latin typeface="Evolventa Bold"/>
                <a:ea typeface="Evolventa Bold"/>
                <a:cs typeface="Evolventa Bold"/>
                <a:sym typeface="Evolventa Bold"/>
              </a:rPr>
              <a:t>1</a:t>
            </a:r>
            <a:r>
              <a:rPr lang="en-US" sz="4211">
                <a:solidFill>
                  <a:srgbClr val="F3F6FA"/>
                </a:solidFill>
                <a:latin typeface="Evolventa"/>
                <a:ea typeface="Evolventa"/>
                <a:cs typeface="Evolventa"/>
                <a:sym typeface="Evolventa"/>
              </a:rPr>
              <a:t>. </a:t>
            </a:r>
            <a:r>
              <a:rPr lang="en-US" sz="4211" b="true">
                <a:solidFill>
                  <a:srgbClr val="F3F6FA"/>
                </a:solidFill>
                <a:latin typeface="Evolventa Bold"/>
                <a:ea typeface="Evolventa Bold"/>
                <a:cs typeface="Evolventa Bold"/>
                <a:sym typeface="Evolventa Bold"/>
              </a:rPr>
              <a:t>Классикал</a:t>
            </a:r>
            <a:r>
              <a:rPr lang="en-US" sz="4211" b="true">
                <a:solidFill>
                  <a:srgbClr val="F3F6FA"/>
                </a:solidFill>
                <a:latin typeface="Evolventa Bold"/>
                <a:ea typeface="Evolventa Bold"/>
                <a:cs typeface="Evolventa Bold"/>
                <a:sym typeface="Evolventa Bold"/>
              </a:rPr>
              <a:t>ық этерификация (Фишер әдісі)</a:t>
            </a:r>
          </a:p>
          <a:p>
            <a:pPr algn="l">
              <a:lnSpc>
                <a:spcPts val="5895"/>
              </a:lnSpc>
              <a:spcBef>
                <a:spcPct val="0"/>
              </a:spcBef>
            </a:pPr>
            <a:r>
              <a:rPr lang="en-US" sz="4211">
                <a:solidFill>
                  <a:srgbClr val="F3F6FA"/>
                </a:solidFill>
                <a:latin typeface="Evolventa"/>
                <a:ea typeface="Evolventa"/>
                <a:cs typeface="Evolventa"/>
                <a:sym typeface="Evolventa"/>
              </a:rPr>
              <a:t>Карбон қышқылдарын спирттермен әрекеттестіріп, катализатор ретінде күкірт қышқылын (H₂SO₄) қолдану арқылы синтезделеді.</a:t>
            </a:r>
          </a:p>
          <a:p>
            <a:pPr algn="l">
              <a:lnSpc>
                <a:spcPts val="5195"/>
              </a:lnSpc>
              <a:spcBef>
                <a:spcPct val="0"/>
              </a:spcBef>
            </a:pPr>
          </a:p>
          <a:p>
            <a:pPr algn="l">
              <a:lnSpc>
                <a:spcPts val="5195"/>
              </a:lnSpc>
              <a:spcBef>
                <a:spcPct val="0"/>
              </a:spcBef>
            </a:pPr>
            <a:r>
              <a:rPr lang="en-US" sz="3711">
                <a:solidFill>
                  <a:srgbClr val="F3F6FA"/>
                </a:solidFill>
                <a:latin typeface="Evolventa"/>
                <a:ea typeface="Evolventa"/>
                <a:cs typeface="Evolventa"/>
                <a:sym typeface="Evolventa"/>
              </a:rPr>
              <a:t> RCOOH+R′OH→RCOOR′+H2O</a:t>
            </a:r>
          </a:p>
          <a:p>
            <a:pPr algn="l">
              <a:lnSpc>
                <a:spcPts val="5195"/>
              </a:lnSpc>
              <a:spcBef>
                <a:spcPct val="0"/>
              </a:spcBef>
            </a:pPr>
          </a:p>
          <a:p>
            <a:pPr algn="l">
              <a:lnSpc>
                <a:spcPts val="5195"/>
              </a:lnSpc>
              <a:spcBef>
                <a:spcPct val="0"/>
              </a:spcBef>
            </a:pPr>
            <a:r>
              <a:rPr lang="en-US" sz="3711">
                <a:solidFill>
                  <a:srgbClr val="F3F6FA"/>
                </a:solidFill>
                <a:latin typeface="Evolventa"/>
                <a:ea typeface="Evolventa"/>
                <a:cs typeface="Evolventa"/>
                <a:sym typeface="Evolventa"/>
              </a:rPr>
              <a:t> Бұл әдіс қарапайым және кеңінен қолданылады, бірақ реакцияның тепе-теңдігін өнім түзілу бағытына қарай ығыстыру үшін суды шығарып отыру қажет.</a:t>
            </a:r>
          </a:p>
          <a:p>
            <a:pPr algn="l">
              <a:lnSpc>
                <a:spcPts val="5195"/>
              </a:lnSpc>
              <a:spcBef>
                <a:spcPct val="0"/>
              </a:spcBef>
            </a:pPr>
          </a:p>
        </p:txBody>
      </p:sp>
      <p:sp>
        <p:nvSpPr>
          <p:cNvPr name="Freeform 3" id="3"/>
          <p:cNvSpPr/>
          <p:nvPr/>
        </p:nvSpPr>
        <p:spPr>
          <a:xfrm flipH="false" flipV="false" rot="0">
            <a:off x="15689046" y="2135246"/>
            <a:ext cx="1606122" cy="4114800"/>
          </a:xfrm>
          <a:custGeom>
            <a:avLst/>
            <a:gdLst/>
            <a:ahLst/>
            <a:cxnLst/>
            <a:rect r="r" b="b" t="t" l="l"/>
            <a:pathLst>
              <a:path h="4114800" w="1606122">
                <a:moveTo>
                  <a:pt x="0" y="0"/>
                </a:moveTo>
                <a:lnTo>
                  <a:pt x="1606123" y="0"/>
                </a:lnTo>
                <a:lnTo>
                  <a:pt x="160612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6064226" y="781050"/>
            <a:ext cx="6159548" cy="990444"/>
          </a:xfrm>
          <a:prstGeom prst="rect">
            <a:avLst/>
          </a:prstGeom>
        </p:spPr>
        <p:txBody>
          <a:bodyPr anchor="t" rtlCol="false" tIns="0" lIns="0" bIns="0" rIns="0">
            <a:spAutoFit/>
          </a:bodyPr>
          <a:lstStyle/>
          <a:p>
            <a:pPr algn="l">
              <a:lnSpc>
                <a:spcPts val="6833"/>
              </a:lnSpc>
              <a:spcBef>
                <a:spcPct val="0"/>
              </a:spcBef>
            </a:pPr>
            <a:r>
              <a:rPr lang="en-US" sz="4881" b="true">
                <a:solidFill>
                  <a:srgbClr val="F3F6FA"/>
                </a:solidFill>
                <a:latin typeface="Evolventa Bold"/>
                <a:ea typeface="Evolventa Bold"/>
                <a:cs typeface="Evolventa Bold"/>
                <a:sym typeface="Evolventa Bold"/>
              </a:rPr>
              <a:t>Синт</a:t>
            </a:r>
            <a:r>
              <a:rPr lang="en-US" sz="4881" b="true">
                <a:solidFill>
                  <a:srgbClr val="F3F6FA"/>
                </a:solidFill>
                <a:latin typeface="Evolventa Bold"/>
                <a:ea typeface="Evolventa Bold"/>
                <a:cs typeface="Evolventa Bold"/>
                <a:sym typeface="Evolventa Bold"/>
              </a:rPr>
              <a:t>ездеу әдістері</a:t>
            </a:r>
          </a:p>
        </p:txBody>
      </p:sp>
    </p:spTree>
  </p:cSld>
  <p:clrMapOvr>
    <a:masterClrMapping/>
  </p:clrMapOvr>
</p:sld>
</file>

<file path=ppt/slides/slide11.xml><?xml version="1.0" encoding="utf-8"?>
<p:sld xmlns:p="http://schemas.openxmlformats.org/presentationml/2006/main" xmlns:a="http://schemas.openxmlformats.org/drawingml/2006/main">
  <p:cSld>
    <p:bg>
      <p:bgPr>
        <a:gradFill rotWithShape="true">
          <a:gsLst>
            <a:gs pos="0">
              <a:srgbClr val="2A8464">
                <a:alpha val="100000"/>
              </a:srgbClr>
            </a:gs>
            <a:gs pos="100000">
              <a:srgbClr val="433957">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028700" y="1669479"/>
            <a:ext cx="16293388" cy="6719122"/>
          </a:xfrm>
          <a:prstGeom prst="rect">
            <a:avLst/>
          </a:prstGeom>
        </p:spPr>
        <p:txBody>
          <a:bodyPr anchor="t" rtlCol="false" tIns="0" lIns="0" bIns="0" rIns="0">
            <a:spAutoFit/>
          </a:bodyPr>
          <a:lstStyle/>
          <a:p>
            <a:pPr algn="l">
              <a:lnSpc>
                <a:spcPts val="5905"/>
              </a:lnSpc>
              <a:spcBef>
                <a:spcPct val="0"/>
              </a:spcBef>
            </a:pPr>
            <a:r>
              <a:rPr lang="en-US" sz="4218">
                <a:solidFill>
                  <a:srgbClr val="F3F6FA"/>
                </a:solidFill>
                <a:latin typeface="Evolventa"/>
                <a:ea typeface="Evolventa"/>
                <a:cs typeface="Evolventa"/>
                <a:sym typeface="Evolventa"/>
              </a:rPr>
              <a:t> </a:t>
            </a:r>
            <a:r>
              <a:rPr lang="en-US" sz="4218" b="true">
                <a:solidFill>
                  <a:srgbClr val="F3F6FA"/>
                </a:solidFill>
                <a:latin typeface="Evolventa Bold"/>
                <a:ea typeface="Evolventa Bold"/>
                <a:cs typeface="Evolventa Bold"/>
                <a:sym typeface="Evolventa Bold"/>
              </a:rPr>
              <a:t>2. Ангидрид</a:t>
            </a:r>
            <a:r>
              <a:rPr lang="en-US" sz="4218" b="true">
                <a:solidFill>
                  <a:srgbClr val="F3F6FA"/>
                </a:solidFill>
                <a:latin typeface="Evolventa Bold"/>
                <a:ea typeface="Evolventa Bold"/>
                <a:cs typeface="Evolventa Bold"/>
                <a:sym typeface="Evolventa Bold"/>
              </a:rPr>
              <a:t>тер арқылы синтездеу</a:t>
            </a:r>
          </a:p>
          <a:p>
            <a:pPr algn="l">
              <a:lnSpc>
                <a:spcPts val="5905"/>
              </a:lnSpc>
              <a:spcBef>
                <a:spcPct val="0"/>
              </a:spcBef>
            </a:pPr>
            <a:r>
              <a:rPr lang="en-US" sz="4218">
                <a:solidFill>
                  <a:srgbClr val="F3F6FA"/>
                </a:solidFill>
                <a:latin typeface="Evolventa"/>
                <a:ea typeface="Evolventa"/>
                <a:cs typeface="Evolventa"/>
                <a:sym typeface="Evolventa"/>
              </a:rPr>
              <a:t>Карбон қышқылдарының ангидридтері спиртпен әрекеттесіп, эфир түзеді.</a:t>
            </a:r>
          </a:p>
          <a:p>
            <a:pPr algn="l">
              <a:lnSpc>
                <a:spcPts val="5905"/>
              </a:lnSpc>
              <a:spcBef>
                <a:spcPct val="0"/>
              </a:spcBef>
            </a:pPr>
          </a:p>
          <a:p>
            <a:pPr algn="l">
              <a:lnSpc>
                <a:spcPts val="5905"/>
              </a:lnSpc>
              <a:spcBef>
                <a:spcPct val="0"/>
              </a:spcBef>
            </a:pPr>
            <a:r>
              <a:rPr lang="en-US" sz="4218">
                <a:solidFill>
                  <a:srgbClr val="F3F6FA"/>
                </a:solidFill>
                <a:latin typeface="Evolventa"/>
                <a:ea typeface="Evolventa"/>
                <a:cs typeface="Evolventa"/>
                <a:sym typeface="Evolventa"/>
              </a:rPr>
              <a:t> (RCO)2O+R′OH→RCOOR′+RCOOH</a:t>
            </a:r>
          </a:p>
          <a:p>
            <a:pPr algn="l">
              <a:lnSpc>
                <a:spcPts val="5905"/>
              </a:lnSpc>
              <a:spcBef>
                <a:spcPct val="0"/>
              </a:spcBef>
            </a:pPr>
          </a:p>
          <a:p>
            <a:pPr algn="l">
              <a:lnSpc>
                <a:spcPts val="5905"/>
              </a:lnSpc>
              <a:spcBef>
                <a:spcPct val="0"/>
              </a:spcBef>
            </a:pPr>
            <a:r>
              <a:rPr lang="en-US" sz="4218">
                <a:solidFill>
                  <a:srgbClr val="F3F6FA"/>
                </a:solidFill>
                <a:latin typeface="Evolventa"/>
                <a:ea typeface="Evolventa"/>
                <a:cs typeface="Evolventa"/>
                <a:sym typeface="Evolventa"/>
              </a:rPr>
              <a:t>Бұл әдіс тиімді, себебі жанама өнім ретінде тек қышқыл түзіледі, оны қайтадан қолдануғаболады.</a:t>
            </a:r>
          </a:p>
          <a:p>
            <a:pPr algn="l">
              <a:lnSpc>
                <a:spcPts val="5204"/>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433957">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4586562" y="2840931"/>
            <a:ext cx="9177664" cy="1858767"/>
          </a:xfrm>
          <a:custGeom>
            <a:avLst/>
            <a:gdLst/>
            <a:ahLst/>
            <a:cxnLst/>
            <a:rect r="r" b="b" t="t" l="l"/>
            <a:pathLst>
              <a:path h="1858767" w="9177664">
                <a:moveTo>
                  <a:pt x="0" y="0"/>
                </a:moveTo>
                <a:lnTo>
                  <a:pt x="9177664" y="0"/>
                </a:lnTo>
                <a:lnTo>
                  <a:pt x="9177664" y="1858767"/>
                </a:lnTo>
                <a:lnTo>
                  <a:pt x="0" y="1858767"/>
                </a:lnTo>
                <a:lnTo>
                  <a:pt x="0" y="0"/>
                </a:lnTo>
                <a:close/>
              </a:path>
            </a:pathLst>
          </a:custGeom>
          <a:blipFill>
            <a:blip r:embed="rId2"/>
            <a:stretch>
              <a:fillRect l="0" t="0" r="0" b="0"/>
            </a:stretch>
          </a:blipFill>
        </p:spPr>
      </p:sp>
      <p:sp>
        <p:nvSpPr>
          <p:cNvPr name="Freeform 3" id="3"/>
          <p:cNvSpPr/>
          <p:nvPr/>
        </p:nvSpPr>
        <p:spPr>
          <a:xfrm flipH="false" flipV="false" rot="0">
            <a:off x="3688994" y="5143500"/>
            <a:ext cx="10972800" cy="1849701"/>
          </a:xfrm>
          <a:custGeom>
            <a:avLst/>
            <a:gdLst/>
            <a:ahLst/>
            <a:cxnLst/>
            <a:rect r="r" b="b" t="t" l="l"/>
            <a:pathLst>
              <a:path h="1849701" w="10972800">
                <a:moveTo>
                  <a:pt x="0" y="0"/>
                </a:moveTo>
                <a:lnTo>
                  <a:pt x="10972800" y="0"/>
                </a:lnTo>
                <a:lnTo>
                  <a:pt x="10972800" y="1849701"/>
                </a:lnTo>
                <a:lnTo>
                  <a:pt x="0" y="1849701"/>
                </a:lnTo>
                <a:lnTo>
                  <a:pt x="0" y="0"/>
                </a:lnTo>
                <a:close/>
              </a:path>
            </a:pathLst>
          </a:custGeom>
          <a:blipFill>
            <a:blip r:embed="rId3"/>
            <a:stretch>
              <a:fillRect l="0" t="0" r="0" b="0"/>
            </a:stretch>
          </a:blipFill>
        </p:spPr>
      </p:sp>
      <p:sp>
        <p:nvSpPr>
          <p:cNvPr name="Freeform 4" id="4"/>
          <p:cNvSpPr/>
          <p:nvPr/>
        </p:nvSpPr>
        <p:spPr>
          <a:xfrm flipH="false" flipV="false" rot="0">
            <a:off x="14661794" y="6993201"/>
            <a:ext cx="3366681" cy="3164680"/>
          </a:xfrm>
          <a:custGeom>
            <a:avLst/>
            <a:gdLst/>
            <a:ahLst/>
            <a:cxnLst/>
            <a:rect r="r" b="b" t="t" l="l"/>
            <a:pathLst>
              <a:path h="3164680" w="3366681">
                <a:moveTo>
                  <a:pt x="0" y="0"/>
                </a:moveTo>
                <a:lnTo>
                  <a:pt x="3366681" y="0"/>
                </a:lnTo>
                <a:lnTo>
                  <a:pt x="3366681" y="3164680"/>
                </a:lnTo>
                <a:lnTo>
                  <a:pt x="0" y="3164680"/>
                </a:lnTo>
                <a:lnTo>
                  <a:pt x="0" y="0"/>
                </a:lnTo>
                <a:close/>
              </a:path>
            </a:pathLst>
          </a:custGeom>
          <a:blipFill>
            <a:blip r:embed="rId4"/>
            <a:stretch>
              <a:fillRect l="0" t="0" r="0" b="0"/>
            </a:stretch>
          </a:blipFill>
        </p:spPr>
      </p:sp>
      <p:sp>
        <p:nvSpPr>
          <p:cNvPr name="TextBox 5" id="5"/>
          <p:cNvSpPr txBox="true"/>
          <p:nvPr/>
        </p:nvSpPr>
        <p:spPr>
          <a:xfrm rot="0">
            <a:off x="1028700" y="809625"/>
            <a:ext cx="16293388" cy="2261422"/>
          </a:xfrm>
          <a:prstGeom prst="rect">
            <a:avLst/>
          </a:prstGeom>
        </p:spPr>
        <p:txBody>
          <a:bodyPr anchor="t" rtlCol="false" tIns="0" lIns="0" bIns="0" rIns="0">
            <a:spAutoFit/>
          </a:bodyPr>
          <a:lstStyle/>
          <a:p>
            <a:pPr algn="l">
              <a:lnSpc>
                <a:spcPts val="5905"/>
              </a:lnSpc>
              <a:spcBef>
                <a:spcPct val="0"/>
              </a:spcBef>
            </a:pPr>
            <a:r>
              <a:rPr lang="en-US" sz="4218" b="true">
                <a:solidFill>
                  <a:srgbClr val="F3F6FA"/>
                </a:solidFill>
                <a:latin typeface="Evolventa Bold"/>
                <a:ea typeface="Evolventa Bold"/>
                <a:cs typeface="Evolventa Bold"/>
                <a:sym typeface="Evolventa Bold"/>
              </a:rPr>
              <a:t> 3. Хлорангидрид</a:t>
            </a:r>
            <a:r>
              <a:rPr lang="en-US" sz="4218" b="true">
                <a:solidFill>
                  <a:srgbClr val="F3F6FA"/>
                </a:solidFill>
                <a:latin typeface="Evolventa Bold"/>
                <a:ea typeface="Evolventa Bold"/>
                <a:cs typeface="Evolventa Bold"/>
                <a:sym typeface="Evolventa Bold"/>
              </a:rPr>
              <a:t>терден эфирлер алу. </a:t>
            </a:r>
          </a:p>
          <a:p>
            <a:pPr algn="l">
              <a:lnSpc>
                <a:spcPts val="5905"/>
              </a:lnSpc>
              <a:spcBef>
                <a:spcPct val="0"/>
              </a:spcBef>
            </a:pPr>
            <a:r>
              <a:rPr lang="en-US" sz="4218">
                <a:solidFill>
                  <a:srgbClr val="F3F6FA"/>
                </a:solidFill>
                <a:latin typeface="Evolventa"/>
                <a:ea typeface="Evolventa"/>
                <a:cs typeface="Evolventa"/>
                <a:sym typeface="Evolventa"/>
              </a:rPr>
              <a:t> Хлорангидридтер өте реакциялық қабілетті қосылыстар.</a:t>
            </a:r>
          </a:p>
          <a:p>
            <a:pPr algn="l">
              <a:lnSpc>
                <a:spcPts val="5204"/>
              </a:lnSpc>
              <a:spcBef>
                <a:spcPct val="0"/>
              </a:spcBef>
            </a:pPr>
          </a:p>
        </p:txBody>
      </p:sp>
      <p:sp>
        <p:nvSpPr>
          <p:cNvPr name="TextBox 6" id="6"/>
          <p:cNvSpPr txBox="true"/>
          <p:nvPr/>
        </p:nvSpPr>
        <p:spPr>
          <a:xfrm rot="0">
            <a:off x="5500135" y="6869376"/>
            <a:ext cx="6317941" cy="1400577"/>
          </a:xfrm>
          <a:prstGeom prst="rect">
            <a:avLst/>
          </a:prstGeom>
        </p:spPr>
        <p:txBody>
          <a:bodyPr anchor="t" rtlCol="false" tIns="0" lIns="0" bIns="0" rIns="0">
            <a:spAutoFit/>
          </a:bodyPr>
          <a:lstStyle/>
          <a:p>
            <a:pPr algn="l">
              <a:lnSpc>
                <a:spcPts val="3691"/>
              </a:lnSpc>
              <a:spcBef>
                <a:spcPct val="0"/>
              </a:spcBef>
            </a:pPr>
            <a:r>
              <a:rPr lang="en-US" sz="2636" b="true">
                <a:solidFill>
                  <a:srgbClr val="F3F6FA"/>
                </a:solidFill>
                <a:latin typeface="Evolventa Bold"/>
                <a:ea typeface="Evolventa Bold"/>
                <a:cs typeface="Evolventa Bold"/>
                <a:sym typeface="Evolventa Bold"/>
              </a:rPr>
              <a:t> Сірке қышқылының    Ф</a:t>
            </a:r>
            <a:r>
              <a:rPr lang="en-US" sz="2636" b="true">
                <a:solidFill>
                  <a:srgbClr val="F3F6FA"/>
                </a:solidFill>
                <a:latin typeface="Evolventa Bold"/>
                <a:ea typeface="Evolventa Bold"/>
                <a:cs typeface="Evolventa Bold"/>
                <a:sym typeface="Evolventa Bold"/>
              </a:rPr>
              <a:t>енилацетат</a:t>
            </a:r>
          </a:p>
          <a:p>
            <a:pPr algn="l">
              <a:lnSpc>
                <a:spcPts val="3691"/>
              </a:lnSpc>
              <a:spcBef>
                <a:spcPct val="0"/>
              </a:spcBef>
            </a:pPr>
            <a:r>
              <a:rPr lang="en-US" sz="2636" b="true">
                <a:solidFill>
                  <a:srgbClr val="F3F6FA"/>
                </a:solidFill>
                <a:latin typeface="Evolventa Bold"/>
                <a:ea typeface="Evolventa Bold"/>
                <a:cs typeface="Evolventa Bold"/>
                <a:sym typeface="Evolventa Bold"/>
              </a:rPr>
              <a:t>          хлорангидриді</a:t>
            </a:r>
          </a:p>
          <a:p>
            <a:pPr algn="l">
              <a:lnSpc>
                <a:spcPts val="3253"/>
              </a:lnSpc>
              <a:spcBef>
                <a:spcPct val="0"/>
              </a:spcBef>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433957">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Freeform 2" id="2"/>
          <p:cNvSpPr/>
          <p:nvPr/>
        </p:nvSpPr>
        <p:spPr>
          <a:xfrm flipH="false" flipV="false" rot="0">
            <a:off x="4961778" y="2161174"/>
            <a:ext cx="8364445" cy="5018667"/>
          </a:xfrm>
          <a:custGeom>
            <a:avLst/>
            <a:gdLst/>
            <a:ahLst/>
            <a:cxnLst/>
            <a:rect r="r" b="b" t="t" l="l"/>
            <a:pathLst>
              <a:path h="5018667" w="8364445">
                <a:moveTo>
                  <a:pt x="0" y="0"/>
                </a:moveTo>
                <a:lnTo>
                  <a:pt x="8364444" y="0"/>
                </a:lnTo>
                <a:lnTo>
                  <a:pt x="8364444" y="5018667"/>
                </a:lnTo>
                <a:lnTo>
                  <a:pt x="0" y="5018667"/>
                </a:lnTo>
                <a:lnTo>
                  <a:pt x="0" y="0"/>
                </a:lnTo>
                <a:close/>
              </a:path>
            </a:pathLst>
          </a:custGeom>
          <a:blipFill>
            <a:blip r:embed="rId2"/>
            <a:stretch>
              <a:fillRect l="0" t="0" r="0" b="0"/>
            </a:stretch>
          </a:blipFill>
        </p:spPr>
      </p:sp>
      <p:sp>
        <p:nvSpPr>
          <p:cNvPr name="TextBox 3" id="3"/>
          <p:cNvSpPr txBox="true"/>
          <p:nvPr/>
        </p:nvSpPr>
        <p:spPr>
          <a:xfrm rot="0">
            <a:off x="2839551" y="847725"/>
            <a:ext cx="12608899" cy="1313449"/>
          </a:xfrm>
          <a:prstGeom prst="rect">
            <a:avLst/>
          </a:prstGeom>
        </p:spPr>
        <p:txBody>
          <a:bodyPr anchor="t" rtlCol="false" tIns="0" lIns="0" bIns="0" rIns="0">
            <a:spAutoFit/>
          </a:bodyPr>
          <a:lstStyle/>
          <a:p>
            <a:pPr algn="l">
              <a:lnSpc>
                <a:spcPts val="5146"/>
              </a:lnSpc>
              <a:spcBef>
                <a:spcPct val="0"/>
              </a:spcBef>
            </a:pPr>
            <a:r>
              <a:rPr lang="en-US" sz="3676" b="true">
                <a:solidFill>
                  <a:srgbClr val="F3F6FA"/>
                </a:solidFill>
                <a:latin typeface="Evolventa Bold"/>
                <a:ea typeface="Evolventa Bold"/>
                <a:cs typeface="Evolventa Bold"/>
                <a:sym typeface="Evolventa Bold"/>
              </a:rPr>
              <a:t> Этерификация процесінің т</a:t>
            </a:r>
            <a:r>
              <a:rPr lang="en-US" sz="3676" b="true">
                <a:solidFill>
                  <a:srgbClr val="F3F6FA"/>
                </a:solidFill>
                <a:latin typeface="Evolventa Bold"/>
                <a:ea typeface="Evolventa Bold"/>
                <a:cs typeface="Evolventa Bold"/>
                <a:sym typeface="Evolventa Bold"/>
              </a:rPr>
              <a:t>ехнологиялық</a:t>
            </a:r>
            <a:r>
              <a:rPr lang="en-US" sz="3676" b="true">
                <a:solidFill>
                  <a:srgbClr val="F3F6FA"/>
                </a:solidFill>
                <a:latin typeface="Evolventa Bold"/>
                <a:ea typeface="Evolventa Bold"/>
                <a:cs typeface="Evolventa Bold"/>
                <a:sym typeface="Evolventa Bold"/>
              </a:rPr>
              <a:t> схемасы.</a:t>
            </a:r>
          </a:p>
          <a:p>
            <a:pPr algn="l">
              <a:lnSpc>
                <a:spcPts val="4535"/>
              </a:lnSpc>
              <a:spcBef>
                <a:spcPct val="0"/>
              </a:spcBef>
            </a:pPr>
          </a:p>
        </p:txBody>
      </p:sp>
      <p:sp>
        <p:nvSpPr>
          <p:cNvPr name="TextBox 4" id="4"/>
          <p:cNvSpPr txBox="true"/>
          <p:nvPr/>
        </p:nvSpPr>
        <p:spPr>
          <a:xfrm rot="0">
            <a:off x="3229614" y="7506900"/>
            <a:ext cx="11828771" cy="2137750"/>
          </a:xfrm>
          <a:prstGeom prst="rect">
            <a:avLst/>
          </a:prstGeom>
        </p:spPr>
        <p:txBody>
          <a:bodyPr anchor="t" rtlCol="false" tIns="0" lIns="0" bIns="0" rIns="0">
            <a:spAutoFit/>
          </a:bodyPr>
          <a:lstStyle/>
          <a:p>
            <a:pPr algn="l">
              <a:lnSpc>
                <a:spcPts val="4221"/>
              </a:lnSpc>
              <a:spcBef>
                <a:spcPct val="0"/>
              </a:spcBef>
            </a:pPr>
            <a:r>
              <a:rPr lang="en-US" sz="3015">
                <a:solidFill>
                  <a:srgbClr val="F3F6FA"/>
                </a:solidFill>
                <a:latin typeface="Evolventa"/>
                <a:ea typeface="Evolventa"/>
                <a:cs typeface="Evolventa"/>
                <a:sym typeface="Evolventa"/>
              </a:rPr>
              <a:t> 1-реактор; 2-экстракционды колонка; 3-спиртті рекуперациялау үшін к</a:t>
            </a:r>
            <a:r>
              <a:rPr lang="en-US" sz="3015">
                <a:solidFill>
                  <a:srgbClr val="F3F6FA"/>
                </a:solidFill>
                <a:latin typeface="Evolventa"/>
                <a:ea typeface="Evolventa"/>
                <a:cs typeface="Evolventa"/>
                <a:sym typeface="Evolventa"/>
              </a:rPr>
              <a:t>олонка;</a:t>
            </a:r>
            <a:r>
              <a:rPr lang="en-US" sz="3015">
                <a:solidFill>
                  <a:srgbClr val="F3F6FA"/>
                </a:solidFill>
                <a:latin typeface="Evolventa"/>
                <a:ea typeface="Evolventa"/>
                <a:cs typeface="Evolventa"/>
                <a:sym typeface="Evolventa"/>
              </a:rPr>
              <a:t> 4-конденсатор; 5-қайнатқыш</a:t>
            </a:r>
          </a:p>
          <a:p>
            <a:pPr algn="l">
              <a:lnSpc>
                <a:spcPts val="4221"/>
              </a:lnSpc>
              <a:spcBef>
                <a:spcPct val="0"/>
              </a:spcBef>
            </a:pPr>
            <a:r>
              <a:rPr lang="en-US" sz="3015">
                <a:solidFill>
                  <a:srgbClr val="F3F6FA"/>
                </a:solidFill>
                <a:latin typeface="Evolventa"/>
                <a:ea typeface="Evolventa"/>
                <a:cs typeface="Evolventa"/>
                <a:sym typeface="Evolventa"/>
              </a:rPr>
              <a:t> </a:t>
            </a:r>
          </a:p>
          <a:p>
            <a:pPr algn="l">
              <a:lnSpc>
                <a:spcPts val="3720"/>
              </a:lnSpc>
              <a:spcBef>
                <a:spcPct val="0"/>
              </a:spcBef>
            </a:pPr>
          </a:p>
        </p:txBody>
      </p:sp>
      <p:sp>
        <p:nvSpPr>
          <p:cNvPr name="Freeform 5" id="5"/>
          <p:cNvSpPr/>
          <p:nvPr/>
        </p:nvSpPr>
        <p:spPr>
          <a:xfrm flipH="false" flipV="false" rot="0">
            <a:off x="1028700" y="2151538"/>
            <a:ext cx="2784546" cy="4558602"/>
          </a:xfrm>
          <a:custGeom>
            <a:avLst/>
            <a:gdLst/>
            <a:ahLst/>
            <a:cxnLst/>
            <a:rect r="r" b="b" t="t" l="l"/>
            <a:pathLst>
              <a:path h="4558602" w="2784546">
                <a:moveTo>
                  <a:pt x="0" y="0"/>
                </a:moveTo>
                <a:lnTo>
                  <a:pt x="2784546" y="0"/>
                </a:lnTo>
                <a:lnTo>
                  <a:pt x="2784546" y="4558602"/>
                </a:lnTo>
                <a:lnTo>
                  <a:pt x="0" y="4558602"/>
                </a:lnTo>
                <a:lnTo>
                  <a:pt x="0" y="0"/>
                </a:lnTo>
                <a:close/>
              </a:path>
            </a:pathLst>
          </a:custGeom>
          <a:blipFill>
            <a:blip r:embed="rId3"/>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p:cSld>
    <p:bg>
      <p:bgPr>
        <a:gradFill rotWithShape="true">
          <a:gsLst>
            <a:gs pos="0">
              <a:srgbClr val="2A8464">
                <a:alpha val="100000"/>
              </a:srgbClr>
            </a:gs>
            <a:gs pos="100000">
              <a:srgbClr val="433957">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TextBox 2" id="2"/>
          <p:cNvSpPr txBox="true"/>
          <p:nvPr/>
        </p:nvSpPr>
        <p:spPr>
          <a:xfrm rot="0">
            <a:off x="1614807" y="1602888"/>
            <a:ext cx="15058386" cy="6938350"/>
          </a:xfrm>
          <a:prstGeom prst="rect">
            <a:avLst/>
          </a:prstGeom>
        </p:spPr>
        <p:txBody>
          <a:bodyPr anchor="t" rtlCol="false" tIns="0" lIns="0" bIns="0" rIns="0">
            <a:spAutoFit/>
          </a:bodyPr>
          <a:lstStyle/>
          <a:p>
            <a:pPr algn="l">
              <a:lnSpc>
                <a:spcPts val="4221"/>
              </a:lnSpc>
              <a:spcBef>
                <a:spcPct val="0"/>
              </a:spcBef>
            </a:pPr>
            <a:r>
              <a:rPr lang="en-US" sz="3015">
                <a:solidFill>
                  <a:srgbClr val="F3F6FA"/>
                </a:solidFill>
                <a:latin typeface="Evolventa"/>
                <a:ea typeface="Evolventa"/>
                <a:cs typeface="Evolventa"/>
                <a:sym typeface="Evolventa"/>
              </a:rPr>
              <a:t>      Спирт пен қышқыл араласатын 1 реактор, содан кейін реакциялық масса экстракциялық баған 2-ге өтеді, онда артық спирт (және конверсияланбаған қышқыл) сумен экстракцияланады. 2-бағанның төменгі жағынан сулы спирт спиртті дистилляциялауға арналған 3-ші колоннаға түседі, сосын1 реактордағы реакцияға қайтарылады. Экстракцияға берілген су да рециркуляцияланады; жүйеден судың аз ғана мөлшері шығарылады, одан к</a:t>
            </a:r>
            <a:r>
              <a:rPr lang="en-US" sz="3015">
                <a:solidFill>
                  <a:srgbClr val="F3F6FA"/>
                </a:solidFill>
                <a:latin typeface="Evolventa"/>
                <a:ea typeface="Evolventa"/>
                <a:cs typeface="Evolventa"/>
                <a:sym typeface="Evolventa"/>
              </a:rPr>
              <a:t>онверсияланбаған қышқыл қалпына</a:t>
            </a:r>
            <a:r>
              <a:rPr lang="en-US" sz="3015">
                <a:solidFill>
                  <a:srgbClr val="F3F6FA"/>
                </a:solidFill>
                <a:latin typeface="Evolventa"/>
                <a:ea typeface="Evolventa"/>
                <a:cs typeface="Evolventa"/>
                <a:sym typeface="Evolventa"/>
              </a:rPr>
              <a:t> келтіріледі. 2-бағанның жоғарғы жағынан эфир бөлінеді. </a:t>
            </a:r>
          </a:p>
          <a:p>
            <a:pPr algn="l">
              <a:lnSpc>
                <a:spcPts val="4221"/>
              </a:lnSpc>
              <a:spcBef>
                <a:spcPct val="0"/>
              </a:spcBef>
            </a:pPr>
          </a:p>
          <a:p>
            <a:pPr algn="l">
              <a:lnSpc>
                <a:spcPts val="4221"/>
              </a:lnSpc>
              <a:spcBef>
                <a:spcPct val="0"/>
              </a:spcBef>
            </a:pPr>
            <a:r>
              <a:rPr lang="en-US" sz="3015">
                <a:solidFill>
                  <a:srgbClr val="F3F6FA"/>
                </a:solidFill>
                <a:latin typeface="Evolventa"/>
                <a:ea typeface="Evolventa"/>
                <a:cs typeface="Evolventa"/>
                <a:sym typeface="Evolventa"/>
              </a:rPr>
              <a:t>       Спиртті рекуперациясы (спиртті қалпына келтіру) – пайдаланылған экстрагентті қайтару процесі. Яғни, рекуперация - сол процесте одан әрі пайдалану үшін қайта қалпына келтіру.</a:t>
            </a:r>
          </a:p>
          <a:p>
            <a:pPr algn="l">
              <a:lnSpc>
                <a:spcPts val="3720"/>
              </a:lnSpc>
              <a:spcBef>
                <a:spcPct val="0"/>
              </a:spcBef>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F8AB6">
                <a:alpha val="100000"/>
              </a:srgbClr>
            </a:gs>
            <a:gs pos="100000">
              <a:srgbClr val="004782">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TextBox 2" id="2"/>
          <p:cNvSpPr txBox="true"/>
          <p:nvPr/>
        </p:nvSpPr>
        <p:spPr>
          <a:xfrm rot="0">
            <a:off x="937411" y="2341327"/>
            <a:ext cx="16413178" cy="4746069"/>
          </a:xfrm>
          <a:prstGeom prst="rect">
            <a:avLst/>
          </a:prstGeom>
        </p:spPr>
        <p:txBody>
          <a:bodyPr anchor="t" rtlCol="false" tIns="0" lIns="0" bIns="0" rIns="0">
            <a:spAutoFit/>
          </a:bodyPr>
          <a:lstStyle/>
          <a:p>
            <a:pPr algn="ctr">
              <a:lnSpc>
                <a:spcPts val="4601"/>
              </a:lnSpc>
            </a:pPr>
            <a:r>
              <a:rPr lang="en-US" sz="3286">
                <a:solidFill>
                  <a:srgbClr val="F3F6FA"/>
                </a:solidFill>
                <a:latin typeface="Evolventa"/>
                <a:ea typeface="Evolventa"/>
                <a:cs typeface="Evolventa"/>
                <a:sym typeface="Evolventa"/>
              </a:rPr>
              <a:t> </a:t>
            </a:r>
            <a:r>
              <a:rPr lang="en-US" sz="3286" b="true">
                <a:solidFill>
                  <a:srgbClr val="F3F6FA"/>
                </a:solidFill>
                <a:latin typeface="Evolventa Bold"/>
                <a:ea typeface="Evolventa Bold"/>
                <a:cs typeface="Evolventa Bold"/>
                <a:sym typeface="Evolventa Bold"/>
              </a:rPr>
              <a:t>2. Фосфор қышқылдарының карбонаттары мен эфирлері. </a:t>
            </a:r>
          </a:p>
          <a:p>
            <a:pPr algn="ctr">
              <a:lnSpc>
                <a:spcPts val="4601"/>
              </a:lnSpc>
              <a:spcBef>
                <a:spcPct val="0"/>
              </a:spcBef>
            </a:pPr>
            <a:r>
              <a:rPr lang="en-US" sz="3286">
                <a:solidFill>
                  <a:srgbClr val="F3F6FA"/>
                </a:solidFill>
                <a:latin typeface="Evolventa"/>
                <a:ea typeface="Evolventa"/>
                <a:cs typeface="Evolventa"/>
                <a:sym typeface="Evolventa"/>
              </a:rPr>
              <a:t> Фосфор қышқылдарының туындылары – химия, медицина, ауыл шаруашылығы және материалтану салаларында кеңінен қолданылатын маңызды қосылыстар. Олардың ішінде ф</a:t>
            </a:r>
            <a:r>
              <a:rPr lang="en-US" sz="3286">
                <a:solidFill>
                  <a:srgbClr val="F3F6FA"/>
                </a:solidFill>
                <a:latin typeface="Evolventa"/>
                <a:ea typeface="Evolventa"/>
                <a:cs typeface="Evolventa"/>
                <a:sym typeface="Evolventa"/>
              </a:rPr>
              <a:t>осфор қышқылының</a:t>
            </a:r>
            <a:r>
              <a:rPr lang="en-US" sz="3286">
                <a:solidFill>
                  <a:srgbClr val="F3F6FA"/>
                </a:solidFill>
                <a:latin typeface="Evolventa"/>
                <a:ea typeface="Evolventa"/>
                <a:cs typeface="Evolventa"/>
                <a:sym typeface="Evolventa"/>
              </a:rPr>
              <a:t> карбонаттары мен эфирлері ерекше орын алады.</a:t>
            </a:r>
          </a:p>
          <a:p>
            <a:pPr algn="ctr">
              <a:lnSpc>
                <a:spcPts val="4601"/>
              </a:lnSpc>
              <a:spcBef>
                <a:spcPct val="0"/>
              </a:spcBef>
            </a:pPr>
          </a:p>
          <a:p>
            <a:pPr algn="ctr">
              <a:lnSpc>
                <a:spcPts val="4601"/>
              </a:lnSpc>
              <a:spcBef>
                <a:spcPct val="0"/>
              </a:spcBef>
            </a:pPr>
            <a:r>
              <a:rPr lang="en-US" sz="3286">
                <a:solidFill>
                  <a:srgbClr val="F3F6FA"/>
                </a:solidFill>
                <a:latin typeface="Evolventa"/>
                <a:ea typeface="Evolventa"/>
                <a:cs typeface="Evolventa"/>
                <a:sym typeface="Evolventa"/>
              </a:rPr>
              <a:t>Фосфор қышқылының жалпы формуласы H₃PO₄ болып табылады. Ол үш негізді қышқыл болғандықтан, үш түрлі эфирлер мен тұздарды түзе алады.</a:t>
            </a:r>
          </a:p>
        </p:txBody>
      </p:sp>
      <p:sp>
        <p:nvSpPr>
          <p:cNvPr name="Freeform 3" id="3"/>
          <p:cNvSpPr/>
          <p:nvPr/>
        </p:nvSpPr>
        <p:spPr>
          <a:xfrm flipH="false" flipV="false" rot="0">
            <a:off x="6413839" y="7525392"/>
            <a:ext cx="5460323" cy="2761608"/>
          </a:xfrm>
          <a:custGeom>
            <a:avLst/>
            <a:gdLst/>
            <a:ahLst/>
            <a:cxnLst/>
            <a:rect r="r" b="b" t="t" l="l"/>
            <a:pathLst>
              <a:path h="2761608" w="5460323">
                <a:moveTo>
                  <a:pt x="0" y="0"/>
                </a:moveTo>
                <a:lnTo>
                  <a:pt x="5460322" y="0"/>
                </a:lnTo>
                <a:lnTo>
                  <a:pt x="5460322" y="2761608"/>
                </a:lnTo>
                <a:lnTo>
                  <a:pt x="0" y="27616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288771" y="1687584"/>
            <a:ext cx="17710459" cy="6778481"/>
          </a:xfrm>
          <a:prstGeom prst="rect">
            <a:avLst/>
          </a:prstGeom>
        </p:spPr>
        <p:txBody>
          <a:bodyPr anchor="t" rtlCol="false" tIns="0" lIns="0" bIns="0" rIns="0">
            <a:spAutoFit/>
          </a:bodyPr>
          <a:lstStyle/>
          <a:p>
            <a:pPr algn="l">
              <a:lnSpc>
                <a:spcPts val="4481"/>
              </a:lnSpc>
            </a:pPr>
            <a:r>
              <a:rPr lang="en-US" sz="3501">
                <a:solidFill>
                  <a:srgbClr val="F3F6FA"/>
                </a:solidFill>
                <a:latin typeface="Evolventa"/>
                <a:ea typeface="Evolventa"/>
                <a:cs typeface="Evolventa"/>
                <a:sym typeface="Evolventa"/>
              </a:rPr>
              <a:t> </a:t>
            </a:r>
            <a:r>
              <a:rPr lang="en-US" sz="3501" b="true">
                <a:solidFill>
                  <a:srgbClr val="F3F6FA"/>
                </a:solidFill>
                <a:latin typeface="Evolventa Bold"/>
                <a:ea typeface="Evolventa Bold"/>
                <a:cs typeface="Evolventa Bold"/>
                <a:sym typeface="Evolventa Bold"/>
              </a:rPr>
              <a:t>Фосфор қышқылының карбонаттары </a:t>
            </a:r>
            <a:r>
              <a:rPr lang="en-US" sz="3501">
                <a:solidFill>
                  <a:srgbClr val="F3F6FA"/>
                </a:solidFill>
                <a:latin typeface="Evolventa"/>
                <a:ea typeface="Evolventa"/>
                <a:cs typeface="Evolventa"/>
                <a:sym typeface="Evolventa"/>
              </a:rPr>
              <a:t>–</a:t>
            </a:r>
            <a:r>
              <a:rPr lang="en-US" sz="3501">
                <a:solidFill>
                  <a:srgbClr val="F3F6FA"/>
                </a:solidFill>
                <a:latin typeface="Evolventa"/>
                <a:ea typeface="Evolventa"/>
                <a:cs typeface="Evolventa"/>
                <a:sym typeface="Evolventa"/>
              </a:rPr>
              <a:t> ф</a:t>
            </a:r>
            <a:r>
              <a:rPr lang="en-US" sz="3501">
                <a:solidFill>
                  <a:srgbClr val="F3F6FA"/>
                </a:solidFill>
                <a:latin typeface="Evolventa"/>
                <a:ea typeface="Evolventa"/>
                <a:cs typeface="Evolventa"/>
                <a:sym typeface="Evolventa"/>
              </a:rPr>
              <a:t>осфор қышқылы мен көмірқышқыл газы немесе карбонаттар әрекеттескенде түзілетін қосылыстар.</a:t>
            </a:r>
          </a:p>
          <a:p>
            <a:pPr algn="l">
              <a:lnSpc>
                <a:spcPts val="4481"/>
              </a:lnSpc>
            </a:pPr>
          </a:p>
          <a:p>
            <a:pPr algn="l">
              <a:lnSpc>
                <a:spcPts val="4481"/>
              </a:lnSpc>
            </a:pPr>
            <a:r>
              <a:rPr lang="en-US" sz="3501">
                <a:solidFill>
                  <a:srgbClr val="F3F6FA"/>
                </a:solidFill>
                <a:latin typeface="Evolventa"/>
                <a:ea typeface="Evolventa"/>
                <a:cs typeface="Evolventa"/>
                <a:sym typeface="Evolventa"/>
              </a:rPr>
              <a:t> 1.             Фосфор қышқылы мен натрий</a:t>
            </a:r>
            <a:r>
              <a:rPr lang="en-US" sz="3501">
                <a:solidFill>
                  <a:srgbClr val="F3F6FA"/>
                </a:solidFill>
                <a:latin typeface="Evolventa"/>
                <a:ea typeface="Evolventa"/>
                <a:cs typeface="Evolventa"/>
                <a:sym typeface="Evolventa"/>
              </a:rPr>
              <a:t> карбонатының реакциясы:</a:t>
            </a:r>
          </a:p>
          <a:p>
            <a:pPr algn="l">
              <a:lnSpc>
                <a:spcPts val="4481"/>
              </a:lnSpc>
            </a:pPr>
            <a:r>
              <a:rPr lang="en-US" sz="3501">
                <a:solidFill>
                  <a:srgbClr val="F3F6FA"/>
                </a:solidFill>
                <a:latin typeface="Evolventa"/>
                <a:ea typeface="Evolventa"/>
                <a:cs typeface="Evolventa"/>
                <a:sym typeface="Evolventa"/>
              </a:rPr>
              <a:t> H3PO4+Na2CO3→NaH2PO4+CO2+H2O</a:t>
            </a:r>
          </a:p>
          <a:p>
            <a:pPr algn="l">
              <a:lnSpc>
                <a:spcPts val="4481"/>
              </a:lnSpc>
            </a:pPr>
            <a:r>
              <a:rPr lang="en-US" sz="3501">
                <a:solidFill>
                  <a:srgbClr val="F3F6FA"/>
                </a:solidFill>
                <a:latin typeface="Evolventa"/>
                <a:ea typeface="Evolventa"/>
                <a:cs typeface="Evolventa"/>
                <a:sym typeface="Evolventa"/>
              </a:rPr>
              <a:t> Бұл реакция кезінде фосфаттар мен көмірқышқыл газы түзіледі.</a:t>
            </a:r>
          </a:p>
          <a:p>
            <a:pPr algn="l">
              <a:lnSpc>
                <a:spcPts val="4481"/>
              </a:lnSpc>
            </a:pPr>
          </a:p>
          <a:p>
            <a:pPr algn="l">
              <a:lnSpc>
                <a:spcPts val="4481"/>
              </a:lnSpc>
            </a:pPr>
            <a:r>
              <a:rPr lang="en-US" sz="3501">
                <a:solidFill>
                  <a:srgbClr val="F3F6FA"/>
                </a:solidFill>
                <a:latin typeface="Evolventa"/>
                <a:ea typeface="Evolventa"/>
                <a:cs typeface="Evolventa"/>
                <a:sym typeface="Evolventa"/>
              </a:rPr>
              <a:t> 2.             Кальций карбонаты мен ф</a:t>
            </a:r>
            <a:r>
              <a:rPr lang="en-US" sz="3501">
                <a:solidFill>
                  <a:srgbClr val="F3F6FA"/>
                </a:solidFill>
                <a:latin typeface="Evolventa"/>
                <a:ea typeface="Evolventa"/>
                <a:cs typeface="Evolventa"/>
                <a:sym typeface="Evolventa"/>
              </a:rPr>
              <a:t>осфор қышқылының әрекеттесуі:</a:t>
            </a:r>
          </a:p>
          <a:p>
            <a:pPr algn="l">
              <a:lnSpc>
                <a:spcPts val="4481"/>
              </a:lnSpc>
            </a:pPr>
            <a:r>
              <a:rPr lang="en-US" sz="3501">
                <a:solidFill>
                  <a:srgbClr val="F3F6FA"/>
                </a:solidFill>
                <a:latin typeface="Evolventa"/>
                <a:ea typeface="Evolventa"/>
                <a:cs typeface="Evolventa"/>
                <a:sym typeface="Evolventa"/>
              </a:rPr>
              <a:t> CaCO3+H3PO4→Ca(H2PO4)2+CO2+H2O</a:t>
            </a:r>
          </a:p>
          <a:p>
            <a:pPr algn="l">
              <a:lnSpc>
                <a:spcPts val="4481"/>
              </a:lnSpc>
            </a:pPr>
            <a:r>
              <a:rPr lang="en-US" sz="3501">
                <a:solidFill>
                  <a:srgbClr val="F3F6FA"/>
                </a:solidFill>
                <a:latin typeface="Evolventa"/>
                <a:ea typeface="Evolventa"/>
                <a:cs typeface="Evolventa"/>
                <a:sym typeface="Evolventa"/>
              </a:rPr>
              <a:t> Бұл әдіс ауыл шаруашылығында тыңайтқыштар өндіруде қолданылады. Медицина саласында, материалтануда қолданылады.</a:t>
            </a:r>
          </a:p>
          <a:p>
            <a:pPr algn="ctr">
              <a:lnSpc>
                <a:spcPts val="4481"/>
              </a:lnSpc>
            </a:pPr>
          </a:p>
        </p:txBody>
      </p:sp>
    </p:spTree>
  </p:cSld>
  <p:clrMapOvr>
    <a:masterClrMapping/>
  </p:clrMapOvr>
</p:sld>
</file>

<file path=ppt/slides/slide17.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362933" y="1475323"/>
            <a:ext cx="17562134" cy="7212530"/>
          </a:xfrm>
          <a:prstGeom prst="rect">
            <a:avLst/>
          </a:prstGeom>
        </p:spPr>
        <p:txBody>
          <a:bodyPr anchor="t" rtlCol="false" tIns="0" lIns="0" bIns="0" rIns="0">
            <a:spAutoFit/>
          </a:bodyPr>
          <a:lstStyle/>
          <a:p>
            <a:pPr algn="l">
              <a:lnSpc>
                <a:spcPts val="4006"/>
              </a:lnSpc>
            </a:pPr>
            <a:r>
              <a:rPr lang="en-US" sz="3130">
                <a:solidFill>
                  <a:srgbClr val="F3F6FA"/>
                </a:solidFill>
                <a:latin typeface="Evolventa"/>
                <a:ea typeface="Evolventa"/>
                <a:cs typeface="Evolventa"/>
                <a:sym typeface="Evolventa"/>
              </a:rPr>
              <a:t> </a:t>
            </a:r>
            <a:r>
              <a:rPr lang="en-US" sz="3130" b="true">
                <a:solidFill>
                  <a:srgbClr val="F3F6FA"/>
                </a:solidFill>
                <a:latin typeface="Evolventa Bold"/>
                <a:ea typeface="Evolventa Bold"/>
                <a:cs typeface="Evolventa Bold"/>
                <a:sym typeface="Evolventa Bold"/>
              </a:rPr>
              <a:t>Фосфор қышқылының эфирлері – </a:t>
            </a:r>
            <a:r>
              <a:rPr lang="en-US" sz="3130">
                <a:solidFill>
                  <a:srgbClr val="F3F6FA"/>
                </a:solidFill>
                <a:latin typeface="Evolventa"/>
                <a:ea typeface="Evolventa"/>
                <a:cs typeface="Evolventa"/>
                <a:sym typeface="Evolventa"/>
              </a:rPr>
              <a:t>ф</a:t>
            </a:r>
            <a:r>
              <a:rPr lang="en-US" sz="3130">
                <a:solidFill>
                  <a:srgbClr val="F3F6FA"/>
                </a:solidFill>
                <a:latin typeface="Evolventa"/>
                <a:ea typeface="Evolventa"/>
                <a:cs typeface="Evolventa"/>
                <a:sym typeface="Evolventa"/>
              </a:rPr>
              <a:t>осфор қышқылы мен спирттер арасындағы реакция нәтижесінде түзілетін органикалық қосылыстар. Олардың жалпы формуласы: (RO)</a:t>
            </a:r>
            <a:r>
              <a:rPr lang="en-US" sz="3130">
                <a:solidFill>
                  <a:srgbClr val="F3F6FA"/>
                </a:solidFill>
                <a:latin typeface="Evolventa"/>
                <a:ea typeface="Evolventa"/>
                <a:cs typeface="Evolventa"/>
                <a:sym typeface="Evolventa"/>
              </a:rPr>
              <a:t>n</a:t>
            </a:r>
            <a:r>
              <a:rPr lang="en-US" sz="3130">
                <a:solidFill>
                  <a:srgbClr val="F3F6FA"/>
                </a:solidFill>
                <a:latin typeface="Evolventa"/>
                <a:ea typeface="Evolventa"/>
                <a:cs typeface="Evolventa"/>
                <a:sym typeface="Evolventa"/>
              </a:rPr>
              <a:t>​PO(OH)</a:t>
            </a:r>
            <a:r>
              <a:rPr lang="en-US" sz="3130">
                <a:solidFill>
                  <a:srgbClr val="F3F6FA"/>
                </a:solidFill>
                <a:latin typeface="Evolventa"/>
                <a:ea typeface="Evolventa"/>
                <a:cs typeface="Evolventa"/>
                <a:sym typeface="Evolventa"/>
              </a:rPr>
              <a:t>3−n</a:t>
            </a:r>
            <a:r>
              <a:rPr lang="en-US" sz="3130">
                <a:solidFill>
                  <a:srgbClr val="F3F6FA"/>
                </a:solidFill>
                <a:latin typeface="Evolventa"/>
                <a:ea typeface="Evolventa"/>
                <a:cs typeface="Evolventa"/>
                <a:sym typeface="Evolventa"/>
              </a:rPr>
              <a:t>​</a:t>
            </a:r>
          </a:p>
          <a:p>
            <a:pPr algn="l">
              <a:lnSpc>
                <a:spcPts val="4006"/>
              </a:lnSpc>
            </a:pPr>
            <a:r>
              <a:rPr lang="en-US" sz="3130">
                <a:solidFill>
                  <a:srgbClr val="F3F6FA"/>
                </a:solidFill>
                <a:latin typeface="Evolventa"/>
                <a:ea typeface="Evolventa"/>
                <a:cs typeface="Evolventa"/>
                <a:sym typeface="Evolventa"/>
              </a:rPr>
              <a:t> мұнда R – органикалық радикал, n = 1,2,3 мәндерін қабылдайды.</a:t>
            </a:r>
          </a:p>
          <a:p>
            <a:pPr algn="l">
              <a:lnSpc>
                <a:spcPts val="4006"/>
              </a:lnSpc>
            </a:pPr>
          </a:p>
          <a:p>
            <a:pPr algn="l">
              <a:lnSpc>
                <a:spcPts val="4006"/>
              </a:lnSpc>
            </a:pPr>
            <a:r>
              <a:rPr lang="en-US" sz="3130">
                <a:solidFill>
                  <a:srgbClr val="F3F6FA"/>
                </a:solidFill>
                <a:latin typeface="Evolventa"/>
                <a:ea typeface="Evolventa"/>
                <a:cs typeface="Evolventa"/>
                <a:sym typeface="Evolventa"/>
              </a:rPr>
              <a:t> 1.             Фосфор қышқылының спирттермен ті</a:t>
            </a:r>
            <a:r>
              <a:rPr lang="en-US" sz="3130">
                <a:solidFill>
                  <a:srgbClr val="F3F6FA"/>
                </a:solidFill>
                <a:latin typeface="Evolventa"/>
                <a:ea typeface="Evolventa"/>
                <a:cs typeface="Evolventa"/>
                <a:sym typeface="Evolventa"/>
              </a:rPr>
              <a:t>келей реакциясы:</a:t>
            </a:r>
          </a:p>
          <a:p>
            <a:pPr algn="l">
              <a:lnSpc>
                <a:spcPts val="4006"/>
              </a:lnSpc>
            </a:pPr>
            <a:r>
              <a:rPr lang="en-US" sz="3130">
                <a:solidFill>
                  <a:srgbClr val="F3F6FA"/>
                </a:solidFill>
                <a:latin typeface="Evolventa"/>
                <a:ea typeface="Evolventa"/>
                <a:cs typeface="Evolventa"/>
                <a:sym typeface="Evolventa"/>
              </a:rPr>
              <a:t> H3PO4+ROH→(RO)H2PO4+H2O</a:t>
            </a:r>
          </a:p>
          <a:p>
            <a:pPr algn="l">
              <a:lnSpc>
                <a:spcPts val="4006"/>
              </a:lnSpc>
            </a:pPr>
            <a:r>
              <a:rPr lang="en-US" sz="3130">
                <a:solidFill>
                  <a:srgbClr val="F3F6FA"/>
                </a:solidFill>
                <a:latin typeface="Evolventa"/>
                <a:ea typeface="Evolventa"/>
                <a:cs typeface="Evolventa"/>
                <a:sym typeface="Evolventa"/>
              </a:rPr>
              <a:t> Бұл әдіс қарапайым, бірақ эфир шығымы төмен.</a:t>
            </a:r>
          </a:p>
          <a:p>
            <a:pPr algn="l">
              <a:lnSpc>
                <a:spcPts val="4006"/>
              </a:lnSpc>
            </a:pPr>
          </a:p>
          <a:p>
            <a:pPr algn="l">
              <a:lnSpc>
                <a:spcPts val="4006"/>
              </a:lnSpc>
            </a:pPr>
            <a:r>
              <a:rPr lang="en-US" sz="3130">
                <a:solidFill>
                  <a:srgbClr val="F3F6FA"/>
                </a:solidFill>
                <a:latin typeface="Evolventa"/>
                <a:ea typeface="Evolventa"/>
                <a:cs typeface="Evolventa"/>
                <a:sym typeface="Evolventa"/>
              </a:rPr>
              <a:t> 2.             Ф</a:t>
            </a:r>
            <a:r>
              <a:rPr lang="en-US" sz="3130">
                <a:solidFill>
                  <a:srgbClr val="F3F6FA"/>
                </a:solidFill>
                <a:latin typeface="Evolventa"/>
                <a:ea typeface="Evolventa"/>
                <a:cs typeface="Evolventa"/>
                <a:sym typeface="Evolventa"/>
              </a:rPr>
              <a:t>осфорил хлоридін қолдану:</a:t>
            </a:r>
          </a:p>
          <a:p>
            <a:pPr algn="l">
              <a:lnSpc>
                <a:spcPts val="4006"/>
              </a:lnSpc>
            </a:pPr>
            <a:r>
              <a:rPr lang="en-US" sz="3130">
                <a:solidFill>
                  <a:srgbClr val="F3F6FA"/>
                </a:solidFill>
                <a:latin typeface="Evolventa"/>
                <a:ea typeface="Evolventa"/>
                <a:cs typeface="Evolventa"/>
                <a:sym typeface="Evolventa"/>
              </a:rPr>
              <a:t> POCl3+3ROH→(RO)3PO+3HCl</a:t>
            </a:r>
          </a:p>
          <a:p>
            <a:pPr algn="l">
              <a:lnSpc>
                <a:spcPts val="4006"/>
              </a:lnSpc>
            </a:pPr>
            <a:r>
              <a:rPr lang="en-US" sz="3130">
                <a:solidFill>
                  <a:srgbClr val="F3F6FA"/>
                </a:solidFill>
                <a:latin typeface="Evolventa"/>
                <a:ea typeface="Evolventa"/>
                <a:cs typeface="Evolventa"/>
                <a:sym typeface="Evolventa"/>
              </a:rPr>
              <a:t> Бұл әдіс өндірісте жиі қолданылады, себебі жоғары шығыммен фосфор эфирлерін алуға мүмкіндік береді.</a:t>
            </a:r>
          </a:p>
          <a:p>
            <a:pPr algn="ctr">
              <a:lnSpc>
                <a:spcPts val="4006"/>
              </a:lnSpc>
            </a:pPr>
          </a:p>
        </p:txBody>
      </p:sp>
    </p:spTree>
  </p:cSld>
  <p:clrMapOvr>
    <a:masterClrMapping/>
  </p:clrMapOvr>
</p:sld>
</file>

<file path=ppt/slides/slide18.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831978" y="1192731"/>
            <a:ext cx="16624043" cy="7787238"/>
          </a:xfrm>
          <a:prstGeom prst="rect">
            <a:avLst/>
          </a:prstGeom>
        </p:spPr>
        <p:txBody>
          <a:bodyPr anchor="t" rtlCol="false" tIns="0" lIns="0" bIns="0" rIns="0">
            <a:spAutoFit/>
          </a:bodyPr>
          <a:lstStyle/>
          <a:p>
            <a:pPr algn="l">
              <a:lnSpc>
                <a:spcPts val="3792"/>
              </a:lnSpc>
            </a:pPr>
            <a:r>
              <a:rPr lang="en-US" sz="2962">
                <a:solidFill>
                  <a:srgbClr val="F3F6FA"/>
                </a:solidFill>
                <a:latin typeface="Evolventa"/>
                <a:ea typeface="Evolventa"/>
                <a:cs typeface="Evolventa"/>
                <a:sym typeface="Evolventa"/>
              </a:rPr>
              <a:t> Фосфор қышқылының </a:t>
            </a:r>
            <a:r>
              <a:rPr lang="en-US" sz="2962">
                <a:solidFill>
                  <a:srgbClr val="F3F6FA"/>
                </a:solidFill>
                <a:latin typeface="Evolventa"/>
                <a:ea typeface="Evolventa"/>
                <a:cs typeface="Evolventa"/>
                <a:sym typeface="Evolventa"/>
              </a:rPr>
              <a:t>карбонаттары мен </a:t>
            </a:r>
            <a:r>
              <a:rPr lang="en-US" sz="2962">
                <a:solidFill>
                  <a:srgbClr val="F3F6FA"/>
                </a:solidFill>
                <a:latin typeface="Evolventa"/>
                <a:ea typeface="Evolventa"/>
                <a:cs typeface="Evolventa"/>
                <a:sym typeface="Evolventa"/>
              </a:rPr>
              <a:t>эфирлері </a:t>
            </a:r>
            <a:r>
              <a:rPr lang="en-US" sz="2962">
                <a:solidFill>
                  <a:srgbClr val="F3F6FA"/>
                </a:solidFill>
                <a:latin typeface="Evolventa"/>
                <a:ea typeface="Evolventa"/>
                <a:cs typeface="Evolventa"/>
                <a:sym typeface="Evolventa"/>
              </a:rPr>
              <a:t>химия</a:t>
            </a:r>
            <a:r>
              <a:rPr lang="en-US" sz="2962">
                <a:solidFill>
                  <a:srgbClr val="F3F6FA"/>
                </a:solidFill>
                <a:latin typeface="Evolventa"/>
                <a:ea typeface="Evolventa"/>
                <a:cs typeface="Evolventa"/>
                <a:sym typeface="Evolventa"/>
              </a:rPr>
              <a:t> </a:t>
            </a:r>
            <a:r>
              <a:rPr lang="en-US" sz="2962">
                <a:solidFill>
                  <a:srgbClr val="F3F6FA"/>
                </a:solidFill>
                <a:latin typeface="Evolventa"/>
                <a:ea typeface="Evolventa"/>
                <a:cs typeface="Evolventa"/>
                <a:sym typeface="Evolventa"/>
              </a:rPr>
              <a:t>өнеркәсібінің әртүрлі салаларында маңызды рөл атқарады. Оларды синтездеу әдістері қолдану аймағына байланысты таңдалады. Фосфор эфирлері ауыл шаруашылығы мен медицинада кеңінен қолданылса, фосфор карбонаттары құрылыс және материалтану саласында маңызды.</a:t>
            </a:r>
          </a:p>
          <a:p>
            <a:pPr algn="l">
              <a:lnSpc>
                <a:spcPts val="3792"/>
              </a:lnSpc>
            </a:pPr>
          </a:p>
          <a:p>
            <a:pPr algn="l">
              <a:lnSpc>
                <a:spcPts val="3792"/>
              </a:lnSpc>
            </a:pPr>
            <a:r>
              <a:rPr lang="en-US" sz="2962">
                <a:solidFill>
                  <a:srgbClr val="F3F6FA"/>
                </a:solidFill>
                <a:latin typeface="Evolventa"/>
                <a:ea typeface="Evolventa"/>
                <a:cs typeface="Evolventa"/>
                <a:sym typeface="Evolventa"/>
              </a:rPr>
              <a:t> Күрделі винил эфирлері</a:t>
            </a:r>
          </a:p>
          <a:p>
            <a:pPr algn="l">
              <a:lnSpc>
                <a:spcPts val="3792"/>
              </a:lnSpc>
            </a:pPr>
            <a:r>
              <a:rPr lang="en-US" sz="2962">
                <a:solidFill>
                  <a:srgbClr val="F3F6FA"/>
                </a:solidFill>
                <a:latin typeface="Evolventa"/>
                <a:ea typeface="Evolventa"/>
                <a:cs typeface="Evolventa"/>
                <a:sym typeface="Evolventa"/>
              </a:rPr>
              <a:t> Винил эфирлері, қанықпаған эфирлер, яғни</a:t>
            </a:r>
          </a:p>
          <a:p>
            <a:pPr algn="l">
              <a:lnSpc>
                <a:spcPts val="3792"/>
              </a:lnSpc>
            </a:pPr>
            <a:r>
              <a:rPr lang="en-US" sz="2962">
                <a:solidFill>
                  <a:srgbClr val="F3F6FA"/>
                </a:solidFill>
                <a:latin typeface="Evolventa"/>
                <a:ea typeface="Evolventa"/>
                <a:cs typeface="Evolventa"/>
                <a:sym typeface="Evolventa"/>
              </a:rPr>
              <a:t> RОСН=CH,</a:t>
            </a:r>
            <a:r>
              <a:rPr lang="en-US" sz="2962">
                <a:solidFill>
                  <a:srgbClr val="F3F6FA"/>
                </a:solidFill>
                <a:latin typeface="Evolventa"/>
                <a:ea typeface="Evolventa"/>
                <a:cs typeface="Evolventa"/>
                <a:sym typeface="Evolventa"/>
              </a:rPr>
              <a:t> және RCOOCH=CH</a:t>
            </a:r>
            <a:r>
              <a:rPr lang="en-US" sz="2962">
                <a:solidFill>
                  <a:srgbClr val="F3F6FA"/>
                </a:solidFill>
                <a:latin typeface="Evolventa"/>
                <a:ea typeface="Evolventa"/>
                <a:cs typeface="Evolventa"/>
                <a:sym typeface="Evolventa"/>
              </a:rPr>
              <a:t>2</a:t>
            </a:r>
            <a:r>
              <a:rPr lang="en-US" sz="2962">
                <a:solidFill>
                  <a:srgbClr val="F3F6FA"/>
                </a:solidFill>
                <a:latin typeface="Evolventa"/>
                <a:ea typeface="Evolventa"/>
                <a:cs typeface="Evolventa"/>
                <a:sym typeface="Evolventa"/>
              </a:rPr>
              <a:t>  </a:t>
            </a:r>
          </a:p>
          <a:p>
            <a:pPr algn="l">
              <a:lnSpc>
                <a:spcPts val="3792"/>
              </a:lnSpc>
            </a:pPr>
          </a:p>
          <a:p>
            <a:pPr algn="l">
              <a:lnSpc>
                <a:spcPts val="3792"/>
              </a:lnSpc>
            </a:pPr>
            <a:r>
              <a:rPr lang="en-US" sz="2962">
                <a:solidFill>
                  <a:srgbClr val="F3F6FA"/>
                </a:solidFill>
                <a:latin typeface="Evolventa"/>
                <a:ea typeface="Evolventa"/>
                <a:cs typeface="Evolventa"/>
                <a:sym typeface="Evolventa"/>
              </a:rPr>
              <a:t> Төменгі гомологтар түссіз сұйықтықтар, жоғары - қатты заттар. Органикалық еріткіштерде жақсы ериді, суда-нашар немесе мүлдем</a:t>
            </a:r>
            <a:r>
              <a:rPr lang="en-US" sz="2962">
                <a:solidFill>
                  <a:srgbClr val="F3F6FA"/>
                </a:solidFill>
                <a:latin typeface="Evolventa"/>
                <a:ea typeface="Evolventa"/>
                <a:cs typeface="Evolventa"/>
                <a:sym typeface="Evolventa"/>
              </a:rPr>
              <a:t> ерімейді. (мысалы, гликольдер мен амин спирттерінің м</a:t>
            </a:r>
            <a:r>
              <a:rPr lang="en-US" sz="2962">
                <a:solidFill>
                  <a:srgbClr val="F3F6FA"/>
                </a:solidFill>
                <a:latin typeface="Evolventa"/>
                <a:ea typeface="Evolventa"/>
                <a:cs typeface="Evolventa"/>
                <a:sym typeface="Evolventa"/>
              </a:rPr>
              <a:t>оновинилді эфирлерін қоспағанда). Олар сумен және алкогольмен азеотропты қоспалар түзеді. Қарапайым винил эфирлері қышқыл ортада оңай гидролизденеді:</a:t>
            </a:r>
          </a:p>
          <a:p>
            <a:pPr algn="ctr">
              <a:lnSpc>
                <a:spcPts val="3792"/>
              </a:lnSpc>
            </a:pPr>
          </a:p>
        </p:txBody>
      </p:sp>
    </p:spTree>
  </p:cSld>
  <p:clrMapOvr>
    <a:masterClrMapping/>
  </p:clrMapOvr>
</p:sld>
</file>

<file path=ppt/slides/slide19.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1369493" y="651350"/>
            <a:ext cx="15549014" cy="9298625"/>
          </a:xfrm>
          <a:prstGeom prst="rect">
            <a:avLst/>
          </a:prstGeom>
        </p:spPr>
        <p:txBody>
          <a:bodyPr anchor="t" rtlCol="false" tIns="0" lIns="0" bIns="0" rIns="0">
            <a:spAutoFit/>
          </a:bodyPr>
          <a:lstStyle/>
          <a:p>
            <a:pPr algn="l">
              <a:lnSpc>
                <a:spcPts val="3319"/>
              </a:lnSpc>
            </a:pPr>
            <a:r>
              <a:rPr lang="en-US" sz="2593">
                <a:solidFill>
                  <a:srgbClr val="F3F6FA"/>
                </a:solidFill>
                <a:latin typeface="Evolventa"/>
                <a:ea typeface="Evolventa"/>
                <a:cs typeface="Evolventa"/>
                <a:sym typeface="Evolventa"/>
              </a:rPr>
              <a:t> </a:t>
            </a:r>
            <a:r>
              <a:rPr lang="en-US" sz="2593" b="true">
                <a:solidFill>
                  <a:srgbClr val="F3F6FA"/>
                </a:solidFill>
                <a:latin typeface="Evolventa Bold"/>
                <a:ea typeface="Evolventa Bold"/>
                <a:cs typeface="Evolventa Bold"/>
                <a:sym typeface="Evolventa Bold"/>
              </a:rPr>
              <a:t>Винилацетат</a:t>
            </a:r>
            <a:r>
              <a:rPr lang="en-US" sz="2593">
                <a:solidFill>
                  <a:srgbClr val="F3F6FA"/>
                </a:solidFill>
                <a:latin typeface="Evolventa"/>
                <a:ea typeface="Evolventa"/>
                <a:cs typeface="Evolventa"/>
                <a:sym typeface="Evolventa"/>
              </a:rPr>
              <a:t> (СН</a:t>
            </a:r>
            <a:r>
              <a:rPr lang="en-US" sz="2593">
                <a:solidFill>
                  <a:srgbClr val="F3F6FA"/>
                </a:solidFill>
                <a:latin typeface="Evolventa"/>
                <a:ea typeface="Evolventa"/>
                <a:cs typeface="Evolventa"/>
                <a:sym typeface="Evolventa"/>
              </a:rPr>
              <a:t>2</a:t>
            </a:r>
            <a:r>
              <a:rPr lang="en-US" sz="2593">
                <a:solidFill>
                  <a:srgbClr val="F3F6FA"/>
                </a:solidFill>
                <a:latin typeface="Evolventa"/>
                <a:ea typeface="Evolventa"/>
                <a:cs typeface="Evolventa"/>
                <a:sym typeface="Evolventa"/>
              </a:rPr>
              <a:t>=СН-О-СО-СН</a:t>
            </a:r>
            <a:r>
              <a:rPr lang="en-US" sz="2593">
                <a:solidFill>
                  <a:srgbClr val="F3F6FA"/>
                </a:solidFill>
                <a:latin typeface="Evolventa"/>
                <a:ea typeface="Evolventa"/>
                <a:cs typeface="Evolventa"/>
                <a:sym typeface="Evolventa"/>
              </a:rPr>
              <a:t>3</a:t>
            </a:r>
            <a:r>
              <a:rPr lang="en-US" sz="2593">
                <a:solidFill>
                  <a:srgbClr val="F3F6FA"/>
                </a:solidFill>
                <a:latin typeface="Evolventa"/>
                <a:ea typeface="Evolventa"/>
                <a:cs typeface="Evolventa"/>
                <a:sym typeface="Evolventa"/>
              </a:rPr>
              <a:t>, C4H6O2 брутто формуласы) </a:t>
            </a:r>
            <a:r>
              <a:rPr lang="en-US" sz="2593">
                <a:solidFill>
                  <a:srgbClr val="F3F6FA"/>
                </a:solidFill>
                <a:latin typeface="Evolventa"/>
                <a:ea typeface="Evolventa"/>
                <a:cs typeface="Evolventa"/>
                <a:sym typeface="Evolventa"/>
              </a:rPr>
              <a:t>күрделі винил </a:t>
            </a:r>
            <a:r>
              <a:rPr lang="en-US" sz="2593">
                <a:solidFill>
                  <a:srgbClr val="F3F6FA"/>
                </a:solidFill>
                <a:latin typeface="Evolventa"/>
                <a:ea typeface="Evolventa"/>
                <a:cs typeface="Evolventa"/>
                <a:sym typeface="Evolventa"/>
              </a:rPr>
              <a:t>эфирлеріне жатады жә</a:t>
            </a:r>
            <a:r>
              <a:rPr lang="en-US" sz="2593">
                <a:solidFill>
                  <a:srgbClr val="F3F6FA"/>
                </a:solidFill>
                <a:latin typeface="Evolventa"/>
                <a:ea typeface="Evolventa"/>
                <a:cs typeface="Evolventa"/>
                <a:sym typeface="Evolventa"/>
              </a:rPr>
              <a:t>не сірке қышқылының винил эфирі болып табылады. Бұл ерекше иісі бар түссіз сұйықтық. Винилацетат органикалық еріткіштерде жақсы ериді, бірақ ол суда жақсы ерімейді. Сумен араласқан кезде азеотропты қоспалар түзіледі. ВА химиялық сипаттамалары барлық винил эфирлеріне сәйкес келеді. Қышқыл немесе сілтілі ортада гидролиз реакциясына бейім, сірке қышқылы мен ацетальдегид түзіледі.</a:t>
            </a:r>
          </a:p>
          <a:p>
            <a:pPr algn="l">
              <a:lnSpc>
                <a:spcPts val="3319"/>
              </a:lnSpc>
            </a:pPr>
          </a:p>
          <a:p>
            <a:pPr algn="l">
              <a:lnSpc>
                <a:spcPts val="3319"/>
              </a:lnSpc>
            </a:pPr>
            <a:r>
              <a:rPr lang="en-US" sz="2593">
                <a:solidFill>
                  <a:srgbClr val="F3F6FA"/>
                </a:solidFill>
                <a:latin typeface="Evolventa"/>
                <a:ea typeface="Evolventa"/>
                <a:cs typeface="Evolventa"/>
                <a:sym typeface="Evolventa"/>
              </a:rPr>
              <a:t> Винилацетатты сірке қышқылын винилдеу арқылы алады:</a:t>
            </a:r>
          </a:p>
          <a:p>
            <a:pPr algn="l">
              <a:lnSpc>
                <a:spcPts val="3319"/>
              </a:lnSpc>
            </a:pPr>
            <a:r>
              <a:rPr lang="en-US" sz="2593">
                <a:solidFill>
                  <a:srgbClr val="F3F6FA"/>
                </a:solidFill>
                <a:latin typeface="Evolventa"/>
                <a:ea typeface="Evolventa"/>
                <a:cs typeface="Evolventa"/>
                <a:sym typeface="Evolventa"/>
              </a:rPr>
              <a:t> сн</a:t>
            </a:r>
            <a:r>
              <a:rPr lang="en-US" sz="2593">
                <a:solidFill>
                  <a:srgbClr val="F3F6FA"/>
                </a:solidFill>
                <a:latin typeface="Evolventa"/>
                <a:ea typeface="Evolventa"/>
                <a:cs typeface="Evolventa"/>
                <a:sym typeface="Evolventa"/>
              </a:rPr>
              <a:t>3</a:t>
            </a:r>
            <a:r>
              <a:rPr lang="en-US" sz="2593">
                <a:solidFill>
                  <a:srgbClr val="F3F6FA"/>
                </a:solidFill>
                <a:latin typeface="Evolventa"/>
                <a:ea typeface="Evolventa"/>
                <a:cs typeface="Evolventa"/>
                <a:sym typeface="Evolventa"/>
              </a:rPr>
              <a:t>-соон + сн</a:t>
            </a:r>
            <a:r>
              <a:rPr lang="en-US" sz="2593">
                <a:solidFill>
                  <a:srgbClr val="F3F6FA"/>
                </a:solidFill>
                <a:latin typeface="Evolventa"/>
                <a:ea typeface="Evolventa"/>
                <a:cs typeface="Evolventa"/>
                <a:sym typeface="Evolventa"/>
              </a:rPr>
              <a:t>2</a:t>
            </a:r>
            <a:r>
              <a:rPr lang="en-US" sz="2593">
                <a:solidFill>
                  <a:srgbClr val="F3F6FA"/>
                </a:solidFill>
                <a:latin typeface="Evolventa"/>
                <a:ea typeface="Evolventa"/>
                <a:cs typeface="Evolventa"/>
                <a:sym typeface="Evolventa"/>
              </a:rPr>
              <a:t>=сн</a:t>
            </a:r>
            <a:r>
              <a:rPr lang="en-US" sz="2593">
                <a:solidFill>
                  <a:srgbClr val="F3F6FA"/>
                </a:solidFill>
                <a:latin typeface="Evolventa"/>
                <a:ea typeface="Evolventa"/>
                <a:cs typeface="Evolventa"/>
                <a:sym typeface="Evolventa"/>
              </a:rPr>
              <a:t>2</a:t>
            </a:r>
            <a:r>
              <a:rPr lang="en-US" sz="2593">
                <a:solidFill>
                  <a:srgbClr val="F3F6FA"/>
                </a:solidFill>
                <a:latin typeface="Evolventa"/>
                <a:ea typeface="Evolventa"/>
                <a:cs typeface="Evolventa"/>
                <a:sym typeface="Evolventa"/>
              </a:rPr>
              <a:t>—&gt;СН</a:t>
            </a:r>
            <a:r>
              <a:rPr lang="en-US" sz="2593">
                <a:solidFill>
                  <a:srgbClr val="F3F6FA"/>
                </a:solidFill>
                <a:latin typeface="Evolventa"/>
                <a:ea typeface="Evolventa"/>
                <a:cs typeface="Evolventa"/>
                <a:sym typeface="Evolventa"/>
              </a:rPr>
              <a:t>2</a:t>
            </a:r>
            <a:r>
              <a:rPr lang="en-US" sz="2593">
                <a:solidFill>
                  <a:srgbClr val="F3F6FA"/>
                </a:solidFill>
                <a:latin typeface="Evolventa"/>
                <a:ea typeface="Evolventa"/>
                <a:cs typeface="Evolventa"/>
                <a:sym typeface="Evolventa"/>
              </a:rPr>
              <a:t>=СН-О-СО-СН</a:t>
            </a:r>
            <a:r>
              <a:rPr lang="en-US" sz="2593">
                <a:solidFill>
                  <a:srgbClr val="F3F6FA"/>
                </a:solidFill>
                <a:latin typeface="Evolventa"/>
                <a:ea typeface="Evolventa"/>
                <a:cs typeface="Evolventa"/>
                <a:sym typeface="Evolventa"/>
              </a:rPr>
              <a:t>3</a:t>
            </a:r>
            <a:r>
              <a:rPr lang="en-US" sz="2593">
                <a:solidFill>
                  <a:srgbClr val="F3F6FA"/>
                </a:solidFill>
                <a:latin typeface="Evolventa"/>
                <a:ea typeface="Evolventa"/>
                <a:cs typeface="Evolventa"/>
                <a:sym typeface="Evolventa"/>
              </a:rPr>
              <a:t>.</a:t>
            </a:r>
          </a:p>
          <a:p>
            <a:pPr algn="l">
              <a:lnSpc>
                <a:spcPts val="3319"/>
              </a:lnSpc>
            </a:pPr>
            <a:r>
              <a:rPr lang="en-US" sz="2593">
                <a:solidFill>
                  <a:srgbClr val="F3F6FA"/>
                </a:solidFill>
                <a:latin typeface="Evolventa"/>
                <a:ea typeface="Evolventa"/>
                <a:cs typeface="Evolventa"/>
                <a:sym typeface="Evolventa"/>
              </a:rPr>
              <a:t> Процесті сұйық немесе бу фазасында жүргізуге болады. Сұйық фазалық процесс ацетиленді сірке қышқылы арқылы 60-65 °C температурада өткізуден тұрады. Катализатор - сынап оксидінің олеум және сірке қышқылының өзара әрекеттесуінен алынған ацетилкүкірт қышқылының сынап тұзы немесе мыс</a:t>
            </a:r>
            <a:r>
              <a:rPr lang="en-US" sz="2593">
                <a:solidFill>
                  <a:srgbClr val="F3F6FA"/>
                </a:solidFill>
                <a:latin typeface="Evolventa"/>
                <a:ea typeface="Evolventa"/>
                <a:cs typeface="Evolventa"/>
                <a:sym typeface="Evolventa"/>
              </a:rPr>
              <a:t> оксиді болып табылады.</a:t>
            </a:r>
          </a:p>
          <a:p>
            <a:pPr algn="l">
              <a:lnSpc>
                <a:spcPts val="3319"/>
              </a:lnSpc>
            </a:pPr>
          </a:p>
          <a:p>
            <a:pPr algn="l">
              <a:lnSpc>
                <a:spcPts val="3319"/>
              </a:lnSpc>
            </a:pPr>
            <a:r>
              <a:rPr lang="en-US" sz="2593">
                <a:solidFill>
                  <a:srgbClr val="F3F6FA"/>
                </a:solidFill>
                <a:latin typeface="Evolventa"/>
                <a:ea typeface="Evolventa"/>
                <a:cs typeface="Evolventa"/>
                <a:sym typeface="Evolventa"/>
              </a:rPr>
              <a:t> Винилацетаттың қолданылуы:</a:t>
            </a:r>
          </a:p>
          <a:p>
            <a:pPr algn="l">
              <a:lnSpc>
                <a:spcPts val="3319"/>
              </a:lnSpc>
            </a:pPr>
            <a:r>
              <a:rPr lang="en-US" sz="2593">
                <a:solidFill>
                  <a:srgbClr val="F3F6FA"/>
                </a:solidFill>
                <a:latin typeface="Evolventa"/>
                <a:ea typeface="Evolventa"/>
                <a:cs typeface="Evolventa"/>
                <a:sym typeface="Evolventa"/>
              </a:rPr>
              <a:t>-       поливинилацетат (ПВА) алу;</a:t>
            </a:r>
          </a:p>
          <a:p>
            <a:pPr algn="l">
              <a:lnSpc>
                <a:spcPts val="3319"/>
              </a:lnSpc>
            </a:pPr>
            <a:r>
              <a:rPr lang="en-US" sz="2593">
                <a:solidFill>
                  <a:srgbClr val="F3F6FA"/>
                </a:solidFill>
                <a:latin typeface="Evolventa"/>
                <a:ea typeface="Evolventa"/>
                <a:cs typeface="Evolventa"/>
                <a:sym typeface="Evolventa"/>
              </a:rPr>
              <a:t>-       поливинил спиртін (ПВС) алу;</a:t>
            </a:r>
          </a:p>
          <a:p>
            <a:pPr algn="l">
              <a:lnSpc>
                <a:spcPts val="3319"/>
              </a:lnSpc>
            </a:pPr>
            <a:r>
              <a:rPr lang="en-US" sz="2593">
                <a:solidFill>
                  <a:srgbClr val="F3F6FA"/>
                </a:solidFill>
                <a:latin typeface="Evolventa"/>
                <a:ea typeface="Evolventa"/>
                <a:cs typeface="Evolventa"/>
                <a:sym typeface="Evolventa"/>
              </a:rPr>
              <a:t>-       п</a:t>
            </a:r>
            <a:r>
              <a:rPr lang="en-US" sz="2593">
                <a:solidFill>
                  <a:srgbClr val="F3F6FA"/>
                </a:solidFill>
                <a:latin typeface="Evolventa"/>
                <a:ea typeface="Evolventa"/>
                <a:cs typeface="Evolventa"/>
                <a:sym typeface="Evolventa"/>
              </a:rPr>
              <a:t>оливинилацеталдарды алу;</a:t>
            </a:r>
          </a:p>
          <a:p>
            <a:pPr algn="l">
              <a:lnSpc>
                <a:spcPts val="3319"/>
              </a:lnSpc>
            </a:pPr>
            <a:r>
              <a:rPr lang="en-US" sz="2593">
                <a:solidFill>
                  <a:srgbClr val="F3F6FA"/>
                </a:solidFill>
                <a:latin typeface="Evolventa"/>
                <a:ea typeface="Evolventa"/>
                <a:cs typeface="Evolventa"/>
                <a:sym typeface="Evolventa"/>
              </a:rPr>
              <a:t>-       винилхлорид (винилит), этилен, акрил қышқылының эфирлері, стирол және т. б. бар сополимерлер.</a:t>
            </a:r>
          </a:p>
          <a:p>
            <a:pPr algn="l">
              <a:lnSpc>
                <a:spcPts val="3319"/>
              </a:lnSpc>
            </a:pPr>
            <a:r>
              <a:rPr lang="en-US" sz="2593">
                <a:solidFill>
                  <a:srgbClr val="F3F6FA"/>
                </a:solidFill>
                <a:latin typeface="Evolventa"/>
                <a:ea typeface="Evolventa"/>
                <a:cs typeface="Evolventa"/>
                <a:sym typeface="Evolventa"/>
              </a:rPr>
              <a:t> Винилацетатты теміржол және автомобиль цистерналарында тасымалдайды.</a:t>
            </a:r>
          </a:p>
          <a:p>
            <a:pPr algn="ctr">
              <a:lnSpc>
                <a:spcPts val="331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7E7EF">
                <a:alpha val="100000"/>
              </a:srgbClr>
            </a:gs>
          </a:gsLst>
          <a:path path="circle">
            <a:fillToRect l="50000" r="50000" t="50000" b="50000"/>
          </a:path>
        </a:gradFill>
      </p:bgPr>
    </p:bg>
    <p:spTree>
      <p:nvGrpSpPr>
        <p:cNvPr id="1" name=""/>
        <p:cNvGrpSpPr/>
        <p:nvPr/>
      </p:nvGrpSpPr>
      <p:grpSpPr>
        <a:xfrm>
          <a:off x="0" y="0"/>
          <a:ext cx="0" cy="0"/>
          <a:chOff x="0" y="0"/>
          <a:chExt cx="0" cy="0"/>
        </a:xfrm>
      </p:grpSpPr>
      <p:sp>
        <p:nvSpPr>
          <p:cNvPr name="TextBox 2" id="2"/>
          <p:cNvSpPr txBox="true"/>
          <p:nvPr/>
        </p:nvSpPr>
        <p:spPr>
          <a:xfrm rot="0">
            <a:off x="1028700" y="2779449"/>
            <a:ext cx="16230600" cy="5098305"/>
          </a:xfrm>
          <a:prstGeom prst="rect">
            <a:avLst/>
          </a:prstGeom>
        </p:spPr>
        <p:txBody>
          <a:bodyPr anchor="t" rtlCol="false" tIns="0" lIns="0" bIns="0" rIns="0">
            <a:spAutoFit/>
          </a:bodyPr>
          <a:lstStyle/>
          <a:p>
            <a:pPr algn="ctr">
              <a:lnSpc>
                <a:spcPts val="5641"/>
              </a:lnSpc>
              <a:spcBef>
                <a:spcPct val="0"/>
              </a:spcBef>
            </a:pPr>
            <a:r>
              <a:rPr lang="en-US" b="true" sz="4029">
                <a:solidFill>
                  <a:srgbClr val="F3F6FA"/>
                </a:solidFill>
                <a:latin typeface="Evolventa Bold"/>
                <a:ea typeface="Evolventa Bold"/>
                <a:cs typeface="Evolventa Bold"/>
                <a:sym typeface="Evolventa Bold"/>
              </a:rPr>
              <a:t>Дәріс мақсаты</a:t>
            </a:r>
            <a:r>
              <a:rPr lang="en-US" b="true" sz="4029">
                <a:solidFill>
                  <a:srgbClr val="F3F6FA"/>
                </a:solidFill>
                <a:latin typeface="Evolventa Bold"/>
                <a:ea typeface="Evolventa Bold"/>
                <a:cs typeface="Evolventa Bold"/>
                <a:sym typeface="Evolventa Bold"/>
              </a:rPr>
              <a:t>:</a:t>
            </a:r>
          </a:p>
          <a:p>
            <a:pPr algn="ctr">
              <a:lnSpc>
                <a:spcPts val="5641"/>
              </a:lnSpc>
              <a:spcBef>
                <a:spcPct val="0"/>
              </a:spcBef>
            </a:pPr>
          </a:p>
          <a:p>
            <a:pPr algn="just">
              <a:lnSpc>
                <a:spcPts val="5641"/>
              </a:lnSpc>
              <a:spcBef>
                <a:spcPct val="0"/>
              </a:spcBef>
            </a:pPr>
            <a:r>
              <a:rPr lang="en-US" sz="4029">
                <a:solidFill>
                  <a:srgbClr val="F3F6FA"/>
                </a:solidFill>
                <a:latin typeface="Evolventa"/>
                <a:ea typeface="Evolventa"/>
                <a:cs typeface="Evolventa"/>
                <a:sym typeface="Evolventa"/>
              </a:rPr>
              <a:t>Студенттерге органикалық химиядағы маңызды реакциялар – этерификация және амидтеу процестері туралы түсінік беру. Бұл процестердің механизмін, түрлерін, қолдану салаларын және реакцияға әсер ететін факторларды меңгерту</a:t>
            </a:r>
          </a:p>
          <a:p>
            <a:pPr algn="l">
              <a:lnSpc>
                <a:spcPts val="5641"/>
              </a:lnSpc>
              <a:spcBef>
                <a:spcPct val="0"/>
              </a:spcBef>
            </a:pPr>
          </a:p>
        </p:txBody>
      </p:sp>
      <p:sp>
        <p:nvSpPr>
          <p:cNvPr name="Freeform 3" id="3"/>
          <p:cNvSpPr/>
          <p:nvPr/>
        </p:nvSpPr>
        <p:spPr>
          <a:xfrm flipH="false" flipV="false" rot="0">
            <a:off x="4945163" y="715037"/>
            <a:ext cx="1618320" cy="3440474"/>
          </a:xfrm>
          <a:custGeom>
            <a:avLst/>
            <a:gdLst/>
            <a:ahLst/>
            <a:cxnLst/>
            <a:rect r="r" b="b" t="t" l="l"/>
            <a:pathLst>
              <a:path h="3440474" w="1618320">
                <a:moveTo>
                  <a:pt x="0" y="0"/>
                </a:moveTo>
                <a:lnTo>
                  <a:pt x="1618320" y="0"/>
                </a:lnTo>
                <a:lnTo>
                  <a:pt x="1618320" y="3440474"/>
                </a:lnTo>
                <a:lnTo>
                  <a:pt x="0" y="34404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1028700" y="923925"/>
            <a:ext cx="15549014" cy="3431225"/>
          </a:xfrm>
          <a:prstGeom prst="rect">
            <a:avLst/>
          </a:prstGeom>
        </p:spPr>
        <p:txBody>
          <a:bodyPr anchor="t" rtlCol="false" tIns="0" lIns="0" bIns="0" rIns="0">
            <a:spAutoFit/>
          </a:bodyPr>
          <a:lstStyle/>
          <a:p>
            <a:pPr algn="l">
              <a:lnSpc>
                <a:spcPts val="3319"/>
              </a:lnSpc>
            </a:pPr>
            <a:r>
              <a:rPr lang="en-US" sz="2593">
                <a:solidFill>
                  <a:srgbClr val="F3F6FA"/>
                </a:solidFill>
                <a:latin typeface="Evolventa"/>
                <a:ea typeface="Evolventa"/>
                <a:cs typeface="Evolventa"/>
                <a:sym typeface="Evolventa"/>
              </a:rPr>
              <a:t>  3.             </a:t>
            </a:r>
            <a:r>
              <a:rPr lang="en-US" sz="2593" b="true">
                <a:solidFill>
                  <a:srgbClr val="F3F6FA"/>
                </a:solidFill>
                <a:latin typeface="Evolventa Bold"/>
                <a:ea typeface="Evolventa Bold"/>
                <a:cs typeface="Evolventa Bold"/>
                <a:sym typeface="Evolventa Bold"/>
              </a:rPr>
              <a:t>Азот туындыларының қышқылдарының синтезі және түрленуі</a:t>
            </a:r>
          </a:p>
          <a:p>
            <a:pPr algn="l">
              <a:lnSpc>
                <a:spcPts val="3319"/>
              </a:lnSpc>
            </a:pPr>
          </a:p>
          <a:p>
            <a:pPr algn="l">
              <a:lnSpc>
                <a:spcPts val="3319"/>
              </a:lnSpc>
            </a:pPr>
            <a:r>
              <a:rPr lang="en-US" sz="2593">
                <a:solidFill>
                  <a:srgbClr val="F3F6FA"/>
                </a:solidFill>
                <a:latin typeface="Evolventa"/>
                <a:ea typeface="Evolventa"/>
                <a:cs typeface="Evolventa"/>
                <a:sym typeface="Evolventa"/>
              </a:rPr>
              <a:t> Амидтеу п</a:t>
            </a:r>
            <a:r>
              <a:rPr lang="en-US" sz="2593">
                <a:solidFill>
                  <a:srgbClr val="F3F6FA"/>
                </a:solidFill>
                <a:latin typeface="Evolventa"/>
                <a:ea typeface="Evolventa"/>
                <a:cs typeface="Evolventa"/>
                <a:sym typeface="Evolventa"/>
              </a:rPr>
              <a:t>роцестері</a:t>
            </a:r>
          </a:p>
          <a:p>
            <a:pPr algn="l">
              <a:lnSpc>
                <a:spcPts val="3319"/>
              </a:lnSpc>
            </a:pPr>
            <a:r>
              <a:rPr lang="en-US" sz="2593">
                <a:solidFill>
                  <a:srgbClr val="F3F6FA"/>
                </a:solidFill>
                <a:latin typeface="Evolventa"/>
                <a:ea typeface="Evolventa"/>
                <a:cs typeface="Evolventa"/>
                <a:sym typeface="Evolventa"/>
              </a:rPr>
              <a:t> Амидтеу – карбон қышқылдарын, олардың туындыларын немесе басқа функционалдық т</a:t>
            </a:r>
            <a:r>
              <a:rPr lang="en-US" sz="2593">
                <a:solidFill>
                  <a:srgbClr val="F3F6FA"/>
                </a:solidFill>
                <a:latin typeface="Evolventa"/>
                <a:ea typeface="Evolventa"/>
                <a:cs typeface="Evolventa"/>
                <a:sym typeface="Evolventa"/>
              </a:rPr>
              <a:t>оптарды амидтерге айналдыру процесі. Ам</a:t>
            </a:r>
            <a:r>
              <a:rPr lang="en-US" sz="2593">
                <a:solidFill>
                  <a:srgbClr val="F3F6FA"/>
                </a:solidFill>
                <a:latin typeface="Evolventa"/>
                <a:ea typeface="Evolventa"/>
                <a:cs typeface="Evolventa"/>
                <a:sym typeface="Evolventa"/>
              </a:rPr>
              <a:t>идтер биохимияда, фармацевтикада және полимер өндірісінде маңызды қосылыстар болып табылады.</a:t>
            </a:r>
          </a:p>
          <a:p>
            <a:pPr algn="l">
              <a:lnSpc>
                <a:spcPts val="3319"/>
              </a:lnSpc>
            </a:pPr>
          </a:p>
          <a:p>
            <a:pPr algn="ctr">
              <a:lnSpc>
                <a:spcPts val="3319"/>
              </a:lnSpc>
            </a:pPr>
          </a:p>
        </p:txBody>
      </p:sp>
      <p:sp>
        <p:nvSpPr>
          <p:cNvPr name="TextBox 3" id="3"/>
          <p:cNvSpPr txBox="true"/>
          <p:nvPr/>
        </p:nvSpPr>
        <p:spPr>
          <a:xfrm rot="0">
            <a:off x="1028700" y="4556586"/>
            <a:ext cx="15549014" cy="3431225"/>
          </a:xfrm>
          <a:prstGeom prst="rect">
            <a:avLst/>
          </a:prstGeom>
        </p:spPr>
        <p:txBody>
          <a:bodyPr anchor="t" rtlCol="false" tIns="0" lIns="0" bIns="0" rIns="0">
            <a:spAutoFit/>
          </a:bodyPr>
          <a:lstStyle/>
          <a:p>
            <a:pPr algn="l">
              <a:lnSpc>
                <a:spcPts val="3319"/>
              </a:lnSpc>
            </a:pPr>
            <a:r>
              <a:rPr lang="en-US" sz="2593">
                <a:solidFill>
                  <a:srgbClr val="F3F6FA"/>
                </a:solidFill>
                <a:latin typeface="Evolventa"/>
                <a:ea typeface="Evolventa"/>
                <a:cs typeface="Evolventa"/>
                <a:sym typeface="Evolventa"/>
              </a:rPr>
              <a:t> </a:t>
            </a:r>
            <a:r>
              <a:rPr lang="en-US" sz="2593" b="true">
                <a:solidFill>
                  <a:srgbClr val="F3F6FA"/>
                </a:solidFill>
                <a:latin typeface="Evolventa Bold"/>
                <a:ea typeface="Evolventa Bold"/>
                <a:cs typeface="Evolventa Bold"/>
                <a:sym typeface="Evolventa Bold"/>
              </a:rPr>
              <a:t>Амидтеудің негізгі әдістері</a:t>
            </a:r>
          </a:p>
          <a:p>
            <a:pPr algn="l">
              <a:lnSpc>
                <a:spcPts val="3319"/>
              </a:lnSpc>
            </a:pPr>
          </a:p>
          <a:p>
            <a:pPr algn="l">
              <a:lnSpc>
                <a:spcPts val="3319"/>
              </a:lnSpc>
            </a:pPr>
            <a:r>
              <a:rPr lang="en-US" sz="2593">
                <a:solidFill>
                  <a:srgbClr val="F3F6FA"/>
                </a:solidFill>
                <a:latin typeface="Evolventa"/>
                <a:ea typeface="Evolventa"/>
                <a:cs typeface="Evolventa"/>
                <a:sym typeface="Evolventa"/>
              </a:rPr>
              <a:t> 1. </a:t>
            </a:r>
            <a:r>
              <a:rPr lang="en-US" sz="2593" i="true">
                <a:solidFill>
                  <a:srgbClr val="F3F6FA"/>
                </a:solidFill>
                <a:latin typeface="Evolventa Italics"/>
                <a:ea typeface="Evolventa Italics"/>
                <a:cs typeface="Evolventa Italics"/>
                <a:sym typeface="Evolventa Italics"/>
              </a:rPr>
              <a:t>К</a:t>
            </a:r>
            <a:r>
              <a:rPr lang="en-US" sz="2593" i="true">
                <a:solidFill>
                  <a:srgbClr val="F3F6FA"/>
                </a:solidFill>
                <a:latin typeface="Evolventa Italics"/>
                <a:ea typeface="Evolventa Italics"/>
                <a:cs typeface="Evolventa Italics"/>
                <a:sym typeface="Evolventa Italics"/>
              </a:rPr>
              <a:t>ар</a:t>
            </a:r>
            <a:r>
              <a:rPr lang="en-US" sz="2593" i="true">
                <a:solidFill>
                  <a:srgbClr val="F3F6FA"/>
                </a:solidFill>
                <a:latin typeface="Evolventa Italics"/>
                <a:ea typeface="Evolventa Italics"/>
                <a:cs typeface="Evolventa Italics"/>
                <a:sym typeface="Evolventa Italics"/>
              </a:rPr>
              <a:t>бо</a:t>
            </a:r>
            <a:r>
              <a:rPr lang="en-US" sz="2593" i="true">
                <a:solidFill>
                  <a:srgbClr val="F3F6FA"/>
                </a:solidFill>
                <a:latin typeface="Evolventa Italics"/>
                <a:ea typeface="Evolventa Italics"/>
                <a:cs typeface="Evolventa Italics"/>
                <a:sym typeface="Evolventa Italics"/>
              </a:rPr>
              <a:t>н қышқылдарының </a:t>
            </a:r>
            <a:r>
              <a:rPr lang="en-US" sz="2593" i="true">
                <a:solidFill>
                  <a:srgbClr val="F3F6FA"/>
                </a:solidFill>
                <a:latin typeface="Evolventa Italics"/>
                <a:ea typeface="Evolventa Italics"/>
                <a:cs typeface="Evolventa Italics"/>
                <a:sym typeface="Evolventa Italics"/>
              </a:rPr>
              <a:t>амидтелу</a:t>
            </a:r>
            <a:r>
              <a:rPr lang="en-US" sz="2593" i="true">
                <a:solidFill>
                  <a:srgbClr val="F3F6FA"/>
                </a:solidFill>
                <a:latin typeface="Evolventa Italics"/>
                <a:ea typeface="Evolventa Italics"/>
                <a:cs typeface="Evolventa Italics"/>
                <a:sym typeface="Evolventa Italics"/>
              </a:rPr>
              <a:t>і</a:t>
            </a:r>
          </a:p>
          <a:p>
            <a:pPr algn="l">
              <a:lnSpc>
                <a:spcPts val="3319"/>
              </a:lnSpc>
            </a:pPr>
            <a:r>
              <a:rPr lang="en-US" sz="2593">
                <a:solidFill>
                  <a:srgbClr val="F3F6FA"/>
                </a:solidFill>
                <a:latin typeface="Evolventa"/>
                <a:ea typeface="Evolventa"/>
                <a:cs typeface="Evolventa"/>
                <a:sym typeface="Evolventa"/>
              </a:rPr>
              <a:t> Карбон қышқылдары аммиак немесе аминде</a:t>
            </a:r>
            <a:r>
              <a:rPr lang="en-US" sz="2593">
                <a:solidFill>
                  <a:srgbClr val="F3F6FA"/>
                </a:solidFill>
                <a:latin typeface="Evolventa"/>
                <a:ea typeface="Evolventa"/>
                <a:cs typeface="Evolventa"/>
                <a:sym typeface="Evolventa"/>
              </a:rPr>
              <a:t>рмен әрекеттесіп, ам</a:t>
            </a:r>
            <a:r>
              <a:rPr lang="en-US" sz="2593">
                <a:solidFill>
                  <a:srgbClr val="F3F6FA"/>
                </a:solidFill>
                <a:latin typeface="Evolventa"/>
                <a:ea typeface="Evolventa"/>
                <a:cs typeface="Evolventa"/>
                <a:sym typeface="Evolventa"/>
              </a:rPr>
              <a:t>идтер түзеді. Бұл реакция жоғары температурада немесе катализатор қатысында жүреді:</a:t>
            </a:r>
          </a:p>
          <a:p>
            <a:pPr algn="l">
              <a:lnSpc>
                <a:spcPts val="3319"/>
              </a:lnSpc>
            </a:pPr>
            <a:r>
              <a:rPr lang="en-US" sz="2593">
                <a:solidFill>
                  <a:srgbClr val="F3F6FA"/>
                </a:solidFill>
                <a:latin typeface="Evolventa"/>
                <a:ea typeface="Evolventa"/>
                <a:cs typeface="Evolventa"/>
                <a:sym typeface="Evolventa"/>
              </a:rPr>
              <a:t> RCOOH+NH3→RCONH2+H2O</a:t>
            </a:r>
          </a:p>
          <a:p>
            <a:pPr algn="l">
              <a:lnSpc>
                <a:spcPts val="3319"/>
              </a:lnSpc>
            </a:pPr>
            <a:r>
              <a:rPr lang="en-US" sz="2593">
                <a:solidFill>
                  <a:srgbClr val="F3F6FA"/>
                </a:solidFill>
                <a:latin typeface="Evolventa"/>
                <a:ea typeface="Evolventa"/>
                <a:cs typeface="Evolventa"/>
                <a:sym typeface="Evolventa"/>
              </a:rPr>
              <a:t> Катализаторлар: Дегидратация агенттері (P₂O₅, SOCl₂, DCC).</a:t>
            </a:r>
          </a:p>
          <a:p>
            <a:pPr algn="ctr">
              <a:lnSpc>
                <a:spcPts val="3319"/>
              </a:lnSpc>
            </a:pPr>
          </a:p>
        </p:txBody>
      </p:sp>
    </p:spTree>
  </p:cSld>
  <p:clrMapOvr>
    <a:masterClrMapping/>
  </p:clrMapOvr>
</p:sld>
</file>

<file path=ppt/slides/slide21.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832800" y="933450"/>
            <a:ext cx="16426500" cy="7036455"/>
          </a:xfrm>
          <a:prstGeom prst="rect">
            <a:avLst/>
          </a:prstGeom>
        </p:spPr>
        <p:txBody>
          <a:bodyPr anchor="t" rtlCol="false" tIns="0" lIns="0" bIns="0" rIns="0">
            <a:spAutoFit/>
          </a:bodyPr>
          <a:lstStyle/>
          <a:p>
            <a:pPr algn="l">
              <a:lnSpc>
                <a:spcPts val="3279"/>
              </a:lnSpc>
            </a:pPr>
            <a:r>
              <a:rPr lang="en-US" sz="2561" i="true">
                <a:solidFill>
                  <a:srgbClr val="F3F6FA"/>
                </a:solidFill>
                <a:latin typeface="Evolventa Italics"/>
                <a:ea typeface="Evolventa Italics"/>
                <a:cs typeface="Evolventa Italics"/>
                <a:sym typeface="Evolventa Italics"/>
              </a:rPr>
              <a:t> 2. </a:t>
            </a:r>
            <a:r>
              <a:rPr lang="en-US" sz="2561" i="true">
                <a:solidFill>
                  <a:srgbClr val="F3F6FA"/>
                </a:solidFill>
                <a:latin typeface="Evolventa Italics"/>
                <a:ea typeface="Evolventa Italics"/>
                <a:cs typeface="Evolventa Italics"/>
                <a:sym typeface="Evolventa Italics"/>
              </a:rPr>
              <a:t>Қышқыл</a:t>
            </a:r>
            <a:r>
              <a:rPr lang="en-US" sz="2561" i="true">
                <a:solidFill>
                  <a:srgbClr val="F3F6FA"/>
                </a:solidFill>
                <a:latin typeface="Evolventa Italics"/>
                <a:ea typeface="Evolventa Italics"/>
                <a:cs typeface="Evolventa Italics"/>
                <a:sym typeface="Evolventa Italics"/>
              </a:rPr>
              <a:t> </a:t>
            </a:r>
            <a:r>
              <a:rPr lang="en-US" sz="2561" i="true">
                <a:solidFill>
                  <a:srgbClr val="F3F6FA"/>
                </a:solidFill>
                <a:latin typeface="Evolventa Italics"/>
                <a:ea typeface="Evolventa Italics"/>
                <a:cs typeface="Evolventa Italics"/>
                <a:sym typeface="Evolventa Italics"/>
              </a:rPr>
              <a:t>хлори</a:t>
            </a:r>
            <a:r>
              <a:rPr lang="en-US" sz="2561" i="true">
                <a:solidFill>
                  <a:srgbClr val="F3F6FA"/>
                </a:solidFill>
                <a:latin typeface="Evolventa Italics"/>
                <a:ea typeface="Evolventa Italics"/>
                <a:cs typeface="Evolventa Italics"/>
                <a:sym typeface="Evolventa Italics"/>
              </a:rPr>
              <a:t>дтері</a:t>
            </a:r>
            <a:r>
              <a:rPr lang="en-US" sz="2561" i="true">
                <a:solidFill>
                  <a:srgbClr val="F3F6FA"/>
                </a:solidFill>
                <a:latin typeface="Evolventa Italics"/>
                <a:ea typeface="Evolventa Italics"/>
                <a:cs typeface="Evolventa Italics"/>
                <a:sym typeface="Evolventa Italics"/>
              </a:rPr>
              <a:t> </a:t>
            </a:r>
            <a:r>
              <a:rPr lang="en-US" sz="2561" i="true">
                <a:solidFill>
                  <a:srgbClr val="F3F6FA"/>
                </a:solidFill>
                <a:latin typeface="Evolventa Italics"/>
                <a:ea typeface="Evolventa Italics"/>
                <a:cs typeface="Evolventa Italics"/>
                <a:sym typeface="Evolventa Italics"/>
              </a:rPr>
              <a:t>арқылы </a:t>
            </a:r>
            <a:r>
              <a:rPr lang="en-US" sz="2561" i="true">
                <a:solidFill>
                  <a:srgbClr val="F3F6FA"/>
                </a:solidFill>
                <a:latin typeface="Evolventa Italics"/>
                <a:ea typeface="Evolventa Italics"/>
                <a:cs typeface="Evolventa Italics"/>
                <a:sym typeface="Evolventa Italics"/>
              </a:rPr>
              <a:t>амидтеу</a:t>
            </a:r>
          </a:p>
          <a:p>
            <a:pPr algn="l">
              <a:lnSpc>
                <a:spcPts val="3279"/>
              </a:lnSpc>
            </a:pPr>
            <a:r>
              <a:rPr lang="en-US" sz="2561">
                <a:solidFill>
                  <a:srgbClr val="F3F6FA"/>
                </a:solidFill>
                <a:latin typeface="Evolventa"/>
                <a:ea typeface="Evolventa"/>
                <a:cs typeface="Evolventa"/>
                <a:sym typeface="Evolventa"/>
              </a:rPr>
              <a:t> Қышқыл хлоридтері (ацилхлоридтер) аммиакпен немесе аминде</a:t>
            </a:r>
            <a:r>
              <a:rPr lang="en-US" sz="2561">
                <a:solidFill>
                  <a:srgbClr val="F3F6FA"/>
                </a:solidFill>
                <a:latin typeface="Evolventa"/>
                <a:ea typeface="Evolventa"/>
                <a:cs typeface="Evolventa"/>
                <a:sym typeface="Evolventa"/>
              </a:rPr>
              <a:t>рмен реакцияға түсіп, </a:t>
            </a:r>
            <a:r>
              <a:rPr lang="en-US" sz="2561" i="true">
                <a:solidFill>
                  <a:srgbClr val="F3F6FA"/>
                </a:solidFill>
                <a:latin typeface="Evolventa Italics"/>
                <a:ea typeface="Evolventa Italics"/>
                <a:cs typeface="Evolventa Italics"/>
                <a:sym typeface="Evolventa Italics"/>
              </a:rPr>
              <a:t>ам</a:t>
            </a:r>
            <a:r>
              <a:rPr lang="en-US" sz="2561" i="true">
                <a:solidFill>
                  <a:srgbClr val="F3F6FA"/>
                </a:solidFill>
                <a:latin typeface="Evolventa Italics"/>
                <a:ea typeface="Evolventa Italics"/>
                <a:cs typeface="Evolventa Italics"/>
                <a:sym typeface="Evolventa Italics"/>
              </a:rPr>
              <a:t>идтер түзеді:</a:t>
            </a:r>
          </a:p>
          <a:p>
            <a:pPr algn="l">
              <a:lnSpc>
                <a:spcPts val="3279"/>
              </a:lnSpc>
            </a:pPr>
            <a:r>
              <a:rPr lang="en-US" sz="2561" i="true">
                <a:solidFill>
                  <a:srgbClr val="F3F6FA"/>
                </a:solidFill>
                <a:latin typeface="Evolventa Italics"/>
                <a:ea typeface="Evolventa Italics"/>
                <a:cs typeface="Evolventa Italics"/>
                <a:sym typeface="Evolventa Italics"/>
              </a:rPr>
              <a:t> RCOCl+NH3→RCONH2+HCl</a:t>
            </a:r>
          </a:p>
          <a:p>
            <a:pPr algn="l">
              <a:lnSpc>
                <a:spcPts val="3279"/>
              </a:lnSpc>
            </a:pPr>
          </a:p>
          <a:p>
            <a:pPr algn="l">
              <a:lnSpc>
                <a:spcPts val="3279"/>
              </a:lnSpc>
            </a:pPr>
            <a:r>
              <a:rPr lang="en-US" sz="2561" i="true">
                <a:solidFill>
                  <a:srgbClr val="F3F6FA"/>
                </a:solidFill>
                <a:latin typeface="Evolventa Italics"/>
                <a:ea typeface="Evolventa Italics"/>
                <a:cs typeface="Evolventa Italics"/>
                <a:sym typeface="Evolventa Italics"/>
              </a:rPr>
              <a:t> 3. Күрделі эфирлер арқылы амидтеу</a:t>
            </a:r>
          </a:p>
          <a:p>
            <a:pPr algn="l">
              <a:lnSpc>
                <a:spcPts val="3279"/>
              </a:lnSpc>
            </a:pPr>
            <a:r>
              <a:rPr lang="en-US" sz="2561">
                <a:solidFill>
                  <a:srgbClr val="F3F6FA"/>
                </a:solidFill>
                <a:latin typeface="Evolventa"/>
                <a:ea typeface="Evolventa"/>
                <a:cs typeface="Evolventa"/>
                <a:sym typeface="Evolventa"/>
              </a:rPr>
              <a:t> Күрделі эфирлер аммиакпен әрекеттесіп, амидтерге айналады:</a:t>
            </a:r>
          </a:p>
          <a:p>
            <a:pPr algn="l">
              <a:lnSpc>
                <a:spcPts val="3279"/>
              </a:lnSpc>
            </a:pPr>
            <a:r>
              <a:rPr lang="en-US" sz="2561">
                <a:solidFill>
                  <a:srgbClr val="F3F6FA"/>
                </a:solidFill>
                <a:latin typeface="Evolventa"/>
                <a:ea typeface="Evolventa"/>
                <a:cs typeface="Evolventa"/>
                <a:sym typeface="Evolventa"/>
              </a:rPr>
              <a:t> RCOOR′+NH3→RCONH2+R′OH</a:t>
            </a:r>
          </a:p>
          <a:p>
            <a:pPr algn="l">
              <a:lnSpc>
                <a:spcPts val="3279"/>
              </a:lnSpc>
            </a:pPr>
            <a:r>
              <a:rPr lang="en-US" sz="2561">
                <a:solidFill>
                  <a:srgbClr val="F3F6FA"/>
                </a:solidFill>
                <a:latin typeface="Evolventa"/>
                <a:ea typeface="Evolventa"/>
                <a:cs typeface="Evolventa"/>
                <a:sym typeface="Evolventa"/>
              </a:rPr>
              <a:t> Бұл әдіс жұмсақ жағдайларда жүреді және кейбір фармацевтикалық қосылыстар синтезінде қолданылады.</a:t>
            </a:r>
          </a:p>
          <a:p>
            <a:pPr algn="l">
              <a:lnSpc>
                <a:spcPts val="3279"/>
              </a:lnSpc>
            </a:pPr>
          </a:p>
          <a:p>
            <a:pPr algn="l">
              <a:lnSpc>
                <a:spcPts val="3279"/>
              </a:lnSpc>
            </a:pPr>
            <a:r>
              <a:rPr lang="en-US" sz="2561">
                <a:solidFill>
                  <a:srgbClr val="F3F6FA"/>
                </a:solidFill>
                <a:latin typeface="Evolventa"/>
                <a:ea typeface="Evolventa"/>
                <a:cs typeface="Evolventa"/>
                <a:sym typeface="Evolventa"/>
              </a:rPr>
              <a:t> </a:t>
            </a:r>
            <a:r>
              <a:rPr lang="en-US" sz="2561" i="true">
                <a:solidFill>
                  <a:srgbClr val="F3F6FA"/>
                </a:solidFill>
                <a:latin typeface="Evolventa Italics"/>
                <a:ea typeface="Evolventa Italics"/>
                <a:cs typeface="Evolventa Italics"/>
                <a:sym typeface="Evolventa Italics"/>
              </a:rPr>
              <a:t>4. Нитрилдердің гидролизі</a:t>
            </a:r>
          </a:p>
          <a:p>
            <a:pPr algn="l">
              <a:lnSpc>
                <a:spcPts val="3279"/>
              </a:lnSpc>
            </a:pPr>
            <a:r>
              <a:rPr lang="en-US" sz="2561">
                <a:solidFill>
                  <a:srgbClr val="F3F6FA"/>
                </a:solidFill>
                <a:latin typeface="Evolventa"/>
                <a:ea typeface="Evolventa"/>
                <a:cs typeface="Evolventa"/>
                <a:sym typeface="Evolventa"/>
              </a:rPr>
              <a:t> Нитрилдер қышқыл немесе негіз қатысында гидролизденіп, амидтер түзеді:</a:t>
            </a:r>
          </a:p>
          <a:p>
            <a:pPr algn="l">
              <a:lnSpc>
                <a:spcPts val="3279"/>
              </a:lnSpc>
            </a:pPr>
            <a:r>
              <a:rPr lang="en-US" sz="2561">
                <a:solidFill>
                  <a:srgbClr val="F3F6FA"/>
                </a:solidFill>
                <a:latin typeface="Evolventa"/>
                <a:ea typeface="Evolventa"/>
                <a:cs typeface="Evolventa"/>
                <a:sym typeface="Evolventa"/>
              </a:rPr>
              <a:t> RCN+H2O→RCONH2</a:t>
            </a:r>
          </a:p>
          <a:p>
            <a:pPr algn="l">
              <a:lnSpc>
                <a:spcPts val="3279"/>
              </a:lnSpc>
            </a:pPr>
            <a:r>
              <a:rPr lang="en-US" sz="2561">
                <a:solidFill>
                  <a:srgbClr val="F3F6FA"/>
                </a:solidFill>
                <a:latin typeface="Evolventa"/>
                <a:ea typeface="Evolventa"/>
                <a:cs typeface="Evolventa"/>
                <a:sym typeface="Evolventa"/>
              </a:rPr>
              <a:t> Қышқылдық немесе негізгі ортаға байланысты реакция әрі қарай карбон қышқылына дейін жалғасуы мүмкін.</a:t>
            </a:r>
          </a:p>
          <a:p>
            <a:pPr algn="ctr">
              <a:lnSpc>
                <a:spcPts val="3279"/>
              </a:lnSpc>
            </a:pPr>
          </a:p>
        </p:txBody>
      </p:sp>
      <p:sp>
        <p:nvSpPr>
          <p:cNvPr name="TextBox 3" id="3"/>
          <p:cNvSpPr txBox="true"/>
          <p:nvPr/>
        </p:nvSpPr>
        <p:spPr>
          <a:xfrm rot="0">
            <a:off x="832800" y="8216453"/>
            <a:ext cx="16426500" cy="1298734"/>
          </a:xfrm>
          <a:prstGeom prst="rect">
            <a:avLst/>
          </a:prstGeom>
        </p:spPr>
        <p:txBody>
          <a:bodyPr anchor="t" rtlCol="false" tIns="0" lIns="0" bIns="0" rIns="0">
            <a:spAutoFit/>
          </a:bodyPr>
          <a:lstStyle/>
          <a:p>
            <a:pPr algn="l">
              <a:lnSpc>
                <a:spcPts val="3279"/>
              </a:lnSpc>
            </a:pPr>
            <a:r>
              <a:rPr lang="en-US" sz="2561" i="true">
                <a:solidFill>
                  <a:srgbClr val="F3F6FA"/>
                </a:solidFill>
                <a:latin typeface="Evolventa Italics"/>
                <a:ea typeface="Evolventa Italics"/>
                <a:cs typeface="Evolventa Italics"/>
                <a:sym typeface="Evolventa Italics"/>
              </a:rPr>
              <a:t> Ам</a:t>
            </a:r>
            <a:r>
              <a:rPr lang="en-US" sz="2561" i="true">
                <a:solidFill>
                  <a:srgbClr val="F3F6FA"/>
                </a:solidFill>
                <a:latin typeface="Evolventa Italics"/>
                <a:ea typeface="Evolventa Italics"/>
                <a:cs typeface="Evolventa Italics"/>
                <a:sym typeface="Evolventa Italics"/>
              </a:rPr>
              <a:t>и</a:t>
            </a:r>
            <a:r>
              <a:rPr lang="en-US" sz="2561" i="true">
                <a:solidFill>
                  <a:srgbClr val="F3F6FA"/>
                </a:solidFill>
                <a:latin typeface="Evolventa Italics"/>
                <a:ea typeface="Evolventa Italics"/>
                <a:cs typeface="Evolventa Italics"/>
                <a:sym typeface="Evolventa Italics"/>
              </a:rPr>
              <a:t>дтеу –</a:t>
            </a:r>
            <a:r>
              <a:rPr lang="en-US" sz="2561" i="true">
                <a:solidFill>
                  <a:srgbClr val="F3F6FA"/>
                </a:solidFill>
                <a:latin typeface="Evolventa Italics"/>
                <a:ea typeface="Evolventa Italics"/>
                <a:cs typeface="Evolventa Italics"/>
                <a:sym typeface="Evolventa Italics"/>
              </a:rPr>
              <a:t> м</a:t>
            </a:r>
            <a:r>
              <a:rPr lang="en-US" sz="2561" i="true">
                <a:solidFill>
                  <a:srgbClr val="F3F6FA"/>
                </a:solidFill>
                <a:latin typeface="Evolventa Italics"/>
                <a:ea typeface="Evolventa Italics"/>
                <a:cs typeface="Evolventa Italics"/>
                <a:sym typeface="Evolventa Italics"/>
              </a:rPr>
              <a:t>аңыз</a:t>
            </a:r>
            <a:r>
              <a:rPr lang="en-US" sz="2561" i="true">
                <a:solidFill>
                  <a:srgbClr val="F3F6FA"/>
                </a:solidFill>
                <a:latin typeface="Evolventa Italics"/>
                <a:ea typeface="Evolventa Italics"/>
                <a:cs typeface="Evolventa Italics"/>
                <a:sym typeface="Evolventa Italics"/>
              </a:rPr>
              <a:t>д</a:t>
            </a:r>
            <a:r>
              <a:rPr lang="en-US" sz="2561" i="true">
                <a:solidFill>
                  <a:srgbClr val="F3F6FA"/>
                </a:solidFill>
                <a:latin typeface="Evolventa Italics"/>
                <a:ea typeface="Evolventa Italics"/>
                <a:cs typeface="Evolventa Italics"/>
                <a:sym typeface="Evolventa Italics"/>
              </a:rPr>
              <a:t>ы химиялық п</a:t>
            </a:r>
            <a:r>
              <a:rPr lang="en-US" sz="2561" i="true">
                <a:solidFill>
                  <a:srgbClr val="F3F6FA"/>
                </a:solidFill>
                <a:latin typeface="Evolventa Italics"/>
                <a:ea typeface="Evolventa Italics"/>
                <a:cs typeface="Evolventa Italics"/>
                <a:sym typeface="Evolventa Italics"/>
              </a:rPr>
              <a:t>роцесс, ол ә</a:t>
            </a:r>
            <a:r>
              <a:rPr lang="en-US" sz="2561" i="true">
                <a:solidFill>
                  <a:srgbClr val="F3F6FA"/>
                </a:solidFill>
                <a:latin typeface="Evolventa Italics"/>
                <a:ea typeface="Evolventa Italics"/>
                <a:cs typeface="Evolventa Italics"/>
                <a:sym typeface="Evolventa Italics"/>
              </a:rPr>
              <a:t>ртүрлі әдістер арқылы жүзеге асады. Бұл процесс органикалық синтезде, дәрі-дәрмек жасауда және биохимияда кеңінен қолданылады.</a:t>
            </a:r>
          </a:p>
          <a:p>
            <a:pPr algn="ctr">
              <a:lnSpc>
                <a:spcPts val="3279"/>
              </a:lnSpc>
            </a:pPr>
          </a:p>
        </p:txBody>
      </p:sp>
    </p:spTree>
  </p:cSld>
  <p:clrMapOvr>
    <a:masterClrMapping/>
  </p:clrMapOvr>
</p:sld>
</file>

<file path=ppt/slides/slide22.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28700" y="1531926"/>
            <a:ext cx="17034028" cy="6874860"/>
          </a:xfrm>
          <a:prstGeom prst="rect">
            <a:avLst/>
          </a:prstGeom>
        </p:spPr>
        <p:txBody>
          <a:bodyPr anchor="t" rtlCol="false" tIns="0" lIns="0" bIns="0" rIns="0">
            <a:spAutoFit/>
          </a:bodyPr>
          <a:lstStyle/>
          <a:p>
            <a:pPr algn="l">
              <a:lnSpc>
                <a:spcPts val="3875"/>
              </a:lnSpc>
            </a:pPr>
            <a:r>
              <a:rPr lang="en-US" sz="3028" i="true">
                <a:solidFill>
                  <a:srgbClr val="F3F6FA"/>
                </a:solidFill>
                <a:latin typeface="Evolventa Italics"/>
                <a:ea typeface="Evolventa Italics"/>
                <a:cs typeface="Evolventa Italics"/>
                <a:sym typeface="Evolventa Italics"/>
              </a:rPr>
              <a:t> </a:t>
            </a:r>
            <a:r>
              <a:rPr lang="en-US" sz="3028">
                <a:solidFill>
                  <a:srgbClr val="F3F6FA"/>
                </a:solidFill>
                <a:latin typeface="Evolventa"/>
                <a:ea typeface="Evolventa"/>
                <a:cs typeface="Evolventa"/>
                <a:sym typeface="Evolventa"/>
              </a:rPr>
              <a:t>Карбамин қ</a:t>
            </a:r>
            <a:r>
              <a:rPr lang="en-US" sz="3028">
                <a:solidFill>
                  <a:srgbClr val="F3F6FA"/>
                </a:solidFill>
                <a:latin typeface="Evolventa"/>
                <a:ea typeface="Evolventa"/>
                <a:cs typeface="Evolventa"/>
                <a:sym typeface="Evolventa"/>
              </a:rPr>
              <a:t>ышқылдарының эфирл</a:t>
            </a:r>
            <a:r>
              <a:rPr lang="en-US" sz="3028">
                <a:solidFill>
                  <a:srgbClr val="F3F6FA"/>
                </a:solidFill>
                <a:latin typeface="Evolventa"/>
                <a:ea typeface="Evolventa"/>
                <a:cs typeface="Evolventa"/>
                <a:sym typeface="Evolventa"/>
              </a:rPr>
              <a:t>ері</a:t>
            </a:r>
            <a:r>
              <a:rPr lang="en-US" sz="3028">
                <a:solidFill>
                  <a:srgbClr val="F3F6FA"/>
                </a:solidFill>
                <a:latin typeface="Evolventa"/>
                <a:ea typeface="Evolventa"/>
                <a:cs typeface="Evolventa"/>
                <a:sym typeface="Evolventa"/>
              </a:rPr>
              <a:t> </a:t>
            </a:r>
            <a:r>
              <a:rPr lang="en-US" sz="3028" b="true">
                <a:solidFill>
                  <a:srgbClr val="F3F6FA"/>
                </a:solidFill>
                <a:latin typeface="Evolventa Bold"/>
                <a:ea typeface="Evolventa Bold"/>
                <a:cs typeface="Evolventa Bold"/>
                <a:sym typeface="Evolventa Bold"/>
              </a:rPr>
              <a:t>уретандар</a:t>
            </a:r>
            <a:r>
              <a:rPr lang="en-US" sz="3028">
                <a:solidFill>
                  <a:srgbClr val="F3F6FA"/>
                </a:solidFill>
                <a:latin typeface="Evolventa"/>
                <a:ea typeface="Evolventa"/>
                <a:cs typeface="Evolventa"/>
                <a:sym typeface="Evolventa"/>
              </a:rPr>
              <a:t> </a:t>
            </a:r>
            <a:r>
              <a:rPr lang="en-US" sz="3028">
                <a:solidFill>
                  <a:srgbClr val="F3F6FA"/>
                </a:solidFill>
                <a:latin typeface="Evolventa"/>
                <a:ea typeface="Evolventa"/>
                <a:cs typeface="Evolventa"/>
                <a:sym typeface="Evolventa"/>
              </a:rPr>
              <a:t>деп</a:t>
            </a:r>
            <a:r>
              <a:rPr lang="en-US" sz="3028">
                <a:solidFill>
                  <a:srgbClr val="F3F6FA"/>
                </a:solidFill>
                <a:latin typeface="Evolventa"/>
                <a:ea typeface="Evolventa"/>
                <a:cs typeface="Evolventa"/>
                <a:sym typeface="Evolventa"/>
              </a:rPr>
              <a:t> аталады, олардың жүйелі атаулары карбаматтар болып табылады.</a:t>
            </a:r>
          </a:p>
          <a:p>
            <a:pPr algn="l">
              <a:lnSpc>
                <a:spcPts val="3875"/>
              </a:lnSpc>
            </a:pPr>
          </a:p>
          <a:p>
            <a:pPr algn="l">
              <a:lnSpc>
                <a:spcPts val="3875"/>
              </a:lnSpc>
            </a:pPr>
            <a:r>
              <a:rPr lang="en-US" sz="3028">
                <a:solidFill>
                  <a:srgbClr val="F3F6FA"/>
                </a:solidFill>
                <a:latin typeface="Evolventa"/>
                <a:ea typeface="Evolventa"/>
                <a:cs typeface="Evolventa"/>
                <a:sym typeface="Evolventa"/>
              </a:rPr>
              <a:t> </a:t>
            </a:r>
            <a:r>
              <a:rPr lang="en-US" sz="3028" b="true">
                <a:solidFill>
                  <a:srgbClr val="F3F6FA"/>
                </a:solidFill>
                <a:latin typeface="Evolventa Bold"/>
                <a:ea typeface="Evolventa Bold"/>
                <a:cs typeface="Evolventa Bold"/>
                <a:sym typeface="Evolventa Bold"/>
              </a:rPr>
              <a:t>Карбам</a:t>
            </a:r>
            <a:r>
              <a:rPr lang="en-US" sz="3028" b="true">
                <a:solidFill>
                  <a:srgbClr val="F3F6FA"/>
                </a:solidFill>
                <a:latin typeface="Evolventa Bold"/>
                <a:ea typeface="Evolventa Bold"/>
                <a:cs typeface="Evolventa Bold"/>
                <a:sym typeface="Evolventa Bold"/>
              </a:rPr>
              <a:t>ин қышқылы</a:t>
            </a:r>
            <a:r>
              <a:rPr lang="en-US" sz="3028">
                <a:solidFill>
                  <a:srgbClr val="F3F6FA"/>
                </a:solidFill>
                <a:latin typeface="Evolventa"/>
                <a:ea typeface="Evolventa"/>
                <a:cs typeface="Evolventa"/>
                <a:sym typeface="Evolventa"/>
              </a:rPr>
              <a:t> (NH₂COOH) – тұрақсыз қосылыс, ол сулы ерітінділерде жылдам карбамидке (мочевинаға) айналады. Бірақ оның эфирлері (карбаматтар) тұрақты және кеңінен қолданылады. Карбаматтар органикалық синтезде, фармацевтикада, ауыл шаруашылығында және полимерлер өндірісінде маңызды рөл атқарады.</a:t>
            </a:r>
          </a:p>
          <a:p>
            <a:pPr algn="l">
              <a:lnSpc>
                <a:spcPts val="3875"/>
              </a:lnSpc>
            </a:pPr>
          </a:p>
          <a:p>
            <a:pPr algn="l">
              <a:lnSpc>
                <a:spcPts val="3875"/>
              </a:lnSpc>
            </a:pPr>
            <a:r>
              <a:rPr lang="en-US" sz="3028">
                <a:solidFill>
                  <a:srgbClr val="F3F6FA"/>
                </a:solidFill>
                <a:latin typeface="Evolventa"/>
                <a:ea typeface="Evolventa"/>
                <a:cs typeface="Evolventa"/>
                <a:sym typeface="Evolventa"/>
              </a:rPr>
              <a:t> </a:t>
            </a:r>
          </a:p>
          <a:p>
            <a:pPr algn="l">
              <a:lnSpc>
                <a:spcPts val="3875"/>
              </a:lnSpc>
            </a:pPr>
            <a:r>
              <a:rPr lang="en-US" sz="3028">
                <a:solidFill>
                  <a:srgbClr val="F3F6FA"/>
                </a:solidFill>
                <a:latin typeface="Evolventa"/>
                <a:ea typeface="Evolventa"/>
                <a:cs typeface="Evolventa"/>
                <a:sym typeface="Evolventa"/>
              </a:rPr>
              <a:t> Карбаматтардың жалпы формуласы:</a:t>
            </a:r>
          </a:p>
          <a:p>
            <a:pPr algn="l">
              <a:lnSpc>
                <a:spcPts val="3875"/>
              </a:lnSpc>
            </a:pPr>
            <a:r>
              <a:rPr lang="en-US" sz="3028">
                <a:solidFill>
                  <a:srgbClr val="F3F6FA"/>
                </a:solidFill>
                <a:latin typeface="Evolventa"/>
                <a:ea typeface="Evolventa"/>
                <a:cs typeface="Evolventa"/>
                <a:sym typeface="Evolventa"/>
              </a:rPr>
              <a:t> R−O−C(=O)−NH2</a:t>
            </a:r>
          </a:p>
          <a:p>
            <a:pPr algn="l">
              <a:lnSpc>
                <a:spcPts val="3875"/>
              </a:lnSpc>
            </a:pPr>
            <a:r>
              <a:rPr lang="en-US" sz="3028">
                <a:solidFill>
                  <a:srgbClr val="F3F6FA"/>
                </a:solidFill>
                <a:latin typeface="Evolventa"/>
                <a:ea typeface="Evolventa"/>
                <a:cs typeface="Evolventa"/>
                <a:sym typeface="Evolventa"/>
              </a:rPr>
              <a:t> мұнда R – органикалық радикал (алкил немесе арил).</a:t>
            </a:r>
          </a:p>
          <a:p>
            <a:pPr algn="l">
              <a:lnSpc>
                <a:spcPts val="3875"/>
              </a:lnSpc>
            </a:pPr>
            <a:r>
              <a:rPr lang="en-US" sz="3028">
                <a:solidFill>
                  <a:srgbClr val="F3F6FA"/>
                </a:solidFill>
                <a:latin typeface="Evolventa"/>
                <a:ea typeface="Evolventa"/>
                <a:cs typeface="Evolventa"/>
                <a:sym typeface="Evolventa"/>
              </a:rPr>
              <a:t> Карбаматтар моно-, ди- және поли-карбаматтар болып бөлінеді.</a:t>
            </a:r>
          </a:p>
          <a:p>
            <a:pPr algn="ctr">
              <a:lnSpc>
                <a:spcPts val="3875"/>
              </a:lnSpc>
            </a:pPr>
          </a:p>
        </p:txBody>
      </p:sp>
    </p:spTree>
  </p:cSld>
  <p:clrMapOvr>
    <a:masterClrMapping/>
  </p:clrMapOvr>
</p:sld>
</file>

<file path=ppt/slides/slide23.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141336" y="1584257"/>
            <a:ext cx="16005328" cy="6975611"/>
          </a:xfrm>
          <a:prstGeom prst="rect">
            <a:avLst/>
          </a:prstGeom>
        </p:spPr>
        <p:txBody>
          <a:bodyPr anchor="t" rtlCol="false" tIns="0" lIns="0" bIns="0" rIns="0">
            <a:spAutoFit/>
          </a:bodyPr>
          <a:lstStyle/>
          <a:p>
            <a:pPr algn="l">
              <a:lnSpc>
                <a:spcPts val="4239"/>
              </a:lnSpc>
            </a:pPr>
            <a:r>
              <a:rPr lang="en-US" sz="3028" i="true">
                <a:solidFill>
                  <a:srgbClr val="F3F6FA"/>
                </a:solidFill>
                <a:latin typeface="Evolventa Italics"/>
                <a:ea typeface="Evolventa Italics"/>
                <a:cs typeface="Evolventa Italics"/>
                <a:sym typeface="Evolventa Italics"/>
              </a:rPr>
              <a:t> </a:t>
            </a:r>
            <a:r>
              <a:rPr lang="en-US" sz="3028" b="true">
                <a:solidFill>
                  <a:srgbClr val="F3F6FA"/>
                </a:solidFill>
                <a:latin typeface="Evolventa Bold"/>
                <a:ea typeface="Evolventa Bold"/>
                <a:cs typeface="Evolventa Bold"/>
                <a:sym typeface="Evolventa Bold"/>
              </a:rPr>
              <a:t>Фосген (COCl₂) арқылы син</a:t>
            </a:r>
            <a:r>
              <a:rPr lang="en-US" sz="3028" b="true">
                <a:solidFill>
                  <a:srgbClr val="F3F6FA"/>
                </a:solidFill>
                <a:latin typeface="Evolventa Bold"/>
                <a:ea typeface="Evolventa Bold"/>
                <a:cs typeface="Evolventa Bold"/>
                <a:sym typeface="Evolventa Bold"/>
              </a:rPr>
              <a:t>тез</a:t>
            </a:r>
          </a:p>
          <a:p>
            <a:pPr algn="l">
              <a:lnSpc>
                <a:spcPts val="4239"/>
              </a:lnSpc>
            </a:pPr>
            <a:r>
              <a:rPr lang="en-US" sz="3028">
                <a:solidFill>
                  <a:srgbClr val="F3F6FA"/>
                </a:solidFill>
                <a:latin typeface="Evolventa"/>
                <a:ea typeface="Evolventa"/>
                <a:cs typeface="Evolventa"/>
                <a:sym typeface="Evolventa"/>
              </a:rPr>
              <a:t> Карбаматтарды синтездеудің</a:t>
            </a:r>
            <a:r>
              <a:rPr lang="en-US" sz="3028">
                <a:solidFill>
                  <a:srgbClr val="F3F6FA"/>
                </a:solidFill>
                <a:latin typeface="Evolventa"/>
                <a:ea typeface="Evolventa"/>
                <a:cs typeface="Evolventa"/>
                <a:sym typeface="Evolventa"/>
              </a:rPr>
              <a:t> кең т</a:t>
            </a:r>
            <a:r>
              <a:rPr lang="en-US" sz="3028">
                <a:solidFill>
                  <a:srgbClr val="F3F6FA"/>
                </a:solidFill>
                <a:latin typeface="Evolventa"/>
                <a:ea typeface="Evolventa"/>
                <a:cs typeface="Evolventa"/>
                <a:sym typeface="Evolventa"/>
              </a:rPr>
              <a:t>ар</a:t>
            </a:r>
            <a:r>
              <a:rPr lang="en-US" sz="3028">
                <a:solidFill>
                  <a:srgbClr val="F3F6FA"/>
                </a:solidFill>
                <a:latin typeface="Evolventa"/>
                <a:ea typeface="Evolventa"/>
                <a:cs typeface="Evolventa"/>
                <a:sym typeface="Evolventa"/>
              </a:rPr>
              <a:t>алғ</a:t>
            </a:r>
            <a:r>
              <a:rPr lang="en-US" sz="3028">
                <a:solidFill>
                  <a:srgbClr val="F3F6FA"/>
                </a:solidFill>
                <a:latin typeface="Evolventa"/>
                <a:ea typeface="Evolventa"/>
                <a:cs typeface="Evolventa"/>
                <a:sym typeface="Evolventa"/>
              </a:rPr>
              <a:t>а</a:t>
            </a:r>
            <a:r>
              <a:rPr lang="en-US" sz="3028">
                <a:solidFill>
                  <a:srgbClr val="F3F6FA"/>
                </a:solidFill>
                <a:latin typeface="Evolventa"/>
                <a:ea typeface="Evolventa"/>
                <a:cs typeface="Evolventa"/>
                <a:sym typeface="Evolventa"/>
              </a:rPr>
              <a:t>н </a:t>
            </a:r>
            <a:r>
              <a:rPr lang="en-US" sz="3028">
                <a:solidFill>
                  <a:srgbClr val="F3F6FA"/>
                </a:solidFill>
                <a:latin typeface="Evolventa"/>
                <a:ea typeface="Evolventa"/>
                <a:cs typeface="Evolventa"/>
                <a:sym typeface="Evolventa"/>
              </a:rPr>
              <a:t>әдісі – фосгеннің спирттермен және аммиакпен әрекеттесуі:</a:t>
            </a:r>
          </a:p>
          <a:p>
            <a:pPr algn="l">
              <a:lnSpc>
                <a:spcPts val="4239"/>
              </a:lnSpc>
            </a:pPr>
            <a:r>
              <a:rPr lang="en-US" sz="3028">
                <a:solidFill>
                  <a:srgbClr val="F3F6FA"/>
                </a:solidFill>
                <a:latin typeface="Evolventa"/>
                <a:ea typeface="Evolventa"/>
                <a:cs typeface="Evolventa"/>
                <a:sym typeface="Evolventa"/>
              </a:rPr>
              <a:t> ROH+COCl2→ROC(O)Cl+HCl</a:t>
            </a:r>
          </a:p>
          <a:p>
            <a:pPr algn="l">
              <a:lnSpc>
                <a:spcPts val="4239"/>
              </a:lnSpc>
            </a:pPr>
            <a:r>
              <a:rPr lang="en-US" sz="3028">
                <a:solidFill>
                  <a:srgbClr val="F3F6FA"/>
                </a:solidFill>
                <a:latin typeface="Evolventa"/>
                <a:ea typeface="Evolventa"/>
                <a:cs typeface="Evolventa"/>
                <a:sym typeface="Evolventa"/>
              </a:rPr>
              <a:t> ROC(O)Cl+NH3​→ROC(O)NH2​+HCl</a:t>
            </a:r>
          </a:p>
          <a:p>
            <a:pPr algn="l">
              <a:lnSpc>
                <a:spcPts val="4239"/>
              </a:lnSpc>
            </a:pPr>
            <a:r>
              <a:rPr lang="en-US" sz="3028">
                <a:solidFill>
                  <a:srgbClr val="F3F6FA"/>
                </a:solidFill>
                <a:latin typeface="Evolventa"/>
                <a:ea typeface="Evolventa"/>
                <a:cs typeface="Evolventa"/>
                <a:sym typeface="Evolventa"/>
              </a:rPr>
              <a:t> Бұл әдіс өнеркәсіптік масштабта жиі қолданылады.</a:t>
            </a:r>
          </a:p>
          <a:p>
            <a:pPr algn="l">
              <a:lnSpc>
                <a:spcPts val="4239"/>
              </a:lnSpc>
            </a:pPr>
          </a:p>
          <a:p>
            <a:pPr algn="l">
              <a:lnSpc>
                <a:spcPts val="4239"/>
              </a:lnSpc>
            </a:pPr>
            <a:r>
              <a:rPr lang="en-US" sz="3028">
                <a:solidFill>
                  <a:srgbClr val="F3F6FA"/>
                </a:solidFill>
                <a:latin typeface="Evolventa"/>
                <a:ea typeface="Evolventa"/>
                <a:cs typeface="Evolventa"/>
                <a:sym typeface="Evolventa"/>
              </a:rPr>
              <a:t> </a:t>
            </a:r>
            <a:r>
              <a:rPr lang="en-US" sz="3028" b="true">
                <a:solidFill>
                  <a:srgbClr val="F3F6FA"/>
                </a:solidFill>
                <a:latin typeface="Evolventa Bold"/>
                <a:ea typeface="Evolventa Bold"/>
                <a:cs typeface="Evolventa Bold"/>
                <a:sym typeface="Evolventa Bold"/>
              </a:rPr>
              <a:t>Изоцианаттар арқылы синтез</a:t>
            </a:r>
          </a:p>
          <a:p>
            <a:pPr algn="l">
              <a:lnSpc>
                <a:spcPts val="4239"/>
              </a:lnSpc>
            </a:pPr>
            <a:r>
              <a:rPr lang="en-US" sz="3028">
                <a:solidFill>
                  <a:srgbClr val="F3F6FA"/>
                </a:solidFill>
                <a:latin typeface="Evolventa"/>
                <a:ea typeface="Evolventa"/>
                <a:cs typeface="Evolventa"/>
                <a:sym typeface="Evolventa"/>
              </a:rPr>
              <a:t> Изоцианаттардың (R-NCO) спирттермен әрекеттесуі арқылы карбаматтар алынады:</a:t>
            </a:r>
          </a:p>
          <a:p>
            <a:pPr algn="l">
              <a:lnSpc>
                <a:spcPts val="4239"/>
              </a:lnSpc>
            </a:pPr>
            <a:r>
              <a:rPr lang="en-US" sz="3028">
                <a:solidFill>
                  <a:srgbClr val="F3F6FA"/>
                </a:solidFill>
                <a:latin typeface="Evolventa"/>
                <a:ea typeface="Evolventa"/>
                <a:cs typeface="Evolventa"/>
                <a:sym typeface="Evolventa"/>
              </a:rPr>
              <a:t> R−NCO+ROH→ROC(O)NH2</a:t>
            </a:r>
          </a:p>
          <a:p>
            <a:pPr algn="l">
              <a:lnSpc>
                <a:spcPts val="4239"/>
              </a:lnSpc>
            </a:pPr>
            <a:r>
              <a:rPr lang="en-US" sz="3028">
                <a:solidFill>
                  <a:srgbClr val="F3F6FA"/>
                </a:solidFill>
                <a:latin typeface="Evolventa"/>
                <a:ea typeface="Evolventa"/>
                <a:cs typeface="Evolventa"/>
                <a:sym typeface="Evolventa"/>
              </a:rPr>
              <a:t> Бұл әдіс полиуретан өндіруде маңызды.</a:t>
            </a:r>
          </a:p>
          <a:p>
            <a:pPr algn="ctr">
              <a:lnSpc>
                <a:spcPts val="3875"/>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5F8AB6">
                <a:alpha val="100000"/>
              </a:srgbClr>
            </a:gs>
            <a:gs pos="100000">
              <a:srgbClr val="004782">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5295704" y="5402331"/>
            <a:ext cx="7921865" cy="1749810"/>
          </a:xfrm>
          <a:custGeom>
            <a:avLst/>
            <a:gdLst/>
            <a:ahLst/>
            <a:cxnLst/>
            <a:rect r="r" b="b" t="t" l="l"/>
            <a:pathLst>
              <a:path h="1749810" w="7921865">
                <a:moveTo>
                  <a:pt x="0" y="0"/>
                </a:moveTo>
                <a:lnTo>
                  <a:pt x="7921865" y="0"/>
                </a:lnTo>
                <a:lnTo>
                  <a:pt x="7921865" y="1749810"/>
                </a:lnTo>
                <a:lnTo>
                  <a:pt x="0" y="1749810"/>
                </a:lnTo>
                <a:lnTo>
                  <a:pt x="0" y="0"/>
                </a:lnTo>
                <a:close/>
              </a:path>
            </a:pathLst>
          </a:custGeom>
          <a:blipFill>
            <a:blip r:embed="rId2"/>
            <a:stretch>
              <a:fillRect l="0" t="0" r="0" b="0"/>
            </a:stretch>
          </a:blipFill>
        </p:spPr>
      </p:sp>
      <p:sp>
        <p:nvSpPr>
          <p:cNvPr name="Freeform 3" id="3"/>
          <p:cNvSpPr/>
          <p:nvPr/>
        </p:nvSpPr>
        <p:spPr>
          <a:xfrm flipH="false" flipV="false" rot="0">
            <a:off x="3051037" y="4612277"/>
            <a:ext cx="1842556" cy="2539864"/>
          </a:xfrm>
          <a:custGeom>
            <a:avLst/>
            <a:gdLst/>
            <a:ahLst/>
            <a:cxnLst/>
            <a:rect r="r" b="b" t="t" l="l"/>
            <a:pathLst>
              <a:path h="2539864" w="1842556">
                <a:moveTo>
                  <a:pt x="0" y="0"/>
                </a:moveTo>
                <a:lnTo>
                  <a:pt x="1842556" y="0"/>
                </a:lnTo>
                <a:lnTo>
                  <a:pt x="1842556" y="2539864"/>
                </a:lnTo>
                <a:lnTo>
                  <a:pt x="0" y="253986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253972" y="885825"/>
            <a:ext cx="16005328" cy="3775211"/>
          </a:xfrm>
          <a:prstGeom prst="rect">
            <a:avLst/>
          </a:prstGeom>
        </p:spPr>
        <p:txBody>
          <a:bodyPr anchor="t" rtlCol="false" tIns="0" lIns="0" bIns="0" rIns="0">
            <a:spAutoFit/>
          </a:bodyPr>
          <a:lstStyle/>
          <a:p>
            <a:pPr algn="ctr">
              <a:lnSpc>
                <a:spcPts val="4239"/>
              </a:lnSpc>
            </a:pPr>
            <a:r>
              <a:rPr lang="en-US" sz="3028" i="true">
                <a:solidFill>
                  <a:srgbClr val="F3F6FA"/>
                </a:solidFill>
                <a:latin typeface="Evolventa Italics"/>
                <a:ea typeface="Evolventa Italics"/>
                <a:cs typeface="Evolventa Italics"/>
                <a:sym typeface="Evolventa Italics"/>
              </a:rPr>
              <a:t> </a:t>
            </a:r>
            <a:r>
              <a:rPr lang="en-US" sz="3028">
                <a:solidFill>
                  <a:srgbClr val="F3F6FA"/>
                </a:solidFill>
                <a:latin typeface="Evolventa"/>
                <a:ea typeface="Evolventa"/>
                <a:cs typeface="Evolventa"/>
                <a:sym typeface="Evolventa"/>
              </a:rPr>
              <a:t>Карбон</a:t>
            </a:r>
            <a:r>
              <a:rPr lang="en-US" sz="3028">
                <a:solidFill>
                  <a:srgbClr val="F3F6FA"/>
                </a:solidFill>
                <a:latin typeface="Evolventa"/>
                <a:ea typeface="Evolventa"/>
                <a:cs typeface="Evolventa"/>
                <a:sym typeface="Evolventa"/>
              </a:rPr>
              <a:t>ил диоксиді </a:t>
            </a:r>
            <a:r>
              <a:rPr lang="en-US" sz="3028">
                <a:solidFill>
                  <a:srgbClr val="F3F6FA"/>
                </a:solidFill>
                <a:latin typeface="Evolventa"/>
                <a:ea typeface="Evolventa"/>
                <a:cs typeface="Evolventa"/>
                <a:sym typeface="Evolventa"/>
              </a:rPr>
              <a:t>(CO₂)</a:t>
            </a:r>
            <a:r>
              <a:rPr lang="en-US" sz="3028">
                <a:solidFill>
                  <a:srgbClr val="F3F6FA"/>
                </a:solidFill>
                <a:latin typeface="Evolventa"/>
                <a:ea typeface="Evolventa"/>
                <a:cs typeface="Evolventa"/>
                <a:sym typeface="Evolventa"/>
              </a:rPr>
              <a:t> </a:t>
            </a:r>
            <a:r>
              <a:rPr lang="en-US" sz="3028">
                <a:solidFill>
                  <a:srgbClr val="F3F6FA"/>
                </a:solidFill>
                <a:latin typeface="Evolventa"/>
                <a:ea typeface="Evolventa"/>
                <a:cs typeface="Evolventa"/>
                <a:sym typeface="Evolventa"/>
              </a:rPr>
              <a:t>арқылы</a:t>
            </a:r>
            <a:r>
              <a:rPr lang="en-US" sz="3028">
                <a:solidFill>
                  <a:srgbClr val="F3F6FA"/>
                </a:solidFill>
                <a:latin typeface="Evolventa"/>
                <a:ea typeface="Evolventa"/>
                <a:cs typeface="Evolventa"/>
                <a:sym typeface="Evolventa"/>
              </a:rPr>
              <a:t> </a:t>
            </a:r>
            <a:r>
              <a:rPr lang="en-US" sz="3028">
                <a:solidFill>
                  <a:srgbClr val="F3F6FA"/>
                </a:solidFill>
                <a:latin typeface="Evolventa"/>
                <a:ea typeface="Evolventa"/>
                <a:cs typeface="Evolventa"/>
                <a:sym typeface="Evolventa"/>
              </a:rPr>
              <a:t>син</a:t>
            </a:r>
            <a:r>
              <a:rPr lang="en-US" sz="3028">
                <a:solidFill>
                  <a:srgbClr val="F3F6FA"/>
                </a:solidFill>
                <a:latin typeface="Evolventa"/>
                <a:ea typeface="Evolventa"/>
                <a:cs typeface="Evolventa"/>
                <a:sym typeface="Evolventa"/>
              </a:rPr>
              <a:t>тез</a:t>
            </a:r>
          </a:p>
          <a:p>
            <a:pPr algn="ctr">
              <a:lnSpc>
                <a:spcPts val="4239"/>
              </a:lnSpc>
            </a:pPr>
            <a:r>
              <a:rPr lang="en-US" sz="3028">
                <a:solidFill>
                  <a:srgbClr val="F3F6FA"/>
                </a:solidFill>
                <a:latin typeface="Evolventa"/>
                <a:ea typeface="Evolventa"/>
                <a:cs typeface="Evolventa"/>
                <a:sym typeface="Evolventa"/>
              </a:rPr>
              <a:t> Карбони</a:t>
            </a:r>
            <a:r>
              <a:rPr lang="en-US" sz="3028">
                <a:solidFill>
                  <a:srgbClr val="F3F6FA"/>
                </a:solidFill>
                <a:latin typeface="Evolventa"/>
                <a:ea typeface="Evolventa"/>
                <a:cs typeface="Evolventa"/>
                <a:sym typeface="Evolventa"/>
              </a:rPr>
              <a:t>л </a:t>
            </a:r>
            <a:r>
              <a:rPr lang="en-US" sz="3028">
                <a:solidFill>
                  <a:srgbClr val="F3F6FA"/>
                </a:solidFill>
                <a:latin typeface="Evolventa"/>
                <a:ea typeface="Evolventa"/>
                <a:cs typeface="Evolventa"/>
                <a:sym typeface="Evolventa"/>
              </a:rPr>
              <a:t>диоксидін спирт пен аммиак қатысында қолдану:</a:t>
            </a:r>
          </a:p>
          <a:p>
            <a:pPr algn="ctr">
              <a:lnSpc>
                <a:spcPts val="4239"/>
              </a:lnSpc>
            </a:pPr>
            <a:r>
              <a:rPr lang="en-US" sz="3028">
                <a:solidFill>
                  <a:srgbClr val="F3F6FA"/>
                </a:solidFill>
                <a:latin typeface="Evolventa"/>
                <a:ea typeface="Evolventa"/>
                <a:cs typeface="Evolventa"/>
                <a:sym typeface="Evolventa"/>
              </a:rPr>
              <a:t> CO2+ROH+NH3→ROC(O)NH2+H2O</a:t>
            </a:r>
          </a:p>
          <a:p>
            <a:pPr algn="ctr">
              <a:lnSpc>
                <a:spcPts val="4239"/>
              </a:lnSpc>
            </a:pPr>
            <a:r>
              <a:rPr lang="en-US" sz="3028">
                <a:solidFill>
                  <a:srgbClr val="F3F6FA"/>
                </a:solidFill>
                <a:latin typeface="Evolventa"/>
                <a:ea typeface="Evolventa"/>
                <a:cs typeface="Evolventa"/>
                <a:sym typeface="Evolventa"/>
              </a:rPr>
              <a:t> Бұл әдіс экологиялық таза болып табылады.</a:t>
            </a:r>
          </a:p>
          <a:p>
            <a:pPr algn="ctr">
              <a:lnSpc>
                <a:spcPts val="4239"/>
              </a:lnSpc>
            </a:pPr>
            <a:r>
              <a:rPr lang="en-US" sz="3028">
                <a:solidFill>
                  <a:srgbClr val="F3F6FA"/>
                </a:solidFill>
                <a:latin typeface="Evolventa"/>
                <a:ea typeface="Evolventa"/>
                <a:cs typeface="Evolventa"/>
                <a:sym typeface="Evolventa"/>
              </a:rPr>
              <a:t> К</a:t>
            </a:r>
            <a:r>
              <a:rPr lang="en-US" sz="3028">
                <a:solidFill>
                  <a:srgbClr val="F3F6FA"/>
                </a:solidFill>
                <a:latin typeface="Evolventa"/>
                <a:ea typeface="Evolventa"/>
                <a:cs typeface="Evolventa"/>
                <a:sym typeface="Evolventa"/>
              </a:rPr>
              <a:t>ар</a:t>
            </a:r>
            <a:r>
              <a:rPr lang="en-US" sz="3028">
                <a:solidFill>
                  <a:srgbClr val="F3F6FA"/>
                </a:solidFill>
                <a:latin typeface="Evolventa"/>
                <a:ea typeface="Evolventa"/>
                <a:cs typeface="Evolventa"/>
                <a:sym typeface="Evolventa"/>
              </a:rPr>
              <a:t>бамин</a:t>
            </a:r>
            <a:r>
              <a:rPr lang="en-US" sz="3028">
                <a:solidFill>
                  <a:srgbClr val="F3F6FA"/>
                </a:solidFill>
                <a:latin typeface="Evolventa"/>
                <a:ea typeface="Evolventa"/>
                <a:cs typeface="Evolventa"/>
                <a:sym typeface="Evolventa"/>
              </a:rPr>
              <a:t> </a:t>
            </a:r>
            <a:r>
              <a:rPr lang="en-US" sz="3028">
                <a:solidFill>
                  <a:srgbClr val="F3F6FA"/>
                </a:solidFill>
                <a:latin typeface="Evolventa"/>
                <a:ea typeface="Evolventa"/>
                <a:cs typeface="Evolventa"/>
                <a:sym typeface="Evolventa"/>
              </a:rPr>
              <a:t>қыш</a:t>
            </a:r>
            <a:r>
              <a:rPr lang="en-US" sz="3028">
                <a:solidFill>
                  <a:srgbClr val="F3F6FA"/>
                </a:solidFill>
                <a:latin typeface="Evolventa"/>
                <a:ea typeface="Evolventa"/>
                <a:cs typeface="Evolventa"/>
                <a:sym typeface="Evolventa"/>
              </a:rPr>
              <a:t>қылы</a:t>
            </a:r>
            <a:r>
              <a:rPr lang="en-US" sz="3028">
                <a:solidFill>
                  <a:srgbClr val="F3F6FA"/>
                </a:solidFill>
                <a:latin typeface="Evolventa"/>
                <a:ea typeface="Evolventa"/>
                <a:cs typeface="Evolventa"/>
                <a:sym typeface="Evolventa"/>
              </a:rPr>
              <a:t>ның</a:t>
            </a:r>
            <a:r>
              <a:rPr lang="en-US" sz="3028">
                <a:solidFill>
                  <a:srgbClr val="F3F6FA"/>
                </a:solidFill>
                <a:latin typeface="Evolventa"/>
                <a:ea typeface="Evolventa"/>
                <a:cs typeface="Evolventa"/>
                <a:sym typeface="Evolventa"/>
              </a:rPr>
              <a:t> </a:t>
            </a:r>
            <a:r>
              <a:rPr lang="en-US" sz="3028">
                <a:solidFill>
                  <a:srgbClr val="F3F6FA"/>
                </a:solidFill>
                <a:latin typeface="Evolventa"/>
                <a:ea typeface="Evolventa"/>
                <a:cs typeface="Evolventa"/>
                <a:sym typeface="Evolventa"/>
              </a:rPr>
              <a:t>эф</a:t>
            </a:r>
            <a:r>
              <a:rPr lang="en-US" sz="3028">
                <a:solidFill>
                  <a:srgbClr val="F3F6FA"/>
                </a:solidFill>
                <a:latin typeface="Evolventa"/>
                <a:ea typeface="Evolventa"/>
                <a:cs typeface="Evolventa"/>
                <a:sym typeface="Evolventa"/>
              </a:rPr>
              <a:t>и</a:t>
            </a:r>
            <a:r>
              <a:rPr lang="en-US" sz="3028">
                <a:solidFill>
                  <a:srgbClr val="F3F6FA"/>
                </a:solidFill>
                <a:latin typeface="Evolventa"/>
                <a:ea typeface="Evolventa"/>
                <a:cs typeface="Evolventa"/>
                <a:sym typeface="Evolventa"/>
              </a:rPr>
              <a:t>рл</a:t>
            </a:r>
            <a:r>
              <a:rPr lang="en-US" sz="3028">
                <a:solidFill>
                  <a:srgbClr val="F3F6FA"/>
                </a:solidFill>
                <a:latin typeface="Evolventa"/>
                <a:ea typeface="Evolventa"/>
                <a:cs typeface="Evolventa"/>
                <a:sym typeface="Evolventa"/>
              </a:rPr>
              <a:t>е</a:t>
            </a:r>
            <a:r>
              <a:rPr lang="en-US" sz="3028">
                <a:solidFill>
                  <a:srgbClr val="F3F6FA"/>
                </a:solidFill>
                <a:latin typeface="Evolventa"/>
                <a:ea typeface="Evolventa"/>
                <a:cs typeface="Evolventa"/>
                <a:sym typeface="Evolventa"/>
              </a:rPr>
              <a:t>рі оның хлорангидридтерінің спирттермен        әрекеттесуі нәтижесінде алынады:</a:t>
            </a:r>
          </a:p>
          <a:p>
            <a:pPr algn="ctr">
              <a:lnSpc>
                <a:spcPts val="3875"/>
              </a:lnSpc>
            </a:pPr>
          </a:p>
        </p:txBody>
      </p:sp>
      <p:sp>
        <p:nvSpPr>
          <p:cNvPr name="TextBox 5" id="5"/>
          <p:cNvSpPr txBox="true"/>
          <p:nvPr/>
        </p:nvSpPr>
        <p:spPr>
          <a:xfrm rot="0">
            <a:off x="1253972" y="7616689"/>
            <a:ext cx="16005328" cy="1641611"/>
          </a:xfrm>
          <a:prstGeom prst="rect">
            <a:avLst/>
          </a:prstGeom>
        </p:spPr>
        <p:txBody>
          <a:bodyPr anchor="t" rtlCol="false" tIns="0" lIns="0" bIns="0" rIns="0">
            <a:spAutoFit/>
          </a:bodyPr>
          <a:lstStyle/>
          <a:p>
            <a:pPr algn="ctr">
              <a:lnSpc>
                <a:spcPts val="4239"/>
              </a:lnSpc>
            </a:pPr>
            <a:r>
              <a:rPr lang="en-US" sz="3028" i="true">
                <a:solidFill>
                  <a:srgbClr val="F3F6FA"/>
                </a:solidFill>
                <a:latin typeface="Evolventa Italics"/>
                <a:ea typeface="Evolventa Italics"/>
                <a:cs typeface="Evolventa Italics"/>
                <a:sym typeface="Evolventa Italics"/>
              </a:rPr>
              <a:t> </a:t>
            </a:r>
            <a:r>
              <a:rPr lang="en-US" sz="3028">
                <a:solidFill>
                  <a:srgbClr val="F3F6FA"/>
                </a:solidFill>
                <a:latin typeface="Evolventa"/>
                <a:ea typeface="Evolventa"/>
                <a:cs typeface="Evolventa"/>
                <a:sym typeface="Evolventa"/>
              </a:rPr>
              <a:t>Фармацевт</a:t>
            </a:r>
            <a:r>
              <a:rPr lang="en-US" sz="3028">
                <a:solidFill>
                  <a:srgbClr val="F3F6FA"/>
                </a:solidFill>
                <a:latin typeface="Evolventa"/>
                <a:ea typeface="Evolventa"/>
                <a:cs typeface="Evolventa"/>
                <a:sym typeface="Evolventa"/>
              </a:rPr>
              <a:t>икада, </a:t>
            </a:r>
            <a:r>
              <a:rPr lang="en-US" sz="3028">
                <a:solidFill>
                  <a:srgbClr val="F3F6FA"/>
                </a:solidFill>
                <a:latin typeface="Evolventa"/>
                <a:ea typeface="Evolventa"/>
                <a:cs typeface="Evolventa"/>
                <a:sym typeface="Evolventa"/>
              </a:rPr>
              <a:t>ауыл</a:t>
            </a:r>
            <a:r>
              <a:rPr lang="en-US" sz="3028">
                <a:solidFill>
                  <a:srgbClr val="F3F6FA"/>
                </a:solidFill>
                <a:latin typeface="Evolventa"/>
                <a:ea typeface="Evolventa"/>
                <a:cs typeface="Evolventa"/>
                <a:sym typeface="Evolventa"/>
              </a:rPr>
              <a:t> ш</a:t>
            </a:r>
            <a:r>
              <a:rPr lang="en-US" sz="3028">
                <a:solidFill>
                  <a:srgbClr val="F3F6FA"/>
                </a:solidFill>
                <a:latin typeface="Evolventa"/>
                <a:ea typeface="Evolventa"/>
                <a:cs typeface="Evolventa"/>
                <a:sym typeface="Evolventa"/>
              </a:rPr>
              <a:t>аруашы</a:t>
            </a:r>
            <a:r>
              <a:rPr lang="en-US" sz="3028">
                <a:solidFill>
                  <a:srgbClr val="F3F6FA"/>
                </a:solidFill>
                <a:latin typeface="Evolventa"/>
                <a:ea typeface="Evolventa"/>
                <a:cs typeface="Evolventa"/>
                <a:sym typeface="Evolventa"/>
              </a:rPr>
              <a:t>л</a:t>
            </a:r>
            <a:r>
              <a:rPr lang="en-US" sz="3028">
                <a:solidFill>
                  <a:srgbClr val="F3F6FA"/>
                </a:solidFill>
                <a:latin typeface="Evolventa"/>
                <a:ea typeface="Evolventa"/>
                <a:cs typeface="Evolventa"/>
                <a:sym typeface="Evolventa"/>
              </a:rPr>
              <a:t>ығында, органикалық синтезде,</a:t>
            </a:r>
            <a:r>
              <a:rPr lang="en-US" sz="3028">
                <a:solidFill>
                  <a:srgbClr val="F3F6FA"/>
                </a:solidFill>
                <a:latin typeface="Evolventa"/>
                <a:ea typeface="Evolventa"/>
                <a:cs typeface="Evolventa"/>
                <a:sym typeface="Evolventa"/>
              </a:rPr>
              <a:t> полиме</a:t>
            </a:r>
            <a:r>
              <a:rPr lang="en-US" sz="3028">
                <a:solidFill>
                  <a:srgbClr val="F3F6FA"/>
                </a:solidFill>
                <a:latin typeface="Evolventa"/>
                <a:ea typeface="Evolventa"/>
                <a:cs typeface="Evolventa"/>
                <a:sym typeface="Evolventa"/>
              </a:rPr>
              <a:t>рл</a:t>
            </a:r>
            <a:r>
              <a:rPr lang="en-US" sz="3028">
                <a:solidFill>
                  <a:srgbClr val="F3F6FA"/>
                </a:solidFill>
                <a:latin typeface="Evolventa"/>
                <a:ea typeface="Evolventa"/>
                <a:cs typeface="Evolventa"/>
                <a:sym typeface="Evolventa"/>
              </a:rPr>
              <a:t>е</a:t>
            </a:r>
            <a:r>
              <a:rPr lang="en-US" sz="3028">
                <a:solidFill>
                  <a:srgbClr val="F3F6FA"/>
                </a:solidFill>
                <a:latin typeface="Evolventa"/>
                <a:ea typeface="Evolventa"/>
                <a:cs typeface="Evolventa"/>
                <a:sym typeface="Evolventa"/>
              </a:rPr>
              <a:t>р өндірісінде қолданылады. </a:t>
            </a:r>
          </a:p>
          <a:p>
            <a:pPr algn="ctr">
              <a:lnSpc>
                <a:spcPts val="3875"/>
              </a:lnSpc>
            </a:pPr>
          </a:p>
        </p:txBody>
      </p:sp>
    </p:spTree>
  </p:cSld>
  <p:clrMapOvr>
    <a:masterClrMapping/>
  </p:clrMapOvr>
</p:sld>
</file>

<file path=ppt/slides/slide25.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243901" y="219257"/>
            <a:ext cx="15800197" cy="9562936"/>
          </a:xfrm>
          <a:prstGeom prst="rect">
            <a:avLst/>
          </a:prstGeom>
        </p:spPr>
        <p:txBody>
          <a:bodyPr anchor="t" rtlCol="false" tIns="0" lIns="0" bIns="0" rIns="0">
            <a:spAutoFit/>
          </a:bodyPr>
          <a:lstStyle/>
          <a:p>
            <a:pPr algn="l">
              <a:lnSpc>
                <a:spcPts val="3762"/>
              </a:lnSpc>
            </a:pPr>
            <a:r>
              <a:rPr lang="en-US" sz="2687" i="true">
                <a:solidFill>
                  <a:srgbClr val="F3F6FA"/>
                </a:solidFill>
                <a:latin typeface="Evolventa Italics"/>
                <a:ea typeface="Evolventa Italics"/>
                <a:cs typeface="Evolventa Italics"/>
                <a:sym typeface="Evolventa Italics"/>
              </a:rPr>
              <a:t> </a:t>
            </a:r>
            <a:r>
              <a:rPr lang="en-US" sz="2687">
                <a:solidFill>
                  <a:srgbClr val="F3F6FA"/>
                </a:solidFill>
                <a:latin typeface="Evolventa"/>
                <a:ea typeface="Evolventa"/>
                <a:cs typeface="Evolventa"/>
                <a:sym typeface="Evolventa"/>
              </a:rPr>
              <a:t>Карбамин қышқылының эфирлері тұрақты қосылыстар болып табылады және өнеркәсіптің </a:t>
            </a:r>
            <a:r>
              <a:rPr lang="en-US" sz="2687">
                <a:solidFill>
                  <a:srgbClr val="F3F6FA"/>
                </a:solidFill>
                <a:latin typeface="Evolventa"/>
                <a:ea typeface="Evolventa"/>
                <a:cs typeface="Evolventa"/>
                <a:sym typeface="Evolventa"/>
              </a:rPr>
              <a:t>көптеген салаларында қолд</a:t>
            </a:r>
            <a:r>
              <a:rPr lang="en-US" sz="2687">
                <a:solidFill>
                  <a:srgbClr val="F3F6FA"/>
                </a:solidFill>
                <a:latin typeface="Evolventa"/>
                <a:ea typeface="Evolventa"/>
                <a:cs typeface="Evolventa"/>
                <a:sym typeface="Evolventa"/>
              </a:rPr>
              <a:t>анылады.</a:t>
            </a:r>
            <a:r>
              <a:rPr lang="en-US" sz="2687">
                <a:solidFill>
                  <a:srgbClr val="F3F6FA"/>
                </a:solidFill>
                <a:latin typeface="Evolventa"/>
                <a:ea typeface="Evolventa"/>
                <a:cs typeface="Evolventa"/>
                <a:sym typeface="Evolventa"/>
              </a:rPr>
              <a:t> </a:t>
            </a:r>
          </a:p>
          <a:p>
            <a:pPr algn="l">
              <a:lnSpc>
                <a:spcPts val="3762"/>
              </a:lnSpc>
            </a:pPr>
          </a:p>
          <a:p>
            <a:pPr algn="l">
              <a:lnSpc>
                <a:spcPts val="3762"/>
              </a:lnSpc>
            </a:pPr>
            <a:r>
              <a:rPr lang="en-US" sz="2687">
                <a:solidFill>
                  <a:srgbClr val="F3F6FA"/>
                </a:solidFill>
                <a:latin typeface="Evolventa"/>
                <a:ea typeface="Evolventa"/>
                <a:cs typeface="Evolventa"/>
                <a:sym typeface="Evolventa"/>
              </a:rPr>
              <a:t>Оларды синтездеудің бірнеше әдістері б</a:t>
            </a:r>
            <a:r>
              <a:rPr lang="en-US" sz="2687">
                <a:solidFill>
                  <a:srgbClr val="F3F6FA"/>
                </a:solidFill>
                <a:latin typeface="Evolventa"/>
                <a:ea typeface="Evolventa"/>
                <a:cs typeface="Evolventa"/>
                <a:sym typeface="Evolventa"/>
              </a:rPr>
              <a:t>ар, олардың ішінде фосген, изоцианаттар және көмірқышқы</a:t>
            </a:r>
            <a:r>
              <a:rPr lang="en-US" sz="2687">
                <a:solidFill>
                  <a:srgbClr val="F3F6FA"/>
                </a:solidFill>
                <a:latin typeface="Evolventa"/>
                <a:ea typeface="Evolventa"/>
                <a:cs typeface="Evolventa"/>
                <a:sym typeface="Evolventa"/>
              </a:rPr>
              <a:t>л газ</a:t>
            </a:r>
            <a:r>
              <a:rPr lang="en-US" sz="2687">
                <a:solidFill>
                  <a:srgbClr val="F3F6FA"/>
                </a:solidFill>
                <a:latin typeface="Evolventa"/>
                <a:ea typeface="Evolventa"/>
                <a:cs typeface="Evolventa"/>
                <a:sym typeface="Evolventa"/>
              </a:rPr>
              <a:t>ы арқылы алынатын әдістер кеңінен таралған.</a:t>
            </a:r>
          </a:p>
          <a:p>
            <a:pPr algn="l">
              <a:lnSpc>
                <a:spcPts val="3762"/>
              </a:lnSpc>
            </a:pPr>
          </a:p>
          <a:p>
            <a:pPr algn="l">
              <a:lnSpc>
                <a:spcPts val="3762"/>
              </a:lnSpc>
            </a:pPr>
            <a:r>
              <a:rPr lang="en-US" sz="2687">
                <a:solidFill>
                  <a:srgbClr val="F3F6FA"/>
                </a:solidFill>
                <a:latin typeface="Evolventa"/>
                <a:ea typeface="Evolventa"/>
                <a:cs typeface="Evolventa"/>
                <a:sym typeface="Evolventa"/>
              </a:rPr>
              <a:t> </a:t>
            </a:r>
            <a:r>
              <a:rPr lang="en-US" sz="2687" i="true" b="true">
                <a:solidFill>
                  <a:srgbClr val="F3F6FA"/>
                </a:solidFill>
                <a:latin typeface="Evolventa Bold Italics"/>
                <a:ea typeface="Evolventa Bold Italics"/>
                <a:cs typeface="Evolventa Bold Italics"/>
                <a:sym typeface="Evolventa Bold Italics"/>
              </a:rPr>
              <a:t>Карбамин қышқылының түрлену реакциялары</a:t>
            </a:r>
          </a:p>
          <a:p>
            <a:pPr algn="l">
              <a:lnSpc>
                <a:spcPts val="3762"/>
              </a:lnSpc>
            </a:pPr>
            <a:r>
              <a:rPr lang="en-US" sz="2687">
                <a:solidFill>
                  <a:srgbClr val="F3F6FA"/>
                </a:solidFill>
                <a:latin typeface="Evolventa"/>
                <a:ea typeface="Evolventa"/>
                <a:cs typeface="Evolventa"/>
                <a:sym typeface="Evolventa"/>
              </a:rPr>
              <a:t> </a:t>
            </a:r>
            <a:r>
              <a:rPr lang="en-US" sz="2687" i="true">
                <a:solidFill>
                  <a:srgbClr val="F3F6FA"/>
                </a:solidFill>
                <a:latin typeface="Evolventa Italics"/>
                <a:ea typeface="Evolventa Italics"/>
                <a:cs typeface="Evolventa Italics"/>
                <a:sym typeface="Evolventa Italics"/>
              </a:rPr>
              <a:t>1. Декарбоксилдену реакциясы</a:t>
            </a:r>
          </a:p>
          <a:p>
            <a:pPr algn="l">
              <a:lnSpc>
                <a:spcPts val="3762"/>
              </a:lnSpc>
            </a:pPr>
            <a:r>
              <a:rPr lang="en-US" sz="2687">
                <a:solidFill>
                  <a:srgbClr val="F3F6FA"/>
                </a:solidFill>
                <a:latin typeface="Evolventa"/>
                <a:ea typeface="Evolventa"/>
                <a:cs typeface="Evolventa"/>
                <a:sym typeface="Evolventa"/>
              </a:rPr>
              <a:t> Карбамин қышқылы декарбоксилденіп, аммиак пен көмірқышқыл газын түзеді:</a:t>
            </a:r>
          </a:p>
          <a:p>
            <a:pPr algn="l">
              <a:lnSpc>
                <a:spcPts val="3762"/>
              </a:lnSpc>
            </a:pPr>
            <a:r>
              <a:rPr lang="en-US" sz="2687">
                <a:solidFill>
                  <a:srgbClr val="F3F6FA"/>
                </a:solidFill>
                <a:latin typeface="Evolventa"/>
                <a:ea typeface="Evolventa"/>
                <a:cs typeface="Evolventa"/>
                <a:sym typeface="Evolventa"/>
              </a:rPr>
              <a:t> NH2COOH→NH3+CO2</a:t>
            </a:r>
          </a:p>
          <a:p>
            <a:pPr algn="l">
              <a:lnSpc>
                <a:spcPts val="3762"/>
              </a:lnSpc>
            </a:pPr>
          </a:p>
          <a:p>
            <a:pPr algn="l">
              <a:lnSpc>
                <a:spcPts val="3762"/>
              </a:lnSpc>
            </a:pPr>
            <a:r>
              <a:rPr lang="en-US" sz="2687">
                <a:solidFill>
                  <a:srgbClr val="F3F6FA"/>
                </a:solidFill>
                <a:latin typeface="Evolventa"/>
                <a:ea typeface="Evolventa"/>
                <a:cs typeface="Evolventa"/>
                <a:sym typeface="Evolventa"/>
              </a:rPr>
              <a:t> Бұл</a:t>
            </a:r>
            <a:r>
              <a:rPr lang="en-US" sz="2687">
                <a:solidFill>
                  <a:srgbClr val="F3F6FA"/>
                </a:solidFill>
                <a:latin typeface="Evolventa"/>
                <a:ea typeface="Evolventa"/>
                <a:cs typeface="Evolventa"/>
                <a:sym typeface="Evolventa"/>
              </a:rPr>
              <a:t> процесс биохимиялық циклдерде маңызды рөл атқарады (мысалы, мочевина циклінде).</a:t>
            </a:r>
          </a:p>
          <a:p>
            <a:pPr algn="l">
              <a:lnSpc>
                <a:spcPts val="3762"/>
              </a:lnSpc>
            </a:pPr>
          </a:p>
          <a:p>
            <a:pPr algn="l">
              <a:lnSpc>
                <a:spcPts val="3762"/>
              </a:lnSpc>
            </a:pPr>
            <a:r>
              <a:rPr lang="en-US" sz="2687">
                <a:solidFill>
                  <a:srgbClr val="F3F6FA"/>
                </a:solidFill>
                <a:latin typeface="Evolventa"/>
                <a:ea typeface="Evolventa"/>
                <a:cs typeface="Evolventa"/>
                <a:sym typeface="Evolventa"/>
              </a:rPr>
              <a:t> </a:t>
            </a:r>
            <a:r>
              <a:rPr lang="en-US" sz="2687" i="true">
                <a:solidFill>
                  <a:srgbClr val="F3F6FA"/>
                </a:solidFill>
                <a:latin typeface="Evolventa Italics"/>
                <a:ea typeface="Evolventa Italics"/>
                <a:cs typeface="Evolventa Italics"/>
                <a:sym typeface="Evolventa Italics"/>
              </a:rPr>
              <a:t>2. Мочевинаға айналуы</a:t>
            </a:r>
          </a:p>
          <a:p>
            <a:pPr algn="l">
              <a:lnSpc>
                <a:spcPts val="3762"/>
              </a:lnSpc>
            </a:pPr>
            <a:r>
              <a:rPr lang="en-US" sz="2687">
                <a:solidFill>
                  <a:srgbClr val="F3F6FA"/>
                </a:solidFill>
                <a:latin typeface="Evolventa"/>
                <a:ea typeface="Evolventa"/>
                <a:cs typeface="Evolventa"/>
                <a:sym typeface="Evolventa"/>
              </a:rPr>
              <a:t> Ка</a:t>
            </a:r>
            <a:r>
              <a:rPr lang="en-US" sz="2687">
                <a:solidFill>
                  <a:srgbClr val="F3F6FA"/>
                </a:solidFill>
                <a:latin typeface="Evolventa"/>
                <a:ea typeface="Evolventa"/>
                <a:cs typeface="Evolventa"/>
                <a:sym typeface="Evolventa"/>
              </a:rPr>
              <a:t>рбамин қышқылының мол</a:t>
            </a:r>
            <a:r>
              <a:rPr lang="en-US" sz="2687">
                <a:solidFill>
                  <a:srgbClr val="F3F6FA"/>
                </a:solidFill>
                <a:latin typeface="Evolventa"/>
                <a:ea typeface="Evolventa"/>
                <a:cs typeface="Evolventa"/>
                <a:sym typeface="Evolventa"/>
              </a:rPr>
              <a:t>екулала</a:t>
            </a:r>
            <a:r>
              <a:rPr lang="en-US" sz="2687">
                <a:solidFill>
                  <a:srgbClr val="F3F6FA"/>
                </a:solidFill>
                <a:latin typeface="Evolventa"/>
                <a:ea typeface="Evolventa"/>
                <a:cs typeface="Evolventa"/>
                <a:sym typeface="Evolventa"/>
              </a:rPr>
              <a:t>ры конденсацияланып, мочевина түзіледі:</a:t>
            </a:r>
          </a:p>
          <a:p>
            <a:pPr algn="l">
              <a:lnSpc>
                <a:spcPts val="3762"/>
              </a:lnSpc>
            </a:pPr>
            <a:r>
              <a:rPr lang="en-US" sz="2687">
                <a:solidFill>
                  <a:srgbClr val="F3F6FA"/>
                </a:solidFill>
                <a:latin typeface="Evolventa"/>
                <a:ea typeface="Evolventa"/>
                <a:cs typeface="Evolventa"/>
                <a:sym typeface="Evolventa"/>
              </a:rPr>
              <a:t> 2NH2COOH→NH2CONH2+H2O</a:t>
            </a:r>
          </a:p>
          <a:p>
            <a:pPr algn="l">
              <a:lnSpc>
                <a:spcPts val="3762"/>
              </a:lnSpc>
            </a:pPr>
          </a:p>
          <a:p>
            <a:pPr algn="l">
              <a:lnSpc>
                <a:spcPts val="3762"/>
              </a:lnSpc>
            </a:pPr>
            <a:r>
              <a:rPr lang="en-US" sz="2687">
                <a:solidFill>
                  <a:srgbClr val="F3F6FA"/>
                </a:solidFill>
                <a:latin typeface="Evolventa"/>
                <a:ea typeface="Evolventa"/>
                <a:cs typeface="Evolventa"/>
                <a:sym typeface="Evolventa"/>
              </a:rPr>
              <a:t> Мочевина тыңайтқыштар мен фармацевтикада кеңінен қолданылады.</a:t>
            </a:r>
          </a:p>
          <a:p>
            <a:pPr algn="l">
              <a:lnSpc>
                <a:spcPts val="3440"/>
              </a:lnSpc>
            </a:pPr>
          </a:p>
        </p:txBody>
      </p:sp>
    </p:spTree>
  </p:cSld>
  <p:clrMapOvr>
    <a:masterClrMapping/>
  </p:clrMapOvr>
</p:sld>
</file>

<file path=ppt/slides/slide26.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lin ang="0"/>
        </a:gradFill>
      </p:bgPr>
    </p:bg>
    <p:spTree>
      <p:nvGrpSpPr>
        <p:cNvPr id="1" name=""/>
        <p:cNvGrpSpPr/>
        <p:nvPr/>
      </p:nvGrpSpPr>
      <p:grpSpPr>
        <a:xfrm>
          <a:off x="0" y="0"/>
          <a:ext cx="0" cy="0"/>
          <a:chOff x="0" y="0"/>
          <a:chExt cx="0" cy="0"/>
        </a:xfrm>
      </p:grpSpPr>
      <p:sp>
        <p:nvSpPr>
          <p:cNvPr name="TextBox 2" id="2"/>
          <p:cNvSpPr txBox="true"/>
          <p:nvPr/>
        </p:nvSpPr>
        <p:spPr>
          <a:xfrm rot="0">
            <a:off x="1337764" y="1058066"/>
            <a:ext cx="15612473" cy="7942269"/>
          </a:xfrm>
          <a:prstGeom prst="rect">
            <a:avLst/>
          </a:prstGeom>
        </p:spPr>
        <p:txBody>
          <a:bodyPr anchor="t" rtlCol="false" tIns="0" lIns="0" bIns="0" rIns="0">
            <a:spAutoFit/>
          </a:bodyPr>
          <a:lstStyle/>
          <a:p>
            <a:pPr algn="l">
              <a:lnSpc>
                <a:spcPts val="5189"/>
              </a:lnSpc>
            </a:pPr>
            <a:r>
              <a:rPr lang="en-US" sz="3052" i="true">
                <a:solidFill>
                  <a:srgbClr val="F3F6FA"/>
                </a:solidFill>
                <a:latin typeface="Evolventa Italics"/>
                <a:ea typeface="Evolventa Italics"/>
                <a:cs typeface="Evolventa Italics"/>
                <a:sym typeface="Evolventa Italics"/>
              </a:rPr>
              <a:t> 3.</a:t>
            </a:r>
            <a:r>
              <a:rPr lang="en-US" sz="3052" i="true">
                <a:solidFill>
                  <a:srgbClr val="F3F6FA"/>
                </a:solidFill>
                <a:latin typeface="Evolventa Italics"/>
                <a:ea typeface="Evolventa Italics"/>
                <a:cs typeface="Evolventa Italics"/>
                <a:sym typeface="Evolventa Italics"/>
              </a:rPr>
              <a:t> И</a:t>
            </a:r>
            <a:r>
              <a:rPr lang="en-US" sz="3052" i="true">
                <a:solidFill>
                  <a:srgbClr val="F3F6FA"/>
                </a:solidFill>
                <a:latin typeface="Evolventa Italics"/>
                <a:ea typeface="Evolventa Italics"/>
                <a:cs typeface="Evolventa Italics"/>
                <a:sym typeface="Evolventa Italics"/>
              </a:rPr>
              <a:t>зоцианатқ</a:t>
            </a:r>
            <a:r>
              <a:rPr lang="en-US" sz="3052" i="true">
                <a:solidFill>
                  <a:srgbClr val="F3F6FA"/>
                </a:solidFill>
                <a:latin typeface="Evolventa Italics"/>
                <a:ea typeface="Evolventa Italics"/>
                <a:cs typeface="Evolventa Italics"/>
                <a:sym typeface="Evolventa Italics"/>
              </a:rPr>
              <a:t>а</a:t>
            </a:r>
            <a:r>
              <a:rPr lang="en-US" sz="3052" i="true">
                <a:solidFill>
                  <a:srgbClr val="F3F6FA"/>
                </a:solidFill>
                <a:latin typeface="Evolventa Italics"/>
                <a:ea typeface="Evolventa Italics"/>
                <a:cs typeface="Evolventa Italics"/>
                <a:sym typeface="Evolventa Italics"/>
              </a:rPr>
              <a:t> айналу</a:t>
            </a:r>
          </a:p>
          <a:p>
            <a:pPr algn="l">
              <a:lnSpc>
                <a:spcPts val="5189"/>
              </a:lnSpc>
            </a:pPr>
            <a:r>
              <a:rPr lang="en-US" sz="3052">
                <a:solidFill>
                  <a:srgbClr val="F3F6FA"/>
                </a:solidFill>
                <a:latin typeface="Evolventa"/>
                <a:ea typeface="Evolventa"/>
                <a:cs typeface="Evolventa"/>
                <a:sym typeface="Evolventa"/>
              </a:rPr>
              <a:t> </a:t>
            </a:r>
            <a:r>
              <a:rPr lang="en-US" sz="3052">
                <a:solidFill>
                  <a:srgbClr val="F3F6FA"/>
                </a:solidFill>
                <a:latin typeface="Evolventa"/>
                <a:ea typeface="Evolventa"/>
                <a:cs typeface="Evolventa"/>
                <a:sym typeface="Evolventa"/>
              </a:rPr>
              <a:t>Карбамин қышқылы </a:t>
            </a:r>
            <a:r>
              <a:rPr lang="en-US" sz="3052">
                <a:solidFill>
                  <a:srgbClr val="F3F6FA"/>
                </a:solidFill>
                <a:latin typeface="Evolventa"/>
                <a:ea typeface="Evolventa"/>
                <a:cs typeface="Evolventa"/>
                <a:sym typeface="Evolventa"/>
              </a:rPr>
              <a:t>қ</a:t>
            </a:r>
            <a:r>
              <a:rPr lang="en-US" sz="3052">
                <a:solidFill>
                  <a:srgbClr val="F3F6FA"/>
                </a:solidFill>
                <a:latin typeface="Evolventa"/>
                <a:ea typeface="Evolventa"/>
                <a:cs typeface="Evolventa"/>
                <a:sym typeface="Evolventa"/>
              </a:rPr>
              <a:t>ы</a:t>
            </a:r>
            <a:r>
              <a:rPr lang="en-US" sz="3052">
                <a:solidFill>
                  <a:srgbClr val="F3F6FA"/>
                </a:solidFill>
                <a:latin typeface="Evolventa"/>
                <a:ea typeface="Evolventa"/>
                <a:cs typeface="Evolventa"/>
                <a:sym typeface="Evolventa"/>
              </a:rPr>
              <a:t>здырғанда изоцианатқа айналады:</a:t>
            </a:r>
          </a:p>
          <a:p>
            <a:pPr algn="l">
              <a:lnSpc>
                <a:spcPts val="5189"/>
              </a:lnSpc>
            </a:pPr>
            <a:r>
              <a:rPr lang="en-US" sz="3052">
                <a:solidFill>
                  <a:srgbClr val="F3F6FA"/>
                </a:solidFill>
                <a:latin typeface="Evolventa"/>
                <a:ea typeface="Evolventa"/>
                <a:cs typeface="Evolventa"/>
                <a:sym typeface="Evolventa"/>
              </a:rPr>
              <a:t> NH2COOH→NHCO+H2O</a:t>
            </a:r>
          </a:p>
          <a:p>
            <a:pPr algn="l">
              <a:lnSpc>
                <a:spcPts val="5189"/>
              </a:lnSpc>
            </a:pPr>
          </a:p>
          <a:p>
            <a:pPr algn="l">
              <a:lnSpc>
                <a:spcPts val="5189"/>
              </a:lnSpc>
            </a:pPr>
            <a:r>
              <a:rPr lang="en-US" sz="3052">
                <a:solidFill>
                  <a:srgbClr val="F3F6FA"/>
                </a:solidFill>
                <a:latin typeface="Evolventa"/>
                <a:ea typeface="Evolventa"/>
                <a:cs typeface="Evolventa"/>
                <a:sym typeface="Evolventa"/>
              </a:rPr>
              <a:t> Из</a:t>
            </a:r>
            <a:r>
              <a:rPr lang="en-US" sz="3052">
                <a:solidFill>
                  <a:srgbClr val="F3F6FA"/>
                </a:solidFill>
                <a:latin typeface="Evolventa"/>
                <a:ea typeface="Evolventa"/>
                <a:cs typeface="Evolventa"/>
                <a:sym typeface="Evolventa"/>
              </a:rPr>
              <a:t>оцианаттар полиуретан өндірісінде маңызды шикізат болып табылады.</a:t>
            </a:r>
          </a:p>
          <a:p>
            <a:pPr algn="l">
              <a:lnSpc>
                <a:spcPts val="5189"/>
              </a:lnSpc>
            </a:pPr>
          </a:p>
          <a:p>
            <a:pPr algn="l">
              <a:lnSpc>
                <a:spcPts val="5189"/>
              </a:lnSpc>
            </a:pPr>
            <a:r>
              <a:rPr lang="en-US" sz="3052">
                <a:solidFill>
                  <a:srgbClr val="F3F6FA"/>
                </a:solidFill>
                <a:latin typeface="Evolventa"/>
                <a:ea typeface="Evolventa"/>
                <a:cs typeface="Evolventa"/>
                <a:sym typeface="Evolventa"/>
              </a:rPr>
              <a:t> 4. </a:t>
            </a:r>
            <a:r>
              <a:rPr lang="en-US" sz="3052" i="true">
                <a:solidFill>
                  <a:srgbClr val="F3F6FA"/>
                </a:solidFill>
                <a:latin typeface="Evolventa Italics"/>
                <a:ea typeface="Evolventa Italics"/>
                <a:cs typeface="Evolventa Italics"/>
                <a:sym typeface="Evolventa Italics"/>
              </a:rPr>
              <a:t>Карбаматтарға айналу</a:t>
            </a:r>
          </a:p>
          <a:p>
            <a:pPr algn="l">
              <a:lnSpc>
                <a:spcPts val="5189"/>
              </a:lnSpc>
            </a:pPr>
            <a:r>
              <a:rPr lang="en-US" sz="3052">
                <a:solidFill>
                  <a:srgbClr val="F3F6FA"/>
                </a:solidFill>
                <a:latin typeface="Evolventa"/>
                <a:ea typeface="Evolventa"/>
                <a:cs typeface="Evolventa"/>
                <a:sym typeface="Evolventa"/>
              </a:rPr>
              <a:t> Ка</a:t>
            </a:r>
            <a:r>
              <a:rPr lang="en-US" sz="3052">
                <a:solidFill>
                  <a:srgbClr val="F3F6FA"/>
                </a:solidFill>
                <a:latin typeface="Evolventa"/>
                <a:ea typeface="Evolventa"/>
                <a:cs typeface="Evolventa"/>
                <a:sym typeface="Evolventa"/>
              </a:rPr>
              <a:t>рбамин қышқылы спирттерм</a:t>
            </a:r>
            <a:r>
              <a:rPr lang="en-US" sz="3052">
                <a:solidFill>
                  <a:srgbClr val="F3F6FA"/>
                </a:solidFill>
                <a:latin typeface="Evolventa"/>
                <a:ea typeface="Evolventa"/>
                <a:cs typeface="Evolventa"/>
                <a:sym typeface="Evolventa"/>
              </a:rPr>
              <a:t>ен ә</a:t>
            </a:r>
            <a:r>
              <a:rPr lang="en-US" sz="3052">
                <a:solidFill>
                  <a:srgbClr val="F3F6FA"/>
                </a:solidFill>
                <a:latin typeface="Evolventa"/>
                <a:ea typeface="Evolventa"/>
                <a:cs typeface="Evolventa"/>
                <a:sym typeface="Evolventa"/>
              </a:rPr>
              <a:t>рекеттесіп, карбамат эфирлерін түзеді:</a:t>
            </a:r>
          </a:p>
          <a:p>
            <a:pPr algn="l">
              <a:lnSpc>
                <a:spcPts val="5189"/>
              </a:lnSpc>
            </a:pPr>
            <a:r>
              <a:rPr lang="en-US" sz="3052">
                <a:solidFill>
                  <a:srgbClr val="F3F6FA"/>
                </a:solidFill>
                <a:latin typeface="Evolventa"/>
                <a:ea typeface="Evolventa"/>
                <a:cs typeface="Evolventa"/>
                <a:sym typeface="Evolventa"/>
              </a:rPr>
              <a:t> NH2COOH+ROH→NH2COOR+H2O</a:t>
            </a:r>
          </a:p>
          <a:p>
            <a:pPr algn="l">
              <a:lnSpc>
                <a:spcPts val="5189"/>
              </a:lnSpc>
            </a:pPr>
          </a:p>
          <a:p>
            <a:pPr algn="l">
              <a:lnSpc>
                <a:spcPts val="5189"/>
              </a:lnSpc>
            </a:pPr>
            <a:r>
              <a:rPr lang="en-US" sz="3052">
                <a:solidFill>
                  <a:srgbClr val="F3F6FA"/>
                </a:solidFill>
                <a:latin typeface="Evolventa"/>
                <a:ea typeface="Evolventa"/>
                <a:cs typeface="Evolventa"/>
                <a:sym typeface="Evolventa"/>
              </a:rPr>
              <a:t> Карбаматтар пестицидтер мен фармацевтикада қолданылады.</a:t>
            </a:r>
          </a:p>
          <a:p>
            <a:pPr algn="l">
              <a:lnSpc>
                <a:spcPts val="5189"/>
              </a:lnSpc>
            </a:pPr>
          </a:p>
        </p:txBody>
      </p:sp>
    </p:spTree>
  </p:cSld>
  <p:clrMapOvr>
    <a:masterClrMapping/>
  </p:clrMapOvr>
</p:sld>
</file>

<file path=ppt/slides/slide27.xml><?xml version="1.0" encoding="utf-8"?>
<p:sld xmlns:p="http://schemas.openxmlformats.org/presentationml/2006/main" xmlns:a="http://schemas.openxmlformats.org/drawingml/2006/main">
  <p:cSld>
    <p:bg>
      <p:bgPr>
        <a:gradFill rotWithShape="true">
          <a:gsLst>
            <a:gs pos="0">
              <a:srgbClr val="5F8AB6">
                <a:alpha val="100000"/>
              </a:srgbClr>
            </a:gs>
            <a:gs pos="100000">
              <a:srgbClr val="004782">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668882" y="485955"/>
            <a:ext cx="16950236" cy="10759324"/>
          </a:xfrm>
          <a:prstGeom prst="rect">
            <a:avLst/>
          </a:prstGeom>
        </p:spPr>
        <p:txBody>
          <a:bodyPr anchor="t" rtlCol="false" tIns="0" lIns="0" bIns="0" rIns="0">
            <a:spAutoFit/>
          </a:bodyPr>
          <a:lstStyle/>
          <a:p>
            <a:pPr algn="l">
              <a:lnSpc>
                <a:spcPts val="5634"/>
              </a:lnSpc>
            </a:pPr>
            <a:r>
              <a:rPr lang="en-US" sz="3314" i="true">
                <a:solidFill>
                  <a:srgbClr val="F3F6FA"/>
                </a:solidFill>
                <a:latin typeface="Evolventa Italics"/>
                <a:ea typeface="Evolventa Italics"/>
                <a:cs typeface="Evolventa Italics"/>
                <a:sym typeface="Evolventa Italics"/>
              </a:rPr>
              <a:t> 5.</a:t>
            </a:r>
            <a:r>
              <a:rPr lang="en-US" sz="3314" i="true">
                <a:solidFill>
                  <a:srgbClr val="F3F6FA"/>
                </a:solidFill>
                <a:latin typeface="Evolventa Italics"/>
                <a:ea typeface="Evolventa Italics"/>
                <a:cs typeface="Evolventa Italics"/>
                <a:sym typeface="Evolventa Italics"/>
              </a:rPr>
              <a:t> Т</a:t>
            </a:r>
            <a:r>
              <a:rPr lang="en-US" sz="3314" i="true">
                <a:solidFill>
                  <a:srgbClr val="F3F6FA"/>
                </a:solidFill>
                <a:latin typeface="Evolventa Italics"/>
                <a:ea typeface="Evolventa Italics"/>
                <a:cs typeface="Evolventa Italics"/>
                <a:sym typeface="Evolventa Italics"/>
              </a:rPr>
              <a:t>иокарбамидтерге айналу</a:t>
            </a:r>
          </a:p>
          <a:p>
            <a:pPr algn="l">
              <a:lnSpc>
                <a:spcPts val="5634"/>
              </a:lnSpc>
            </a:pPr>
          </a:p>
          <a:p>
            <a:pPr algn="l">
              <a:lnSpc>
                <a:spcPts val="5634"/>
              </a:lnSpc>
            </a:pPr>
            <a:r>
              <a:rPr lang="en-US" sz="3314">
                <a:solidFill>
                  <a:srgbClr val="F3F6FA"/>
                </a:solidFill>
                <a:latin typeface="Evolventa"/>
                <a:ea typeface="Evolventa"/>
                <a:cs typeface="Evolventa"/>
                <a:sym typeface="Evolventa"/>
              </a:rPr>
              <a:t> </a:t>
            </a:r>
            <a:r>
              <a:rPr lang="en-US" sz="3314">
                <a:solidFill>
                  <a:srgbClr val="F3F6FA"/>
                </a:solidFill>
                <a:latin typeface="Evolventa"/>
                <a:ea typeface="Evolventa"/>
                <a:cs typeface="Evolventa"/>
                <a:sym typeface="Evolventa"/>
              </a:rPr>
              <a:t>Карбамин қышқылы күкіртті </a:t>
            </a:r>
            <a:r>
              <a:rPr lang="en-US" sz="3314">
                <a:solidFill>
                  <a:srgbClr val="F3F6FA"/>
                </a:solidFill>
                <a:latin typeface="Evolventa"/>
                <a:ea typeface="Evolventa"/>
                <a:cs typeface="Evolventa"/>
                <a:sym typeface="Evolventa"/>
              </a:rPr>
              <a:t>қос</a:t>
            </a:r>
            <a:r>
              <a:rPr lang="en-US" sz="3314">
                <a:solidFill>
                  <a:srgbClr val="F3F6FA"/>
                </a:solidFill>
                <a:latin typeface="Evolventa"/>
                <a:ea typeface="Evolventa"/>
                <a:cs typeface="Evolventa"/>
                <a:sym typeface="Evolventa"/>
              </a:rPr>
              <a:t>ыл</a:t>
            </a:r>
            <a:r>
              <a:rPr lang="en-US" sz="3314">
                <a:solidFill>
                  <a:srgbClr val="F3F6FA"/>
                </a:solidFill>
                <a:latin typeface="Evolventa"/>
                <a:ea typeface="Evolventa"/>
                <a:cs typeface="Evolventa"/>
                <a:sym typeface="Evolventa"/>
              </a:rPr>
              <a:t>ыстармен әрекеттесіп, тиокарбамин қышқылдары мен олардың туындыларын түзеді:</a:t>
            </a:r>
          </a:p>
          <a:p>
            <a:pPr algn="l">
              <a:lnSpc>
                <a:spcPts val="5634"/>
              </a:lnSpc>
            </a:pPr>
          </a:p>
          <a:p>
            <a:pPr algn="l">
              <a:lnSpc>
                <a:spcPts val="5634"/>
              </a:lnSpc>
            </a:pPr>
            <a:r>
              <a:rPr lang="en-US" sz="3314">
                <a:solidFill>
                  <a:srgbClr val="F3F6FA"/>
                </a:solidFill>
                <a:latin typeface="Evolventa"/>
                <a:ea typeface="Evolventa"/>
                <a:cs typeface="Evolventa"/>
                <a:sym typeface="Evolventa"/>
              </a:rPr>
              <a:t> NH2COOH+H2S→NH2CSOH+H2O</a:t>
            </a:r>
          </a:p>
          <a:p>
            <a:pPr algn="l">
              <a:lnSpc>
                <a:spcPts val="5634"/>
              </a:lnSpc>
            </a:pPr>
          </a:p>
          <a:p>
            <a:pPr algn="l">
              <a:lnSpc>
                <a:spcPts val="5634"/>
              </a:lnSpc>
            </a:pPr>
            <a:r>
              <a:rPr lang="en-US" sz="3314">
                <a:solidFill>
                  <a:srgbClr val="F3F6FA"/>
                </a:solidFill>
                <a:latin typeface="Evolventa"/>
                <a:ea typeface="Evolventa"/>
                <a:cs typeface="Evolventa"/>
                <a:sym typeface="Evolventa"/>
              </a:rPr>
              <a:t> Ти</a:t>
            </a:r>
            <a:r>
              <a:rPr lang="en-US" sz="3314">
                <a:solidFill>
                  <a:srgbClr val="F3F6FA"/>
                </a:solidFill>
                <a:latin typeface="Evolventa"/>
                <a:ea typeface="Evolventa"/>
                <a:cs typeface="Evolventa"/>
                <a:sym typeface="Evolventa"/>
              </a:rPr>
              <a:t>окарбамидтер медицинада және полимерлерде қолданылады.</a:t>
            </a:r>
          </a:p>
          <a:p>
            <a:pPr algn="l">
              <a:lnSpc>
                <a:spcPts val="5634"/>
              </a:lnSpc>
            </a:pPr>
            <a:r>
              <a:rPr lang="en-US" sz="3314">
                <a:solidFill>
                  <a:srgbClr val="F3F6FA"/>
                </a:solidFill>
                <a:latin typeface="Evolventa"/>
                <a:ea typeface="Evolventa"/>
                <a:cs typeface="Evolventa"/>
                <a:sym typeface="Evolventa"/>
              </a:rPr>
              <a:t> Ка</a:t>
            </a:r>
            <a:r>
              <a:rPr lang="en-US" sz="3314">
                <a:solidFill>
                  <a:srgbClr val="F3F6FA"/>
                </a:solidFill>
                <a:latin typeface="Evolventa"/>
                <a:ea typeface="Evolventa"/>
                <a:cs typeface="Evolventa"/>
                <a:sym typeface="Evolventa"/>
              </a:rPr>
              <a:t>рбамин қышқылының туындылары маңызды өн</a:t>
            </a:r>
            <a:r>
              <a:rPr lang="en-US" sz="3314">
                <a:solidFill>
                  <a:srgbClr val="F3F6FA"/>
                </a:solidFill>
                <a:latin typeface="Evolventa"/>
                <a:ea typeface="Evolventa"/>
                <a:cs typeface="Evolventa"/>
                <a:sym typeface="Evolventa"/>
              </a:rPr>
              <a:t>е</a:t>
            </a:r>
            <a:r>
              <a:rPr lang="en-US" sz="3314">
                <a:solidFill>
                  <a:srgbClr val="F3F6FA"/>
                </a:solidFill>
                <a:latin typeface="Evolventa"/>
                <a:ea typeface="Evolventa"/>
                <a:cs typeface="Evolventa"/>
                <a:sym typeface="Evolventa"/>
              </a:rPr>
              <a:t>ркәсіптік және биохимиялық процестерде қолданылады. Оның түрленуі мочевина, изоцианаттар, карбаматтар және тиокарбамидтер түзу арқылы жүзеге асады.</a:t>
            </a:r>
          </a:p>
          <a:p>
            <a:pPr algn="l">
              <a:lnSpc>
                <a:spcPts val="5634"/>
              </a:lnSpc>
            </a:pPr>
            <a:r>
              <a:rPr lang="en-US" sz="3314" i="true">
                <a:solidFill>
                  <a:srgbClr val="F3F6FA"/>
                </a:solidFill>
                <a:latin typeface="Evolventa Italics"/>
                <a:ea typeface="Evolventa Italics"/>
                <a:cs typeface="Evolventa Italics"/>
                <a:sym typeface="Evolventa Italics"/>
              </a:rPr>
              <a:t> </a:t>
            </a:r>
          </a:p>
          <a:p>
            <a:pPr algn="l">
              <a:lnSpc>
                <a:spcPts val="5634"/>
              </a:lnSpc>
            </a:pPr>
            <a:r>
              <a:rPr lang="en-US" sz="3314" i="true">
                <a:solidFill>
                  <a:srgbClr val="F3F6FA"/>
                </a:solidFill>
                <a:latin typeface="Evolventa Italics"/>
                <a:ea typeface="Evolventa Italics"/>
                <a:cs typeface="Evolventa Italics"/>
                <a:sym typeface="Evolventa Italics"/>
              </a:rPr>
              <a:t>                                                                   </a:t>
            </a:r>
          </a:p>
          <a:p>
            <a:pPr algn="l">
              <a:lnSpc>
                <a:spcPts val="5634"/>
              </a:lnSpc>
            </a:pPr>
            <a:r>
              <a:rPr lang="en-US" sz="3314" i="true">
                <a:solidFill>
                  <a:srgbClr val="F3F6FA"/>
                </a:solidFill>
                <a:latin typeface="Evolventa Italics"/>
                <a:ea typeface="Evolventa Italics"/>
                <a:cs typeface="Evolventa Italics"/>
                <a:sym typeface="Evolventa Italics"/>
              </a:rPr>
              <a:t> </a:t>
            </a:r>
          </a:p>
          <a:p>
            <a:pPr algn="l">
              <a:lnSpc>
                <a:spcPts val="5634"/>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7E7E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28700" y="2731245"/>
            <a:ext cx="16230600" cy="6527055"/>
          </a:xfrm>
          <a:prstGeom prst="rect">
            <a:avLst/>
          </a:prstGeom>
        </p:spPr>
        <p:txBody>
          <a:bodyPr anchor="t" rtlCol="false" tIns="0" lIns="0" bIns="0" rIns="0">
            <a:spAutoFit/>
          </a:bodyPr>
          <a:lstStyle/>
          <a:p>
            <a:pPr algn="ctr">
              <a:lnSpc>
                <a:spcPts val="5641"/>
              </a:lnSpc>
              <a:spcBef>
                <a:spcPct val="0"/>
              </a:spcBef>
            </a:pPr>
            <a:r>
              <a:rPr lang="en-US" b="true" sz="4029">
                <a:solidFill>
                  <a:srgbClr val="F3F6FA"/>
                </a:solidFill>
                <a:latin typeface="Evolventa Bold"/>
                <a:ea typeface="Evolventa Bold"/>
                <a:cs typeface="Evolventa Bold"/>
                <a:sym typeface="Evolventa Bold"/>
              </a:rPr>
              <a:t> Жоспар</a:t>
            </a:r>
            <a:r>
              <a:rPr lang="en-US" b="true" sz="4029">
                <a:solidFill>
                  <a:srgbClr val="F3F6FA"/>
                </a:solidFill>
                <a:latin typeface="Evolventa Bold"/>
                <a:ea typeface="Evolventa Bold"/>
                <a:cs typeface="Evolventa Bold"/>
                <a:sym typeface="Evolventa Bold"/>
              </a:rPr>
              <a:t>:</a:t>
            </a:r>
          </a:p>
          <a:p>
            <a:pPr algn="l">
              <a:lnSpc>
                <a:spcPts val="5641"/>
              </a:lnSpc>
              <a:spcBef>
                <a:spcPct val="0"/>
              </a:spcBef>
            </a:pPr>
            <a:r>
              <a:rPr lang="en-US" sz="4029" b="true">
                <a:solidFill>
                  <a:srgbClr val="F3F6FA"/>
                </a:solidFill>
                <a:latin typeface="Evolventa Bold"/>
                <a:ea typeface="Evolventa Bold"/>
                <a:cs typeface="Evolventa Bold"/>
                <a:sym typeface="Evolventa Bold"/>
              </a:rPr>
              <a:t>             </a:t>
            </a:r>
            <a:r>
              <a:rPr lang="en-US" sz="4029">
                <a:solidFill>
                  <a:srgbClr val="F3F6FA"/>
                </a:solidFill>
                <a:latin typeface="Evolventa"/>
                <a:ea typeface="Evolventa"/>
                <a:cs typeface="Evolventa"/>
                <a:sym typeface="Evolventa"/>
              </a:rPr>
              <a:t>  1. Карбон қышқылының эфирлерін синтездеу технологиясы. Хлорангидридтерден эфирлер алу. </a:t>
            </a:r>
          </a:p>
          <a:p>
            <a:pPr algn="l">
              <a:lnSpc>
                <a:spcPts val="5641"/>
              </a:lnSpc>
              <a:spcBef>
                <a:spcPct val="0"/>
              </a:spcBef>
            </a:pPr>
            <a:r>
              <a:rPr lang="en-US" sz="4029">
                <a:solidFill>
                  <a:srgbClr val="F3F6FA"/>
                </a:solidFill>
                <a:latin typeface="Evolventa"/>
                <a:ea typeface="Evolventa"/>
                <a:cs typeface="Evolventa"/>
                <a:sym typeface="Evolventa"/>
              </a:rPr>
              <a:t>               2. Фосфор қышқылдарының карбонаттары мен эфирлері. Күрделі винил эфирлері. </a:t>
            </a:r>
          </a:p>
          <a:p>
            <a:pPr algn="l">
              <a:lnSpc>
                <a:spcPts val="5641"/>
              </a:lnSpc>
              <a:spcBef>
                <a:spcPct val="0"/>
              </a:spcBef>
            </a:pPr>
            <a:r>
              <a:rPr lang="en-US" sz="4029">
                <a:solidFill>
                  <a:srgbClr val="F3F6FA"/>
                </a:solidFill>
                <a:latin typeface="Evolventa"/>
                <a:ea typeface="Evolventa"/>
                <a:cs typeface="Evolventa"/>
                <a:sym typeface="Evolventa"/>
              </a:rPr>
              <a:t>               3. Азот туындыларының қышқылдарының синтезі және түрленуі</a:t>
            </a:r>
          </a:p>
          <a:p>
            <a:pPr algn="ctr">
              <a:lnSpc>
                <a:spcPts val="5641"/>
              </a:lnSpc>
              <a:spcBef>
                <a:spcPct val="0"/>
              </a:spcBef>
            </a:pPr>
            <a:r>
              <a:rPr lang="en-US" b="true" sz="4029">
                <a:solidFill>
                  <a:srgbClr val="F3F6FA"/>
                </a:solidFill>
                <a:latin typeface="Evolventa Bold"/>
                <a:ea typeface="Evolventa Bold"/>
                <a:cs typeface="Evolventa Bold"/>
                <a:sym typeface="Evolventa Bold"/>
              </a:rPr>
              <a:t> </a:t>
            </a:r>
          </a:p>
          <a:p>
            <a:pPr algn="ctr">
              <a:lnSpc>
                <a:spcPts val="5641"/>
              </a:lnSpc>
              <a:spcBef>
                <a:spcPct val="0"/>
              </a:spcBef>
            </a:pPr>
          </a:p>
        </p:txBody>
      </p:sp>
      <p:sp>
        <p:nvSpPr>
          <p:cNvPr name="Freeform 3" id="3"/>
          <p:cNvSpPr/>
          <p:nvPr/>
        </p:nvSpPr>
        <p:spPr>
          <a:xfrm flipH="false" flipV="false" rot="0">
            <a:off x="7574825" y="212674"/>
            <a:ext cx="3138350" cy="2718596"/>
          </a:xfrm>
          <a:custGeom>
            <a:avLst/>
            <a:gdLst/>
            <a:ahLst/>
            <a:cxnLst/>
            <a:rect r="r" b="b" t="t" l="l"/>
            <a:pathLst>
              <a:path h="2718596" w="3138350">
                <a:moveTo>
                  <a:pt x="0" y="0"/>
                </a:moveTo>
                <a:lnTo>
                  <a:pt x="3138350" y="0"/>
                </a:lnTo>
                <a:lnTo>
                  <a:pt x="3138350" y="2718596"/>
                </a:lnTo>
                <a:lnTo>
                  <a:pt x="0" y="271859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7E7E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028700" y="866775"/>
            <a:ext cx="13230378" cy="2990113"/>
          </a:xfrm>
          <a:prstGeom prst="rect">
            <a:avLst/>
          </a:prstGeom>
        </p:spPr>
        <p:txBody>
          <a:bodyPr anchor="t" rtlCol="false" tIns="0" lIns="0" bIns="0" rIns="0">
            <a:spAutoFit/>
          </a:bodyPr>
          <a:lstStyle/>
          <a:p>
            <a:pPr algn="l">
              <a:lnSpc>
                <a:spcPts val="4598"/>
              </a:lnSpc>
              <a:spcBef>
                <a:spcPct val="0"/>
              </a:spcBef>
            </a:pPr>
            <a:r>
              <a:rPr lang="en-US" sz="3284" b="true">
                <a:solidFill>
                  <a:srgbClr val="F3F6FA"/>
                </a:solidFill>
                <a:latin typeface="Evolventa Bold"/>
                <a:ea typeface="Evolventa Bold"/>
                <a:cs typeface="Evolventa Bold"/>
                <a:sym typeface="Evolventa Bold"/>
              </a:rPr>
              <a:t> Этерифик</a:t>
            </a:r>
            <a:r>
              <a:rPr lang="en-US" sz="3284" b="true">
                <a:solidFill>
                  <a:srgbClr val="F3F6FA"/>
                </a:solidFill>
                <a:latin typeface="Evolventa Bold"/>
                <a:ea typeface="Evolventa Bold"/>
                <a:cs typeface="Evolventa Bold"/>
                <a:sym typeface="Evolventa Bold"/>
              </a:rPr>
              <a:t>ация — </a:t>
            </a:r>
            <a:r>
              <a:rPr lang="en-US" sz="3284">
                <a:solidFill>
                  <a:srgbClr val="F3F6FA"/>
                </a:solidFill>
                <a:latin typeface="Evolventa"/>
                <a:ea typeface="Evolventa"/>
                <a:cs typeface="Evolventa"/>
                <a:sym typeface="Evolventa"/>
              </a:rPr>
              <a:t>бұл қышқыл мен алкогольден эфир қалыптастыру процесі.Қышқыл әдетте карбон қышқылы болып табылады, және алкоголь бастапқы немесе қайталама спирт болуы керек.</a:t>
            </a:r>
          </a:p>
          <a:p>
            <a:pPr algn="l">
              <a:lnSpc>
                <a:spcPts val="4598"/>
              </a:lnSpc>
              <a:spcBef>
                <a:spcPct val="0"/>
              </a:spcBef>
            </a:pPr>
          </a:p>
        </p:txBody>
      </p:sp>
      <p:sp>
        <p:nvSpPr>
          <p:cNvPr name="TextBox 3" id="3"/>
          <p:cNvSpPr txBox="true"/>
          <p:nvPr/>
        </p:nvSpPr>
        <p:spPr>
          <a:xfrm rot="0">
            <a:off x="3077107" y="4221968"/>
            <a:ext cx="14182193" cy="2983623"/>
          </a:xfrm>
          <a:prstGeom prst="rect">
            <a:avLst/>
          </a:prstGeom>
        </p:spPr>
        <p:txBody>
          <a:bodyPr anchor="t" rtlCol="false" tIns="0" lIns="0" bIns="0" rIns="0">
            <a:spAutoFit/>
          </a:bodyPr>
          <a:lstStyle/>
          <a:p>
            <a:pPr algn="r">
              <a:lnSpc>
                <a:spcPts val="4598"/>
              </a:lnSpc>
              <a:spcBef>
                <a:spcPct val="0"/>
              </a:spcBef>
            </a:pPr>
            <a:r>
              <a:rPr lang="en-US" b="true" sz="3284">
                <a:solidFill>
                  <a:srgbClr val="F3F6FA"/>
                </a:solidFill>
                <a:latin typeface="Evolventa Bold"/>
                <a:ea typeface="Evolventa Bold"/>
                <a:cs typeface="Evolventa Bold"/>
                <a:sym typeface="Evolventa Bold"/>
              </a:rPr>
              <a:t> </a:t>
            </a:r>
            <a:r>
              <a:rPr lang="en-US" sz="3284">
                <a:solidFill>
                  <a:srgbClr val="F3F6FA"/>
                </a:solidFill>
                <a:latin typeface="Evolventa"/>
                <a:ea typeface="Evolventa"/>
                <a:cs typeface="Evolventa"/>
                <a:sym typeface="Evolventa"/>
              </a:rPr>
              <a:t>Этерифик</a:t>
            </a:r>
            <a:r>
              <a:rPr lang="en-US" sz="3284">
                <a:solidFill>
                  <a:srgbClr val="F3F6FA"/>
                </a:solidFill>
                <a:latin typeface="Evolventa"/>
                <a:ea typeface="Evolventa"/>
                <a:cs typeface="Evolventa"/>
                <a:sym typeface="Evolventa"/>
              </a:rPr>
              <a:t>ация (басқа грек тілінен. α αθήρ-эфир және лат. facio-мен жасаймын) - қышқылдар мен спирттердің өзара әрекеттесуінде күрделі эфирлердің түзілу реакциясы:</a:t>
            </a:r>
          </a:p>
          <a:p>
            <a:pPr algn="l">
              <a:lnSpc>
                <a:spcPts val="4598"/>
              </a:lnSpc>
              <a:spcBef>
                <a:spcPct val="0"/>
              </a:spcBef>
            </a:pPr>
            <a:r>
              <a:rPr lang="en-US" sz="3284" b="true">
                <a:solidFill>
                  <a:srgbClr val="F3F6FA"/>
                </a:solidFill>
                <a:latin typeface="Evolventa Bold"/>
                <a:ea typeface="Evolventa Bold"/>
                <a:cs typeface="Evolventa Bold"/>
                <a:sym typeface="Evolventa Bold"/>
              </a:rPr>
              <a:t> </a:t>
            </a:r>
          </a:p>
          <a:p>
            <a:pPr algn="l">
              <a:lnSpc>
                <a:spcPts val="4598"/>
              </a:lnSpc>
              <a:spcBef>
                <a:spcPct val="0"/>
              </a:spcBef>
            </a:pPr>
          </a:p>
        </p:txBody>
      </p:sp>
      <p:sp>
        <p:nvSpPr>
          <p:cNvPr name="Freeform 4" id="4"/>
          <p:cNvSpPr/>
          <p:nvPr/>
        </p:nvSpPr>
        <p:spPr>
          <a:xfrm flipH="false" flipV="false" rot="0">
            <a:off x="1028700" y="7205591"/>
            <a:ext cx="11509000" cy="1184750"/>
          </a:xfrm>
          <a:custGeom>
            <a:avLst/>
            <a:gdLst/>
            <a:ahLst/>
            <a:cxnLst/>
            <a:rect r="r" b="b" t="t" l="l"/>
            <a:pathLst>
              <a:path h="1184750" w="11509000">
                <a:moveTo>
                  <a:pt x="0" y="0"/>
                </a:moveTo>
                <a:lnTo>
                  <a:pt x="11509000" y="0"/>
                </a:lnTo>
                <a:lnTo>
                  <a:pt x="11509000" y="1184750"/>
                </a:lnTo>
                <a:lnTo>
                  <a:pt x="0" y="1184750"/>
                </a:lnTo>
                <a:lnTo>
                  <a:pt x="0" y="0"/>
                </a:lnTo>
                <a:close/>
              </a:path>
            </a:pathLst>
          </a:custGeom>
          <a:blipFill>
            <a:blip r:embed="rId2"/>
            <a:stretch>
              <a:fillRect l="0" t="0" r="0" b="0"/>
            </a:stretch>
          </a:blipFill>
        </p:spPr>
      </p:sp>
      <p:sp>
        <p:nvSpPr>
          <p:cNvPr name="Freeform 5" id="5"/>
          <p:cNvSpPr/>
          <p:nvPr/>
        </p:nvSpPr>
        <p:spPr>
          <a:xfrm flipH="false" flipV="false" rot="0">
            <a:off x="13397259" y="6274460"/>
            <a:ext cx="2547838" cy="2566503"/>
          </a:xfrm>
          <a:custGeom>
            <a:avLst/>
            <a:gdLst/>
            <a:ahLst/>
            <a:cxnLst/>
            <a:rect r="r" b="b" t="t" l="l"/>
            <a:pathLst>
              <a:path h="2566503" w="2547838">
                <a:moveTo>
                  <a:pt x="0" y="0"/>
                </a:moveTo>
                <a:lnTo>
                  <a:pt x="2547838" y="0"/>
                </a:lnTo>
                <a:lnTo>
                  <a:pt x="2547838" y="2566504"/>
                </a:lnTo>
                <a:lnTo>
                  <a:pt x="0" y="256650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7E7EF">
                <a:alpha val="100000"/>
              </a:srgbClr>
            </a:gs>
          </a:gsLst>
          <a:path path="circle">
            <a:fillToRect l="0" r="100000" t="0" b="100000"/>
          </a:path>
          <a:tileRect r="0" l="-100000" b="0" t="-100000"/>
        </a:gradFill>
      </p:bgPr>
    </p:bg>
    <p:spTree>
      <p:nvGrpSpPr>
        <p:cNvPr id="1" name=""/>
        <p:cNvGrpSpPr/>
        <p:nvPr/>
      </p:nvGrpSpPr>
      <p:grpSpPr>
        <a:xfrm>
          <a:off x="0" y="0"/>
          <a:ext cx="0" cy="0"/>
          <a:chOff x="0" y="0"/>
          <a:chExt cx="0" cy="0"/>
        </a:xfrm>
      </p:grpSpPr>
      <p:sp>
        <p:nvSpPr>
          <p:cNvPr name="TextBox 2" id="2"/>
          <p:cNvSpPr txBox="true"/>
          <p:nvPr/>
        </p:nvSpPr>
        <p:spPr>
          <a:xfrm rot="0">
            <a:off x="1328729" y="885825"/>
            <a:ext cx="15630542" cy="5583027"/>
          </a:xfrm>
          <a:prstGeom prst="rect">
            <a:avLst/>
          </a:prstGeom>
        </p:spPr>
        <p:txBody>
          <a:bodyPr anchor="t" rtlCol="false" tIns="0" lIns="0" bIns="0" rIns="0">
            <a:spAutoFit/>
          </a:bodyPr>
          <a:lstStyle/>
          <a:p>
            <a:pPr algn="l">
              <a:lnSpc>
                <a:spcPts val="3998"/>
              </a:lnSpc>
              <a:spcBef>
                <a:spcPct val="0"/>
              </a:spcBef>
            </a:pPr>
            <a:r>
              <a:rPr lang="en-US" sz="2856" b="true">
                <a:solidFill>
                  <a:srgbClr val="F3F6FA"/>
                </a:solidFill>
                <a:latin typeface="Evolventa Bold"/>
                <a:ea typeface="Evolventa Bold"/>
                <a:cs typeface="Evolventa Bold"/>
                <a:sym typeface="Evolventa Bold"/>
              </a:rPr>
              <a:t> </a:t>
            </a:r>
            <a:r>
              <a:rPr lang="en-US" sz="2856">
                <a:solidFill>
                  <a:srgbClr val="F3F6FA"/>
                </a:solidFill>
                <a:latin typeface="Evolventa"/>
                <a:ea typeface="Evolventa"/>
                <a:cs typeface="Evolventa"/>
                <a:sym typeface="Evolventa"/>
              </a:rPr>
              <a:t>Реакция қышқыл ортада жүреді. Осылайша, күкірт қышқылын реакция үшін күшті қышқыл ретінде қолд</a:t>
            </a:r>
            <a:r>
              <a:rPr lang="en-US" sz="2856">
                <a:solidFill>
                  <a:srgbClr val="F3F6FA"/>
                </a:solidFill>
                <a:latin typeface="Evolventa"/>
                <a:ea typeface="Evolventa"/>
                <a:cs typeface="Evolventa"/>
                <a:sym typeface="Evolventa"/>
              </a:rPr>
              <a:t>анамыз. Ол реакцияның катализаторы ретінде қызмет етеді, өйткені карбон қышқылы мен алкогольдің қоспасы егер орта қышқыл болмаса, ештеңе бермейді. Жанама өнім ретінде су молекулалары түзіледі. Демек, бұл конденсация реакциясы.</a:t>
            </a:r>
          </a:p>
          <a:p>
            <a:pPr algn="l">
              <a:lnSpc>
                <a:spcPts val="3998"/>
              </a:lnSpc>
              <a:spcBef>
                <a:spcPct val="0"/>
              </a:spcBef>
            </a:pPr>
          </a:p>
          <a:p>
            <a:pPr algn="l">
              <a:lnSpc>
                <a:spcPts val="3998"/>
              </a:lnSpc>
              <a:spcBef>
                <a:spcPct val="0"/>
              </a:spcBef>
            </a:pPr>
            <a:r>
              <a:rPr lang="en-US" sz="2856">
                <a:solidFill>
                  <a:srgbClr val="F3F6FA"/>
                </a:solidFill>
                <a:latin typeface="Evolventa"/>
                <a:ea typeface="Evolventa"/>
                <a:cs typeface="Evolventa"/>
                <a:sym typeface="Evolventa"/>
              </a:rPr>
              <a:t> Механизмі:</a:t>
            </a:r>
          </a:p>
          <a:p>
            <a:pPr algn="l">
              <a:lnSpc>
                <a:spcPts val="3998"/>
              </a:lnSpc>
              <a:spcBef>
                <a:spcPct val="0"/>
              </a:spcBef>
            </a:pPr>
            <a:r>
              <a:rPr lang="en-US" sz="2856">
                <a:solidFill>
                  <a:srgbClr val="F3F6FA"/>
                </a:solidFill>
                <a:latin typeface="Evolventa"/>
                <a:ea typeface="Evolventa"/>
                <a:cs typeface="Evolventa"/>
                <a:sym typeface="Evolventa"/>
              </a:rPr>
              <a:t> Реакция қышқыл катализі жағдайында жүреді және нуклеофильді алмастыру механизмі бойынша жүреді. Бірінші кезеңде карбон қышқылының карбонил тобының оттегі атомы протонданып резонанстық тұрақтандырылған карбкатион түзіледі:</a:t>
            </a:r>
          </a:p>
          <a:p>
            <a:pPr algn="l">
              <a:lnSpc>
                <a:spcPts val="3998"/>
              </a:lnSpc>
              <a:spcBef>
                <a:spcPct val="0"/>
              </a:spcBef>
            </a:pPr>
          </a:p>
        </p:txBody>
      </p:sp>
      <p:sp>
        <p:nvSpPr>
          <p:cNvPr name="Freeform 3" id="3"/>
          <p:cNvSpPr/>
          <p:nvPr/>
        </p:nvSpPr>
        <p:spPr>
          <a:xfrm flipH="false" flipV="false" rot="0">
            <a:off x="3593511" y="6901825"/>
            <a:ext cx="11100978" cy="2166044"/>
          </a:xfrm>
          <a:custGeom>
            <a:avLst/>
            <a:gdLst/>
            <a:ahLst/>
            <a:cxnLst/>
            <a:rect r="r" b="b" t="t" l="l"/>
            <a:pathLst>
              <a:path h="2166044" w="11100978">
                <a:moveTo>
                  <a:pt x="0" y="0"/>
                </a:moveTo>
                <a:lnTo>
                  <a:pt x="11100978" y="0"/>
                </a:lnTo>
                <a:lnTo>
                  <a:pt x="11100978" y="2166045"/>
                </a:lnTo>
                <a:lnTo>
                  <a:pt x="0" y="2166045"/>
                </a:lnTo>
                <a:lnTo>
                  <a:pt x="0" y="0"/>
                </a:lnTo>
                <a:close/>
              </a:path>
            </a:pathLst>
          </a:custGeom>
          <a:blipFill>
            <a:blip r:embed="rId2"/>
            <a:stretch>
              <a:fillRect l="0" t="0" r="0" b="0"/>
            </a:stretch>
          </a:blipFill>
        </p:spPr>
      </p:sp>
      <p:sp>
        <p:nvSpPr>
          <p:cNvPr name="Freeform 4" id="4"/>
          <p:cNvSpPr/>
          <p:nvPr/>
        </p:nvSpPr>
        <p:spPr>
          <a:xfrm flipH="false" flipV="false" rot="0">
            <a:off x="547760" y="6691797"/>
            <a:ext cx="2547838" cy="2566503"/>
          </a:xfrm>
          <a:custGeom>
            <a:avLst/>
            <a:gdLst/>
            <a:ahLst/>
            <a:cxnLst/>
            <a:rect r="r" b="b" t="t" l="l"/>
            <a:pathLst>
              <a:path h="2566503" w="2547838">
                <a:moveTo>
                  <a:pt x="0" y="0"/>
                </a:moveTo>
                <a:lnTo>
                  <a:pt x="2547838" y="0"/>
                </a:lnTo>
                <a:lnTo>
                  <a:pt x="2547838" y="2566503"/>
                </a:lnTo>
                <a:lnTo>
                  <a:pt x="0" y="25665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58C8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2343150" y="4497336"/>
            <a:ext cx="13601700" cy="3225546"/>
          </a:xfrm>
          <a:custGeom>
            <a:avLst/>
            <a:gdLst/>
            <a:ahLst/>
            <a:cxnLst/>
            <a:rect r="r" b="b" t="t" l="l"/>
            <a:pathLst>
              <a:path h="3225546" w="13601700">
                <a:moveTo>
                  <a:pt x="0" y="0"/>
                </a:moveTo>
                <a:lnTo>
                  <a:pt x="13601700" y="0"/>
                </a:lnTo>
                <a:lnTo>
                  <a:pt x="13601700" y="3225546"/>
                </a:lnTo>
                <a:lnTo>
                  <a:pt x="0" y="3225546"/>
                </a:lnTo>
                <a:lnTo>
                  <a:pt x="0" y="0"/>
                </a:lnTo>
                <a:close/>
              </a:path>
            </a:pathLst>
          </a:custGeom>
          <a:blipFill>
            <a:blip r:embed="rId2"/>
            <a:stretch>
              <a:fillRect l="0" t="0" r="0" b="0"/>
            </a:stretch>
          </a:blipFill>
        </p:spPr>
      </p:sp>
      <p:sp>
        <p:nvSpPr>
          <p:cNvPr name="Freeform 3" id="3"/>
          <p:cNvSpPr/>
          <p:nvPr/>
        </p:nvSpPr>
        <p:spPr>
          <a:xfrm flipH="false" flipV="false" rot="0">
            <a:off x="15135079" y="7134079"/>
            <a:ext cx="3152921" cy="3152921"/>
          </a:xfrm>
          <a:custGeom>
            <a:avLst/>
            <a:gdLst/>
            <a:ahLst/>
            <a:cxnLst/>
            <a:rect r="r" b="b" t="t" l="l"/>
            <a:pathLst>
              <a:path h="3152921" w="3152921">
                <a:moveTo>
                  <a:pt x="0" y="0"/>
                </a:moveTo>
                <a:lnTo>
                  <a:pt x="3152921" y="0"/>
                </a:lnTo>
                <a:lnTo>
                  <a:pt x="3152921" y="3152921"/>
                </a:lnTo>
                <a:lnTo>
                  <a:pt x="0" y="315292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328729" y="885825"/>
            <a:ext cx="15630542" cy="3099281"/>
          </a:xfrm>
          <a:prstGeom prst="rect">
            <a:avLst/>
          </a:prstGeom>
        </p:spPr>
        <p:txBody>
          <a:bodyPr anchor="t" rtlCol="false" tIns="0" lIns="0" bIns="0" rIns="0">
            <a:spAutoFit/>
          </a:bodyPr>
          <a:lstStyle/>
          <a:p>
            <a:pPr algn="l">
              <a:lnSpc>
                <a:spcPts val="3998"/>
              </a:lnSpc>
              <a:spcBef>
                <a:spcPct val="0"/>
              </a:spcBef>
            </a:pPr>
            <a:r>
              <a:rPr lang="en-US" sz="2856">
                <a:solidFill>
                  <a:srgbClr val="F3F6FA"/>
                </a:solidFill>
                <a:latin typeface="Evolventa"/>
                <a:ea typeface="Evolventa"/>
                <a:cs typeface="Evolventa"/>
                <a:sym typeface="Evolventa"/>
              </a:rPr>
              <a:t>Осыдан кейін спирттің гидроксил тобының оттегі ато</a:t>
            </a:r>
            <a:r>
              <a:rPr lang="en-US" sz="2856">
                <a:solidFill>
                  <a:srgbClr val="F3F6FA"/>
                </a:solidFill>
                <a:latin typeface="Evolventa"/>
                <a:ea typeface="Evolventa"/>
                <a:cs typeface="Evolventa"/>
                <a:sym typeface="Evolventa"/>
              </a:rPr>
              <a:t>мының көміртегі орталығына нуклеофильді шабуылы алкилоксоний ионын түзеді, Бұл сатысы шектеуші (лимиттеуші) болып табылады. Содан кейін алкилоксоний ионында протонның гидроксилдердің біріне қоныс аударуы орын алып, кететін — О</a:t>
            </a:r>
            <a:r>
              <a:rPr lang="en-US" sz="2856">
                <a:solidFill>
                  <a:srgbClr val="F3F6FA"/>
                </a:solidFill>
                <a:latin typeface="Evolventa"/>
                <a:ea typeface="Evolventa"/>
                <a:cs typeface="Evolventa"/>
                <a:sym typeface="Evolventa"/>
              </a:rPr>
              <a:t>+</a:t>
            </a:r>
            <a:r>
              <a:rPr lang="en-US" sz="2856">
                <a:solidFill>
                  <a:srgbClr val="F3F6FA"/>
                </a:solidFill>
                <a:latin typeface="Evolventa"/>
                <a:ea typeface="Evolventa"/>
                <a:cs typeface="Evolventa"/>
                <a:sym typeface="Evolventa"/>
              </a:rPr>
              <a:t>Н</a:t>
            </a:r>
            <a:r>
              <a:rPr lang="en-US" sz="2856">
                <a:solidFill>
                  <a:srgbClr val="F3F6FA"/>
                </a:solidFill>
                <a:latin typeface="Evolventa"/>
                <a:ea typeface="Evolventa"/>
                <a:cs typeface="Evolventa"/>
                <a:sym typeface="Evolventa"/>
              </a:rPr>
              <a:t>2</a:t>
            </a:r>
            <a:r>
              <a:rPr lang="en-US" sz="2856">
                <a:solidFill>
                  <a:srgbClr val="F3F6FA"/>
                </a:solidFill>
                <a:latin typeface="Evolventa"/>
                <a:ea typeface="Evolventa"/>
                <a:cs typeface="Evolventa"/>
                <a:sym typeface="Evolventa"/>
              </a:rPr>
              <a:t> тобын түзеді:</a:t>
            </a:r>
          </a:p>
          <a:p>
            <a:pPr algn="l">
              <a:lnSpc>
                <a:spcPts val="3998"/>
              </a:lnSpc>
              <a:spcBef>
                <a:spcPct val="0"/>
              </a:spcBef>
            </a:pPr>
            <a:r>
              <a:rPr lang="en-US" sz="2856">
                <a:solidFill>
                  <a:srgbClr val="F3F6FA"/>
                </a:solidFill>
                <a:latin typeface="Evolventa"/>
                <a:ea typeface="Evolventa"/>
                <a:cs typeface="Evolventa"/>
                <a:sym typeface="Evolventa"/>
              </a:rPr>
              <a:t> </a:t>
            </a:r>
          </a:p>
          <a:p>
            <a:pPr algn="l">
              <a:lnSpc>
                <a:spcPts val="3998"/>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58C8D">
                <a:alpha val="100000"/>
              </a:srgbClr>
            </a:gs>
          </a:gsLst>
          <a:lin ang="2700000"/>
        </a:gradFill>
      </p:bgPr>
    </p:bg>
    <p:spTree>
      <p:nvGrpSpPr>
        <p:cNvPr id="1" name=""/>
        <p:cNvGrpSpPr/>
        <p:nvPr/>
      </p:nvGrpSpPr>
      <p:grpSpPr>
        <a:xfrm>
          <a:off x="0" y="0"/>
          <a:ext cx="0" cy="0"/>
          <a:chOff x="0" y="0"/>
          <a:chExt cx="0" cy="0"/>
        </a:xfrm>
      </p:grpSpPr>
      <p:sp>
        <p:nvSpPr>
          <p:cNvPr name="Freeform 2" id="2"/>
          <p:cNvSpPr/>
          <p:nvPr/>
        </p:nvSpPr>
        <p:spPr>
          <a:xfrm flipH="false" flipV="false" rot="0">
            <a:off x="2476167" y="4491354"/>
            <a:ext cx="13335665" cy="2630090"/>
          </a:xfrm>
          <a:custGeom>
            <a:avLst/>
            <a:gdLst/>
            <a:ahLst/>
            <a:cxnLst/>
            <a:rect r="r" b="b" t="t" l="l"/>
            <a:pathLst>
              <a:path h="2630090" w="13335665">
                <a:moveTo>
                  <a:pt x="0" y="0"/>
                </a:moveTo>
                <a:lnTo>
                  <a:pt x="13335666" y="0"/>
                </a:lnTo>
                <a:lnTo>
                  <a:pt x="13335666" y="2630089"/>
                </a:lnTo>
                <a:lnTo>
                  <a:pt x="0" y="2630089"/>
                </a:lnTo>
                <a:lnTo>
                  <a:pt x="0" y="0"/>
                </a:lnTo>
                <a:close/>
              </a:path>
            </a:pathLst>
          </a:custGeom>
          <a:blipFill>
            <a:blip r:embed="rId2"/>
            <a:stretch>
              <a:fillRect l="0" t="0" r="0" b="0"/>
            </a:stretch>
          </a:blipFill>
        </p:spPr>
      </p:sp>
      <p:sp>
        <p:nvSpPr>
          <p:cNvPr name="Freeform 3" id="3"/>
          <p:cNvSpPr/>
          <p:nvPr/>
        </p:nvSpPr>
        <p:spPr>
          <a:xfrm flipH="false" flipV="false" rot="0">
            <a:off x="2476167" y="7121443"/>
            <a:ext cx="5644432" cy="3181407"/>
          </a:xfrm>
          <a:custGeom>
            <a:avLst/>
            <a:gdLst/>
            <a:ahLst/>
            <a:cxnLst/>
            <a:rect r="r" b="b" t="t" l="l"/>
            <a:pathLst>
              <a:path h="3181407" w="5644432">
                <a:moveTo>
                  <a:pt x="0" y="0"/>
                </a:moveTo>
                <a:lnTo>
                  <a:pt x="5644432" y="0"/>
                </a:lnTo>
                <a:lnTo>
                  <a:pt x="5644432" y="3181407"/>
                </a:lnTo>
                <a:lnTo>
                  <a:pt x="0" y="318140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983626" y="2413918"/>
            <a:ext cx="15630542" cy="1584806"/>
          </a:xfrm>
          <a:prstGeom prst="rect">
            <a:avLst/>
          </a:prstGeom>
        </p:spPr>
        <p:txBody>
          <a:bodyPr anchor="t" rtlCol="false" tIns="0" lIns="0" bIns="0" rIns="0">
            <a:spAutoFit/>
          </a:bodyPr>
          <a:lstStyle/>
          <a:p>
            <a:pPr algn="l">
              <a:lnSpc>
                <a:spcPts val="3998"/>
              </a:lnSpc>
              <a:spcBef>
                <a:spcPct val="0"/>
              </a:spcBef>
            </a:pPr>
            <a:r>
              <a:rPr lang="en-US" sz="2856">
                <a:solidFill>
                  <a:srgbClr val="F3F6FA"/>
                </a:solidFill>
                <a:latin typeface="Evolventa"/>
                <a:ea typeface="Evolventa"/>
                <a:cs typeface="Evolventa"/>
                <a:sym typeface="Evolventa"/>
              </a:rPr>
              <a:t> Соңғы сат</a:t>
            </a:r>
            <a:r>
              <a:rPr lang="en-US" sz="2856">
                <a:solidFill>
                  <a:srgbClr val="F3F6FA"/>
                </a:solidFill>
                <a:latin typeface="Evolventa"/>
                <a:ea typeface="Evolventa"/>
                <a:cs typeface="Evolventa"/>
                <a:sym typeface="Evolventa"/>
              </a:rPr>
              <a:t>ысы — эфирді қалыптастыру үшін аралық өнімдерден су мен протондыығыстыра, яғни бөле отырып күрделі эфирді түзу болып табылады:</a:t>
            </a:r>
          </a:p>
          <a:p>
            <a:pPr algn="l">
              <a:lnSpc>
                <a:spcPts val="3998"/>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2A8464">
                <a:alpha val="100000"/>
              </a:srgbClr>
            </a:gs>
            <a:gs pos="100000">
              <a:srgbClr val="758C8D">
                <a:alpha val="100000"/>
              </a:srgbClr>
            </a:gs>
          </a:gsLst>
          <a:lin ang="5400000"/>
        </a:gradFill>
      </p:bgPr>
    </p:bg>
    <p:spTree>
      <p:nvGrpSpPr>
        <p:cNvPr id="1" name=""/>
        <p:cNvGrpSpPr/>
        <p:nvPr/>
      </p:nvGrpSpPr>
      <p:grpSpPr>
        <a:xfrm>
          <a:off x="0" y="0"/>
          <a:ext cx="0" cy="0"/>
          <a:chOff x="0" y="0"/>
          <a:chExt cx="0" cy="0"/>
        </a:xfrm>
      </p:grpSpPr>
      <p:sp>
        <p:nvSpPr>
          <p:cNvPr name="Freeform 2" id="2"/>
          <p:cNvSpPr/>
          <p:nvPr/>
        </p:nvSpPr>
        <p:spPr>
          <a:xfrm flipH="false" flipV="false" rot="0">
            <a:off x="16007818" y="7196128"/>
            <a:ext cx="2280182" cy="4697370"/>
          </a:xfrm>
          <a:custGeom>
            <a:avLst/>
            <a:gdLst/>
            <a:ahLst/>
            <a:cxnLst/>
            <a:rect r="r" b="b" t="t" l="l"/>
            <a:pathLst>
              <a:path h="4697370" w="2280182">
                <a:moveTo>
                  <a:pt x="0" y="0"/>
                </a:moveTo>
                <a:lnTo>
                  <a:pt x="2280182" y="0"/>
                </a:lnTo>
                <a:lnTo>
                  <a:pt x="2280182" y="4697370"/>
                </a:lnTo>
                <a:lnTo>
                  <a:pt x="0" y="4697370"/>
                </a:lnTo>
                <a:lnTo>
                  <a:pt x="0" y="0"/>
                </a:lnTo>
                <a:close/>
              </a:path>
            </a:pathLst>
          </a:custGeom>
          <a:blipFill>
            <a:blip r:embed="rId2"/>
            <a:stretch>
              <a:fillRect l="0" t="0" r="0" b="0"/>
            </a:stretch>
          </a:blipFill>
        </p:spPr>
      </p:sp>
      <p:sp>
        <p:nvSpPr>
          <p:cNvPr name="TextBox 3" id="3"/>
          <p:cNvSpPr txBox="true"/>
          <p:nvPr/>
        </p:nvSpPr>
        <p:spPr>
          <a:xfrm rot="0">
            <a:off x="1146889" y="1398600"/>
            <a:ext cx="15994221" cy="7327874"/>
          </a:xfrm>
          <a:prstGeom prst="rect">
            <a:avLst/>
          </a:prstGeom>
        </p:spPr>
        <p:txBody>
          <a:bodyPr anchor="t" rtlCol="false" tIns="0" lIns="0" bIns="0" rIns="0">
            <a:spAutoFit/>
          </a:bodyPr>
          <a:lstStyle/>
          <a:p>
            <a:pPr algn="l">
              <a:lnSpc>
                <a:spcPts val="4414"/>
              </a:lnSpc>
              <a:spcBef>
                <a:spcPct val="0"/>
              </a:spcBef>
            </a:pPr>
            <a:r>
              <a:rPr lang="en-US" sz="3153">
                <a:solidFill>
                  <a:srgbClr val="F3F6FA"/>
                </a:solidFill>
                <a:latin typeface="Evolventa"/>
                <a:ea typeface="Evolventa"/>
                <a:cs typeface="Evolventa"/>
                <a:sym typeface="Evolventa"/>
              </a:rPr>
              <a:t> Этерификация әдетте катализаторлардың қат</a:t>
            </a:r>
            <a:r>
              <a:rPr lang="en-US" sz="3153">
                <a:solidFill>
                  <a:srgbClr val="F3F6FA"/>
                </a:solidFill>
                <a:latin typeface="Evolventa"/>
                <a:ea typeface="Evolventa"/>
                <a:cs typeface="Evolventa"/>
                <a:sym typeface="Evolventa"/>
              </a:rPr>
              <a:t>ысуымен жүзеге асырылады-</a:t>
            </a:r>
          </a:p>
          <a:p>
            <a:pPr algn="l">
              <a:lnSpc>
                <a:spcPts val="4414"/>
              </a:lnSpc>
              <a:spcBef>
                <a:spcPct val="0"/>
              </a:spcBef>
            </a:pPr>
            <a:r>
              <a:rPr lang="en-US" sz="3153">
                <a:solidFill>
                  <a:srgbClr val="F3F6FA"/>
                </a:solidFill>
                <a:latin typeface="Evolventa"/>
                <a:ea typeface="Evolventa"/>
                <a:cs typeface="Evolventa"/>
                <a:sym typeface="Evolventa"/>
              </a:rPr>
              <a:t>күшті қышқылдар (күкірт қышқылы, толуолсульфон қышқылы және т.б.).</a:t>
            </a:r>
          </a:p>
          <a:p>
            <a:pPr algn="l">
              <a:lnSpc>
                <a:spcPts val="4414"/>
              </a:lnSpc>
              <a:spcBef>
                <a:spcPct val="0"/>
              </a:spcBef>
            </a:pPr>
          </a:p>
          <a:p>
            <a:pPr algn="l">
              <a:lnSpc>
                <a:spcPts val="4414"/>
              </a:lnSpc>
              <a:spcBef>
                <a:spcPct val="0"/>
              </a:spcBef>
            </a:pPr>
            <a:r>
              <a:rPr lang="en-US" sz="3153">
                <a:solidFill>
                  <a:srgbClr val="F3F6FA"/>
                </a:solidFill>
                <a:latin typeface="Evolventa"/>
                <a:ea typeface="Evolventa"/>
                <a:cs typeface="Evolventa"/>
                <a:sym typeface="Evolventa"/>
              </a:rPr>
              <a:t>Этерификация реакциясы қайтымды (эфирлердің гидролизі сабындану деп аталады), тепе — теңдік позициясы алкоголь мен карбон қышқылының құрылымы мен концентрациясына байланысты, яғни реакция қоспасы үшін бастапқы алкоголь мен қышқыл концентрациясының белгілі бір қатынасымен сипатталатын тепе-теңдік.</a:t>
            </a:r>
          </a:p>
          <a:p>
            <a:pPr algn="l">
              <a:lnSpc>
                <a:spcPts val="4414"/>
              </a:lnSpc>
              <a:spcBef>
                <a:spcPct val="0"/>
              </a:spcBef>
            </a:pPr>
          </a:p>
          <a:p>
            <a:pPr algn="l">
              <a:lnSpc>
                <a:spcPts val="4414"/>
              </a:lnSpc>
              <a:spcBef>
                <a:spcPct val="0"/>
              </a:spcBef>
            </a:pPr>
            <a:r>
              <a:rPr lang="en-US" sz="3153">
                <a:solidFill>
                  <a:srgbClr val="F3F6FA"/>
                </a:solidFill>
                <a:latin typeface="Evolventa"/>
                <a:ea typeface="Evolventa"/>
                <a:cs typeface="Evolventa"/>
                <a:sym typeface="Evolventa"/>
              </a:rPr>
              <a:t> Мәселен, бастапқы реакция қоспасындағы этанол мен сірке қышқылының эквимолярлық қатынасында ~2/3 алкоголь мен қышқыл этилацетат түзу үшін әрекеттескенде тепе-теңдік орнатылады.</a:t>
            </a:r>
          </a:p>
          <a:p>
            <a:pPr algn="l">
              <a:lnSpc>
                <a:spcPts val="4414"/>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p:cSld>
    <p:bg>
      <p:bgPr>
        <a:gradFill rotWithShape="true">
          <a:gsLst>
            <a:gs pos="0">
              <a:srgbClr val="2A8464">
                <a:alpha val="100000"/>
              </a:srgbClr>
            </a:gs>
            <a:gs pos="100000">
              <a:srgbClr val="758C8D">
                <a:alpha val="100000"/>
              </a:srgbClr>
            </a:gs>
          </a:gsLst>
          <a:lin ang="5400000"/>
        </a:gradFill>
      </p:bgPr>
    </p:bg>
    <p:spTree>
      <p:nvGrpSpPr>
        <p:cNvPr id="1" name=""/>
        <p:cNvGrpSpPr/>
        <p:nvPr/>
      </p:nvGrpSpPr>
      <p:grpSpPr>
        <a:xfrm>
          <a:off x="0" y="0"/>
          <a:ext cx="0" cy="0"/>
          <a:chOff x="0" y="0"/>
          <a:chExt cx="0" cy="0"/>
        </a:xfrm>
      </p:grpSpPr>
      <p:sp>
        <p:nvSpPr>
          <p:cNvPr name="TextBox 2" id="2"/>
          <p:cNvSpPr txBox="true"/>
          <p:nvPr/>
        </p:nvSpPr>
        <p:spPr>
          <a:xfrm rot="0">
            <a:off x="1265079" y="1023770"/>
            <a:ext cx="15994221" cy="8442651"/>
          </a:xfrm>
          <a:prstGeom prst="rect">
            <a:avLst/>
          </a:prstGeom>
        </p:spPr>
        <p:txBody>
          <a:bodyPr anchor="t" rtlCol="false" tIns="0" lIns="0" bIns="0" rIns="0">
            <a:spAutoFit/>
          </a:bodyPr>
          <a:lstStyle/>
          <a:p>
            <a:pPr algn="l">
              <a:lnSpc>
                <a:spcPts val="4414"/>
              </a:lnSpc>
              <a:spcBef>
                <a:spcPct val="0"/>
              </a:spcBef>
            </a:pPr>
            <a:r>
              <a:rPr lang="en-US" sz="3153">
                <a:solidFill>
                  <a:srgbClr val="F3F6FA"/>
                </a:solidFill>
                <a:latin typeface="Evolventa"/>
                <a:ea typeface="Evolventa"/>
                <a:cs typeface="Evolventa"/>
                <a:sym typeface="Evolventa"/>
              </a:rPr>
              <a:t> Эфирдің шығымдылығын арттыру үшін реагенттердің біре</a:t>
            </a:r>
            <a:r>
              <a:rPr lang="en-US" sz="3153">
                <a:solidFill>
                  <a:srgbClr val="F3F6FA"/>
                </a:solidFill>
                <a:latin typeface="Evolventa"/>
                <a:ea typeface="Evolventa"/>
                <a:cs typeface="Evolventa"/>
                <a:sym typeface="Evolventa"/>
              </a:rPr>
              <a:t>уінің артық мөлшері (әдетте алкоголь) немесе этерификация нәтижесінде пайда болған суды реакциялық қоспаға қосылатын бензолмен азеотропты қоспа түрінде айдау қолданылады.</a:t>
            </a:r>
          </a:p>
          <a:p>
            <a:pPr algn="l">
              <a:lnSpc>
                <a:spcPts val="4414"/>
              </a:lnSpc>
              <a:spcBef>
                <a:spcPct val="0"/>
              </a:spcBef>
            </a:pPr>
          </a:p>
          <a:p>
            <a:pPr algn="l">
              <a:lnSpc>
                <a:spcPts val="4414"/>
              </a:lnSpc>
              <a:spcBef>
                <a:spcPct val="0"/>
              </a:spcBef>
            </a:pPr>
            <a:r>
              <a:rPr lang="en-US" sz="3153">
                <a:solidFill>
                  <a:srgbClr val="F3F6FA"/>
                </a:solidFill>
                <a:latin typeface="Evolventa"/>
                <a:ea typeface="Evolventa"/>
                <a:cs typeface="Evolventa"/>
                <a:sym typeface="Evolventa"/>
              </a:rPr>
              <a:t> Карбон қышқылының эфирлері – химия өнеркәсібінде кеңінен қолданылатын органикалық қосылыстар. Олар иістер мен хош иісті заттардың негізі ретінде, еріткіштер, фармацевтикалық препараттар мен полимерлер өндірісінде маңызды рөл атқарады.</a:t>
            </a:r>
          </a:p>
          <a:p>
            <a:pPr algn="l">
              <a:lnSpc>
                <a:spcPts val="4414"/>
              </a:lnSpc>
              <a:spcBef>
                <a:spcPct val="0"/>
              </a:spcBef>
            </a:pPr>
          </a:p>
          <a:p>
            <a:pPr algn="l">
              <a:lnSpc>
                <a:spcPts val="4414"/>
              </a:lnSpc>
              <a:spcBef>
                <a:spcPct val="0"/>
              </a:spcBef>
            </a:pPr>
            <a:r>
              <a:rPr lang="en-US" sz="3153">
                <a:solidFill>
                  <a:srgbClr val="F3F6FA"/>
                </a:solidFill>
                <a:latin typeface="Evolventa"/>
                <a:ea typeface="Evolventa"/>
                <a:cs typeface="Evolventa"/>
                <a:sym typeface="Evolventa"/>
              </a:rPr>
              <a:t> Өндірістік ауқымда эфирлерді алу үшін реакциялардың жылдамдығын арттыру, қалдықтарды азайту және реакция тепе-теңдігін оңтайландыру қажет. Авто-клавтар, экстракция жүйелері және жоғары температуралы процестер жиі қолданылады.</a:t>
            </a:r>
          </a:p>
          <a:p>
            <a:pPr algn="l">
              <a:lnSpc>
                <a:spcPts val="4414"/>
              </a:lnSpc>
              <a:spcBef>
                <a:spcPct val="0"/>
              </a:spcBef>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DAGlL1e-Grw</dc:identifier>
  <dcterms:modified xsi:type="dcterms:W3CDTF">2011-08-01T06:04:30Z</dcterms:modified>
  <cp:revision>1</cp:revision>
  <dc:title>Дәріс 9: Этерификация және амидтеу процестері</dc:title>
</cp:coreProperties>
</file>