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51"/>
  </p:normalViewPr>
  <p:slideViewPr>
    <p:cSldViewPr snapToGrid="0">
      <p:cViewPr varScale="1">
        <p:scale>
          <a:sx n="115" d="100"/>
          <a:sy n="115" d="100"/>
        </p:scale>
        <p:origin x="5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ru-RU"/>
              <a:t>Образец заголовка</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7D9F5461-8F44-4BB1-9D36-4961171CFBB5}" type="datetimeFigureOut">
              <a:rPr lang="ru-KZ" smtClean="0"/>
              <a:t>05.11.2023</a:t>
            </a:fld>
            <a:endParaRPr lang="ru-K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487891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D9F5461-8F44-4BB1-9D36-4961171CFBB5}" type="datetimeFigureOut">
              <a:rPr lang="ru-KZ" smtClean="0"/>
              <a:t>05.11.2023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23187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5" name="Footer Placeholder 4"/>
          <p:cNvSpPr>
            <a:spLocks noGrp="1"/>
          </p:cNvSpPr>
          <p:nvPr>
            <p:ph type="ftr" sz="quarter" idx="11"/>
          </p:nvPr>
        </p:nvSpPr>
        <p:spPr>
          <a:xfrm>
            <a:off x="804672" y="6227064"/>
            <a:ext cx="10588752" cy="320040"/>
          </a:xfrm>
        </p:spPr>
        <p:txBody>
          <a:body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716874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ru-RU"/>
              <a:t>Образец заголовка</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D9F5461-8F44-4BB1-9D36-4961171CFBB5}" type="datetimeFigureOut">
              <a:rPr lang="ru-KZ" smtClean="0"/>
              <a:t>05.11.2023</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2357809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4209362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6" name="Footer Placeholder 5"/>
          <p:cNvSpPr>
            <a:spLocks noGrp="1"/>
          </p:cNvSpPr>
          <p:nvPr>
            <p:ph type="ftr" sz="quarter" idx="11"/>
          </p:nvPr>
        </p:nvSpPr>
        <p:spPr>
          <a:xfrm>
            <a:off x="804672" y="6227064"/>
            <a:ext cx="10588752" cy="320040"/>
          </a:xfrm>
        </p:spPr>
        <p:txBody>
          <a:bodyPr/>
          <a:lstStyle/>
          <a:p>
            <a:endParaRPr lang="ru-KZ"/>
          </a:p>
        </p:txBody>
      </p:sp>
      <p:sp>
        <p:nvSpPr>
          <p:cNvPr id="7" name="Slide Number Placeholder 6"/>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317547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125305" y="1488985"/>
            <a:ext cx="6264350" cy="169685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118447" y="4351687"/>
            <a:ext cx="6265588" cy="170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8" name="Footer Placeholder 7"/>
          <p:cNvSpPr>
            <a:spLocks noGrp="1"/>
          </p:cNvSpPr>
          <p:nvPr>
            <p:ph type="ftr" sz="quarter" idx="11"/>
          </p:nvPr>
        </p:nvSpPr>
        <p:spPr>
          <a:xfrm>
            <a:off x="804672" y="6227064"/>
            <a:ext cx="10588752" cy="320040"/>
          </a:xfrm>
        </p:spPr>
        <p:txBody>
          <a:bodyPr/>
          <a:lstStyle/>
          <a:p>
            <a:endParaRPr lang="ru-KZ"/>
          </a:p>
        </p:txBody>
      </p:sp>
      <p:sp>
        <p:nvSpPr>
          <p:cNvPr id="9" name="Slide Number Placeholder 8"/>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2927414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D9F5461-8F44-4BB1-9D36-4961171CFBB5}" type="datetimeFigureOut">
              <a:rPr lang="ru-KZ" smtClean="0"/>
              <a:t>05.11.2023</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903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3" name="Footer Placeholder 2"/>
          <p:cNvSpPr>
            <a:spLocks noGrp="1"/>
          </p:cNvSpPr>
          <p:nvPr>
            <p:ph type="ftr" sz="quarter" idx="11"/>
          </p:nvPr>
        </p:nvSpPr>
        <p:spPr>
          <a:xfrm>
            <a:off x="804672" y="6227064"/>
            <a:ext cx="10588752" cy="320040"/>
          </a:xfrm>
        </p:spPr>
        <p:txBody>
          <a:bodyPr/>
          <a:lstStyle/>
          <a:p>
            <a:endParaRPr lang="ru-KZ"/>
          </a:p>
        </p:txBody>
      </p:sp>
      <p:sp>
        <p:nvSpPr>
          <p:cNvPr id="4" name="Slide Number Placeholder 3"/>
          <p:cNvSpPr>
            <a:spLocks noGrp="1"/>
          </p:cNvSpPr>
          <p:nvPr>
            <p:ph type="sldNum" sz="quarter" idx="12"/>
          </p:nvPr>
        </p:nvSpPr>
        <p:spPr>
          <a:xfrm>
            <a:off x="10469880"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442151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ru-RU"/>
              <a:t>Образец заголовка</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D9F5461-8F44-4BB1-9D36-4961171CFBB5}" type="datetimeFigureOut">
              <a:rPr lang="ru-KZ" smtClean="0"/>
              <a:t>05.11.2023</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2595390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804672" y="320040"/>
            <a:ext cx="3657600" cy="320040"/>
          </a:xfrm>
        </p:spPr>
        <p:txBody>
          <a:bodyPr/>
          <a:lstStyle/>
          <a:p>
            <a:fld id="{7D9F5461-8F44-4BB1-9D36-4961171CFBB5}" type="datetimeFigureOut">
              <a:rPr lang="ru-KZ" smtClean="0"/>
              <a:t>05.11.2023</a:t>
            </a:fld>
            <a:endParaRPr lang="ru-KZ"/>
          </a:p>
        </p:txBody>
      </p:sp>
      <p:sp>
        <p:nvSpPr>
          <p:cNvPr id="6" name="Footer Placeholder 5"/>
          <p:cNvSpPr>
            <a:spLocks noGrp="1"/>
          </p:cNvSpPr>
          <p:nvPr>
            <p:ph type="ftr" sz="quarter" idx="11"/>
          </p:nvPr>
        </p:nvSpPr>
        <p:spPr>
          <a:xfrm>
            <a:off x="804672" y="6227064"/>
            <a:ext cx="5942203" cy="320040"/>
          </a:xfrm>
        </p:spPr>
        <p:txBody>
          <a:bodyPr/>
          <a:lstStyle/>
          <a:p>
            <a:endParaRPr lang="ru-KZ"/>
          </a:p>
        </p:txBody>
      </p:sp>
      <p:sp>
        <p:nvSpPr>
          <p:cNvPr id="7" name="Slide Number Placeholder 6"/>
          <p:cNvSpPr>
            <a:spLocks noGrp="1"/>
          </p:cNvSpPr>
          <p:nvPr>
            <p:ph type="sldNum" sz="quarter" idx="12"/>
          </p:nvPr>
        </p:nvSpPr>
        <p:spPr>
          <a:xfrm>
            <a:off x="5828377" y="320040"/>
            <a:ext cx="914400" cy="320040"/>
          </a:xfrm>
        </p:spPr>
        <p:txBody>
          <a:bodyPr/>
          <a:lstStyle/>
          <a:p>
            <a:fld id="{0E1C8896-D7E9-4B30-89C5-611D29B00803}" type="slidenum">
              <a:rPr lang="ru-KZ" smtClean="0"/>
              <a:t>‹#›</a:t>
            </a:fld>
            <a:endParaRPr lang="ru-KZ"/>
          </a:p>
        </p:txBody>
      </p:sp>
    </p:spTree>
    <p:extLst>
      <p:ext uri="{BB962C8B-B14F-4D97-AF65-F5344CB8AC3E}">
        <p14:creationId xmlns:p14="http://schemas.microsoft.com/office/powerpoint/2010/main" val="2923474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7D9F5461-8F44-4BB1-9D36-4961171CFBB5}" type="datetimeFigureOut">
              <a:rPr lang="ru-KZ" smtClean="0"/>
              <a:t>05.11.2023</a:t>
            </a:fld>
            <a:endParaRPr lang="ru-KZ"/>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0E1C8896-D7E9-4B30-89C5-611D29B00803}" type="slidenum">
              <a:rPr lang="ru-KZ" smtClean="0"/>
              <a:t>‹#›</a:t>
            </a:fld>
            <a:endParaRPr lang="ru-KZ"/>
          </a:p>
        </p:txBody>
      </p:sp>
    </p:spTree>
    <p:extLst>
      <p:ext uri="{BB962C8B-B14F-4D97-AF65-F5344CB8AC3E}">
        <p14:creationId xmlns:p14="http://schemas.microsoft.com/office/powerpoint/2010/main" val="19462013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audit.vic.gov.au/report/follow-selected-2014-15-performance-audits?section=32160--2-effectiveness-of-support-for-local-government-" TargetMode="External"/><Relationship Id="rId2" Type="http://schemas.openxmlformats.org/officeDocument/2006/relationships/hyperlink" Target="https://www.intosai.org/fileadmin/downloads/documents/open_access/ISSAI_100_to_400/issai_300/issai_300_en.pdf" TargetMode="External"/><Relationship Id="rId1" Type="http://schemas.openxmlformats.org/officeDocument/2006/relationships/slideLayout" Target="../slideLayouts/slideLayout2.xml"/><Relationship Id="rId4" Type="http://schemas.openxmlformats.org/officeDocument/2006/relationships/hyperlink" Target="http://adilet.zan.kz/rus/docs/V1600013647#z2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90234A-DB5C-4D69-94B7-8A80D1B6EAE0}"/>
              </a:ext>
            </a:extLst>
          </p:cNvPr>
          <p:cNvSpPr>
            <a:spLocks noGrp="1"/>
          </p:cNvSpPr>
          <p:nvPr>
            <p:ph type="ctrTitle"/>
          </p:nvPr>
        </p:nvSpPr>
        <p:spPr>
          <a:xfrm>
            <a:off x="1524000" y="1122363"/>
            <a:ext cx="9255760" cy="2387600"/>
          </a:xfrm>
        </p:spPr>
        <p:txBody>
          <a:bodyPr>
            <a:normAutofit/>
          </a:bodyPr>
          <a:lstStyle/>
          <a:p>
            <a:r>
              <a:rPr lang="en-US" dirty="0">
                <a:solidFill>
                  <a:schemeClr val="tx1"/>
                </a:solidFill>
                <a:latin typeface="Agency FB" panose="020B0503020202020204" pitchFamily="34" charset="0"/>
              </a:rPr>
              <a:t>Importance of performance audit in a system of economic management</a:t>
            </a:r>
            <a:endParaRPr lang="ru-KZ" dirty="0">
              <a:solidFill>
                <a:schemeClr val="tx1"/>
              </a:solidFill>
            </a:endParaRPr>
          </a:p>
        </p:txBody>
      </p:sp>
      <p:sp>
        <p:nvSpPr>
          <p:cNvPr id="3" name="Подзаголовок 2">
            <a:extLst>
              <a:ext uri="{FF2B5EF4-FFF2-40B4-BE49-F238E27FC236}">
                <a16:creationId xmlns:a16="http://schemas.microsoft.com/office/drawing/2014/main" id="{41ACA91E-3BFF-4FAB-9C31-5BC03AB68D27}"/>
              </a:ext>
            </a:extLst>
          </p:cNvPr>
          <p:cNvSpPr>
            <a:spLocks noGrp="1"/>
          </p:cNvSpPr>
          <p:nvPr>
            <p:ph type="subTitle" idx="1"/>
          </p:nvPr>
        </p:nvSpPr>
        <p:spPr>
          <a:xfrm>
            <a:off x="1524000" y="3602038"/>
            <a:ext cx="9255760" cy="1655762"/>
          </a:xfrm>
        </p:spPr>
        <p:txBody>
          <a:bodyPr/>
          <a:lstStyle/>
          <a:p>
            <a:endParaRPr lang="ru-KZ" dirty="0"/>
          </a:p>
        </p:txBody>
      </p:sp>
      <p:sp>
        <p:nvSpPr>
          <p:cNvPr id="4" name="TextBox 3">
            <a:extLst>
              <a:ext uri="{FF2B5EF4-FFF2-40B4-BE49-F238E27FC236}">
                <a16:creationId xmlns:a16="http://schemas.microsoft.com/office/drawing/2014/main" id="{D0DD4378-96A3-A62F-1850-AE00942988A8}"/>
              </a:ext>
            </a:extLst>
          </p:cNvPr>
          <p:cNvSpPr txBox="1"/>
          <p:nvPr/>
        </p:nvSpPr>
        <p:spPr>
          <a:xfrm>
            <a:off x="133815" y="-178420"/>
            <a:ext cx="184731" cy="369332"/>
          </a:xfrm>
          <a:prstGeom prst="rect">
            <a:avLst/>
          </a:prstGeom>
          <a:noFill/>
        </p:spPr>
        <p:txBody>
          <a:bodyPr wrap="none" rtlCol="0">
            <a:spAutoFit/>
          </a:bodyPr>
          <a:lstStyle/>
          <a:p>
            <a:endParaRPr lang="ru-KZ"/>
          </a:p>
        </p:txBody>
      </p:sp>
    </p:spTree>
    <p:extLst>
      <p:ext uri="{BB962C8B-B14F-4D97-AF65-F5344CB8AC3E}">
        <p14:creationId xmlns:p14="http://schemas.microsoft.com/office/powerpoint/2010/main" val="3210823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445478-4387-4033-8DAC-4CF098971CF8}"/>
              </a:ext>
            </a:extLst>
          </p:cNvPr>
          <p:cNvSpPr>
            <a:spLocks noGrp="1"/>
          </p:cNvSpPr>
          <p:nvPr>
            <p:ph type="title"/>
          </p:nvPr>
        </p:nvSpPr>
        <p:spPr/>
        <p:txBody>
          <a:bodyPr>
            <a:normAutofit fontScale="90000"/>
          </a:bodyPr>
          <a:lstStyle/>
          <a:p>
            <a:r>
              <a:rPr lang="en-US" dirty="0"/>
              <a:t>Conducting performance audits with the use of:</a:t>
            </a:r>
            <a:endParaRPr lang="ru-KZ" dirty="0"/>
          </a:p>
        </p:txBody>
      </p:sp>
      <p:sp>
        <p:nvSpPr>
          <p:cNvPr id="3" name="Объект 2">
            <a:extLst>
              <a:ext uri="{FF2B5EF4-FFF2-40B4-BE49-F238E27FC236}">
                <a16:creationId xmlns:a16="http://schemas.microsoft.com/office/drawing/2014/main" id="{C1456EDD-D6CE-44AD-8C61-E6F2417D7FD2}"/>
              </a:ext>
            </a:extLst>
          </p:cNvPr>
          <p:cNvSpPr>
            <a:spLocks noGrp="1"/>
          </p:cNvSpPr>
          <p:nvPr>
            <p:ph idx="1"/>
          </p:nvPr>
        </p:nvSpPr>
        <p:spPr/>
        <p:txBody>
          <a:bodyPr/>
          <a:lstStyle/>
          <a:p>
            <a:r>
              <a:rPr lang="en-US" dirty="0"/>
              <a:t>the vertical approach involves conducting audit activities at several state audit facilities that belong to different levels of government. This type of audit is carried out in all areas of state audit, except for the activities of the object of state audit. Within the framework of one audit event, the activities of several state audit objects belonging to different levels of government are studied.</a:t>
            </a:r>
            <a:endParaRPr lang="ru-KZ" dirty="0"/>
          </a:p>
        </p:txBody>
      </p:sp>
    </p:spTree>
    <p:extLst>
      <p:ext uri="{BB962C8B-B14F-4D97-AF65-F5344CB8AC3E}">
        <p14:creationId xmlns:p14="http://schemas.microsoft.com/office/powerpoint/2010/main" val="3989835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2EC1F-E8C4-43E9-9243-987464C8A536}"/>
              </a:ext>
            </a:extLst>
          </p:cNvPr>
          <p:cNvSpPr>
            <a:spLocks noGrp="1"/>
          </p:cNvSpPr>
          <p:nvPr>
            <p:ph type="title"/>
          </p:nvPr>
        </p:nvSpPr>
        <p:spPr/>
        <p:txBody>
          <a:bodyPr>
            <a:normAutofit fontScale="90000"/>
          </a:bodyPr>
          <a:lstStyle/>
          <a:p>
            <a:r>
              <a:rPr lang="en-US" dirty="0"/>
              <a:t>Conducting performance audits in the following areas:</a:t>
            </a:r>
            <a:endParaRPr lang="ru-KZ" dirty="0"/>
          </a:p>
        </p:txBody>
      </p:sp>
      <p:sp>
        <p:nvSpPr>
          <p:cNvPr id="3" name="Объект 2">
            <a:extLst>
              <a:ext uri="{FF2B5EF4-FFF2-40B4-BE49-F238E27FC236}">
                <a16:creationId xmlns:a16="http://schemas.microsoft.com/office/drawing/2014/main" id="{27A68E2B-B085-4317-A57B-EDFE34D747CB}"/>
              </a:ext>
            </a:extLst>
          </p:cNvPr>
          <p:cNvSpPr>
            <a:spLocks noGrp="1"/>
          </p:cNvSpPr>
          <p:nvPr>
            <p:ph idx="1"/>
          </p:nvPr>
        </p:nvSpPr>
        <p:spPr/>
        <p:txBody>
          <a:bodyPr/>
          <a:lstStyle/>
          <a:p>
            <a:pPr marL="342900" indent="-342900">
              <a:buFont typeface="+mj-lt"/>
              <a:buAutoNum type="arabicPeriod"/>
            </a:pPr>
            <a:r>
              <a:rPr lang="en-US" dirty="0"/>
              <a:t>tax and customs administration</a:t>
            </a:r>
            <a:endParaRPr lang="ru-RU" dirty="0"/>
          </a:p>
          <a:p>
            <a:pPr marL="342900" indent="-342900">
              <a:buFont typeface="+mj-lt"/>
              <a:buAutoNum type="arabicPeriod"/>
            </a:pPr>
            <a:r>
              <a:rPr lang="en-US" dirty="0"/>
              <a:t>budget planning and execution</a:t>
            </a:r>
            <a:endParaRPr lang="ru-RU" dirty="0"/>
          </a:p>
          <a:p>
            <a:pPr marL="342900" indent="-342900">
              <a:buFont typeface="+mj-lt"/>
              <a:buAutoNum type="arabicPeriod"/>
            </a:pPr>
            <a:r>
              <a:rPr lang="en-US" dirty="0"/>
              <a:t>state asset management</a:t>
            </a:r>
            <a:endParaRPr lang="ru-RU" dirty="0"/>
          </a:p>
          <a:p>
            <a:pPr marL="342900" indent="-342900">
              <a:buFont typeface="+mj-lt"/>
              <a:buAutoNum type="arabicPeriod"/>
            </a:pPr>
            <a:r>
              <a:rPr lang="en-US" dirty="0"/>
              <a:t>implementation of documents of the state planning System</a:t>
            </a:r>
            <a:endParaRPr lang="ru-RU" dirty="0"/>
          </a:p>
          <a:p>
            <a:pPr marL="342900" indent="-342900">
              <a:buFont typeface="+mj-lt"/>
              <a:buAutoNum type="arabicPeriod"/>
            </a:pPr>
            <a:r>
              <a:rPr lang="en-US" dirty="0"/>
              <a:t>pricing and procurement in the public sector</a:t>
            </a:r>
            <a:endParaRPr lang="ru-RU" dirty="0"/>
          </a:p>
          <a:p>
            <a:pPr marL="342900" indent="-342900">
              <a:buFont typeface="+mj-lt"/>
              <a:buAutoNum type="arabicPeriod"/>
            </a:pPr>
            <a:r>
              <a:rPr lang="en-US" dirty="0"/>
              <a:t>public debt management</a:t>
            </a:r>
            <a:endParaRPr lang="ru-RU" dirty="0"/>
          </a:p>
          <a:p>
            <a:pPr marL="342900" indent="-342900">
              <a:buFont typeface="+mj-lt"/>
              <a:buAutoNum type="arabicPeriod"/>
            </a:pPr>
            <a:r>
              <a:rPr lang="en-US" dirty="0"/>
              <a:t>use of grants, investments, loans and other related assets</a:t>
            </a:r>
            <a:endParaRPr lang="ru-RU" dirty="0"/>
          </a:p>
          <a:p>
            <a:pPr marL="342900" indent="-342900">
              <a:buFont typeface="+mj-lt"/>
              <a:buAutoNum type="arabicPeriod"/>
            </a:pPr>
            <a:r>
              <a:rPr lang="en-US" dirty="0"/>
              <a:t>sphere of environmental protection</a:t>
            </a:r>
            <a:endParaRPr lang="ru-RU" dirty="0"/>
          </a:p>
          <a:p>
            <a:pPr marL="342900" indent="-342900">
              <a:buFont typeface="+mj-lt"/>
              <a:buAutoNum type="arabicPeriod"/>
            </a:pPr>
            <a:r>
              <a:rPr lang="en-US" dirty="0"/>
              <a:t>the field of information technology</a:t>
            </a:r>
            <a:endParaRPr lang="ru-RU" dirty="0"/>
          </a:p>
          <a:p>
            <a:pPr marL="342900" indent="-342900">
              <a:buFont typeface="+mj-lt"/>
              <a:buAutoNum type="arabicPeriod"/>
            </a:pPr>
            <a:r>
              <a:rPr lang="en-US" dirty="0"/>
              <a:t>activities of the state audit object</a:t>
            </a:r>
            <a:endParaRPr lang="ru-KZ" dirty="0"/>
          </a:p>
        </p:txBody>
      </p:sp>
    </p:spTree>
    <p:extLst>
      <p:ext uri="{BB962C8B-B14F-4D97-AF65-F5344CB8AC3E}">
        <p14:creationId xmlns:p14="http://schemas.microsoft.com/office/powerpoint/2010/main" val="1675894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052D09-3355-4F71-989F-F8970873562E}"/>
              </a:ext>
            </a:extLst>
          </p:cNvPr>
          <p:cNvSpPr>
            <a:spLocks noGrp="1"/>
          </p:cNvSpPr>
          <p:nvPr>
            <p:ph type="title"/>
          </p:nvPr>
        </p:nvSpPr>
        <p:spPr/>
        <p:txBody>
          <a:bodyPr/>
          <a:lstStyle/>
          <a:p>
            <a:r>
              <a:rPr lang="en-US" dirty="0"/>
              <a:t>Creating a long-term plan</a:t>
            </a:r>
            <a:endParaRPr lang="ru-KZ" dirty="0"/>
          </a:p>
        </p:txBody>
      </p:sp>
      <p:sp>
        <p:nvSpPr>
          <p:cNvPr id="3" name="Объект 2">
            <a:extLst>
              <a:ext uri="{FF2B5EF4-FFF2-40B4-BE49-F238E27FC236}">
                <a16:creationId xmlns:a16="http://schemas.microsoft.com/office/drawing/2014/main" id="{E98274A4-8B3B-45F2-AE9E-B686A317120B}"/>
              </a:ext>
            </a:extLst>
          </p:cNvPr>
          <p:cNvSpPr>
            <a:spLocks noGrp="1"/>
          </p:cNvSpPr>
          <p:nvPr>
            <p:ph idx="1"/>
          </p:nvPr>
        </p:nvSpPr>
        <p:spPr/>
        <p:txBody>
          <a:bodyPr/>
          <a:lstStyle/>
          <a:p>
            <a:pPr marL="0" indent="0">
              <a:buNone/>
            </a:pPr>
            <a:r>
              <a:rPr lang="en-US" dirty="0"/>
              <a:t>The process of long-term planning of the performance audit (hereinafter - the Long-term plan) consists of the following interrelated stages:</a:t>
            </a:r>
            <a:endParaRPr lang="ru-RU" dirty="0"/>
          </a:p>
          <a:p>
            <a:pPr marL="0" indent="0">
              <a:buNone/>
            </a:pPr>
            <a:endParaRPr lang="ru-RU" dirty="0"/>
          </a:p>
          <a:p>
            <a:r>
              <a:rPr lang="en-US" dirty="0"/>
              <a:t>study of the public administration system;</a:t>
            </a:r>
            <a:endParaRPr lang="ru-RU" dirty="0"/>
          </a:p>
          <a:p>
            <a:r>
              <a:rPr lang="en-US" dirty="0"/>
              <a:t>determining the directions of state audit;</a:t>
            </a:r>
            <a:endParaRPr lang="ru-RU" dirty="0"/>
          </a:p>
          <a:p>
            <a:r>
              <a:rPr lang="en-US" dirty="0"/>
              <a:t>the definition, justification and ranking of advanced topics of performance auditing.</a:t>
            </a:r>
            <a:endParaRPr lang="ru-KZ" dirty="0"/>
          </a:p>
        </p:txBody>
      </p:sp>
    </p:spTree>
    <p:extLst>
      <p:ext uri="{BB962C8B-B14F-4D97-AF65-F5344CB8AC3E}">
        <p14:creationId xmlns:p14="http://schemas.microsoft.com/office/powerpoint/2010/main" val="12833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AA8A45-9B5C-46AC-811D-9CEA7DADE4B6}"/>
              </a:ext>
            </a:extLst>
          </p:cNvPr>
          <p:cNvSpPr>
            <a:spLocks noGrp="1"/>
          </p:cNvSpPr>
          <p:nvPr>
            <p:ph type="title"/>
          </p:nvPr>
        </p:nvSpPr>
        <p:spPr/>
        <p:txBody>
          <a:bodyPr>
            <a:normAutofit fontScale="90000"/>
          </a:bodyPr>
          <a:lstStyle/>
          <a:p>
            <a:r>
              <a:rPr lang="en-US" dirty="0"/>
              <a:t>The main tasks in forming a long-Term plan are:</a:t>
            </a:r>
            <a:endParaRPr lang="ru-KZ" dirty="0"/>
          </a:p>
        </p:txBody>
      </p:sp>
      <p:sp>
        <p:nvSpPr>
          <p:cNvPr id="3" name="Объект 2">
            <a:extLst>
              <a:ext uri="{FF2B5EF4-FFF2-40B4-BE49-F238E27FC236}">
                <a16:creationId xmlns:a16="http://schemas.microsoft.com/office/drawing/2014/main" id="{57F571D5-ADD4-4A2B-AA5E-976BF56CFEA2}"/>
              </a:ext>
            </a:extLst>
          </p:cNvPr>
          <p:cNvSpPr>
            <a:spLocks noGrp="1"/>
          </p:cNvSpPr>
          <p:nvPr>
            <p:ph idx="1"/>
          </p:nvPr>
        </p:nvSpPr>
        <p:spPr/>
        <p:txBody>
          <a:bodyPr>
            <a:normAutofit fontScale="92500" lnSpcReduction="10000"/>
          </a:bodyPr>
          <a:lstStyle/>
          <a:p>
            <a:r>
              <a:rPr lang="en-US" dirty="0"/>
              <a:t>1) justification and implementation of the powers of audit bodies to conduct performance audits in an appropriate manner;   </a:t>
            </a:r>
            <a:endParaRPr lang="ru-RU" dirty="0"/>
          </a:p>
          <a:p>
            <a:r>
              <a:rPr lang="en-US" dirty="0"/>
              <a:t>2) determining the topics and (or) objects of state audit for conducting an efficiency audit for a three-year period and for the upcoming year;   </a:t>
            </a:r>
            <a:endParaRPr lang="ru-RU" dirty="0"/>
          </a:p>
          <a:p>
            <a:r>
              <a:rPr lang="en-US" dirty="0"/>
              <a:t> 3) timely resolution of issues related to the resource support of the planned performance audit, including training of state auditors and selection of experts, as well as measures to reduce audit risk;     </a:t>
            </a:r>
            <a:endParaRPr lang="ru-RU" dirty="0"/>
          </a:p>
          <a:p>
            <a:r>
              <a:rPr lang="en-US" dirty="0"/>
              <a:t> 4) creating a basis for quality planning of audit activities, including by defining a strategy for collecting the necessary information and determining how to conduct audit activities;   </a:t>
            </a:r>
            <a:endParaRPr lang="ru-RU" dirty="0"/>
          </a:p>
          <a:p>
            <a:r>
              <a:rPr lang="en-US" dirty="0"/>
              <a:t>5) increasing transparency, transparency and accountability of the audit body.</a:t>
            </a:r>
            <a:endParaRPr lang="ru-KZ" dirty="0"/>
          </a:p>
        </p:txBody>
      </p:sp>
    </p:spTree>
    <p:extLst>
      <p:ext uri="{BB962C8B-B14F-4D97-AF65-F5344CB8AC3E}">
        <p14:creationId xmlns:p14="http://schemas.microsoft.com/office/powerpoint/2010/main" val="1861413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136FEE-E978-4818-8BB4-6C8694407EE9}"/>
              </a:ext>
            </a:extLst>
          </p:cNvPr>
          <p:cNvSpPr>
            <a:spLocks noGrp="1"/>
          </p:cNvSpPr>
          <p:nvPr>
            <p:ph type="title"/>
          </p:nvPr>
        </p:nvSpPr>
        <p:spPr/>
        <p:txBody>
          <a:bodyPr>
            <a:normAutofit fontScale="90000"/>
          </a:bodyPr>
          <a:lstStyle/>
          <a:p>
            <a:r>
              <a:rPr lang="en-US" dirty="0">
                <a:latin typeface="Agency FB" panose="020B0503020202020204" pitchFamily="34" charset="0"/>
              </a:rPr>
              <a:t>The topic of performance audit is determined based on the following criteria:</a:t>
            </a:r>
            <a:endParaRPr lang="ru-KZ" dirty="0"/>
          </a:p>
        </p:txBody>
      </p:sp>
      <p:sp>
        <p:nvSpPr>
          <p:cNvPr id="3" name="Объект 2">
            <a:extLst>
              <a:ext uri="{FF2B5EF4-FFF2-40B4-BE49-F238E27FC236}">
                <a16:creationId xmlns:a16="http://schemas.microsoft.com/office/drawing/2014/main" id="{0478CBE8-DC05-43D0-97F8-690EA6C98ABD}"/>
              </a:ext>
            </a:extLst>
          </p:cNvPr>
          <p:cNvSpPr>
            <a:spLocks noGrp="1"/>
          </p:cNvSpPr>
          <p:nvPr>
            <p:ph idx="1"/>
          </p:nvPr>
        </p:nvSpPr>
        <p:spPr/>
        <p:txBody>
          <a:bodyPr/>
          <a:lstStyle/>
          <a:p>
            <a:r>
              <a:rPr lang="en-US" dirty="0"/>
              <a:t>1) relevance, social and economic significance of the problem existing in the system of public administration;  </a:t>
            </a:r>
            <a:endParaRPr lang="ru-RU" dirty="0"/>
          </a:p>
          <a:p>
            <a:r>
              <a:rPr lang="en-US" dirty="0"/>
              <a:t>2) financial materiality, which involves the consolidation of a significant amount of financial resources and assets of the state to achieve certain goals;      </a:t>
            </a:r>
            <a:endParaRPr lang="ru-RU" dirty="0"/>
          </a:p>
          <a:p>
            <a:r>
              <a:rPr lang="en-US" dirty="0"/>
              <a:t>3) potential financial and non-financial benefits of performance audits;     </a:t>
            </a:r>
            <a:endParaRPr lang="ru-RU" dirty="0"/>
          </a:p>
          <a:p>
            <a:r>
              <a:rPr lang="en-US" dirty="0"/>
              <a:t> 4) ability to manage audit risks;   </a:t>
            </a:r>
            <a:endParaRPr lang="ru-RU" dirty="0"/>
          </a:p>
          <a:p>
            <a:r>
              <a:rPr lang="en-US" dirty="0"/>
              <a:t> 5) interest of users of the audit report.</a:t>
            </a:r>
            <a:endParaRPr lang="ru-KZ" dirty="0"/>
          </a:p>
        </p:txBody>
      </p:sp>
    </p:spTree>
    <p:extLst>
      <p:ext uri="{BB962C8B-B14F-4D97-AF65-F5344CB8AC3E}">
        <p14:creationId xmlns:p14="http://schemas.microsoft.com/office/powerpoint/2010/main" val="3645643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1F12A2-5CCE-4C8D-BD35-E24357BA39A6}"/>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5C23EBB5-81B4-4B8C-A67D-A795FE9C8C34}"/>
              </a:ext>
            </a:extLst>
          </p:cNvPr>
          <p:cNvSpPr>
            <a:spLocks noGrp="1"/>
          </p:cNvSpPr>
          <p:nvPr>
            <p:ph idx="1"/>
          </p:nvPr>
        </p:nvSpPr>
        <p:spPr/>
        <p:txBody>
          <a:bodyPr/>
          <a:lstStyle/>
          <a:p>
            <a:r>
              <a:rPr lang="en-US" dirty="0"/>
              <a:t>The reference-justification of the performance audit is compiled in a short form (no more than one page) and submitted to the division of the audit body responsible for planning for the formation of the draft long-Term plan and the list of objects of state audit.</a:t>
            </a:r>
            <a:endParaRPr lang="ru-RU" dirty="0"/>
          </a:p>
          <a:p>
            <a:pPr algn="just"/>
            <a:r>
              <a:rPr lang="en-US" dirty="0"/>
              <a:t>In order to effectively use the resources of the audit body and collect the necessary information, the effectiveness audit is coordinated with other types of audits by identifying related audit issues and including them in the relevant audit program.</a:t>
            </a:r>
            <a:endParaRPr lang="ru-KZ" dirty="0"/>
          </a:p>
        </p:txBody>
      </p:sp>
    </p:spTree>
    <p:extLst>
      <p:ext uri="{BB962C8B-B14F-4D97-AF65-F5344CB8AC3E}">
        <p14:creationId xmlns:p14="http://schemas.microsoft.com/office/powerpoint/2010/main" val="4072527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D7B727-8027-4E9D-A0CB-D9D0711F4A9F}"/>
              </a:ext>
            </a:extLst>
          </p:cNvPr>
          <p:cNvSpPr>
            <a:spLocks noGrp="1"/>
          </p:cNvSpPr>
          <p:nvPr>
            <p:ph type="title"/>
          </p:nvPr>
        </p:nvSpPr>
        <p:spPr/>
        <p:txBody>
          <a:bodyPr/>
          <a:lstStyle/>
          <a:p>
            <a:r>
              <a:rPr lang="en-GB" sz="4000" dirty="0">
                <a:effectLst/>
                <a:latin typeface="Times New Roman" panose="02020603050405020304" pitchFamily="18" charset="0"/>
                <a:ea typeface="Times New Roman" panose="02020603050405020304" pitchFamily="18" charset="0"/>
              </a:rPr>
              <a:t>principles of performance audit</a:t>
            </a:r>
            <a:endParaRPr lang="ru-KZ" dirty="0"/>
          </a:p>
        </p:txBody>
      </p:sp>
      <p:sp>
        <p:nvSpPr>
          <p:cNvPr id="3" name="Объект 2">
            <a:extLst>
              <a:ext uri="{FF2B5EF4-FFF2-40B4-BE49-F238E27FC236}">
                <a16:creationId xmlns:a16="http://schemas.microsoft.com/office/drawing/2014/main" id="{072E525F-A80D-42B7-A992-73BEA24D4182}"/>
              </a:ext>
            </a:extLst>
          </p:cNvPr>
          <p:cNvSpPr>
            <a:spLocks noGrp="1"/>
          </p:cNvSpPr>
          <p:nvPr>
            <p:ph idx="1"/>
          </p:nvPr>
        </p:nvSpPr>
        <p:spPr/>
        <p:txBody>
          <a:bodyPr/>
          <a:lstStyle/>
          <a:p>
            <a:r>
              <a:rPr lang="en-US" dirty="0"/>
              <a:t>ISSAI 300</a:t>
            </a:r>
            <a:endParaRPr lang="ru-RU" dirty="0"/>
          </a:p>
          <a:p>
            <a:r>
              <a:rPr lang="en-US" dirty="0"/>
              <a:t>Definition of performance auditing</a:t>
            </a:r>
            <a:endParaRPr lang="ru-RU" dirty="0"/>
          </a:p>
          <a:p>
            <a:endParaRPr lang="ru-RU" dirty="0"/>
          </a:p>
          <a:p>
            <a:pPr algn="just"/>
            <a:r>
              <a:rPr lang="en-US" dirty="0"/>
              <a:t>As carried out by SAIs, performance auditing is an </a:t>
            </a:r>
            <a:r>
              <a:rPr lang="en-US" dirty="0">
                <a:highlight>
                  <a:srgbClr val="FFFF00"/>
                </a:highlight>
              </a:rPr>
              <a:t>independent</a:t>
            </a:r>
            <a:r>
              <a:rPr lang="en-US" dirty="0"/>
              <a:t>, </a:t>
            </a:r>
            <a:r>
              <a:rPr lang="en-US" dirty="0">
                <a:highlight>
                  <a:srgbClr val="FFFF00"/>
                </a:highlight>
              </a:rPr>
              <a:t>objective</a:t>
            </a:r>
            <a:r>
              <a:rPr lang="en-US" dirty="0"/>
              <a:t> and </a:t>
            </a:r>
            <a:r>
              <a:rPr lang="en-US" dirty="0">
                <a:highlight>
                  <a:srgbClr val="FFFF00"/>
                </a:highlight>
              </a:rPr>
              <a:t>reliable </a:t>
            </a:r>
            <a:r>
              <a:rPr lang="en-US" dirty="0"/>
              <a:t>examination of whether </a:t>
            </a:r>
            <a:r>
              <a:rPr lang="en-US" dirty="0">
                <a:highlight>
                  <a:srgbClr val="00FF00"/>
                </a:highlight>
              </a:rPr>
              <a:t>government undertakings</a:t>
            </a:r>
            <a:r>
              <a:rPr lang="en-US" dirty="0"/>
              <a:t>, </a:t>
            </a:r>
            <a:r>
              <a:rPr lang="en-US" dirty="0">
                <a:highlight>
                  <a:srgbClr val="00FF00"/>
                </a:highlight>
              </a:rPr>
              <a:t>systems</a:t>
            </a:r>
            <a:r>
              <a:rPr lang="en-US" dirty="0"/>
              <a:t>, </a:t>
            </a:r>
            <a:r>
              <a:rPr lang="en-US" dirty="0">
                <a:highlight>
                  <a:srgbClr val="00FF00"/>
                </a:highlight>
              </a:rPr>
              <a:t>operations,</a:t>
            </a:r>
            <a:r>
              <a:rPr lang="en-US" dirty="0"/>
              <a:t> </a:t>
            </a:r>
            <a:r>
              <a:rPr lang="en-US" dirty="0" err="1">
                <a:highlight>
                  <a:srgbClr val="00FF00"/>
                </a:highlight>
              </a:rPr>
              <a:t>programmes</a:t>
            </a:r>
            <a:r>
              <a:rPr lang="en-US" dirty="0"/>
              <a:t>, </a:t>
            </a:r>
            <a:r>
              <a:rPr lang="en-US" dirty="0">
                <a:highlight>
                  <a:srgbClr val="00FF00"/>
                </a:highlight>
              </a:rPr>
              <a:t>activities</a:t>
            </a:r>
            <a:r>
              <a:rPr lang="en-US" dirty="0"/>
              <a:t> or </a:t>
            </a:r>
            <a:r>
              <a:rPr lang="en-US" dirty="0" err="1">
                <a:highlight>
                  <a:srgbClr val="00FF00"/>
                </a:highlight>
              </a:rPr>
              <a:t>organisations</a:t>
            </a:r>
            <a:r>
              <a:rPr lang="en-US" dirty="0"/>
              <a:t> are operating in accordance with the </a:t>
            </a:r>
            <a:r>
              <a:rPr lang="en-US" dirty="0">
                <a:highlight>
                  <a:srgbClr val="FFFF00"/>
                </a:highlight>
              </a:rPr>
              <a:t>principles of economy, efficiency and effectiveness </a:t>
            </a:r>
            <a:r>
              <a:rPr lang="en-US" dirty="0"/>
              <a:t>and whether there is </a:t>
            </a:r>
            <a:r>
              <a:rPr lang="en-US" dirty="0">
                <a:highlight>
                  <a:srgbClr val="FF0000"/>
                </a:highlight>
              </a:rPr>
              <a:t>room for improvement</a:t>
            </a:r>
            <a:endParaRPr lang="ru-KZ" dirty="0">
              <a:highlight>
                <a:srgbClr val="FF0000"/>
              </a:highlight>
            </a:endParaRPr>
          </a:p>
        </p:txBody>
      </p:sp>
    </p:spTree>
    <p:extLst>
      <p:ext uri="{BB962C8B-B14F-4D97-AF65-F5344CB8AC3E}">
        <p14:creationId xmlns:p14="http://schemas.microsoft.com/office/powerpoint/2010/main" val="135373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42323E-3FB2-4516-AF34-D733FB4C5A43}"/>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A23BF0C5-BF8C-494D-9DEE-848C8D919EB8}"/>
              </a:ext>
            </a:extLst>
          </p:cNvPr>
          <p:cNvSpPr>
            <a:spLocks noGrp="1"/>
          </p:cNvSpPr>
          <p:nvPr>
            <p:ph idx="1"/>
          </p:nvPr>
        </p:nvSpPr>
        <p:spPr/>
        <p:txBody>
          <a:bodyPr/>
          <a:lstStyle/>
          <a:p>
            <a:r>
              <a:rPr lang="en-US" dirty="0"/>
              <a:t>The principles of economy, efficiency and effectiveness can be defined as follows:</a:t>
            </a:r>
            <a:endParaRPr lang="ru-RU" dirty="0"/>
          </a:p>
          <a:p>
            <a:r>
              <a:rPr lang="en-US" dirty="0"/>
              <a:t>The principle of economy means </a:t>
            </a:r>
            <a:r>
              <a:rPr lang="en-US" dirty="0" err="1"/>
              <a:t>minimising</a:t>
            </a:r>
            <a:r>
              <a:rPr lang="en-US" dirty="0"/>
              <a:t> the costs of resources. The resources used should be available in due time, in and of appropriate quantity and quality and at the best price.  </a:t>
            </a:r>
            <a:endParaRPr lang="ru-RU" dirty="0"/>
          </a:p>
          <a:p>
            <a:r>
              <a:rPr lang="en-US" dirty="0"/>
              <a:t>The principle of efficiency means getting the most from the available resources. It is concerned with the relationship between resources employed and outputs delivered in terms of quantity, quality and timing.  </a:t>
            </a:r>
            <a:endParaRPr lang="ru-RU" dirty="0"/>
          </a:p>
          <a:p>
            <a:r>
              <a:rPr lang="en-US" dirty="0"/>
              <a:t>The principle of effectiveness concerns meeting the objectives set and achieving the intended results</a:t>
            </a:r>
            <a:endParaRPr lang="ru-KZ" dirty="0"/>
          </a:p>
        </p:txBody>
      </p:sp>
    </p:spTree>
    <p:extLst>
      <p:ext uri="{BB962C8B-B14F-4D97-AF65-F5344CB8AC3E}">
        <p14:creationId xmlns:p14="http://schemas.microsoft.com/office/powerpoint/2010/main" val="168424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5671AE-A832-4D19-B7F4-3D08B2BB27D9}"/>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2E090FFD-37CD-4008-A07F-2442B764CCC2}"/>
              </a:ext>
            </a:extLst>
          </p:cNvPr>
          <p:cNvSpPr>
            <a:spLocks noGrp="1"/>
          </p:cNvSpPr>
          <p:nvPr>
            <p:ph idx="1"/>
          </p:nvPr>
        </p:nvSpPr>
        <p:spPr/>
        <p:txBody>
          <a:bodyPr/>
          <a:lstStyle/>
          <a:p>
            <a:r>
              <a:rPr lang="en-US" dirty="0"/>
              <a:t>The elements of a public-sector audit (auditor, responsible party, intended users, subject matter and criteria), as defined in ISSAI 100, may assume </a:t>
            </a:r>
            <a:r>
              <a:rPr lang="en-US" b="1" dirty="0"/>
              <a:t>distinct</a:t>
            </a:r>
            <a:r>
              <a:rPr lang="en-US" dirty="0"/>
              <a:t> characteristics in performance auditing. Auditors should explicitly identify the elements of each audit and understand their implications so that they can conduct the audit accordingly</a:t>
            </a:r>
            <a:endParaRPr lang="ru-KZ" dirty="0"/>
          </a:p>
        </p:txBody>
      </p:sp>
    </p:spTree>
    <p:extLst>
      <p:ext uri="{BB962C8B-B14F-4D97-AF65-F5344CB8AC3E}">
        <p14:creationId xmlns:p14="http://schemas.microsoft.com/office/powerpoint/2010/main" val="1756980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CA6122-39BF-456C-B465-08F0E3FF0AD5}"/>
              </a:ext>
            </a:extLst>
          </p:cNvPr>
          <p:cNvSpPr>
            <a:spLocks noGrp="1"/>
          </p:cNvSpPr>
          <p:nvPr>
            <p:ph type="title"/>
          </p:nvPr>
        </p:nvSpPr>
        <p:spPr/>
        <p:txBody>
          <a:bodyPr/>
          <a:lstStyle/>
          <a:p>
            <a:r>
              <a:rPr lang="en-US" dirty="0"/>
              <a:t>General principles </a:t>
            </a:r>
            <a:endParaRPr lang="ru-KZ" dirty="0"/>
          </a:p>
        </p:txBody>
      </p:sp>
      <p:sp>
        <p:nvSpPr>
          <p:cNvPr id="3" name="Объект 2">
            <a:extLst>
              <a:ext uri="{FF2B5EF4-FFF2-40B4-BE49-F238E27FC236}">
                <a16:creationId xmlns:a16="http://schemas.microsoft.com/office/drawing/2014/main" id="{97D6F3EA-7EED-421D-AC0C-0AD6EB760D18}"/>
              </a:ext>
            </a:extLst>
          </p:cNvPr>
          <p:cNvSpPr>
            <a:spLocks noGrp="1"/>
          </p:cNvSpPr>
          <p:nvPr>
            <p:ph idx="1"/>
          </p:nvPr>
        </p:nvSpPr>
        <p:spPr/>
        <p:txBody>
          <a:bodyPr/>
          <a:lstStyle/>
          <a:p>
            <a:r>
              <a:rPr lang="en-US" dirty="0"/>
              <a:t>Audit objective</a:t>
            </a:r>
            <a:endParaRPr lang="ru-RU" dirty="0"/>
          </a:p>
          <a:p>
            <a:r>
              <a:rPr lang="en-US" dirty="0"/>
              <a:t>Audit approach </a:t>
            </a:r>
            <a:endParaRPr lang="ru-RU" dirty="0"/>
          </a:p>
          <a:p>
            <a:r>
              <a:rPr lang="en-US" dirty="0"/>
              <a:t>Criteria </a:t>
            </a:r>
            <a:endParaRPr lang="ru-RU" dirty="0"/>
          </a:p>
          <a:p>
            <a:r>
              <a:rPr lang="en-US" dirty="0"/>
              <a:t>Audit risk </a:t>
            </a:r>
            <a:endParaRPr lang="ru-RU" dirty="0"/>
          </a:p>
          <a:p>
            <a:r>
              <a:rPr lang="en-US" dirty="0"/>
              <a:t>Communication </a:t>
            </a:r>
            <a:endParaRPr lang="ru-RU" dirty="0"/>
          </a:p>
          <a:p>
            <a:r>
              <a:rPr lang="en-US" dirty="0"/>
              <a:t>Skills</a:t>
            </a:r>
            <a:endParaRPr lang="ru-RU" dirty="0"/>
          </a:p>
          <a:p>
            <a:r>
              <a:rPr lang="en-US" dirty="0"/>
              <a:t>Professional judgement and </a:t>
            </a:r>
            <a:r>
              <a:rPr lang="en-US" dirty="0" err="1"/>
              <a:t>scepticism</a:t>
            </a:r>
            <a:r>
              <a:rPr lang="en-US" dirty="0"/>
              <a:t> </a:t>
            </a:r>
            <a:endParaRPr lang="ru-RU" dirty="0"/>
          </a:p>
          <a:p>
            <a:r>
              <a:rPr lang="en-US" dirty="0"/>
              <a:t>Quality control </a:t>
            </a:r>
            <a:endParaRPr lang="ru-RU" dirty="0"/>
          </a:p>
          <a:p>
            <a:r>
              <a:rPr lang="en-US" dirty="0"/>
              <a:t>Materiality </a:t>
            </a:r>
            <a:endParaRPr lang="ru-RU" dirty="0"/>
          </a:p>
          <a:p>
            <a:r>
              <a:rPr lang="en-US" dirty="0"/>
              <a:t>Documentation </a:t>
            </a:r>
            <a:endParaRPr lang="ru-RU" dirty="0"/>
          </a:p>
          <a:p>
            <a:endParaRPr lang="ru-KZ" dirty="0"/>
          </a:p>
        </p:txBody>
      </p:sp>
    </p:spTree>
    <p:extLst>
      <p:ext uri="{BB962C8B-B14F-4D97-AF65-F5344CB8AC3E}">
        <p14:creationId xmlns:p14="http://schemas.microsoft.com/office/powerpoint/2010/main" val="4100595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540DF9-0A4B-4262-BB53-8048CA03EBA9}"/>
              </a:ext>
            </a:extLst>
          </p:cNvPr>
          <p:cNvSpPr>
            <a:spLocks noGrp="1"/>
          </p:cNvSpPr>
          <p:nvPr>
            <p:ph type="title"/>
          </p:nvPr>
        </p:nvSpPr>
        <p:spPr/>
        <p:txBody>
          <a:bodyPr/>
          <a:lstStyle/>
          <a:p>
            <a:r>
              <a:rPr lang="en-US" dirty="0"/>
              <a:t>Agenda</a:t>
            </a:r>
            <a:endParaRPr lang="ru-KZ" dirty="0"/>
          </a:p>
        </p:txBody>
      </p:sp>
      <p:sp>
        <p:nvSpPr>
          <p:cNvPr id="3" name="Объект 2">
            <a:extLst>
              <a:ext uri="{FF2B5EF4-FFF2-40B4-BE49-F238E27FC236}">
                <a16:creationId xmlns:a16="http://schemas.microsoft.com/office/drawing/2014/main" id="{D29E6E46-B728-402C-A053-D1CF5CA761C6}"/>
              </a:ext>
            </a:extLst>
          </p:cNvPr>
          <p:cNvSpPr>
            <a:spLocks noGrp="1"/>
          </p:cNvSpPr>
          <p:nvPr>
            <p:ph idx="1"/>
          </p:nvPr>
        </p:nvSpPr>
        <p:spPr/>
        <p:txBody>
          <a:bodyPr/>
          <a:lstStyle/>
          <a:p>
            <a:pPr marL="257175" algn="just"/>
            <a:r>
              <a:rPr lang="en-GB" sz="1800" dirty="0">
                <a:effectLst/>
                <a:latin typeface="Times New Roman" panose="02020603050405020304" pitchFamily="18" charset="0"/>
                <a:ea typeface="Times New Roman" panose="02020603050405020304" pitchFamily="18" charset="0"/>
              </a:rPr>
              <a:t>Definition and principles of performance audit</a:t>
            </a:r>
            <a:endParaRPr lang="ru-KZ" sz="1800" dirty="0">
              <a:effectLst/>
              <a:latin typeface="Times New Roman" panose="02020603050405020304" pitchFamily="18" charset="0"/>
              <a:ea typeface="Times New Roman" panose="02020603050405020304" pitchFamily="18" charset="0"/>
            </a:endParaRPr>
          </a:p>
          <a:p>
            <a:pPr marL="257175" algn="just"/>
            <a:r>
              <a:rPr lang="en-GB" sz="1800" dirty="0">
                <a:effectLst/>
                <a:latin typeface="Times New Roman" panose="02020603050405020304" pitchFamily="18" charset="0"/>
                <a:ea typeface="Times New Roman" panose="02020603050405020304" pitchFamily="18" charset="0"/>
              </a:rPr>
              <a:t>History of development of performance audit</a:t>
            </a:r>
            <a:endParaRPr lang="ru-KZ" sz="1800" dirty="0">
              <a:effectLst/>
              <a:latin typeface="Times New Roman" panose="02020603050405020304" pitchFamily="18" charset="0"/>
              <a:ea typeface="Times New Roman" panose="02020603050405020304" pitchFamily="18" charset="0"/>
            </a:endParaRPr>
          </a:p>
          <a:p>
            <a:pPr marL="257175" algn="just"/>
            <a:r>
              <a:rPr lang="en-GB" sz="1800" dirty="0">
                <a:effectLst/>
                <a:latin typeface="Times New Roman" panose="02020603050405020304" pitchFamily="18" charset="0"/>
                <a:ea typeface="Times New Roman" panose="02020603050405020304" pitchFamily="18" charset="0"/>
              </a:rPr>
              <a:t>Importance of performance audit in a system of economic management</a:t>
            </a:r>
            <a:endParaRPr lang="ru-KZ" sz="1800" dirty="0">
              <a:effectLst/>
              <a:latin typeface="Times New Roman" panose="02020603050405020304" pitchFamily="18" charset="0"/>
              <a:ea typeface="Times New Roman" panose="02020603050405020304" pitchFamily="18" charset="0"/>
            </a:endParaRPr>
          </a:p>
          <a:p>
            <a:endParaRPr lang="ru-KZ" dirty="0"/>
          </a:p>
        </p:txBody>
      </p:sp>
    </p:spTree>
    <p:extLst>
      <p:ext uri="{BB962C8B-B14F-4D97-AF65-F5344CB8AC3E}">
        <p14:creationId xmlns:p14="http://schemas.microsoft.com/office/powerpoint/2010/main" val="2215346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349F72-7E99-4472-8AEC-9312B25892F7}"/>
              </a:ext>
            </a:extLst>
          </p:cNvPr>
          <p:cNvSpPr>
            <a:spLocks noGrp="1"/>
          </p:cNvSpPr>
          <p:nvPr>
            <p:ph type="title"/>
          </p:nvPr>
        </p:nvSpPr>
        <p:spPr/>
        <p:txBody>
          <a:bodyPr>
            <a:noAutofit/>
          </a:bodyPr>
          <a:lstStyle/>
          <a:p>
            <a:r>
              <a:rPr lang="en-US" sz="1800" dirty="0">
                <a:solidFill>
                  <a:schemeClr val="tx1"/>
                </a:solidFill>
              </a:rPr>
              <a:t>All three approaches can be pursued from a top-down or bottom-up perspective. Top-down audits concentrate mainly on the requirements, intentions, objectives and expectations of the</a:t>
            </a:r>
            <a:br>
              <a:rPr lang="en-US" sz="1800" dirty="0">
                <a:solidFill>
                  <a:schemeClr val="tx1"/>
                </a:solidFill>
              </a:rPr>
            </a:br>
            <a:r>
              <a:rPr lang="en-US" sz="1800" dirty="0">
                <a:solidFill>
                  <a:schemeClr val="tx1"/>
                </a:solidFill>
              </a:rPr>
              <a:t>legislature and central government. </a:t>
            </a:r>
            <a:br>
              <a:rPr lang="en-US" sz="1800" dirty="0">
                <a:solidFill>
                  <a:schemeClr val="tx1"/>
                </a:solidFill>
              </a:rPr>
            </a:br>
            <a:r>
              <a:rPr lang="en-US" sz="1800" dirty="0">
                <a:solidFill>
                  <a:schemeClr val="tx1"/>
                </a:solidFill>
              </a:rPr>
              <a:t>A bottom-up perspective focuses on problems of significance to people and the community</a:t>
            </a:r>
            <a:endParaRPr lang="ru-KZ" sz="1800" dirty="0">
              <a:solidFill>
                <a:schemeClr val="tx1"/>
              </a:solidFill>
            </a:endParaRPr>
          </a:p>
        </p:txBody>
      </p:sp>
      <p:sp>
        <p:nvSpPr>
          <p:cNvPr id="3" name="Объект 2">
            <a:extLst>
              <a:ext uri="{FF2B5EF4-FFF2-40B4-BE49-F238E27FC236}">
                <a16:creationId xmlns:a16="http://schemas.microsoft.com/office/drawing/2014/main" id="{EB3337C1-5EA5-4A3A-8EA9-6673158C0D34}"/>
              </a:ext>
            </a:extLst>
          </p:cNvPr>
          <p:cNvSpPr>
            <a:spLocks noGrp="1"/>
          </p:cNvSpPr>
          <p:nvPr>
            <p:ph idx="1"/>
          </p:nvPr>
        </p:nvSpPr>
        <p:spPr/>
        <p:txBody>
          <a:bodyPr/>
          <a:lstStyle/>
          <a:p>
            <a:pPr marL="0" indent="0" algn="just">
              <a:buNone/>
            </a:pPr>
            <a:r>
              <a:rPr lang="en-US" dirty="0"/>
              <a:t>Performance auditing generally follows one of three approaches: </a:t>
            </a:r>
          </a:p>
          <a:p>
            <a:r>
              <a:rPr lang="en-US" dirty="0"/>
              <a:t> a system-oriented approach, which examines the proper functioning of management systems, e.g. financial management systems; </a:t>
            </a:r>
          </a:p>
          <a:p>
            <a:r>
              <a:rPr lang="en-US" dirty="0"/>
              <a:t> a result-oriented approach, which assesses whether outcome or output objectives have been achieved as intended or </a:t>
            </a:r>
            <a:r>
              <a:rPr lang="en-US" dirty="0" err="1"/>
              <a:t>programmes</a:t>
            </a:r>
            <a:r>
              <a:rPr lang="en-US" dirty="0"/>
              <a:t> and services are operating as intended; </a:t>
            </a:r>
          </a:p>
          <a:p>
            <a:r>
              <a:rPr lang="en-US" dirty="0"/>
              <a:t> a problem-oriented approach, which examines, verifies and analyses the causes of particular problems or deviations from criteria</a:t>
            </a:r>
            <a:endParaRPr lang="ru-KZ" dirty="0"/>
          </a:p>
        </p:txBody>
      </p:sp>
    </p:spTree>
    <p:extLst>
      <p:ext uri="{BB962C8B-B14F-4D97-AF65-F5344CB8AC3E}">
        <p14:creationId xmlns:p14="http://schemas.microsoft.com/office/powerpoint/2010/main" val="2811204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1DEDC5-37A7-4487-8740-12DF6DACD2CD}"/>
              </a:ext>
            </a:extLst>
          </p:cNvPr>
          <p:cNvSpPr>
            <a:spLocks noGrp="1"/>
          </p:cNvSpPr>
          <p:nvPr>
            <p:ph type="title"/>
          </p:nvPr>
        </p:nvSpPr>
        <p:spPr/>
        <p:txBody>
          <a:bodyPr/>
          <a:lstStyle/>
          <a:p>
            <a:r>
              <a:rPr lang="en-US" dirty="0"/>
              <a:t>reference </a:t>
            </a:r>
            <a:endParaRPr lang="ru-KZ" dirty="0"/>
          </a:p>
        </p:txBody>
      </p:sp>
      <p:sp>
        <p:nvSpPr>
          <p:cNvPr id="3" name="Объект 2">
            <a:extLst>
              <a:ext uri="{FF2B5EF4-FFF2-40B4-BE49-F238E27FC236}">
                <a16:creationId xmlns:a16="http://schemas.microsoft.com/office/drawing/2014/main" id="{6659E062-FC4C-40BF-AAD6-ED335C26BB97}"/>
              </a:ext>
            </a:extLst>
          </p:cNvPr>
          <p:cNvSpPr>
            <a:spLocks noGrp="1"/>
          </p:cNvSpPr>
          <p:nvPr>
            <p:ph idx="1"/>
          </p:nvPr>
        </p:nvSpPr>
        <p:spPr/>
        <p:txBody>
          <a:bodyPr/>
          <a:lstStyle/>
          <a:p>
            <a:r>
              <a:rPr lang="en-US" dirty="0">
                <a:hlinkClick r:id="rId2"/>
              </a:rPr>
              <a:t>https://www.intosai.org/fileadmin/downloads/documents/open_access/ISSAI_100_to_400/issai_300/issai_300_en.pdf</a:t>
            </a:r>
            <a:endParaRPr lang="ru-RU" dirty="0"/>
          </a:p>
          <a:p>
            <a:r>
              <a:rPr lang="en-US" dirty="0">
                <a:hlinkClick r:id="rId3"/>
              </a:rPr>
              <a:t>https://www.audit.vic.gov.au/report/follow-selected-2014-15-performance-audits?section=32160--2-effectiveness-of-support-for-local-government-</a:t>
            </a:r>
            <a:endParaRPr lang="ru-RU" dirty="0"/>
          </a:p>
          <a:p>
            <a:r>
              <a:rPr lang="en-US" dirty="0">
                <a:hlinkClick r:id="rId4"/>
              </a:rPr>
              <a:t>http://adilet.zan.kz/rus/docs/V1600013647#z27</a:t>
            </a:r>
            <a:endParaRPr lang="ru-RU" dirty="0"/>
          </a:p>
          <a:p>
            <a:endParaRPr lang="en-US" dirty="0"/>
          </a:p>
          <a:p>
            <a:endParaRPr lang="ru-KZ" dirty="0"/>
          </a:p>
        </p:txBody>
      </p:sp>
    </p:spTree>
    <p:extLst>
      <p:ext uri="{BB962C8B-B14F-4D97-AF65-F5344CB8AC3E}">
        <p14:creationId xmlns:p14="http://schemas.microsoft.com/office/powerpoint/2010/main" val="2014207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1A0168-AC11-4D3F-AE6F-2182BBFBFCF3}"/>
              </a:ext>
            </a:extLst>
          </p:cNvPr>
          <p:cNvSpPr>
            <a:spLocks noGrp="1"/>
          </p:cNvSpPr>
          <p:nvPr>
            <p:ph type="title"/>
          </p:nvPr>
        </p:nvSpPr>
        <p:spPr/>
        <p:txBody>
          <a:bodyPr>
            <a:normAutofit fontScale="90000"/>
          </a:bodyPr>
          <a:lstStyle/>
          <a:p>
            <a:r>
              <a:rPr lang="en-US" dirty="0"/>
              <a:t>According to the law on state audit and financial control</a:t>
            </a:r>
            <a:br>
              <a:rPr lang="ru-RU" dirty="0"/>
            </a:br>
            <a:r>
              <a:rPr lang="en-US" b="1" dirty="0">
                <a:latin typeface="Arial Black" panose="020B0A04020102020204" pitchFamily="34" charset="0"/>
              </a:rPr>
              <a:t>Performance audit</a:t>
            </a:r>
            <a:endParaRPr lang="ru-KZ" b="1" dirty="0">
              <a:latin typeface="Arial Black" panose="020B0A04020102020204" pitchFamily="34" charset="0"/>
            </a:endParaRPr>
          </a:p>
        </p:txBody>
      </p:sp>
      <p:sp>
        <p:nvSpPr>
          <p:cNvPr id="3" name="Объект 2">
            <a:extLst>
              <a:ext uri="{FF2B5EF4-FFF2-40B4-BE49-F238E27FC236}">
                <a16:creationId xmlns:a16="http://schemas.microsoft.com/office/drawing/2014/main" id="{949C9E27-C4FB-422F-8C65-67FBD0F63308}"/>
              </a:ext>
            </a:extLst>
          </p:cNvPr>
          <p:cNvSpPr>
            <a:spLocks noGrp="1"/>
          </p:cNvSpPr>
          <p:nvPr>
            <p:ph idx="1"/>
          </p:nvPr>
        </p:nvSpPr>
        <p:spPr/>
        <p:txBody>
          <a:bodyPr/>
          <a:lstStyle/>
          <a:p>
            <a:r>
              <a:rPr lang="en-US" b="0" i="0" dirty="0">
                <a:solidFill>
                  <a:srgbClr val="000000"/>
                </a:solidFill>
                <a:effectLst/>
                <a:latin typeface="Courier New" panose="02070309020205020404" pitchFamily="49" charset="0"/>
              </a:rPr>
              <a:t>assessment and analysis of the activity of the state audit object for efficiency, cost-effectiveness, productivity and efficiency</a:t>
            </a:r>
            <a:endParaRPr lang="ru-KZ" dirty="0"/>
          </a:p>
        </p:txBody>
      </p:sp>
    </p:spTree>
    <p:extLst>
      <p:ext uri="{BB962C8B-B14F-4D97-AF65-F5344CB8AC3E}">
        <p14:creationId xmlns:p14="http://schemas.microsoft.com/office/powerpoint/2010/main" val="753529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E34BDC-A114-4E92-9316-40DC4E793D22}"/>
              </a:ext>
            </a:extLst>
          </p:cNvPr>
          <p:cNvSpPr>
            <a:spLocks noGrp="1"/>
          </p:cNvSpPr>
          <p:nvPr>
            <p:ph type="title"/>
          </p:nvPr>
        </p:nvSpPr>
        <p:spPr>
          <a:xfrm>
            <a:off x="888631" y="2275840"/>
            <a:ext cx="3480169" cy="2631440"/>
          </a:xfrm>
        </p:spPr>
        <p:txBody>
          <a:bodyPr>
            <a:normAutofit/>
          </a:bodyPr>
          <a:lstStyle/>
          <a:p>
            <a:r>
              <a:rPr lang="ru-RU" sz="2800" dirty="0">
                <a:latin typeface="Arial" panose="020B0604020202020204" pitchFamily="34" charset="0"/>
                <a:cs typeface="Arial" panose="020B0604020202020204" pitchFamily="34" charset="0"/>
              </a:rPr>
              <a:t>100 </a:t>
            </a:r>
            <a:r>
              <a:rPr lang="en-US" sz="2800" dirty="0">
                <a:latin typeface="Arial" panose="020B0604020202020204" pitchFamily="34" charset="0"/>
                <a:cs typeface="Arial" panose="020B0604020202020204" pitchFamily="34" charset="0"/>
              </a:rPr>
              <a:t>Procedural standard for external governmental audit and financial control for performance audit</a:t>
            </a:r>
            <a:endParaRPr lang="ru-KZ" sz="2800"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FF801B60-0D44-43A5-B88C-E4C38998B015}"/>
              </a:ext>
            </a:extLst>
          </p:cNvPr>
          <p:cNvSpPr>
            <a:spLocks noGrp="1"/>
          </p:cNvSpPr>
          <p:nvPr>
            <p:ph idx="1"/>
          </p:nvPr>
        </p:nvSpPr>
        <p:spPr/>
        <p:txBody>
          <a:bodyPr/>
          <a:lstStyle/>
          <a:p>
            <a:r>
              <a:rPr lang="en-US" dirty="0"/>
              <a:t>An efficiency audit is conducted to ensure that the objects of state audit and financial control (hereinafter referred to as the objects of state audit) effectively manage national resources.</a:t>
            </a:r>
            <a:endParaRPr lang="ru-KZ" dirty="0"/>
          </a:p>
        </p:txBody>
      </p:sp>
    </p:spTree>
    <p:extLst>
      <p:ext uri="{BB962C8B-B14F-4D97-AF65-F5344CB8AC3E}">
        <p14:creationId xmlns:p14="http://schemas.microsoft.com/office/powerpoint/2010/main" val="136965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E34BDC-A114-4E92-9316-40DC4E793D22}"/>
              </a:ext>
            </a:extLst>
          </p:cNvPr>
          <p:cNvSpPr>
            <a:spLocks noGrp="1"/>
          </p:cNvSpPr>
          <p:nvPr>
            <p:ph type="title"/>
          </p:nvPr>
        </p:nvSpPr>
        <p:spPr>
          <a:xfrm>
            <a:off x="888631" y="2275840"/>
            <a:ext cx="3480169" cy="2631440"/>
          </a:xfrm>
        </p:spPr>
        <p:txBody>
          <a:bodyPr>
            <a:normAutofit/>
          </a:bodyPr>
          <a:lstStyle/>
          <a:p>
            <a:r>
              <a:rPr lang="ru-RU" sz="2800" dirty="0">
                <a:latin typeface="Arial" panose="020B0604020202020204" pitchFamily="34" charset="0"/>
                <a:cs typeface="Arial" panose="020B0604020202020204" pitchFamily="34" charset="0"/>
              </a:rPr>
              <a:t>100 </a:t>
            </a:r>
            <a:r>
              <a:rPr lang="en-US" sz="2800" dirty="0">
                <a:latin typeface="Arial" panose="020B0604020202020204" pitchFamily="34" charset="0"/>
                <a:cs typeface="Arial" panose="020B0604020202020204" pitchFamily="34" charset="0"/>
              </a:rPr>
              <a:t>Procedural standard for external governmental audit and financial control for performance audit</a:t>
            </a:r>
            <a:endParaRPr lang="ru-KZ" sz="2800"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FF801B60-0D44-43A5-B88C-E4C38998B015}"/>
              </a:ext>
            </a:extLst>
          </p:cNvPr>
          <p:cNvSpPr>
            <a:spLocks noGrp="1"/>
          </p:cNvSpPr>
          <p:nvPr>
            <p:ph idx="1"/>
          </p:nvPr>
        </p:nvSpPr>
        <p:spPr/>
        <p:txBody>
          <a:bodyPr/>
          <a:lstStyle/>
          <a:p>
            <a:r>
              <a:rPr lang="en-US" dirty="0"/>
              <a:t>The purpose of the performance audit is to express an independent, competent and objective opinion on the economy, efficiency and effectiveness (productivity) in the studied direction of the performance audit or the activities of the governmental audit object, with the presentation of recommendations for its improvement.</a:t>
            </a:r>
            <a:endParaRPr lang="ru-KZ" dirty="0"/>
          </a:p>
        </p:txBody>
      </p:sp>
    </p:spTree>
    <p:extLst>
      <p:ext uri="{BB962C8B-B14F-4D97-AF65-F5344CB8AC3E}">
        <p14:creationId xmlns:p14="http://schemas.microsoft.com/office/powerpoint/2010/main" val="1140481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83EFDE-7863-4A83-AD6F-2EFAB9B68987}"/>
              </a:ext>
            </a:extLst>
          </p:cNvPr>
          <p:cNvSpPr>
            <a:spLocks noGrp="1"/>
          </p:cNvSpPr>
          <p:nvPr>
            <p:ph type="title"/>
          </p:nvPr>
        </p:nvSpPr>
        <p:spPr/>
        <p:txBody>
          <a:bodyPr>
            <a:normAutofit fontScale="90000"/>
          </a:bodyPr>
          <a:lstStyle/>
          <a:p>
            <a:r>
              <a:rPr lang="en-US" dirty="0"/>
              <a:t>The objectives of the performance audit are:</a:t>
            </a:r>
            <a:endParaRPr lang="ru-KZ" dirty="0"/>
          </a:p>
        </p:txBody>
      </p:sp>
      <p:sp>
        <p:nvSpPr>
          <p:cNvPr id="3" name="Объект 2">
            <a:extLst>
              <a:ext uri="{FF2B5EF4-FFF2-40B4-BE49-F238E27FC236}">
                <a16:creationId xmlns:a16="http://schemas.microsoft.com/office/drawing/2014/main" id="{85684A0D-819B-43C3-A7C1-84EC1413FEB4}"/>
              </a:ext>
            </a:extLst>
          </p:cNvPr>
          <p:cNvSpPr>
            <a:spLocks noGrp="1"/>
          </p:cNvSpPr>
          <p:nvPr>
            <p:ph idx="1"/>
          </p:nvPr>
        </p:nvSpPr>
        <p:spPr/>
        <p:txBody>
          <a:bodyPr/>
          <a:lstStyle/>
          <a:p>
            <a:pPr algn="just"/>
            <a:r>
              <a:rPr lang="en-US" dirty="0"/>
              <a:t>1) determining the current topic and performance audit criteria;      </a:t>
            </a:r>
            <a:endParaRPr lang="ru-RU" dirty="0"/>
          </a:p>
          <a:p>
            <a:pPr algn="just"/>
            <a:r>
              <a:rPr lang="en-US" dirty="0"/>
              <a:t>2) collecting sufficient and reliable audit evidence regarding the achievement of performance criteria, identifying the reasons for their rejection (if any);    </a:t>
            </a:r>
            <a:endParaRPr lang="ru-RU" dirty="0"/>
          </a:p>
          <a:p>
            <a:pPr algn="just"/>
            <a:r>
              <a:rPr lang="en-US" dirty="0"/>
              <a:t>  3) the formation of an independent, impartial and competent auditor's report and conclusions, if necessary, developing recommendations on elimination of the revealed shortcomings and violations and to prevent them in the future and also for the improvement and increase of efficiency in the studied direction of performance audit or operation of a facility state audit;      4) implementation of the results of the performance audit by conducting a post-audit.</a:t>
            </a:r>
            <a:endParaRPr lang="ru-KZ" dirty="0"/>
          </a:p>
        </p:txBody>
      </p:sp>
    </p:spTree>
    <p:extLst>
      <p:ext uri="{BB962C8B-B14F-4D97-AF65-F5344CB8AC3E}">
        <p14:creationId xmlns:p14="http://schemas.microsoft.com/office/powerpoint/2010/main" val="332240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C91A06-0B1B-43E0-AC35-5F7803D16D0D}"/>
              </a:ext>
            </a:extLst>
          </p:cNvPr>
          <p:cNvSpPr>
            <a:spLocks noGrp="1"/>
          </p:cNvSpPr>
          <p:nvPr>
            <p:ph type="title"/>
          </p:nvPr>
        </p:nvSpPr>
        <p:spPr/>
        <p:txBody>
          <a:bodyPr>
            <a:normAutofit/>
          </a:bodyPr>
          <a:lstStyle/>
          <a:p>
            <a:r>
              <a:rPr lang="en-US" sz="2800" dirty="0"/>
              <a:t>100 Procedural standard for external governmental audit and financial control for performance audit</a:t>
            </a:r>
            <a:endParaRPr lang="ru-KZ" sz="2800" dirty="0"/>
          </a:p>
        </p:txBody>
      </p:sp>
      <p:sp>
        <p:nvSpPr>
          <p:cNvPr id="3" name="Объект 2">
            <a:extLst>
              <a:ext uri="{FF2B5EF4-FFF2-40B4-BE49-F238E27FC236}">
                <a16:creationId xmlns:a16="http://schemas.microsoft.com/office/drawing/2014/main" id="{A76D6F1A-F58F-4A4F-9354-95CB384ABF39}"/>
              </a:ext>
            </a:extLst>
          </p:cNvPr>
          <p:cNvSpPr>
            <a:spLocks noGrp="1"/>
          </p:cNvSpPr>
          <p:nvPr>
            <p:ph idx="1"/>
          </p:nvPr>
        </p:nvSpPr>
        <p:spPr/>
        <p:txBody>
          <a:bodyPr/>
          <a:lstStyle/>
          <a:p>
            <a:r>
              <a:rPr lang="en-US" dirty="0"/>
              <a:t>Performance audit in accordance with the competence of the audit bodies begins with the formation of a long-term plan and is carried out in stages,</a:t>
            </a:r>
            <a:endParaRPr lang="ru-KZ" dirty="0"/>
          </a:p>
        </p:txBody>
      </p:sp>
    </p:spTree>
    <p:extLst>
      <p:ext uri="{BB962C8B-B14F-4D97-AF65-F5344CB8AC3E}">
        <p14:creationId xmlns:p14="http://schemas.microsoft.com/office/powerpoint/2010/main" val="2195870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8F999B-7AA8-46E1-B8CF-AEE33D50C55F}"/>
              </a:ext>
            </a:extLst>
          </p:cNvPr>
          <p:cNvSpPr>
            <a:spLocks noGrp="1"/>
          </p:cNvSpPr>
          <p:nvPr>
            <p:ph type="title"/>
          </p:nvPr>
        </p:nvSpPr>
        <p:spPr/>
        <p:txBody>
          <a:bodyPr>
            <a:noAutofit/>
          </a:bodyPr>
          <a:lstStyle/>
          <a:p>
            <a:r>
              <a:rPr lang="en-US" sz="3200" dirty="0"/>
              <a:t>Classification of types of performance audit is divided into the following criteria:</a:t>
            </a:r>
            <a:endParaRPr lang="ru-KZ" sz="3200" dirty="0"/>
          </a:p>
        </p:txBody>
      </p:sp>
      <p:sp>
        <p:nvSpPr>
          <p:cNvPr id="3" name="Объект 2">
            <a:extLst>
              <a:ext uri="{FF2B5EF4-FFF2-40B4-BE49-F238E27FC236}">
                <a16:creationId xmlns:a16="http://schemas.microsoft.com/office/drawing/2014/main" id="{43001848-0273-4688-AE3D-BFB58EE23AF6}"/>
              </a:ext>
            </a:extLst>
          </p:cNvPr>
          <p:cNvSpPr>
            <a:spLocks noGrp="1"/>
          </p:cNvSpPr>
          <p:nvPr>
            <p:ph idx="1"/>
          </p:nvPr>
        </p:nvSpPr>
        <p:spPr/>
        <p:txBody>
          <a:bodyPr/>
          <a:lstStyle/>
          <a:p>
            <a:r>
              <a:rPr lang="en-US" dirty="0"/>
              <a:t>approaches of the state audit (the audit efficiency with the use of horizontal or vertical approaches);      </a:t>
            </a:r>
            <a:endParaRPr lang="ru-RU" dirty="0"/>
          </a:p>
          <a:p>
            <a:r>
              <a:rPr lang="en-US" dirty="0"/>
              <a:t>directions of state audit (conducting an audit on a specific topic or activity of the object of state audit).</a:t>
            </a:r>
            <a:endParaRPr lang="ru-KZ" dirty="0"/>
          </a:p>
        </p:txBody>
      </p:sp>
    </p:spTree>
    <p:extLst>
      <p:ext uri="{BB962C8B-B14F-4D97-AF65-F5344CB8AC3E}">
        <p14:creationId xmlns:p14="http://schemas.microsoft.com/office/powerpoint/2010/main" val="3889595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445478-4387-4033-8DAC-4CF098971CF8}"/>
              </a:ext>
            </a:extLst>
          </p:cNvPr>
          <p:cNvSpPr>
            <a:spLocks noGrp="1"/>
          </p:cNvSpPr>
          <p:nvPr>
            <p:ph type="title"/>
          </p:nvPr>
        </p:nvSpPr>
        <p:spPr/>
        <p:txBody>
          <a:bodyPr>
            <a:normAutofit fontScale="90000"/>
          </a:bodyPr>
          <a:lstStyle/>
          <a:p>
            <a:r>
              <a:rPr lang="en-US" dirty="0"/>
              <a:t>Conducting performance audits with the use of:</a:t>
            </a:r>
            <a:endParaRPr lang="ru-KZ" dirty="0"/>
          </a:p>
        </p:txBody>
      </p:sp>
      <p:sp>
        <p:nvSpPr>
          <p:cNvPr id="3" name="Объект 2">
            <a:extLst>
              <a:ext uri="{FF2B5EF4-FFF2-40B4-BE49-F238E27FC236}">
                <a16:creationId xmlns:a16="http://schemas.microsoft.com/office/drawing/2014/main" id="{C1456EDD-D6CE-44AD-8C61-E6F2417D7FD2}"/>
              </a:ext>
            </a:extLst>
          </p:cNvPr>
          <p:cNvSpPr>
            <a:spLocks noGrp="1"/>
          </p:cNvSpPr>
          <p:nvPr>
            <p:ph idx="1"/>
          </p:nvPr>
        </p:nvSpPr>
        <p:spPr/>
        <p:txBody>
          <a:bodyPr/>
          <a:lstStyle/>
          <a:p>
            <a:r>
              <a:rPr lang="en-US" dirty="0"/>
              <a:t>the horizontal approach involves conducting audit activities at several state audit facilities that belong to the same level of public administration. Horizontal performance audits are conducted in the areas of state audit, with the exception of the activities of the object of state audit. Within the framework of one audit event, a certain area of activity of several state audit objects is studied.</a:t>
            </a:r>
            <a:endParaRPr lang="ru-KZ" dirty="0"/>
          </a:p>
        </p:txBody>
      </p:sp>
    </p:spTree>
    <p:extLst>
      <p:ext uri="{BB962C8B-B14F-4D97-AF65-F5344CB8AC3E}">
        <p14:creationId xmlns:p14="http://schemas.microsoft.com/office/powerpoint/2010/main" val="378161554"/>
      </p:ext>
    </p:extLst>
  </p:cSld>
  <p:clrMapOvr>
    <a:masterClrMapping/>
  </p:clrMapOvr>
</p:sld>
</file>

<file path=ppt/theme/theme1.xml><?xml version="1.0" encoding="utf-8"?>
<a:theme xmlns:a="http://schemas.openxmlformats.org/drawingml/2006/main" name="Атлас">
  <a:themeElements>
    <a:clrScheme name="Атлас">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Атлас">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тлас">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Атлас</Template>
  <TotalTime>908</TotalTime>
  <Words>1404</Words>
  <Application>Microsoft Macintosh PowerPoint</Application>
  <PresentationFormat>Широкоэкранный</PresentationFormat>
  <Paragraphs>85</Paragraphs>
  <Slides>21</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21</vt:i4>
      </vt:variant>
    </vt:vector>
  </HeadingPairs>
  <TitlesOfParts>
    <vt:vector size="30" baseType="lpstr">
      <vt:lpstr>Agency FB</vt:lpstr>
      <vt:lpstr>Arial</vt:lpstr>
      <vt:lpstr>Arial Black</vt:lpstr>
      <vt:lpstr>Calibri Light</vt:lpstr>
      <vt:lpstr>Courier New</vt:lpstr>
      <vt:lpstr>Rockwell</vt:lpstr>
      <vt:lpstr>Times New Roman</vt:lpstr>
      <vt:lpstr>Wingdings</vt:lpstr>
      <vt:lpstr>Атлас</vt:lpstr>
      <vt:lpstr>Importance of performance audit in a system of economic management</vt:lpstr>
      <vt:lpstr>Agenda</vt:lpstr>
      <vt:lpstr>According to the law on state audit and financial control Performance audit</vt:lpstr>
      <vt:lpstr>100 Procedural standard for external governmental audit and financial control for performance audit</vt:lpstr>
      <vt:lpstr>100 Procedural standard for external governmental audit and financial control for performance audit</vt:lpstr>
      <vt:lpstr>The objectives of the performance audit are:</vt:lpstr>
      <vt:lpstr>100 Procedural standard for external governmental audit and financial control for performance audit</vt:lpstr>
      <vt:lpstr>Classification of types of performance audit is divided into the following criteria:</vt:lpstr>
      <vt:lpstr>Conducting performance audits with the use of:</vt:lpstr>
      <vt:lpstr>Conducting performance audits with the use of:</vt:lpstr>
      <vt:lpstr>Conducting performance audits in the following areas:</vt:lpstr>
      <vt:lpstr>Creating a long-term plan</vt:lpstr>
      <vt:lpstr>The main tasks in forming a long-Term plan are:</vt:lpstr>
      <vt:lpstr>The topic of performance audit is determined based on the following criteria:</vt:lpstr>
      <vt:lpstr>Презентация PowerPoint</vt:lpstr>
      <vt:lpstr>principles of performance audit</vt:lpstr>
      <vt:lpstr>Презентация PowerPoint</vt:lpstr>
      <vt:lpstr>Презентация PowerPoint</vt:lpstr>
      <vt:lpstr>General principles </vt:lpstr>
      <vt:lpstr>All three approaches can be pursued from a top-down or bottom-up perspective. Top-down audits concentrate mainly on the requirements, intentions, objectives and expectations of the legislature and central government.  A bottom-up perspective focuses on problems of significance to people and the community</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performance audit in a system of economic management</dc:title>
  <dc:creator>ASUS</dc:creator>
  <cp:lastModifiedBy>Microsoft Office User</cp:lastModifiedBy>
  <cp:revision>42</cp:revision>
  <cp:lastPrinted>2020-09-07T06:22:00Z</cp:lastPrinted>
  <dcterms:created xsi:type="dcterms:W3CDTF">2020-09-06T17:01:22Z</dcterms:created>
  <dcterms:modified xsi:type="dcterms:W3CDTF">2023-11-05T16:23:24Z</dcterms:modified>
</cp:coreProperties>
</file>