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38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71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5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571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019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942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79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72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44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49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81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220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2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0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82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30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57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A2A0B84-9DAC-42F7-A34F-FA63AC6A99C3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B1CEBCF-C93F-4492-8AFA-E3D287D9D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9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F8166-7FFD-48FF-A88B-BCDA1BA57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734" y="2069411"/>
            <a:ext cx="8689976" cy="2509213"/>
          </a:xfrm>
        </p:spPr>
        <p:txBody>
          <a:bodyPr/>
          <a:lstStyle/>
          <a:p>
            <a:pPr marL="846455" marR="672465">
              <a:lnSpc>
                <a:spcPts val="1370"/>
              </a:lnSpc>
              <a:spcBef>
                <a:spcPts val="25"/>
              </a:spcBef>
              <a:spcAft>
                <a:spcPts val="0"/>
              </a:spcAft>
            </a:pPr>
            <a:r>
              <a:rPr lang="kk-KZ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Лекция 4</a:t>
            </a:r>
            <a:br>
              <a:rPr lang="kk-KZ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RU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Тақырыбы:</a:t>
            </a:r>
            <a:r>
              <a:rPr lang="kk-KZ" sz="3600" b="1" spc="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Еуразияның</a:t>
            </a:r>
            <a:b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36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ішкі</a:t>
            </a:r>
            <a:r>
              <a:rPr lang="kk-KZ" sz="36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сулары.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62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FE87BC-F479-40A6-8364-C832304396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92486" y="0"/>
            <a:ext cx="7699513" cy="6858000"/>
          </a:xfrm>
        </p:spPr>
        <p:txBody>
          <a:bodyPr>
            <a:normAutofit/>
          </a:bodyPr>
          <a:lstStyle/>
          <a:p>
            <a:pPr marL="293370" marR="113030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Жауын-шашын мөлшері көп болмағанымен, өзендердің көпшілігі бүкіл жыл бойы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мол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сулы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болады.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Бұл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суық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климат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жағдайларында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нашар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буланумен,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сондай-ақ</a:t>
            </a:r>
            <a:r>
              <a:rPr lang="kk-KZ" sz="24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өзендердің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көлдерден,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батпақтардан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жер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асты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суларының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есебінен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қосымша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алуымен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түсіндіріледі.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7475" indent="342265" algn="just">
              <a:spcAft>
                <a:spcPts val="0"/>
              </a:spcAf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Европаның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солтүстігіндегі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өзендерде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Финляндия,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Швецияда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басқа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елдерде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кеңінен пайдаланатын </a:t>
            </a: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 энергиясының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мол қоры бар. Өзендердің көпшілігінің кеме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қатынастық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маңызы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жоқ,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бірақ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оларды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ертеде</a:t>
            </a:r>
            <a:r>
              <a:rPr lang="kk-KZ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ағаш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ағызу</a:t>
            </a:r>
            <a:r>
              <a:rPr lang="kk-KZ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үшін кеңінен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пайдаланған.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3861C1-F099-4F2A-9F99-DCF643F83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7148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7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F8E6B0-D3F1-49AA-BCB9-81AAAD87BC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6347791" cy="6858000"/>
          </a:xfrm>
        </p:spPr>
        <p:txBody>
          <a:bodyPr>
            <a:normAutofit/>
          </a:bodyPr>
          <a:lstStyle/>
          <a:p>
            <a:pPr marL="635635" algn="just"/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Европаның</a:t>
            </a:r>
            <a:r>
              <a:rPr lang="kk-KZ" sz="2400" spc="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батыс</a:t>
            </a:r>
            <a:r>
              <a:rPr lang="kk-KZ" sz="2400" spc="3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шетінің</a:t>
            </a:r>
            <a:r>
              <a:rPr lang="kk-KZ" sz="2400" spc="3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рельефінде</a:t>
            </a:r>
            <a:r>
              <a:rPr lang="kk-KZ" sz="2400" spc="3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материктік</a:t>
            </a:r>
            <a:r>
              <a:rPr lang="kk-KZ" sz="2400" spc="3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мұз</a:t>
            </a:r>
            <a:r>
              <a:rPr lang="kk-KZ" sz="2400" spc="3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баспаған</a:t>
            </a:r>
            <a:r>
              <a:rPr lang="kk-KZ" sz="2400" spc="3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төбелі</a:t>
            </a:r>
            <a:r>
              <a:rPr lang="kk-KZ" sz="2400" spc="3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жазықтар,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үстірттер</a:t>
            </a:r>
            <a:r>
              <a:rPr lang="kk-KZ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аласа</a:t>
            </a:r>
            <a:r>
              <a:rPr lang="kk-KZ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</a:t>
            </a:r>
            <a:r>
              <a:rPr lang="kk-KZ" sz="2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массивтері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басым.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9380" indent="342265" algn="just">
              <a:spcAft>
                <a:spcPts val="0"/>
              </a:spcAf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террассаланған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кең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аңғарлармен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ағып,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тармақтанған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жүйелер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жасайды.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Атлант мұхитына және оның теңіздеріне құятын өзендердің сағалары төмен түсу әсерінен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толысу</a:t>
            </a:r>
            <a:r>
              <a:rPr lang="kk-KZ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толқындарының әрекетінен эстуарий болып</a:t>
            </a:r>
            <a:r>
              <a:rPr lang="kk-KZ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табылады.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C2A957-3027-4154-90C7-BF809F4B1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791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8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02006A7-D0F7-4569-A0EF-18BBECB081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/>
          </a:bodyPr>
          <a:lstStyle/>
          <a:p>
            <a:pPr marL="293370" marR="118745" lvl="0" indent="342265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Батыстық климат ерекшеліктері өзендердің режимінен айқын көрінеді. Тұрақты мол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жауын-шашындар, аязды кезеңдердің болмауы бүкіл жыл бойында ағынды біркелкі етеді.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Қыстағы жаңбырлармен байланысты қыста өзендердегі судың деңгейі көтеріледі. Егер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қыста ылғал ерекше мол түссе, су тасқындары болып өтеді.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Жазда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өзендерде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су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біршама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азаяды,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бірақ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олар,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әдетте,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мүлде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тартылып</a:t>
            </a:r>
            <a:r>
              <a:rPr kumimoji="0" lang="kk-KZ" sz="2000" b="0" i="0" u="none" strike="noStrike" kern="1200" cap="all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қалмайды.</a:t>
            </a:r>
          </a:p>
          <a:p>
            <a:pPr marL="293370" marR="118745" lvl="0" indent="342265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kk-KZ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8745" lvl="0" indent="342265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kk-K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93370" marR="118745" lvl="0" indent="342265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kk-KZ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8745" lvl="0" indent="342265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kk-KZ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93370" marR="118745" lvl="0" indent="342265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93370" marR="118745" lvl="0" indent="342265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93370" marR="116205" lvl="0" indent="342265" algn="just" defTabSz="914400" rtl="0" eaLnBrk="1" fontAlgn="auto" latinLnBrk="0" hangingPunct="1">
              <a:lnSpc>
                <a:spcPct val="120000"/>
              </a:lnSpc>
              <a:spcBef>
                <a:spcPts val="5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Шығынның біркелкілігі және мұз катпауы Европа батысындағы өзендерді бүкіл жыл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бойында кеме жүзуге жарамды етеді. Көптеген ірі өзендердің эстуарийлерінде порттар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орналасқан, толысу кезінде оларға мүхиттық кемелер өтіп бара береді. Осы өзендердің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бассейндерінде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жазық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рельефтің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басым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болуы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алуан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түрлі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өзен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жүйелерін</a:t>
            </a:r>
            <a:r>
              <a:rPr kumimoji="0" lang="kk-KZ" sz="2000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өзара</a:t>
            </a:r>
            <a:r>
              <a:rPr kumimoji="0" lang="kk-KZ" sz="2000" b="0" i="0" u="none" strike="noStrike" kern="1200" cap="all" spc="-2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жалғастыратын кеме жүретін каналдарды жасауды жеңілдетеді. Өзендердін мүндай типіне</a:t>
            </a:r>
            <a:r>
              <a:rPr kumimoji="0" lang="kk-KZ" sz="2000" b="0" i="0" u="none" strike="noStrike" kern="1200" cap="all" spc="-2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Сена,</a:t>
            </a:r>
            <a:r>
              <a:rPr kumimoji="0" lang="kk-KZ" sz="2000" b="0" i="1" u="none" strike="noStrike" kern="1200" cap="all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Темза</a:t>
            </a:r>
            <a:r>
              <a:rPr kumimoji="0" lang="kk-KZ" sz="2000" b="0" i="1" u="none" strike="noStrike" kern="1200" cap="all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т.б.жатады.</a:t>
            </a: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6367D3-C784-486A-8A5C-E265DD6C1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322" y="1789043"/>
            <a:ext cx="5373341" cy="27829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3219C2-752C-42E3-9998-573A4535B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36" y="1789043"/>
            <a:ext cx="5373341" cy="278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39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8F2505-2DEC-461A-AD4D-6C64F4C2F1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06956" y="0"/>
            <a:ext cx="7885043" cy="6858000"/>
          </a:xfrm>
        </p:spPr>
        <p:txBody>
          <a:bodyPr>
            <a:normAutofit/>
          </a:bodyPr>
          <a:lstStyle/>
          <a:p>
            <a:pPr marL="293370" marR="118745" indent="342265" algn="just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Европаның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бөлігінде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рельеф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күшті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тілімделген.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Өзендердің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барлығы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дерлік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аласа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таулардан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басталып,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жазықтармен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ағып,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Европаның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ішкі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бөліктерін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теңіз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бассейндерімен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байланыстыралы.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8745" indent="342265" algn="just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Батыстан шығысқа қарай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климаттың континенттігінің</a:t>
            </a:r>
            <a:r>
              <a:rPr lang="kk-KZ" sz="2000" spc="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артуы өзендердің режимінен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 көрінеді. Өзендердің барлығы қыста 2-3 жетіден үш айға дейі қатып жатады. Таудағы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қардың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еруіне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байланысты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болғандыктан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мол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жұмсалуы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тасуы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көктемге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келеді.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Жаздың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соңында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күшті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буланумен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байланысты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өзендердегі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деңгейі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едәуір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төмендейтін кезеңі болады, бірақ көлдердің реттеу ықпалының арқасында күшті саяздану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болмайды.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B1098-1981-4EB2-9C97-E954B2E67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6117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05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5F91FC1-5A6C-4894-88E0-D63A67112A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293370" marR="116205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Табиғи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артериялары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торын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толықтыратын, әсіресе жасанды су жолдарын жасау арқылы артып отыратын Европаның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бөлігіндегі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өзендердің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транспорттық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маңызы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зор.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Бұл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өзендердің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ішіндегі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жоғарғы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ағысында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энергиясының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үлкен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оларды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көптеген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станциялары пайдаланады. Өзендердің мүндай типіне </a:t>
            </a:r>
            <a:r>
              <a:rPr lang="kk-KZ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Вьезар, Эльба (Лаба), Одра (Одер)</a:t>
            </a:r>
            <a:r>
              <a:rPr lang="kk-KZ" sz="2000" i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жэне</a:t>
            </a:r>
            <a:r>
              <a:rPr lang="kk-KZ" sz="2000" i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Висла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жатады.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A66A80-7927-46C8-8C85-B2F85818A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" y="2366134"/>
            <a:ext cx="2990644" cy="40214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FD2B05-35A7-477E-85DE-098B095D6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513" y="2366134"/>
            <a:ext cx="2846733" cy="40214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BC6EE1-1E84-473B-A60B-91975E991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164" y="2366134"/>
            <a:ext cx="2776331" cy="40214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B0FDA3-0A95-488B-883C-8C58CB434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904" y="2366134"/>
            <a:ext cx="2744234" cy="402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33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4C91EE0-0C2E-443F-927B-BD661C09E5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0"/>
            <a:ext cx="6202016" cy="6858000"/>
          </a:xfrm>
        </p:spPr>
        <p:txBody>
          <a:bodyPr>
            <a:normAutofit fontScale="92500" lnSpcReduction="10000"/>
          </a:bodyPr>
          <a:lstStyle/>
          <a:p>
            <a:pPr marL="293370" marR="117475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Европаның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бөлігі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Азияның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батысындағы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таулы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рельеф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пен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субтропиктік климат өзен торының қалыптасуына ерекше жағдайлар жасайды. Әдетте,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 үшін үлкен құлама тән. Жерорта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теңіздік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типтегі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өзендердегі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режимі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әркелкілігі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ерекшеленеді.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Қысқы жанбырлар кезінде олар суға аса толады.</a:t>
            </a:r>
            <a:r>
              <a:rPr lang="kk-KZ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Жазда</a:t>
            </a:r>
            <a:r>
              <a:rPr lang="kk-KZ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жауын-шашын</a:t>
            </a:r>
            <a:r>
              <a:rPr lang="kk-KZ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мүлде</a:t>
            </a:r>
            <a:r>
              <a:rPr lang="kk-KZ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болмайтын</a:t>
            </a:r>
            <a:r>
              <a:rPr lang="kk-KZ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кезде</a:t>
            </a:r>
            <a:r>
              <a:rPr lang="kk-KZ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 сулары</a:t>
            </a:r>
            <a:r>
              <a:rPr lang="kk-KZ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саяздайды.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1AE027-3415-45A0-9C41-8206E6DF4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16" b="13406"/>
          <a:stretch/>
        </p:blipFill>
        <p:spPr>
          <a:xfrm>
            <a:off x="0" y="0"/>
            <a:ext cx="6294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9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D8337-6139-4B68-8F06-0539EA887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9979"/>
            <a:ext cx="12192000" cy="865726"/>
          </a:xfrm>
        </p:spPr>
        <p:txBody>
          <a:bodyPr>
            <a:normAutofit fontScale="90000"/>
          </a:bodyPr>
          <a:lstStyle/>
          <a:p>
            <a:pPr marL="314325" marR="112395" indent="321310">
              <a:spcAft>
                <a:spcPts val="0"/>
              </a:spcAft>
            </a:pPr>
            <a:r>
              <a:rPr lang="kk-KZ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Халық шаруашылығында аса үлкен маңызы бар, режимі күрделі және алуан түрлі су</a:t>
            </a:r>
            <a:r>
              <a:rPr lang="kk-KZ" sz="27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көздерінен</a:t>
            </a:r>
            <a:r>
              <a:rPr lang="kk-KZ" sz="27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қоректенетін</a:t>
            </a:r>
            <a:r>
              <a:rPr lang="kk-KZ" sz="2700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аса</a:t>
            </a:r>
            <a:r>
              <a:rPr lang="kk-KZ" sz="27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ірі өзендер</a:t>
            </a:r>
            <a:r>
              <a:rPr lang="kk-KZ" sz="27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арнайы сипаттауды</a:t>
            </a:r>
            <a:r>
              <a:rPr lang="kk-KZ" sz="27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талап етеді.</a:t>
            </a:r>
            <a:b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75368155-E802-4008-B581-BFDC19E0D6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45705"/>
            <a:ext cx="7050157" cy="5612295"/>
          </a:xfrm>
        </p:spPr>
        <p:txBody>
          <a:bodyPr>
            <a:normAutofit lnSpcReduction="10000"/>
          </a:bodyPr>
          <a:lstStyle/>
          <a:p>
            <a:pPr marL="311150" marR="115570" indent="319405" algn="just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Дунай - шетелдік Европаның ең ірі өзені. Оның ұзындығы - 2850 км, бассейннің алып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жатқан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ауданы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817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мың км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сағасындағы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орташа</a:t>
            </a:r>
            <a:r>
              <a:rPr lang="kk-KZ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жылдық шығыны-6430 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3665" algn="just">
              <a:spcBef>
                <a:spcPts val="450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Дунай Шварцвальд массивіндегі 1000 м биіктіктегі қос бастаудан басталады. Одан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кейін ол негізгі ендік бағытымен Бавария таулы үстіртінің жиегін жағалай отырып, ары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қарай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Чех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массиві</a:t>
            </a:r>
            <a:r>
              <a:rPr lang="kk-KZ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sz="20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Шығыс</a:t>
            </a:r>
            <a:r>
              <a:rPr lang="kk-KZ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Альпінің солтүстік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беткейінің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арасымен</a:t>
            </a:r>
            <a:r>
              <a:rPr lang="kk-KZ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ағып</a:t>
            </a:r>
            <a:r>
              <a:rPr lang="kk-KZ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өтеді.</a:t>
            </a:r>
            <a:r>
              <a:rPr lang="kk-KZ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93370" marR="113665" algn="just">
              <a:spcBef>
                <a:spcPts val="450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Сөйтіп, Дунай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адыр-бүдыр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қыраттар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биіктігі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200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м-ден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асатын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үстірттер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арқылы</a:t>
            </a:r>
            <a:r>
              <a:rPr lang="kk-KZ" sz="2000" spc="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Венаға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дейін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ағады.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Өзеннің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Венаға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дейінгі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бөлігін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Дунайдын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жоғары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ағысы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есептейді.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4300" indent="342265" algn="just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5A5A2E-8E88-4ACC-8624-4B3ED7117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887" y="1177787"/>
            <a:ext cx="5261113" cy="26471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0287CD-715D-4DDE-8B16-910043B04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887" y="4051852"/>
            <a:ext cx="5261113" cy="258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98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1DAD5C-1E41-4E1D-86C7-22C889ECED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18990" y="0"/>
            <a:ext cx="7673009" cy="6858000"/>
          </a:xfrm>
        </p:spPr>
        <p:txBody>
          <a:bodyPr>
            <a:normAutofit/>
          </a:bodyPr>
          <a:lstStyle/>
          <a:p>
            <a:pPr marL="293370" marR="113665" indent="342265" algn="just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Рона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Жерорта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теңізіне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қүятын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өзендерінің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ішіндегі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үлкені.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ұзындығы - 812 км, бассейнінің ауданы 98 мың км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293370" marR="113665" indent="342265" algn="just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Рона Рейннің бастауына таяу жерден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Альпіден басталады, бірақ ол қарама-қарсы бағытта ағып, Женева көліне барып құяды.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Көлден шыққасын өзен Юра таулары арқылы ағып, сонан альпінің тау алды өңіріне кіреді.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93370" marR="113665" indent="342265" algn="just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Лион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қаласының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маңында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Рона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оңтүстікке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кілт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бұрылып,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өзінің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ірі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саласы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Сонаны, содан кейін Альпіден (Изер, Дюранс) және Орталық массивтен ағатын көптеген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салаларды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қосып ағады. Рона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Жерорта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теңізіне</a:t>
            </a:r>
            <a:r>
              <a:rPr lang="kk-KZ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атырау</a:t>
            </a:r>
            <a:r>
              <a:rPr lang="kk-KZ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жасап</a:t>
            </a:r>
            <a:r>
              <a:rPr lang="kk-KZ" sz="2000" spc="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құяды.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4300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Ронаның режимі көбіне оның альпілік салаларының әсерімен қалыптасады.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1E0962-24CA-48EF-9E3A-BDCA101CE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37043" cy="31937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549639-71DE-41D2-8936-BA3CF51F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9852"/>
            <a:ext cx="4837042" cy="35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56D4FBD-93EB-4BBC-B81D-DECCDD38FE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7699513" cy="6858000"/>
          </a:xfrm>
        </p:spPr>
        <p:txBody>
          <a:bodyPr>
            <a:normAutofit lnSpcReduction="10000"/>
          </a:bodyPr>
          <a:lstStyle/>
          <a:p>
            <a:pPr marL="293370" marR="112395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Батыс Азияның, ең ірі өзендері - Тигр (үзындығы-1950 км) және Евфрат (ұзындығы-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2700 км) -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аралық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саға арқылы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Парсы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шығанағына құяды. Бұл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ө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зендер Армян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қыратынан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басталады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төменгі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ағысында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кептеген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тарамдарға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тарамдала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отырып,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Месопотамия жазығына шығады. Сағасынан шамамен 190 км жерде олар Шатт-эль-Араб,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деп аталатын өзенге бірігеді. </a:t>
            </a:r>
          </a:p>
          <a:p>
            <a:pPr marL="293370" marR="112395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Жүйенің барлық өзендері көктемде еритін қармен, Армян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 қыратында көктемде жауатын жаңбырмен, атланттық циклондар алып келетін қыстағы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жаңбырмен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қоректенеді.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Көктемгі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максимум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қысқыдан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болады,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өйткені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Тигр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Евфраттың бас жағындағы облыстарда жаңбыр қыста аз жауады. Месопотамия жазығы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алқабында жауын мүлде жаумайды деуге болады, сондықтан өзендердің қоректенуі де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мардымсыз.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50E757-3DFD-4085-BE16-8B2CF5397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983" y="0"/>
            <a:ext cx="4678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04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33BC306-DCBD-49AB-8B6E-2AD0D11CCF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" y="0"/>
            <a:ext cx="6798364" cy="6858000"/>
          </a:xfrm>
        </p:spPr>
        <p:txBody>
          <a:bodyPr>
            <a:normAutofit fontScale="92500"/>
          </a:bodyPr>
          <a:lstStyle/>
          <a:p>
            <a:pPr marL="293370" algn="just">
              <a:spcBef>
                <a:spcPts val="450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Янцзы - Азия өзендерінің аса зоры және дүние жүзіндегі ең ірі өзендерінің бірі. Оның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ұзындығы-5530 км, бассейнінің ауданы-1726 мың км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орташа су шығыны 22 000 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с-қа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тең. </a:t>
            </a:r>
          </a:p>
          <a:p>
            <a:pPr marL="293370" algn="just">
              <a:spcBef>
                <a:spcPts val="450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Янцзы Тибет тау қыратынан басталып, мұздықтардан шығатын көптеген салалардан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құралады.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жоғарғы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ағыс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тұсында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Цзиньшацзян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аталады.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93370" algn="just">
              <a:spcBef>
                <a:spcPts val="450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Янцзы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таулардан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шыққан соң Қызыл Бассейн деп аталатын кең тектоникалық қазаншүңқырдың ішіне енеді,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Оңтүстік-Шығыс Қытайдың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біршама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аласа тауларын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кесіп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өтеді.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Янцзы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көптеген жоталар мен массивтерді тіліп өтетіндіктен, кеме қатынасын өте қиындататын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табалдырықтар жасап ағады. Ұлы Қытай жазығына шыққаннан кейін Янцзы кей жерлерде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</a:t>
            </a:r>
            <a:r>
              <a:rPr lang="kk-KZ" sz="2000" spc="17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тәрізді</a:t>
            </a:r>
            <a:r>
              <a:rPr lang="kk-KZ" sz="2000" spc="1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қолтықтар</a:t>
            </a:r>
            <a:r>
              <a:rPr lang="kk-KZ" sz="2000" spc="17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құрап</a:t>
            </a:r>
            <a:r>
              <a:rPr lang="kk-KZ" sz="2000" spc="1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кептеген</a:t>
            </a:r>
            <a:r>
              <a:rPr lang="kk-KZ" sz="2000" spc="17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тарамдарға</a:t>
            </a:r>
            <a:r>
              <a:rPr lang="kk-KZ" sz="2000" spc="1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бөлінеді.</a:t>
            </a:r>
            <a:r>
              <a:rPr lang="kk-KZ" sz="2000" spc="17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29C499-211F-41BA-B66D-71D9EB1AA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1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5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2150DC-998B-48BB-92D5-DF9DD4AD51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" y="410817"/>
            <a:ext cx="11304105" cy="6447183"/>
          </a:xfrm>
        </p:spPr>
        <p:txBody>
          <a:bodyPr>
            <a:normAutofit/>
          </a:bodyPr>
          <a:lstStyle/>
          <a:p>
            <a:pPr marL="293370"/>
            <a:r>
              <a:rPr lang="kk-K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</a:t>
            </a:r>
            <a:r>
              <a:rPr lang="kk-KZ" sz="2800" b="1" spc="17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мақсаты:</a:t>
            </a:r>
            <a:r>
              <a:rPr lang="kk-KZ" sz="2800" b="1" spc="1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Аралдарымен</a:t>
            </a:r>
            <a:r>
              <a:rPr lang="kk-KZ" sz="2800" spc="1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бірге</a:t>
            </a:r>
            <a:r>
              <a:rPr lang="kk-KZ" sz="2800" spc="17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Евразияның</a:t>
            </a:r>
            <a:r>
              <a:rPr lang="kk-KZ" sz="2800" spc="1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территориясынан</a:t>
            </a:r>
            <a:r>
              <a:rPr lang="kk-KZ" sz="2800" spc="1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ағатын</a:t>
            </a:r>
            <a:r>
              <a:rPr lang="kk-KZ" sz="2800" spc="1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жылдық</a:t>
            </a:r>
            <a:r>
              <a:rPr lang="kk-KZ" sz="28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ағын</a:t>
            </a:r>
            <a:r>
              <a:rPr lang="kk-KZ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 жердегі</a:t>
            </a:r>
            <a:r>
              <a:rPr lang="kk-KZ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барлық өзендердің жылдық</a:t>
            </a:r>
            <a:r>
              <a:rPr lang="kk-KZ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жиынтық</a:t>
            </a:r>
            <a:r>
              <a:rPr lang="kk-KZ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ағынын</a:t>
            </a:r>
            <a:r>
              <a:rPr lang="kk-KZ" sz="2800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анықтау.</a:t>
            </a:r>
          </a:p>
          <a:p>
            <a:pPr marL="293370"/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algn="l">
              <a:lnSpc>
                <a:spcPts val="1370"/>
              </a:lnSpc>
              <a:spcBef>
                <a:spcPts val="25"/>
              </a:spcBef>
            </a:pPr>
            <a:r>
              <a:rPr lang="kk-KZ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Қарастыратын</a:t>
            </a:r>
            <a:r>
              <a:rPr lang="kk-KZ" sz="2800" b="1" kern="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сұрақтар:</a:t>
            </a:r>
            <a:endParaRPr lang="ru-RU" sz="28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370"/>
              </a:lnSpc>
              <a:buSzPts val="1200"/>
              <a:buFont typeface="Times New Roman" panose="02020603050405020304" pitchFamily="18" charset="0"/>
              <a:buAutoNum type="arabicPeriod"/>
              <a:tabLst>
                <a:tab pos="446405" algn="l"/>
              </a:tabLst>
            </a:pPr>
            <a:endParaRPr lang="kk-K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370"/>
              </a:lnSpc>
              <a:buSzPts val="1200"/>
              <a:buFont typeface="Times New Roman" panose="02020603050405020304" pitchFamily="18" charset="0"/>
              <a:buAutoNum type="arabicPeriod"/>
              <a:tabLst>
                <a:tab pos="446405" algn="l"/>
              </a:tabLst>
            </a:pP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Евразия</a:t>
            </a:r>
            <a:r>
              <a:rPr lang="kk-KZ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материгінің</a:t>
            </a:r>
            <a:r>
              <a:rPr lang="kk-KZ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ішкі</a:t>
            </a:r>
            <a:r>
              <a:rPr lang="kk-KZ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суларының</a:t>
            </a:r>
            <a:r>
              <a:rPr lang="kk-KZ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таралуы.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60400" lvl="0" indent="-342900">
              <a:buSzPts val="1200"/>
              <a:buFont typeface="Times New Roman" panose="02020603050405020304" pitchFamily="18" charset="0"/>
              <a:buAutoNum type="arabicPeriod"/>
              <a:tabLst>
                <a:tab pos="446405" algn="l"/>
              </a:tabLst>
            </a:pP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Евразияның мұхиттық бассейіндеріне жататын ірі өзендердің ерекшеліктері мен</a:t>
            </a:r>
            <a:r>
              <a:rPr lang="kk-KZ" sz="28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режимі.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200"/>
              <a:buFont typeface="Times New Roman" panose="02020603050405020304" pitchFamily="18" charset="0"/>
              <a:buAutoNum type="arabicPeriod"/>
              <a:tabLst>
                <a:tab pos="446405" algn="l"/>
              </a:tabLst>
            </a:pP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Евразиян</a:t>
            </a:r>
            <a:r>
              <a:rPr lang="kk-KZ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көлдерінің</a:t>
            </a:r>
            <a:r>
              <a:rPr lang="kk-KZ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пайда</a:t>
            </a:r>
            <a:r>
              <a:rPr lang="kk-KZ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болуы, Көлемі,</a:t>
            </a:r>
            <a:r>
              <a:rPr lang="kk-KZ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</a:t>
            </a:r>
            <a:r>
              <a:rPr lang="kk-KZ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режимі және</a:t>
            </a:r>
            <a:r>
              <a:rPr lang="kk-KZ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геологиялық</a:t>
            </a:r>
            <a:r>
              <a:rPr lang="kk-KZ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құрылымы.</a:t>
            </a:r>
          </a:p>
          <a:p>
            <a:pPr marL="342900" lvl="0" indent="-342900">
              <a:buSzPts val="1200"/>
              <a:buFont typeface="Times New Roman" panose="02020603050405020304" pitchFamily="18" charset="0"/>
              <a:buAutoNum type="arabicPeriod"/>
              <a:tabLst>
                <a:tab pos="446405" algn="l"/>
              </a:tabLs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138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1C2A679-BB79-472B-8309-180C24CC42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4764" y="0"/>
            <a:ext cx="7527235" cy="6858000"/>
          </a:xfrm>
        </p:spPr>
        <p:txBody>
          <a:bodyPr>
            <a:normAutofit lnSpcReduction="10000"/>
          </a:bodyPr>
          <a:lstStyle/>
          <a:p>
            <a:pPr marL="293370" marR="116840" indent="342265" algn="just">
              <a:spcAft>
                <a:spcPts val="0"/>
              </a:spcAf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Янцзы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режимі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нағыз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муссондық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емес.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бүкіл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жыл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бойында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шығынының</a:t>
            </a:r>
            <a:r>
              <a:rPr lang="kk-KZ" sz="24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көптігімен сипатталынады, ол жаздағы муссондық жаңбырлармен, бастау маңында еріген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 және мұз суымен толығады, және төменгі ағысында оның режимін жоғарыда айтылған</a:t>
            </a:r>
            <a:r>
              <a:rPr lang="kk-KZ" sz="24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көптеген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реттеп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отырады.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Ағыстың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төменгі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белігіне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(шамамен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Уху</a:t>
            </a:r>
            <a:r>
              <a:rPr lang="kk-KZ" sz="2400" spc="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қаласына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дейін) судын деңгейіне толысулар едәуір әсер етеді. Теңіз толкындарының ығыстыруы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әсерінен су деңгейі тәулік сайын 4,5 м көтеріледі, жылдық орташа тербеліс 6 м дейін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жетеді.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44780" indent="342265" algn="just">
              <a:spcBef>
                <a:spcPts val="5"/>
              </a:spcBef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C90883-551F-4862-ADD2-962727373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35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3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618F02-4E4E-48A4-9B9C-221745EF44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6506817" cy="6858000"/>
          </a:xfrm>
        </p:spPr>
        <p:txBody>
          <a:bodyPr>
            <a:normAutofit/>
          </a:bodyPr>
          <a:lstStyle/>
          <a:p>
            <a:pPr marL="635635" algn="just"/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Хуанхэ</a:t>
            </a:r>
            <a:r>
              <a:rPr lang="kk-KZ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ұзындығы</a:t>
            </a:r>
            <a:r>
              <a:rPr lang="kk-KZ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жағынан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Азияның</a:t>
            </a:r>
            <a:r>
              <a:rPr lang="kk-KZ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екінші</a:t>
            </a:r>
            <a:r>
              <a:rPr lang="kk-KZ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өзені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болып</a:t>
            </a:r>
            <a:r>
              <a:rPr lang="kk-KZ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есептеледі.</a:t>
            </a:r>
            <a:r>
              <a:rPr lang="kk-KZ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Оның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үзындығы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- 4845 км, бассейнінің ауданы - 745 мың км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орташа жылдық шығыны 1500км 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kk-KZ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тең.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Батыс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Европадағы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Дунай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өзенінен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ұзындығы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жағынан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едәуір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артық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болғанымен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бассейнінің ауданы және тасымалдайтын суының мөлшері жөнінен Хуанхэ одан қалып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қояды. Бұл, Хуанхэнің жауын-шашыны аз облыстарды басып өтетіндігіне, салаларының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аздығына байланысты. </a:t>
            </a:r>
          </a:p>
          <a:p>
            <a:pPr marL="635635" algn="just"/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 Кунь-лунь тауынан басталады да жоғарғы ағысының екпіні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қатты болады. Хуанхэ ежелгі массив Ордосты айналып өтіп, орта ағысында орасан зор тік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бүрышты бұрылыс жасайды.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A0A480-2CBD-43B0-9AC2-D7DC954FB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17" y="1"/>
            <a:ext cx="5685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2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3EFEDD-7BE3-45EC-8F66-574345ED84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0296" y="92766"/>
            <a:ext cx="7341703" cy="6765234"/>
          </a:xfrm>
        </p:spPr>
        <p:txBody>
          <a:bodyPr>
            <a:normAutofit/>
          </a:bodyPr>
          <a:lstStyle/>
          <a:p>
            <a:pPr marL="293370" marR="231140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Жоғарғы және орта ағысында Хуанхэ көп жерлерде тар шатқалдармен ағады және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кептеген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шоңғалды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учаскелері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болады.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жоғарғы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ағысында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өзінің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ірі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салаларын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таудан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алады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ортаңғы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төменгі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ағысында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ондай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салалар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мулде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болмайды. Хуанхэ теменгі ағысында, жоғарыда айтылғандай тасып, үлкен территорияға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жайылған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кезінде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алып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келген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салындылардан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құрылған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аллювиальдық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жазықтың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шегінде ағады. </a:t>
            </a:r>
          </a:p>
          <a:p>
            <a:pPr marL="293370" marR="231140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Хуанхэнің үнемі орын ауыстыруы және оның бассейнінде су тасқынының жиі болуы</a:t>
            </a:r>
            <a:r>
              <a:rPr lang="kk-KZ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өзеннің тұнба үстімен қоршаған ортадан жоғары көтеріліп ағатындығынан, сондықтан</a:t>
            </a:r>
            <a:r>
              <a:rPr lang="kk-KZ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суының деңгейі аздап көтерілсе арнадан шығып ұзакка жайылып кетеді.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8B4902-49A9-4038-B470-AE6636BFD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0296" cy="68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3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9FCDF27-9582-410E-8F39-98E709989D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34678" y="-1"/>
            <a:ext cx="8057321" cy="6957391"/>
          </a:xfrm>
        </p:spPr>
        <p:txBody>
          <a:bodyPr>
            <a:normAutofit fontScale="92500" lnSpcReduction="20000"/>
          </a:bodyPr>
          <a:lstStyle/>
          <a:p>
            <a:pPr marL="293370" marR="113030" algn="just">
              <a:spcBef>
                <a:spcPts val="113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Оңтүстік-Шығыс</a:t>
            </a:r>
            <a:r>
              <a:rPr lang="kk-KZ" sz="2000" spc="2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Азиядағы</a:t>
            </a:r>
            <a:r>
              <a:rPr lang="kk-KZ" sz="2000" spc="2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ең</a:t>
            </a:r>
            <a:r>
              <a:rPr lang="kk-KZ" sz="2000" spc="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улкен</a:t>
            </a:r>
            <a:r>
              <a:rPr lang="kk-KZ" sz="2000" spc="2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</a:t>
            </a:r>
            <a:r>
              <a:rPr lang="kk-KZ" sz="2000" spc="3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2000" spc="3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Меконг.</a:t>
            </a:r>
            <a:r>
              <a:rPr lang="kk-KZ" sz="2000" spc="2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Оның</a:t>
            </a:r>
            <a:r>
              <a:rPr lang="kk-KZ" sz="2000" spc="2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ұзындығы</a:t>
            </a:r>
            <a:r>
              <a:rPr lang="kk-KZ" sz="2000" spc="2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2000" spc="2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4500</a:t>
            </a:r>
            <a:r>
              <a:rPr lang="kk-KZ" sz="2000" spc="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км, бассейнінің ауданы - 810 мың км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яғни Дунай бассейнінің ауданына тең. Көп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жылдық орташа шығыны - 12 мың 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293370" marR="113030" algn="just">
              <a:spcBef>
                <a:spcPts val="113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Меконг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Тибеттің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шығысынан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шамамен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5000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биіктіктен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басталады,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бұл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жерде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Ланьцанцзян деп аталады. Өзен ағысының осы бөлігінде таулық сипат бар және көптеген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құлдырамалар, шоңғалдар, сарқырамалар жасап ағады. Төменгі ағысында, ойпатта Меконг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ирелеңдей ағады және тарамдарға бөлініп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кетеді. </a:t>
            </a:r>
          </a:p>
          <a:p>
            <a:pPr marL="293370" marR="113030" algn="just">
              <a:spcBef>
                <a:spcPts val="113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өзінің</a:t>
            </a:r>
            <a:r>
              <a:rPr lang="kk-KZ" sz="2000" spc="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 саласы</a:t>
            </a:r>
            <a:r>
              <a:rPr lang="kk-KZ" sz="2000" spc="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арқылы үлкен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Сап көлімен жалғасады да тасыған кезде су Меконгтан көлге құйылып, тартылғанда кері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бағытта ағады. Сөйтіп, көл - табиғи су қоймасы және теменгі Меконгтың ағынын реттеуші.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Кытай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тенізіне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кұятын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жерінде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Меконг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орасан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атырау құрайды.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93370" marR="113030" algn="just">
              <a:spcBef>
                <a:spcPts val="113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Меконгтың режимі - деңгейі кенет езгеріп туратын, жазда максимумы және апрельде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минимумы айқын байқалатын нағыз муссондық. Су тасыған кезде өзен сағасынан 1600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км-ге дейін, ал тартылғанда жеке учаскелерінде ғана кеме жүре алады.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635" algn="just"/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B4EFE9-572C-4295-AEEC-84CE3E0EA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253948" cy="32997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458350-FB50-4BA1-B225-E4C8942B6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9790"/>
            <a:ext cx="4253948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81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4D1404E-466B-4FF3-92FD-BE23CDAAA5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0"/>
            <a:ext cx="6387549" cy="6858000"/>
          </a:xfrm>
        </p:spPr>
        <p:txBody>
          <a:bodyPr>
            <a:normAutofit fontScale="92500" lnSpcReduction="10000"/>
          </a:bodyPr>
          <a:lstStyle/>
          <a:p>
            <a:pPr marL="329565" marR="113030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Ганг - маңызы жағынан Индияның бірінші өзені және Азияның суы мол өзендерінің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бірі.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 Гималайдың жауын-шашыны мен қары мол биік тауды аудандарында басталып,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содан соң кең-байтақ ылғалы көп ойпатқа шығады. </a:t>
            </a:r>
          </a:p>
          <a:p>
            <a:pPr marL="329565" marR="113030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Гангының үзындығы - 2700 км, ал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бассейпінің ауданы - 1125 мың км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Өзеннің орташа шығыны - 2700 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с, яғни Хуанхэнің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шығынынан 5 еседен аса артық. </a:t>
            </a:r>
          </a:p>
          <a:p>
            <a:pPr marL="329565" marR="113030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Ганг екі бастаумен (Бхагиратхи және Алакнанда) боп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4500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биіктіктен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басталады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Гималай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тауларының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солтүстік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жоталарын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шатқалдармен тіліп өтіп, жазыққа шығады, бұл жерде баяулап, жай ағады. Ганг Гималаи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тауларынан көптеген суы мол салаларды, оның ішінде өзінің ең ірі саласы Джамнаны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қосып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алады.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72B3B1-9D48-4D63-9073-3A419A748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270" y="0"/>
            <a:ext cx="5976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54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CB44E9C-545F-411D-A71B-9AFE61BEA8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94851" y="0"/>
            <a:ext cx="7103165" cy="6858000"/>
          </a:xfrm>
        </p:spPr>
        <p:txBody>
          <a:bodyPr>
            <a:normAutofit/>
          </a:bodyPr>
          <a:lstStyle/>
          <a:p>
            <a:pPr marL="311150" marR="113665" indent="342265" algn="just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Бенгаль шығанағына құятын жерінде Ганг Брахмапутрамен бірге кең және ауқымы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тег артып отыратын атырау жасайды. Екі өзеннің жалпы атырауының ауданы 80 мың км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жетеді, ал бұл атырау теңізден 500 км қашықтықтан басталады. Атыраудың ішіндегі ең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ірілері шығыс-Мегхна (бұған Брахмапутра құяды) мен батыс Хугли. Осы тарамдардың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арасындағы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кашықтық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300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км-ге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жетеді.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Басты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сала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эстуарийлердін,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шұңқырларымен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аяқталады.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8110" indent="342265" algn="just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Ганг өзені Гималай тауларындағы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мұз бен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қардың еруінен және негізінен жазғы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муссондық жаңбырдан нәр алады. Сондықтан су деңгейінің кетерілуі майда басталады 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біртіндеп арта түсіп, муссондық жаңбырларға байланысты июль - сентябрь айларында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максимумға жетеді.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2B9657-BB3E-4F5E-BA8F-0B7F41BDA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3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4301241-5C8F-40ED-8A14-E0F2FB77F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7286" y="4893"/>
            <a:ext cx="7394713" cy="6853107"/>
          </a:xfrm>
        </p:spPr>
        <p:txBody>
          <a:bodyPr>
            <a:normAutofit/>
          </a:bodyPr>
          <a:lstStyle/>
          <a:p>
            <a:pPr marL="293370" marR="164465" indent="342265" algn="just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Брахмапутра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(жоғарғы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ағысында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Цангпо)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Тибеттің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оңтүстігінде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4700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биіктіктен басталады. Оның ұзындығы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2900 км, ал бассейнінің ауданы-935 мың км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-ден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асады.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93370" marR="164465" indent="342265" algn="just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Брахмапутра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жоғарғы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ағысында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Гималай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тауларын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бойлай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Тибет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қыратының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шеткі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аймағындағы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алқаппен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ағады.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Гималай</a:t>
            </a:r>
            <a:r>
              <a:rPr lang="kk-KZ" sz="2000" spc="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тауларының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шығыс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шеткі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маңында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ө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оңтүстікке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кілт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бұрылып,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тауларды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жарып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өткен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жерінде кептеген сарқырамалары бар шоңғалды тар аңғар құрайды. Ойпатта Брахмапутра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жай ағады, тармақтарға бөлініп, Гангпен атырауы ортақ жерінде арнасын жиі ауыстырып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отырады.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Брахмапураның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режимі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негізгі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белгілері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жағынан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Гангтың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режиміндей,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тек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оның деңгейінің ауытқуы одан айқынырақ байқалады.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8C93A5-4139-4E1E-B884-D37B2E26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210" y="0"/>
            <a:ext cx="5324061" cy="68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30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8F610C-E37D-47F2-BF92-4A2761E200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7288696" cy="6970643"/>
          </a:xfrm>
        </p:spPr>
        <p:txBody>
          <a:bodyPr>
            <a:normAutofit fontScale="85000" lnSpcReduction="10000"/>
          </a:bodyPr>
          <a:lstStyle/>
          <a:p>
            <a:pPr marL="293370" marR="209550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Азияның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үшінші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ірі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Инд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басқаша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жағдайларда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қалыптасқан.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Ұзындығы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жағынан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Инд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Гангтан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Брахмапутрадан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біраз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артық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болғанымен,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бассейнінін ауданы жағынан Гангтан едәуір кем. Оның ұзындығы - 3180 км, бассейнінің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ауданы-960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км</a:t>
            </a:r>
            <a:r>
              <a:rPr lang="kk-K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Брахмапутра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сияқты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Инд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Тибеттің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оңтүстігінде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5300</a:t>
            </a:r>
            <a:r>
              <a:rPr lang="kk-KZ" sz="2000" spc="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биіктіктен басталады. Инд Гималаи жоталарын бүзып-жарып өтіп, беткейлері тік және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арнасы тар, ұзындығы бірнеше ондаған километрлік терең шатқалдар жүйесін жасай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сарқырап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ағып,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шоңғалдар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құлдырамалар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түзеді.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Жазыққа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шыққасын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Инд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тармақтанады, олар құрғақ маусымда ішінара тартылып қалады, ал жаңбырлар кезінде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жалпы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ені -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 км-ге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жетіп, бір-бірімен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қосылып кетеді.</a:t>
            </a:r>
          </a:p>
          <a:p>
            <a:pPr marL="293370" marR="209550" indent="342265" algn="just">
              <a:spcBef>
                <a:spcPts val="5"/>
              </a:spcBef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49860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Жазықтық шегінде Инд бес бастаудан қүралатын негізгі саласы Панджнадты қосып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алады, осыған байланысты бүл жер Пенджаб (бес өзен бойы) деп аталған. Индінің Аравия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теңізіне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құятын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же-ріндегі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атырауының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ауданы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Азияның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басқа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өзендерінің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атырауларынан әлдеқайда шағын.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46DE01-6BF0-4717-A945-798C26F82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409" y="0"/>
            <a:ext cx="5128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43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111E255-3D27-4D8A-9650-901C70FA8F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82818" y="477078"/>
            <a:ext cx="7209182" cy="6858000"/>
          </a:xfrm>
        </p:spPr>
        <p:txBody>
          <a:bodyPr>
            <a:normAutofit/>
          </a:bodyPr>
          <a:lstStyle/>
          <a:p>
            <a:pPr marL="293370" marR="146050" lvl="0" indent="342265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Оңтүстік Азияның басқа ірі өзендері сияқты Инд те таулардағы еріген қар мен мұз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суынан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және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жазғы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муссон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жаңбырларынан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нәр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алады.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Бірақ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Ганг-Брахмапутра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бассейндерімен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салыстырғанда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Инд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бассейнінде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жауын-шашын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едәуір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аз,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ал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булаңу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әлдеқайда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көп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болады,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сондықтан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Индтің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басқа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өзендерден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суы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аз.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Қардың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еруі-мен</a:t>
            </a:r>
            <a:r>
              <a:rPr kumimoji="0" lang="kk-KZ" b="0" i="0" u="none" strike="noStrike" kern="1200" cap="all" spc="-2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байланысты болатын көктемгі су тасқыны мен муссондық су тасқыны арасында судың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едәуір азаятын кезі болады, бірақ Ганг та Брахмапутра немесе Меконг өзендері сияқты</a:t>
            </a:r>
            <a:r>
              <a:rPr kumimoji="0" lang="kk-KZ" b="0" i="0" u="none" strike="noStrike" kern="1200" cap="all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kk-KZ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жазда су дедгейі аса жоғары болмайды.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D10DD-5C03-4098-BD9D-0257A92D8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40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35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74D0A7-67CA-4BE8-9AC6-FA5445CAC6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781878"/>
            <a:ext cx="10363826" cy="5473148"/>
          </a:xfrm>
        </p:spPr>
        <p:txBody>
          <a:bodyPr>
            <a:normAutofit/>
          </a:bodyPr>
          <a:lstStyle/>
          <a:p>
            <a:pPr marL="293370" marR="116840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Евразияда көлдер көп, олар шығу тегі, көлемі және су режимі, жағынан алуан түрлі.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Белгілі бір климат, рельеф, геологиялық құрылыс жағдайларына байланысты бір типті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көлдік. облыстарға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топтасады.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48590" algn="just">
              <a:spcBef>
                <a:spcPts val="450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Мұздық-тектоникалық көлдердің шоғырлануы Европаның салтүстік аудандарына,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яғни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Фенноскандияға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тән.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Олардың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неоген-антропоген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уақытындағы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тектоникалық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жарықтардан пайда болған және мұздықтармен өңделген қазаншұңқырларының көрінісі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қиқы-жиқы және едәуір терең болады. Шетелдік Европаның аса ірі көлдері осы типке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жатады.</a:t>
            </a:r>
            <a:r>
              <a:rPr lang="kk-KZ" sz="20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Бұлар</a:t>
            </a:r>
            <a:r>
              <a:rPr lang="kk-KZ" sz="2000" spc="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шетелдік</a:t>
            </a:r>
            <a:r>
              <a:rPr lang="kk-KZ" sz="20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Европадағы</a:t>
            </a:r>
            <a:r>
              <a:rPr lang="kk-KZ" sz="20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20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Венерн,</a:t>
            </a:r>
            <a:r>
              <a:rPr lang="kk-KZ" sz="2000" spc="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Веттерн,</a:t>
            </a:r>
            <a:r>
              <a:rPr lang="kk-KZ" sz="2000" spc="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Меларен,</a:t>
            </a:r>
            <a:r>
              <a:rPr lang="kk-KZ" sz="20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Пайяне,</a:t>
            </a:r>
            <a:r>
              <a:rPr lang="kk-KZ" sz="2000" spc="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Сайма,</a:t>
            </a:r>
            <a:r>
              <a:rPr lang="kk-KZ" sz="2000" spc="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Инари көлдері. Оңтүстікке таман аудандарда, Балтық көлді қырқаларының шегінде мореналық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бөгенді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шоғырланған.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47320" indent="342265" algn="just"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13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1FC12CF-0F62-460E-AE8E-455520FED5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304800"/>
            <a:ext cx="6096000" cy="6553200"/>
          </a:xfrm>
        </p:spPr>
        <p:txBody>
          <a:bodyPr>
            <a:normAutofit fontScale="92500" lnSpcReduction="20000"/>
          </a:bodyPr>
          <a:lstStyle/>
          <a:p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Аралдарымен бірге Евразияның территориясынан ағатын жылдық ағын 16 мың км</a:t>
            </a:r>
            <a:r>
              <a:rPr lang="kk-KZ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шамасында, яғни Жердегі барлық өзендердің жылдық жиынтық ағынының жартысынан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сәл азырақ. Ағынды қабатқа айналдырғанда ол 300 мм-ге тең, бүкіл жерді тұтас алғандағы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орташа көрсеткіштен жоғары. Ағын қабатының орташа қалыңдығы жағынан Евразиядан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 Америка ғана алда тұр. 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52C19A-086F-449D-AE0E-F852581CD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32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4593246-E6E2-4DCE-969A-987B50B223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2121" y="834887"/>
            <a:ext cx="10707757" cy="5459895"/>
          </a:xfrm>
        </p:spPr>
        <p:txBody>
          <a:bodyPr>
            <a:normAutofit fontScale="92500" lnSpcReduction="20000"/>
          </a:bodyPr>
          <a:lstStyle/>
          <a:p>
            <a:pPr marL="293370" marR="144145" indent="342265" algn="just"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Евразияның көптеген тау жүйелері үшін мұздықтық-тектоникалық және мұздықтық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тән,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бұл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жағынан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Альпі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айрықша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көз-ге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түседі.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Дүние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жүзіне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әйгілі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альпілік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көлдердің қазаншұңқырлары неогеннің соңында тектоникалық ойыстарда негізі салынып,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одан кейін тау беткейлерінен сырғып түскен зор мұздықтармен өңделіп тереңдей түскен.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Кейбір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мүздықтардың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аяқталған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жерлерін-де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соңғы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мореналардың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анғарларды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бөгеуінен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пайда болған.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Аса әйгілі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альпілік көлдер-Женева, Боден, Цюрих, Маджоре,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Комо,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Гарда.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Мұз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басуға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ұшыраған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Евразияның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 жүйелерінің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барлы-ғының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дерлік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жоғары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бөліктерінде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шағын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қарлық көлдер</a:t>
            </a:r>
            <a:r>
              <a:rPr lang="kk-KZ" sz="20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240030" indent="342265" algn="just">
              <a:spcBef>
                <a:spcPts val="5"/>
              </a:spcBef>
              <a:spcAft>
                <a:spcPts val="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Материктің әр түрлі аудандарында пайда болуы тектоникалық, негізінен неоген-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антропоген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дәуіріндегі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процестермен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байланысты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Олардың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қазаншүңқырлары не жарылу зоналары, немесе күрделі әрі кең тектоникалық ойыстар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болып табылады. Олар әр түрлі биіктікте орналасқан, тереңдіктері мен көлемдері әр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түрлі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болады.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Евразияның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тектоникалық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қазіргі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жағдайларға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байланысты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ағынды,</a:t>
            </a:r>
            <a:r>
              <a:rPr lang="kk-KZ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сондай-ақ ағынсыз тұзды</a:t>
            </a:r>
            <a:r>
              <a:rPr lang="kk-KZ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көлдерге</a:t>
            </a:r>
            <a:r>
              <a:rPr lang="kk-KZ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жатады.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22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D1A7EF7-0F17-4B67-94F3-E0C87E42A9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4893"/>
            <a:ext cx="12191999" cy="7389820"/>
          </a:xfrm>
        </p:spPr>
        <p:txBody>
          <a:bodyPr>
            <a:normAutofit/>
          </a:bodyPr>
          <a:lstStyle/>
          <a:p>
            <a:pPr algn="just"/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Құрылымы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рельефіндегі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бірқатар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айырмашылықтар,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климаттық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контрастар</a:t>
            </a:r>
            <a:r>
              <a:rPr lang="kk-KZ" sz="2800" spc="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соған сәйкес жауын-шашынның әркелкі жаууы материктің  жер бедері ішкі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суларын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таралуындағы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үлкен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айырмашылықтарды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тудырады.</a:t>
            </a:r>
            <a:r>
              <a:rPr lang="kk-KZ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kk-KZ" sz="2800" spc="5" dirty="0"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F1F7AB-26E9-4ACC-97AC-6C721C775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31165"/>
            <a:ext cx="12191999" cy="43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5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FE78ECE-6469-460E-A662-3E3820AE96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 Ағынының </a:t>
            </a:r>
          </a:p>
          <a:p>
            <a:pPr algn="just"/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максималдық жыйынтығы (1500мм-ден артық) субэкваторлық және экваторлық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белдеулерге, әсіресе Зонд архипелагы аралдарына, одан кейін Үндіқытай мен Үндістанның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батысына және Гималаидың орталық бөлігіне тән. </a:t>
            </a:r>
          </a:p>
          <a:p>
            <a:pPr algn="just"/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Басқа белдеулерде жоғары жиынтығы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Жапон аралдарының, Альпінің, Скандинавия таулы қыратының аздаған региондарына ғана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тән. Осы региондардың айтарлықтай үлкен бөлігінде жылдық ағын 1500 мм-ден аз, бірақ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600 мм-ден артық болады. </a:t>
            </a:r>
          </a:p>
          <a:p>
            <a:pPr algn="just"/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Европаның көпшілік бөлігінде, Солтүстік және Шығыс Азияда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жылдық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мөлшерлері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200-ден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600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мм-ге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дейін.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Пиреней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түбегінің,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Дунай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жазықтарының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Шығыс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жазығының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бөлігінін,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басқалардың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біршама</a:t>
            </a:r>
            <a:r>
              <a:rPr lang="kk-KZ" sz="20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шағын жерлерінде ағын 200 мм-ден азырақ, яғни бүкіл кұрлықтың орташа көрсеткішінен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сәл аз. </a:t>
            </a:r>
          </a:p>
          <a:p>
            <a:pPr algn="just"/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 және Орталық Азияның орасан зор территориясының, Үнді бассейнінің, Иран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таулы қыратының және Аравия түбегінің жылдық ағын мөлшері 50 мм-ден аз, сол сияқты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көптеген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аудандарындағы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қабаттың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қалыңдығы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15мм-ден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аспайды.</a:t>
            </a:r>
            <a:r>
              <a:rPr lang="kk-KZ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769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7695E81-2A1D-4CBC-86FB-C51BDF656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2430195"/>
          </a:xfrm>
        </p:spPr>
        <p:txBody>
          <a:bodyPr/>
          <a:lstStyle/>
          <a:p>
            <a:pPr marL="635635" algn="just">
              <a:spcBef>
                <a:spcPts val="10"/>
              </a:spcBef>
              <a:spcAft>
                <a:spcPts val="0"/>
              </a:spcAf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Евразияның</a:t>
            </a:r>
            <a:r>
              <a:rPr lang="kk-KZ" sz="2400" spc="2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беті</a:t>
            </a:r>
            <a:r>
              <a:rPr lang="kk-KZ" sz="2400" spc="5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Атлант,</a:t>
            </a:r>
            <a:r>
              <a:rPr lang="kk-KZ" sz="2400" spc="5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Солтүстік</a:t>
            </a:r>
            <a:r>
              <a:rPr lang="kk-KZ" sz="2400" spc="5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Мұзды,</a:t>
            </a:r>
            <a:r>
              <a:rPr lang="kk-KZ" sz="2400" spc="5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Тынық</a:t>
            </a:r>
            <a:r>
              <a:rPr lang="kk-KZ" sz="2400" spc="5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z="2400" spc="5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Үнді</a:t>
            </a:r>
            <a:r>
              <a:rPr lang="kk-KZ" sz="2400" spc="5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мұхиттарының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бассейндеріне жатады. Материктің шеткі бөліктері, әсіресе батыс, шығыс және оңтүстік-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шығысында</a:t>
            </a:r>
            <a:r>
              <a:rPr lang="kk-KZ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жиі су</a:t>
            </a:r>
            <a:r>
              <a:rPr lang="kk-KZ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торлары бар,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оған</a:t>
            </a:r>
            <a:r>
              <a:rPr lang="kk-KZ" sz="24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аса</a:t>
            </a:r>
            <a:r>
              <a:rPr lang="kk-KZ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ірі өзен жүйелері енеді.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483189-4E64-4DF2-9524-99CCA12AE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2782"/>
            <a:ext cx="12192000" cy="513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6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38199E9-1DFF-44F7-8411-D3BCE70D0A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7808" y="1007166"/>
            <a:ext cx="11476383" cy="6546573"/>
          </a:xfrm>
        </p:spPr>
        <p:txBody>
          <a:bodyPr/>
          <a:lstStyle/>
          <a:p>
            <a:pPr marL="293370" marR="114935" indent="342265" algn="just">
              <a:spcAft>
                <a:spcPts val="0"/>
              </a:spcAft>
            </a:pP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Евразияның жалпы ауданының 30%-тен артығы</a:t>
            </a:r>
            <a:r>
              <a:rPr lang="kk-KZ" sz="3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ішкі ағын</a:t>
            </a:r>
            <a:r>
              <a:rPr lang="kk-KZ" sz="36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территориясына</a:t>
            </a:r>
            <a:r>
              <a:rPr lang="kk-KZ" sz="36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тиеді.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6205" indent="342265" algn="just">
              <a:spcAft>
                <a:spcPts val="0"/>
              </a:spcAft>
            </a:pP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Жер</a:t>
            </a:r>
            <a:r>
              <a:rPr lang="kk-KZ" sz="3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бетіндегі</a:t>
            </a:r>
            <a:r>
              <a:rPr lang="kk-KZ" sz="3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сулардың</a:t>
            </a:r>
            <a:r>
              <a:rPr lang="kk-KZ" sz="3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осындай</a:t>
            </a:r>
            <a:r>
              <a:rPr lang="kk-KZ" sz="3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біркелкі</a:t>
            </a:r>
            <a:r>
              <a:rPr lang="kk-KZ" sz="3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таралмауы</a:t>
            </a:r>
            <a:r>
              <a:rPr lang="kk-KZ" sz="3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тек</a:t>
            </a:r>
            <a:r>
              <a:rPr lang="kk-KZ" sz="3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қана</a:t>
            </a:r>
            <a:r>
              <a:rPr lang="kk-KZ" sz="3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қазіргі</a:t>
            </a:r>
            <a:r>
              <a:rPr lang="kk-KZ" sz="3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табиғат</a:t>
            </a:r>
            <a:r>
              <a:rPr lang="kk-KZ" sz="36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жағдайларына</a:t>
            </a:r>
            <a:r>
              <a:rPr lang="kk-KZ" sz="36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ғана</a:t>
            </a:r>
            <a:r>
              <a:rPr lang="kk-KZ" sz="36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емес,</a:t>
            </a:r>
            <a:r>
              <a:rPr lang="kk-KZ" sz="36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сонымен</a:t>
            </a:r>
            <a:r>
              <a:rPr lang="kk-KZ" sz="36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бірге</a:t>
            </a:r>
            <a:r>
              <a:rPr lang="kk-KZ" sz="36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материктің даму</a:t>
            </a:r>
            <a:r>
              <a:rPr lang="kk-KZ" sz="36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ерекшеліктеріне де</a:t>
            </a:r>
            <a:r>
              <a:rPr lang="kk-KZ" sz="36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байланысты.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541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F9A6C15-8F54-4120-AA66-FE94EF4F3D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914400"/>
            <a:ext cx="12192000" cy="5943600"/>
          </a:xfrm>
        </p:spPr>
        <p:txBody>
          <a:bodyPr>
            <a:normAutofit/>
          </a:bodyPr>
          <a:lstStyle/>
          <a:p>
            <a:pPr marL="293370" marR="116205" indent="342265" algn="just">
              <a:spcBef>
                <a:spcPts val="5"/>
              </a:spcBef>
              <a:spcAft>
                <a:spcPts val="0"/>
              </a:spcAf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Альпі-Гималай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қатпарлы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белдеуінің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аса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биік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шеткі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жоталарының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түзілуіне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алып</a:t>
            </a:r>
            <a:r>
              <a:rPr lang="kk-KZ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келген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күшті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көтерілулерге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дейін,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Евразияның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ішкі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бөліктерінің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климаттық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жағдайлары,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оның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шеткі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бөліктерінің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климатынан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үлкен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құрғақшылығымен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ерекшеленгенімен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дәл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қазірғі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кездегідей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соншалықты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аридты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болмаса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керек.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93370" marR="116205" indent="342265" algn="just">
              <a:spcBef>
                <a:spcPts val="5"/>
              </a:spcBef>
              <a:spcAft>
                <a:spcPts val="0"/>
              </a:spcAf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Осыған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байланысты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кайнозойда</a:t>
            </a:r>
            <a:r>
              <a:rPr lang="kk-KZ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материктің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орталық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бөлігінде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солтүстікке,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шығысқа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оңтүстікке кететін ағындары бар өзендер мен көлдердін дамыған торлары болған. </a:t>
            </a:r>
          </a:p>
          <a:p>
            <a:pPr marL="293370" marR="116205" indent="342265" algn="just">
              <a:spcBef>
                <a:spcPts val="5"/>
              </a:spcBef>
              <a:spcAft>
                <a:spcPts val="0"/>
              </a:spcAf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Ішкі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аудандарға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қарағанда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қатпарлы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белдеудің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шеткі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бөліктерінде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күшті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өткен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неотектоникалық қозғалыстар, осы аудандардың мұхит бассейндерінің бөгеліп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қалуына әкеліп соғады. </a:t>
            </a:r>
          </a:p>
          <a:p>
            <a:pPr marL="293370" marR="116205" indent="342265" algn="just">
              <a:spcBef>
                <a:spcPts val="5"/>
              </a:spcBef>
              <a:spcAft>
                <a:spcPts val="0"/>
              </a:spcAf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Климаттың осыған сәйкес құрғақтануы беткі ағынның азаюы және</a:t>
            </a:r>
            <a:r>
              <a:rPr lang="kk-KZ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шыры бұзылуына, сондай-ақ Евразия материгінің ішкі бөліктеріне (Иран таулы қыраты,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Тибет,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Қытайдың,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Монғолияның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таулы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үстірттері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т.б.)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кең-байтақ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ағынсыз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облыстардың</a:t>
            </a:r>
            <a:r>
              <a:rPr lang="kk-KZ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жасалуына</a:t>
            </a:r>
            <a:r>
              <a:rPr lang="kk-KZ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себепші болады.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957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B0F5B27-D74D-4BB2-8274-C7FDC801D7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7486650" cy="6858000"/>
          </a:xfrm>
        </p:spPr>
        <p:txBody>
          <a:bodyPr>
            <a:normAutofit/>
          </a:bodyPr>
          <a:lstStyle/>
          <a:p>
            <a:pPr marL="293370" marR="116205" indent="342265" algn="just">
              <a:spcAft>
                <a:spcPts val="0"/>
              </a:spcAft>
            </a:pPr>
            <a:endParaRPr lang="kk-K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6205" indent="342265" algn="just">
              <a:spcAft>
                <a:spcPts val="0"/>
              </a:spcAft>
            </a:pPr>
            <a:endParaRPr lang="kk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3370" marR="116205" indent="342265" algn="just">
              <a:spcAft>
                <a:spcPts val="0"/>
              </a:spcAf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Европанын солтүстігіндегі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аңғарлары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қазаншұңқырлары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көпшілік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жағдайда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мұзбен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өнделген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тектоникалық жарықтар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болып саналады. Өзендер мен көлдер торы өте жиі, әсіресе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көп,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олар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мыңдап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саналады.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93370" marR="116205" indent="342265" algn="just">
              <a:spcAft>
                <a:spcPts val="0"/>
              </a:spcAft>
            </a:pP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көлдердің көпшілігі тектоникалық сызықтар мен көшпе мұз жылжуының негізгі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бағытына сәйкес солтүстік-батыстан оңтүстік шығысқа карай созылып жатыр. Өзендер,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әдетте</a:t>
            </a:r>
            <a:r>
              <a:rPr lang="kk-KZ" spc="1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қысқа</a:t>
            </a:r>
            <a:r>
              <a:rPr lang="kk-KZ" spc="1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kk-KZ" spc="1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көбіне</a:t>
            </a:r>
            <a:r>
              <a:rPr lang="kk-KZ" spc="1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көлдер</a:t>
            </a:r>
            <a:r>
              <a:rPr lang="kk-KZ" spc="1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аралығын</a:t>
            </a:r>
            <a:r>
              <a:rPr lang="kk-KZ" spc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жалғастыратын</a:t>
            </a:r>
            <a:r>
              <a:rPr lang="kk-KZ" spc="1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жол</a:t>
            </a:r>
            <a:r>
              <a:rPr lang="kk-KZ" spc="1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қызметін</a:t>
            </a:r>
            <a:r>
              <a:rPr lang="kk-KZ" spc="1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атқарады.</a:t>
            </a:r>
            <a:r>
              <a:rPr lang="kk-KZ" spc="1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Аса</a:t>
            </a:r>
            <a:r>
              <a:rPr lang="kk-KZ" spc="-2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ірі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аңғарларында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көптеген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көл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тәрізді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кеңіген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жерлер</a:t>
            </a:r>
            <a:r>
              <a:rPr lang="kk-KZ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бар.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0F7BF9-79A8-4C6E-9294-7E102B2C1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0"/>
            <a:ext cx="47053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86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186</TotalTime>
  <Words>2627</Words>
  <Application>Microsoft Office PowerPoint</Application>
  <PresentationFormat>Широкоэкранный</PresentationFormat>
  <Paragraphs>80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Times New Roman</vt:lpstr>
      <vt:lpstr>Tw Cen MT</vt:lpstr>
      <vt:lpstr>Капля</vt:lpstr>
      <vt:lpstr>Лекция 4   . Тақырыбы: Еуразияның     ішкі сулары.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Халық шаруашылығында аса үлкен маңызы бар, режимі күрделі және алуан түрлі су көздерінен қоректенетін аса ірі өзендер арнайы сипаттауды талап етеді.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4   . Тақырыбы: Еуразияның     ішкі сулары.</dc:title>
  <dc:creator>Lenovo</dc:creator>
  <cp:lastModifiedBy>Lenovo</cp:lastModifiedBy>
  <cp:revision>19</cp:revision>
  <dcterms:created xsi:type="dcterms:W3CDTF">2022-09-25T19:03:45Z</dcterms:created>
  <dcterms:modified xsi:type="dcterms:W3CDTF">2022-09-26T02:54:49Z</dcterms:modified>
</cp:coreProperties>
</file>