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Lst>
  <p:sldSz cx="18288000" cy="10287000"/>
  <p:notesSz cx="6858000" cy="9144000"/>
  <p:embeddedFontLst>
    <p:embeddedFont>
      <p:font typeface="Montserrat" panose="020B0604020202020204" charset="-52"/>
      <p:regular r:id="rId34"/>
    </p:embeddedFont>
    <p:embeddedFont>
      <p:font typeface="Montserrat Medium" panose="020B0604020202020204" charset="-52"/>
      <p:regular r:id="rId35"/>
    </p:embeddedFont>
    <p:embeddedFont>
      <p:font typeface="Calibri" panose="020F0502020204030204" pitchFamily="34" charset="0"/>
      <p:regular r:id="rId36"/>
      <p:bold r:id="rId37"/>
      <p:italic r:id="rId38"/>
      <p:boldItalic r:id="rId39"/>
    </p:embeddedFont>
    <p:embeddedFont>
      <p:font typeface="Montserrat Bold" panose="020B0604020202020204" charset="-5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kk.wikipedia.org/wiki/1857"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kk.wikipedia.org/w/index.php?title=%D0%A4.%D0%90._%D0%9A%D0%B5%D0%BA%D1%83%D0%BB%D0%B5&amp;action=edit&amp;redlink=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kk.wikipedia.org/wiki/%D0%93%D0%BE%D1%80%D0%BC%D0%BE%D0%BD%D0%B4%D0%B0%D1%80" TargetMode="External"/><Relationship Id="rId13" Type="http://schemas.openxmlformats.org/officeDocument/2006/relationships/hyperlink" Target="http://kk.wikipedia.org/wiki/%D0%96%D0%B5%D0%BB%D1%96%D0%BC" TargetMode="External"/><Relationship Id="rId3" Type="http://schemas.openxmlformats.org/officeDocument/2006/relationships/image" Target="../media/image4.png"/><Relationship Id="rId7" Type="http://schemas.openxmlformats.org/officeDocument/2006/relationships/hyperlink" Target="http://kk.wikipedia.org/wiki/%D0%86%D1%81-%D3%99%D1%80%D0%B5%D0%BA%D0%B5%D1%82" TargetMode="External"/><Relationship Id="rId12" Type="http://schemas.openxmlformats.org/officeDocument/2006/relationships/hyperlink" Target="http://kk.wikipedia.org/wiki/%D2%9A%D0%B0%D2%93%D0%B0%D0%B7"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kk.wikipedia.org/wiki/%D0%A2%D1%96%D1%80%D1%88%D1%96%D0%BB%D1%96%D0%BA" TargetMode="External"/><Relationship Id="rId11" Type="http://schemas.openxmlformats.org/officeDocument/2006/relationships/hyperlink" Target="http://kk.wikipedia.org/wiki/%D2%9A%D0%BE%D1%81%D1%8B%D0%BB%D1%8B%D1%81" TargetMode="External"/><Relationship Id="rId5" Type="http://schemas.openxmlformats.org/officeDocument/2006/relationships/hyperlink" Target="http://kk.wikipedia.org/wiki/%D2%9A%D0%B0%D1%81%D0%B8%D0%B5%D1%82" TargetMode="External"/><Relationship Id="rId10" Type="http://schemas.openxmlformats.org/officeDocument/2006/relationships/hyperlink" Target="http://kk.wikipedia.org/wiki/%D0%A4%D0%B5%D1%80%D0%BC%D0%B5%D0%BD%D1%82%D1%82%D0%B5%D1%80" TargetMode="External"/><Relationship Id="rId4" Type="http://schemas.openxmlformats.org/officeDocument/2006/relationships/hyperlink" Target="http://kk.wikipedia.org/wiki/%D0%90%D1%82%D0%BE%D0%BC" TargetMode="External"/><Relationship Id="rId9" Type="http://schemas.openxmlformats.org/officeDocument/2006/relationships/hyperlink" Target="http://kk.wikipedia.org/wiki/%D0%92%D0%B8%D1%82%D0%B0%D0%BC%D0%B8%D0%BD%D0%B4%D0%B5%D1%8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kk.wikipedia.org/wiki/%D0%9C%D2%B1%D0%BD%D0%B0%D0%B9" TargetMode="External"/><Relationship Id="rId3" Type="http://schemas.openxmlformats.org/officeDocument/2006/relationships/hyperlink" Target="http://kk.wikipedia.org/wiki/%D0%A2%D0%B0%D0%BC%D0%B0%D2%9B" TargetMode="External"/><Relationship Id="rId7" Type="http://schemas.openxmlformats.org/officeDocument/2006/relationships/hyperlink" Target="http://kk.wikipedia.org/wiki/%D0%93%D0%B0%D0%B7"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kk.wikipedia.org/wiki/%D0%9A%D0%B0%D1%83%D1%87%D1%83%D0%BA" TargetMode="External"/><Relationship Id="rId5" Type="http://schemas.openxmlformats.org/officeDocument/2006/relationships/hyperlink" Target="http://kk.wikipedia.org/wiki/%D0%A2%D0%B0%D0%BB%D1%88%D1%8B%D2%9B" TargetMode="External"/><Relationship Id="rId4" Type="http://schemas.openxmlformats.org/officeDocument/2006/relationships/hyperlink" Target="http://kk.wikipedia.org/w/index.php?title=%D0%A4%D0%B0%D1%80%D0%BC%D0%B0%D1%86%D0%B5%D0%B2%D1%82%D0%B8%D0%BA%D0%B0&amp;action=edit&amp;redlink=1" TargetMode="External"/><Relationship Id="rId9" Type="http://schemas.openxmlformats.org/officeDocument/2006/relationships/hyperlink" Target="http://kk.wikipedia.org/wiki/%D0%9A%D3%A9%D0%BC%D1%96%D1%8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777"/>
            </a:stretch>
          </a:blipFill>
        </p:spPr>
      </p:sp>
      <p:sp>
        <p:nvSpPr>
          <p:cNvPr id="3" name="TextBox 3"/>
          <p:cNvSpPr txBox="1"/>
          <p:nvPr/>
        </p:nvSpPr>
        <p:spPr>
          <a:xfrm>
            <a:off x="1248174" y="4531107"/>
            <a:ext cx="15791653" cy="2287472"/>
          </a:xfrm>
          <a:prstGeom prst="rect">
            <a:avLst/>
          </a:prstGeom>
        </p:spPr>
        <p:txBody>
          <a:bodyPr lIns="0" tIns="0" rIns="0" bIns="0" rtlCol="0" anchor="t">
            <a:spAutoFit/>
          </a:bodyPr>
          <a:lstStyle/>
          <a:p>
            <a:pPr algn="ctr">
              <a:lnSpc>
                <a:spcPts val="3520"/>
              </a:lnSpc>
            </a:pPr>
            <a:r>
              <a:rPr lang="en-US" sz="4400" b="1">
                <a:solidFill>
                  <a:srgbClr val="FFFFFF"/>
                </a:solidFill>
                <a:latin typeface="Montserrat Medium"/>
                <a:ea typeface="Montserrat Medium"/>
                <a:cs typeface="Montserrat Medium"/>
                <a:sym typeface="Montserrat Medium"/>
              </a:rPr>
              <a:t> Органикалық химия теориясының қазіргі жағдайы. Бутлеровтың химиялық құрылыс теориясы. Стереохимиялық теория (конформация, конформациялық талдау).</a:t>
            </a:r>
          </a:p>
          <a:p>
            <a:pPr algn="ctr">
              <a:lnSpc>
                <a:spcPts val="3520"/>
              </a:lnSpc>
            </a:pPr>
            <a:endParaRPr lang="en-US" sz="4400" b="1">
              <a:solidFill>
                <a:srgbClr val="FFFFFF"/>
              </a:solidFill>
              <a:latin typeface="Montserrat Medium"/>
              <a:ea typeface="Montserrat Medium"/>
              <a:cs typeface="Montserrat Medium"/>
              <a:sym typeface="Montserrat Medium"/>
            </a:endParaRPr>
          </a:p>
        </p:txBody>
      </p:sp>
      <p:sp>
        <p:nvSpPr>
          <p:cNvPr id="4" name="TextBox 4"/>
          <p:cNvSpPr txBox="1"/>
          <p:nvPr/>
        </p:nvSpPr>
        <p:spPr>
          <a:xfrm>
            <a:off x="2675389" y="3575613"/>
            <a:ext cx="12451566" cy="1225550"/>
          </a:xfrm>
          <a:prstGeom prst="rect">
            <a:avLst/>
          </a:prstGeom>
        </p:spPr>
        <p:txBody>
          <a:bodyPr lIns="0" tIns="0" rIns="0" bIns="0" rtlCol="0" anchor="t">
            <a:spAutoFit/>
          </a:bodyPr>
          <a:lstStyle/>
          <a:p>
            <a:pPr algn="ctr">
              <a:lnSpc>
                <a:spcPts val="4900"/>
              </a:lnSpc>
              <a:spcBef>
                <a:spcPct val="0"/>
              </a:spcBef>
            </a:pPr>
            <a:r>
              <a:rPr lang="en-US" sz="3500" b="1">
                <a:solidFill>
                  <a:srgbClr val="FFFFFF"/>
                </a:solidFill>
                <a:latin typeface="Montserrat Bold"/>
                <a:ea typeface="Montserrat Bold"/>
                <a:cs typeface="Montserrat Bold"/>
                <a:sym typeface="Montserrat Bold"/>
              </a:rPr>
              <a:t> №1 дәріс</a:t>
            </a:r>
          </a:p>
          <a:p>
            <a:pPr algn="ctr">
              <a:lnSpc>
                <a:spcPts val="4900"/>
              </a:lnSpc>
              <a:spcBef>
                <a:spcPct val="0"/>
              </a:spcBef>
            </a:pPr>
            <a:endParaRPr lang="en-US" sz="3500" b="1">
              <a:solidFill>
                <a:srgbClr val="FFFFFF"/>
              </a:solidFill>
              <a:latin typeface="Montserrat Bold"/>
              <a:ea typeface="Montserrat Bold"/>
              <a:cs typeface="Montserrat Bold"/>
              <a:sym typeface="Montserra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72750" y="0"/>
            <a:ext cx="7715250" cy="10287000"/>
          </a:xfrm>
          <a:custGeom>
            <a:avLst/>
            <a:gdLst/>
            <a:ahLst/>
            <a:cxnLst/>
            <a:rect l="l" t="t" r="r" b="b"/>
            <a:pathLst>
              <a:path w="7715250" h="10287000">
                <a:moveTo>
                  <a:pt x="0" y="0"/>
                </a:moveTo>
                <a:lnTo>
                  <a:pt x="7715250" y="0"/>
                </a:lnTo>
                <a:lnTo>
                  <a:pt x="7715250" y="10287000"/>
                </a:lnTo>
                <a:lnTo>
                  <a:pt x="0" y="10287000"/>
                </a:lnTo>
                <a:lnTo>
                  <a:pt x="0" y="0"/>
                </a:lnTo>
                <a:close/>
              </a:path>
            </a:pathLst>
          </a:custGeom>
          <a:blipFill>
            <a:blip r:embed="rId2"/>
            <a:stretch>
              <a:fillRect l="-49937" r="-49937"/>
            </a:stretch>
          </a:blipFill>
        </p:spPr>
      </p:sp>
      <p:sp>
        <p:nvSpPr>
          <p:cNvPr id="3" name="TextBox 3"/>
          <p:cNvSpPr txBox="1"/>
          <p:nvPr/>
        </p:nvSpPr>
        <p:spPr>
          <a:xfrm>
            <a:off x="675495" y="398196"/>
            <a:ext cx="9544050" cy="9500132"/>
          </a:xfrm>
          <a:prstGeom prst="rect">
            <a:avLst/>
          </a:prstGeom>
        </p:spPr>
        <p:txBody>
          <a:bodyPr lIns="0" tIns="0" rIns="0" bIns="0" rtlCol="0" anchor="t">
            <a:spAutoFit/>
          </a:bodyPr>
          <a:lstStyle/>
          <a:p>
            <a:pPr marL="0" lvl="0" indent="0" algn="ctr">
              <a:lnSpc>
                <a:spcPts val="5389"/>
              </a:lnSpc>
            </a:pPr>
            <a:r>
              <a:rPr lang="en-US" sz="4490" b="1">
                <a:solidFill>
                  <a:srgbClr val="0B0053"/>
                </a:solidFill>
                <a:latin typeface="Montserrat Medium"/>
                <a:ea typeface="Montserrat Medium"/>
                <a:cs typeface="Montserrat Medium"/>
                <a:sym typeface="Montserrat Medium"/>
              </a:rPr>
              <a:t>QTAIM, NBO талдау және басқалары - молекулалардың электрондық құрылымын талдаудың заманауи құралдарына, әсіресе кванттық химия шеңберінде жатады. Олар химиялық байланыстың табиғатын, электрон тығыздығының таралуын және молекуладағы атомдар арасындағы әрекеттесулерді тереңірек түсінуге мүмкіндік береді. Оларға қысқаша тоқталсақ:</a:t>
            </a:r>
          </a:p>
        </p:txBody>
      </p:sp>
      <p:grpSp>
        <p:nvGrpSpPr>
          <p:cNvPr id="4" name="Group 4"/>
          <p:cNvGrpSpPr/>
          <p:nvPr/>
        </p:nvGrpSpPr>
        <p:grpSpPr>
          <a:xfrm>
            <a:off x="15201900" y="7200900"/>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0000"/>
            </a:solidFill>
          </p:spPr>
        </p:sp>
        <p:sp>
          <p:nvSpPr>
            <p:cNvPr id="6" name="TextBox 6"/>
            <p:cNvSpPr txBox="1"/>
            <p:nvPr/>
          </p:nvSpPr>
          <p:spPr>
            <a:xfrm>
              <a:off x="0" y="165100"/>
              <a:ext cx="711200" cy="44450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3703" b="-4074"/>
            </a:stretch>
          </a:blipFill>
        </p:spPr>
      </p:sp>
      <p:sp>
        <p:nvSpPr>
          <p:cNvPr id="3" name="TextBox 3"/>
          <p:cNvSpPr txBox="1"/>
          <p:nvPr/>
        </p:nvSpPr>
        <p:spPr>
          <a:xfrm>
            <a:off x="3760765" y="917416"/>
            <a:ext cx="11748382" cy="457200"/>
          </a:xfrm>
          <a:prstGeom prst="rect">
            <a:avLst/>
          </a:prstGeom>
        </p:spPr>
        <p:txBody>
          <a:bodyPr lIns="0" tIns="0" rIns="0" bIns="0" rtlCol="0" anchor="t">
            <a:spAutoFit/>
          </a:bodyPr>
          <a:lstStyle/>
          <a:p>
            <a:pPr marL="0" lvl="0" indent="0" algn="l">
              <a:lnSpc>
                <a:spcPts val="3600"/>
              </a:lnSpc>
            </a:pPr>
            <a:r>
              <a:rPr lang="en-US" sz="3000" b="1">
                <a:solidFill>
                  <a:srgbClr val="0B0053"/>
                </a:solidFill>
                <a:latin typeface="Montserrat Medium"/>
                <a:ea typeface="Montserrat Medium"/>
                <a:cs typeface="Montserrat Medium"/>
                <a:sym typeface="Montserrat Medium"/>
              </a:rPr>
              <a:t>QTAIM (QUANTUM THEORY OF ATOMS IN MOLECULES)</a:t>
            </a:r>
          </a:p>
        </p:txBody>
      </p:sp>
      <p:sp>
        <p:nvSpPr>
          <p:cNvPr id="4" name="TextBox 4"/>
          <p:cNvSpPr txBox="1"/>
          <p:nvPr/>
        </p:nvSpPr>
        <p:spPr>
          <a:xfrm>
            <a:off x="623910" y="1317466"/>
            <a:ext cx="17156828" cy="3192145"/>
          </a:xfrm>
          <a:prstGeom prst="rect">
            <a:avLst/>
          </a:prstGeom>
        </p:spPr>
        <p:txBody>
          <a:bodyPr lIns="0" tIns="0" rIns="0" bIns="0" rtlCol="0" anchor="t">
            <a:spAutoFit/>
          </a:bodyPr>
          <a:lstStyle/>
          <a:p>
            <a:pPr marL="0" lvl="0" indent="0" algn="l">
              <a:lnSpc>
                <a:spcPts val="3604"/>
              </a:lnSpc>
              <a:spcBef>
                <a:spcPct val="0"/>
              </a:spcBef>
            </a:pPr>
            <a:r>
              <a:rPr lang="en-US" sz="2575">
                <a:solidFill>
                  <a:srgbClr val="FFFFFF"/>
                </a:solidFill>
                <a:latin typeface="Montserrat"/>
                <a:ea typeface="Montserrat"/>
                <a:cs typeface="Montserrat"/>
                <a:sym typeface="Montserrat"/>
              </a:rPr>
              <a:t> Молекулалардағы атомдардың кванттық теориясы. Ричард Бейдер құрастырған. Кванттық химиялық есептеулерден алынған электрондық тығыздық ρ(r) талдауына негізделген. Негізгі идея: молекуланы тығыздығы нөлдік градиент ағынының (Бейдер шекаралары деп аталатын) беттерімен шектелген атомдық аймақтарға бөлуге болады. Критикалық нүктелер (ядроаралық, сақина т.б.), байланыс жолдары, тығыздық және оның лаплациандық мәндері зерттеледі. Химиялық байланыстың табиғатын түсінуде (ковалентті, иондық, сутегі, ван-дер-Ваальс), молекулалардың топологиялық талдауында, әлсіз әрекеттесулерді зерттеуде қолданылады.</a:t>
            </a:r>
          </a:p>
        </p:txBody>
      </p:sp>
      <p:sp>
        <p:nvSpPr>
          <p:cNvPr id="5" name="TextBox 5"/>
          <p:cNvSpPr txBox="1"/>
          <p:nvPr/>
        </p:nvSpPr>
        <p:spPr>
          <a:xfrm>
            <a:off x="3760765" y="5143500"/>
            <a:ext cx="11461403" cy="457200"/>
          </a:xfrm>
          <a:prstGeom prst="rect">
            <a:avLst/>
          </a:prstGeom>
        </p:spPr>
        <p:txBody>
          <a:bodyPr lIns="0" tIns="0" rIns="0" bIns="0" rtlCol="0" anchor="t">
            <a:spAutoFit/>
          </a:bodyPr>
          <a:lstStyle/>
          <a:p>
            <a:pPr marL="0" lvl="0" indent="0" algn="l">
              <a:lnSpc>
                <a:spcPts val="3600"/>
              </a:lnSpc>
            </a:pPr>
            <a:r>
              <a:rPr lang="en-US" sz="3000" b="1">
                <a:solidFill>
                  <a:srgbClr val="0B0053"/>
                </a:solidFill>
                <a:latin typeface="Montserrat Medium"/>
                <a:ea typeface="Montserrat Medium"/>
                <a:cs typeface="Montserrat Medium"/>
                <a:sym typeface="Montserrat Medium"/>
              </a:rPr>
              <a:t>NBO-ANALYSIS (NATURAL BOND ORBITAL ANALYSIS)</a:t>
            </a:r>
          </a:p>
        </p:txBody>
      </p:sp>
      <p:sp>
        <p:nvSpPr>
          <p:cNvPr id="6" name="TextBox 6"/>
          <p:cNvSpPr txBox="1"/>
          <p:nvPr/>
        </p:nvSpPr>
        <p:spPr>
          <a:xfrm>
            <a:off x="623910" y="5543550"/>
            <a:ext cx="17156828" cy="4106545"/>
          </a:xfrm>
          <a:prstGeom prst="rect">
            <a:avLst/>
          </a:prstGeom>
        </p:spPr>
        <p:txBody>
          <a:bodyPr lIns="0" tIns="0" rIns="0" bIns="0" rtlCol="0" anchor="t">
            <a:spAutoFit/>
          </a:bodyPr>
          <a:lstStyle/>
          <a:p>
            <a:pPr marL="0" lvl="0" indent="0" algn="l">
              <a:lnSpc>
                <a:spcPts val="3604"/>
              </a:lnSpc>
              <a:spcBef>
                <a:spcPct val="0"/>
              </a:spcBef>
            </a:pPr>
            <a:r>
              <a:rPr lang="en-US" sz="2575">
                <a:solidFill>
                  <a:srgbClr val="FFFFFF"/>
                </a:solidFill>
                <a:latin typeface="Montserrat"/>
                <a:ea typeface="Montserrat"/>
                <a:cs typeface="Montserrat"/>
                <a:sym typeface="Montserrat"/>
              </a:rPr>
              <a:t> Табиғи байланыс орбитальдарын талдау. Фрэнк Вайнхольд басқаратын топ әзірлеген. Льюис валенттілігі үлгісіне ұқсас табиғи атомдық орбитальдар, гибридтер және байланыстар тұрғысынан молекуланы көрсету үшін кванттық химиялық нәтижелерді (әдетте Хартри-Фок немесе DFT) пайдаланады. Локализацияланған химиялық байланыстарды және жалғыз жұптарды тануға, делокализацияны және екінші өзара әрекеттесулерді бағалауға (мысалы, донор-акцептор), орбитальдар арасындағы өзара әрекеттесу энергияларын алуға (мысалы, pπ–pπ\ әрекеттесу) мүмкіндік береді. Әсіресе органикалық заттарда пайдалы: гиперконъюгацияны, ароматтылықты, карбоний және басқа аралық өнімдердің тұрақтылығын түсіндіруге мүмкіндік береді.</a:t>
            </a:r>
          </a:p>
          <a:p>
            <a:pPr marL="0" lvl="0" indent="0" algn="l">
              <a:lnSpc>
                <a:spcPts val="3604"/>
              </a:lnSpc>
              <a:spcBef>
                <a:spcPct val="0"/>
              </a:spcBef>
            </a:pPr>
            <a:endParaRPr lang="en-US" sz="2575">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3034" y="547688"/>
            <a:ext cx="13281932" cy="962025"/>
          </a:xfrm>
          <a:prstGeom prst="rect">
            <a:avLst/>
          </a:prstGeom>
        </p:spPr>
        <p:txBody>
          <a:bodyPr lIns="0" tIns="0" rIns="0" bIns="0" rtlCol="0" anchor="t">
            <a:spAutoFit/>
          </a:bodyPr>
          <a:lstStyle/>
          <a:p>
            <a:pPr marL="0" lvl="0" indent="0" algn="ctr">
              <a:lnSpc>
                <a:spcPts val="7589"/>
              </a:lnSpc>
            </a:pPr>
            <a:r>
              <a:rPr lang="en-US" sz="6325" b="1">
                <a:solidFill>
                  <a:srgbClr val="000000"/>
                </a:solidFill>
                <a:latin typeface="Montserrat Medium"/>
                <a:ea typeface="Montserrat Medium"/>
                <a:cs typeface="Montserrat Medium"/>
                <a:sym typeface="Montserrat Medium"/>
              </a:rPr>
              <a:t> Басқа әдістер:</a:t>
            </a:r>
          </a:p>
        </p:txBody>
      </p:sp>
      <p:sp>
        <p:nvSpPr>
          <p:cNvPr id="3" name="TextBox 3"/>
          <p:cNvSpPr txBox="1"/>
          <p:nvPr/>
        </p:nvSpPr>
        <p:spPr>
          <a:xfrm>
            <a:off x="709694" y="3371850"/>
            <a:ext cx="5665956" cy="6915150"/>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Montserrat"/>
                <a:ea typeface="Montserrat"/>
                <a:cs typeface="Montserrat"/>
                <a:sym typeface="Montserrat"/>
              </a:rPr>
              <a:t> Электронды локализациялау функциясы. Молекулада электрондардың локализацияланған жерін көрсетеді (мысалы, байланыстар немесе жалғыз жұптар). Ковалентті, иондық және металлдық байланыстарды визуализациялауға ыңғайлы.</a:t>
            </a:r>
          </a:p>
          <a:p>
            <a:pPr marL="0" lvl="0" indent="0" algn="l">
              <a:lnSpc>
                <a:spcPts val="4200"/>
              </a:lnSpc>
              <a:spcBef>
                <a:spcPct val="0"/>
              </a:spcBef>
            </a:pPr>
            <a:endParaRPr lang="en-US" sz="3000">
              <a:solidFill>
                <a:srgbClr val="000000"/>
              </a:solidFill>
              <a:latin typeface="Montserrat"/>
              <a:ea typeface="Montserrat"/>
              <a:cs typeface="Montserrat"/>
              <a:sym typeface="Montserrat"/>
            </a:endParaRPr>
          </a:p>
        </p:txBody>
      </p:sp>
      <p:sp>
        <p:nvSpPr>
          <p:cNvPr id="4" name="TextBox 4"/>
          <p:cNvSpPr txBox="1"/>
          <p:nvPr/>
        </p:nvSpPr>
        <p:spPr>
          <a:xfrm>
            <a:off x="1424374" y="1964669"/>
            <a:ext cx="3932101" cy="1371600"/>
          </a:xfrm>
          <a:prstGeom prst="rect">
            <a:avLst/>
          </a:prstGeom>
        </p:spPr>
        <p:txBody>
          <a:bodyPr lIns="0" tIns="0" rIns="0" bIns="0" rtlCol="0" anchor="t">
            <a:spAutoFit/>
          </a:bodyPr>
          <a:lstStyle/>
          <a:p>
            <a:pPr algn="ctr">
              <a:lnSpc>
                <a:spcPts val="3600"/>
              </a:lnSpc>
            </a:pPr>
            <a:r>
              <a:rPr lang="en-US" sz="3000" b="1">
                <a:solidFill>
                  <a:srgbClr val="000000"/>
                </a:solidFill>
                <a:latin typeface="Montserrat Medium"/>
                <a:ea typeface="Montserrat Medium"/>
                <a:cs typeface="Montserrat Medium"/>
                <a:sym typeface="Montserrat Medium"/>
              </a:rPr>
              <a:t>ELF (ELECTRON LOCALIZATION FUNCTION)</a:t>
            </a:r>
          </a:p>
        </p:txBody>
      </p:sp>
      <p:sp>
        <p:nvSpPr>
          <p:cNvPr id="5" name="TextBox 5"/>
          <p:cNvSpPr txBox="1"/>
          <p:nvPr/>
        </p:nvSpPr>
        <p:spPr>
          <a:xfrm>
            <a:off x="7397909" y="1938475"/>
            <a:ext cx="3932101" cy="1371600"/>
          </a:xfrm>
          <a:prstGeom prst="rect">
            <a:avLst/>
          </a:prstGeom>
        </p:spPr>
        <p:txBody>
          <a:bodyPr lIns="0" tIns="0" rIns="0" bIns="0" rtlCol="0" anchor="t">
            <a:spAutoFit/>
          </a:bodyPr>
          <a:lstStyle/>
          <a:p>
            <a:pPr algn="ctr">
              <a:lnSpc>
                <a:spcPts val="3600"/>
              </a:lnSpc>
            </a:pPr>
            <a:r>
              <a:rPr lang="en-US" sz="3000" b="1">
                <a:solidFill>
                  <a:srgbClr val="000000"/>
                </a:solidFill>
                <a:latin typeface="Montserrat Medium"/>
                <a:ea typeface="Montserrat Medium"/>
                <a:cs typeface="Montserrat Medium"/>
                <a:sym typeface="Montserrat Medium"/>
              </a:rPr>
              <a:t>NCI-АНАЛИЗ (NON-COVALENT INTERACTIONS)</a:t>
            </a:r>
          </a:p>
        </p:txBody>
      </p:sp>
      <p:sp>
        <p:nvSpPr>
          <p:cNvPr id="6" name="TextBox 6"/>
          <p:cNvSpPr txBox="1"/>
          <p:nvPr/>
        </p:nvSpPr>
        <p:spPr>
          <a:xfrm>
            <a:off x="13327199" y="2012294"/>
            <a:ext cx="3932101" cy="1371600"/>
          </a:xfrm>
          <a:prstGeom prst="rect">
            <a:avLst/>
          </a:prstGeom>
        </p:spPr>
        <p:txBody>
          <a:bodyPr lIns="0" tIns="0" rIns="0" bIns="0" rtlCol="0" anchor="t">
            <a:spAutoFit/>
          </a:bodyPr>
          <a:lstStyle/>
          <a:p>
            <a:pPr algn="ctr">
              <a:lnSpc>
                <a:spcPts val="3600"/>
              </a:lnSpc>
            </a:pPr>
            <a:r>
              <a:rPr lang="en-US" sz="3000" b="1">
                <a:solidFill>
                  <a:srgbClr val="000000"/>
                </a:solidFill>
                <a:latin typeface="Montserrat Medium"/>
                <a:ea typeface="Montserrat Medium"/>
                <a:cs typeface="Montserrat Medium"/>
                <a:sym typeface="Montserrat Medium"/>
              </a:rPr>
              <a:t>EDA (ENERGY DECOMPOSITION ANALYSIS)</a:t>
            </a:r>
          </a:p>
        </p:txBody>
      </p:sp>
      <p:sp>
        <p:nvSpPr>
          <p:cNvPr id="7" name="TextBox 7"/>
          <p:cNvSpPr txBox="1"/>
          <p:nvPr/>
        </p:nvSpPr>
        <p:spPr>
          <a:xfrm>
            <a:off x="6784818" y="3679169"/>
            <a:ext cx="5136149" cy="4781550"/>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000000"/>
                </a:solidFill>
                <a:latin typeface="Montserrat"/>
                <a:ea typeface="Montserrat"/>
                <a:cs typeface="Montserrat"/>
                <a:sym typeface="Montserrat"/>
              </a:rPr>
              <a:t> Ковалентті емес әрекеттесулерді талдау. Сутегі байланыстары, π–π қабаттасу, ван дер Ваальс күштері сияқты әлсіз әрекеттесулерді визуализацияға және түсіндіруге мүмкіндік береді.</a:t>
            </a:r>
          </a:p>
        </p:txBody>
      </p:sp>
      <p:sp>
        <p:nvSpPr>
          <p:cNvPr id="8" name="TextBox 8"/>
          <p:cNvSpPr txBox="1"/>
          <p:nvPr/>
        </p:nvSpPr>
        <p:spPr>
          <a:xfrm>
            <a:off x="12530160" y="3679169"/>
            <a:ext cx="5229539" cy="5314950"/>
          </a:xfrm>
          <a:prstGeom prst="rect">
            <a:avLst/>
          </a:prstGeom>
        </p:spPr>
        <p:txBody>
          <a:bodyPr lIns="0" tIns="0" rIns="0" bIns="0" rtlCol="0" anchor="t">
            <a:spAutoFit/>
          </a:bodyPr>
          <a:lstStyle/>
          <a:p>
            <a:pPr marL="0" lvl="0" indent="0" algn="r">
              <a:lnSpc>
                <a:spcPts val="4200"/>
              </a:lnSpc>
              <a:spcBef>
                <a:spcPct val="0"/>
              </a:spcBef>
            </a:pPr>
            <a:r>
              <a:rPr lang="en-US" sz="3000">
                <a:solidFill>
                  <a:srgbClr val="000000"/>
                </a:solidFill>
                <a:latin typeface="Montserrat"/>
                <a:ea typeface="Montserrat"/>
                <a:cs typeface="Montserrat"/>
                <a:sym typeface="Montserrat"/>
              </a:rPr>
              <a:t>  Энергияның ыдырауын талдау. Фрагменттер арасындағы өзара әрекеттесу энергиясын компоненттерге бөледі: электростатика, алмасу, орбиталық әрекеттесу, т.б. Бұл әдістер бір-біріне қайшы келмейді, бірақ бір-бірін толықтырады. </a:t>
            </a:r>
          </a:p>
        </p:txBody>
      </p:sp>
      <p:sp>
        <p:nvSpPr>
          <p:cNvPr id="9" name="AutoShape 9"/>
          <p:cNvSpPr/>
          <p:nvPr/>
        </p:nvSpPr>
        <p:spPr>
          <a:xfrm>
            <a:off x="6375651" y="1845606"/>
            <a:ext cx="0" cy="7986238"/>
          </a:xfrm>
          <a:prstGeom prst="line">
            <a:avLst/>
          </a:prstGeom>
          <a:ln w="38100" cap="flat">
            <a:solidFill>
              <a:srgbClr val="000000"/>
            </a:solidFill>
            <a:prstDash val="solid"/>
            <a:headEnd type="none" w="sm" len="sm"/>
            <a:tailEnd type="none" w="sm" len="sm"/>
          </a:ln>
        </p:spPr>
      </p:sp>
      <p:sp>
        <p:nvSpPr>
          <p:cNvPr id="10" name="AutoShape 10"/>
          <p:cNvSpPr/>
          <p:nvPr/>
        </p:nvSpPr>
        <p:spPr>
          <a:xfrm>
            <a:off x="12330135" y="1845606"/>
            <a:ext cx="0" cy="8022006"/>
          </a:xfrm>
          <a:prstGeom prst="line">
            <a:avLst/>
          </a:prstGeom>
          <a:ln w="38100" cap="flat">
            <a:solidFill>
              <a:srgbClr val="000000"/>
            </a:solidFill>
            <a:prstDash val="solid"/>
            <a:headEnd type="none" w="sm" len="sm"/>
            <a:tailEnd type="none" w="sm" len="sm"/>
          </a:ln>
        </p:spPr>
      </p:sp>
      <p:sp>
        <p:nvSpPr>
          <p:cNvPr id="11" name="AutoShape 11"/>
          <p:cNvSpPr/>
          <p:nvPr/>
        </p:nvSpPr>
        <p:spPr>
          <a:xfrm>
            <a:off x="17965614" y="1845606"/>
            <a:ext cx="0" cy="8022006"/>
          </a:xfrm>
          <a:prstGeom prst="line">
            <a:avLst/>
          </a:prstGeom>
          <a:ln w="38100" cap="flat">
            <a:solidFill>
              <a:srgbClr val="000000"/>
            </a:solidFill>
            <a:prstDash val="solid"/>
            <a:headEnd type="none" w="sm" len="sm"/>
            <a:tailEnd type="none" w="sm" len="sm"/>
          </a:ln>
        </p:spPr>
      </p:sp>
      <p:sp>
        <p:nvSpPr>
          <p:cNvPr id="12" name="AutoShape 12"/>
          <p:cNvSpPr/>
          <p:nvPr/>
        </p:nvSpPr>
        <p:spPr>
          <a:xfrm>
            <a:off x="466725" y="1845606"/>
            <a:ext cx="0" cy="8022006"/>
          </a:xfrm>
          <a:prstGeom prst="line">
            <a:avLst/>
          </a:prstGeom>
          <a:ln w="38100" cap="flat">
            <a:solidFill>
              <a:srgbClr val="000000"/>
            </a:solidFill>
            <a:prstDash val="solid"/>
            <a:headEnd type="none" w="sm" len="sm"/>
            <a:tailEnd type="none" w="sm" len="sm"/>
          </a:ln>
        </p:spPr>
      </p:sp>
      <p:sp>
        <p:nvSpPr>
          <p:cNvPr id="13" name="AutoShape 13"/>
          <p:cNvSpPr/>
          <p:nvPr/>
        </p:nvSpPr>
        <p:spPr>
          <a:xfrm flipH="1" flipV="1">
            <a:off x="466725" y="9867613"/>
            <a:ext cx="17498889" cy="0"/>
          </a:xfrm>
          <a:prstGeom prst="line">
            <a:avLst/>
          </a:prstGeom>
          <a:ln w="38100" cap="flat">
            <a:solidFill>
              <a:srgbClr val="000000"/>
            </a:solidFill>
            <a:prstDash val="solid"/>
            <a:headEnd type="none" w="sm" len="sm"/>
            <a:tailEnd type="none" w="sm" len="sm"/>
          </a:ln>
        </p:spPr>
      </p:sp>
      <p:sp>
        <p:nvSpPr>
          <p:cNvPr id="14" name="AutoShape 14"/>
          <p:cNvSpPr/>
          <p:nvPr/>
        </p:nvSpPr>
        <p:spPr>
          <a:xfrm flipH="1" flipV="1">
            <a:off x="466725" y="1864656"/>
            <a:ext cx="17498889" cy="0"/>
          </a:xfrm>
          <a:prstGeom prst="line">
            <a:avLst/>
          </a:prstGeom>
          <a:ln w="38100" cap="flat">
            <a:solidFill>
              <a:srgbClr val="000000"/>
            </a:solidFill>
            <a:prstDash val="solid"/>
            <a:headEnd type="none" w="sm" len="sm"/>
            <a:tailEnd type="none" w="sm" len="sm"/>
          </a:ln>
        </p:spPr>
      </p:sp>
      <p:sp>
        <p:nvSpPr>
          <p:cNvPr id="15" name="AutoShape 15"/>
          <p:cNvSpPr/>
          <p:nvPr/>
        </p:nvSpPr>
        <p:spPr>
          <a:xfrm flipH="1" flipV="1">
            <a:off x="466725" y="3383894"/>
            <a:ext cx="17498889" cy="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7777"/>
            </a:stretch>
          </a:blipFill>
        </p:spPr>
      </p:sp>
      <p:sp>
        <p:nvSpPr>
          <p:cNvPr id="3" name="TextBox 3"/>
          <p:cNvSpPr txBox="1"/>
          <p:nvPr/>
        </p:nvSpPr>
        <p:spPr>
          <a:xfrm>
            <a:off x="1278826" y="1824697"/>
            <a:ext cx="14853999" cy="1714500"/>
          </a:xfrm>
          <a:prstGeom prst="rect">
            <a:avLst/>
          </a:prstGeom>
        </p:spPr>
        <p:txBody>
          <a:bodyPr lIns="0" tIns="0" rIns="0" bIns="0" rtlCol="0" anchor="t">
            <a:spAutoFit/>
          </a:bodyPr>
          <a:lstStyle/>
          <a:p>
            <a:pPr marL="0" lvl="0" indent="0" algn="l">
              <a:lnSpc>
                <a:spcPts val="6780"/>
              </a:lnSpc>
            </a:pPr>
            <a:r>
              <a:rPr lang="en-US" sz="5650" b="1">
                <a:solidFill>
                  <a:srgbClr val="FFFFFF"/>
                </a:solidFill>
                <a:latin typeface="Montserrat Medium"/>
                <a:ea typeface="Montserrat Medium"/>
                <a:cs typeface="Montserrat Medium"/>
                <a:sym typeface="Montserrat Medium"/>
              </a:rPr>
              <a:t>3.Органикалық реакциялардың механизмдері</a:t>
            </a:r>
          </a:p>
        </p:txBody>
      </p:sp>
      <p:sp>
        <p:nvSpPr>
          <p:cNvPr id="4" name="TextBox 4"/>
          <p:cNvSpPr txBox="1"/>
          <p:nvPr/>
        </p:nvSpPr>
        <p:spPr>
          <a:xfrm>
            <a:off x="1278826" y="4253310"/>
            <a:ext cx="16200592" cy="3714750"/>
          </a:xfrm>
          <a:prstGeom prst="rect">
            <a:avLst/>
          </a:prstGeom>
        </p:spPr>
        <p:txBody>
          <a:bodyPr lIns="0" tIns="0" rIns="0" bIns="0" rtlCol="0" anchor="t">
            <a:spAutoFit/>
          </a:bodyPr>
          <a:lstStyle/>
          <a:p>
            <a:pPr algn="l">
              <a:lnSpc>
                <a:spcPts val="4200"/>
              </a:lnSpc>
            </a:pPr>
            <a:r>
              <a:rPr lang="en-US" sz="3000">
                <a:solidFill>
                  <a:srgbClr val="FFFFFF"/>
                </a:solidFill>
                <a:latin typeface="Montserrat"/>
                <a:ea typeface="Montserrat"/>
                <a:cs typeface="Montserrat"/>
                <a:sym typeface="Montserrat"/>
              </a:rPr>
              <a:t> Теориялық және эксперименттік мәліметтер негізінде реакция механизмдерін тереңірек түсіну.</a:t>
            </a:r>
          </a:p>
          <a:p>
            <a:pPr algn="l">
              <a:lnSpc>
                <a:spcPts val="4200"/>
              </a:lnSpc>
            </a:pPr>
            <a:r>
              <a:rPr lang="en-US" sz="3000">
                <a:solidFill>
                  <a:srgbClr val="FFFFFF"/>
                </a:solidFill>
                <a:latin typeface="Montserrat"/>
                <a:ea typeface="Montserrat"/>
                <a:cs typeface="Montserrat"/>
                <a:sym typeface="Montserrat"/>
              </a:rPr>
              <a:t> -энергия профилі, реакция координатасы, аралық қосылыстар ұғымдарымен таныстыру.</a:t>
            </a:r>
          </a:p>
          <a:p>
            <a:pPr algn="l">
              <a:lnSpc>
                <a:spcPts val="4200"/>
              </a:lnSpc>
            </a:pPr>
            <a:r>
              <a:rPr lang="en-US" sz="3000">
                <a:solidFill>
                  <a:srgbClr val="FFFFFF"/>
                </a:solidFill>
                <a:latin typeface="Montserrat"/>
                <a:ea typeface="Montserrat"/>
                <a:cs typeface="Montserrat"/>
                <a:sym typeface="Montserrat"/>
              </a:rPr>
              <a:t> -катализаторларды әзірлеу (ассиметриялық катализ және органокатализді қоса алғанда).</a:t>
            </a:r>
          </a:p>
          <a:p>
            <a:pPr algn="l">
              <a:lnSpc>
                <a:spcPts val="4200"/>
              </a:lnSpc>
            </a:pPr>
            <a:endParaRPr lang="en-US" sz="300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8391" y="3295650"/>
            <a:ext cx="13485331" cy="857250"/>
          </a:xfrm>
          <a:prstGeom prst="rect">
            <a:avLst/>
          </a:prstGeom>
        </p:spPr>
        <p:txBody>
          <a:bodyPr lIns="0" tIns="0" rIns="0" bIns="0" rtlCol="0" anchor="t">
            <a:spAutoFit/>
          </a:bodyPr>
          <a:lstStyle/>
          <a:p>
            <a:pPr marL="0" lvl="0" indent="0" algn="l">
              <a:lnSpc>
                <a:spcPts val="6780"/>
              </a:lnSpc>
            </a:pPr>
            <a:r>
              <a:rPr lang="en-US" sz="5650" b="1">
                <a:solidFill>
                  <a:srgbClr val="000000"/>
                </a:solidFill>
                <a:latin typeface="Montserrat Medium"/>
                <a:ea typeface="Montserrat Medium"/>
                <a:cs typeface="Montserrat Medium"/>
                <a:sym typeface="Montserrat Medium"/>
              </a:rPr>
              <a:t>4.Жасыл химия және тұрақты даму</a:t>
            </a:r>
          </a:p>
        </p:txBody>
      </p:sp>
      <p:sp>
        <p:nvSpPr>
          <p:cNvPr id="3" name="TextBox 3"/>
          <p:cNvSpPr txBox="1"/>
          <p:nvPr/>
        </p:nvSpPr>
        <p:spPr>
          <a:xfrm>
            <a:off x="2059530" y="4707384"/>
            <a:ext cx="14324192" cy="2647950"/>
          </a:xfrm>
          <a:prstGeom prst="rect">
            <a:avLst/>
          </a:prstGeom>
        </p:spPr>
        <p:txBody>
          <a:bodyPr lIns="0" tIns="0" rIns="0" bIns="0" rtlCol="0" anchor="t">
            <a:spAutoFit/>
          </a:bodyPr>
          <a:lstStyle/>
          <a:p>
            <a:pPr algn="l">
              <a:lnSpc>
                <a:spcPts val="4200"/>
              </a:lnSpc>
            </a:pPr>
            <a:r>
              <a:rPr lang="en-US" sz="3000">
                <a:solidFill>
                  <a:srgbClr val="000000"/>
                </a:solidFill>
                <a:latin typeface="Montserrat"/>
                <a:ea typeface="Montserrat"/>
                <a:cs typeface="Montserrat"/>
                <a:sym typeface="Montserrat"/>
              </a:rPr>
              <a:t> -экологиялық тазалық, қауіпсіздік және энергия тиімділігі баса назар аудара отырып, жаңа молекулаларды синтездеу.</a:t>
            </a:r>
          </a:p>
          <a:p>
            <a:pPr algn="l">
              <a:lnSpc>
                <a:spcPts val="4200"/>
              </a:lnSpc>
            </a:pPr>
            <a:r>
              <a:rPr lang="en-US" sz="3000">
                <a:solidFill>
                  <a:srgbClr val="000000"/>
                </a:solidFill>
                <a:latin typeface="Montserrat"/>
                <a:ea typeface="Montserrat"/>
                <a:cs typeface="Montserrat"/>
                <a:sym typeface="Montserrat"/>
              </a:rPr>
              <a:t> -биологиялық ыдырайтын еріткіштерді пайдалану, қалдықтар мен өнімдердің қалдықтарын азайту.</a:t>
            </a:r>
          </a:p>
          <a:p>
            <a:pPr algn="l">
              <a:lnSpc>
                <a:spcPts val="4200"/>
              </a:lnSpc>
            </a:pPr>
            <a:endParaRPr lang="en-US" sz="3000">
              <a:solidFill>
                <a:srgbClr val="000000"/>
              </a:solidFill>
              <a:latin typeface="Montserrat"/>
              <a:ea typeface="Montserrat"/>
              <a:cs typeface="Montserrat"/>
              <a:sym typeface="Montserrat"/>
            </a:endParaRPr>
          </a:p>
        </p:txBody>
      </p:sp>
      <p:sp>
        <p:nvSpPr>
          <p:cNvPr id="4" name="Freeform 4"/>
          <p:cNvSpPr/>
          <p:nvPr/>
        </p:nvSpPr>
        <p:spPr>
          <a:xfrm>
            <a:off x="0" y="0"/>
            <a:ext cx="1028700" cy="10287000"/>
          </a:xfrm>
          <a:custGeom>
            <a:avLst/>
            <a:gdLst/>
            <a:ahLst/>
            <a:cxnLst/>
            <a:rect l="l" t="t" r="r" b="b"/>
            <a:pathLst>
              <a:path w="1028700" h="10287000">
                <a:moveTo>
                  <a:pt x="0" y="0"/>
                </a:moveTo>
                <a:lnTo>
                  <a:pt x="1028700" y="0"/>
                </a:lnTo>
                <a:lnTo>
                  <a:pt x="1028700" y="10287000"/>
                </a:lnTo>
                <a:lnTo>
                  <a:pt x="0" y="10287000"/>
                </a:lnTo>
                <a:lnTo>
                  <a:pt x="0" y="0"/>
                </a:lnTo>
                <a:close/>
              </a:path>
            </a:pathLst>
          </a:custGeom>
          <a:blipFill>
            <a:blip r:embed="rId2"/>
            <a:stretch>
              <a:fillRect l="-704716" r="-704716"/>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2053" y="2030859"/>
            <a:ext cx="15283894" cy="2886075"/>
          </a:xfrm>
          <a:prstGeom prst="rect">
            <a:avLst/>
          </a:prstGeom>
        </p:spPr>
        <p:txBody>
          <a:bodyPr lIns="0" tIns="0" rIns="0" bIns="0" rtlCol="0" anchor="t">
            <a:spAutoFit/>
          </a:bodyPr>
          <a:lstStyle/>
          <a:p>
            <a:pPr marL="0" lvl="0" indent="0" algn="ctr">
              <a:lnSpc>
                <a:spcPts val="7589"/>
              </a:lnSpc>
            </a:pPr>
            <a:r>
              <a:rPr lang="en-US" sz="6324" b="1">
                <a:solidFill>
                  <a:srgbClr val="000000"/>
                </a:solidFill>
                <a:latin typeface="Montserrat Medium"/>
                <a:ea typeface="Montserrat Medium"/>
                <a:cs typeface="Montserrat Medium"/>
                <a:sym typeface="Montserrat Medium"/>
              </a:rPr>
              <a:t> 5. Биомолекулалық органикалық химия</a:t>
            </a:r>
          </a:p>
          <a:p>
            <a:pPr marL="0" lvl="0" indent="0" algn="ctr">
              <a:lnSpc>
                <a:spcPts val="7589"/>
              </a:lnSpc>
            </a:pPr>
            <a:endParaRPr lang="en-US" sz="6324" b="1">
              <a:solidFill>
                <a:srgbClr val="000000"/>
              </a:solidFill>
              <a:latin typeface="Montserrat Medium"/>
              <a:ea typeface="Montserrat Medium"/>
              <a:cs typeface="Montserrat Medium"/>
              <a:sym typeface="Montserrat Medium"/>
            </a:endParaRPr>
          </a:p>
        </p:txBody>
      </p:sp>
      <p:sp>
        <p:nvSpPr>
          <p:cNvPr id="3" name="TextBox 3"/>
          <p:cNvSpPr txBox="1"/>
          <p:nvPr/>
        </p:nvSpPr>
        <p:spPr>
          <a:xfrm>
            <a:off x="1502053" y="4352052"/>
            <a:ext cx="16106486" cy="3714750"/>
          </a:xfrm>
          <a:prstGeom prst="rect">
            <a:avLst/>
          </a:prstGeom>
        </p:spPr>
        <p:txBody>
          <a:bodyPr lIns="0" tIns="0" rIns="0" bIns="0" rtlCol="0" anchor="t">
            <a:spAutoFit/>
          </a:bodyPr>
          <a:lstStyle/>
          <a:p>
            <a:pPr algn="l">
              <a:lnSpc>
                <a:spcPts val="4200"/>
              </a:lnSpc>
            </a:pPr>
            <a:r>
              <a:rPr lang="en-US" sz="3000">
                <a:solidFill>
                  <a:srgbClr val="000000"/>
                </a:solidFill>
                <a:latin typeface="Montserrat"/>
                <a:ea typeface="Montserrat"/>
                <a:cs typeface="Montserrat"/>
                <a:sym typeface="Montserrat"/>
              </a:rPr>
              <a:t> Биомолекулалардың құрылымдары мен қызметтерін зерттеу (белоктар, нуклеин қышқылдары, көмірсулар).</a:t>
            </a:r>
          </a:p>
          <a:p>
            <a:pPr algn="l">
              <a:lnSpc>
                <a:spcPts val="4200"/>
              </a:lnSpc>
            </a:pPr>
            <a:r>
              <a:rPr lang="en-US" sz="3000">
                <a:solidFill>
                  <a:srgbClr val="000000"/>
                </a:solidFill>
                <a:latin typeface="Montserrat"/>
                <a:ea typeface="Montserrat"/>
                <a:cs typeface="Montserrat"/>
                <a:sym typeface="Montserrat"/>
              </a:rPr>
              <a:t> -дәрілік химияның дамуы, оның ішінде дәрілік дизайн, ингибиторлар, дәлдік терапиясы.</a:t>
            </a:r>
          </a:p>
          <a:p>
            <a:pPr algn="l">
              <a:lnSpc>
                <a:spcPts val="4200"/>
              </a:lnSpc>
            </a:pPr>
            <a:r>
              <a:rPr lang="en-US" sz="3000">
                <a:solidFill>
                  <a:srgbClr val="000000"/>
                </a:solidFill>
                <a:latin typeface="Montserrat"/>
                <a:ea typeface="Montserrat"/>
                <a:cs typeface="Montserrat"/>
                <a:sym typeface="Montserrat"/>
              </a:rPr>
              <a:t> -синтетикалық биология: жасанды молекулалар мен метаболизм жолдарын жобалау.</a:t>
            </a:r>
          </a:p>
          <a:p>
            <a:pPr algn="l">
              <a:lnSpc>
                <a:spcPts val="4200"/>
              </a:lnSpc>
            </a:pPr>
            <a:endParaRPr lang="en-US" sz="3000">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26029" y="3758585"/>
            <a:ext cx="3835942" cy="2389632"/>
          </a:xfrm>
          <a:custGeom>
            <a:avLst/>
            <a:gdLst/>
            <a:ahLst/>
            <a:cxnLst/>
            <a:rect l="l" t="t" r="r" b="b"/>
            <a:pathLst>
              <a:path w="3835942" h="2389632">
                <a:moveTo>
                  <a:pt x="0" y="0"/>
                </a:moveTo>
                <a:lnTo>
                  <a:pt x="3835942" y="0"/>
                </a:lnTo>
                <a:lnTo>
                  <a:pt x="3835942" y="2389632"/>
                </a:lnTo>
                <a:lnTo>
                  <a:pt x="0" y="2389632"/>
                </a:lnTo>
                <a:lnTo>
                  <a:pt x="0" y="0"/>
                </a:lnTo>
                <a:close/>
              </a:path>
            </a:pathLst>
          </a:custGeom>
          <a:blipFill>
            <a:blip r:embed="rId2"/>
            <a:stretch>
              <a:fillRect t="-3474" b="-3474"/>
            </a:stretch>
          </a:blipFill>
        </p:spPr>
      </p:sp>
      <p:sp>
        <p:nvSpPr>
          <p:cNvPr id="3" name="Freeform 3"/>
          <p:cNvSpPr/>
          <p:nvPr/>
        </p:nvSpPr>
        <p:spPr>
          <a:xfrm>
            <a:off x="2333625" y="3758585"/>
            <a:ext cx="3835942" cy="2389632"/>
          </a:xfrm>
          <a:custGeom>
            <a:avLst/>
            <a:gdLst/>
            <a:ahLst/>
            <a:cxnLst/>
            <a:rect l="l" t="t" r="r" b="b"/>
            <a:pathLst>
              <a:path w="3835942" h="2389632">
                <a:moveTo>
                  <a:pt x="0" y="0"/>
                </a:moveTo>
                <a:lnTo>
                  <a:pt x="3835942" y="0"/>
                </a:lnTo>
                <a:lnTo>
                  <a:pt x="3835942" y="2389632"/>
                </a:lnTo>
                <a:lnTo>
                  <a:pt x="0" y="2389632"/>
                </a:lnTo>
                <a:lnTo>
                  <a:pt x="0" y="0"/>
                </a:lnTo>
                <a:close/>
              </a:path>
            </a:pathLst>
          </a:custGeom>
          <a:blipFill>
            <a:blip r:embed="rId3"/>
            <a:stretch>
              <a:fillRect t="-70393" b="-70393"/>
            </a:stretch>
          </a:blipFill>
        </p:spPr>
      </p:sp>
      <p:sp>
        <p:nvSpPr>
          <p:cNvPr id="4" name="Freeform 4"/>
          <p:cNvSpPr/>
          <p:nvPr/>
        </p:nvSpPr>
        <p:spPr>
          <a:xfrm>
            <a:off x="0" y="0"/>
            <a:ext cx="1028700" cy="10287000"/>
          </a:xfrm>
          <a:custGeom>
            <a:avLst/>
            <a:gdLst/>
            <a:ahLst/>
            <a:cxnLst/>
            <a:rect l="l" t="t" r="r" b="b"/>
            <a:pathLst>
              <a:path w="1028700" h="10287000">
                <a:moveTo>
                  <a:pt x="0" y="0"/>
                </a:moveTo>
                <a:lnTo>
                  <a:pt x="1028700" y="0"/>
                </a:lnTo>
                <a:lnTo>
                  <a:pt x="1028700" y="10287000"/>
                </a:lnTo>
                <a:lnTo>
                  <a:pt x="0" y="10287000"/>
                </a:lnTo>
                <a:lnTo>
                  <a:pt x="0" y="0"/>
                </a:lnTo>
                <a:close/>
              </a:path>
            </a:pathLst>
          </a:custGeom>
          <a:blipFill>
            <a:blip r:embed="rId4"/>
            <a:stretch>
              <a:fillRect l="-704716" r="-704716"/>
            </a:stretch>
          </a:blipFill>
        </p:spPr>
      </p:sp>
      <p:sp>
        <p:nvSpPr>
          <p:cNvPr id="5" name="Freeform 5"/>
          <p:cNvSpPr/>
          <p:nvPr/>
        </p:nvSpPr>
        <p:spPr>
          <a:xfrm>
            <a:off x="2333625" y="3758585"/>
            <a:ext cx="3840162" cy="2799207"/>
          </a:xfrm>
          <a:custGeom>
            <a:avLst/>
            <a:gdLst/>
            <a:ahLst/>
            <a:cxnLst/>
            <a:rect l="l" t="t" r="r" b="b"/>
            <a:pathLst>
              <a:path w="3840162" h="2799207">
                <a:moveTo>
                  <a:pt x="0" y="0"/>
                </a:moveTo>
                <a:lnTo>
                  <a:pt x="3840162" y="0"/>
                </a:lnTo>
                <a:lnTo>
                  <a:pt x="3840162" y="2799207"/>
                </a:lnTo>
                <a:lnTo>
                  <a:pt x="0" y="2799207"/>
                </a:lnTo>
                <a:lnTo>
                  <a:pt x="0" y="0"/>
                </a:lnTo>
                <a:close/>
              </a:path>
            </a:pathLst>
          </a:custGeom>
          <a:blipFill>
            <a:blip r:embed="rId5"/>
            <a:stretch>
              <a:fillRect/>
            </a:stretch>
          </a:blipFill>
        </p:spPr>
      </p:sp>
      <p:sp>
        <p:nvSpPr>
          <p:cNvPr id="6" name="Freeform 6"/>
          <p:cNvSpPr/>
          <p:nvPr/>
        </p:nvSpPr>
        <p:spPr>
          <a:xfrm>
            <a:off x="7226029" y="3758585"/>
            <a:ext cx="4056695" cy="2704463"/>
          </a:xfrm>
          <a:custGeom>
            <a:avLst/>
            <a:gdLst/>
            <a:ahLst/>
            <a:cxnLst/>
            <a:rect l="l" t="t" r="r" b="b"/>
            <a:pathLst>
              <a:path w="4056695" h="2704463">
                <a:moveTo>
                  <a:pt x="0" y="0"/>
                </a:moveTo>
                <a:lnTo>
                  <a:pt x="4056695" y="0"/>
                </a:lnTo>
                <a:lnTo>
                  <a:pt x="4056695" y="2704464"/>
                </a:lnTo>
                <a:lnTo>
                  <a:pt x="0" y="2704464"/>
                </a:lnTo>
                <a:lnTo>
                  <a:pt x="0" y="0"/>
                </a:lnTo>
                <a:close/>
              </a:path>
            </a:pathLst>
          </a:custGeom>
          <a:blipFill>
            <a:blip r:embed="rId6"/>
            <a:stretch>
              <a:fillRect/>
            </a:stretch>
          </a:blipFill>
        </p:spPr>
      </p:sp>
      <p:sp>
        <p:nvSpPr>
          <p:cNvPr id="7" name="Freeform 7"/>
          <p:cNvSpPr/>
          <p:nvPr/>
        </p:nvSpPr>
        <p:spPr>
          <a:xfrm>
            <a:off x="12118433" y="3758585"/>
            <a:ext cx="3786249" cy="2704463"/>
          </a:xfrm>
          <a:custGeom>
            <a:avLst/>
            <a:gdLst/>
            <a:ahLst/>
            <a:cxnLst/>
            <a:rect l="l" t="t" r="r" b="b"/>
            <a:pathLst>
              <a:path w="3786249" h="2704463">
                <a:moveTo>
                  <a:pt x="0" y="0"/>
                </a:moveTo>
                <a:lnTo>
                  <a:pt x="3786249" y="0"/>
                </a:lnTo>
                <a:lnTo>
                  <a:pt x="3786249" y="2704464"/>
                </a:lnTo>
                <a:lnTo>
                  <a:pt x="0" y="2704464"/>
                </a:lnTo>
                <a:lnTo>
                  <a:pt x="0" y="0"/>
                </a:lnTo>
                <a:close/>
              </a:path>
            </a:pathLst>
          </a:custGeom>
          <a:blipFill>
            <a:blip r:embed="rId7"/>
            <a:stretch>
              <a:fillRect/>
            </a:stretch>
          </a:blipFill>
        </p:spPr>
      </p:sp>
      <p:sp>
        <p:nvSpPr>
          <p:cNvPr id="8" name="TextBox 8"/>
          <p:cNvSpPr txBox="1"/>
          <p:nvPr/>
        </p:nvSpPr>
        <p:spPr>
          <a:xfrm>
            <a:off x="2333625" y="1596401"/>
            <a:ext cx="12179842" cy="1752600"/>
          </a:xfrm>
          <a:prstGeom prst="rect">
            <a:avLst/>
          </a:prstGeom>
        </p:spPr>
        <p:txBody>
          <a:bodyPr lIns="0" tIns="0" rIns="0" bIns="0" rtlCol="0" anchor="t">
            <a:spAutoFit/>
          </a:bodyPr>
          <a:lstStyle/>
          <a:p>
            <a:pPr marL="0" lvl="0" indent="0" algn="l">
              <a:lnSpc>
                <a:spcPts val="6959"/>
              </a:lnSpc>
            </a:pPr>
            <a:r>
              <a:rPr lang="en-US" sz="5799" b="1">
                <a:solidFill>
                  <a:srgbClr val="000000"/>
                </a:solidFill>
                <a:latin typeface="Montserrat Medium"/>
                <a:ea typeface="Montserrat Medium"/>
                <a:cs typeface="Montserrat Medium"/>
                <a:sym typeface="Montserrat Medium"/>
              </a:rPr>
              <a:t> 6. Органикалық синтез</a:t>
            </a:r>
          </a:p>
          <a:p>
            <a:pPr marL="0" lvl="0" indent="0" algn="l">
              <a:lnSpc>
                <a:spcPts val="6959"/>
              </a:lnSpc>
            </a:pPr>
            <a:endParaRPr lang="en-US" sz="5799" b="1">
              <a:solidFill>
                <a:srgbClr val="000000"/>
              </a:solidFill>
              <a:latin typeface="Montserrat Medium"/>
              <a:ea typeface="Montserrat Medium"/>
              <a:cs typeface="Montserrat Medium"/>
              <a:sym typeface="Montserrat Medium"/>
            </a:endParaRPr>
          </a:p>
        </p:txBody>
      </p:sp>
      <p:sp>
        <p:nvSpPr>
          <p:cNvPr id="9" name="TextBox 9"/>
          <p:cNvSpPr txBox="1"/>
          <p:nvPr/>
        </p:nvSpPr>
        <p:spPr>
          <a:xfrm>
            <a:off x="2333625" y="6738767"/>
            <a:ext cx="3835942" cy="1892935"/>
          </a:xfrm>
          <a:prstGeom prst="rect">
            <a:avLst/>
          </a:prstGeom>
        </p:spPr>
        <p:txBody>
          <a:bodyPr lIns="0" tIns="0" rIns="0" bIns="0" rtlCol="0" anchor="t">
            <a:spAutoFit/>
          </a:bodyPr>
          <a:lstStyle/>
          <a:p>
            <a:pPr marL="0" lvl="0" indent="0" algn="l">
              <a:lnSpc>
                <a:spcPts val="3814"/>
              </a:lnSpc>
              <a:spcBef>
                <a:spcPct val="0"/>
              </a:spcBef>
            </a:pPr>
            <a:r>
              <a:rPr lang="en-US" sz="2724">
                <a:solidFill>
                  <a:srgbClr val="000000"/>
                </a:solidFill>
                <a:latin typeface="Montserrat"/>
                <a:ea typeface="Montserrat"/>
                <a:cs typeface="Montserrat"/>
                <a:sym typeface="Montserrat"/>
              </a:rPr>
              <a:t> -С–С және С–Х байланыстарын құру әдістерін жетілдіру.</a:t>
            </a:r>
          </a:p>
          <a:p>
            <a:pPr marL="0" lvl="0" indent="0" algn="l">
              <a:lnSpc>
                <a:spcPts val="3814"/>
              </a:lnSpc>
              <a:spcBef>
                <a:spcPct val="0"/>
              </a:spcBef>
            </a:pPr>
            <a:endParaRPr lang="en-US" sz="2724">
              <a:solidFill>
                <a:srgbClr val="000000"/>
              </a:solidFill>
              <a:latin typeface="Montserrat"/>
              <a:ea typeface="Montserrat"/>
              <a:cs typeface="Montserrat"/>
              <a:sym typeface="Montserrat"/>
            </a:endParaRPr>
          </a:p>
        </p:txBody>
      </p:sp>
      <p:sp>
        <p:nvSpPr>
          <p:cNvPr id="10" name="TextBox 10"/>
          <p:cNvSpPr txBox="1"/>
          <p:nvPr/>
        </p:nvSpPr>
        <p:spPr>
          <a:xfrm>
            <a:off x="7226029" y="6738767"/>
            <a:ext cx="4056695" cy="1416685"/>
          </a:xfrm>
          <a:prstGeom prst="rect">
            <a:avLst/>
          </a:prstGeom>
        </p:spPr>
        <p:txBody>
          <a:bodyPr lIns="0" tIns="0" rIns="0" bIns="0" rtlCol="0" anchor="t">
            <a:spAutoFit/>
          </a:bodyPr>
          <a:lstStyle/>
          <a:p>
            <a:pPr marL="0" lvl="0" indent="0" algn="l">
              <a:lnSpc>
                <a:spcPts val="3815"/>
              </a:lnSpc>
              <a:spcBef>
                <a:spcPct val="0"/>
              </a:spcBef>
            </a:pPr>
            <a:r>
              <a:rPr lang="en-US" sz="2725">
                <a:solidFill>
                  <a:srgbClr val="000000"/>
                </a:solidFill>
                <a:latin typeface="Montserrat"/>
                <a:ea typeface="Montserrat"/>
                <a:cs typeface="Montserrat"/>
                <a:sym typeface="Montserrat"/>
              </a:rPr>
              <a:t>-көп сатылы және автоматтандырылған синтездерді әзірлеу.</a:t>
            </a:r>
          </a:p>
        </p:txBody>
      </p:sp>
      <p:sp>
        <p:nvSpPr>
          <p:cNvPr id="11" name="TextBox 11"/>
          <p:cNvSpPr txBox="1"/>
          <p:nvPr/>
        </p:nvSpPr>
        <p:spPr>
          <a:xfrm>
            <a:off x="12118433" y="6738767"/>
            <a:ext cx="3835942" cy="2369185"/>
          </a:xfrm>
          <a:prstGeom prst="rect">
            <a:avLst/>
          </a:prstGeom>
        </p:spPr>
        <p:txBody>
          <a:bodyPr lIns="0" tIns="0" rIns="0" bIns="0" rtlCol="0" anchor="t">
            <a:spAutoFit/>
          </a:bodyPr>
          <a:lstStyle/>
          <a:p>
            <a:pPr marL="0" lvl="0" indent="0" algn="l">
              <a:lnSpc>
                <a:spcPts val="3815"/>
              </a:lnSpc>
              <a:spcBef>
                <a:spcPct val="0"/>
              </a:spcBef>
            </a:pPr>
            <a:r>
              <a:rPr lang="en-US" sz="2725">
                <a:solidFill>
                  <a:srgbClr val="000000"/>
                </a:solidFill>
                <a:latin typeface="Montserrat"/>
                <a:ea typeface="Montserrat"/>
                <a:cs typeface="Montserrat"/>
                <a:sym typeface="Montserrat"/>
              </a:rPr>
              <a:t>-көп сатылы «бір қазандық» реакциялардың дамуы (бір қазандық синтез).</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56479" y="1534795"/>
            <a:ext cx="12575041" cy="914400"/>
          </a:xfrm>
          <a:prstGeom prst="rect">
            <a:avLst/>
          </a:prstGeom>
        </p:spPr>
        <p:txBody>
          <a:bodyPr lIns="0" tIns="0" rIns="0" bIns="0" rtlCol="0" anchor="t">
            <a:spAutoFit/>
          </a:bodyPr>
          <a:lstStyle/>
          <a:p>
            <a:pPr marL="0" lvl="0" indent="0" algn="ctr">
              <a:lnSpc>
                <a:spcPts val="7139"/>
              </a:lnSpc>
            </a:pPr>
            <a:r>
              <a:rPr lang="en-US" sz="5950" b="1">
                <a:solidFill>
                  <a:srgbClr val="000000"/>
                </a:solidFill>
                <a:latin typeface="Montserrat Medium"/>
                <a:ea typeface="Montserrat Medium"/>
                <a:cs typeface="Montserrat Medium"/>
                <a:sym typeface="Montserrat Medium"/>
              </a:rPr>
              <a:t> 7. Сандық органикалық химия</a:t>
            </a:r>
          </a:p>
        </p:txBody>
      </p:sp>
      <p:sp>
        <p:nvSpPr>
          <p:cNvPr id="3" name="TextBox 3"/>
          <p:cNvSpPr txBox="1"/>
          <p:nvPr/>
        </p:nvSpPr>
        <p:spPr>
          <a:xfrm>
            <a:off x="4001828" y="4225608"/>
            <a:ext cx="4419293" cy="1298575"/>
          </a:xfrm>
          <a:prstGeom prst="rect">
            <a:avLst/>
          </a:prstGeom>
        </p:spPr>
        <p:txBody>
          <a:bodyPr lIns="0" tIns="0" rIns="0" bIns="0" rtlCol="0" anchor="t">
            <a:spAutoFit/>
          </a:bodyPr>
          <a:lstStyle/>
          <a:p>
            <a:pPr algn="l">
              <a:lnSpc>
                <a:spcPts val="3500"/>
              </a:lnSpc>
            </a:pPr>
            <a:r>
              <a:rPr lang="en-US" sz="2500">
                <a:solidFill>
                  <a:srgbClr val="000000"/>
                </a:solidFill>
                <a:latin typeface="Montserrat"/>
                <a:ea typeface="Montserrat"/>
                <a:cs typeface="Montserrat"/>
                <a:sym typeface="Montserrat"/>
              </a:rPr>
              <a:t>-реакция деректер қорын әзірлеу (мысалы, Reaxys, SciFinder, Chematica).</a:t>
            </a:r>
          </a:p>
        </p:txBody>
      </p:sp>
      <p:sp>
        <p:nvSpPr>
          <p:cNvPr id="4" name="TextBox 4"/>
          <p:cNvSpPr txBox="1"/>
          <p:nvPr/>
        </p:nvSpPr>
        <p:spPr>
          <a:xfrm>
            <a:off x="2723129" y="4113212"/>
            <a:ext cx="941614" cy="762000"/>
          </a:xfrm>
          <a:prstGeom prst="rect">
            <a:avLst/>
          </a:prstGeom>
        </p:spPr>
        <p:txBody>
          <a:bodyPr lIns="0" tIns="0" rIns="0" bIns="0" rtlCol="0" anchor="t">
            <a:spAutoFit/>
          </a:bodyPr>
          <a:lstStyle/>
          <a:p>
            <a:pPr marL="0" lvl="0" indent="0" algn="l">
              <a:lnSpc>
                <a:spcPts val="6000"/>
              </a:lnSpc>
            </a:pPr>
            <a:r>
              <a:rPr lang="en-US" sz="5000" b="1">
                <a:solidFill>
                  <a:srgbClr val="3BB4FD"/>
                </a:solidFill>
                <a:latin typeface="Montserrat Medium"/>
                <a:ea typeface="Montserrat Medium"/>
                <a:cs typeface="Montserrat Medium"/>
                <a:sym typeface="Montserrat Medium"/>
              </a:rPr>
              <a:t>01</a:t>
            </a:r>
          </a:p>
        </p:txBody>
      </p:sp>
      <p:sp>
        <p:nvSpPr>
          <p:cNvPr id="5" name="TextBox 5"/>
          <p:cNvSpPr txBox="1"/>
          <p:nvPr/>
        </p:nvSpPr>
        <p:spPr>
          <a:xfrm>
            <a:off x="11008519" y="4225608"/>
            <a:ext cx="4419293" cy="2174875"/>
          </a:xfrm>
          <a:prstGeom prst="rect">
            <a:avLst/>
          </a:prstGeom>
        </p:spPr>
        <p:txBody>
          <a:bodyPr lIns="0" tIns="0" rIns="0" bIns="0" rtlCol="0" anchor="t">
            <a:spAutoFit/>
          </a:bodyPr>
          <a:lstStyle/>
          <a:p>
            <a:pPr algn="l">
              <a:lnSpc>
                <a:spcPts val="3500"/>
              </a:lnSpc>
            </a:pPr>
            <a:r>
              <a:rPr lang="en-US" sz="2500">
                <a:solidFill>
                  <a:srgbClr val="000000"/>
                </a:solidFill>
                <a:latin typeface="Montserrat"/>
                <a:ea typeface="Montserrat"/>
                <a:cs typeface="Montserrat"/>
                <a:sym typeface="Montserrat"/>
              </a:rPr>
              <a:t>-синтез жолдарын іздеу алгоритмдерін қолдану, реактивтілікті болжау, ретросинтетикалық талдау.</a:t>
            </a:r>
          </a:p>
        </p:txBody>
      </p:sp>
      <p:sp>
        <p:nvSpPr>
          <p:cNvPr id="6" name="TextBox 6"/>
          <p:cNvSpPr txBox="1"/>
          <p:nvPr/>
        </p:nvSpPr>
        <p:spPr>
          <a:xfrm>
            <a:off x="9733529" y="4113212"/>
            <a:ext cx="941614" cy="762000"/>
          </a:xfrm>
          <a:prstGeom prst="rect">
            <a:avLst/>
          </a:prstGeom>
        </p:spPr>
        <p:txBody>
          <a:bodyPr lIns="0" tIns="0" rIns="0" bIns="0" rtlCol="0" anchor="t">
            <a:spAutoFit/>
          </a:bodyPr>
          <a:lstStyle/>
          <a:p>
            <a:pPr marL="0" lvl="0" indent="0" algn="l">
              <a:lnSpc>
                <a:spcPts val="6000"/>
              </a:lnSpc>
            </a:pPr>
            <a:r>
              <a:rPr lang="en-US" sz="5000" b="1">
                <a:solidFill>
                  <a:srgbClr val="3BB4FD"/>
                </a:solidFill>
                <a:latin typeface="Montserrat Medium"/>
                <a:ea typeface="Montserrat Medium"/>
                <a:cs typeface="Montserrat Medium"/>
                <a:sym typeface="Montserrat Medium"/>
              </a:rPr>
              <a:t>02</a:t>
            </a:r>
          </a:p>
        </p:txBody>
      </p:sp>
      <p:sp>
        <p:nvSpPr>
          <p:cNvPr id="7" name="TextBox 7"/>
          <p:cNvSpPr txBox="1"/>
          <p:nvPr/>
        </p:nvSpPr>
        <p:spPr>
          <a:xfrm>
            <a:off x="4001828" y="7459980"/>
            <a:ext cx="4419293" cy="860425"/>
          </a:xfrm>
          <a:prstGeom prst="rect">
            <a:avLst/>
          </a:prstGeom>
        </p:spPr>
        <p:txBody>
          <a:bodyPr lIns="0" tIns="0" rIns="0" bIns="0" rtlCol="0" anchor="t">
            <a:spAutoFit/>
          </a:bodyPr>
          <a:lstStyle/>
          <a:p>
            <a:pPr algn="l">
              <a:lnSpc>
                <a:spcPts val="3500"/>
              </a:lnSpc>
            </a:pPr>
            <a:r>
              <a:rPr lang="en-US" sz="2500">
                <a:solidFill>
                  <a:srgbClr val="000000"/>
                </a:solidFill>
                <a:latin typeface="Montserrat"/>
                <a:ea typeface="Montserrat"/>
                <a:cs typeface="Montserrat"/>
                <a:sym typeface="Montserrat"/>
              </a:rPr>
              <a:t>-роботтық зертханаларды белсенді енгізу.</a:t>
            </a:r>
          </a:p>
        </p:txBody>
      </p:sp>
      <p:sp>
        <p:nvSpPr>
          <p:cNvPr id="8" name="TextBox 8"/>
          <p:cNvSpPr txBox="1"/>
          <p:nvPr/>
        </p:nvSpPr>
        <p:spPr>
          <a:xfrm>
            <a:off x="2723129" y="7347585"/>
            <a:ext cx="941614" cy="762000"/>
          </a:xfrm>
          <a:prstGeom prst="rect">
            <a:avLst/>
          </a:prstGeom>
        </p:spPr>
        <p:txBody>
          <a:bodyPr lIns="0" tIns="0" rIns="0" bIns="0" rtlCol="0" anchor="t">
            <a:spAutoFit/>
          </a:bodyPr>
          <a:lstStyle/>
          <a:p>
            <a:pPr marL="0" lvl="0" indent="0" algn="l">
              <a:lnSpc>
                <a:spcPts val="6000"/>
              </a:lnSpc>
            </a:pPr>
            <a:r>
              <a:rPr lang="en-US" sz="5000" b="1">
                <a:solidFill>
                  <a:srgbClr val="3BB4FD"/>
                </a:solidFill>
                <a:latin typeface="Montserrat Medium"/>
                <a:ea typeface="Montserrat Medium"/>
                <a:cs typeface="Montserrat Medium"/>
                <a:sym typeface="Montserrat Medium"/>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0"/>
            <a:ext cx="1028700" cy="10287000"/>
          </a:xfrm>
          <a:custGeom>
            <a:avLst/>
            <a:gdLst/>
            <a:ahLst/>
            <a:cxnLst/>
            <a:rect l="l" t="t" r="r" b="b"/>
            <a:pathLst>
              <a:path w="1028700" h="10287000">
                <a:moveTo>
                  <a:pt x="0" y="0"/>
                </a:moveTo>
                <a:lnTo>
                  <a:pt x="1028700" y="0"/>
                </a:lnTo>
                <a:lnTo>
                  <a:pt x="1028700" y="10287000"/>
                </a:lnTo>
                <a:lnTo>
                  <a:pt x="0" y="10287000"/>
                </a:lnTo>
                <a:lnTo>
                  <a:pt x="0" y="0"/>
                </a:lnTo>
                <a:close/>
              </a:path>
            </a:pathLst>
          </a:custGeom>
          <a:blipFill>
            <a:blip r:embed="rId2"/>
            <a:stretch>
              <a:fillRect l="-704716" r="-704716"/>
            </a:stretch>
          </a:blipFill>
        </p:spPr>
      </p:sp>
      <p:sp>
        <p:nvSpPr>
          <p:cNvPr id="3" name="TextBox 3"/>
          <p:cNvSpPr txBox="1"/>
          <p:nvPr/>
        </p:nvSpPr>
        <p:spPr>
          <a:xfrm>
            <a:off x="2477262" y="3074503"/>
            <a:ext cx="14224298" cy="4787432"/>
          </a:xfrm>
          <a:prstGeom prst="rect">
            <a:avLst/>
          </a:prstGeom>
        </p:spPr>
        <p:txBody>
          <a:bodyPr lIns="0" tIns="0" rIns="0" bIns="0" rtlCol="0" anchor="t">
            <a:spAutoFit/>
          </a:bodyPr>
          <a:lstStyle/>
          <a:p>
            <a:pPr marL="0" lvl="0" indent="0" algn="l">
              <a:lnSpc>
                <a:spcPts val="3845"/>
              </a:lnSpc>
            </a:pPr>
            <a:r>
              <a:rPr lang="en-US" sz="3204" b="1">
                <a:solidFill>
                  <a:srgbClr val="000000"/>
                </a:solidFill>
                <a:latin typeface="Montserrat Medium"/>
                <a:ea typeface="Montserrat Medium"/>
                <a:cs typeface="Montserrat Medium"/>
                <a:sym typeface="Montserrat Medium"/>
              </a:rPr>
              <a:t> СОНЫМЕН, ҚАЗІРГІ ЗАМАНҒЫ ОРГАНИКАЛЫҚ ХИМИЯ ТЕОРИЯСЫ МОЛЕКУЛАЛАРДЫҢ ҚАСИЕТТЕРІН ДӘЛІРЕК БОЛЖАУҒА, РЕАКЦИЯЛАРДЫ БАСҚАРУҒА ЖӘНЕ БЕРІЛГЕН ФУНКЦИЯЛАРЫ БАР МОЛЕКУЛАЛАРДЫ ЖОБАЛАУҒА ҰМТЫЛАДЫ. ОЛ ТЕОРИЯЛЫҚ БІЛІМДЕРДІ, ЕСЕПТЕУ ӘДІСТЕРІН ЖӘНЕ ЭКСПЕРИМЕНТТІК МӘЛІМЕТТЕРДІ СИНТЕЗДЕУГЕ НЕГІЗДЕЛГЕН. БҰЛ ОНЫ ФАРМАЦЕВТИКАДАН ЖАҢА МАТЕРИАЛДАРҒА ДЕЙІН ІРГЕЛІ ҒЫЛЫМҒА ДА, ПРАКТИКАЛЫҚ ҚОЛДАНБАЛАРҒА ДА ҚУАТТЫ ҚҰРАЛ ЕТЕДІ.</a:t>
            </a:r>
          </a:p>
          <a:p>
            <a:pPr marL="0" lvl="0" indent="0" algn="l">
              <a:lnSpc>
                <a:spcPts val="3845"/>
              </a:lnSpc>
            </a:pPr>
            <a:endParaRPr lang="en-US" sz="3204" b="1">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88" b="-8888"/>
            </a:stretch>
          </a:blipFill>
        </p:spPr>
      </p:sp>
      <p:sp>
        <p:nvSpPr>
          <p:cNvPr id="3" name="Freeform 3"/>
          <p:cNvSpPr/>
          <p:nvPr/>
        </p:nvSpPr>
        <p:spPr>
          <a:xfrm>
            <a:off x="10114748" y="2095132"/>
            <a:ext cx="6540246" cy="6540246"/>
          </a:xfrm>
          <a:custGeom>
            <a:avLst/>
            <a:gdLst/>
            <a:ahLst/>
            <a:cxnLst/>
            <a:rect l="l" t="t" r="r" b="b"/>
            <a:pathLst>
              <a:path w="6540246" h="6540246">
                <a:moveTo>
                  <a:pt x="0" y="0"/>
                </a:moveTo>
                <a:lnTo>
                  <a:pt x="6540246" y="0"/>
                </a:lnTo>
                <a:lnTo>
                  <a:pt x="6540246" y="6540246"/>
                </a:lnTo>
                <a:lnTo>
                  <a:pt x="0" y="6540246"/>
                </a:lnTo>
                <a:lnTo>
                  <a:pt x="0" y="0"/>
                </a:lnTo>
                <a:close/>
              </a:path>
            </a:pathLst>
          </a:custGeom>
          <a:blipFill>
            <a:blip r:embed="rId3"/>
            <a:stretch>
              <a:fillRect/>
            </a:stretch>
          </a:blipFill>
        </p:spPr>
      </p:sp>
      <p:sp>
        <p:nvSpPr>
          <p:cNvPr id="4" name="TextBox 4"/>
          <p:cNvSpPr txBox="1"/>
          <p:nvPr/>
        </p:nvSpPr>
        <p:spPr>
          <a:xfrm>
            <a:off x="1981905" y="3086110"/>
            <a:ext cx="8647911" cy="4105256"/>
          </a:xfrm>
          <a:prstGeom prst="rect">
            <a:avLst/>
          </a:prstGeom>
        </p:spPr>
        <p:txBody>
          <a:bodyPr lIns="0" tIns="0" rIns="0" bIns="0" rtlCol="0" anchor="t">
            <a:spAutoFit/>
          </a:bodyPr>
          <a:lstStyle/>
          <a:p>
            <a:pPr marL="0" lvl="0" indent="0" algn="l">
              <a:lnSpc>
                <a:spcPts val="8123"/>
              </a:lnSpc>
            </a:pPr>
            <a:r>
              <a:rPr lang="en-US" sz="6769" b="1">
                <a:solidFill>
                  <a:srgbClr val="FFFFFF"/>
                </a:solidFill>
                <a:latin typeface="Montserrat Medium"/>
                <a:ea typeface="Montserrat Medium"/>
                <a:cs typeface="Montserrat Medium"/>
                <a:sym typeface="Montserrat Medium"/>
              </a:rPr>
              <a:t>Бутлеровтың химиялық құрылыс теориясы.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2"/>
            <a:stretch>
              <a:fillRect l="-69811"/>
            </a:stretch>
          </a:blipFill>
        </p:spPr>
      </p:sp>
      <p:sp>
        <p:nvSpPr>
          <p:cNvPr id="3" name="TextBox 3"/>
          <p:cNvSpPr txBox="1"/>
          <p:nvPr/>
        </p:nvSpPr>
        <p:spPr>
          <a:xfrm>
            <a:off x="1289606" y="4667250"/>
            <a:ext cx="6564789" cy="942975"/>
          </a:xfrm>
          <a:prstGeom prst="rect">
            <a:avLst/>
          </a:prstGeom>
        </p:spPr>
        <p:txBody>
          <a:bodyPr lIns="0" tIns="0" rIns="0" bIns="0" rtlCol="0" anchor="t">
            <a:spAutoFit/>
          </a:bodyPr>
          <a:lstStyle/>
          <a:p>
            <a:pPr marL="0" lvl="0" indent="0" algn="l">
              <a:lnSpc>
                <a:spcPts val="7409"/>
              </a:lnSpc>
            </a:pPr>
            <a:r>
              <a:rPr lang="en-US" sz="6175" b="1">
                <a:solidFill>
                  <a:srgbClr val="FFFFFF"/>
                </a:solidFill>
                <a:latin typeface="Montserrat Medium"/>
                <a:ea typeface="Montserrat Medium"/>
                <a:cs typeface="Montserrat Medium"/>
                <a:sym typeface="Montserrat Medium"/>
              </a:rPr>
              <a:t>Дәріс мақсаты:</a:t>
            </a:r>
          </a:p>
        </p:txBody>
      </p:sp>
      <p:sp>
        <p:nvSpPr>
          <p:cNvPr id="4" name="TextBox 4"/>
          <p:cNvSpPr txBox="1"/>
          <p:nvPr/>
        </p:nvSpPr>
        <p:spPr>
          <a:xfrm>
            <a:off x="10314795" y="1123950"/>
            <a:ext cx="6591300" cy="7981950"/>
          </a:xfrm>
          <a:prstGeom prst="rect">
            <a:avLst/>
          </a:prstGeom>
        </p:spPr>
        <p:txBody>
          <a:bodyPr lIns="0" tIns="0" rIns="0" bIns="0" rtlCol="0" anchor="t">
            <a:spAutoFit/>
          </a:bodyPr>
          <a:lstStyle/>
          <a:p>
            <a:pPr algn="l">
              <a:lnSpc>
                <a:spcPts val="4200"/>
              </a:lnSpc>
            </a:pPr>
            <a:r>
              <a:rPr lang="en-US" sz="3000">
                <a:solidFill>
                  <a:srgbClr val="000000"/>
                </a:solidFill>
                <a:latin typeface="Montserrat"/>
                <a:ea typeface="Montserrat"/>
                <a:cs typeface="Montserrat"/>
                <a:sym typeface="Montserrat"/>
              </a:rPr>
              <a:t>білім алушыларға органикалық химияның даму тарихын, оның қазіргі теориялық негіздерін түсіндіру, Бутлеровтың химиялық құрылыс теориясының маңызын ашып көрсету, молекулалардың кеңістіктік құрылысын сипаттайтын стереохимиялық ұғымдармен (конформация, конформациялық талдау) таныстыру және органикалық қосылыстардың құрылымы мен қасиеттерінің өзара байланысын түсіндіру.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1595" y="621782"/>
            <a:ext cx="17123033" cy="2886075"/>
          </a:xfrm>
          <a:prstGeom prst="rect">
            <a:avLst/>
          </a:prstGeom>
        </p:spPr>
        <p:txBody>
          <a:bodyPr lIns="0" tIns="0" rIns="0" bIns="0" rtlCol="0" anchor="t">
            <a:spAutoFit/>
          </a:bodyPr>
          <a:lstStyle/>
          <a:p>
            <a:pPr marL="0" lvl="0" indent="0" algn="ctr">
              <a:lnSpc>
                <a:spcPts val="7589"/>
              </a:lnSpc>
            </a:pPr>
            <a:r>
              <a:rPr lang="en-US" sz="6325" b="1">
                <a:solidFill>
                  <a:srgbClr val="000000"/>
                </a:solidFill>
                <a:latin typeface="Montserrat Medium"/>
                <a:ea typeface="Montserrat Medium"/>
                <a:cs typeface="Montserrat Medium"/>
                <a:sym typeface="Montserrat Medium"/>
              </a:rPr>
              <a:t>Көміртектің тетраэдрлік құрылысы және химиялық құрылыс теориясының дамуы</a:t>
            </a:r>
          </a:p>
        </p:txBody>
      </p:sp>
      <p:sp>
        <p:nvSpPr>
          <p:cNvPr id="3" name="TextBox 3"/>
          <p:cNvSpPr txBox="1"/>
          <p:nvPr/>
        </p:nvSpPr>
        <p:spPr>
          <a:xfrm>
            <a:off x="1187812" y="3679076"/>
            <a:ext cx="16230600" cy="6199746"/>
          </a:xfrm>
          <a:prstGeom prst="rect">
            <a:avLst/>
          </a:prstGeom>
        </p:spPr>
        <p:txBody>
          <a:bodyPr lIns="0" tIns="0" rIns="0" bIns="0" rtlCol="0" anchor="t">
            <a:spAutoFit/>
          </a:bodyPr>
          <a:lstStyle/>
          <a:p>
            <a:pPr algn="ctr">
              <a:lnSpc>
                <a:spcPts val="3817"/>
              </a:lnSpc>
            </a:pPr>
            <a:r>
              <a:rPr lang="en-US" sz="2726">
                <a:solidFill>
                  <a:srgbClr val="000000"/>
                </a:solidFill>
                <a:latin typeface="Montserrat"/>
                <a:ea typeface="Montserrat"/>
                <a:cs typeface="Montserrat"/>
                <a:sym typeface="Montserrat"/>
              </a:rPr>
              <a:t> 1874 ж. Ле Бель және оған байланыссыз Вант- Гофф кеңістіктегі құрылыс туралы ойын дамытты. Олар органикалық химияға фундаменталды ой көміртек симметриясы тетраэдрда, яғни көміртектің орынбасар топтары атомдарының байланысы тетраэдрде орналасуын енгізді.</a:t>
            </a:r>
          </a:p>
          <a:p>
            <a:pPr algn="ctr">
              <a:lnSpc>
                <a:spcPts val="3817"/>
              </a:lnSpc>
            </a:pPr>
            <a:r>
              <a:rPr lang="en-US" sz="2726">
                <a:solidFill>
                  <a:srgbClr val="000000"/>
                </a:solidFill>
                <a:latin typeface="Montserrat"/>
                <a:ea typeface="Montserrat"/>
                <a:cs typeface="Montserrat"/>
                <a:sym typeface="Montserrat"/>
              </a:rPr>
              <a:t> Бұл көріністің көмегімен оптикалық активті қосылыстардың молекула құрылысы негізіндеоңай түсіндіруге және екі оптикалық изомерия формасының жүзеге асырылуын айтуға болады (молекуланың ассимметриялық құрылысы негізінде). Қарапайым көмірсутектік қосылыстардың тетраэдрлік құрылысы рентгенографиялық зерттеумен белгілі болады.</a:t>
            </a:r>
          </a:p>
          <a:p>
            <a:pPr algn="ctr">
              <a:lnSpc>
                <a:spcPts val="3817"/>
              </a:lnSpc>
            </a:pPr>
            <a:r>
              <a:rPr lang="en-US" sz="2726">
                <a:solidFill>
                  <a:srgbClr val="000000"/>
                </a:solidFill>
                <a:latin typeface="Montserrat"/>
                <a:ea typeface="Montserrat"/>
                <a:cs typeface="Montserrat"/>
                <a:sym typeface="Montserrat"/>
              </a:rPr>
              <a:t> 1858 жылдан бастап,А.М.Бутлеров химиялық құрылыстеориясын дамытады және экспериментальды тұрақталады. Бутлеров материалистік көзқарастардан , М.В.Ломоносов пен Дальтонға негізделген атомистік ілімді шығарды.</a:t>
            </a:r>
          </a:p>
          <a:p>
            <a:pPr algn="ctr">
              <a:lnSpc>
                <a:spcPts val="3817"/>
              </a:lnSpc>
            </a:pPr>
            <a:endParaRPr lang="en-US" sz="2726">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777"/>
            </a:stretch>
          </a:blipFill>
        </p:spPr>
      </p:sp>
      <p:sp>
        <p:nvSpPr>
          <p:cNvPr id="3" name="TextBox 3"/>
          <p:cNvSpPr txBox="1"/>
          <p:nvPr/>
        </p:nvSpPr>
        <p:spPr>
          <a:xfrm>
            <a:off x="2853347" y="1019175"/>
            <a:ext cx="14825384" cy="942975"/>
          </a:xfrm>
          <a:prstGeom prst="rect">
            <a:avLst/>
          </a:prstGeom>
        </p:spPr>
        <p:txBody>
          <a:bodyPr lIns="0" tIns="0" rIns="0" bIns="0" rtlCol="0" anchor="t">
            <a:spAutoFit/>
          </a:bodyPr>
          <a:lstStyle/>
          <a:p>
            <a:pPr marL="0" lvl="0" indent="0" algn="l">
              <a:lnSpc>
                <a:spcPts val="7409"/>
              </a:lnSpc>
            </a:pPr>
            <a:r>
              <a:rPr lang="en-US" sz="6175" b="1">
                <a:solidFill>
                  <a:srgbClr val="FFFFFF"/>
                </a:solidFill>
                <a:latin typeface="Montserrat Medium"/>
                <a:ea typeface="Montserrat Medium"/>
                <a:cs typeface="Montserrat Medium"/>
                <a:sym typeface="Montserrat Medium"/>
              </a:rPr>
              <a:t>Химиялық құрылыс теориясы</a:t>
            </a:r>
          </a:p>
        </p:txBody>
      </p:sp>
      <p:sp>
        <p:nvSpPr>
          <p:cNvPr id="4" name="TextBox 4"/>
          <p:cNvSpPr txBox="1"/>
          <p:nvPr/>
        </p:nvSpPr>
        <p:spPr>
          <a:xfrm>
            <a:off x="622580" y="2343150"/>
            <a:ext cx="17386118" cy="6915150"/>
          </a:xfrm>
          <a:prstGeom prst="rect">
            <a:avLst/>
          </a:prstGeom>
        </p:spPr>
        <p:txBody>
          <a:bodyPr lIns="0" tIns="0" rIns="0" bIns="0" rtlCol="0" anchor="t">
            <a:spAutoFit/>
          </a:bodyPr>
          <a:lstStyle/>
          <a:p>
            <a:pPr algn="l">
              <a:lnSpc>
                <a:spcPts val="4200"/>
              </a:lnSpc>
            </a:pPr>
            <a:r>
              <a:rPr lang="en-US" sz="3000">
                <a:solidFill>
                  <a:srgbClr val="0B0053"/>
                </a:solidFill>
                <a:latin typeface="Montserrat"/>
                <a:ea typeface="Montserrat"/>
                <a:cs typeface="Montserrat"/>
                <a:sym typeface="Montserrat"/>
              </a:rPr>
              <a:t> А.М.Бутлеровтың арқасында, ол химиялық құрылыс түсінігін өте ойластырылған түрде тұратынын анықтады. Оған дейін зерттеушілер, Берцелиус пен Жерар құрылыс дегенде конституциялық шын молекула геометриясын,яғни атомдардың кеңістікте орналасуы деп түсінеді. 19ғ химиктер үшін бұл тапсырманың шешуі қиын іс болды. Бутлеров қиыншылықты жақсы түсінді, молекуланың физикалық құрылысын құрастыру жолында құралатын атомаралық арақашықтығы,валенттік бұрыш , изомерлер түзілуі фактісіне сүйенсек, аса анықталған және шынайы тапсырманы ұсынды: атом қосылысының тәртібін химиялық әдіспен анықтау.</a:t>
            </a:r>
          </a:p>
          <a:p>
            <a:pPr algn="l">
              <a:lnSpc>
                <a:spcPts val="4200"/>
              </a:lnSpc>
            </a:pPr>
            <a:r>
              <a:rPr lang="en-US" sz="3000">
                <a:solidFill>
                  <a:srgbClr val="0B0053"/>
                </a:solidFill>
                <a:latin typeface="Montserrat"/>
                <a:ea typeface="Montserrat"/>
                <a:cs typeface="Montserrat"/>
                <a:sym typeface="Montserrat"/>
              </a:rPr>
              <a:t>Бұндай тәртіп сезілуі қажет және тиянақты болады, кері жағдайда біз изомерия әрекетін бақыламадық. Бұл тиянақты тәртіпті Бутлеров молекулада атомдардың өзара әрекеті және химиялық құрылыспен атады. Бұндай тәртіп болады, әрбір химиялық қосылысқа бір ғана құрылыстық формула қатысты болуы мүмкін, берілген қосылыстың барлық қасиетін түсіндіруі керек.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02909" y="413510"/>
            <a:ext cx="15682183" cy="1571625"/>
          </a:xfrm>
          <a:prstGeom prst="rect">
            <a:avLst/>
          </a:prstGeom>
        </p:spPr>
        <p:txBody>
          <a:bodyPr lIns="0" tIns="0" rIns="0" bIns="0" rtlCol="0" anchor="t">
            <a:spAutoFit/>
          </a:bodyPr>
          <a:lstStyle/>
          <a:p>
            <a:pPr marL="0" lvl="0" indent="0" algn="ctr">
              <a:lnSpc>
                <a:spcPts val="4130"/>
              </a:lnSpc>
            </a:pPr>
            <a:r>
              <a:rPr lang="en-US" sz="3442" b="1">
                <a:solidFill>
                  <a:srgbClr val="000000"/>
                </a:solidFill>
                <a:latin typeface="Montserrat Medium"/>
                <a:ea typeface="Montserrat Medium"/>
                <a:cs typeface="Montserrat Medium"/>
                <a:sym typeface="Montserrat Medium"/>
              </a:rPr>
              <a:t> А.М.Бутлеров химиялық құрылыс теорияның мәнін қысқаша мынадай қағидалармен беруге болады:</a:t>
            </a:r>
          </a:p>
          <a:p>
            <a:pPr marL="0" lvl="0" indent="0" algn="ctr">
              <a:lnSpc>
                <a:spcPts val="4130"/>
              </a:lnSpc>
            </a:pPr>
            <a:endParaRPr lang="en-US" sz="3442" b="1">
              <a:solidFill>
                <a:srgbClr val="000000"/>
              </a:solidFill>
              <a:latin typeface="Montserrat Medium"/>
              <a:ea typeface="Montserrat Medium"/>
              <a:cs typeface="Montserrat Medium"/>
              <a:sym typeface="Montserrat Medium"/>
            </a:endParaRPr>
          </a:p>
        </p:txBody>
      </p:sp>
      <p:sp>
        <p:nvSpPr>
          <p:cNvPr id="3" name="TextBox 3"/>
          <p:cNvSpPr txBox="1"/>
          <p:nvPr/>
        </p:nvSpPr>
        <p:spPr>
          <a:xfrm>
            <a:off x="269642" y="1644332"/>
            <a:ext cx="2903721" cy="8998585"/>
          </a:xfrm>
          <a:prstGeom prst="rect">
            <a:avLst/>
          </a:prstGeom>
        </p:spPr>
        <p:txBody>
          <a:bodyPr lIns="0" tIns="0" rIns="0" bIns="0" rtlCol="0" anchor="t">
            <a:spAutoFit/>
          </a:bodyPr>
          <a:lstStyle/>
          <a:p>
            <a:pPr marL="0" lvl="0" indent="0" algn="ctr">
              <a:lnSpc>
                <a:spcPts val="3290"/>
              </a:lnSpc>
              <a:spcBef>
                <a:spcPct val="0"/>
              </a:spcBef>
            </a:pPr>
            <a:r>
              <a:rPr lang="en-US" sz="2350">
                <a:solidFill>
                  <a:srgbClr val="000000"/>
                </a:solidFill>
                <a:latin typeface="Montserrat"/>
                <a:ea typeface="Montserrat"/>
                <a:cs typeface="Montserrat"/>
                <a:sym typeface="Montserrat"/>
              </a:rPr>
              <a:t>1.Органикалық заттар молекулаларының құрамына кіретін атомдар тәртіпсіз орналаспайды, олар өздерінің валенттілігіне сәйкес өзара бірімен-бірі белгілі ретпен байланысады. А.М.Бутлеров молекуладағы атомдардың белгілі бір ретпен қосылуы тәртібін химиялық құрылыс деп атады.</a:t>
            </a:r>
          </a:p>
          <a:p>
            <a:pPr marL="0" lvl="0" indent="0" algn="ctr">
              <a:lnSpc>
                <a:spcPts val="3289"/>
              </a:lnSpc>
              <a:spcBef>
                <a:spcPct val="0"/>
              </a:spcBef>
            </a:pPr>
            <a:endParaRPr lang="en-US" sz="2350">
              <a:solidFill>
                <a:srgbClr val="000000"/>
              </a:solidFill>
              <a:latin typeface="Montserrat"/>
              <a:ea typeface="Montserrat"/>
              <a:cs typeface="Montserrat"/>
              <a:sym typeface="Montserrat"/>
            </a:endParaRPr>
          </a:p>
        </p:txBody>
      </p:sp>
      <p:sp>
        <p:nvSpPr>
          <p:cNvPr id="4" name="TextBox 4"/>
          <p:cNvSpPr txBox="1"/>
          <p:nvPr/>
        </p:nvSpPr>
        <p:spPr>
          <a:xfrm>
            <a:off x="3611513" y="1644332"/>
            <a:ext cx="2616742" cy="5721985"/>
          </a:xfrm>
          <a:prstGeom prst="rect">
            <a:avLst/>
          </a:prstGeom>
        </p:spPr>
        <p:txBody>
          <a:bodyPr lIns="0" tIns="0" rIns="0" bIns="0" rtlCol="0" anchor="t">
            <a:spAutoFit/>
          </a:bodyPr>
          <a:lstStyle/>
          <a:p>
            <a:pPr marL="0" lvl="0" indent="0" algn="ctr">
              <a:lnSpc>
                <a:spcPts val="3290"/>
              </a:lnSpc>
              <a:spcBef>
                <a:spcPct val="0"/>
              </a:spcBef>
            </a:pPr>
            <a:r>
              <a:rPr lang="en-US" sz="2350">
                <a:solidFill>
                  <a:srgbClr val="000000"/>
                </a:solidFill>
                <a:latin typeface="Montserrat"/>
                <a:ea typeface="Montserrat"/>
                <a:cs typeface="Montserrat"/>
                <a:sym typeface="Montserrat"/>
              </a:rPr>
              <a:t>2.Заттардың қасиеттері молекула құрылысына, яғни молекуладағы атомдардың байланысу ретіне, олардың бір-біріне өзара әсер ету тәртібіне байланысты.</a:t>
            </a:r>
          </a:p>
          <a:p>
            <a:pPr marL="0" lvl="0" indent="0" algn="ctr">
              <a:lnSpc>
                <a:spcPts val="3289"/>
              </a:lnSpc>
              <a:spcBef>
                <a:spcPct val="0"/>
              </a:spcBef>
            </a:pPr>
            <a:endParaRPr lang="en-US" sz="2350">
              <a:solidFill>
                <a:srgbClr val="000000"/>
              </a:solidFill>
              <a:latin typeface="Montserrat"/>
              <a:ea typeface="Montserrat"/>
              <a:cs typeface="Montserrat"/>
              <a:sym typeface="Montserrat"/>
            </a:endParaRPr>
          </a:p>
        </p:txBody>
      </p:sp>
      <p:sp>
        <p:nvSpPr>
          <p:cNvPr id="5" name="TextBox 5"/>
          <p:cNvSpPr txBox="1"/>
          <p:nvPr/>
        </p:nvSpPr>
        <p:spPr>
          <a:xfrm>
            <a:off x="6835979" y="1644332"/>
            <a:ext cx="3139903" cy="8589010"/>
          </a:xfrm>
          <a:prstGeom prst="rect">
            <a:avLst/>
          </a:prstGeom>
        </p:spPr>
        <p:txBody>
          <a:bodyPr lIns="0" tIns="0" rIns="0" bIns="0" rtlCol="0" anchor="t">
            <a:spAutoFit/>
          </a:bodyPr>
          <a:lstStyle/>
          <a:p>
            <a:pPr marL="0" lvl="0" indent="0" algn="ctr">
              <a:lnSpc>
                <a:spcPts val="3290"/>
              </a:lnSpc>
              <a:spcBef>
                <a:spcPct val="0"/>
              </a:spcBef>
            </a:pPr>
            <a:r>
              <a:rPr lang="en-US" sz="2350">
                <a:solidFill>
                  <a:srgbClr val="000000"/>
                </a:solidFill>
                <a:latin typeface="Montserrat"/>
                <a:ea typeface="Montserrat"/>
                <a:cs typeface="Montserrat"/>
                <a:sym typeface="Montserrat"/>
              </a:rPr>
              <a:t>3.Заттардың қасиеттерің біле отырып, олардың құрылысын нақтылауға, және керісінше: органикалық қосылыстардың құрылысы арқылы оның қасиеттерін түсіндіруге болады. «Күрделі бөлшектің химиялық табиғаты өзінің қарапайым құрам бөліктерінің табиғатына, олардың санына және химиялық құрылысына байланысты».</a:t>
            </a:r>
          </a:p>
          <a:p>
            <a:pPr marL="0" lvl="0" indent="0" algn="ctr">
              <a:lnSpc>
                <a:spcPts val="3289"/>
              </a:lnSpc>
              <a:spcBef>
                <a:spcPct val="0"/>
              </a:spcBef>
            </a:pPr>
            <a:endParaRPr lang="en-US" sz="2350">
              <a:solidFill>
                <a:srgbClr val="000000"/>
              </a:solidFill>
              <a:latin typeface="Montserrat"/>
              <a:ea typeface="Montserrat"/>
              <a:cs typeface="Montserrat"/>
              <a:sym typeface="Montserrat"/>
            </a:endParaRPr>
          </a:p>
        </p:txBody>
      </p:sp>
      <p:sp>
        <p:nvSpPr>
          <p:cNvPr id="6" name="TextBox 6"/>
          <p:cNvSpPr txBox="1"/>
          <p:nvPr/>
        </p:nvSpPr>
        <p:spPr>
          <a:xfrm>
            <a:off x="14018602" y="1644332"/>
            <a:ext cx="2616742" cy="6950710"/>
          </a:xfrm>
          <a:prstGeom prst="rect">
            <a:avLst/>
          </a:prstGeom>
        </p:spPr>
        <p:txBody>
          <a:bodyPr lIns="0" tIns="0" rIns="0" bIns="0" rtlCol="0" anchor="t">
            <a:spAutoFit/>
          </a:bodyPr>
          <a:lstStyle/>
          <a:p>
            <a:pPr marL="0" lvl="0" indent="0" algn="ctr">
              <a:lnSpc>
                <a:spcPts val="3290"/>
              </a:lnSpc>
              <a:spcBef>
                <a:spcPct val="0"/>
              </a:spcBef>
            </a:pPr>
            <a:r>
              <a:rPr lang="en-US" sz="2350">
                <a:solidFill>
                  <a:srgbClr val="000000"/>
                </a:solidFill>
                <a:latin typeface="Montserrat"/>
                <a:ea typeface="Montserrat"/>
                <a:cs typeface="Montserrat"/>
                <a:sym typeface="Montserrat"/>
              </a:rPr>
              <a:t>5.Молекуладағы атомдарбайланысын құрылымдық формулаарқылы көрсетуге болады. Құрылымдық формула атомдардың байланысу ретін көрсетеді, ал атомдардың кеңістікте орналасуын көрсетпейді.</a:t>
            </a:r>
          </a:p>
          <a:p>
            <a:pPr marL="0" lvl="0" indent="0" algn="ctr">
              <a:lnSpc>
                <a:spcPts val="3289"/>
              </a:lnSpc>
              <a:spcBef>
                <a:spcPct val="0"/>
              </a:spcBef>
            </a:pPr>
            <a:endParaRPr lang="en-US" sz="2350">
              <a:solidFill>
                <a:srgbClr val="000000"/>
              </a:solidFill>
              <a:latin typeface="Montserrat"/>
              <a:ea typeface="Montserrat"/>
              <a:cs typeface="Montserrat"/>
              <a:sym typeface="Montserrat"/>
            </a:endParaRPr>
          </a:p>
        </p:txBody>
      </p:sp>
      <p:sp>
        <p:nvSpPr>
          <p:cNvPr id="7" name="Freeform 7"/>
          <p:cNvSpPr/>
          <p:nvPr/>
        </p:nvSpPr>
        <p:spPr>
          <a:xfrm>
            <a:off x="17259300" y="0"/>
            <a:ext cx="1028700" cy="10287000"/>
          </a:xfrm>
          <a:custGeom>
            <a:avLst/>
            <a:gdLst/>
            <a:ahLst/>
            <a:cxnLst/>
            <a:rect l="l" t="t" r="r" b="b"/>
            <a:pathLst>
              <a:path w="1028700" h="10287000">
                <a:moveTo>
                  <a:pt x="0" y="0"/>
                </a:moveTo>
                <a:lnTo>
                  <a:pt x="1028700" y="0"/>
                </a:lnTo>
                <a:lnTo>
                  <a:pt x="1028700" y="10287000"/>
                </a:lnTo>
                <a:lnTo>
                  <a:pt x="0" y="10287000"/>
                </a:lnTo>
                <a:lnTo>
                  <a:pt x="0" y="0"/>
                </a:lnTo>
                <a:close/>
              </a:path>
            </a:pathLst>
          </a:custGeom>
          <a:blipFill>
            <a:blip r:embed="rId2"/>
            <a:stretch>
              <a:fillRect l="-704716" r="-704716"/>
            </a:stretch>
          </a:blipFill>
        </p:spPr>
      </p:sp>
      <p:sp>
        <p:nvSpPr>
          <p:cNvPr id="8" name="TextBox 8"/>
          <p:cNvSpPr txBox="1"/>
          <p:nvPr/>
        </p:nvSpPr>
        <p:spPr>
          <a:xfrm>
            <a:off x="10604532" y="1644332"/>
            <a:ext cx="2616742" cy="8589010"/>
          </a:xfrm>
          <a:prstGeom prst="rect">
            <a:avLst/>
          </a:prstGeom>
        </p:spPr>
        <p:txBody>
          <a:bodyPr lIns="0" tIns="0" rIns="0" bIns="0" rtlCol="0" anchor="t">
            <a:spAutoFit/>
          </a:bodyPr>
          <a:lstStyle/>
          <a:p>
            <a:pPr marL="0" lvl="0" indent="0" algn="ctr">
              <a:lnSpc>
                <a:spcPts val="3290"/>
              </a:lnSpc>
              <a:spcBef>
                <a:spcPct val="0"/>
              </a:spcBef>
            </a:pPr>
            <a:r>
              <a:rPr lang="en-US" sz="2350">
                <a:solidFill>
                  <a:srgbClr val="000000"/>
                </a:solidFill>
                <a:latin typeface="Montserrat"/>
                <a:ea typeface="Montserrat"/>
                <a:cs typeface="Montserrat"/>
                <a:sym typeface="Montserrat"/>
              </a:rPr>
              <a:t>4.Атомдардың және атомдық топтардың химиялық қасиеттері тұрақтыемес, ол молекуладағы басқа атомдарға (атомдық топтарға) байланысты және атомдардың әсері, егер олар бір-бірімен тікелей байланысса соғұрлым күштірек болады.</a:t>
            </a:r>
          </a:p>
          <a:p>
            <a:pPr marL="0" lvl="0" indent="0" algn="ctr">
              <a:lnSpc>
                <a:spcPts val="3289"/>
              </a:lnSpc>
              <a:spcBef>
                <a:spcPct val="0"/>
              </a:spcBef>
            </a:pPr>
            <a:endParaRPr lang="en-US" sz="2350">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9759" y="1028700"/>
            <a:ext cx="15779541" cy="1200150"/>
          </a:xfrm>
          <a:prstGeom prst="rect">
            <a:avLst/>
          </a:prstGeom>
        </p:spPr>
        <p:txBody>
          <a:bodyPr lIns="0" tIns="0" rIns="0" bIns="0" rtlCol="0" anchor="t">
            <a:spAutoFit/>
          </a:bodyPr>
          <a:lstStyle/>
          <a:p>
            <a:pPr marL="0" lvl="0" indent="0" algn="ctr">
              <a:lnSpc>
                <a:spcPts val="4729"/>
              </a:lnSpc>
            </a:pPr>
            <a:r>
              <a:rPr lang="en-US" sz="3941" b="1">
                <a:solidFill>
                  <a:srgbClr val="000000"/>
                </a:solidFill>
                <a:latin typeface="Montserrat Medium"/>
                <a:ea typeface="Montserrat Medium"/>
                <a:cs typeface="Montserrat Medium"/>
                <a:sym typeface="Montserrat Medium"/>
              </a:rPr>
              <a:t> ХИМИЯЛЫҚ ҚҰРЫЛЫС ТЕОРИЯСЫ ИЗОМЕРИЯ ҚҰБЫЛЫСЫН ТҮСІНДІРУГЕ МҮМКІНДІК БЕРДІ. </a:t>
            </a:r>
          </a:p>
        </p:txBody>
      </p:sp>
      <p:sp>
        <p:nvSpPr>
          <p:cNvPr id="3" name="TextBox 3"/>
          <p:cNvSpPr txBox="1"/>
          <p:nvPr/>
        </p:nvSpPr>
        <p:spPr>
          <a:xfrm>
            <a:off x="1479759" y="3189192"/>
            <a:ext cx="16198343" cy="1762125"/>
          </a:xfrm>
          <a:prstGeom prst="rect">
            <a:avLst/>
          </a:prstGeom>
        </p:spPr>
        <p:txBody>
          <a:bodyPr lIns="0" tIns="0" rIns="0" bIns="0" rtlCol="0" anchor="t">
            <a:spAutoFit/>
          </a:bodyPr>
          <a:lstStyle/>
          <a:p>
            <a:pPr marL="0" lvl="0" indent="0" algn="ctr">
              <a:lnSpc>
                <a:spcPts val="2790"/>
              </a:lnSpc>
            </a:pPr>
            <a:r>
              <a:rPr lang="en-US" sz="2325" b="1">
                <a:solidFill>
                  <a:srgbClr val="000000"/>
                </a:solidFill>
                <a:latin typeface="Montserrat Medium"/>
                <a:ea typeface="Montserrat Medium"/>
                <a:cs typeface="Montserrat Medium"/>
                <a:sym typeface="Montserrat Medium"/>
              </a:rPr>
              <a:t> МОЛЕКУЛАСЫНЫҢ ҚҰРАМЫ БІРДЕЙ, БІРАҚ ХИМИЯЛЫҚ ҚҰРЫЛЫСЫ ӘР ТҮРЛІ, СОҒАН БАЙЛАНЫСТЫ ҚАСИЕТТЕРІ ДЕ ӨЗГЕШЕ БОЛАТЫН ЗАТТАРДЫ ИЗОМЕРЛЕР ДЕП АТАЙДЫ. МЫСАЛЫ, С2Н6О МОЛЕКУЛАЛЫҚ ФОРМУЛАСЫНА ЕКІ ТҮРЛІ ҚҰРЫЛЫСТЫ ҚОСЫЛЫСТАР – ЭТИЛ СПИРТІҢ ЖӘНЕ ДИМЕТИЛ ЭФИРІҢ ЖАЗУҒА БОЛАДЫ:</a:t>
            </a:r>
          </a:p>
          <a:p>
            <a:pPr marL="0" lvl="0" indent="0" algn="ctr">
              <a:lnSpc>
                <a:spcPts val="2790"/>
              </a:lnSpc>
            </a:pPr>
            <a:endParaRPr lang="en-US" sz="2325" b="1">
              <a:solidFill>
                <a:srgbClr val="000000"/>
              </a:solidFill>
              <a:latin typeface="Montserrat Medium"/>
              <a:ea typeface="Montserrat Medium"/>
              <a:cs typeface="Montserrat Medium"/>
              <a:sym typeface="Montserrat Medium"/>
            </a:endParaRPr>
          </a:p>
        </p:txBody>
      </p:sp>
      <p:sp>
        <p:nvSpPr>
          <p:cNvPr id="4" name="TextBox 4"/>
          <p:cNvSpPr txBox="1"/>
          <p:nvPr/>
        </p:nvSpPr>
        <p:spPr>
          <a:xfrm>
            <a:off x="6100469" y="4999784"/>
            <a:ext cx="10193066" cy="1353017"/>
          </a:xfrm>
          <a:prstGeom prst="rect">
            <a:avLst/>
          </a:prstGeom>
        </p:spPr>
        <p:txBody>
          <a:bodyPr lIns="0" tIns="0" rIns="0" bIns="0" rtlCol="0" anchor="t">
            <a:spAutoFit/>
          </a:bodyPr>
          <a:lstStyle/>
          <a:p>
            <a:pPr algn="l">
              <a:lnSpc>
                <a:spcPts val="3649"/>
              </a:lnSpc>
            </a:pPr>
            <a:r>
              <a:rPr lang="en-US" sz="2606" b="1">
                <a:solidFill>
                  <a:srgbClr val="000000"/>
                </a:solidFill>
                <a:latin typeface="Montserrat Bold"/>
                <a:ea typeface="Montserrat Bold"/>
                <a:cs typeface="Montserrat Bold"/>
                <a:sym typeface="Montserrat Bold"/>
              </a:rPr>
              <a:t> СН3 – СН2 – ОН                  СН3 – О – СН3</a:t>
            </a:r>
          </a:p>
          <a:p>
            <a:pPr algn="l">
              <a:lnSpc>
                <a:spcPts val="3649"/>
              </a:lnSpc>
            </a:pPr>
            <a:r>
              <a:rPr lang="en-US" sz="2606" b="1">
                <a:solidFill>
                  <a:srgbClr val="000000"/>
                </a:solidFill>
                <a:latin typeface="Montserrat Bold"/>
                <a:ea typeface="Montserrat Bold"/>
                <a:cs typeface="Montserrat Bold"/>
                <a:sym typeface="Montserrat Bold"/>
              </a:rPr>
              <a:t>  этил спирті                     диметил эфирі</a:t>
            </a:r>
          </a:p>
          <a:p>
            <a:pPr algn="l">
              <a:lnSpc>
                <a:spcPts val="3649"/>
              </a:lnSpc>
            </a:pPr>
            <a:endParaRPr lang="en-US" sz="2606" b="1">
              <a:solidFill>
                <a:srgbClr val="000000"/>
              </a:solidFill>
              <a:latin typeface="Montserrat Bold"/>
              <a:ea typeface="Montserrat Bold"/>
              <a:cs typeface="Montserrat Bold"/>
              <a:sym typeface="Montserrat Bold"/>
            </a:endParaRPr>
          </a:p>
        </p:txBody>
      </p:sp>
      <p:sp>
        <p:nvSpPr>
          <p:cNvPr id="5" name="TextBox 5"/>
          <p:cNvSpPr txBox="1"/>
          <p:nvPr/>
        </p:nvSpPr>
        <p:spPr>
          <a:xfrm>
            <a:off x="1479759" y="6401267"/>
            <a:ext cx="15425708" cy="2613025"/>
          </a:xfrm>
          <a:prstGeom prst="rect">
            <a:avLst/>
          </a:prstGeom>
        </p:spPr>
        <p:txBody>
          <a:bodyPr lIns="0" tIns="0" rIns="0" bIns="0" rtlCol="0" anchor="t">
            <a:spAutoFit/>
          </a:bodyPr>
          <a:lstStyle/>
          <a:p>
            <a:pPr algn="ctr">
              <a:lnSpc>
                <a:spcPts val="3500"/>
              </a:lnSpc>
            </a:pPr>
            <a:r>
              <a:rPr lang="en-US" sz="2500">
                <a:solidFill>
                  <a:srgbClr val="000000"/>
                </a:solidFill>
                <a:latin typeface="Montserrat"/>
                <a:ea typeface="Montserrat"/>
                <a:cs typeface="Montserrat"/>
                <a:sym typeface="Montserrat"/>
              </a:rPr>
              <a:t> Қазіргі кезде А.М.Бутлеровтың химиялық құрылыс теориясы өзінің мағанасын жоғалтқан жоқ. Ол органикалық химияның қазіргі теориялық көзқарастардың негізін қалады. Қазір бұл теорияның мәнің былай айтуға болады: органикалық қосылыстардың физикалық және химиялық қасиеттері олардың молекулалық құрамымен, сонымен қатар химиялық, кеңістіктік және электрондық құрылыстарымен анықталады.</a:t>
            </a:r>
          </a:p>
          <a:p>
            <a:pPr algn="ctr">
              <a:lnSpc>
                <a:spcPts val="3499"/>
              </a:lnSpc>
            </a:pPr>
            <a:endParaRPr lang="en-US" sz="2500">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0322775" y="1210409"/>
            <a:ext cx="4744154" cy="1317820"/>
          </a:xfrm>
          <a:prstGeom prst="rect">
            <a:avLst/>
          </a:prstGeom>
        </p:spPr>
      </p:pic>
      <p:sp>
        <p:nvSpPr>
          <p:cNvPr id="3" name="TextBox 3"/>
          <p:cNvSpPr txBox="1"/>
          <p:nvPr/>
        </p:nvSpPr>
        <p:spPr>
          <a:xfrm>
            <a:off x="1028700" y="2645263"/>
            <a:ext cx="9883093" cy="5105400"/>
          </a:xfrm>
          <a:prstGeom prst="rect">
            <a:avLst/>
          </a:prstGeom>
        </p:spPr>
        <p:txBody>
          <a:bodyPr lIns="0" tIns="0" rIns="0" bIns="0" rtlCol="0" anchor="t">
            <a:spAutoFit/>
          </a:bodyPr>
          <a:lstStyle/>
          <a:p>
            <a:pPr marL="0" lvl="0" indent="0" algn="l">
              <a:lnSpc>
                <a:spcPts val="8039"/>
              </a:lnSpc>
            </a:pPr>
            <a:r>
              <a:rPr lang="en-US" sz="6700" b="1">
                <a:solidFill>
                  <a:srgbClr val="000000"/>
                </a:solidFill>
                <a:latin typeface="Montserrat Medium"/>
                <a:ea typeface="Montserrat Medium"/>
                <a:cs typeface="Montserrat Medium"/>
                <a:sym typeface="Montserrat Medium"/>
              </a:rPr>
              <a:t>Стереохимиялық теория (конформация, конформациялық талдау).</a:t>
            </a:r>
          </a:p>
        </p:txBody>
      </p:sp>
      <p:sp>
        <p:nvSpPr>
          <p:cNvPr id="4" name="TextBox 4"/>
          <p:cNvSpPr txBox="1"/>
          <p:nvPr/>
        </p:nvSpPr>
        <p:spPr>
          <a:xfrm>
            <a:off x="9840017" y="2607163"/>
            <a:ext cx="7977517" cy="6684728"/>
          </a:xfrm>
          <a:prstGeom prst="rect">
            <a:avLst/>
          </a:prstGeom>
        </p:spPr>
        <p:txBody>
          <a:bodyPr lIns="0" tIns="0" rIns="0" bIns="0" rtlCol="0" anchor="t">
            <a:spAutoFit/>
          </a:bodyPr>
          <a:lstStyle/>
          <a:p>
            <a:pPr algn="l">
              <a:lnSpc>
                <a:spcPts val="3337"/>
              </a:lnSpc>
            </a:pPr>
            <a:r>
              <a:rPr lang="en-US" sz="2383">
                <a:solidFill>
                  <a:srgbClr val="000000"/>
                </a:solidFill>
                <a:latin typeface="Montserrat"/>
                <a:ea typeface="Montserrat"/>
                <a:cs typeface="Montserrat"/>
                <a:sym typeface="Montserrat"/>
              </a:rPr>
              <a:t> Стереохимия – химия ғылымының саласы. Изомерияның болу себептерін зерттеу үстінде, заттардың құрылыс теориясының негізінде стереохимия келіп шықты. </a:t>
            </a:r>
          </a:p>
          <a:p>
            <a:pPr algn="l">
              <a:lnSpc>
                <a:spcPts val="3337"/>
              </a:lnSpc>
            </a:pPr>
            <a:r>
              <a:rPr lang="en-US" sz="2383">
                <a:solidFill>
                  <a:srgbClr val="000000"/>
                </a:solidFill>
                <a:latin typeface="Montserrat"/>
                <a:ea typeface="Montserrat"/>
                <a:cs typeface="Montserrat"/>
                <a:sym typeface="Montserrat"/>
              </a:rPr>
              <a:t> Стереохимия - атомдардың кеңістіктегі орналасуын зерттейтін ғылым. Оның негізін қалаушылар голланд Якоб Генрих Вант – Гофф (1852-1911) және француз ғалымы Жозеф Ашиль Ле – Бель (1847-1930). Олар бір – біріне тәуелсіз түрде 1874 жылы көміртегі атомының тетраэдр моделін ұсынды, Сонымен қатар стереохимияның негізін салушыларға шарап қышқылдарының изомериясын зерттеген Л.Пастерді (1822 – 1895) де жатқызуға болады. Сөйтіп классикалық стереохимияның негізін жасады.</a:t>
            </a:r>
          </a:p>
          <a:p>
            <a:pPr algn="l">
              <a:lnSpc>
                <a:spcPts val="3337"/>
              </a:lnSpc>
            </a:pPr>
            <a:endParaRPr lang="en-US" sz="2383">
              <a:solidFill>
                <a:srgbClr val="000000"/>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7777"/>
            </a:stretch>
          </a:blipFill>
        </p:spPr>
      </p:sp>
      <p:sp>
        <p:nvSpPr>
          <p:cNvPr id="3" name="Freeform 3"/>
          <p:cNvSpPr/>
          <p:nvPr/>
        </p:nvSpPr>
        <p:spPr>
          <a:xfrm>
            <a:off x="1629619" y="4696122"/>
            <a:ext cx="8803531" cy="4956610"/>
          </a:xfrm>
          <a:custGeom>
            <a:avLst/>
            <a:gdLst/>
            <a:ahLst/>
            <a:cxnLst/>
            <a:rect l="l" t="t" r="r" b="b"/>
            <a:pathLst>
              <a:path w="8803531" h="4956610">
                <a:moveTo>
                  <a:pt x="0" y="0"/>
                </a:moveTo>
                <a:lnTo>
                  <a:pt x="8803530" y="0"/>
                </a:lnTo>
                <a:lnTo>
                  <a:pt x="8803530" y="4956610"/>
                </a:lnTo>
                <a:lnTo>
                  <a:pt x="0" y="4956610"/>
                </a:lnTo>
                <a:lnTo>
                  <a:pt x="0" y="0"/>
                </a:lnTo>
                <a:close/>
              </a:path>
            </a:pathLst>
          </a:custGeom>
          <a:blipFill>
            <a:blip r:embed="rId3"/>
            <a:stretch>
              <a:fillRect/>
            </a:stretch>
          </a:blipFill>
        </p:spPr>
      </p:sp>
      <p:sp>
        <p:nvSpPr>
          <p:cNvPr id="4" name="Freeform 4"/>
          <p:cNvSpPr/>
          <p:nvPr/>
        </p:nvSpPr>
        <p:spPr>
          <a:xfrm>
            <a:off x="10780373" y="4696122"/>
            <a:ext cx="4850961" cy="4950468"/>
          </a:xfrm>
          <a:custGeom>
            <a:avLst/>
            <a:gdLst/>
            <a:ahLst/>
            <a:cxnLst/>
            <a:rect l="l" t="t" r="r" b="b"/>
            <a:pathLst>
              <a:path w="4850961" h="4950468">
                <a:moveTo>
                  <a:pt x="0" y="0"/>
                </a:moveTo>
                <a:lnTo>
                  <a:pt x="4850961" y="0"/>
                </a:lnTo>
                <a:lnTo>
                  <a:pt x="4850961" y="4950468"/>
                </a:lnTo>
                <a:lnTo>
                  <a:pt x="0" y="4950468"/>
                </a:lnTo>
                <a:lnTo>
                  <a:pt x="0" y="0"/>
                </a:lnTo>
                <a:close/>
              </a:path>
            </a:pathLst>
          </a:custGeom>
          <a:blipFill>
            <a:blip r:embed="rId4"/>
            <a:stretch>
              <a:fillRect/>
            </a:stretch>
          </a:blipFill>
        </p:spPr>
      </p:sp>
      <p:sp>
        <p:nvSpPr>
          <p:cNvPr id="5" name="TextBox 5"/>
          <p:cNvSpPr txBox="1"/>
          <p:nvPr/>
        </p:nvSpPr>
        <p:spPr>
          <a:xfrm>
            <a:off x="1028700" y="895350"/>
            <a:ext cx="15737011" cy="4248150"/>
          </a:xfrm>
          <a:prstGeom prst="rect">
            <a:avLst/>
          </a:prstGeom>
        </p:spPr>
        <p:txBody>
          <a:bodyPr lIns="0" tIns="0" rIns="0" bIns="0" rtlCol="0" anchor="t">
            <a:spAutoFit/>
          </a:bodyPr>
          <a:lstStyle/>
          <a:p>
            <a:pPr algn="l">
              <a:lnSpc>
                <a:spcPts val="4200"/>
              </a:lnSpc>
            </a:pPr>
            <a:r>
              <a:rPr lang="en-US" sz="3000">
                <a:solidFill>
                  <a:srgbClr val="FFFFFF"/>
                </a:solidFill>
                <a:latin typeface="Montserrat"/>
                <a:ea typeface="Montserrat"/>
                <a:cs typeface="Montserrat"/>
                <a:sym typeface="Montserrat"/>
              </a:rPr>
              <a:t> Стереохимия теориясы бойынша органикалық қосылыстардағы көміртегі атомының геометриялық пішіні тетраэдрге ұқсайды. Осы тетраэдрдің нақ ортасында көміртегінің өзі орналасады да, ал оның төрт байланысы тетраэдрдің төбесіне қарай бағытталған. </a:t>
            </a:r>
          </a:p>
          <a:p>
            <a:pPr algn="l">
              <a:lnSpc>
                <a:spcPts val="4200"/>
              </a:lnSpc>
            </a:pPr>
            <a:r>
              <a:rPr lang="en-US" sz="3000">
                <a:solidFill>
                  <a:srgbClr val="FFFFFF"/>
                </a:solidFill>
                <a:latin typeface="Montserrat"/>
                <a:ea typeface="Montserrat"/>
                <a:cs typeface="Montserrat"/>
                <a:sym typeface="Montserrat"/>
              </a:rPr>
              <a:t> Байланыстар бір–бірінен бірдей өлшемді бұрыштар жасап орналасқан. Айтылғандарды метан молекуласының тетраэдрлік моделінен жақсы байқауға болады (1- сурет).</a:t>
            </a:r>
          </a:p>
          <a:p>
            <a:pPr algn="l">
              <a:lnSpc>
                <a:spcPts val="4200"/>
              </a:lnSpc>
            </a:pPr>
            <a:endParaRPr lang="en-US" sz="3000">
              <a:solidFill>
                <a:srgbClr val="FFFFFF"/>
              </a:solidFill>
              <a:latin typeface="Montserrat"/>
              <a:ea typeface="Montserrat"/>
              <a:cs typeface="Montserrat"/>
              <a:sym typeface="Montserrat"/>
            </a:endParaRPr>
          </a:p>
        </p:txBody>
      </p:sp>
      <p:sp>
        <p:nvSpPr>
          <p:cNvPr id="6" name="TextBox 6"/>
          <p:cNvSpPr txBox="1"/>
          <p:nvPr/>
        </p:nvSpPr>
        <p:spPr>
          <a:xfrm>
            <a:off x="15974234" y="9027956"/>
            <a:ext cx="3511747" cy="1259044"/>
          </a:xfrm>
          <a:prstGeom prst="rect">
            <a:avLst/>
          </a:prstGeom>
        </p:spPr>
        <p:txBody>
          <a:bodyPr lIns="0" tIns="0" rIns="0" bIns="0" rtlCol="0" anchor="t">
            <a:spAutoFit/>
          </a:bodyPr>
          <a:lstStyle/>
          <a:p>
            <a:pPr algn="l">
              <a:lnSpc>
                <a:spcPts val="5055"/>
              </a:lnSpc>
            </a:pPr>
            <a:r>
              <a:rPr lang="en-US" sz="3611">
                <a:solidFill>
                  <a:srgbClr val="FFFFFF"/>
                </a:solidFill>
                <a:latin typeface="Montserrat"/>
                <a:ea typeface="Montserrat"/>
                <a:cs typeface="Montserrat"/>
                <a:sym typeface="Montserrat"/>
              </a:rPr>
              <a:t>(1- сурет).</a:t>
            </a:r>
          </a:p>
          <a:p>
            <a:pPr algn="l">
              <a:lnSpc>
                <a:spcPts val="5055"/>
              </a:lnSpc>
            </a:pPr>
            <a:endParaRPr lang="en-US" sz="3611">
              <a:solidFill>
                <a:srgbClr val="FFFFFF"/>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11712" y="1944329"/>
            <a:ext cx="14847459" cy="6915150"/>
          </a:xfrm>
          <a:prstGeom prst="rect">
            <a:avLst/>
          </a:prstGeom>
        </p:spPr>
        <p:txBody>
          <a:bodyPr lIns="0" tIns="0" rIns="0" bIns="0" rtlCol="0" anchor="t">
            <a:spAutoFit/>
          </a:bodyPr>
          <a:lstStyle/>
          <a:p>
            <a:pPr algn="l">
              <a:lnSpc>
                <a:spcPts val="4200"/>
              </a:lnSpc>
            </a:pPr>
            <a:r>
              <a:rPr lang="en-US" sz="3000">
                <a:solidFill>
                  <a:srgbClr val="000000"/>
                </a:solidFill>
                <a:latin typeface="Montserrat"/>
                <a:ea typeface="Montserrat"/>
                <a:cs typeface="Montserrat"/>
                <a:sym typeface="Montserrat"/>
              </a:rPr>
              <a:t> Тетраэдрдің төрт бұрышында сутек атомдары, ал ортасында көміртек атомы орналасқан. Метан молекуласындағы байланыстар өзара тең, байланыстардың арасындағы бұрыш 109◦ 28ꞌ болады.</a:t>
            </a:r>
          </a:p>
          <a:p>
            <a:pPr algn="l">
              <a:lnSpc>
                <a:spcPts val="4200"/>
              </a:lnSpc>
            </a:pPr>
            <a:r>
              <a:rPr lang="en-US" sz="3000">
                <a:solidFill>
                  <a:srgbClr val="000000"/>
                </a:solidFill>
                <a:latin typeface="Montserrat"/>
                <a:ea typeface="Montserrat"/>
                <a:cs typeface="Montserrat"/>
                <a:sym typeface="Montserrat"/>
              </a:rPr>
              <a:t> Вант – Гофф пен Ле – Бель көміртегі атомының тетраэдрлік концепциясына органикалық заттардың оптикалық активтігін зерттеу үстінде келген. Сонымен қатар бұл теория геометриялық изомерия дегенде де толық түсінік берді.</a:t>
            </a:r>
          </a:p>
          <a:p>
            <a:pPr algn="l">
              <a:lnSpc>
                <a:spcPts val="4200"/>
              </a:lnSpc>
            </a:pPr>
            <a:r>
              <a:rPr lang="en-US" sz="3000">
                <a:solidFill>
                  <a:srgbClr val="000000"/>
                </a:solidFill>
                <a:latin typeface="Montserrat"/>
                <a:ea typeface="Montserrat"/>
                <a:cs typeface="Montserrat"/>
                <a:sym typeface="Montserrat"/>
              </a:rPr>
              <a:t> Классикалық стереохимия тек қана кеңістік изомериясын түсініп қойған жоқ, сонымен қатар көптеген стереоизомерлердің алу жолдарын табуға физикалық, химиялық қасиеттерін, өзара бір түрден екінші конфигурациялы түріне ауысуын оқып білуге, олар туралы болжаулар жасауға мүмкіндік берді.</a:t>
            </a:r>
          </a:p>
          <a:p>
            <a:pPr algn="l">
              <a:lnSpc>
                <a:spcPts val="4200"/>
              </a:lnSpc>
            </a:pPr>
            <a:endParaRPr lang="en-US" sz="3000">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7777"/>
            </a:stretch>
          </a:blipFill>
        </p:spPr>
      </p:sp>
      <p:sp>
        <p:nvSpPr>
          <p:cNvPr id="3" name="TextBox 3"/>
          <p:cNvSpPr txBox="1"/>
          <p:nvPr/>
        </p:nvSpPr>
        <p:spPr>
          <a:xfrm>
            <a:off x="2503034" y="1584081"/>
            <a:ext cx="13281932" cy="962025"/>
          </a:xfrm>
          <a:prstGeom prst="rect">
            <a:avLst/>
          </a:prstGeom>
        </p:spPr>
        <p:txBody>
          <a:bodyPr lIns="0" tIns="0" rIns="0" bIns="0" rtlCol="0" anchor="t">
            <a:spAutoFit/>
          </a:bodyPr>
          <a:lstStyle/>
          <a:p>
            <a:pPr marL="0" lvl="0" indent="0" algn="ctr">
              <a:lnSpc>
                <a:spcPts val="7589"/>
              </a:lnSpc>
            </a:pPr>
            <a:r>
              <a:rPr lang="en-US" sz="6325" b="1">
                <a:solidFill>
                  <a:srgbClr val="FFFFFF"/>
                </a:solidFill>
                <a:latin typeface="Montserrat Medium"/>
                <a:ea typeface="Montserrat Medium"/>
                <a:cs typeface="Montserrat Medium"/>
                <a:sym typeface="Montserrat Medium"/>
              </a:rPr>
              <a:t>СТЕРЕОИЗОМЕРЛЕР</a:t>
            </a:r>
          </a:p>
        </p:txBody>
      </p:sp>
      <p:sp>
        <p:nvSpPr>
          <p:cNvPr id="4" name="TextBox 4"/>
          <p:cNvSpPr txBox="1"/>
          <p:nvPr/>
        </p:nvSpPr>
        <p:spPr>
          <a:xfrm>
            <a:off x="1840775" y="2876550"/>
            <a:ext cx="14606450" cy="6381750"/>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FFFFFF"/>
                </a:solidFill>
                <a:latin typeface="Montserrat"/>
                <a:ea typeface="Montserrat"/>
                <a:cs typeface="Montserrat"/>
                <a:sym typeface="Montserrat"/>
              </a:rPr>
              <a:t> Стереоизомерлер деп молекулаларында бірдей рет-ретімен химиялық байланыстар арқылы орналасқан, бірақ кеңістікте біріне-бірінің орналасуы әртүрлі атомдары бар қосылыстарды айтады.</a:t>
            </a:r>
          </a:p>
          <a:p>
            <a:pPr marL="0" lvl="0" indent="0" algn="ctr">
              <a:lnSpc>
                <a:spcPts val="4200"/>
              </a:lnSpc>
              <a:spcBef>
                <a:spcPct val="0"/>
              </a:spcBef>
            </a:pPr>
            <a:r>
              <a:rPr lang="en-US" sz="3000">
                <a:solidFill>
                  <a:srgbClr val="FFFFFF"/>
                </a:solidFill>
                <a:latin typeface="Montserrat"/>
                <a:ea typeface="Montserrat"/>
                <a:cs typeface="Montserrat"/>
                <a:sym typeface="Montserrat"/>
              </a:rPr>
              <a:t> Кеңістікте молекуладағы атомдардың немесе атомдар тобының әртүрлі орналасуына қарай стереоизомерлердің арасында да өзгешелік болады. </a:t>
            </a:r>
          </a:p>
          <a:p>
            <a:pPr marL="0" lvl="0" indent="0" algn="ctr">
              <a:lnSpc>
                <a:spcPts val="4200"/>
              </a:lnSpc>
              <a:spcBef>
                <a:spcPct val="0"/>
              </a:spcBef>
            </a:pPr>
            <a:r>
              <a:rPr lang="en-US" sz="3000">
                <a:solidFill>
                  <a:srgbClr val="FFFFFF"/>
                </a:solidFill>
                <a:latin typeface="Montserrat"/>
                <a:ea typeface="Montserrat"/>
                <a:cs typeface="Montserrat"/>
                <a:sym typeface="Montserrat"/>
              </a:rPr>
              <a:t> Осыған байланысты стереохимияда молекулалардың конфигурациясы және конформациясы деген екі түрлі түсінік қолданылады.</a:t>
            </a:r>
          </a:p>
          <a:p>
            <a:pPr marL="0" lvl="0" indent="0" algn="ctr">
              <a:lnSpc>
                <a:spcPts val="4200"/>
              </a:lnSpc>
              <a:spcBef>
                <a:spcPct val="0"/>
              </a:spcBef>
            </a:pPr>
            <a:r>
              <a:rPr lang="en-US" sz="3000">
                <a:solidFill>
                  <a:srgbClr val="FFFFFF"/>
                </a:solidFill>
                <a:latin typeface="Montserrat"/>
                <a:ea typeface="Montserrat"/>
                <a:cs typeface="Montserrat"/>
                <a:sym typeface="Montserrat"/>
              </a:rPr>
              <a:t> Конфигурация деп молекулада атомдардың кеңістікте орналасуын айтады. Түсіндіре айтқанда молекула конфигурациясы белгілі химиялық құрылымы бар молекуладағы атомдардың орналасу ретін көрсетеді.</a:t>
            </a:r>
          </a:p>
          <a:p>
            <a:pPr marL="0" lvl="0" indent="0" algn="ctr">
              <a:lnSpc>
                <a:spcPts val="4200"/>
              </a:lnSpc>
              <a:spcBef>
                <a:spcPct val="0"/>
              </a:spcBef>
            </a:pPr>
            <a:endParaRPr lang="en-US" sz="3000">
              <a:solidFill>
                <a:srgbClr val="FFFFFF"/>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72748"/>
            <a:ext cx="16217464" cy="2724150"/>
          </a:xfrm>
          <a:prstGeom prst="rect">
            <a:avLst/>
          </a:prstGeom>
        </p:spPr>
        <p:txBody>
          <a:bodyPr lIns="0" tIns="0" rIns="0" bIns="0" rtlCol="0" anchor="t">
            <a:spAutoFit/>
          </a:bodyPr>
          <a:lstStyle/>
          <a:p>
            <a:pPr marL="0" lvl="0" indent="0" algn="ctr">
              <a:lnSpc>
                <a:spcPts val="7139"/>
              </a:lnSpc>
            </a:pPr>
            <a:r>
              <a:rPr lang="en-US" sz="5950" b="1">
                <a:solidFill>
                  <a:srgbClr val="000000"/>
                </a:solidFill>
                <a:latin typeface="Montserrat Medium"/>
                <a:ea typeface="Montserrat Medium"/>
                <a:cs typeface="Montserrat Medium"/>
                <a:sym typeface="Montserrat Medium"/>
              </a:rPr>
              <a:t> Кеңістіктік изомерия геометриялық, оптикалық изомерия болып екі түрге бөлінеді:</a:t>
            </a:r>
          </a:p>
        </p:txBody>
      </p:sp>
      <p:sp>
        <p:nvSpPr>
          <p:cNvPr id="3" name="TextBox 3"/>
          <p:cNvSpPr txBox="1"/>
          <p:nvPr/>
        </p:nvSpPr>
        <p:spPr>
          <a:xfrm>
            <a:off x="4001828" y="4225608"/>
            <a:ext cx="5135604" cy="2745806"/>
          </a:xfrm>
          <a:prstGeom prst="rect">
            <a:avLst/>
          </a:prstGeom>
        </p:spPr>
        <p:txBody>
          <a:bodyPr lIns="0" tIns="0" rIns="0" bIns="0" rtlCol="0" anchor="t">
            <a:spAutoFit/>
          </a:bodyPr>
          <a:lstStyle/>
          <a:p>
            <a:pPr algn="l">
              <a:lnSpc>
                <a:spcPts val="3681"/>
              </a:lnSpc>
            </a:pPr>
            <a:r>
              <a:rPr lang="en-US" sz="2629">
                <a:solidFill>
                  <a:srgbClr val="000000"/>
                </a:solidFill>
                <a:latin typeface="Montserrat"/>
                <a:ea typeface="Montserrat"/>
                <a:cs typeface="Montserrat"/>
                <a:sym typeface="Montserrat"/>
              </a:rPr>
              <a:t>Геометриялық изомерия, көбінесе, қос байланысты қосылыстарда кездеседі: &gt;С=C&lt;; &gt;С=N–; –N=N–. Изомерлердің болуына қос байланыс әсер етеді;</a:t>
            </a:r>
          </a:p>
        </p:txBody>
      </p:sp>
      <p:sp>
        <p:nvSpPr>
          <p:cNvPr id="4" name="TextBox 4"/>
          <p:cNvSpPr txBox="1"/>
          <p:nvPr/>
        </p:nvSpPr>
        <p:spPr>
          <a:xfrm>
            <a:off x="2723129" y="4113212"/>
            <a:ext cx="941614" cy="762000"/>
          </a:xfrm>
          <a:prstGeom prst="rect">
            <a:avLst/>
          </a:prstGeom>
        </p:spPr>
        <p:txBody>
          <a:bodyPr lIns="0" tIns="0" rIns="0" bIns="0" rtlCol="0" anchor="t">
            <a:spAutoFit/>
          </a:bodyPr>
          <a:lstStyle/>
          <a:p>
            <a:pPr marL="0" lvl="0" indent="0" algn="l">
              <a:lnSpc>
                <a:spcPts val="6000"/>
              </a:lnSpc>
            </a:pPr>
            <a:r>
              <a:rPr lang="en-US" sz="5000" b="1">
                <a:solidFill>
                  <a:srgbClr val="3BB4FD"/>
                </a:solidFill>
                <a:latin typeface="Montserrat Medium"/>
                <a:ea typeface="Montserrat Medium"/>
                <a:cs typeface="Montserrat Medium"/>
                <a:sym typeface="Montserrat Medium"/>
              </a:rPr>
              <a:t>01</a:t>
            </a:r>
          </a:p>
        </p:txBody>
      </p:sp>
      <p:sp>
        <p:nvSpPr>
          <p:cNvPr id="5" name="TextBox 5"/>
          <p:cNvSpPr txBox="1"/>
          <p:nvPr/>
        </p:nvSpPr>
        <p:spPr>
          <a:xfrm>
            <a:off x="11008519" y="4225608"/>
            <a:ext cx="5802106" cy="4726178"/>
          </a:xfrm>
          <a:prstGeom prst="rect">
            <a:avLst/>
          </a:prstGeom>
        </p:spPr>
        <p:txBody>
          <a:bodyPr lIns="0" tIns="0" rIns="0" bIns="0" rtlCol="0" anchor="t">
            <a:spAutoFit/>
          </a:bodyPr>
          <a:lstStyle/>
          <a:p>
            <a:pPr algn="l">
              <a:lnSpc>
                <a:spcPts val="3442"/>
              </a:lnSpc>
            </a:pPr>
            <a:r>
              <a:rPr lang="en-US" sz="2459">
                <a:solidFill>
                  <a:srgbClr val="000000"/>
                </a:solidFill>
                <a:latin typeface="Montserrat"/>
                <a:ea typeface="Montserrat"/>
                <a:cs typeface="Montserrat"/>
                <a:sym typeface="Montserrat"/>
              </a:rPr>
              <a:t>Оптикалық изомерия молекула құрылысының асимметриялығынан болады. Оптикалық изомерия молекулада көміртек атомының басқа түрі төрт атомдармен немесе топтармен (асимметриялық атом) байланысынан пайда болады. Мұндай атомды асимметриялық атом деп атайды, ал молекуласы екі изомерлік түрден тұрады. </a:t>
            </a:r>
          </a:p>
        </p:txBody>
      </p:sp>
      <p:sp>
        <p:nvSpPr>
          <p:cNvPr id="6" name="TextBox 6"/>
          <p:cNvSpPr txBox="1"/>
          <p:nvPr/>
        </p:nvSpPr>
        <p:spPr>
          <a:xfrm>
            <a:off x="9733529" y="4113212"/>
            <a:ext cx="941614" cy="762000"/>
          </a:xfrm>
          <a:prstGeom prst="rect">
            <a:avLst/>
          </a:prstGeom>
        </p:spPr>
        <p:txBody>
          <a:bodyPr lIns="0" tIns="0" rIns="0" bIns="0" rtlCol="0" anchor="t">
            <a:spAutoFit/>
          </a:bodyPr>
          <a:lstStyle/>
          <a:p>
            <a:pPr marL="0" lvl="0" indent="0" algn="l">
              <a:lnSpc>
                <a:spcPts val="6000"/>
              </a:lnSpc>
            </a:pPr>
            <a:r>
              <a:rPr lang="en-US" sz="5000" b="1">
                <a:solidFill>
                  <a:srgbClr val="3BB4FD"/>
                </a:solidFill>
                <a:latin typeface="Montserrat Medium"/>
                <a:ea typeface="Montserrat Medium"/>
                <a:cs typeface="Montserrat Medium"/>
                <a:sym typeface="Montserrat Medium"/>
              </a:rPr>
              <a:t>02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888" b="-8888"/>
            </a:stretch>
          </a:blipFill>
        </p:spPr>
      </p:sp>
      <p:sp>
        <p:nvSpPr>
          <p:cNvPr id="3" name="TextBox 3"/>
          <p:cNvSpPr txBox="1"/>
          <p:nvPr/>
        </p:nvSpPr>
        <p:spPr>
          <a:xfrm>
            <a:off x="285738" y="808522"/>
            <a:ext cx="17740421" cy="8741370"/>
          </a:xfrm>
          <a:prstGeom prst="rect">
            <a:avLst/>
          </a:prstGeom>
        </p:spPr>
        <p:txBody>
          <a:bodyPr lIns="0" tIns="0" rIns="0" bIns="0" rtlCol="0" anchor="t">
            <a:spAutoFit/>
          </a:bodyPr>
          <a:lstStyle/>
          <a:p>
            <a:pPr marL="0" lvl="0" indent="0" algn="ctr">
              <a:lnSpc>
                <a:spcPts val="3309"/>
              </a:lnSpc>
              <a:spcBef>
                <a:spcPct val="0"/>
              </a:spcBef>
            </a:pPr>
            <a:r>
              <a:rPr lang="en-US" sz="2363">
                <a:solidFill>
                  <a:srgbClr val="FFFFFF"/>
                </a:solidFill>
                <a:latin typeface="Montserrat"/>
                <a:ea typeface="Montserrat"/>
                <a:cs typeface="Montserrat"/>
                <a:sym typeface="Montserrat"/>
              </a:rPr>
              <a:t> Геометриялық изомерия - қос байланыс немесе цикл жазықтығына қатысты алмастырғыш жұп молекулаларындағы кеңістіктік орналасу айырмашылығымен анықталатын стереоизомерияның бір түрі. </a:t>
            </a:r>
          </a:p>
          <a:p>
            <a:pPr marL="0" lvl="0" indent="0" algn="ctr">
              <a:lnSpc>
                <a:spcPts val="3309"/>
              </a:lnSpc>
              <a:spcBef>
                <a:spcPct val="0"/>
              </a:spcBef>
            </a:pPr>
            <a:r>
              <a:rPr lang="en-US" sz="2363">
                <a:solidFill>
                  <a:srgbClr val="FFFFFF"/>
                </a:solidFill>
                <a:latin typeface="Montserrat"/>
                <a:ea typeface="Montserrat"/>
                <a:cs typeface="Montserrat"/>
                <a:sym typeface="Montserrat"/>
              </a:rPr>
              <a:t> Геометриялық изомерия қос байланыс (немесе цикл) құрайтын көміртек атомдарының әрқайсысының өзара алмастырғыштары әртүрлі болған жағдайда ғана мүмкін болады. </a:t>
            </a:r>
          </a:p>
          <a:p>
            <a:pPr marL="0" lvl="0" indent="0" algn="ctr">
              <a:lnSpc>
                <a:spcPts val="3309"/>
              </a:lnSpc>
              <a:spcBef>
                <a:spcPct val="0"/>
              </a:spcBef>
            </a:pPr>
            <a:r>
              <a:rPr lang="en-US" sz="2363">
                <a:solidFill>
                  <a:srgbClr val="FFFFFF"/>
                </a:solidFill>
                <a:latin typeface="Montserrat"/>
                <a:ea typeface="Montserrat"/>
                <a:cs typeface="Montserrat"/>
                <a:sym typeface="Montserrat"/>
              </a:rPr>
              <a:t> Сонымен, бутен-2 құрылымында екі қос байланыс көміртегінің әрқайсысының әр түрлі алмастырғыштары бар (CH)3 және N):</a:t>
            </a:r>
          </a:p>
          <a:p>
            <a:pPr marL="0" lvl="0" indent="0" algn="ctr">
              <a:lnSpc>
                <a:spcPts val="3309"/>
              </a:lnSpc>
              <a:spcBef>
                <a:spcPct val="0"/>
              </a:spcBef>
            </a:pPr>
            <a:r>
              <a:rPr lang="en-US" sz="2363">
                <a:solidFill>
                  <a:srgbClr val="FFFFFF"/>
                </a:solidFill>
                <a:latin typeface="Montserrat"/>
                <a:ea typeface="Montserrat"/>
                <a:cs typeface="Montserrat"/>
                <a:sym typeface="Montserrat"/>
              </a:rPr>
              <a:t> СН3-СН=СН-СН3</a:t>
            </a:r>
          </a:p>
          <a:p>
            <a:pPr marL="0" lvl="0" indent="0" algn="ctr">
              <a:lnSpc>
                <a:spcPts val="3309"/>
              </a:lnSpc>
              <a:spcBef>
                <a:spcPct val="0"/>
              </a:spcBef>
            </a:pPr>
            <a:r>
              <a:rPr lang="en-US" sz="2363">
                <a:solidFill>
                  <a:srgbClr val="FFFFFF"/>
                </a:solidFill>
                <a:latin typeface="Montserrat"/>
                <a:ea typeface="Montserrat"/>
                <a:cs typeface="Montserrat"/>
                <a:sym typeface="Montserrat"/>
              </a:rPr>
              <a:t> Геометриялық изомерияны цис-транс изомериясы деп те атайды. </a:t>
            </a:r>
          </a:p>
          <a:p>
            <a:pPr marL="0" lvl="0" indent="0" algn="ctr">
              <a:lnSpc>
                <a:spcPts val="3309"/>
              </a:lnSpc>
              <a:spcBef>
                <a:spcPct val="0"/>
              </a:spcBef>
            </a:pPr>
            <a:r>
              <a:rPr lang="en-US" sz="2363">
                <a:solidFill>
                  <a:srgbClr val="FFFFFF"/>
                </a:solidFill>
                <a:latin typeface="Montserrat"/>
                <a:ea typeface="Montserrat"/>
                <a:cs typeface="Montserrat"/>
                <a:sym typeface="Montserrat"/>
              </a:rPr>
              <a:t> Ең қарапайым жағдайларда цис изомері - екі сутегі атомы қос байланыс жазықтығының бір жағында орналасқан қосылыс, ал транс изомері - қос байланыстың әртүрлі жағында сутегі атомдарының орналасуы бар қосылыс (қос байланысқа қатысты бір жағында орналасқан) </a:t>
            </a:r>
          </a:p>
          <a:p>
            <a:pPr marL="0" lvl="0" indent="0" algn="ctr">
              <a:lnSpc>
                <a:spcPts val="3309"/>
              </a:lnSpc>
              <a:spcBef>
                <a:spcPct val="0"/>
              </a:spcBef>
            </a:pPr>
            <a:r>
              <a:rPr lang="en-US" sz="2363">
                <a:solidFill>
                  <a:srgbClr val="FFFFFF"/>
                </a:solidFill>
                <a:latin typeface="Montserrat"/>
                <a:ea typeface="Montserrat"/>
                <a:cs typeface="Montserrat"/>
                <a:sym typeface="Montserrat"/>
              </a:rPr>
              <a:t> Мысалы, бутен-2 стереоизомерлері үшін</a:t>
            </a:r>
          </a:p>
          <a:p>
            <a:pPr marL="0" lvl="0" indent="0" algn="ctr">
              <a:lnSpc>
                <a:spcPts val="3309"/>
              </a:lnSpc>
              <a:spcBef>
                <a:spcPct val="0"/>
              </a:spcBef>
            </a:pPr>
            <a:endParaRPr lang="en-US" sz="2363">
              <a:solidFill>
                <a:srgbClr val="FFFFFF"/>
              </a:solidFill>
              <a:latin typeface="Montserrat"/>
              <a:ea typeface="Montserrat"/>
              <a:cs typeface="Montserrat"/>
              <a:sym typeface="Montserrat"/>
            </a:endParaRPr>
          </a:p>
          <a:p>
            <a:pPr marL="0" lvl="0" indent="0" algn="ctr">
              <a:lnSpc>
                <a:spcPts val="3309"/>
              </a:lnSpc>
              <a:spcBef>
                <a:spcPct val="0"/>
              </a:spcBef>
            </a:pPr>
            <a:endParaRPr lang="en-US" sz="2363">
              <a:solidFill>
                <a:srgbClr val="FFFFFF"/>
              </a:solidFill>
              <a:latin typeface="Montserrat"/>
              <a:ea typeface="Montserrat"/>
              <a:cs typeface="Montserrat"/>
              <a:sym typeface="Montserrat"/>
            </a:endParaRPr>
          </a:p>
          <a:p>
            <a:pPr marL="0" lvl="0" indent="0" algn="ctr">
              <a:lnSpc>
                <a:spcPts val="3309"/>
              </a:lnSpc>
              <a:spcBef>
                <a:spcPct val="0"/>
              </a:spcBef>
            </a:pPr>
            <a:r>
              <a:rPr lang="en-US" sz="2363">
                <a:solidFill>
                  <a:srgbClr val="FFFFFF"/>
                </a:solidFill>
                <a:latin typeface="Montserrat"/>
                <a:ea typeface="Montserrat"/>
                <a:cs typeface="Montserrat"/>
                <a:sym typeface="Montserrat"/>
              </a:rPr>
              <a:t> </a:t>
            </a:r>
          </a:p>
          <a:p>
            <a:pPr marL="0" lvl="0" indent="0" algn="ctr">
              <a:lnSpc>
                <a:spcPts val="3309"/>
              </a:lnSpc>
              <a:spcBef>
                <a:spcPct val="0"/>
              </a:spcBef>
            </a:pPr>
            <a:r>
              <a:rPr lang="en-US" sz="2363">
                <a:solidFill>
                  <a:srgbClr val="FFFFFF"/>
                </a:solidFill>
                <a:latin typeface="Montserrat"/>
                <a:ea typeface="Montserrat"/>
                <a:cs typeface="Montserrat"/>
                <a:sym typeface="Montserrat"/>
              </a:rPr>
              <a:t> </a:t>
            </a:r>
          </a:p>
          <a:p>
            <a:pPr marL="0" lvl="0" indent="0" algn="ctr">
              <a:lnSpc>
                <a:spcPts val="3309"/>
              </a:lnSpc>
              <a:spcBef>
                <a:spcPct val="0"/>
              </a:spcBef>
            </a:pPr>
            <a:r>
              <a:rPr lang="en-US" sz="2363">
                <a:solidFill>
                  <a:srgbClr val="FFFFFF"/>
                </a:solidFill>
                <a:latin typeface="Montserrat"/>
                <a:ea typeface="Montserrat"/>
                <a:cs typeface="Montserrat"/>
                <a:sym typeface="Montserrat"/>
              </a:rPr>
              <a:t>                                         </a:t>
            </a:r>
          </a:p>
          <a:p>
            <a:pPr marL="0" lvl="0" indent="0" algn="ctr">
              <a:lnSpc>
                <a:spcPts val="3309"/>
              </a:lnSpc>
              <a:spcBef>
                <a:spcPct val="0"/>
              </a:spcBef>
            </a:pPr>
            <a:endParaRPr lang="en-US" sz="2363">
              <a:solidFill>
                <a:srgbClr val="FFFFFF"/>
              </a:solidFill>
              <a:latin typeface="Montserrat"/>
              <a:ea typeface="Montserrat"/>
              <a:cs typeface="Montserrat"/>
              <a:sym typeface="Montserrat"/>
            </a:endParaRPr>
          </a:p>
          <a:p>
            <a:pPr marL="0" lvl="0" indent="0" algn="ctr">
              <a:lnSpc>
                <a:spcPts val="3309"/>
              </a:lnSpc>
              <a:spcBef>
                <a:spcPct val="0"/>
              </a:spcBef>
            </a:pPr>
            <a:r>
              <a:rPr lang="en-US" sz="2363">
                <a:solidFill>
                  <a:srgbClr val="FFFFFF"/>
                </a:solidFill>
                <a:latin typeface="Montserrat"/>
                <a:ea typeface="Montserrat"/>
                <a:cs typeface="Montserrat"/>
                <a:sym typeface="Montserrat"/>
              </a:rPr>
              <a:t> Алайда, жалпы жағдайда, мысалы, берілген қосылыстың цис-немесе транс-изомер екенін анықтау үшін Кан–Ингольд–Прелог орынбасарларының басымдық жүйесін қолдану қажет (оптикалық изомерияны қараңыз).</a:t>
            </a:r>
          </a:p>
          <a:p>
            <a:pPr marL="0" lvl="0" indent="0" algn="ctr">
              <a:lnSpc>
                <a:spcPts val="3309"/>
              </a:lnSpc>
              <a:spcBef>
                <a:spcPct val="0"/>
              </a:spcBef>
            </a:pPr>
            <a:endParaRPr lang="en-US" sz="2363">
              <a:solidFill>
                <a:srgbClr val="FFFFFF"/>
              </a:solidFill>
              <a:latin typeface="Montserrat"/>
              <a:ea typeface="Montserrat"/>
              <a:cs typeface="Montserrat"/>
              <a:sym typeface="Montserrat"/>
            </a:endParaRPr>
          </a:p>
        </p:txBody>
      </p:sp>
      <p:sp>
        <p:nvSpPr>
          <p:cNvPr id="4" name="Freeform 4"/>
          <p:cNvSpPr/>
          <p:nvPr/>
        </p:nvSpPr>
        <p:spPr>
          <a:xfrm>
            <a:off x="5267015" y="5894312"/>
            <a:ext cx="7753971" cy="2277729"/>
          </a:xfrm>
          <a:custGeom>
            <a:avLst/>
            <a:gdLst/>
            <a:ahLst/>
            <a:cxnLst/>
            <a:rect l="l" t="t" r="r" b="b"/>
            <a:pathLst>
              <a:path w="7753971" h="2277729">
                <a:moveTo>
                  <a:pt x="0" y="0"/>
                </a:moveTo>
                <a:lnTo>
                  <a:pt x="7753970" y="0"/>
                </a:lnTo>
                <a:lnTo>
                  <a:pt x="7753970" y="2277729"/>
                </a:lnTo>
                <a:lnTo>
                  <a:pt x="0" y="2277729"/>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3703" b="-4074"/>
            </a:stretch>
          </a:blipFill>
        </p:spPr>
      </p:sp>
      <p:sp>
        <p:nvSpPr>
          <p:cNvPr id="3" name="TextBox 3"/>
          <p:cNvSpPr txBox="1"/>
          <p:nvPr/>
        </p:nvSpPr>
        <p:spPr>
          <a:xfrm>
            <a:off x="1951030" y="2506980"/>
            <a:ext cx="4671332" cy="2047875"/>
          </a:xfrm>
          <a:prstGeom prst="rect">
            <a:avLst/>
          </a:prstGeom>
        </p:spPr>
        <p:txBody>
          <a:bodyPr lIns="0" tIns="0" rIns="0" bIns="0" rtlCol="0" anchor="t">
            <a:spAutoFit/>
          </a:bodyPr>
          <a:lstStyle/>
          <a:p>
            <a:pPr marL="0" lvl="0" indent="0" algn="l">
              <a:lnSpc>
                <a:spcPts val="8039"/>
              </a:lnSpc>
            </a:pPr>
            <a:r>
              <a:rPr lang="en-US" sz="6700" b="1">
                <a:solidFill>
                  <a:srgbClr val="FFFFFF"/>
                </a:solidFill>
                <a:latin typeface="Montserrat Medium"/>
                <a:ea typeface="Montserrat Medium"/>
                <a:cs typeface="Montserrat Medium"/>
                <a:sym typeface="Montserrat Medium"/>
              </a:rPr>
              <a:t> Дәріс жоспары:</a:t>
            </a:r>
          </a:p>
        </p:txBody>
      </p:sp>
      <p:sp>
        <p:nvSpPr>
          <p:cNvPr id="4" name="TextBox 4"/>
          <p:cNvSpPr txBox="1"/>
          <p:nvPr/>
        </p:nvSpPr>
        <p:spPr>
          <a:xfrm>
            <a:off x="9144000" y="4432776"/>
            <a:ext cx="7156721" cy="1363345"/>
          </a:xfrm>
          <a:prstGeom prst="rect">
            <a:avLst/>
          </a:prstGeom>
        </p:spPr>
        <p:txBody>
          <a:bodyPr lIns="0" tIns="0" rIns="0" bIns="0" rtlCol="0" anchor="t">
            <a:spAutoFit/>
          </a:bodyPr>
          <a:lstStyle/>
          <a:p>
            <a:pPr marL="0" lvl="0" indent="0" algn="l">
              <a:lnSpc>
                <a:spcPts val="3604"/>
              </a:lnSpc>
              <a:spcBef>
                <a:spcPct val="0"/>
              </a:spcBef>
            </a:pPr>
            <a:endParaRPr/>
          </a:p>
          <a:p>
            <a:pPr marL="0" lvl="0" indent="0" algn="l">
              <a:lnSpc>
                <a:spcPts val="3604"/>
              </a:lnSpc>
              <a:spcBef>
                <a:spcPct val="0"/>
              </a:spcBef>
            </a:pPr>
            <a:r>
              <a:rPr lang="en-US" sz="2574">
                <a:solidFill>
                  <a:srgbClr val="FFFFFF"/>
                </a:solidFill>
                <a:latin typeface="Montserrat"/>
                <a:ea typeface="Montserrat"/>
                <a:cs typeface="Montserrat"/>
                <a:sym typeface="Montserrat"/>
              </a:rPr>
              <a:t> 2.Бутлеровтың химиялық құрылыс теориясы. </a:t>
            </a:r>
          </a:p>
        </p:txBody>
      </p:sp>
      <p:sp>
        <p:nvSpPr>
          <p:cNvPr id="5" name="TextBox 5"/>
          <p:cNvSpPr txBox="1"/>
          <p:nvPr/>
        </p:nvSpPr>
        <p:spPr>
          <a:xfrm>
            <a:off x="9144000" y="2459355"/>
            <a:ext cx="7156721" cy="906145"/>
          </a:xfrm>
          <a:prstGeom prst="rect">
            <a:avLst/>
          </a:prstGeom>
        </p:spPr>
        <p:txBody>
          <a:bodyPr lIns="0" tIns="0" rIns="0" bIns="0" rtlCol="0" anchor="t">
            <a:spAutoFit/>
          </a:bodyPr>
          <a:lstStyle/>
          <a:p>
            <a:pPr marL="0" lvl="0" indent="0" algn="l">
              <a:lnSpc>
                <a:spcPts val="3604"/>
              </a:lnSpc>
              <a:spcBef>
                <a:spcPct val="0"/>
              </a:spcBef>
            </a:pPr>
            <a:r>
              <a:rPr lang="en-US" sz="2575">
                <a:solidFill>
                  <a:srgbClr val="FFFFFF"/>
                </a:solidFill>
                <a:latin typeface="Montserrat"/>
                <a:ea typeface="Montserrat"/>
                <a:cs typeface="Montserrat"/>
                <a:sym typeface="Montserrat"/>
              </a:rPr>
              <a:t>1.Органикалық химия теориясының қазіргі жағдайы. </a:t>
            </a:r>
          </a:p>
        </p:txBody>
      </p:sp>
      <p:sp>
        <p:nvSpPr>
          <p:cNvPr id="6" name="TextBox 6"/>
          <p:cNvSpPr txBox="1"/>
          <p:nvPr/>
        </p:nvSpPr>
        <p:spPr>
          <a:xfrm>
            <a:off x="9144000" y="6863398"/>
            <a:ext cx="7156721" cy="906145"/>
          </a:xfrm>
          <a:prstGeom prst="rect">
            <a:avLst/>
          </a:prstGeom>
        </p:spPr>
        <p:txBody>
          <a:bodyPr lIns="0" tIns="0" rIns="0" bIns="0" rtlCol="0" anchor="t">
            <a:spAutoFit/>
          </a:bodyPr>
          <a:lstStyle/>
          <a:p>
            <a:pPr marL="0" lvl="0" indent="0" algn="l">
              <a:lnSpc>
                <a:spcPts val="3604"/>
              </a:lnSpc>
              <a:spcBef>
                <a:spcPct val="0"/>
              </a:spcBef>
            </a:pPr>
            <a:r>
              <a:rPr lang="en-US" sz="2575">
                <a:solidFill>
                  <a:srgbClr val="FFFFFF"/>
                </a:solidFill>
                <a:latin typeface="Montserrat"/>
                <a:ea typeface="Montserrat"/>
                <a:cs typeface="Montserrat"/>
                <a:sym typeface="Montserrat"/>
              </a:rPr>
              <a:t>3.Стереохимиялық теория (конформация, конформациялық талдау).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763" y="446912"/>
            <a:ext cx="17706474" cy="6637757"/>
          </a:xfrm>
          <a:prstGeom prst="rect">
            <a:avLst/>
          </a:prstGeom>
        </p:spPr>
        <p:txBody>
          <a:bodyPr lIns="0" tIns="0" rIns="0" bIns="0" rtlCol="0" anchor="t">
            <a:spAutoFit/>
          </a:bodyPr>
          <a:lstStyle/>
          <a:p>
            <a:pPr algn="l">
              <a:lnSpc>
                <a:spcPts val="3739"/>
              </a:lnSpc>
            </a:pPr>
            <a:r>
              <a:rPr lang="en-US" sz="2670">
                <a:solidFill>
                  <a:srgbClr val="000000"/>
                </a:solidFill>
                <a:latin typeface="Montserrat"/>
                <a:ea typeface="Montserrat"/>
                <a:cs typeface="Montserrat"/>
                <a:sym typeface="Montserrat"/>
              </a:rPr>
              <a:t> Егер аға орынбасарлар қос байланыс жазықтығының әр түрлі жағында орналасса, онда бұл — транс изомер немесе E (Entgegen-керісінше) конфигурация деп аталады, ал егер бір жағында цис изомері немесе Z — конфигурациясы (Zusammen — бірге) болады.</a:t>
            </a:r>
          </a:p>
          <a:p>
            <a:pPr marL="0" lvl="0" indent="0" algn="l">
              <a:lnSpc>
                <a:spcPts val="3739"/>
              </a:lnSpc>
              <a:spcBef>
                <a:spcPct val="0"/>
              </a:spcBef>
            </a:pPr>
            <a:r>
              <a:rPr lang="en-US" sz="2670">
                <a:solidFill>
                  <a:srgbClr val="000000"/>
                </a:solidFill>
                <a:latin typeface="Montserrat"/>
                <a:ea typeface="Montserrat"/>
                <a:cs typeface="Montserrat"/>
                <a:sym typeface="Montserrat"/>
              </a:rPr>
              <a:t> Көбінесе цис -, транс-номенклатура геометриялық изомерлерді нақты анықтауға мүмкіндік бермейді. Неғұрлым жетілдірілген -E -, Z-номенклатурасы болып табылады.</a:t>
            </a:r>
          </a:p>
          <a:p>
            <a:pPr marL="0" lvl="0" indent="0" algn="l">
              <a:lnSpc>
                <a:spcPts val="3739"/>
              </a:lnSpc>
              <a:spcBef>
                <a:spcPct val="0"/>
              </a:spcBef>
            </a:pPr>
            <a:r>
              <a:rPr lang="en-US" sz="2670">
                <a:solidFill>
                  <a:srgbClr val="000000"/>
                </a:solidFill>
                <a:latin typeface="Montserrat"/>
                <a:ea typeface="Montserrat"/>
                <a:cs typeface="Montserrat"/>
                <a:sym typeface="Montserrat"/>
              </a:rPr>
              <a:t> Е-изомерлер - бұл геометриялық изомерлер, онда қос байланыстың көміртегі атомдарының аға орынбасарлары қос байланысқа қатысты әр түрлі жағында болады (немістің "entgegen" сөзінен - керісінше).</a:t>
            </a:r>
          </a:p>
          <a:p>
            <a:pPr marL="0" lvl="0" indent="0" algn="l">
              <a:lnSpc>
                <a:spcPts val="3739"/>
              </a:lnSpc>
              <a:spcBef>
                <a:spcPct val="0"/>
              </a:spcBef>
            </a:pPr>
            <a:r>
              <a:rPr lang="en-US" sz="2670">
                <a:solidFill>
                  <a:srgbClr val="000000"/>
                </a:solidFill>
                <a:latin typeface="Montserrat"/>
                <a:ea typeface="Montserrat"/>
                <a:cs typeface="Montserrat"/>
                <a:sym typeface="Montserrat"/>
              </a:rPr>
              <a:t> Z-изомерлері бұл геометриялық изомерлер, онда қос байланыс көміртегі атомдарының аға орынбасарлары қос байланысқа қатысты бір жағында орналасқан (немістің " zusamen (зусамен)" сөзінен - бірге).</a:t>
            </a:r>
          </a:p>
          <a:p>
            <a:pPr marL="0" lvl="0" indent="0" algn="l">
              <a:lnSpc>
                <a:spcPts val="3739"/>
              </a:lnSpc>
              <a:spcBef>
                <a:spcPct val="0"/>
              </a:spcBef>
            </a:pPr>
            <a:r>
              <a:rPr lang="en-US" sz="2670">
                <a:solidFill>
                  <a:srgbClr val="000000"/>
                </a:solidFill>
                <a:latin typeface="Montserrat"/>
                <a:ea typeface="Montserrat"/>
                <a:cs typeface="Montserrat"/>
                <a:sym typeface="Montserrat"/>
              </a:rPr>
              <a:t> E - және Z-белгісі IUPAC номенклатурасы бойынша қосылыс атауының алдына қойылады және жақшаға жабылады (цис - және транс - жақшаға белгілеу жасалмайды). Мысалы:</a:t>
            </a:r>
          </a:p>
          <a:p>
            <a:pPr marL="0" lvl="0" indent="0" algn="l">
              <a:lnSpc>
                <a:spcPts val="3739"/>
              </a:lnSpc>
              <a:spcBef>
                <a:spcPct val="0"/>
              </a:spcBef>
            </a:pPr>
            <a:endParaRPr lang="en-US" sz="2670">
              <a:solidFill>
                <a:srgbClr val="000000"/>
              </a:solidFill>
              <a:latin typeface="Montserrat"/>
              <a:ea typeface="Montserrat"/>
              <a:cs typeface="Montserrat"/>
              <a:sym typeface="Montserrat"/>
            </a:endParaRPr>
          </a:p>
        </p:txBody>
      </p:sp>
      <p:sp>
        <p:nvSpPr>
          <p:cNvPr id="3" name="Freeform 3"/>
          <p:cNvSpPr/>
          <p:nvPr/>
        </p:nvSpPr>
        <p:spPr>
          <a:xfrm>
            <a:off x="3493371" y="6895558"/>
            <a:ext cx="11301259" cy="2853568"/>
          </a:xfrm>
          <a:custGeom>
            <a:avLst/>
            <a:gdLst/>
            <a:ahLst/>
            <a:cxnLst/>
            <a:rect l="l" t="t" r="r" b="b"/>
            <a:pathLst>
              <a:path w="11301259" h="2853568">
                <a:moveTo>
                  <a:pt x="0" y="0"/>
                </a:moveTo>
                <a:lnTo>
                  <a:pt x="11301258" y="0"/>
                </a:lnTo>
                <a:lnTo>
                  <a:pt x="11301258" y="2853568"/>
                </a:lnTo>
                <a:lnTo>
                  <a:pt x="0" y="2853568"/>
                </a:lnTo>
                <a:lnTo>
                  <a:pt x="0" y="0"/>
                </a:lnTo>
                <a:close/>
              </a:path>
            </a:pathLst>
          </a:custGeom>
          <a:blipFill>
            <a:blip r:embed="rId2"/>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2052" y="523875"/>
            <a:ext cx="9486900" cy="1000125"/>
          </a:xfrm>
          <a:prstGeom prst="rect">
            <a:avLst/>
          </a:prstGeom>
        </p:spPr>
        <p:txBody>
          <a:bodyPr lIns="0" tIns="0" rIns="0" bIns="0" rtlCol="0" anchor="t">
            <a:spAutoFit/>
          </a:bodyPr>
          <a:lstStyle/>
          <a:p>
            <a:pPr algn="ctr">
              <a:lnSpc>
                <a:spcPts val="7800"/>
              </a:lnSpc>
            </a:pPr>
            <a:r>
              <a:rPr lang="en-US" sz="6500" b="1">
                <a:solidFill>
                  <a:srgbClr val="000000"/>
                </a:solidFill>
                <a:latin typeface="Montserrat Medium"/>
                <a:ea typeface="Montserrat Medium"/>
                <a:cs typeface="Montserrat Medium"/>
                <a:sym typeface="Montserrat Medium"/>
              </a:rPr>
              <a:t>Бақылау сұрақтары:</a:t>
            </a:r>
          </a:p>
        </p:txBody>
      </p:sp>
      <p:sp>
        <p:nvSpPr>
          <p:cNvPr id="3" name="TextBox 3"/>
          <p:cNvSpPr txBox="1"/>
          <p:nvPr/>
        </p:nvSpPr>
        <p:spPr>
          <a:xfrm>
            <a:off x="316621" y="1797101"/>
            <a:ext cx="17654758" cy="8122285"/>
          </a:xfrm>
          <a:prstGeom prst="rect">
            <a:avLst/>
          </a:prstGeom>
        </p:spPr>
        <p:txBody>
          <a:bodyPr lIns="0" tIns="0" rIns="0" bIns="0" rtlCol="0" anchor="t">
            <a:spAutoFit/>
          </a:bodyPr>
          <a:lstStyle/>
          <a:p>
            <a:pPr marL="0" lvl="0" indent="0" algn="ctr">
              <a:lnSpc>
                <a:spcPts val="4340"/>
              </a:lnSpc>
              <a:spcBef>
                <a:spcPct val="0"/>
              </a:spcBef>
            </a:pPr>
            <a:r>
              <a:rPr lang="en-US" sz="3100">
                <a:solidFill>
                  <a:srgbClr val="000000"/>
                </a:solidFill>
                <a:latin typeface="Montserrat"/>
                <a:ea typeface="Montserrat"/>
                <a:cs typeface="Montserrat"/>
                <a:sym typeface="Montserrat"/>
              </a:rPr>
              <a:t>  1.Д.И. Менделеев жасаған элементтердің перодтық жүйесіндегі алғашқы екі период элементтерінің электрондық конфигурациясын жазындар. Ол элементтердің валентілігін атаңдар. Органикалық қосылыстарда көміртегі не себепті төрт валентті екенін түсіндіріңдер.</a:t>
            </a:r>
          </a:p>
          <a:p>
            <a:pPr marL="0" lvl="0" indent="0" algn="ctr">
              <a:lnSpc>
                <a:spcPts val="4340"/>
              </a:lnSpc>
              <a:spcBef>
                <a:spcPct val="0"/>
              </a:spcBef>
            </a:pPr>
            <a:r>
              <a:rPr lang="en-US" sz="3100">
                <a:solidFill>
                  <a:srgbClr val="000000"/>
                </a:solidFill>
                <a:latin typeface="Montserrat"/>
                <a:ea typeface="Montserrat"/>
                <a:cs typeface="Montserrat"/>
                <a:sym typeface="Montserrat"/>
              </a:rPr>
              <a:t> 2.Химиялық байланыстардың негізгі типтеріне анықтамаберіңдер. Кейбір атомдарда бөлшек және бүтін зарядтардың пайда болуын түсіндіріңдер.</a:t>
            </a:r>
          </a:p>
          <a:p>
            <a:pPr marL="0" lvl="0" indent="0" algn="ctr">
              <a:lnSpc>
                <a:spcPts val="4340"/>
              </a:lnSpc>
              <a:spcBef>
                <a:spcPct val="0"/>
              </a:spcBef>
            </a:pPr>
            <a:r>
              <a:rPr lang="en-US" sz="3100">
                <a:solidFill>
                  <a:srgbClr val="000000"/>
                </a:solidFill>
                <a:latin typeface="Montserrat"/>
                <a:ea typeface="Montserrat"/>
                <a:cs typeface="Montserrat"/>
                <a:sym typeface="Montserrat"/>
              </a:rPr>
              <a:t> 3.Атом, катион, анион, карбанион, карбкатион, бос радикал терминдеріне түсінік беріңдер.</a:t>
            </a:r>
          </a:p>
          <a:p>
            <a:pPr marL="0" lvl="0" indent="0" algn="ctr">
              <a:lnSpc>
                <a:spcPts val="4340"/>
              </a:lnSpc>
              <a:spcBef>
                <a:spcPct val="0"/>
              </a:spcBef>
            </a:pPr>
            <a:r>
              <a:rPr lang="en-US" sz="3100">
                <a:solidFill>
                  <a:srgbClr val="000000"/>
                </a:solidFill>
                <a:latin typeface="Montserrat"/>
                <a:ea typeface="Montserrat"/>
                <a:cs typeface="Montserrat"/>
                <a:sym typeface="Montserrat"/>
              </a:rPr>
              <a:t> 4.Органикалық молекулаларда көміртегі атомдарына гибридтенудің қандай түрлері тән? Әр жағдайдағы атом орбитальдарының пішінің және кеңістіктегі бағытын түсіндіріңдер.</a:t>
            </a:r>
          </a:p>
          <a:p>
            <a:pPr marL="0" lvl="0" indent="0" algn="ctr">
              <a:lnSpc>
                <a:spcPts val="4340"/>
              </a:lnSpc>
              <a:spcBef>
                <a:spcPct val="0"/>
              </a:spcBef>
            </a:pPr>
            <a:r>
              <a:rPr lang="en-US" sz="3100">
                <a:solidFill>
                  <a:srgbClr val="000000"/>
                </a:solidFill>
                <a:latin typeface="Montserrat"/>
                <a:ea typeface="Montserrat"/>
                <a:cs typeface="Montserrat"/>
                <a:sym typeface="Montserrat"/>
              </a:rPr>
              <a:t> 5.δ- және π-байланыстарға анықтама беріңдер. Этилен С2Н4 және ацетилен С2Н2 молекулаларындағы осы байланыстарды қарастырыңдар.</a:t>
            </a:r>
          </a:p>
          <a:p>
            <a:pPr marL="0" lvl="0" indent="0" algn="ctr">
              <a:lnSpc>
                <a:spcPts val="4340"/>
              </a:lnSpc>
              <a:spcBef>
                <a:spcPct val="0"/>
              </a:spcBef>
            </a:pPr>
            <a:r>
              <a:rPr lang="en-US" sz="3100">
                <a:solidFill>
                  <a:srgbClr val="000000"/>
                </a:solidFill>
                <a:latin typeface="Montserrat"/>
                <a:ea typeface="Montserrat"/>
                <a:cs typeface="Montserrat"/>
                <a:sym typeface="Montserrat"/>
              </a:rPr>
              <a:t> 6.Стереохимия туралы түсінік. Конформация және конфигурация.</a:t>
            </a:r>
          </a:p>
          <a:p>
            <a:pPr marL="0" lvl="0" indent="0" algn="ctr">
              <a:lnSpc>
                <a:spcPts val="4340"/>
              </a:lnSpc>
              <a:spcBef>
                <a:spcPct val="0"/>
              </a:spcBef>
            </a:pPr>
            <a:endParaRPr lang="en-US" sz="3100">
              <a:solidFill>
                <a:srgbClr val="000000"/>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29200" y="3848100"/>
            <a:ext cx="9872651" cy="2009775"/>
          </a:xfrm>
          <a:prstGeom prst="rect">
            <a:avLst/>
          </a:prstGeom>
        </p:spPr>
        <p:txBody>
          <a:bodyPr lIns="0" tIns="0" rIns="0" bIns="0" rtlCol="0" anchor="t">
            <a:spAutoFit/>
          </a:bodyPr>
          <a:lstStyle/>
          <a:p>
            <a:pPr marL="0" lvl="0" indent="0" algn="ctr">
              <a:lnSpc>
                <a:spcPts val="7920"/>
              </a:lnSpc>
            </a:pPr>
            <a:r>
              <a:rPr lang="en-US" sz="6600" b="1" dirty="0">
                <a:solidFill>
                  <a:srgbClr val="000000"/>
                </a:solidFill>
                <a:latin typeface="Montserrat Medium"/>
                <a:ea typeface="Montserrat Medium"/>
                <a:cs typeface="Montserrat Medium"/>
                <a:sym typeface="Montserrat Medium"/>
              </a:rPr>
              <a:t>НАЗАРЛАРЫҢЫЗҒА РАХМЕТ!</a:t>
            </a:r>
          </a:p>
        </p:txBody>
      </p:sp>
    </p:spTree>
    <p:extLst>
      <p:ext uri="{BB962C8B-B14F-4D97-AF65-F5344CB8AC3E}">
        <p14:creationId xmlns:p14="http://schemas.microsoft.com/office/powerpoint/2010/main" val="334259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777"/>
            </a:stretch>
          </a:blipFill>
        </p:spPr>
      </p:sp>
      <p:sp>
        <p:nvSpPr>
          <p:cNvPr id="3" name="TextBox 3"/>
          <p:cNvSpPr txBox="1"/>
          <p:nvPr/>
        </p:nvSpPr>
        <p:spPr>
          <a:xfrm>
            <a:off x="2115204" y="496427"/>
            <a:ext cx="14057593" cy="1990725"/>
          </a:xfrm>
          <a:prstGeom prst="rect">
            <a:avLst/>
          </a:prstGeom>
        </p:spPr>
        <p:txBody>
          <a:bodyPr lIns="0" tIns="0" rIns="0" bIns="0" rtlCol="0" anchor="t">
            <a:spAutoFit/>
          </a:bodyPr>
          <a:lstStyle/>
          <a:p>
            <a:pPr algn="ctr">
              <a:lnSpc>
                <a:spcPts val="7800"/>
              </a:lnSpc>
            </a:pPr>
            <a:r>
              <a:rPr lang="en-US" sz="6500" b="1">
                <a:solidFill>
                  <a:srgbClr val="FFFFFF"/>
                </a:solidFill>
                <a:latin typeface="Montserrat Bold"/>
                <a:ea typeface="Montserrat Bold"/>
                <a:cs typeface="Montserrat Bold"/>
                <a:sym typeface="Montserrat Bold"/>
              </a:rPr>
              <a:t>Органикалық химия теориясының қазіргі жағдайы.</a:t>
            </a:r>
          </a:p>
        </p:txBody>
      </p:sp>
      <p:sp>
        <p:nvSpPr>
          <p:cNvPr id="4" name="TextBox 4"/>
          <p:cNvSpPr txBox="1"/>
          <p:nvPr/>
        </p:nvSpPr>
        <p:spPr>
          <a:xfrm>
            <a:off x="603224" y="2844534"/>
            <a:ext cx="17081552" cy="6845244"/>
          </a:xfrm>
          <a:prstGeom prst="rect">
            <a:avLst/>
          </a:prstGeom>
        </p:spPr>
        <p:txBody>
          <a:bodyPr lIns="0" tIns="0" rIns="0" bIns="0" rtlCol="0" anchor="t">
            <a:spAutoFit/>
          </a:bodyPr>
          <a:lstStyle/>
          <a:p>
            <a:pPr marL="0" lvl="0" indent="0" algn="ctr">
              <a:lnSpc>
                <a:spcPts val="4531"/>
              </a:lnSpc>
              <a:spcBef>
                <a:spcPct val="0"/>
              </a:spcBef>
            </a:pPr>
            <a:r>
              <a:rPr lang="en-US" sz="3236">
                <a:solidFill>
                  <a:srgbClr val="000000"/>
                </a:solidFill>
                <a:latin typeface="Montserrat"/>
                <a:ea typeface="Montserrat"/>
                <a:cs typeface="Montserrat"/>
                <a:sym typeface="Montserrat"/>
              </a:rPr>
              <a:t>Органикалық химия – көміртегі қосылыстарының химиясы. Алайда,құрамында көміртегі атомы бар бейорганикалық қосылыстарға жататың басқа да қосылыстар бар: көміртегі тотықтары, көмірқышқылы және тұздары,көгерткіш қышқыл және оның тұздары және т.б. Сондықтан, органикалық химия – көмірсутектер және олардың туындыларының химиясы дегенанықтама беруіміз керек.Органикалық химия деп аталу себебі,органикалық қосылыстардың алғашқылары өсімдік және жануар организмдерінен ғана алынған. Уақыт өте органикалық қосылыстар қатарына тек табиғи материалдардан алынған қосылыстар ғана емес, сонымен қатар синтездік жолмен алынған жасанды қосылыстар да жатқызылды. Органикалық қосылыстардың маңызы зор, себебіжер бетіндегі барлық өмір олардың пайда болуымен және өзгерісімен байланысты.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0013"/>
            <a:ext cx="7971373" cy="4555747"/>
          </a:xfrm>
          <a:custGeom>
            <a:avLst/>
            <a:gdLst/>
            <a:ahLst/>
            <a:cxnLst/>
            <a:rect l="l" t="t" r="r" b="b"/>
            <a:pathLst>
              <a:path w="7971373" h="4555747">
                <a:moveTo>
                  <a:pt x="0" y="0"/>
                </a:moveTo>
                <a:lnTo>
                  <a:pt x="7971373" y="0"/>
                </a:lnTo>
                <a:lnTo>
                  <a:pt x="7971373" y="4555747"/>
                </a:lnTo>
                <a:lnTo>
                  <a:pt x="0" y="4555747"/>
                </a:lnTo>
                <a:lnTo>
                  <a:pt x="0" y="0"/>
                </a:lnTo>
                <a:close/>
              </a:path>
            </a:pathLst>
          </a:custGeom>
          <a:blipFill>
            <a:blip r:embed="rId2"/>
            <a:stretch>
              <a:fillRect t="-31011"/>
            </a:stretch>
          </a:blipFill>
        </p:spPr>
      </p:sp>
      <p:sp>
        <p:nvSpPr>
          <p:cNvPr id="3" name="Freeform 3"/>
          <p:cNvSpPr/>
          <p:nvPr/>
        </p:nvSpPr>
        <p:spPr>
          <a:xfrm>
            <a:off x="176602" y="4934437"/>
            <a:ext cx="7607690" cy="5020772"/>
          </a:xfrm>
          <a:custGeom>
            <a:avLst/>
            <a:gdLst/>
            <a:ahLst/>
            <a:cxnLst/>
            <a:rect l="l" t="t" r="r" b="b"/>
            <a:pathLst>
              <a:path w="7607690" h="5020772">
                <a:moveTo>
                  <a:pt x="0" y="0"/>
                </a:moveTo>
                <a:lnTo>
                  <a:pt x="7607690" y="0"/>
                </a:lnTo>
                <a:lnTo>
                  <a:pt x="7607690" y="5020772"/>
                </a:lnTo>
                <a:lnTo>
                  <a:pt x="0" y="5020772"/>
                </a:lnTo>
                <a:lnTo>
                  <a:pt x="0" y="0"/>
                </a:lnTo>
                <a:close/>
              </a:path>
            </a:pathLst>
          </a:custGeom>
          <a:blipFill>
            <a:blip r:embed="rId3"/>
            <a:stretch>
              <a:fillRect l="-2321" t="-12311" r="-2321" b="-6608"/>
            </a:stretch>
          </a:blipFill>
        </p:spPr>
      </p:sp>
      <p:sp>
        <p:nvSpPr>
          <p:cNvPr id="4" name="TextBox 4"/>
          <p:cNvSpPr txBox="1"/>
          <p:nvPr/>
        </p:nvSpPr>
        <p:spPr>
          <a:xfrm>
            <a:off x="8128179" y="981075"/>
            <a:ext cx="9829193" cy="8974134"/>
          </a:xfrm>
          <a:prstGeom prst="rect">
            <a:avLst/>
          </a:prstGeom>
        </p:spPr>
        <p:txBody>
          <a:bodyPr lIns="0" tIns="0" rIns="0" bIns="0" rtlCol="0" anchor="t">
            <a:spAutoFit/>
          </a:bodyPr>
          <a:lstStyle/>
          <a:p>
            <a:pPr algn="l">
              <a:lnSpc>
                <a:spcPts val="3936"/>
              </a:lnSpc>
            </a:pPr>
            <a:r>
              <a:rPr lang="en-US" sz="2811">
                <a:solidFill>
                  <a:srgbClr val="000000"/>
                </a:solidFill>
                <a:latin typeface="Montserrat"/>
                <a:ea typeface="Montserrat"/>
                <a:cs typeface="Montserrat"/>
                <a:sym typeface="Montserrat"/>
              </a:rPr>
              <a:t> Негізінен бұл қосылыстар табиғатта күрделі қосылыстар түрінде (кейде ғана таза күйінде кездеседі, мысалы мақта– бұл таза целлюлоза) болады. Органикалық қосылыстар негізінен адам мен жануарларға тамақ болып табылады және тоқыма өнеркәсібінде шікізат ретінде қолданылады. Қазіргі қоғамда өндірісі жылына бірнеше тоннаға дейін жететін және өнеркәсіптің әртүрлі саласында конструкциялық материалдар, синтетикалық талшық,          желімдер     және т.б. ретінде қолданылатын синтетикалық макромолекулалардың ролі зор. Бұл заттар өзінің қасиеттері жағынан табиғи материалдардан да артық болып келеді.Органикалық қосылыстар күнделікті өмірде қолданылатын жуғыш заттардың, дәрілік заттардың, пестицидтер және т.б. негізгі құрам бөлігі болып табылады.</a:t>
            </a:r>
          </a:p>
          <a:p>
            <a:pPr algn="l">
              <a:lnSpc>
                <a:spcPts val="3936"/>
              </a:lnSpc>
            </a:pPr>
            <a:endParaRPr lang="en-US" sz="2811">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777"/>
            </a:stretch>
          </a:blipFill>
        </p:spPr>
      </p:sp>
      <p:sp>
        <p:nvSpPr>
          <p:cNvPr id="3" name="TextBox 3"/>
          <p:cNvSpPr txBox="1"/>
          <p:nvPr/>
        </p:nvSpPr>
        <p:spPr>
          <a:xfrm>
            <a:off x="562734" y="582075"/>
            <a:ext cx="17162532" cy="9122849"/>
          </a:xfrm>
          <a:prstGeom prst="rect">
            <a:avLst/>
          </a:prstGeom>
        </p:spPr>
        <p:txBody>
          <a:bodyPr lIns="0" tIns="0" rIns="0" bIns="0" rtlCol="0" anchor="t">
            <a:spAutoFit/>
          </a:bodyPr>
          <a:lstStyle/>
          <a:p>
            <a:pPr marL="0" lvl="0" indent="0" algn="ctr">
              <a:lnSpc>
                <a:spcPts val="5141"/>
              </a:lnSpc>
            </a:pPr>
            <a:r>
              <a:rPr lang="en-US" sz="4284" b="1">
                <a:solidFill>
                  <a:srgbClr val="0B0053"/>
                </a:solidFill>
                <a:latin typeface="Montserrat Medium"/>
                <a:ea typeface="Montserrat Medium"/>
                <a:cs typeface="Montserrat Medium"/>
                <a:sym typeface="Montserrat Medium"/>
              </a:rPr>
              <a:t>Органикалық қосылыстар өндірісі үшін негізгі шикізат көзі – мұнай және табиғи газ. Органикалық химияда жинақталған көптеген тәжірибелік материалдарды, оларды зеттеу барысында ашылған жаңа құбылыстарды түсіндіру үшін және ғылыми  жаңа факторларды алдын ала болжау үшін жаңа біртұтас теория жасау қажет болды. Органикалық заттар жайлы мәліметтердің жиналуы олардың химия табиғатын тануға көмектесетін теориялардың (унитарлы теория, типтер теориясы, радикалдар теориясы) шығуына себеп (1857) болды. </a:t>
            </a:r>
            <a:r>
              <a:rPr lang="en-US" sz="4284" b="1" u="sng">
                <a:solidFill>
                  <a:srgbClr val="0B0053"/>
                </a:solidFill>
                <a:latin typeface="Montserrat Medium"/>
                <a:ea typeface="Montserrat Medium"/>
                <a:cs typeface="Montserrat Medium"/>
                <a:sym typeface="Montserrat Medium"/>
                <a:hlinkClick r:id="rId3" tooltip="http://kk.wikipedia.org/wiki/1857"/>
              </a:rPr>
              <a:t>1857</a:t>
            </a:r>
            <a:r>
              <a:rPr lang="en-US" sz="4284" b="1">
                <a:solidFill>
                  <a:srgbClr val="0B0053"/>
                </a:solidFill>
                <a:latin typeface="Montserrat Medium"/>
                <a:ea typeface="Montserrat Medium"/>
                <a:cs typeface="Montserrat Medium"/>
                <a:sym typeface="Montserrat Medium"/>
              </a:rPr>
              <a:t> жылы </a:t>
            </a:r>
            <a:r>
              <a:rPr lang="en-US" sz="4284" b="1" u="sng">
                <a:solidFill>
                  <a:srgbClr val="0B0053"/>
                </a:solidFill>
                <a:latin typeface="Montserrat Medium"/>
                <a:ea typeface="Montserrat Medium"/>
                <a:cs typeface="Montserrat Medium"/>
                <a:sym typeface="Montserrat Medium"/>
                <a:hlinkClick r:id="rId4" tooltip="http://kk.wikipedia.org/w/index.php?title=%D0%A4.%D0%90._%D0%9A%D0%B5%D0%BA%D1%83%D0%BB%D0%B5&amp;action=edit&amp;redlink=1"/>
              </a:rPr>
              <a:t>Ф.А. Кекуленің</a:t>
            </a:r>
            <a:r>
              <a:rPr lang="en-US" sz="4284" b="1">
                <a:solidFill>
                  <a:srgbClr val="0B0053"/>
                </a:solidFill>
                <a:latin typeface="Montserrat Medium"/>
                <a:ea typeface="Montserrat Medium"/>
                <a:cs typeface="Montserrat Medium"/>
                <a:sym typeface="Montserrat Medium"/>
              </a:rPr>
              <a:t> көміртек атомының 4 валентті екендігін табуы, соған байланысты көміртекті тізбектердің түзілу мүмкіндігінің анықталуы органикалық заттардың классификациясына жеткізді.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8888" b="-8888"/>
            </a:stretch>
          </a:blipFill>
        </p:spPr>
      </p:sp>
      <p:sp>
        <p:nvSpPr>
          <p:cNvPr id="3" name="Freeform 3"/>
          <p:cNvSpPr/>
          <p:nvPr/>
        </p:nvSpPr>
        <p:spPr>
          <a:xfrm>
            <a:off x="-910899" y="-483624"/>
            <a:ext cx="11301259" cy="11065212"/>
          </a:xfrm>
          <a:custGeom>
            <a:avLst/>
            <a:gdLst/>
            <a:ahLst/>
            <a:cxnLst/>
            <a:rect l="l" t="t" r="r" b="b"/>
            <a:pathLst>
              <a:path w="11301259" h="11065212">
                <a:moveTo>
                  <a:pt x="0" y="0"/>
                </a:moveTo>
                <a:lnTo>
                  <a:pt x="11301259" y="0"/>
                </a:lnTo>
                <a:lnTo>
                  <a:pt x="11301259" y="11065212"/>
                </a:lnTo>
                <a:lnTo>
                  <a:pt x="0" y="11065212"/>
                </a:lnTo>
                <a:lnTo>
                  <a:pt x="0" y="0"/>
                </a:lnTo>
                <a:close/>
              </a:path>
            </a:pathLst>
          </a:custGeom>
          <a:blipFill>
            <a:blip r:embed="rId3"/>
            <a:stretch>
              <a:fillRect l="-39416" r="-39416"/>
            </a:stretch>
          </a:blipFill>
        </p:spPr>
      </p:sp>
      <p:sp>
        <p:nvSpPr>
          <p:cNvPr id="4" name="TextBox 4"/>
          <p:cNvSpPr txBox="1"/>
          <p:nvPr/>
        </p:nvSpPr>
        <p:spPr>
          <a:xfrm>
            <a:off x="10414102" y="1003560"/>
            <a:ext cx="7463306" cy="9123982"/>
          </a:xfrm>
          <a:prstGeom prst="rect">
            <a:avLst/>
          </a:prstGeom>
        </p:spPr>
        <p:txBody>
          <a:bodyPr lIns="0" tIns="0" rIns="0" bIns="0" rtlCol="0" anchor="t">
            <a:spAutoFit/>
          </a:bodyPr>
          <a:lstStyle/>
          <a:p>
            <a:pPr marL="0" lvl="0" indent="0" algn="r">
              <a:lnSpc>
                <a:spcPts val="3161"/>
              </a:lnSpc>
              <a:spcBef>
                <a:spcPct val="0"/>
              </a:spcBef>
            </a:pPr>
            <a:r>
              <a:rPr lang="en-US" sz="2258">
                <a:solidFill>
                  <a:srgbClr val="FFFFFF"/>
                </a:solidFill>
                <a:latin typeface="Montserrat"/>
                <a:ea typeface="Montserrat"/>
                <a:cs typeface="Montserrat"/>
                <a:sym typeface="Montserrat"/>
              </a:rPr>
              <a:t> Органикалық заттардың бәрінің құрамына көміртек</a:t>
            </a:r>
            <a:r>
              <a:rPr lang="en-US" sz="2258" u="sng">
                <a:solidFill>
                  <a:srgbClr val="FFFFFF"/>
                </a:solidFill>
                <a:latin typeface="Montserrat"/>
                <a:ea typeface="Montserrat"/>
                <a:cs typeface="Montserrat"/>
                <a:sym typeface="Montserrat"/>
                <a:hlinkClick r:id="rId4" tooltip="http://kk.wikipedia.org/wiki/%D0%90%D1%82%D0%BE%D0%BC"/>
              </a:rPr>
              <a:t>атомы</a:t>
            </a:r>
            <a:r>
              <a:rPr lang="en-US" sz="2258">
                <a:solidFill>
                  <a:srgbClr val="FFFFFF"/>
                </a:solidFill>
                <a:latin typeface="Montserrat"/>
                <a:ea typeface="Montserrat"/>
                <a:cs typeface="Montserrat"/>
                <a:sym typeface="Montserrat"/>
              </a:rPr>
              <a:t> кіреді және олардың саны өте көп, түрлері әр алуан. Тағы бір себеп — органикалық заттардың бейорганикалық заттармен салыстырғандағы </a:t>
            </a:r>
            <a:r>
              <a:rPr lang="en-US" sz="2258" u="sng">
                <a:solidFill>
                  <a:srgbClr val="FFFFFF"/>
                </a:solidFill>
                <a:latin typeface="Montserrat"/>
                <a:ea typeface="Montserrat"/>
                <a:cs typeface="Montserrat"/>
                <a:sym typeface="Montserrat"/>
                <a:hlinkClick r:id="rId5" tooltip="http://kk.wikipedia.org/wiki/%D2%9A%D0%B0%D1%81%D0%B8%D0%B5%D1%82"/>
              </a:rPr>
              <a:t>қасиеттерінің</a:t>
            </a:r>
            <a:r>
              <a:rPr lang="en-US" sz="2258">
                <a:solidFill>
                  <a:srgbClr val="FFFFFF"/>
                </a:solidFill>
                <a:latin typeface="Montserrat"/>
                <a:ea typeface="Montserrat"/>
                <a:cs typeface="Montserrat"/>
                <a:sym typeface="Montserrat"/>
              </a:rPr>
              <a:t> ерекшеліктеріне байланысты. Үшінші себеп — адамдардың</a:t>
            </a:r>
            <a:r>
              <a:rPr lang="en-US" sz="2258" u="sng">
                <a:solidFill>
                  <a:srgbClr val="FFFFFF"/>
                </a:solidFill>
                <a:latin typeface="Montserrat"/>
                <a:ea typeface="Montserrat"/>
                <a:cs typeface="Montserrat"/>
                <a:sym typeface="Montserrat"/>
                <a:hlinkClick r:id="rId6" tooltip="http://kk.wikipedia.org/wiki/%D0%A2%D1%96%D1%80%D1%88%D1%96%D0%BB%D1%96%D0%BA"/>
              </a:rPr>
              <a:t>тіршілігі</a:t>
            </a:r>
            <a:r>
              <a:rPr lang="en-US" sz="2258">
                <a:solidFill>
                  <a:srgbClr val="FFFFFF"/>
                </a:solidFill>
                <a:latin typeface="Montserrat"/>
                <a:ea typeface="Montserrat"/>
                <a:cs typeface="Montserrat"/>
                <a:sym typeface="Montserrat"/>
              </a:rPr>
              <a:t> мен </a:t>
            </a:r>
            <a:r>
              <a:rPr lang="en-US" sz="2258" u="sng">
                <a:solidFill>
                  <a:srgbClr val="FFFFFF"/>
                </a:solidFill>
                <a:latin typeface="Montserrat"/>
                <a:ea typeface="Montserrat"/>
                <a:cs typeface="Montserrat"/>
                <a:sym typeface="Montserrat"/>
                <a:hlinkClick r:id="rId7" tooltip="http://kk.wikipedia.org/wiki/%D0%86%D1%81-%D3%99%D1%80%D0%B5%D0%BA%D0%B5%D1%82"/>
              </a:rPr>
              <a:t>іс-әрекетінде</a:t>
            </a:r>
            <a:r>
              <a:rPr lang="en-US" sz="2258">
                <a:solidFill>
                  <a:srgbClr val="FFFFFF"/>
                </a:solidFill>
                <a:latin typeface="Montserrat"/>
                <a:ea typeface="Montserrat"/>
                <a:cs typeface="Montserrat"/>
                <a:sym typeface="Montserrat"/>
              </a:rPr>
              <a:t> органикалық қосылыстардың маңызы зор. Сонымен қатар органикалық заттар биологиялық жағынан маңызды. Тірі организмдерде жүретін процестер органикалық заттардың қатысында өтеді. Биологиялық процестердің жүруін реттеп, катализдеп отыратын </a:t>
            </a:r>
            <a:r>
              <a:rPr lang="en-US" sz="2258" u="sng">
                <a:solidFill>
                  <a:srgbClr val="FFFFFF"/>
                </a:solidFill>
                <a:latin typeface="Montserrat"/>
                <a:ea typeface="Montserrat"/>
                <a:cs typeface="Montserrat"/>
                <a:sym typeface="Montserrat"/>
                <a:hlinkClick r:id="rId8" tooltip="http://kk.wikipedia.org/wiki/%D0%93%D0%BE%D1%80%D0%BC%D0%BE%D0%BD%D0%B4%D0%B0%D1%80"/>
              </a:rPr>
              <a:t>гормондар</a:t>
            </a:r>
            <a:r>
              <a:rPr lang="en-US" sz="2258">
                <a:solidFill>
                  <a:srgbClr val="FFFFFF"/>
                </a:solidFill>
                <a:latin typeface="Montserrat"/>
                <a:ea typeface="Montserrat"/>
                <a:cs typeface="Montserrat"/>
                <a:sym typeface="Montserrat"/>
              </a:rPr>
              <a:t>, </a:t>
            </a:r>
            <a:r>
              <a:rPr lang="en-US" sz="2258" u="sng">
                <a:solidFill>
                  <a:srgbClr val="FFFFFF"/>
                </a:solidFill>
                <a:latin typeface="Montserrat"/>
                <a:ea typeface="Montserrat"/>
                <a:cs typeface="Montserrat"/>
                <a:sym typeface="Montserrat"/>
                <a:hlinkClick r:id="rId9" tooltip="http://kk.wikipedia.org/wiki/%D0%92%D0%B8%D1%82%D0%B0%D0%BC%D0%B8%D0%BD%D0%B4%D0%B5%D1%80"/>
              </a:rPr>
              <a:t>витаминдер</a:t>
            </a:r>
            <a:r>
              <a:rPr lang="en-US" sz="2258">
                <a:solidFill>
                  <a:srgbClr val="FFFFFF"/>
                </a:solidFill>
                <a:latin typeface="Montserrat"/>
                <a:ea typeface="Montserrat"/>
                <a:cs typeface="Montserrat"/>
                <a:sym typeface="Montserrat"/>
              </a:rPr>
              <a:t>, </a:t>
            </a:r>
            <a:r>
              <a:rPr lang="en-US" sz="2258" u="sng">
                <a:solidFill>
                  <a:srgbClr val="FFFFFF"/>
                </a:solidFill>
                <a:latin typeface="Montserrat"/>
                <a:ea typeface="Montserrat"/>
                <a:cs typeface="Montserrat"/>
                <a:sym typeface="Montserrat"/>
                <a:hlinkClick r:id="rId10" tooltip="http://kk.wikipedia.org/wiki/%D0%A4%D0%B5%D1%80%D0%BC%D0%B5%D0%BD%D1%82%D1%82%D0%B5%D1%80"/>
              </a:rPr>
              <a:t>ферменттер</a:t>
            </a:r>
            <a:r>
              <a:rPr lang="en-US" sz="2258">
                <a:solidFill>
                  <a:srgbClr val="FFFFFF"/>
                </a:solidFill>
                <a:latin typeface="Montserrat"/>
                <a:ea typeface="Montserrat"/>
                <a:cs typeface="Montserrat"/>
                <a:sym typeface="Montserrat"/>
              </a:rPr>
              <a:t> — органикалық </a:t>
            </a:r>
            <a:r>
              <a:rPr lang="en-US" sz="2258" u="sng">
                <a:solidFill>
                  <a:srgbClr val="FFFFFF"/>
                </a:solidFill>
                <a:latin typeface="Montserrat"/>
                <a:ea typeface="Montserrat"/>
                <a:cs typeface="Montserrat"/>
                <a:sym typeface="Montserrat"/>
                <a:hlinkClick r:id="rId11" tooltip="http://kk.wikipedia.org/wiki/%D2%9A%D0%BE%D1%81%D1%8B%D0%BB%D1%8B%D1%81"/>
              </a:rPr>
              <a:t>қосылыстар.</a:t>
            </a:r>
            <a:r>
              <a:rPr lang="en-US" sz="2258">
                <a:solidFill>
                  <a:srgbClr val="FFFFFF"/>
                </a:solidFill>
                <a:latin typeface="Montserrat"/>
                <a:ea typeface="Montserrat"/>
                <a:cs typeface="Montserrat"/>
                <a:sym typeface="Montserrat"/>
              </a:rPr>
              <a:t> Ішетін тағамымыз, негізінен, органикалық заттар. Киетін киіміміз, жағатын отынымыз да органикалық заттардан тұрады. Дәрі-дәрмектер мен жуғыш заттар,</a:t>
            </a:r>
            <a:r>
              <a:rPr lang="en-US" sz="2258" u="sng">
                <a:solidFill>
                  <a:srgbClr val="FFFFFF"/>
                </a:solidFill>
                <a:latin typeface="Montserrat"/>
                <a:ea typeface="Montserrat"/>
                <a:cs typeface="Montserrat"/>
                <a:sym typeface="Montserrat"/>
                <a:hlinkClick r:id="rId12" tooltip="http://kk.wikipedia.org/wiki/%D2%9A%D0%B0%D2%93%D0%B0%D0%B7"/>
              </a:rPr>
              <a:t>қағаз</a:t>
            </a:r>
            <a:r>
              <a:rPr lang="en-US" sz="2258">
                <a:solidFill>
                  <a:srgbClr val="FFFFFF"/>
                </a:solidFill>
                <a:latin typeface="Montserrat"/>
                <a:ea typeface="Montserrat"/>
                <a:cs typeface="Montserrat"/>
                <a:sym typeface="Montserrat"/>
              </a:rPr>
              <a:t> бен бояулар, синтездік каучук пен резеңке, </a:t>
            </a:r>
            <a:r>
              <a:rPr lang="en-US" sz="2258" u="sng">
                <a:solidFill>
                  <a:srgbClr val="FFFFFF"/>
                </a:solidFill>
                <a:latin typeface="Montserrat"/>
                <a:ea typeface="Montserrat"/>
                <a:cs typeface="Montserrat"/>
                <a:sym typeface="Montserrat"/>
                <a:hlinkClick r:id="rId13" tooltip="http://kk.wikipedia.org/wiki/%D0%96%D0%B5%D0%BB%D1%96%D0%BC"/>
              </a:rPr>
              <a:t>желім</a:t>
            </a:r>
            <a:r>
              <a:rPr lang="en-US" sz="2258">
                <a:solidFill>
                  <a:srgbClr val="FFFFFF"/>
                </a:solidFill>
                <a:latin typeface="Montserrat"/>
                <a:ea typeface="Montserrat"/>
                <a:cs typeface="Montserrat"/>
                <a:sym typeface="Montserrat"/>
              </a:rPr>
              <a:t> мен лак, жарылғыш заттар мен органикалық тыңайтқыштар, т.б. органикалық заттарға жатады.</a:t>
            </a:r>
          </a:p>
          <a:p>
            <a:pPr marL="0" lvl="0" indent="0" algn="r">
              <a:lnSpc>
                <a:spcPts val="3161"/>
              </a:lnSpc>
              <a:spcBef>
                <a:spcPct val="0"/>
              </a:spcBef>
            </a:pPr>
            <a:endParaRPr lang="en-US" sz="2258">
              <a:solidFill>
                <a:srgbClr val="FFFFFF"/>
              </a:solidFill>
              <a:latin typeface="Montserrat"/>
              <a:ea typeface="Montserrat"/>
              <a:cs typeface="Montserrat"/>
              <a:sym typeface="Montserrat"/>
            </a:endParaRPr>
          </a:p>
        </p:txBody>
      </p:sp>
      <p:sp>
        <p:nvSpPr>
          <p:cNvPr id="5" name="TextBox 5"/>
          <p:cNvSpPr txBox="1"/>
          <p:nvPr/>
        </p:nvSpPr>
        <p:spPr>
          <a:xfrm>
            <a:off x="154527" y="365385"/>
            <a:ext cx="6573339" cy="1371600"/>
          </a:xfrm>
          <a:prstGeom prst="rect">
            <a:avLst/>
          </a:prstGeom>
        </p:spPr>
        <p:txBody>
          <a:bodyPr lIns="0" tIns="0" rIns="0" bIns="0" rtlCol="0" anchor="t">
            <a:spAutoFit/>
          </a:bodyPr>
          <a:lstStyle/>
          <a:p>
            <a:pPr algn="ctr">
              <a:lnSpc>
                <a:spcPts val="3647"/>
              </a:lnSpc>
            </a:pPr>
            <a:r>
              <a:rPr lang="en-US" sz="3039" b="1">
                <a:solidFill>
                  <a:srgbClr val="FFFFFF"/>
                </a:solidFill>
                <a:latin typeface="Montserrat Bold"/>
                <a:ea typeface="Montserrat Bold"/>
                <a:cs typeface="Montserrat Bold"/>
                <a:sym typeface="Montserrat Bold"/>
              </a:rPr>
              <a:t>ОРГАНИКАЛЫҚ ХИМИЯНЫҢ ЖЕКЕ ҒЫЛЫМ РЕТІНДЕ БӨЛІНУІНІҢ БАСТЫ СЕБЕБІ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0889" y="0"/>
            <a:ext cx="14926222" cy="10287000"/>
          </a:xfrm>
          <a:custGeom>
            <a:avLst/>
            <a:gdLst/>
            <a:ahLst/>
            <a:cxnLst/>
            <a:rect l="l" t="t" r="r" b="b"/>
            <a:pathLst>
              <a:path w="14926222" h="10287000">
                <a:moveTo>
                  <a:pt x="0" y="0"/>
                </a:moveTo>
                <a:lnTo>
                  <a:pt x="14926222" y="0"/>
                </a:lnTo>
                <a:lnTo>
                  <a:pt x="14926222" y="10287000"/>
                </a:lnTo>
                <a:lnTo>
                  <a:pt x="0" y="10287000"/>
                </a:lnTo>
                <a:lnTo>
                  <a:pt x="0" y="0"/>
                </a:lnTo>
                <a:close/>
              </a:path>
            </a:pathLst>
          </a:custGeom>
          <a:blipFill>
            <a:blip r:embed="rId2"/>
            <a:stretch>
              <a:fillRect l="-147"/>
            </a:stretch>
          </a:blipFill>
        </p:spPr>
      </p:sp>
      <p:sp>
        <p:nvSpPr>
          <p:cNvPr id="3" name="TextBox 3"/>
          <p:cNvSpPr txBox="1"/>
          <p:nvPr/>
        </p:nvSpPr>
        <p:spPr>
          <a:xfrm>
            <a:off x="4981461" y="2602096"/>
            <a:ext cx="11625650" cy="2165504"/>
          </a:xfrm>
          <a:prstGeom prst="rect">
            <a:avLst/>
          </a:prstGeom>
        </p:spPr>
        <p:txBody>
          <a:bodyPr lIns="0" tIns="0" rIns="0" bIns="0" rtlCol="0" anchor="t">
            <a:spAutoFit/>
          </a:bodyPr>
          <a:lstStyle/>
          <a:p>
            <a:pPr algn="l">
              <a:lnSpc>
                <a:spcPts val="3491"/>
              </a:lnSpc>
            </a:pP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3" tooltip="http://kk.wikipedia.org/wiki/%D0%A2%D0%B0%D0%BC%D0%B0%D2%9B"/>
              </a:rPr>
              <a:t>Т</a:t>
            </a:r>
            <a:r>
              <a:rPr lang="en-US" sz="2493" b="1" u="sng">
                <a:solidFill>
                  <a:srgbClr val="FFFFFF"/>
                </a:solidFill>
                <a:latin typeface="Montserrat Bold"/>
                <a:ea typeface="Montserrat Bold"/>
                <a:cs typeface="Montserrat Bold"/>
                <a:sym typeface="Montserrat Bold"/>
                <a:hlinkClick r:id="rId3" tooltip="http://kk.wikipedia.org/wiki/%D0%A2%D0%B0%D0%BC%D0%B0%D2%9B"/>
              </a:rPr>
              <a:t>амақ,</a:t>
            </a: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4" tooltip="http://kk.wikipedia.org/w/index.php?title=%D0%A4%D0%B0%D1%80%D0%BC%D0%B0%D1%86%D0%B5%D0%B2%D1%82%D0%B8%D0%BA%D0%B0&amp;action=edit&amp;redlink=1"/>
              </a:rPr>
              <a:t>фармацевтика</a:t>
            </a: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5" tooltip="http://kk.wikipedia.org/wiki/%D0%A2%D0%B0%D0%BB%D1%88%D1%8B%D2%9B"/>
              </a:rPr>
              <a:t>талшық</a:t>
            </a: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6" tooltip="http://kk.wikipedia.org/wiki/%D0%9A%D0%B0%D1%83%D1%87%D1%83%D0%BA"/>
              </a:rPr>
              <a:t>каучук</a:t>
            </a:r>
            <a:r>
              <a:rPr lang="en-US" sz="2493" b="1">
                <a:solidFill>
                  <a:srgbClr val="FFFFFF"/>
                </a:solidFill>
                <a:latin typeface="Montserrat Bold"/>
                <a:ea typeface="Montserrat Bold"/>
                <a:cs typeface="Montserrat Bold"/>
                <a:sym typeface="Montserrat Bold"/>
              </a:rPr>
              <a:t>, резеңке, пластмасса, шайыр (смола), бояу өнеркәсіптері, </a:t>
            </a:r>
            <a:r>
              <a:rPr lang="en-US" sz="2493" b="1" u="sng">
                <a:solidFill>
                  <a:srgbClr val="FFFFFF"/>
                </a:solidFill>
                <a:latin typeface="Montserrat Bold"/>
                <a:ea typeface="Montserrat Bold"/>
                <a:cs typeface="Montserrat Bold"/>
                <a:sym typeface="Montserrat Bold"/>
                <a:hlinkClick r:id="rId7" tooltip="http://kk.wikipedia.org/wiki/%D0%93%D0%B0%D0%B7"/>
              </a:rPr>
              <a:t>газ</a:t>
            </a: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8" tooltip="http://kk.wikipedia.org/wiki/%D0%9C%D2%B1%D0%BD%D0%B0%D0%B9"/>
              </a:rPr>
              <a:t>мұнай</a:t>
            </a:r>
            <a:r>
              <a:rPr lang="en-US" sz="2493" b="1">
                <a:solidFill>
                  <a:srgbClr val="FFFFFF"/>
                </a:solidFill>
                <a:latin typeface="Montserrat Bold"/>
                <a:ea typeface="Montserrat Bold"/>
                <a:cs typeface="Montserrat Bold"/>
                <a:sym typeface="Montserrat Bold"/>
              </a:rPr>
              <a:t>, </a:t>
            </a:r>
            <a:r>
              <a:rPr lang="en-US" sz="2493" b="1" u="sng">
                <a:solidFill>
                  <a:srgbClr val="FFFFFF"/>
                </a:solidFill>
                <a:latin typeface="Montserrat Bold"/>
                <a:ea typeface="Montserrat Bold"/>
                <a:cs typeface="Montserrat Bold"/>
                <a:sym typeface="Montserrat Bold"/>
                <a:hlinkClick r:id="rId9" tooltip="http://kk.wikipedia.org/wiki/%D0%9A%D3%A9%D0%BC%D1%96%D1%80"/>
              </a:rPr>
              <a:t>көмір</a:t>
            </a:r>
            <a:r>
              <a:rPr lang="en-US" sz="2493" b="1">
                <a:solidFill>
                  <a:srgbClr val="FFFFFF"/>
                </a:solidFill>
                <a:latin typeface="Montserrat Bold"/>
                <a:ea typeface="Montserrat Bold"/>
                <a:cs typeface="Montserrat Bold"/>
                <a:sym typeface="Montserrat Bold"/>
              </a:rPr>
              <a:t> өндірумен өңдеу органикалық химия өндірістерінің негізгі салалары болып табылады.</a:t>
            </a:r>
          </a:p>
          <a:p>
            <a:pPr algn="l">
              <a:lnSpc>
                <a:spcPts val="3491"/>
              </a:lnSpc>
            </a:pPr>
            <a:endParaRPr lang="en-US" sz="2493" b="1">
              <a:solidFill>
                <a:srgbClr val="FFFFFF"/>
              </a:solidFill>
              <a:latin typeface="Montserrat Bold"/>
              <a:ea typeface="Montserrat Bold"/>
              <a:cs typeface="Montserrat Bold"/>
              <a:sym typeface="Montserra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8793" y="576612"/>
            <a:ext cx="16750413" cy="3143250"/>
          </a:xfrm>
          <a:prstGeom prst="rect">
            <a:avLst/>
          </a:prstGeom>
        </p:spPr>
        <p:txBody>
          <a:bodyPr lIns="0" tIns="0" rIns="0" bIns="0" rtlCol="0" anchor="t">
            <a:spAutoFit/>
          </a:bodyPr>
          <a:lstStyle/>
          <a:p>
            <a:pPr marL="0" lvl="0" indent="0" algn="ctr">
              <a:lnSpc>
                <a:spcPts val="4188"/>
              </a:lnSpc>
            </a:pPr>
            <a:r>
              <a:rPr lang="en-US" sz="3490" b="1">
                <a:solidFill>
                  <a:srgbClr val="000000"/>
                </a:solidFill>
                <a:latin typeface="Montserrat Medium"/>
                <a:ea typeface="Montserrat Medium"/>
                <a:cs typeface="Montserrat Medium"/>
                <a:sym typeface="Montserrat Medium"/>
              </a:rPr>
              <a:t>Органикалық химия теориясының қазіргі жағдайы дамудың жоғары дәрежесімен, пәнаралық байланысымен және физикалық химия, кванттық химия, материалтану, биохимия және молекулалық биология сияқты басқа ғылыми салалармен белсенді интеграциямен сипатталады. Төменде негізгі аспектілер мен даму бағыттарының қысқаша мазмұны берілген:</a:t>
            </a:r>
          </a:p>
        </p:txBody>
      </p:sp>
      <p:sp>
        <p:nvSpPr>
          <p:cNvPr id="3" name="TextBox 3"/>
          <p:cNvSpPr txBox="1"/>
          <p:nvPr/>
        </p:nvSpPr>
        <p:spPr>
          <a:xfrm>
            <a:off x="1028700" y="4086225"/>
            <a:ext cx="6374838" cy="1057275"/>
          </a:xfrm>
          <a:prstGeom prst="rect">
            <a:avLst/>
          </a:prstGeom>
        </p:spPr>
        <p:txBody>
          <a:bodyPr lIns="0" tIns="0" rIns="0" bIns="0" rtlCol="0" anchor="t">
            <a:spAutoFit/>
          </a:bodyPr>
          <a:lstStyle/>
          <a:p>
            <a:pPr marL="0" lvl="0" indent="0" algn="l">
              <a:lnSpc>
                <a:spcPts val="2790"/>
              </a:lnSpc>
            </a:pPr>
            <a:r>
              <a:rPr lang="en-US" sz="2325" b="1">
                <a:solidFill>
                  <a:srgbClr val="000000"/>
                </a:solidFill>
                <a:latin typeface="Montserrat Medium"/>
                <a:ea typeface="Montserrat Medium"/>
                <a:cs typeface="Montserrat Medium"/>
                <a:sym typeface="Montserrat Medium"/>
              </a:rPr>
              <a:t> 1. ТЕОРИЯЛЫҚ МОДЕЛЬДЕУ ЖӘНЕ КВАНТТЫҚ ХИМИЯ</a:t>
            </a:r>
          </a:p>
          <a:p>
            <a:pPr marL="0" lvl="0" indent="0" algn="l">
              <a:lnSpc>
                <a:spcPts val="2790"/>
              </a:lnSpc>
            </a:pPr>
            <a:endParaRPr lang="en-US" sz="2325" b="1">
              <a:solidFill>
                <a:srgbClr val="000000"/>
              </a:solidFill>
              <a:latin typeface="Montserrat Medium"/>
              <a:ea typeface="Montserrat Medium"/>
              <a:cs typeface="Montserrat Medium"/>
              <a:sym typeface="Montserrat Medium"/>
            </a:endParaRPr>
          </a:p>
        </p:txBody>
      </p:sp>
      <p:sp>
        <p:nvSpPr>
          <p:cNvPr id="4" name="TextBox 4"/>
          <p:cNvSpPr txBox="1"/>
          <p:nvPr/>
        </p:nvSpPr>
        <p:spPr>
          <a:xfrm>
            <a:off x="1028700" y="5095875"/>
            <a:ext cx="8359903" cy="5303901"/>
          </a:xfrm>
          <a:prstGeom prst="rect">
            <a:avLst/>
          </a:prstGeom>
        </p:spPr>
        <p:txBody>
          <a:bodyPr lIns="0" tIns="0" rIns="0" bIns="0" rtlCol="0" anchor="t">
            <a:spAutoFit/>
          </a:bodyPr>
          <a:lstStyle/>
          <a:p>
            <a:pPr algn="l">
              <a:lnSpc>
                <a:spcPts val="3541"/>
              </a:lnSpc>
            </a:pPr>
            <a:r>
              <a:rPr lang="en-US" sz="2529">
                <a:solidFill>
                  <a:srgbClr val="000000"/>
                </a:solidFill>
                <a:latin typeface="Montserrat"/>
                <a:ea typeface="Montserrat"/>
                <a:cs typeface="Montserrat"/>
                <a:sym typeface="Montserrat"/>
              </a:rPr>
              <a:t> Кванттық химия әдістері (мысалы, DFT – тығыздықтың функционалдық теориясы) молекулалардың қасиеттерін, реактивтілігін, реакциялардың энергетикалық профилін жоғары дәлдікпен болжауға мүмкіндік береді.</a:t>
            </a:r>
          </a:p>
          <a:p>
            <a:pPr algn="l">
              <a:lnSpc>
                <a:spcPts val="3541"/>
              </a:lnSpc>
            </a:pPr>
            <a:r>
              <a:rPr lang="en-US" sz="2529">
                <a:solidFill>
                  <a:srgbClr val="000000"/>
                </a:solidFill>
                <a:latin typeface="Montserrat"/>
                <a:ea typeface="Montserrat"/>
                <a:cs typeface="Montserrat"/>
                <a:sym typeface="Montserrat"/>
              </a:rPr>
              <a:t> -Өтпелі күйлерді модельдеу, реакция механизмдері және потенциалдық энергия беттерінің құрылысы.</a:t>
            </a:r>
          </a:p>
          <a:p>
            <a:pPr algn="l">
              <a:lnSpc>
                <a:spcPts val="3541"/>
              </a:lnSpc>
            </a:pPr>
            <a:r>
              <a:rPr lang="en-US" sz="2529">
                <a:solidFill>
                  <a:srgbClr val="000000"/>
                </a:solidFill>
                <a:latin typeface="Montserrat"/>
                <a:ea typeface="Montserrat"/>
                <a:cs typeface="Montserrat"/>
                <a:sym typeface="Montserrat"/>
              </a:rPr>
              <a:t>  -Реакцияны модельдеу және құрамдас қасиеттерді болжауда машиналық оқыту және AI әзірлеу.</a:t>
            </a:r>
          </a:p>
          <a:p>
            <a:pPr algn="l">
              <a:lnSpc>
                <a:spcPts val="3541"/>
              </a:lnSpc>
            </a:pPr>
            <a:endParaRPr lang="en-US" sz="2529">
              <a:solidFill>
                <a:srgbClr val="000000"/>
              </a:solidFill>
              <a:latin typeface="Montserrat"/>
              <a:ea typeface="Montserrat"/>
              <a:cs typeface="Montserrat"/>
              <a:sym typeface="Montserrat"/>
            </a:endParaRPr>
          </a:p>
        </p:txBody>
      </p:sp>
      <p:sp>
        <p:nvSpPr>
          <p:cNvPr id="5" name="TextBox 5"/>
          <p:cNvSpPr txBox="1"/>
          <p:nvPr/>
        </p:nvSpPr>
        <p:spPr>
          <a:xfrm>
            <a:off x="10600257" y="4084018"/>
            <a:ext cx="6485214" cy="704850"/>
          </a:xfrm>
          <a:prstGeom prst="rect">
            <a:avLst/>
          </a:prstGeom>
        </p:spPr>
        <p:txBody>
          <a:bodyPr lIns="0" tIns="0" rIns="0" bIns="0" rtlCol="0" anchor="t">
            <a:spAutoFit/>
          </a:bodyPr>
          <a:lstStyle/>
          <a:p>
            <a:pPr marL="0" lvl="0" indent="0" algn="l">
              <a:lnSpc>
                <a:spcPts val="2790"/>
              </a:lnSpc>
            </a:pPr>
            <a:r>
              <a:rPr lang="en-US" sz="2325" b="1">
                <a:solidFill>
                  <a:srgbClr val="000000"/>
                </a:solidFill>
                <a:latin typeface="Montserrat Medium"/>
                <a:ea typeface="Montserrat Medium"/>
                <a:cs typeface="Montserrat Medium"/>
                <a:sym typeface="Montserrat Medium"/>
              </a:rPr>
              <a:t>2. ХИМИЯЛЫҚ БАЙЛАНЫС ЖӘНЕ МОЛЕКУЛАЛЫҚ ҚҰРЫЛЫМ</a:t>
            </a:r>
          </a:p>
        </p:txBody>
      </p:sp>
      <p:sp>
        <p:nvSpPr>
          <p:cNvPr id="6" name="TextBox 6"/>
          <p:cNvSpPr txBox="1"/>
          <p:nvPr/>
        </p:nvSpPr>
        <p:spPr>
          <a:xfrm>
            <a:off x="10600257" y="5114925"/>
            <a:ext cx="6832871" cy="3917950"/>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 -Химиялық байланыс туралы түсінікті кеңейту: байланыстың ерекше түрлері (мысалы: π-π әрекеттесу, σ-ароматия, гипервалентті қосылыстар).</a:t>
            </a:r>
          </a:p>
          <a:p>
            <a:pPr algn="l">
              <a:lnSpc>
                <a:spcPts val="3500"/>
              </a:lnSpc>
            </a:pPr>
            <a:r>
              <a:rPr lang="en-US" sz="2500">
                <a:solidFill>
                  <a:srgbClr val="000000"/>
                </a:solidFill>
                <a:latin typeface="Montserrat"/>
                <a:ea typeface="Montserrat"/>
                <a:cs typeface="Montserrat"/>
                <a:sym typeface="Montserrat"/>
              </a:rPr>
              <a:t> -Молекулалардағы атомдар теориясын (QTAIM) пайдалана отырып, молекулалардағы электрон тығыздығын зерттеу, NBO талдауы және т.б.</a:t>
            </a:r>
          </a:p>
          <a:p>
            <a:pPr algn="l">
              <a:lnSpc>
                <a:spcPts val="3499"/>
              </a:lnSpc>
            </a:pPr>
            <a:endParaRPr lang="en-US" sz="25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2632</Words>
  <Application>Microsoft Office PowerPoint</Application>
  <PresentationFormat>Произвольный</PresentationFormat>
  <Paragraphs>124</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Montserrat</vt:lpstr>
      <vt:lpstr>Montserrat Medium</vt:lpstr>
      <vt:lpstr>Calibri</vt:lpstr>
      <vt:lpstr>Montserrat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Органикалық химия теориясының қазіргі жағдайы. Бутлеровтың химиялық құрылыс теориясы. Стереохимиялық теория (конформация, конформациялық талдау).</dc:title>
  <cp:lastModifiedBy>Админ</cp:lastModifiedBy>
  <cp:revision>2</cp:revision>
  <dcterms:created xsi:type="dcterms:W3CDTF">2006-08-16T00:00:00Z</dcterms:created>
  <dcterms:modified xsi:type="dcterms:W3CDTF">2025-09-22T05:14:10Z</dcterms:modified>
  <dc:identifier>DAGzg4zc1ew</dc:identifier>
</cp:coreProperties>
</file>