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78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37D3DB-0C5E-420B-9C6E-AB00E6F5883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D52DB9F5-943A-4541-87AC-A6C25BE423D1}">
      <dgm:prSet/>
      <dgm:spPr/>
      <dgm:t>
        <a:bodyPr/>
        <a:lstStyle/>
        <a:p>
          <a:r>
            <a:rPr lang="ru-RU"/>
            <a:t>Нулевой уровень автор характеризует как структурно- языковой̆, отражающей̆ степень владения обыденным языком. </a:t>
          </a:r>
          <a:endParaRPr lang="en-US"/>
        </a:p>
      </dgm:t>
    </dgm:pt>
    <dgm:pt modelId="{E9D0A4AF-E301-4BF0-A356-42B383922459}" type="parTrans" cxnId="{7B8812DC-604B-40C0-B37C-BED19CB632AE}">
      <dgm:prSet/>
      <dgm:spPr/>
      <dgm:t>
        <a:bodyPr/>
        <a:lstStyle/>
        <a:p>
          <a:endParaRPr lang="en-US"/>
        </a:p>
      </dgm:t>
    </dgm:pt>
    <dgm:pt modelId="{6E8B8A33-E6E7-486F-B7D9-EB49C228AF5E}" type="sibTrans" cxnId="{7B8812DC-604B-40C0-B37C-BED19CB632AE}">
      <dgm:prSet/>
      <dgm:spPr/>
      <dgm:t>
        <a:bodyPr/>
        <a:lstStyle/>
        <a:p>
          <a:endParaRPr lang="en-US"/>
        </a:p>
      </dgm:t>
    </dgm:pt>
    <dgm:pt modelId="{56B3F83F-171E-4171-B436-7A02AFBF14B2}">
      <dgm:prSet/>
      <dgm:spPr/>
      <dgm:t>
        <a:bodyPr/>
        <a:lstStyle/>
        <a:p>
          <a:r>
            <a:rPr lang="ru-RU"/>
            <a:t>Первый уровень включает выявление и характеристику мотивов и целей̆ речевого поведения личности, которые в конечном итоге определяют иерархию смыслов и ценностей̆ в ее языковоӗ модели мира. </a:t>
          </a:r>
          <a:endParaRPr lang="en-US"/>
        </a:p>
      </dgm:t>
    </dgm:pt>
    <dgm:pt modelId="{C4224172-95F6-45AA-AF19-565B0293AD9F}" type="parTrans" cxnId="{A28478D9-99B4-4032-B843-529E00096C6C}">
      <dgm:prSet/>
      <dgm:spPr/>
      <dgm:t>
        <a:bodyPr/>
        <a:lstStyle/>
        <a:p>
          <a:endParaRPr lang="en-US"/>
        </a:p>
      </dgm:t>
    </dgm:pt>
    <dgm:pt modelId="{9011D7E4-5BB1-442A-85C2-271399886C51}" type="sibTrans" cxnId="{A28478D9-99B4-4032-B843-529E00096C6C}">
      <dgm:prSet/>
      <dgm:spPr/>
      <dgm:t>
        <a:bodyPr/>
        <a:lstStyle/>
        <a:p>
          <a:endParaRPr lang="en-US"/>
        </a:p>
      </dgm:t>
    </dgm:pt>
    <dgm:pt modelId="{839A4DD1-E59E-444C-8A82-2493CA7BD5B1}">
      <dgm:prSet/>
      <dgm:spPr/>
      <dgm:t>
        <a:bodyPr/>
        <a:lstStyle/>
        <a:p>
          <a:r>
            <a:rPr lang="ru-RU"/>
            <a:t>Высший, второй уровень предполагает формирование устойчивых коммуникативных потребностей̆ и готовностей удовлетворять эти потребности,</a:t>
          </a:r>
          <a:endParaRPr lang="en-US"/>
        </a:p>
      </dgm:t>
    </dgm:pt>
    <dgm:pt modelId="{B8934E9C-EE7F-40D3-89D8-011110B1559F}" type="parTrans" cxnId="{6B1E3BBE-1118-4660-982C-0F2B36E13571}">
      <dgm:prSet/>
      <dgm:spPr/>
      <dgm:t>
        <a:bodyPr/>
        <a:lstStyle/>
        <a:p>
          <a:endParaRPr lang="en-US"/>
        </a:p>
      </dgm:t>
    </dgm:pt>
    <dgm:pt modelId="{9958BC13-08A9-43D7-A2C9-7FB5977EEC71}" type="sibTrans" cxnId="{6B1E3BBE-1118-4660-982C-0F2B36E13571}">
      <dgm:prSet/>
      <dgm:spPr/>
      <dgm:t>
        <a:bodyPr/>
        <a:lstStyle/>
        <a:p>
          <a:endParaRPr lang="en-US"/>
        </a:p>
      </dgm:t>
    </dgm:pt>
    <dgm:pt modelId="{13A50E45-5661-4D85-8744-ED625DBEE6DD}" type="pres">
      <dgm:prSet presAssocID="{5D37D3DB-0C5E-420B-9C6E-AB00E6F5883A}" presName="root" presStyleCnt="0">
        <dgm:presLayoutVars>
          <dgm:dir/>
          <dgm:resizeHandles val="exact"/>
        </dgm:presLayoutVars>
      </dgm:prSet>
      <dgm:spPr/>
    </dgm:pt>
    <dgm:pt modelId="{250A4575-E198-4DE8-9F29-9AC68566B25E}" type="pres">
      <dgm:prSet presAssocID="{D52DB9F5-943A-4541-87AC-A6C25BE423D1}" presName="compNode" presStyleCnt="0"/>
      <dgm:spPr/>
    </dgm:pt>
    <dgm:pt modelId="{983439D8-F746-4082-8A5B-456759870ABB}" type="pres">
      <dgm:prSet presAssocID="{D52DB9F5-943A-4541-87AC-A6C25BE423D1}" presName="bgRect" presStyleLbl="bgShp" presStyleIdx="0" presStyleCnt="3"/>
      <dgm:spPr/>
    </dgm:pt>
    <dgm:pt modelId="{27C9E149-F3CF-4526-9832-2858FCF4D648}" type="pres">
      <dgm:prSet presAssocID="{D52DB9F5-943A-4541-87AC-A6C25BE423D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Передача"/>
        </a:ext>
      </dgm:extLst>
    </dgm:pt>
    <dgm:pt modelId="{EB89687E-B1C4-4C6E-81ED-2762A6847AE1}" type="pres">
      <dgm:prSet presAssocID="{D52DB9F5-943A-4541-87AC-A6C25BE423D1}" presName="spaceRect" presStyleCnt="0"/>
      <dgm:spPr/>
    </dgm:pt>
    <dgm:pt modelId="{2070BC0F-182B-4BFB-A71C-22390466AA51}" type="pres">
      <dgm:prSet presAssocID="{D52DB9F5-943A-4541-87AC-A6C25BE423D1}" presName="parTx" presStyleLbl="revTx" presStyleIdx="0" presStyleCnt="3">
        <dgm:presLayoutVars>
          <dgm:chMax val="0"/>
          <dgm:chPref val="0"/>
        </dgm:presLayoutVars>
      </dgm:prSet>
      <dgm:spPr/>
    </dgm:pt>
    <dgm:pt modelId="{8387F330-86A2-4199-882A-ABFB3443612D}" type="pres">
      <dgm:prSet presAssocID="{6E8B8A33-E6E7-486F-B7D9-EB49C228AF5E}" presName="sibTrans" presStyleCnt="0"/>
      <dgm:spPr/>
    </dgm:pt>
    <dgm:pt modelId="{E6DF5639-C77A-4EB6-BA14-BA28673E7584}" type="pres">
      <dgm:prSet presAssocID="{56B3F83F-171E-4171-B436-7A02AFBF14B2}" presName="compNode" presStyleCnt="0"/>
      <dgm:spPr/>
    </dgm:pt>
    <dgm:pt modelId="{FA449E94-448C-4546-961E-51173B2EFE43}" type="pres">
      <dgm:prSet presAssocID="{56B3F83F-171E-4171-B436-7A02AFBF14B2}" presName="bgRect" presStyleLbl="bgShp" presStyleIdx="1" presStyleCnt="3"/>
      <dgm:spPr/>
    </dgm:pt>
    <dgm:pt modelId="{44E87DDF-A93B-4EB7-B4D6-981115018C63}" type="pres">
      <dgm:prSet presAssocID="{56B3F83F-171E-4171-B436-7A02AFBF14B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Флажок"/>
        </a:ext>
      </dgm:extLst>
    </dgm:pt>
    <dgm:pt modelId="{68F85C9C-85AF-4F2C-A231-7D767275FE81}" type="pres">
      <dgm:prSet presAssocID="{56B3F83F-171E-4171-B436-7A02AFBF14B2}" presName="spaceRect" presStyleCnt="0"/>
      <dgm:spPr/>
    </dgm:pt>
    <dgm:pt modelId="{029720A1-120D-4895-AE84-EACF53FC810F}" type="pres">
      <dgm:prSet presAssocID="{56B3F83F-171E-4171-B436-7A02AFBF14B2}" presName="parTx" presStyleLbl="revTx" presStyleIdx="1" presStyleCnt="3">
        <dgm:presLayoutVars>
          <dgm:chMax val="0"/>
          <dgm:chPref val="0"/>
        </dgm:presLayoutVars>
      </dgm:prSet>
      <dgm:spPr/>
    </dgm:pt>
    <dgm:pt modelId="{CA453CC6-611C-43CB-B99D-C138C0E70A96}" type="pres">
      <dgm:prSet presAssocID="{9011D7E4-5BB1-442A-85C2-271399886C51}" presName="sibTrans" presStyleCnt="0"/>
      <dgm:spPr/>
    </dgm:pt>
    <dgm:pt modelId="{4CF58EEF-8D01-43D8-867F-B5C5C0EA3C3E}" type="pres">
      <dgm:prSet presAssocID="{839A4DD1-E59E-444C-8A82-2493CA7BD5B1}" presName="compNode" presStyleCnt="0"/>
      <dgm:spPr/>
    </dgm:pt>
    <dgm:pt modelId="{92B88992-81C9-4EC1-ACCF-20E353DB0C61}" type="pres">
      <dgm:prSet presAssocID="{839A4DD1-E59E-444C-8A82-2493CA7BD5B1}" presName="bgRect" presStyleLbl="bgShp" presStyleIdx="2" presStyleCnt="3"/>
      <dgm:spPr/>
    </dgm:pt>
    <dgm:pt modelId="{35F1E226-6E98-4B54-B238-F723B3C3B365}" type="pres">
      <dgm:prSet presAssocID="{839A4DD1-E59E-444C-8A82-2493CA7BD5B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iny scene"/>
        </a:ext>
      </dgm:extLst>
    </dgm:pt>
    <dgm:pt modelId="{B06B38DC-C633-4CF3-B5F8-A5EC3D746812}" type="pres">
      <dgm:prSet presAssocID="{839A4DD1-E59E-444C-8A82-2493CA7BD5B1}" presName="spaceRect" presStyleCnt="0"/>
      <dgm:spPr/>
    </dgm:pt>
    <dgm:pt modelId="{0CA1F6D9-324F-4670-BBFA-17F084DF7044}" type="pres">
      <dgm:prSet presAssocID="{839A4DD1-E59E-444C-8A82-2493CA7BD5B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377581F-9E51-41F1-828D-A3B1FCEAFE84}" type="presOf" srcId="{56B3F83F-171E-4171-B436-7A02AFBF14B2}" destId="{029720A1-120D-4895-AE84-EACF53FC810F}" srcOrd="0" destOrd="0" presId="urn:microsoft.com/office/officeart/2018/2/layout/IconVerticalSolidList"/>
    <dgm:cxn modelId="{2384AB57-8B7A-4D8A-9CA5-E881C509B20A}" type="presOf" srcId="{839A4DD1-E59E-444C-8A82-2493CA7BD5B1}" destId="{0CA1F6D9-324F-4670-BBFA-17F084DF7044}" srcOrd="0" destOrd="0" presId="urn:microsoft.com/office/officeart/2018/2/layout/IconVerticalSolidList"/>
    <dgm:cxn modelId="{624BB983-ED86-4C9B-BA50-C781689BD9CF}" type="presOf" srcId="{5D37D3DB-0C5E-420B-9C6E-AB00E6F5883A}" destId="{13A50E45-5661-4D85-8744-ED625DBEE6DD}" srcOrd="0" destOrd="0" presId="urn:microsoft.com/office/officeart/2018/2/layout/IconVerticalSolidList"/>
    <dgm:cxn modelId="{6B1E3BBE-1118-4660-982C-0F2B36E13571}" srcId="{5D37D3DB-0C5E-420B-9C6E-AB00E6F5883A}" destId="{839A4DD1-E59E-444C-8A82-2493CA7BD5B1}" srcOrd="2" destOrd="0" parTransId="{B8934E9C-EE7F-40D3-89D8-011110B1559F}" sibTransId="{9958BC13-08A9-43D7-A2C9-7FB5977EEC71}"/>
    <dgm:cxn modelId="{A28478D9-99B4-4032-B843-529E00096C6C}" srcId="{5D37D3DB-0C5E-420B-9C6E-AB00E6F5883A}" destId="{56B3F83F-171E-4171-B436-7A02AFBF14B2}" srcOrd="1" destOrd="0" parTransId="{C4224172-95F6-45AA-AF19-565B0293AD9F}" sibTransId="{9011D7E4-5BB1-442A-85C2-271399886C51}"/>
    <dgm:cxn modelId="{7B8812DC-604B-40C0-B37C-BED19CB632AE}" srcId="{5D37D3DB-0C5E-420B-9C6E-AB00E6F5883A}" destId="{D52DB9F5-943A-4541-87AC-A6C25BE423D1}" srcOrd="0" destOrd="0" parTransId="{E9D0A4AF-E301-4BF0-A356-42B383922459}" sibTransId="{6E8B8A33-E6E7-486F-B7D9-EB49C228AF5E}"/>
    <dgm:cxn modelId="{F6E673EE-631C-4C7E-922E-23CED8B5563C}" type="presOf" srcId="{D52DB9F5-943A-4541-87AC-A6C25BE423D1}" destId="{2070BC0F-182B-4BFB-A71C-22390466AA51}" srcOrd="0" destOrd="0" presId="urn:microsoft.com/office/officeart/2018/2/layout/IconVerticalSolidList"/>
    <dgm:cxn modelId="{34265846-2D0E-4143-87AD-07C0C2BA63DD}" type="presParOf" srcId="{13A50E45-5661-4D85-8744-ED625DBEE6DD}" destId="{250A4575-E198-4DE8-9F29-9AC68566B25E}" srcOrd="0" destOrd="0" presId="urn:microsoft.com/office/officeart/2018/2/layout/IconVerticalSolidList"/>
    <dgm:cxn modelId="{FD8FA409-3CD1-4E96-AB89-D35543CFA078}" type="presParOf" srcId="{250A4575-E198-4DE8-9F29-9AC68566B25E}" destId="{983439D8-F746-4082-8A5B-456759870ABB}" srcOrd="0" destOrd="0" presId="urn:microsoft.com/office/officeart/2018/2/layout/IconVerticalSolidList"/>
    <dgm:cxn modelId="{5D331385-D594-4A0E-A294-C08195394C3E}" type="presParOf" srcId="{250A4575-E198-4DE8-9F29-9AC68566B25E}" destId="{27C9E149-F3CF-4526-9832-2858FCF4D648}" srcOrd="1" destOrd="0" presId="urn:microsoft.com/office/officeart/2018/2/layout/IconVerticalSolidList"/>
    <dgm:cxn modelId="{DBD5F393-865B-443E-B56E-D08876E65184}" type="presParOf" srcId="{250A4575-E198-4DE8-9F29-9AC68566B25E}" destId="{EB89687E-B1C4-4C6E-81ED-2762A6847AE1}" srcOrd="2" destOrd="0" presId="urn:microsoft.com/office/officeart/2018/2/layout/IconVerticalSolidList"/>
    <dgm:cxn modelId="{37B38243-20AD-412B-B9F3-9D03D40A62D7}" type="presParOf" srcId="{250A4575-E198-4DE8-9F29-9AC68566B25E}" destId="{2070BC0F-182B-4BFB-A71C-22390466AA51}" srcOrd="3" destOrd="0" presId="urn:microsoft.com/office/officeart/2018/2/layout/IconVerticalSolidList"/>
    <dgm:cxn modelId="{86B382F2-D242-4694-9E64-FA4C797581E7}" type="presParOf" srcId="{13A50E45-5661-4D85-8744-ED625DBEE6DD}" destId="{8387F330-86A2-4199-882A-ABFB3443612D}" srcOrd="1" destOrd="0" presId="urn:microsoft.com/office/officeart/2018/2/layout/IconVerticalSolidList"/>
    <dgm:cxn modelId="{F4EF5764-5883-4CDC-B745-FEA4359AF3EE}" type="presParOf" srcId="{13A50E45-5661-4D85-8744-ED625DBEE6DD}" destId="{E6DF5639-C77A-4EB6-BA14-BA28673E7584}" srcOrd="2" destOrd="0" presId="urn:microsoft.com/office/officeart/2018/2/layout/IconVerticalSolidList"/>
    <dgm:cxn modelId="{DFE886A9-B5D3-4358-B545-D7EA346530B8}" type="presParOf" srcId="{E6DF5639-C77A-4EB6-BA14-BA28673E7584}" destId="{FA449E94-448C-4546-961E-51173B2EFE43}" srcOrd="0" destOrd="0" presId="urn:microsoft.com/office/officeart/2018/2/layout/IconVerticalSolidList"/>
    <dgm:cxn modelId="{A3C80269-2A6A-4A79-A777-2DAA969921B2}" type="presParOf" srcId="{E6DF5639-C77A-4EB6-BA14-BA28673E7584}" destId="{44E87DDF-A93B-4EB7-B4D6-981115018C63}" srcOrd="1" destOrd="0" presId="urn:microsoft.com/office/officeart/2018/2/layout/IconVerticalSolidList"/>
    <dgm:cxn modelId="{CFA86006-AA7A-486C-A5B6-B1CEB8A69138}" type="presParOf" srcId="{E6DF5639-C77A-4EB6-BA14-BA28673E7584}" destId="{68F85C9C-85AF-4F2C-A231-7D767275FE81}" srcOrd="2" destOrd="0" presId="urn:microsoft.com/office/officeart/2018/2/layout/IconVerticalSolidList"/>
    <dgm:cxn modelId="{CDAC3701-B682-48BF-AC83-795441A37881}" type="presParOf" srcId="{E6DF5639-C77A-4EB6-BA14-BA28673E7584}" destId="{029720A1-120D-4895-AE84-EACF53FC810F}" srcOrd="3" destOrd="0" presId="urn:microsoft.com/office/officeart/2018/2/layout/IconVerticalSolidList"/>
    <dgm:cxn modelId="{9E469EE2-A55B-4AB3-A59A-D9E97E715504}" type="presParOf" srcId="{13A50E45-5661-4D85-8744-ED625DBEE6DD}" destId="{CA453CC6-611C-43CB-B99D-C138C0E70A96}" srcOrd="3" destOrd="0" presId="urn:microsoft.com/office/officeart/2018/2/layout/IconVerticalSolidList"/>
    <dgm:cxn modelId="{3A467A9D-E9B2-424D-8886-EC65290BB824}" type="presParOf" srcId="{13A50E45-5661-4D85-8744-ED625DBEE6DD}" destId="{4CF58EEF-8D01-43D8-867F-B5C5C0EA3C3E}" srcOrd="4" destOrd="0" presId="urn:microsoft.com/office/officeart/2018/2/layout/IconVerticalSolidList"/>
    <dgm:cxn modelId="{F37481BA-A872-4F29-8DB6-3A22F291717B}" type="presParOf" srcId="{4CF58EEF-8D01-43D8-867F-B5C5C0EA3C3E}" destId="{92B88992-81C9-4EC1-ACCF-20E353DB0C61}" srcOrd="0" destOrd="0" presId="urn:microsoft.com/office/officeart/2018/2/layout/IconVerticalSolidList"/>
    <dgm:cxn modelId="{2C8C1CAC-286B-49F5-8266-04684882E9FB}" type="presParOf" srcId="{4CF58EEF-8D01-43D8-867F-B5C5C0EA3C3E}" destId="{35F1E226-6E98-4B54-B238-F723B3C3B365}" srcOrd="1" destOrd="0" presId="urn:microsoft.com/office/officeart/2018/2/layout/IconVerticalSolidList"/>
    <dgm:cxn modelId="{614476C8-DFF4-4540-853F-152DEE0E831D}" type="presParOf" srcId="{4CF58EEF-8D01-43D8-867F-B5C5C0EA3C3E}" destId="{B06B38DC-C633-4CF3-B5F8-A5EC3D746812}" srcOrd="2" destOrd="0" presId="urn:microsoft.com/office/officeart/2018/2/layout/IconVerticalSolidList"/>
    <dgm:cxn modelId="{5F465FD0-8D06-42C3-8E1C-A40504E14B56}" type="presParOf" srcId="{4CF58EEF-8D01-43D8-867F-B5C5C0EA3C3E}" destId="{0CA1F6D9-324F-4670-BBFA-17F084DF704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44A654-5E03-4D4A-AB8C-43AC1C86308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DD25823-8877-466F-B4AD-A0D19D4F9452}">
      <dgm:prSet/>
      <dgm:spPr/>
      <dgm:t>
        <a:bodyPr/>
        <a:lstStyle/>
        <a:p>
          <a:r>
            <a:rPr lang="ru-RU"/>
            <a:t>На нулевом уровне это соответственно а) слова – б) грамматические и семантико-синтаксические отношения между ними – в) модели словосочетаний и предложений. </a:t>
          </a:r>
          <a:endParaRPr lang="en-US"/>
        </a:p>
      </dgm:t>
    </dgm:pt>
    <dgm:pt modelId="{D8340149-3544-4690-AA52-B2661A70A600}" type="parTrans" cxnId="{7A3CADB1-CBFD-42AD-A690-81A4E77AAD41}">
      <dgm:prSet/>
      <dgm:spPr/>
      <dgm:t>
        <a:bodyPr/>
        <a:lstStyle/>
        <a:p>
          <a:endParaRPr lang="en-US"/>
        </a:p>
      </dgm:t>
    </dgm:pt>
    <dgm:pt modelId="{B18B8C3A-0CED-4BBC-AA68-B1D09A49C0A3}" type="sibTrans" cxnId="{7A3CADB1-CBFD-42AD-A690-81A4E77AAD41}">
      <dgm:prSet/>
      <dgm:spPr/>
      <dgm:t>
        <a:bodyPr/>
        <a:lstStyle/>
        <a:p>
          <a:endParaRPr lang="en-US"/>
        </a:p>
      </dgm:t>
    </dgm:pt>
    <dgm:pt modelId="{D71B3037-974D-40A7-9985-13548DFCCE3C}">
      <dgm:prSet/>
      <dgm:spPr/>
      <dgm:t>
        <a:bodyPr/>
        <a:lstStyle/>
        <a:p>
          <a:r>
            <a:rPr lang="ru-RU"/>
            <a:t>На первом уровне это а) понятия, дескрипторы тезауруса – б) семантические поля – в) генерализованные высказывания.</a:t>
          </a:r>
          <a:endParaRPr lang="en-US"/>
        </a:p>
      </dgm:t>
    </dgm:pt>
    <dgm:pt modelId="{372AA95D-61C9-4067-BCF3-57110DF15E5C}" type="parTrans" cxnId="{55F9A7C1-126B-47D0-8426-C98C841140EA}">
      <dgm:prSet/>
      <dgm:spPr/>
      <dgm:t>
        <a:bodyPr/>
        <a:lstStyle/>
        <a:p>
          <a:endParaRPr lang="en-US"/>
        </a:p>
      </dgm:t>
    </dgm:pt>
    <dgm:pt modelId="{0902E443-DD8F-4F32-BC98-70AF85551067}" type="sibTrans" cxnId="{55F9A7C1-126B-47D0-8426-C98C841140EA}">
      <dgm:prSet/>
      <dgm:spPr/>
      <dgm:t>
        <a:bodyPr/>
        <a:lstStyle/>
        <a:p>
          <a:endParaRPr lang="en-US"/>
        </a:p>
      </dgm:t>
    </dgm:pt>
    <dgm:pt modelId="{A1D77677-6E3D-47AF-B7E7-E4CD92A75370}">
      <dgm:prSet/>
      <dgm:spPr/>
      <dgm:t>
        <a:bodyPr/>
        <a:lstStyle/>
        <a:p>
          <a:r>
            <a:rPr lang="ru-RU"/>
            <a:t>На втором, высшем уровне это а) коммуникативно-деятельностные потребности личности – б) сферы общения, коммуникативные ситуации – в) образы-символы прецендентных текстов культуры.</a:t>
          </a:r>
          <a:endParaRPr lang="en-US"/>
        </a:p>
      </dgm:t>
    </dgm:pt>
    <dgm:pt modelId="{FA82D450-AC0F-4FCB-8C1E-69200F36DA14}" type="parTrans" cxnId="{418A5582-9A66-4F4C-BCF0-F60B1FD7BE26}">
      <dgm:prSet/>
      <dgm:spPr/>
      <dgm:t>
        <a:bodyPr/>
        <a:lstStyle/>
        <a:p>
          <a:endParaRPr lang="en-US"/>
        </a:p>
      </dgm:t>
    </dgm:pt>
    <dgm:pt modelId="{2DD4AF20-F535-4F6E-9EE1-F6F70FF00FAE}" type="sibTrans" cxnId="{418A5582-9A66-4F4C-BCF0-F60B1FD7BE26}">
      <dgm:prSet/>
      <dgm:spPr/>
      <dgm:t>
        <a:bodyPr/>
        <a:lstStyle/>
        <a:p>
          <a:endParaRPr lang="en-US"/>
        </a:p>
      </dgm:t>
    </dgm:pt>
    <dgm:pt modelId="{A7B8A1BA-BCBE-41BD-838D-6073247BA8CF}" type="pres">
      <dgm:prSet presAssocID="{5544A654-5E03-4D4A-AB8C-43AC1C86308E}" presName="linear" presStyleCnt="0">
        <dgm:presLayoutVars>
          <dgm:animLvl val="lvl"/>
          <dgm:resizeHandles val="exact"/>
        </dgm:presLayoutVars>
      </dgm:prSet>
      <dgm:spPr/>
    </dgm:pt>
    <dgm:pt modelId="{AD801FAB-88B4-47B3-AEC2-401E1AC15CB2}" type="pres">
      <dgm:prSet presAssocID="{4DD25823-8877-466F-B4AD-A0D19D4F945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108E152-0F8A-49D1-A3AA-E62064DE0C0C}" type="pres">
      <dgm:prSet presAssocID="{B18B8C3A-0CED-4BBC-AA68-B1D09A49C0A3}" presName="spacer" presStyleCnt="0"/>
      <dgm:spPr/>
    </dgm:pt>
    <dgm:pt modelId="{4F82867B-E20F-4E7F-999A-3540732F5999}" type="pres">
      <dgm:prSet presAssocID="{D71B3037-974D-40A7-9985-13548DFCCE3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3D138C6-49A7-4ADD-A35A-78C246E7C9D7}" type="pres">
      <dgm:prSet presAssocID="{0902E443-DD8F-4F32-BC98-70AF85551067}" presName="spacer" presStyleCnt="0"/>
      <dgm:spPr/>
    </dgm:pt>
    <dgm:pt modelId="{0445D9AC-0EBC-469C-BFD2-A0B8209445CE}" type="pres">
      <dgm:prSet presAssocID="{A1D77677-6E3D-47AF-B7E7-E4CD92A7537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6708C08-B8E9-4A5B-97CF-F790B15D0E69}" type="presOf" srcId="{D71B3037-974D-40A7-9985-13548DFCCE3C}" destId="{4F82867B-E20F-4E7F-999A-3540732F5999}" srcOrd="0" destOrd="0" presId="urn:microsoft.com/office/officeart/2005/8/layout/vList2"/>
    <dgm:cxn modelId="{DEA3530B-59AA-48B3-AC68-AC75F1FC35BE}" type="presOf" srcId="{5544A654-5E03-4D4A-AB8C-43AC1C86308E}" destId="{A7B8A1BA-BCBE-41BD-838D-6073247BA8CF}" srcOrd="0" destOrd="0" presId="urn:microsoft.com/office/officeart/2005/8/layout/vList2"/>
    <dgm:cxn modelId="{418A5582-9A66-4F4C-BCF0-F60B1FD7BE26}" srcId="{5544A654-5E03-4D4A-AB8C-43AC1C86308E}" destId="{A1D77677-6E3D-47AF-B7E7-E4CD92A75370}" srcOrd="2" destOrd="0" parTransId="{FA82D450-AC0F-4FCB-8C1E-69200F36DA14}" sibTransId="{2DD4AF20-F535-4F6E-9EE1-F6F70FF00FAE}"/>
    <dgm:cxn modelId="{9093EC83-F0B5-4155-9256-DFD632903D4C}" type="presOf" srcId="{4DD25823-8877-466F-B4AD-A0D19D4F9452}" destId="{AD801FAB-88B4-47B3-AEC2-401E1AC15CB2}" srcOrd="0" destOrd="0" presId="urn:microsoft.com/office/officeart/2005/8/layout/vList2"/>
    <dgm:cxn modelId="{7A3CADB1-CBFD-42AD-A690-81A4E77AAD41}" srcId="{5544A654-5E03-4D4A-AB8C-43AC1C86308E}" destId="{4DD25823-8877-466F-B4AD-A0D19D4F9452}" srcOrd="0" destOrd="0" parTransId="{D8340149-3544-4690-AA52-B2661A70A600}" sibTransId="{B18B8C3A-0CED-4BBC-AA68-B1D09A49C0A3}"/>
    <dgm:cxn modelId="{55F9A7C1-126B-47D0-8426-C98C841140EA}" srcId="{5544A654-5E03-4D4A-AB8C-43AC1C86308E}" destId="{D71B3037-974D-40A7-9985-13548DFCCE3C}" srcOrd="1" destOrd="0" parTransId="{372AA95D-61C9-4067-BCF3-57110DF15E5C}" sibTransId="{0902E443-DD8F-4F32-BC98-70AF85551067}"/>
    <dgm:cxn modelId="{476A3AFF-8C6D-41E0-85CA-312E8D6ED374}" type="presOf" srcId="{A1D77677-6E3D-47AF-B7E7-E4CD92A75370}" destId="{0445D9AC-0EBC-469C-BFD2-A0B8209445CE}" srcOrd="0" destOrd="0" presId="urn:microsoft.com/office/officeart/2005/8/layout/vList2"/>
    <dgm:cxn modelId="{8D7D1323-68E0-41AF-BD40-44B4FCB57AD7}" type="presParOf" srcId="{A7B8A1BA-BCBE-41BD-838D-6073247BA8CF}" destId="{AD801FAB-88B4-47B3-AEC2-401E1AC15CB2}" srcOrd="0" destOrd="0" presId="urn:microsoft.com/office/officeart/2005/8/layout/vList2"/>
    <dgm:cxn modelId="{0B1AE92C-4FB9-4CE3-AE7A-83B9E8118ECF}" type="presParOf" srcId="{A7B8A1BA-BCBE-41BD-838D-6073247BA8CF}" destId="{B108E152-0F8A-49D1-A3AA-E62064DE0C0C}" srcOrd="1" destOrd="0" presId="urn:microsoft.com/office/officeart/2005/8/layout/vList2"/>
    <dgm:cxn modelId="{A8E17C4E-2A89-42D8-9C63-79EDF52FFF94}" type="presParOf" srcId="{A7B8A1BA-BCBE-41BD-838D-6073247BA8CF}" destId="{4F82867B-E20F-4E7F-999A-3540732F5999}" srcOrd="2" destOrd="0" presId="urn:microsoft.com/office/officeart/2005/8/layout/vList2"/>
    <dgm:cxn modelId="{6D6D3F3D-E448-46D8-BFD2-6314FA3C21B1}" type="presParOf" srcId="{A7B8A1BA-BCBE-41BD-838D-6073247BA8CF}" destId="{A3D138C6-49A7-4ADD-A35A-78C246E7C9D7}" srcOrd="3" destOrd="0" presId="urn:microsoft.com/office/officeart/2005/8/layout/vList2"/>
    <dgm:cxn modelId="{E9304D82-CABF-4FC9-9B0E-C3C781565CA7}" type="presParOf" srcId="{A7B8A1BA-BCBE-41BD-838D-6073247BA8CF}" destId="{0445D9AC-0EBC-469C-BFD2-A0B8209445C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3439D8-F746-4082-8A5B-456759870ABB}">
      <dsp:nvSpPr>
        <dsp:cNvPr id="0" name=""/>
        <dsp:cNvSpPr/>
      </dsp:nvSpPr>
      <dsp:spPr>
        <a:xfrm>
          <a:off x="0" y="531"/>
          <a:ext cx="10515600" cy="12447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C9E149-F3CF-4526-9832-2858FCF4D648}">
      <dsp:nvSpPr>
        <dsp:cNvPr id="0" name=""/>
        <dsp:cNvSpPr/>
      </dsp:nvSpPr>
      <dsp:spPr>
        <a:xfrm>
          <a:off x="376522" y="280590"/>
          <a:ext cx="684586" cy="68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70BC0F-182B-4BFB-A71C-22390466AA51}">
      <dsp:nvSpPr>
        <dsp:cNvPr id="0" name=""/>
        <dsp:cNvSpPr/>
      </dsp:nvSpPr>
      <dsp:spPr>
        <a:xfrm>
          <a:off x="1437631" y="531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Нулевой уровень автор характеризует как структурно- языковой̆, отражающей̆ степень владения обыденным языком. </a:t>
          </a:r>
          <a:endParaRPr lang="en-US" sz="2200" kern="1200"/>
        </a:p>
      </dsp:txBody>
      <dsp:txXfrm>
        <a:off x="1437631" y="531"/>
        <a:ext cx="9077968" cy="1244702"/>
      </dsp:txXfrm>
    </dsp:sp>
    <dsp:sp modelId="{FA449E94-448C-4546-961E-51173B2EFE43}">
      <dsp:nvSpPr>
        <dsp:cNvPr id="0" name=""/>
        <dsp:cNvSpPr/>
      </dsp:nvSpPr>
      <dsp:spPr>
        <a:xfrm>
          <a:off x="0" y="1556410"/>
          <a:ext cx="10515600" cy="12447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E87DDF-A93B-4EB7-B4D6-981115018C63}">
      <dsp:nvSpPr>
        <dsp:cNvPr id="0" name=""/>
        <dsp:cNvSpPr/>
      </dsp:nvSpPr>
      <dsp:spPr>
        <a:xfrm>
          <a:off x="376522" y="1836468"/>
          <a:ext cx="684586" cy="6845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720A1-120D-4895-AE84-EACF53FC810F}">
      <dsp:nvSpPr>
        <dsp:cNvPr id="0" name=""/>
        <dsp:cNvSpPr/>
      </dsp:nvSpPr>
      <dsp:spPr>
        <a:xfrm>
          <a:off x="1437631" y="1556410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Первый уровень включает выявление и характеристику мотивов и целей̆ речевого поведения личности, которые в конечном итоге определяют иерархию смыслов и ценностей̆ в ее языковоӗ модели мира. </a:t>
          </a:r>
          <a:endParaRPr lang="en-US" sz="2200" kern="1200"/>
        </a:p>
      </dsp:txBody>
      <dsp:txXfrm>
        <a:off x="1437631" y="1556410"/>
        <a:ext cx="9077968" cy="1244702"/>
      </dsp:txXfrm>
    </dsp:sp>
    <dsp:sp modelId="{92B88992-81C9-4EC1-ACCF-20E353DB0C61}">
      <dsp:nvSpPr>
        <dsp:cNvPr id="0" name=""/>
        <dsp:cNvSpPr/>
      </dsp:nvSpPr>
      <dsp:spPr>
        <a:xfrm>
          <a:off x="0" y="3112289"/>
          <a:ext cx="10515600" cy="12447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F1E226-6E98-4B54-B238-F723B3C3B365}">
      <dsp:nvSpPr>
        <dsp:cNvPr id="0" name=""/>
        <dsp:cNvSpPr/>
      </dsp:nvSpPr>
      <dsp:spPr>
        <a:xfrm>
          <a:off x="376522" y="3392347"/>
          <a:ext cx="684586" cy="6845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A1F6D9-324F-4670-BBFA-17F084DF7044}">
      <dsp:nvSpPr>
        <dsp:cNvPr id="0" name=""/>
        <dsp:cNvSpPr/>
      </dsp:nvSpPr>
      <dsp:spPr>
        <a:xfrm>
          <a:off x="1437631" y="3112289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Высший, второй уровень предполагает формирование устойчивых коммуникативных потребностей̆ и готовностей удовлетворять эти потребности,</a:t>
          </a:r>
          <a:endParaRPr lang="en-US" sz="2200" kern="1200"/>
        </a:p>
      </dsp:txBody>
      <dsp:txXfrm>
        <a:off x="1437631" y="3112289"/>
        <a:ext cx="9077968" cy="12447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801FAB-88B4-47B3-AEC2-401E1AC15CB2}">
      <dsp:nvSpPr>
        <dsp:cNvPr id="0" name=""/>
        <dsp:cNvSpPr/>
      </dsp:nvSpPr>
      <dsp:spPr>
        <a:xfrm>
          <a:off x="0" y="41544"/>
          <a:ext cx="10515600" cy="13747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На нулевом уровне это соответственно а) слова – б) грамматические и семантико-синтаксические отношения между ними – в) модели словосочетаний и предложений. </a:t>
          </a:r>
          <a:endParaRPr lang="en-US" sz="2500" kern="1200"/>
        </a:p>
      </dsp:txBody>
      <dsp:txXfrm>
        <a:off x="67110" y="108654"/>
        <a:ext cx="10381380" cy="1240530"/>
      </dsp:txXfrm>
    </dsp:sp>
    <dsp:sp modelId="{4F82867B-E20F-4E7F-999A-3540732F5999}">
      <dsp:nvSpPr>
        <dsp:cNvPr id="0" name=""/>
        <dsp:cNvSpPr/>
      </dsp:nvSpPr>
      <dsp:spPr>
        <a:xfrm>
          <a:off x="0" y="1488294"/>
          <a:ext cx="10515600" cy="137475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На первом уровне это а) понятия, дескрипторы тезауруса – б) семантические поля – в) генерализованные высказывания.</a:t>
          </a:r>
          <a:endParaRPr lang="en-US" sz="2500" kern="1200"/>
        </a:p>
      </dsp:txBody>
      <dsp:txXfrm>
        <a:off x="67110" y="1555404"/>
        <a:ext cx="10381380" cy="1240530"/>
      </dsp:txXfrm>
    </dsp:sp>
    <dsp:sp modelId="{0445D9AC-0EBC-469C-BFD2-A0B8209445CE}">
      <dsp:nvSpPr>
        <dsp:cNvPr id="0" name=""/>
        <dsp:cNvSpPr/>
      </dsp:nvSpPr>
      <dsp:spPr>
        <a:xfrm>
          <a:off x="0" y="2935044"/>
          <a:ext cx="10515600" cy="137475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На втором, высшем уровне это а) коммуникативно-деятельностные потребности личности – б) сферы общения, коммуникативные ситуации – в) образы-символы прецендентных текстов культуры.</a:t>
          </a:r>
          <a:endParaRPr lang="en-US" sz="2500" kern="1200"/>
        </a:p>
      </dsp:txBody>
      <dsp:txXfrm>
        <a:off x="67110" y="3002154"/>
        <a:ext cx="10381380" cy="12405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F12634-2F1B-3C3D-347E-34A994C26A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04AFC3B-D530-722B-A83D-11E5F4212E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C21CFF-26BC-6235-E554-B2E1C03E3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93C5-A37A-4D90-9C08-A4B5890E8FB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12BDB2-A5D9-6688-AACB-357A1AA9D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84F102-BD74-E196-6E32-50CCA390E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1829-4D5B-41A1-89E0-B6E7E9A5B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0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6EE2B6-9C6F-874D-3AFC-CA214E275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0789AB0-1A53-FE95-1DFB-4E8A490448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E80E5E-0C44-B474-84F4-C28F718D3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93C5-A37A-4D90-9C08-A4B5890E8FB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4238E7-EC9C-D02E-7072-23013CCC0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81E5D2-46BC-F823-DE1D-732059F51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1829-4D5B-41A1-89E0-B6E7E9A5B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674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AFC6119-1D6E-397B-55DE-476DB79A42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EC7E61E-04EF-CED4-179B-BCC4E08E52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4E4E37-55E8-F96C-638A-FDCF876DA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93C5-A37A-4D90-9C08-A4B5890E8FB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14694C-4957-2DC7-87E9-9868B1D90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E0D449-1284-2CDE-F2DE-6199811E0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1829-4D5B-41A1-89E0-B6E7E9A5B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77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6E6D43-9A1B-AD59-0FAB-4AA22F3CA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65A4B6-952A-BECE-CE00-3BC664B66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D59D68-751E-E8FB-CC32-272BCDE11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93C5-A37A-4D90-9C08-A4B5890E8FB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F087C8-58D8-880C-2BFC-5839A7B91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0EFF3BE-7D61-63CF-9A2C-DC39ADCA5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1829-4D5B-41A1-89E0-B6E7E9A5B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84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AFF9B-AF9B-B90E-EF6B-CD2D56E04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473C5BB-6442-8A0E-C405-89F869A6F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643858-2014-2BC4-1D9D-9A3EC0692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93C5-A37A-4D90-9C08-A4B5890E8FB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D41605-66FB-6CB6-0678-AD81E6278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21FC389-1C0D-9C1A-44DF-975F2A6EC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1829-4D5B-41A1-89E0-B6E7E9A5B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596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5B74D4-E6AD-2C19-9371-9D6AD7F30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656B9E-BAE4-CF83-76DB-3DD46D7657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8D4C5E4-7D17-53C9-F0EF-BA86E3BB54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7B96852-D733-2B72-5ED2-A5E998316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93C5-A37A-4D90-9C08-A4B5890E8FB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A92267B-277A-11CE-D357-DD70AF650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0BDF28-A83C-AFE7-BBB8-355890D33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1829-4D5B-41A1-89E0-B6E7E9A5B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394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B0BC8C-6DF4-2412-DEF5-BBF2D5BB7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7E7DC54-A534-F40C-9423-7B6DB70E1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B82FBA2-B41D-75AD-F28C-7678EC8FE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4AA4F56-CC69-434B-EED0-D9359497A1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3A45CDC-5898-D2FA-B9D5-84A02EE1E5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87AE6C0-5348-5A46-0591-8035E9041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93C5-A37A-4D90-9C08-A4B5890E8FB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F223B51-8D28-964C-C5FE-784AF5FE2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6B9E372-802E-9BCB-02A5-A3BDCBF00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1829-4D5B-41A1-89E0-B6E7E9A5B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10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CAF444-6692-A6C0-2903-2F319F818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91AFB7-5808-077B-07E7-C0ADB173E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93C5-A37A-4D90-9C08-A4B5890E8FB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B2B4A3F-8006-462D-BE00-650F5894F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B7D56DA-0E81-E65C-270A-598A2BBE7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1829-4D5B-41A1-89E0-B6E7E9A5B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259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405482F-8BD6-1608-3F84-7E86C3E42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93C5-A37A-4D90-9C08-A4B5890E8FB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2CA84FB-7892-E760-3721-A5E254888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0A590D3-551B-DBD4-CFE5-24E8BA0B8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1829-4D5B-41A1-89E0-B6E7E9A5B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456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CD4066-D28B-EBDD-3F2E-C3E4A16A7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68EBA8-2E38-178A-D7D0-54180A497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5A36F66-3D96-9988-A9CA-491212036F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A54186-CB8E-4665-0DF9-8B1C0DA6B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93C5-A37A-4D90-9C08-A4B5890E8FB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FB04648-E6BA-3549-9EEB-05093B257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E4B3CE2-299E-B6E1-6476-343C32D23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1829-4D5B-41A1-89E0-B6E7E9A5B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373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A85E8B-DA93-92D6-1D42-CB160D179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207A83C-C28F-8B30-712E-0B0ADC0F8F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22F93EC-172E-0F60-DD72-7205423649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A53D3B-1F5F-4204-7B9C-00E29640A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93C5-A37A-4D90-9C08-A4B5890E8FB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89C5F6D-8333-F4F1-8E81-230DA46B5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23CEEDE-9B48-8C96-D79E-01DB6E26E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1829-4D5B-41A1-89E0-B6E7E9A5B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79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9C3C3A-B17D-2B2C-88B1-2E02905B0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538F4F-69D3-06E9-A8AC-2DD211B2B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812946-AF2D-8B04-F1E4-3113B900D5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193C5-A37A-4D90-9C08-A4B5890E8FBD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F1D880-8544-CBBD-2E14-9B04DC31FA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8410EF-245F-0277-080D-9456899CE1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D1829-4D5B-41A1-89E0-B6E7E9A5B3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500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85CCF4-7F26-059B-0B80-57F9208BB8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929418-7BF1-8BB3-4C25-C8037F67F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ru-RU">
                <a:solidFill>
                  <a:srgbClr val="FFFFFF"/>
                </a:solidFill>
              </a:rPr>
              <a:t>Структура и содержание языковой личности в разрезе лингводидактики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333938F-999C-8594-936B-231EE79AEA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ru-RU">
                <a:solidFill>
                  <a:srgbClr val="FFFFFF"/>
                </a:solidFill>
              </a:rPr>
              <a:t>Лекция 6 </a:t>
            </a:r>
          </a:p>
        </p:txBody>
      </p:sp>
    </p:spTree>
    <p:extLst>
      <p:ext uri="{BB962C8B-B14F-4D97-AF65-F5344CB8AC3E}">
        <p14:creationId xmlns:p14="http://schemas.microsoft.com/office/powerpoint/2010/main" val="20680253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DC9C77-B8B1-E101-48C2-64008D7BA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ru-RU" i="1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Ценностныи</a:t>
            </a:r>
            <a:r>
              <a:rPr lang="ru-RU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̆, </a:t>
            </a:r>
            <a:r>
              <a:rPr lang="ru-RU" i="1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познавательныи</a:t>
            </a:r>
            <a:r>
              <a:rPr lang="ru-RU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и </a:t>
            </a:r>
            <a:r>
              <a:rPr lang="ru-RU" i="1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поведенческии</a:t>
            </a:r>
            <a:r>
              <a:rPr lang="ru-RU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аспекты </a:t>
            </a:r>
            <a:r>
              <a:rPr lang="ru-RU" i="1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коммуникативнои</a:t>
            </a:r>
            <a:r>
              <a:rPr lang="ru-RU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личности являются </a:t>
            </a:r>
            <a:r>
              <a:rPr lang="ru-RU" i="1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основои</a:t>
            </a:r>
            <a:r>
              <a:rPr lang="ru-RU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для формирования пред- </a:t>
            </a:r>
            <a:r>
              <a:rPr lang="ru-RU" i="1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метнои</a:t>
            </a:r>
            <a:r>
              <a:rPr lang="ru-RU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̆, </a:t>
            </a:r>
            <a:r>
              <a:rPr lang="ru-RU" i="1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деятельностнои</a:t>
            </a:r>
            <a:r>
              <a:rPr lang="ru-RU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и </a:t>
            </a:r>
            <a:r>
              <a:rPr lang="ru-RU" i="1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развивающеи</a:t>
            </a:r>
            <a:r>
              <a:rPr lang="ru-RU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компетенции школьников в рамках профиль- но-ориентированного обучения иностранному языку. Мы солидарны с В.И. Карасиком в том, что можно рассматривать с позиции аксиологии когнитивные и поведенческие характеристики общения, с позиции ментальных представлений </a:t>
            </a:r>
            <a:r>
              <a:rPr lang="ru-RU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ценности и коммуникативные ходы, с позиции речевого </a:t>
            </a:r>
            <a:r>
              <a:rPr lang="ru-RU" i="1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взаимодействия</a:t>
            </a:r>
            <a:r>
              <a:rPr lang="ru-RU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этические, утилитарные и другие нормы, которых придерживаются носители </a:t>
            </a:r>
            <a:r>
              <a:rPr lang="ru-RU" i="1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даннои</a:t>
            </a:r>
            <a:r>
              <a:rPr lang="ru-RU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культуры, и языковую категоризацию мира. </a:t>
            </a:r>
            <a:endParaRPr lang="ru-RU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604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F1404D-A7BD-DEE7-97E8-C9E88316E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Языковая личность, по Ю.Н. Караулову, имеет трехуровневую организацию: от самого низкого, нулевого уровня до самого высокого, второго. </a:t>
            </a:r>
            <a:endParaRPr lang="ru-RU" sz="24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497A8684-B94E-DDC9-FAE3-2FA37A5E52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7760143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0614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6BFB51-AACB-38CD-1EC4-7BCE84328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ru-RU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языковой личности на каждом из трех уровней складывается:</a:t>
            </a:r>
            <a:endParaRPr lang="ru-RU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18698E-8851-73AB-CCB9-63313827C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ru-RU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из единиц соответствующего уровня; </a:t>
            </a:r>
          </a:p>
          <a:p>
            <a:r>
              <a:rPr lang="ru-RU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 отношений между единицами; </a:t>
            </a:r>
          </a:p>
          <a:p>
            <a:r>
              <a:rPr lang="ru-RU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в) стереотипных объединений тех и других.</a:t>
            </a:r>
            <a:endParaRPr lang="ru-RU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211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83C700F0-80C0-3955-615D-42580CD398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086476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7660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A26B31-A0E0-01EC-5E16-487CC547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ru-RU" sz="2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Получается, что в модели </a:t>
            </a:r>
            <a:r>
              <a:rPr lang="ru-RU" sz="26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языковои</a:t>
            </a:r>
            <a:r>
              <a:rPr lang="ru-RU" sz="2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личности «языковым» является только элементарно </a:t>
            </a:r>
            <a:r>
              <a:rPr lang="ru-RU" sz="26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необходимыи</a:t>
            </a:r>
            <a:r>
              <a:rPr lang="ru-RU" sz="2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</a:t>
            </a:r>
            <a:r>
              <a:rPr lang="ru-RU" sz="26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нулевои</a:t>
            </a:r>
            <a:r>
              <a:rPr lang="ru-RU" sz="2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уровень, тогда как высшие уровни связаны с </a:t>
            </a:r>
            <a:r>
              <a:rPr lang="ru-RU" sz="26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интеллектуальнои</a:t>
            </a:r>
            <a:r>
              <a:rPr lang="ru-RU" sz="2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деятельностью, </a:t>
            </a:r>
            <a:r>
              <a:rPr lang="ru-RU" sz="26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исследуемои</a:t>
            </a:r>
            <a:r>
              <a:rPr lang="ru-RU" sz="2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через «</a:t>
            </a:r>
            <a:r>
              <a:rPr lang="ru-RU" sz="26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надтекстовое</a:t>
            </a:r>
            <a:r>
              <a:rPr lang="ru-RU" sz="2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26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затекстовое</a:t>
            </a:r>
            <a:r>
              <a:rPr lang="ru-RU" sz="2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содержание» речевых произведений, выходящее за пределы </a:t>
            </a:r>
            <a:r>
              <a:rPr lang="ru-RU" sz="26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контекстнои</a:t>
            </a:r>
            <a:r>
              <a:rPr lang="ru-RU" sz="2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семантики».</a:t>
            </a:r>
            <a:endParaRPr lang="ru-RU" sz="2600"/>
          </a:p>
        </p:txBody>
      </p:sp>
    </p:spTree>
    <p:extLst>
      <p:ext uri="{BB962C8B-B14F-4D97-AF65-F5344CB8AC3E}">
        <p14:creationId xmlns:p14="http://schemas.microsoft.com/office/powerpoint/2010/main" val="911699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EDFB75-8466-39DA-3DF5-0C24EF8A7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языковои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личностью в лингвистике понимается «совокупность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способностеи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и характеристик человека, обусловливающих создание и восприятие им речевых произведений (текстов), которые различаются: а) степенью структурно-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языковои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сложности; б)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глубинои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точнос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тью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отражения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действительности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в)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определеннои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целевои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направленностью. В этом определении соединены способности чело- века с особенностями порождаемых им текстов» (Караулов 1987: 3). Ю.Н. Караулову принадлежит идея разработки модели ЯЛ с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опорои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художественныи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текст. По его мнению, языковая личность имеет три структурных уровня: вербально-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семанти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ческии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когнитивныи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прагматическии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̆. </a:t>
            </a:r>
          </a:p>
          <a:p>
            <a:endParaRPr lang="ru-RU" sz="18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868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77E0C3-F153-344E-AB2E-5C3E055E8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ru-RU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своем исследовании «</a:t>
            </a:r>
            <a:r>
              <a:rPr lang="ru-RU" sz="18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Языковои</a:t>
            </a:r>
            <a:r>
              <a:rPr lang="ru-RU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круг: личность, концепты, дискурс» В.И. Карасик выделяет пять аспектов в </a:t>
            </a:r>
            <a:r>
              <a:rPr lang="ru-RU" sz="18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речевои</a:t>
            </a:r>
            <a:r>
              <a:rPr lang="ru-RU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организации человека: </a:t>
            </a:r>
            <a:br>
              <a:rPr lang="ru-RU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180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146E42-65FD-6D63-8438-294845A37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r>
              <a:rPr lang="ru-RU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sz="15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языковая способность </a:t>
            </a:r>
            <a:r>
              <a:rPr lang="ru-RU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как органическая возможность научиться вести речевое общение (сюда входят психические и соматические особенности человека); </a:t>
            </a:r>
          </a:p>
          <a:p>
            <a:r>
              <a:rPr lang="ru-RU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ru-RU" sz="15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коммуникативная потребность</a:t>
            </a:r>
            <a:r>
              <a:rPr lang="ru-RU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т.е. </a:t>
            </a:r>
            <a:r>
              <a:rPr lang="ru-RU" sz="15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адресатность</a:t>
            </a:r>
            <a:r>
              <a:rPr lang="ru-RU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направленность на коммуникативные условия, на участников общения, </a:t>
            </a:r>
            <a:r>
              <a:rPr lang="ru-RU" sz="15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языковои</a:t>
            </a:r>
            <a:r>
              <a:rPr lang="ru-RU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коллектив, </a:t>
            </a:r>
            <a:r>
              <a:rPr lang="ru-RU" sz="15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носителеи</a:t>
            </a:r>
            <a:r>
              <a:rPr lang="ru-RU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культуры; </a:t>
            </a:r>
          </a:p>
          <a:p>
            <a:r>
              <a:rPr lang="ru-RU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ru-RU" sz="15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коммуникативная компетенция </a:t>
            </a:r>
            <a:r>
              <a:rPr lang="ru-RU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как выработанное умение осуществлять общение в его различных регистрах для оптимального достижения цели, </a:t>
            </a:r>
            <a:r>
              <a:rPr lang="ru-RU" sz="15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компетенциеи</a:t>
            </a:r>
            <a:r>
              <a:rPr lang="ru-RU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человек овладевает, в то время как способности можно лишь развить; </a:t>
            </a:r>
          </a:p>
          <a:p>
            <a:r>
              <a:rPr lang="ru-RU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ru-RU" sz="15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языковое сознание </a:t>
            </a:r>
            <a:r>
              <a:rPr lang="ru-RU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как активное вербальное «отражение во внутреннем мире внешнего мира» (Лурия 1998: 24); 5) </a:t>
            </a:r>
            <a:r>
              <a:rPr lang="ru-RU" sz="15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речевое поведение </a:t>
            </a:r>
            <a:r>
              <a:rPr lang="ru-RU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как осознанная и неосознанная система поступков, раскрывающих характер и образ жизни человека (Карасик 2002: 8). </a:t>
            </a:r>
          </a:p>
          <a:p>
            <a:endParaRPr lang="ru-RU" sz="15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02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867ECF-95B8-9DAC-9A46-3CCD7E8C9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Целью обучения ИЯ, как считает Н.Д. Гальскова, выступает формирование личности, </a:t>
            </a:r>
            <a:r>
              <a:rPr lang="ru-RU" sz="20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способнои</a:t>
            </a:r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и, что не менее важно, </a:t>
            </a:r>
            <a:r>
              <a:rPr lang="ru-RU" sz="20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желающеи</a:t>
            </a:r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участвовать в общении (опосредованном и непосредственном) на межкультурном уровне и самосовершенствоваться в </a:t>
            </a:r>
            <a:r>
              <a:rPr lang="ru-RU" sz="20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овладеваемои</a:t>
            </a:r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им деятельности. Речь идет о становлении у обучающегося основных черт </a:t>
            </a:r>
            <a:r>
              <a:rPr lang="ru-RU" sz="20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вторичнои</a:t>
            </a:r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ЯЛ – сложного интегративного целого. Указанная цель обучения ИЯ есть совокупность трех взаимосвязанных и взаимообусловленных аспектов: прагматического, педагогического и когнитивного. </a:t>
            </a:r>
          </a:p>
          <a:p>
            <a:endParaRPr lang="ru-RU" sz="20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331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A2D4B9-4B3E-56FF-980C-725DD6881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ru-RU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Личность целостна, она представляет </a:t>
            </a:r>
            <a:r>
              <a:rPr lang="ru-RU" b="1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собои</a:t>
            </a:r>
            <a:r>
              <a:rPr lang="ru-RU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систему </a:t>
            </a:r>
            <a:r>
              <a:rPr lang="ru-RU" b="1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ценностеи</a:t>
            </a:r>
            <a:r>
              <a:rPr lang="ru-RU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и обладает разными способами своего самовыражения. </a:t>
            </a:r>
            <a:endParaRPr lang="ru-RU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86850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724</Words>
  <Application>Microsoft Office PowerPoint</Application>
  <PresentationFormat>Широкоэкранный</PresentationFormat>
  <Paragraphs>23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Структура и содержание языковой личности в разрезе лингводидактики </vt:lpstr>
      <vt:lpstr>Языковая личность, по Ю.Н. Караулову, имеет трехуровневую организацию: от самого низкого, нулевого уровня до самого высокого, второго. </vt:lpstr>
      <vt:lpstr>Структура языковой личности на каждом из трех уровней складывается:</vt:lpstr>
      <vt:lpstr>Презентация PowerPoint</vt:lpstr>
      <vt:lpstr>Презентация PowerPoint</vt:lpstr>
      <vt:lpstr>Презентация PowerPoint</vt:lpstr>
      <vt:lpstr>В своем исследовании «Языковой круг: личность, концепты, дискурс» В.И. Карасик выделяет пять аспектов в речевой организации человека: 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и содержание языковой личности в разрезе лингводидактики </dc:title>
  <dc:creator>Хамза Мадина Адебиетовна</dc:creator>
  <cp:lastModifiedBy>Хамза Мадина Адебиетовна</cp:lastModifiedBy>
  <cp:revision>5</cp:revision>
  <dcterms:created xsi:type="dcterms:W3CDTF">2022-11-10T09:52:10Z</dcterms:created>
  <dcterms:modified xsi:type="dcterms:W3CDTF">2022-11-10T10:03:35Z</dcterms:modified>
</cp:coreProperties>
</file>