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9" r:id="rId2"/>
    <p:sldId id="256" r:id="rId3"/>
    <p:sldId id="315" r:id="rId4"/>
    <p:sldId id="316" r:id="rId5"/>
    <p:sldId id="317" r:id="rId6"/>
    <p:sldId id="318" r:id="rId7"/>
    <p:sldId id="319" r:id="rId8"/>
    <p:sldId id="320" r:id="rId9"/>
    <p:sldId id="321" r:id="rId10"/>
    <p:sldId id="322" r:id="rId11"/>
    <p:sldId id="323" r:id="rId12"/>
    <p:sldId id="305" r:id="rId13"/>
    <p:sldId id="30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F9E6A806-CFFC-48E3-8984-1118D04DB602}">
          <p14:sldIdLst>
            <p14:sldId id="259"/>
            <p14:sldId id="256"/>
            <p14:sldId id="315"/>
            <p14:sldId id="316"/>
            <p14:sldId id="317"/>
            <p14:sldId id="318"/>
            <p14:sldId id="319"/>
            <p14:sldId id="320"/>
            <p14:sldId id="321"/>
            <p14:sldId id="322"/>
            <p14:sldId id="323"/>
            <p14:sldId id="305"/>
            <p14:sldId id="30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6" d="100"/>
          <a:sy n="76" d="100"/>
        </p:scale>
        <p:origin x="-296" y="-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11/1/2022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11/1/2022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smtClean="0"/>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11/1/2022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11/1/2022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67001" y="1475633"/>
            <a:ext cx="8361229" cy="2098226"/>
          </a:xfrm>
        </p:spPr>
        <p:txBody>
          <a:bodyPr/>
          <a:lstStyle/>
          <a:p>
            <a:r>
              <a:rPr lang="kk-KZ" dirty="0" smtClean="0"/>
              <a:t>Лекция </a:t>
            </a:r>
            <a:r>
              <a:rPr lang="kk-KZ" dirty="0" smtClean="0"/>
              <a:t>14</a:t>
            </a:r>
            <a:endParaRPr lang="ru-RU" dirty="0"/>
          </a:p>
        </p:txBody>
      </p:sp>
      <p:sp>
        <p:nvSpPr>
          <p:cNvPr id="3" name="Подзаголовок 2"/>
          <p:cNvSpPr>
            <a:spLocks noGrp="1"/>
          </p:cNvSpPr>
          <p:nvPr>
            <p:ph type="subTitle" idx="1"/>
          </p:nvPr>
        </p:nvSpPr>
        <p:spPr>
          <a:xfrm>
            <a:off x="2688295" y="3696220"/>
            <a:ext cx="6831673" cy="1086237"/>
          </a:xfrm>
        </p:spPr>
        <p:txBody>
          <a:bodyPr/>
          <a:lstStyle/>
          <a:p>
            <a:r>
              <a:rPr lang="kk-KZ" b="1" dirty="0"/>
              <a:t>Технология принятия управленческих решений</a:t>
            </a:r>
            <a:endParaRPr lang="ru-RU" dirty="0"/>
          </a:p>
        </p:txBody>
      </p:sp>
      <p:sp>
        <p:nvSpPr>
          <p:cNvPr id="4" name="TextBox 3"/>
          <p:cNvSpPr txBox="1"/>
          <p:nvPr/>
        </p:nvSpPr>
        <p:spPr>
          <a:xfrm>
            <a:off x="6593178" y="4870139"/>
            <a:ext cx="4110036" cy="738664"/>
          </a:xfrm>
          <a:prstGeom prst="rect">
            <a:avLst/>
          </a:prstGeom>
          <a:noFill/>
        </p:spPr>
        <p:txBody>
          <a:bodyPr wrap="none" rtlCol="0">
            <a:spAutoFit/>
          </a:bodyPr>
          <a:lstStyle/>
          <a:p>
            <a:r>
              <a:rPr lang="ru-RU" sz="1400" dirty="0" err="1"/>
              <a:t>и</a:t>
            </a:r>
            <a:r>
              <a:rPr lang="ru-RU" sz="1400" dirty="0" err="1" smtClean="0"/>
              <a:t>.о</a:t>
            </a:r>
            <a:r>
              <a:rPr lang="ru-RU" sz="1400" dirty="0" smtClean="0"/>
              <a:t>. доцент кафедры «Информационные системы» </a:t>
            </a:r>
          </a:p>
          <a:p>
            <a:r>
              <a:rPr lang="ru-RU" sz="1400" dirty="0" err="1" smtClean="0"/>
              <a:t>Муханова</a:t>
            </a:r>
            <a:r>
              <a:rPr lang="ru-RU" sz="1400" dirty="0" smtClean="0"/>
              <a:t> </a:t>
            </a:r>
            <a:r>
              <a:rPr lang="ru-RU" sz="1400" dirty="0" err="1" smtClean="0"/>
              <a:t>Аягоз</a:t>
            </a:r>
            <a:r>
              <a:rPr lang="ru-RU" sz="1400" dirty="0" smtClean="0"/>
              <a:t> </a:t>
            </a:r>
            <a:r>
              <a:rPr lang="ru-RU" sz="1400" dirty="0" err="1" smtClean="0"/>
              <a:t>Асанбековна</a:t>
            </a:r>
            <a:endParaRPr lang="ru-RU" sz="1400" dirty="0" smtClean="0"/>
          </a:p>
          <a:p>
            <a:r>
              <a:rPr lang="en-US" sz="1400" dirty="0"/>
              <a:t>e</a:t>
            </a:r>
            <a:r>
              <a:rPr lang="en-US" sz="1400" dirty="0" smtClean="0"/>
              <a:t>-mail: ayagoz198302@mail.ru</a:t>
            </a:r>
            <a:endParaRPr lang="ru-RU" sz="1400" dirty="0"/>
          </a:p>
        </p:txBody>
      </p:sp>
    </p:spTree>
    <p:extLst>
      <p:ext uri="{BB962C8B-B14F-4D97-AF65-F5344CB8AC3E}">
        <p14:creationId xmlns:p14="http://schemas.microsoft.com/office/powerpoint/2010/main" val="4704939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два основных направления уменьшения неопределенности</a:t>
            </a:r>
            <a:endParaRPr lang="ru-RU" dirty="0"/>
          </a:p>
        </p:txBody>
      </p:sp>
      <p:sp>
        <p:nvSpPr>
          <p:cNvPr id="3" name="Объект 2"/>
          <p:cNvSpPr>
            <a:spLocks noGrp="1"/>
          </p:cNvSpPr>
          <p:nvPr>
            <p:ph idx="1"/>
          </p:nvPr>
        </p:nvSpPr>
        <p:spPr/>
        <p:txBody>
          <a:bodyPr/>
          <a:lstStyle/>
          <a:p>
            <a:r>
              <a:rPr lang="ru-RU" b="1" dirty="0" smtClean="0"/>
              <a:t>Во-первых</a:t>
            </a:r>
            <a:r>
              <a:rPr lang="ru-RU" dirty="0"/>
              <a:t>, попытаться получить дополнительную релевантную информацию и еще раз проанализировать проблему. Этим часто удается уменьшить новизну и сложность проблемы. Руководитель сочетает эту дополнительную информацию и анализ с накопленным опытом, способностью к суждению или интуицией, чтобы придать ряду результатов субъективную или предполагаемую вероятность.</a:t>
            </a:r>
          </a:p>
          <a:p>
            <a:r>
              <a:rPr lang="ru-RU" b="1" dirty="0"/>
              <a:t>Вторая возможность</a:t>
            </a:r>
            <a:r>
              <a:rPr lang="ru-RU" dirty="0"/>
              <a:t> - действовать в точном соответствии с прошлым опытом, суждениями или интуицией и сделать предположение о вероятности событий. Временные и информационные ограничения имеют важнейшее значение при принятии управленческих решений.</a:t>
            </a:r>
          </a:p>
          <a:p>
            <a:endParaRPr lang="ru-RU" dirty="0"/>
          </a:p>
        </p:txBody>
      </p:sp>
    </p:spTree>
    <p:extLst>
      <p:ext uri="{BB962C8B-B14F-4D97-AF65-F5344CB8AC3E}">
        <p14:creationId xmlns:p14="http://schemas.microsoft.com/office/powerpoint/2010/main" val="3396430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a:t>Таким образом, при принятии управленческого решения в </a:t>
            </a:r>
            <a:r>
              <a:rPr lang="kk-KZ" dirty="0"/>
              <a:t>условиях неопределенности </a:t>
            </a:r>
            <a:r>
              <a:rPr lang="ru-RU" dirty="0"/>
              <a:t>необходимо предпринять следующие действия:</a:t>
            </a:r>
          </a:p>
          <a:p>
            <a:r>
              <a:rPr lang="ru-RU" dirty="0"/>
              <a:t>- спрогнозировать будущие условия, например, уровни спроса;</a:t>
            </a:r>
          </a:p>
          <a:p>
            <a:r>
              <a:rPr lang="ru-RU" dirty="0"/>
              <a:t>- разработать список возможных альтернатив</a:t>
            </a:r>
          </a:p>
          <a:p>
            <a:r>
              <a:rPr lang="ru-RU" dirty="0"/>
              <a:t>- оценить окупаемость всех альтернатив;</a:t>
            </a:r>
          </a:p>
          <a:p>
            <a:r>
              <a:rPr lang="ru-RU" dirty="0"/>
              <a:t>- определить вероятность каждого условия;</a:t>
            </a:r>
          </a:p>
          <a:p>
            <a:r>
              <a:rPr lang="ru-RU" dirty="0"/>
              <a:t>- оценить альтернативы по выбранному критерию решения.</a:t>
            </a:r>
          </a:p>
        </p:txBody>
      </p:sp>
    </p:spTree>
    <p:extLst>
      <p:ext uri="{BB962C8B-B14F-4D97-AF65-F5344CB8AC3E}">
        <p14:creationId xmlns:p14="http://schemas.microsoft.com/office/powerpoint/2010/main" val="41955525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Контрольные вопросы:</a:t>
            </a:r>
            <a:r>
              <a:rPr lang="ru-RU" dirty="0"/>
              <a:t/>
            </a:r>
            <a:br>
              <a:rPr lang="ru-RU" dirty="0"/>
            </a:br>
            <a:endParaRPr lang="ru-RU" dirty="0"/>
          </a:p>
        </p:txBody>
      </p:sp>
      <p:sp>
        <p:nvSpPr>
          <p:cNvPr id="3" name="Объект 2"/>
          <p:cNvSpPr>
            <a:spLocks noGrp="1"/>
          </p:cNvSpPr>
          <p:nvPr>
            <p:ph idx="1"/>
          </p:nvPr>
        </p:nvSpPr>
        <p:spPr>
          <a:xfrm>
            <a:off x="1371600" y="1560351"/>
            <a:ext cx="9601200" cy="4681057"/>
          </a:xfrm>
        </p:spPr>
        <p:txBody>
          <a:bodyPr>
            <a:normAutofit fontScale="85000" lnSpcReduction="20000"/>
          </a:bodyPr>
          <a:lstStyle/>
          <a:p>
            <a:r>
              <a:rPr lang="ru-RU" dirty="0"/>
              <a:t>1.Что такое управленческое решение?</a:t>
            </a:r>
          </a:p>
          <a:p>
            <a:r>
              <a:rPr lang="ru-RU" dirty="0"/>
              <a:t>2.Что является импульсом управленческого решения?</a:t>
            </a:r>
          </a:p>
          <a:p>
            <a:r>
              <a:rPr lang="ru-RU" dirty="0"/>
              <a:t>3.Какие моменты присутствуют в принятии решений?</a:t>
            </a:r>
          </a:p>
          <a:p>
            <a:r>
              <a:rPr lang="ru-RU" dirty="0"/>
              <a:t>4.В чем сущность интуитивного решения?</a:t>
            </a:r>
          </a:p>
          <a:p>
            <a:r>
              <a:rPr lang="ru-RU" dirty="0"/>
              <a:t>5.Что лежит в основе решений, основанных  на суждении?</a:t>
            </a:r>
          </a:p>
          <a:p>
            <a:r>
              <a:rPr lang="ru-RU" dirty="0"/>
              <a:t>6.Что такое решения:</a:t>
            </a:r>
          </a:p>
          <a:p>
            <a:r>
              <a:rPr lang="ru-RU" dirty="0"/>
              <a:t>- уравновешенные, </a:t>
            </a:r>
          </a:p>
          <a:p>
            <a:r>
              <a:rPr lang="ru-RU" dirty="0"/>
              <a:t>- импульсивные, </a:t>
            </a:r>
          </a:p>
          <a:p>
            <a:r>
              <a:rPr lang="ru-RU" dirty="0"/>
              <a:t>- инертные,</a:t>
            </a:r>
          </a:p>
          <a:p>
            <a:r>
              <a:rPr lang="ru-RU" dirty="0"/>
              <a:t>- рискованные </a:t>
            </a:r>
          </a:p>
          <a:p>
            <a:r>
              <a:rPr lang="ru-RU" dirty="0"/>
              <a:t>- осторожные</a:t>
            </a:r>
          </a:p>
          <a:p>
            <a:r>
              <a:rPr lang="ru-RU" dirty="0"/>
              <a:t>7.какие решения принимаются для обоснования стратегического и тактического управления?</a:t>
            </a:r>
          </a:p>
          <a:p>
            <a:r>
              <a:rPr lang="ru-RU" dirty="0"/>
              <a:t>8.Какие существуют условия принятия решений?</a:t>
            </a:r>
          </a:p>
          <a:p>
            <a:endParaRPr lang="ru-RU" dirty="0"/>
          </a:p>
        </p:txBody>
      </p:sp>
    </p:spTree>
    <p:extLst>
      <p:ext uri="{BB962C8B-B14F-4D97-AF65-F5344CB8AC3E}">
        <p14:creationId xmlns:p14="http://schemas.microsoft.com/office/powerpoint/2010/main" val="4121294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Контрольные вопросы:</a:t>
            </a:r>
            <a:endParaRPr lang="ru-RU" dirty="0"/>
          </a:p>
        </p:txBody>
      </p:sp>
      <p:sp>
        <p:nvSpPr>
          <p:cNvPr id="3" name="Объект 2"/>
          <p:cNvSpPr>
            <a:spLocks noGrp="1"/>
          </p:cNvSpPr>
          <p:nvPr>
            <p:ph idx="1"/>
          </p:nvPr>
        </p:nvSpPr>
        <p:spPr>
          <a:xfrm>
            <a:off x="1371600" y="1812022"/>
            <a:ext cx="9601200" cy="4055378"/>
          </a:xfrm>
        </p:spPr>
        <p:txBody>
          <a:bodyPr>
            <a:normAutofit fontScale="77500" lnSpcReduction="20000"/>
          </a:bodyPr>
          <a:lstStyle/>
          <a:p>
            <a:r>
              <a:rPr lang="ru-RU" dirty="0"/>
              <a:t>9.Чем характеризуются принятия решений в условиях определенности?</a:t>
            </a:r>
          </a:p>
          <a:p>
            <a:r>
              <a:rPr lang="ru-RU" dirty="0"/>
              <a:t>10.Приведите пример определенности при принятии решения</a:t>
            </a:r>
          </a:p>
          <a:p>
            <a:r>
              <a:rPr lang="ru-RU" dirty="0"/>
              <a:t>11.Что такое риск?</a:t>
            </a:r>
          </a:p>
          <a:p>
            <a:r>
              <a:rPr lang="ru-RU" dirty="0"/>
              <a:t>12.Какие условия понимаются под риском?</a:t>
            </a:r>
          </a:p>
          <a:p>
            <a:r>
              <a:rPr lang="ru-RU" dirty="0"/>
              <a:t>13.Что такое неопределенность?</a:t>
            </a:r>
          </a:p>
          <a:p>
            <a:r>
              <a:rPr lang="ru-RU" dirty="0"/>
              <a:t>14.Что является источниками неопределенности?</a:t>
            </a:r>
          </a:p>
          <a:p>
            <a:r>
              <a:rPr lang="ru-RU" dirty="0"/>
              <a:t>15.В каких средах имеется наивысший уровень неопределенности?</a:t>
            </a:r>
          </a:p>
          <a:p>
            <a:r>
              <a:rPr lang="ru-RU" dirty="0"/>
              <a:t>16.Какие направления уменьшения неопределенности может использовать лицо принимающее решение?</a:t>
            </a:r>
          </a:p>
          <a:p>
            <a:r>
              <a:rPr lang="ru-RU" dirty="0"/>
              <a:t>17.В чем суть первого направления?</a:t>
            </a:r>
          </a:p>
          <a:p>
            <a:r>
              <a:rPr lang="ru-RU" dirty="0"/>
              <a:t>18.В чем состоит суть второго направления?</a:t>
            </a:r>
          </a:p>
          <a:p>
            <a:r>
              <a:rPr lang="ru-RU" dirty="0"/>
              <a:t>19.Какие действия необходимо предпринять при принятии решений в условиях неопределенности?</a:t>
            </a:r>
          </a:p>
          <a:p>
            <a:pPr marL="0" indent="0">
              <a:buNone/>
            </a:pPr>
            <a:endParaRPr lang="ru-RU" dirty="0"/>
          </a:p>
          <a:p>
            <a:endParaRPr lang="ru-RU" dirty="0"/>
          </a:p>
        </p:txBody>
      </p:sp>
    </p:spTree>
    <p:extLst>
      <p:ext uri="{BB962C8B-B14F-4D97-AF65-F5344CB8AC3E}">
        <p14:creationId xmlns:p14="http://schemas.microsoft.com/office/powerpoint/2010/main" val="35038079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13355" y="3284635"/>
            <a:ext cx="8319917" cy="2167825"/>
          </a:xfrm>
        </p:spPr>
        <p:txBody>
          <a:bodyPr/>
          <a:lstStyle/>
          <a:p>
            <a:pPr algn="l"/>
            <a:r>
              <a:rPr lang="ru-RU" sz="2400" b="1" dirty="0" smtClean="0"/>
              <a:t>Вопросы:</a:t>
            </a:r>
            <a:r>
              <a:rPr lang="ru-RU" sz="2400" dirty="0" smtClean="0"/>
              <a:t/>
            </a:r>
            <a:br>
              <a:rPr lang="ru-RU" sz="2400" dirty="0" smtClean="0"/>
            </a:br>
            <a:r>
              <a:rPr lang="ru-RU" sz="2400" dirty="0" smtClean="0"/>
              <a:t/>
            </a:r>
            <a:br>
              <a:rPr lang="ru-RU" sz="2400" dirty="0" smtClean="0"/>
            </a:br>
            <a:r>
              <a:rPr lang="ru-RU" sz="2400" dirty="0" smtClean="0"/>
              <a:t>- </a:t>
            </a:r>
            <a:r>
              <a:rPr lang="ru-RU" sz="2400" dirty="0"/>
              <a:t>Сущность и классификация управленческих </a:t>
            </a:r>
            <a:r>
              <a:rPr lang="ru-RU" sz="2400" dirty="0" smtClean="0"/>
              <a:t>решений</a:t>
            </a:r>
            <a:br>
              <a:rPr lang="ru-RU" sz="2400" dirty="0" smtClean="0"/>
            </a:br>
            <a:r>
              <a:rPr lang="ru-RU" sz="2400" dirty="0" smtClean="0"/>
              <a:t>- Определенность</a:t>
            </a:r>
            <a:br>
              <a:rPr lang="ru-RU" sz="2400" dirty="0" smtClean="0"/>
            </a:br>
            <a:r>
              <a:rPr lang="ru-RU" sz="2400" dirty="0" smtClean="0"/>
              <a:t>- Риск</a:t>
            </a:r>
            <a:br>
              <a:rPr lang="ru-RU" sz="2400" dirty="0" smtClean="0"/>
            </a:br>
            <a:r>
              <a:rPr lang="ru-RU" sz="2400" dirty="0" smtClean="0"/>
              <a:t>- </a:t>
            </a:r>
            <a:r>
              <a:rPr lang="ru-RU" sz="2400" dirty="0"/>
              <a:t>Неопределенность</a:t>
            </a:r>
            <a:br>
              <a:rPr lang="ru-RU" sz="2400" dirty="0"/>
            </a:br>
            <a:r>
              <a:rPr lang="ru-RU" sz="2400" dirty="0"/>
              <a:t/>
            </a:r>
            <a:br>
              <a:rPr lang="ru-RU" sz="2400" dirty="0"/>
            </a:br>
            <a:endParaRPr lang="ru-RU" sz="2400" dirty="0"/>
          </a:p>
        </p:txBody>
      </p:sp>
    </p:spTree>
    <p:extLst>
      <p:ext uri="{BB962C8B-B14F-4D97-AF65-F5344CB8AC3E}">
        <p14:creationId xmlns:p14="http://schemas.microsoft.com/office/powerpoint/2010/main" val="981356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Сущность и классификация управленческих решений</a:t>
            </a:r>
            <a:br>
              <a:rPr lang="ru-RU" b="1" dirty="0"/>
            </a:br>
            <a:endParaRPr lang="ru-RU" dirty="0"/>
          </a:p>
        </p:txBody>
      </p:sp>
      <p:sp>
        <p:nvSpPr>
          <p:cNvPr id="3" name="Объект 2"/>
          <p:cNvSpPr>
            <a:spLocks noGrp="1"/>
          </p:cNvSpPr>
          <p:nvPr>
            <p:ph idx="1"/>
          </p:nvPr>
        </p:nvSpPr>
        <p:spPr/>
        <p:txBody>
          <a:bodyPr/>
          <a:lstStyle/>
          <a:p>
            <a:pPr algn="just"/>
            <a:r>
              <a:rPr lang="ru-RU" dirty="0"/>
              <a:t>Управленческое решение - это результат анализа, оптимизации, экономического обоснования и выбора альтернатив из множества вариантов достижения конкретной цели. </a:t>
            </a:r>
            <a:r>
              <a:rPr lang="ru-RU" b="1" dirty="0"/>
              <a:t>Импульсом управленческого решения</a:t>
            </a:r>
            <a:r>
              <a:rPr lang="ru-RU" dirty="0"/>
              <a:t> является необходимость ликвидации, уменьшения актуальности или решения проблемы, то есть приближение в будущем действительных параметров объекта к желаемым.</a:t>
            </a:r>
          </a:p>
          <a:p>
            <a:endParaRPr lang="ru-RU" dirty="0"/>
          </a:p>
        </p:txBody>
      </p:sp>
    </p:spTree>
    <p:extLst>
      <p:ext uri="{BB962C8B-B14F-4D97-AF65-F5344CB8AC3E}">
        <p14:creationId xmlns:p14="http://schemas.microsoft.com/office/powerpoint/2010/main" val="2836542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ru-RU" dirty="0"/>
              <a:t>При принятии чисто </a:t>
            </a:r>
            <a:r>
              <a:rPr lang="ru-RU" b="1" dirty="0"/>
              <a:t>интуитивного решения</a:t>
            </a:r>
            <a:r>
              <a:rPr lang="ru-RU" dirty="0"/>
              <a:t> люди основываются на собственном ощущении того, что их выбор правилен. Здесь присутствует «шестое чувство», своего рода озарение, посещаемое, как правило, представителей высшего эшелона власти. Менеджеры среднего звена больше полагаются на получаемую информацию и помощь ЭВМ. Несмотря на то, что интуиция обостряется с приобретением опыта, менеджер, ориентирующийся только на неё, становится заложником случайности, и с точки зрения статистики шансы его на правильный выбор не очень высоки.</a:t>
            </a:r>
          </a:p>
          <a:p>
            <a:endParaRPr lang="ru-RU" dirty="0"/>
          </a:p>
        </p:txBody>
      </p:sp>
    </p:spTree>
    <p:extLst>
      <p:ext uri="{BB962C8B-B14F-4D97-AF65-F5344CB8AC3E}">
        <p14:creationId xmlns:p14="http://schemas.microsoft.com/office/powerpoint/2010/main" val="15254635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lgn="just">
              <a:buNone/>
            </a:pPr>
            <a:r>
              <a:rPr lang="ru-RU" dirty="0"/>
              <a:t>Поскольку решения принимаются людьми, то их характер во многом несет на себе отпечаток личности менеджера, причастного к их появлению на свет. В связи с этим принято различать </a:t>
            </a:r>
            <a:r>
              <a:rPr lang="ru-RU" b="1" dirty="0"/>
              <a:t>уравновешенные, импульсивные, инертные, рискованные и осторожные</a:t>
            </a:r>
            <a:r>
              <a:rPr lang="ru-RU" dirty="0"/>
              <a:t> решения</a:t>
            </a:r>
            <a:r>
              <a:rPr lang="ru-RU" dirty="0" smtClean="0"/>
              <a:t>.</a:t>
            </a:r>
          </a:p>
          <a:p>
            <a:pPr marL="0" indent="0" algn="just">
              <a:buNone/>
            </a:pPr>
            <a:r>
              <a:rPr lang="ru-RU" dirty="0"/>
              <a:t>Практика принятия решений характеризуется совокупностью условий и обстоятельств (ситуацией), создающих те или иные отношения, обстановку, положение в системе принятия решений. Учитывая количественные и качественные характеристики информации, находящейся в распоряжении лица, принимающего решения, можно выделить решения, принимаемые в условиях:</a:t>
            </a:r>
          </a:p>
          <a:p>
            <a:r>
              <a:rPr lang="ru-RU" b="1" dirty="0"/>
              <a:t>определенности</a:t>
            </a:r>
            <a:r>
              <a:rPr lang="ru-RU" dirty="0"/>
              <a:t> (достоверности);</a:t>
            </a:r>
          </a:p>
          <a:p>
            <a:r>
              <a:rPr lang="ru-RU" b="1" dirty="0"/>
              <a:t>неопределенности</a:t>
            </a:r>
            <a:r>
              <a:rPr lang="ru-RU" dirty="0"/>
              <a:t> (ненадежности);</a:t>
            </a:r>
          </a:p>
          <a:p>
            <a:r>
              <a:rPr lang="ru-RU" b="1" dirty="0"/>
              <a:t>риска </a:t>
            </a:r>
            <a:r>
              <a:rPr lang="ru-RU" dirty="0"/>
              <a:t>(вероятностной определенности).</a:t>
            </a:r>
          </a:p>
          <a:p>
            <a:pPr algn="just"/>
            <a:endParaRPr lang="ru-RU" dirty="0"/>
          </a:p>
          <a:p>
            <a:endParaRPr lang="ru-RU" dirty="0"/>
          </a:p>
        </p:txBody>
      </p:sp>
    </p:spTree>
    <p:extLst>
      <p:ext uri="{BB962C8B-B14F-4D97-AF65-F5344CB8AC3E}">
        <p14:creationId xmlns:p14="http://schemas.microsoft.com/office/powerpoint/2010/main" val="10297691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Определенность</a:t>
            </a:r>
            <a:endParaRPr lang="ru-RU" dirty="0"/>
          </a:p>
        </p:txBody>
      </p:sp>
      <p:sp>
        <p:nvSpPr>
          <p:cNvPr id="3" name="Объект 2"/>
          <p:cNvSpPr>
            <a:spLocks noGrp="1"/>
          </p:cNvSpPr>
          <p:nvPr>
            <p:ph idx="1"/>
          </p:nvPr>
        </p:nvSpPr>
        <p:spPr/>
        <p:txBody>
          <a:bodyPr/>
          <a:lstStyle/>
          <a:p>
            <a:pPr algn="just"/>
            <a:r>
              <a:rPr lang="ru-RU" dirty="0"/>
              <a:t>В условиях </a:t>
            </a:r>
            <a:r>
              <a:rPr lang="ru-RU" b="1" dirty="0"/>
              <a:t>определенности</a:t>
            </a:r>
            <a:r>
              <a:rPr lang="ru-RU" dirty="0"/>
              <a:t> лица, принимающие решения, достаточно точно определяют возможные альтернативы решения. Однако на практике трудно оценить факторы, создающие условия для принятия решений, поэтому ситуации полной определенности чаще всего отсутствуют.</a:t>
            </a:r>
          </a:p>
          <a:p>
            <a:pPr algn="just"/>
            <a:r>
              <a:rPr lang="ru-RU" dirty="0"/>
              <a:t>Идеальным для принятия решений является условие определенности, когда менеджер может принять правильное решение благодаря тому, что ему точно известные последствия выбора каждого из имеющихся вариантов.</a:t>
            </a:r>
          </a:p>
          <a:p>
            <a:endParaRPr lang="ru-RU" dirty="0"/>
          </a:p>
        </p:txBody>
      </p:sp>
    </p:spTree>
    <p:extLst>
      <p:ext uri="{BB962C8B-B14F-4D97-AF65-F5344CB8AC3E}">
        <p14:creationId xmlns:p14="http://schemas.microsoft.com/office/powerpoint/2010/main" val="2556024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Риск</a:t>
            </a:r>
            <a:endParaRPr lang="ru-RU" dirty="0"/>
          </a:p>
        </p:txBody>
      </p:sp>
      <p:sp>
        <p:nvSpPr>
          <p:cNvPr id="3" name="Объект 2"/>
          <p:cNvSpPr>
            <a:spLocks noGrp="1"/>
          </p:cNvSpPr>
          <p:nvPr>
            <p:ph idx="1"/>
          </p:nvPr>
        </p:nvSpPr>
        <p:spPr/>
        <p:txBody>
          <a:bodyPr/>
          <a:lstStyle/>
          <a:p>
            <a:pPr algn="just"/>
            <a:r>
              <a:rPr lang="ru-RU" dirty="0"/>
              <a:t>Риск -- это возможная опасность, действие наудачу, требующее, с одной стороны, смелости в надежде на счастливый исход, с другой -- учета математического обоснования степени риска.</a:t>
            </a:r>
          </a:p>
          <a:p>
            <a:pPr algn="just"/>
            <a:r>
              <a:rPr lang="ru-RU" b="1" dirty="0"/>
              <a:t>Под риском</a:t>
            </a:r>
            <a:r>
              <a:rPr lang="ru-RU" dirty="0"/>
              <a:t> мы имеем в виду такие условия, при которых лицо, которое принимает решение, может оценить вероятность определенного варианта или последствий его выбора. Способность оценить степень вероятности тех или других последствий зависит от личного опыта менеджера и от наличия у него вторичной информации. В условиях риска менеджер имеет соответствующие данные за прошлые периоды, которые позволяют ему оценить вероятность разных вариантов. </a:t>
            </a:r>
          </a:p>
          <a:p>
            <a:endParaRPr lang="ru-RU" dirty="0"/>
          </a:p>
        </p:txBody>
      </p:sp>
    </p:spTree>
    <p:extLst>
      <p:ext uri="{BB962C8B-B14F-4D97-AF65-F5344CB8AC3E}">
        <p14:creationId xmlns:p14="http://schemas.microsoft.com/office/powerpoint/2010/main" val="577626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Неопределенность</a:t>
            </a:r>
            <a:endParaRPr lang="ru-RU" dirty="0"/>
          </a:p>
        </p:txBody>
      </p:sp>
      <p:sp>
        <p:nvSpPr>
          <p:cNvPr id="3" name="Объект 2"/>
          <p:cNvSpPr>
            <a:spLocks noGrp="1"/>
          </p:cNvSpPr>
          <p:nvPr>
            <p:ph idx="1"/>
          </p:nvPr>
        </p:nvSpPr>
        <p:spPr/>
        <p:txBody>
          <a:bodyPr/>
          <a:lstStyle/>
          <a:p>
            <a:pPr algn="just"/>
            <a:r>
              <a:rPr lang="ru-RU" b="1" dirty="0"/>
              <a:t>Неопределенность</a:t>
            </a:r>
            <a:r>
              <a:rPr lang="ru-RU" dirty="0"/>
              <a:t> -- это свойство объекта, выражающееся в его неотчетливости, неясности, необоснованности, приводящее к недостаточной возможности для лица, принимающего решение, осознания, понимания, определения его настоящего и будущего состояния.</a:t>
            </a:r>
          </a:p>
          <a:p>
            <a:pPr algn="just"/>
            <a:r>
              <a:rPr lang="ru-RU" b="1" dirty="0"/>
              <a:t>Источниками неопределенности</a:t>
            </a:r>
            <a:r>
              <a:rPr lang="ru-RU" dirty="0"/>
              <a:t> ожидаемых условий в развитии предприятия могут служить поведение конкурентов, персонала организации, технические и технологические процессы и изменения конъюнктурного характера.</a:t>
            </a:r>
          </a:p>
        </p:txBody>
      </p:sp>
    </p:spTree>
    <p:extLst>
      <p:ext uri="{BB962C8B-B14F-4D97-AF65-F5344CB8AC3E}">
        <p14:creationId xmlns:p14="http://schemas.microsoft.com/office/powerpoint/2010/main" val="3108247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a:t>При принятии решений в условиях неопределенности существуют следующие условия:</a:t>
            </a:r>
          </a:p>
          <a:p>
            <a:r>
              <a:rPr lang="ru-RU" dirty="0"/>
              <a:t>- социально-политические,</a:t>
            </a:r>
          </a:p>
          <a:p>
            <a:r>
              <a:rPr lang="ru-RU" dirty="0"/>
              <a:t>-административно-законодательные,</a:t>
            </a:r>
          </a:p>
          <a:p>
            <a:r>
              <a:rPr lang="ru-RU" dirty="0"/>
              <a:t>- производственные, </a:t>
            </a:r>
          </a:p>
          <a:p>
            <a:r>
              <a:rPr lang="ru-RU" dirty="0"/>
              <a:t>- коммерческие, </a:t>
            </a:r>
          </a:p>
          <a:p>
            <a:r>
              <a:rPr lang="ru-RU" dirty="0"/>
              <a:t>- финансовые. </a:t>
            </a:r>
          </a:p>
          <a:p>
            <a:endParaRPr lang="ru-RU" dirty="0"/>
          </a:p>
        </p:txBody>
      </p:sp>
    </p:spTree>
    <p:extLst>
      <p:ext uri="{BB962C8B-B14F-4D97-AF65-F5344CB8AC3E}">
        <p14:creationId xmlns:p14="http://schemas.microsoft.com/office/powerpoint/2010/main" val="2414138749"/>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Уголки</Template>
  <TotalTime>2918</TotalTime>
  <Words>793</Words>
  <Application>Microsoft Office PowerPoint</Application>
  <PresentationFormat>Произвольный</PresentationFormat>
  <Paragraphs>64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Crop</vt:lpstr>
      <vt:lpstr>Лекция 14</vt:lpstr>
      <vt:lpstr>Вопросы:  - Сущность и классификация управленческих решений - Определенность - Риск - Неопределенность  </vt:lpstr>
      <vt:lpstr>Сущность и классификация управленческих решений </vt:lpstr>
      <vt:lpstr>Презентация PowerPoint</vt:lpstr>
      <vt:lpstr>Презентация PowerPoint</vt:lpstr>
      <vt:lpstr>Определенность</vt:lpstr>
      <vt:lpstr>Риск</vt:lpstr>
      <vt:lpstr>Неопределенность</vt:lpstr>
      <vt:lpstr>Презентация PowerPoint</vt:lpstr>
      <vt:lpstr>два основных направления уменьшения неопределенности</vt:lpstr>
      <vt:lpstr>Презентация PowerPoint</vt:lpstr>
      <vt:lpstr>Контрольные вопросы: </vt:lpstr>
      <vt:lpstr>Контрольные вопросы: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77755</cp:lastModifiedBy>
  <cp:revision>43</cp:revision>
  <dcterms:created xsi:type="dcterms:W3CDTF">2021-01-27T16:38:45Z</dcterms:created>
  <dcterms:modified xsi:type="dcterms:W3CDTF">2022-11-01T13:50:44Z</dcterms:modified>
</cp:coreProperties>
</file>