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9" r:id="rId3"/>
    <p:sldId id="271" r:id="rId4"/>
    <p:sldId id="257" r:id="rId5"/>
    <p:sldId id="258" r:id="rId6"/>
    <p:sldId id="261" r:id="rId7"/>
    <p:sldId id="273" r:id="rId8"/>
    <p:sldId id="267" r:id="rId9"/>
    <p:sldId id="260" r:id="rId10"/>
    <p:sldId id="264" r:id="rId11"/>
    <p:sldId id="266" r:id="rId12"/>
    <p:sldId id="272"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p:scale>
          <a:sx n="92" d="100"/>
          <a:sy n="92" d="100"/>
        </p:scale>
        <p:origin x="-274" y="2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AD347D-5ACD-4C99-B74B-A9C85AD731AF}" type="datetimeFigureOut">
              <a:rPr lang="en-US" smtClean="0"/>
              <a:t>11/27/2021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8080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09A250-FF31-4206-8172-F9D3106AACB1}" type="datetimeFigureOut">
              <a:rPr lang="en-US" smtClean="0"/>
              <a:t>11/27/2021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7273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09A250-FF31-4206-8172-F9D3106AACB1}" type="datetimeFigureOut">
              <a:rPr lang="en-US" smtClean="0"/>
              <a:t>11/27/2021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8139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09A250-FF31-4206-8172-F9D3106AACB1}" type="datetimeFigureOut">
              <a:rPr lang="en-US" smtClean="0"/>
              <a:t>11/27/2021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169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96027F-7875-4030-9381-8BD8C4F21935}" type="datetimeFigureOut">
              <a:rPr lang="en-US" smtClean="0"/>
              <a:t>11/27/2021</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5672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796027F-7875-4030-9381-8BD8C4F21935}" type="datetimeFigureOut">
              <a:rPr lang="en-US" smtClean="0"/>
              <a:t>11/27/2021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1396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796027F-7875-4030-9381-8BD8C4F21935}" type="datetimeFigureOut">
              <a:rPr lang="en-US" smtClean="0"/>
              <a:t>11/27/2021</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131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509A250-FF31-4206-8172-F9D3106AACB1}" type="datetimeFigureOut">
              <a:rPr lang="en-US" smtClean="0"/>
              <a:t>11/27/2021</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839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09A250-FF31-4206-8172-F9D3106AACB1}" type="datetimeFigureOut">
              <a:rPr lang="en-US" smtClean="0"/>
              <a:t>11/27/2021</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6054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09A250-FF31-4206-8172-F9D3106AACB1}" type="datetimeFigureOut">
              <a:rPr lang="en-US" smtClean="0"/>
              <a:t>11/27/2021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286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509A250-FF31-4206-8172-F9D3106AACB1}" type="datetimeFigureOut">
              <a:rPr lang="en-US" smtClean="0"/>
              <a:t>11/27/2021</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558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11/27/2021</a:t>
            </a:fld>
            <a:endParaRPr lang="en-US" dirty="0"/>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982393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955" y="1019713"/>
            <a:ext cx="10058400" cy="3757666"/>
          </a:xfrm>
          <a:prstGeom prst="rect">
            <a:avLst/>
          </a:prstGeom>
        </p:spPr>
      </p:pic>
    </p:spTree>
    <p:extLst>
      <p:ext uri="{BB962C8B-B14F-4D97-AF65-F5344CB8AC3E}">
        <p14:creationId xmlns:p14="http://schemas.microsoft.com/office/powerpoint/2010/main" val="4218230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431722" y="401203"/>
            <a:ext cx="9404723" cy="80941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Georgia" panose="02040502050405020303" pitchFamily="18" charset="0"/>
              </a:rPr>
              <a:t>2D &amp; 3D</a:t>
            </a:r>
            <a:endParaRPr lang="ru-RU" b="1" dirty="0">
              <a:latin typeface="Georgia" panose="02040502050405020303" pitchFamily="18" charset="0"/>
            </a:endParaRPr>
          </a:p>
        </p:txBody>
      </p:sp>
      <p:sp>
        <p:nvSpPr>
          <p:cNvPr id="6" name="TextBox 5"/>
          <p:cNvSpPr txBox="1"/>
          <p:nvPr/>
        </p:nvSpPr>
        <p:spPr>
          <a:xfrm>
            <a:off x="991673" y="1700011"/>
            <a:ext cx="10354614" cy="923330"/>
          </a:xfrm>
          <a:prstGeom prst="rect">
            <a:avLst/>
          </a:prstGeom>
          <a:noFill/>
        </p:spPr>
        <p:txBody>
          <a:bodyPr wrap="square" rtlCol="0">
            <a:spAutoFit/>
          </a:bodyPr>
          <a:lstStyle/>
          <a:p>
            <a:r>
              <a:rPr lang="en-US" dirty="0" smtClean="0"/>
              <a:t>All </a:t>
            </a:r>
            <a:r>
              <a:rPr lang="en-US" dirty="0"/>
              <a:t>scenes in Unity are 3D, with 2D games rendered using flat planes. This means it’s incredibly easy to combine 3D and 2D elements. Simply switch your Scene view between 2D and 3D and make use of Perspective and Orthographic cameras.</a:t>
            </a:r>
            <a:endParaRPr lang="ru-RU" dirty="0"/>
          </a:p>
        </p:txBody>
      </p:sp>
    </p:spTree>
    <p:extLst>
      <p:ext uri="{BB962C8B-B14F-4D97-AF65-F5344CB8AC3E}">
        <p14:creationId xmlns:p14="http://schemas.microsoft.com/office/powerpoint/2010/main" val="3324211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431722" y="401203"/>
            <a:ext cx="9404723" cy="80941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Georgia" panose="02040502050405020303" pitchFamily="18" charset="0"/>
              </a:rPr>
              <a:t>Multiplatform</a:t>
            </a:r>
            <a:endParaRPr lang="ru-RU" b="1" dirty="0">
              <a:latin typeface="Georgia" panose="02040502050405020303" pitchFamily="18" charset="0"/>
            </a:endParaRPr>
          </a:p>
        </p:txBody>
      </p:sp>
      <p:sp>
        <p:nvSpPr>
          <p:cNvPr id="3" name="TextBox 2"/>
          <p:cNvSpPr txBox="1"/>
          <p:nvPr/>
        </p:nvSpPr>
        <p:spPr>
          <a:xfrm>
            <a:off x="1648497" y="1429555"/>
            <a:ext cx="9440214" cy="2062103"/>
          </a:xfrm>
          <a:prstGeom prst="rect">
            <a:avLst/>
          </a:prstGeom>
          <a:noFill/>
        </p:spPr>
        <p:txBody>
          <a:bodyPr wrap="square" rtlCol="0">
            <a:spAutoFit/>
          </a:bodyPr>
          <a:lstStyle/>
          <a:p>
            <a:r>
              <a:rPr lang="en-US" sz="3200" dirty="0"/>
              <a:t>Unity supports deployment to multiple platforms. Within a project, developers have control over delivery to mobile devices, web browsers, desktops, and consoles.</a:t>
            </a:r>
            <a:endParaRPr lang="ru-RU" sz="32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494" y="4585952"/>
            <a:ext cx="8001000" cy="1524000"/>
          </a:xfrm>
          <a:prstGeom prst="rect">
            <a:avLst/>
          </a:prstGeom>
        </p:spPr>
      </p:pic>
    </p:spTree>
    <p:extLst>
      <p:ext uri="{BB962C8B-B14F-4D97-AF65-F5344CB8AC3E}">
        <p14:creationId xmlns:p14="http://schemas.microsoft.com/office/powerpoint/2010/main" val="13028612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431722" y="401203"/>
            <a:ext cx="9404723" cy="80941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Georgia" panose="02040502050405020303" pitchFamily="18" charset="0"/>
              </a:rPr>
              <a:t>Conclusion</a:t>
            </a:r>
            <a:endParaRPr lang="ru-RU" b="1" dirty="0">
              <a:latin typeface="Georgia" panose="02040502050405020303" pitchFamily="18" charset="0"/>
            </a:endParaRPr>
          </a:p>
        </p:txBody>
      </p:sp>
      <p:sp>
        <p:nvSpPr>
          <p:cNvPr id="4" name="TextBox 3"/>
          <p:cNvSpPr txBox="1"/>
          <p:nvPr/>
        </p:nvSpPr>
        <p:spPr>
          <a:xfrm>
            <a:off x="1043189" y="1609859"/>
            <a:ext cx="8963696" cy="4832092"/>
          </a:xfrm>
          <a:prstGeom prst="rect">
            <a:avLst/>
          </a:prstGeom>
          <a:noFill/>
        </p:spPr>
        <p:txBody>
          <a:bodyPr wrap="square" rtlCol="0">
            <a:spAutoFit/>
          </a:bodyPr>
          <a:lstStyle/>
          <a:p>
            <a:r>
              <a:rPr lang="en-US" sz="2800" dirty="0"/>
              <a:t>So once you have the game design and all the required skills you can put together graphics, sounds, animations in Unity’s IDE, write in the editor the code associated to the assets and then generate a playable application that runs in several different environments, as one of the features of Unity is that it is multi-platform, that is more or less the same game can run similarly on an iPad or on Windows</a:t>
            </a:r>
            <a:r>
              <a:rPr lang="ru-RU" sz="2800" dirty="0"/>
              <a:t>. </a:t>
            </a:r>
            <a:r>
              <a:rPr lang="ru-RU" sz="2800" dirty="0" err="1"/>
              <a:t>Because</a:t>
            </a:r>
            <a:r>
              <a:rPr lang="ru-RU" sz="2800" dirty="0"/>
              <a:t> </a:t>
            </a:r>
            <a:r>
              <a:rPr lang="ru-RU" sz="2800" dirty="0" err="1"/>
              <a:t>of</a:t>
            </a:r>
            <a:r>
              <a:rPr lang="ru-RU" sz="2800" dirty="0"/>
              <a:t> </a:t>
            </a:r>
            <a:r>
              <a:rPr lang="ru-RU" sz="2800" dirty="0" err="1"/>
              <a:t>these</a:t>
            </a:r>
            <a:r>
              <a:rPr lang="ru-RU" sz="2800" dirty="0"/>
              <a:t> </a:t>
            </a:r>
            <a:r>
              <a:rPr lang="ru-RU" sz="2800" dirty="0" err="1"/>
              <a:t>features</a:t>
            </a:r>
            <a:r>
              <a:rPr lang="ru-RU" sz="2800" dirty="0"/>
              <a:t> </a:t>
            </a:r>
            <a:r>
              <a:rPr lang="ru-RU" sz="2800" dirty="0" err="1"/>
              <a:t>Unity</a:t>
            </a:r>
            <a:r>
              <a:rPr lang="ru-RU" sz="2800" dirty="0"/>
              <a:t> </a:t>
            </a:r>
            <a:r>
              <a:rPr lang="ru-RU" sz="2800" dirty="0" err="1"/>
              <a:t>is</a:t>
            </a:r>
            <a:r>
              <a:rPr lang="ru-RU" sz="2800" dirty="0"/>
              <a:t> a </a:t>
            </a:r>
            <a:r>
              <a:rPr lang="ru-RU" sz="2800" dirty="0" err="1"/>
              <a:t>popular</a:t>
            </a:r>
            <a:r>
              <a:rPr lang="ru-RU" sz="2800" dirty="0"/>
              <a:t> </a:t>
            </a:r>
            <a:r>
              <a:rPr lang="ru-RU" sz="2800" dirty="0" err="1"/>
              <a:t>game</a:t>
            </a:r>
            <a:r>
              <a:rPr lang="ru-RU" sz="2800" dirty="0"/>
              <a:t> </a:t>
            </a:r>
            <a:r>
              <a:rPr lang="ru-RU" sz="2800" dirty="0" err="1"/>
              <a:t>engine</a:t>
            </a:r>
            <a:r>
              <a:rPr lang="ru-RU" sz="2800" dirty="0"/>
              <a:t> </a:t>
            </a:r>
            <a:r>
              <a:rPr lang="ru-RU" sz="2800" dirty="0" err="1"/>
              <a:t>in</a:t>
            </a:r>
            <a:r>
              <a:rPr lang="ru-RU" sz="2800" dirty="0"/>
              <a:t> </a:t>
            </a:r>
            <a:r>
              <a:rPr lang="ru-RU" sz="2800" dirty="0" err="1"/>
              <a:t>video</a:t>
            </a:r>
            <a:r>
              <a:rPr lang="ru-RU" sz="2800" dirty="0"/>
              <a:t> </a:t>
            </a:r>
            <a:r>
              <a:rPr lang="ru-RU" sz="2800" dirty="0" err="1"/>
              <a:t>game</a:t>
            </a:r>
            <a:r>
              <a:rPr lang="ru-RU" sz="2800" dirty="0"/>
              <a:t> </a:t>
            </a:r>
            <a:r>
              <a:rPr lang="ru-RU" sz="2800" dirty="0" err="1"/>
              <a:t>development</a:t>
            </a:r>
            <a:r>
              <a:rPr lang="ru-RU" sz="2800" dirty="0" smtClean="0"/>
              <a:t>.</a:t>
            </a:r>
            <a:endParaRPr lang="ru-RU" sz="2800" dirty="0"/>
          </a:p>
        </p:txBody>
      </p:sp>
    </p:spTree>
    <p:extLst>
      <p:ext uri="{BB962C8B-B14F-4D97-AF65-F5344CB8AC3E}">
        <p14:creationId xmlns:p14="http://schemas.microsoft.com/office/powerpoint/2010/main" val="148917063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431722" y="401203"/>
            <a:ext cx="9404723" cy="80941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Georgia" panose="02040502050405020303" pitchFamily="18" charset="0"/>
              </a:rPr>
              <a:t>References</a:t>
            </a:r>
            <a:endParaRPr lang="ru-RU" b="1" dirty="0">
              <a:latin typeface="Georgia" panose="02040502050405020303" pitchFamily="18" charset="0"/>
            </a:endParaRPr>
          </a:p>
        </p:txBody>
      </p:sp>
      <p:sp>
        <p:nvSpPr>
          <p:cNvPr id="4" name="Прямоугольник 3"/>
          <p:cNvSpPr/>
          <p:nvPr/>
        </p:nvSpPr>
        <p:spPr>
          <a:xfrm>
            <a:off x="1431722" y="1479929"/>
            <a:ext cx="5424883" cy="369332"/>
          </a:xfrm>
          <a:prstGeom prst="rect">
            <a:avLst/>
          </a:prstGeom>
        </p:spPr>
        <p:txBody>
          <a:bodyPr wrap="none">
            <a:spAutoFit/>
          </a:bodyPr>
          <a:lstStyle/>
          <a:p>
            <a:r>
              <a:rPr lang="ru-RU" dirty="0"/>
              <a:t>http</a:t>
            </a:r>
            <a:r>
              <a:rPr lang="ru-RU" dirty="0" smtClean="0"/>
              <a:t>://wikipedia.org/wiki/Unity</a:t>
            </a:r>
            <a:r>
              <a:rPr lang="ru-RU" dirty="0"/>
              <a:t>_(game_engine)</a:t>
            </a:r>
          </a:p>
        </p:txBody>
      </p:sp>
      <p:sp>
        <p:nvSpPr>
          <p:cNvPr id="5" name="Прямоугольник 4"/>
          <p:cNvSpPr/>
          <p:nvPr/>
        </p:nvSpPr>
        <p:spPr>
          <a:xfrm>
            <a:off x="1431722" y="2118575"/>
            <a:ext cx="2303836" cy="369332"/>
          </a:xfrm>
          <a:prstGeom prst="rect">
            <a:avLst/>
          </a:prstGeom>
        </p:spPr>
        <p:txBody>
          <a:bodyPr wrap="none">
            <a:spAutoFit/>
          </a:bodyPr>
          <a:lstStyle/>
          <a:p>
            <a:r>
              <a:rPr lang="ru-RU" dirty="0"/>
              <a:t>http://unity3d.com</a:t>
            </a:r>
          </a:p>
        </p:txBody>
      </p:sp>
      <p:sp>
        <p:nvSpPr>
          <p:cNvPr id="6" name="Прямоугольник 5"/>
          <p:cNvSpPr/>
          <p:nvPr/>
        </p:nvSpPr>
        <p:spPr>
          <a:xfrm>
            <a:off x="1431722" y="2757221"/>
            <a:ext cx="3017173" cy="369332"/>
          </a:xfrm>
          <a:prstGeom prst="rect">
            <a:avLst/>
          </a:prstGeom>
        </p:spPr>
        <p:txBody>
          <a:bodyPr wrap="none">
            <a:spAutoFit/>
          </a:bodyPr>
          <a:lstStyle/>
          <a:p>
            <a:r>
              <a:rPr lang="ru-RU" dirty="0"/>
              <a:t>http</a:t>
            </a:r>
            <a:r>
              <a:rPr lang="ru-RU" dirty="0" smtClean="0"/>
              <a:t>://</a:t>
            </a:r>
            <a:r>
              <a:rPr lang="en-US" dirty="0" smtClean="0"/>
              <a:t>forum.</a:t>
            </a:r>
            <a:r>
              <a:rPr lang="ru-RU" dirty="0" smtClean="0"/>
              <a:t>unity3d.com</a:t>
            </a:r>
            <a:endParaRPr lang="ru-RU" dirty="0"/>
          </a:p>
        </p:txBody>
      </p:sp>
      <p:sp>
        <p:nvSpPr>
          <p:cNvPr id="7" name="Прямоугольник 6"/>
          <p:cNvSpPr/>
          <p:nvPr/>
        </p:nvSpPr>
        <p:spPr>
          <a:xfrm>
            <a:off x="1519887" y="3395867"/>
            <a:ext cx="2840842" cy="369332"/>
          </a:xfrm>
          <a:prstGeom prst="rect">
            <a:avLst/>
          </a:prstGeom>
        </p:spPr>
        <p:txBody>
          <a:bodyPr wrap="none">
            <a:spAutoFit/>
          </a:bodyPr>
          <a:lstStyle/>
          <a:p>
            <a:r>
              <a:rPr lang="ru-RU" dirty="0"/>
              <a:t>http://designagame.eu</a:t>
            </a:r>
          </a:p>
        </p:txBody>
      </p:sp>
    </p:spTree>
    <p:extLst>
      <p:ext uri="{BB962C8B-B14F-4D97-AF65-F5344CB8AC3E}">
        <p14:creationId xmlns:p14="http://schemas.microsoft.com/office/powerpoint/2010/main" val="67031008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2835" y="443248"/>
            <a:ext cx="8825659" cy="1981200"/>
          </a:xfrm>
        </p:spPr>
        <p:txBody>
          <a:bodyPr/>
          <a:lstStyle/>
          <a:p>
            <a:pPr algn="ctr"/>
            <a:r>
              <a:rPr lang="en-US" b="1" dirty="0" smtClean="0">
                <a:latin typeface="Georgia" panose="02040502050405020303" pitchFamily="18" charset="0"/>
              </a:rPr>
              <a:t>Contents</a:t>
            </a:r>
            <a:endParaRPr lang="ru-RU" b="1" dirty="0">
              <a:latin typeface="Georgia" panose="02040502050405020303" pitchFamily="18" charset="0"/>
            </a:endParaRPr>
          </a:p>
        </p:txBody>
      </p:sp>
      <p:sp>
        <p:nvSpPr>
          <p:cNvPr id="3" name="Текст 2"/>
          <p:cNvSpPr>
            <a:spLocks noGrp="1"/>
          </p:cNvSpPr>
          <p:nvPr>
            <p:ph type="body" sz="half" idx="2"/>
          </p:nvPr>
        </p:nvSpPr>
        <p:spPr>
          <a:xfrm>
            <a:off x="1129196" y="1339403"/>
            <a:ext cx="8825659" cy="5145109"/>
          </a:xfrm>
        </p:spPr>
        <p:txBody>
          <a:bodyPr>
            <a:normAutofit/>
          </a:bodyPr>
          <a:lstStyle/>
          <a:p>
            <a:r>
              <a:rPr lang="en-US" sz="2400" b="1" dirty="0">
                <a:latin typeface="Georgia" panose="02040502050405020303" pitchFamily="18" charset="0"/>
                <a:hlinkClick r:id="rId2" action="ppaction://hlinksldjump"/>
              </a:rPr>
              <a:t>What is Unity</a:t>
            </a:r>
            <a:r>
              <a:rPr lang="en-US" sz="2400" b="1" dirty="0" smtClean="0">
                <a:latin typeface="Georgia" panose="02040502050405020303" pitchFamily="18" charset="0"/>
                <a:hlinkClick r:id="rId2" action="ppaction://hlinksldjump"/>
              </a:rPr>
              <a:t>?</a:t>
            </a:r>
            <a:endParaRPr lang="en-US" sz="2400" b="1" dirty="0" smtClean="0">
              <a:latin typeface="Georgia" panose="02040502050405020303" pitchFamily="18" charset="0"/>
            </a:endParaRPr>
          </a:p>
          <a:p>
            <a:r>
              <a:rPr lang="en-US" sz="2400" b="1" dirty="0" smtClean="0">
                <a:latin typeface="Georgia" panose="02040502050405020303" pitchFamily="18" charset="0"/>
                <a:hlinkClick r:id="rId3" action="ppaction://hlinksldjump"/>
              </a:rPr>
              <a:t>Workflow</a:t>
            </a:r>
            <a:endParaRPr lang="en-US" sz="2400" b="1" dirty="0" smtClean="0">
              <a:latin typeface="Georgia" panose="02040502050405020303" pitchFamily="18" charset="0"/>
            </a:endParaRPr>
          </a:p>
          <a:p>
            <a:r>
              <a:rPr lang="en-US" sz="2400" b="1" dirty="0">
                <a:latin typeface="Georgia" panose="02040502050405020303" pitchFamily="18" charset="0"/>
                <a:hlinkClick r:id="rId4" action="ppaction://hlinksldjump"/>
              </a:rPr>
              <a:t>Main </a:t>
            </a:r>
            <a:r>
              <a:rPr lang="en-US" sz="2400" b="1" dirty="0" smtClean="0">
                <a:latin typeface="Georgia" panose="02040502050405020303" pitchFamily="18" charset="0"/>
                <a:hlinkClick r:id="rId4" action="ppaction://hlinksldjump"/>
              </a:rPr>
              <a:t>interface</a:t>
            </a:r>
            <a:endParaRPr lang="en-US" sz="2400" b="1" dirty="0" smtClean="0">
              <a:latin typeface="Georgia" panose="02040502050405020303" pitchFamily="18" charset="0"/>
            </a:endParaRPr>
          </a:p>
          <a:p>
            <a:r>
              <a:rPr lang="en-US" sz="2400" b="1" dirty="0" smtClean="0">
                <a:latin typeface="Georgia" panose="02040502050405020303" pitchFamily="18" charset="0"/>
                <a:hlinkClick r:id="rId5" action="ppaction://hlinksldjump"/>
              </a:rPr>
              <a:t>Scripting</a:t>
            </a:r>
            <a:endParaRPr lang="en-US" sz="2400" b="1" dirty="0" smtClean="0">
              <a:latin typeface="Georgia" panose="02040502050405020303" pitchFamily="18" charset="0"/>
            </a:endParaRPr>
          </a:p>
          <a:p>
            <a:r>
              <a:rPr lang="en-US" sz="2400" b="1" dirty="0">
                <a:latin typeface="Georgia" panose="02040502050405020303" pitchFamily="18" charset="0"/>
                <a:hlinkClick r:id="rId6" action="ppaction://hlinksldjump"/>
              </a:rPr>
              <a:t>Rendering</a:t>
            </a:r>
            <a:endParaRPr lang="ru-RU" sz="2400" b="1" dirty="0">
              <a:latin typeface="Georgia" panose="02040502050405020303" pitchFamily="18" charset="0"/>
            </a:endParaRPr>
          </a:p>
          <a:p>
            <a:r>
              <a:rPr lang="en-US" sz="2400" b="1" dirty="0" smtClean="0">
                <a:latin typeface="Georgia" panose="02040502050405020303" pitchFamily="18" charset="0"/>
                <a:hlinkClick r:id="rId7" action="ppaction://hlinksldjump"/>
              </a:rPr>
              <a:t>Physics</a:t>
            </a:r>
            <a:endParaRPr lang="en-US" sz="2400" b="1" dirty="0" smtClean="0">
              <a:latin typeface="Georgia" panose="02040502050405020303" pitchFamily="18" charset="0"/>
            </a:endParaRPr>
          </a:p>
          <a:p>
            <a:r>
              <a:rPr lang="en-US" sz="2400" b="1" dirty="0" smtClean="0">
                <a:latin typeface="Georgia" panose="02040502050405020303" pitchFamily="18" charset="0"/>
                <a:hlinkClick r:id="rId7" action="ppaction://hlinksldjump"/>
              </a:rPr>
              <a:t>Animation</a:t>
            </a:r>
            <a:endParaRPr lang="en-US" sz="2400" b="1" dirty="0" smtClean="0">
              <a:latin typeface="Georgia" panose="02040502050405020303" pitchFamily="18" charset="0"/>
            </a:endParaRPr>
          </a:p>
          <a:p>
            <a:r>
              <a:rPr lang="en-US" sz="2400" b="1" dirty="0">
                <a:latin typeface="Georgia" panose="02040502050405020303" pitchFamily="18" charset="0"/>
                <a:hlinkClick r:id="rId7" action="ppaction://hlinksldjump"/>
              </a:rPr>
              <a:t>2D &amp; </a:t>
            </a:r>
            <a:r>
              <a:rPr lang="en-US" sz="2400" b="1" dirty="0" smtClean="0">
                <a:latin typeface="Georgia" panose="02040502050405020303" pitchFamily="18" charset="0"/>
                <a:hlinkClick r:id="rId7" action="ppaction://hlinksldjump"/>
              </a:rPr>
              <a:t>3D</a:t>
            </a:r>
            <a:endParaRPr lang="en-US" sz="2400" b="1" dirty="0" smtClean="0">
              <a:latin typeface="Georgia" panose="02040502050405020303" pitchFamily="18" charset="0"/>
            </a:endParaRPr>
          </a:p>
          <a:p>
            <a:r>
              <a:rPr lang="en-US" sz="2400" b="1" dirty="0" smtClean="0">
                <a:latin typeface="Georgia" panose="02040502050405020303" pitchFamily="18" charset="0"/>
                <a:hlinkClick r:id="rId8" action="ppaction://hlinksldjump"/>
              </a:rPr>
              <a:t>Multiplatform</a:t>
            </a:r>
            <a:endParaRPr lang="en-US" sz="2400" b="1" dirty="0" smtClean="0">
              <a:latin typeface="Georgia" panose="02040502050405020303" pitchFamily="18" charset="0"/>
            </a:endParaRPr>
          </a:p>
          <a:p>
            <a:r>
              <a:rPr lang="en-US" sz="2400" b="1" dirty="0" smtClean="0">
                <a:latin typeface="Georgia" panose="02040502050405020303" pitchFamily="18" charset="0"/>
                <a:hlinkClick r:id="rId9" action="ppaction://hlinksldjump"/>
              </a:rPr>
              <a:t>Examples</a:t>
            </a:r>
            <a:endParaRPr lang="ru-RU" sz="2400" b="1" dirty="0">
              <a:latin typeface="Georgia" panose="02040502050405020303" pitchFamily="18" charset="0"/>
            </a:endParaRPr>
          </a:p>
          <a:p>
            <a:endParaRPr lang="ru-RU" dirty="0"/>
          </a:p>
        </p:txBody>
      </p:sp>
    </p:spTree>
    <p:extLst>
      <p:ext uri="{BB962C8B-B14F-4D97-AF65-F5344CB8AC3E}">
        <p14:creationId xmlns:p14="http://schemas.microsoft.com/office/powerpoint/2010/main" val="352003217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1722" y="401203"/>
            <a:ext cx="9404723" cy="80941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Georgia" panose="02040502050405020303" pitchFamily="18" charset="0"/>
              </a:rPr>
              <a:t>Introduction</a:t>
            </a:r>
            <a:endParaRPr lang="ru-RU" b="1" dirty="0">
              <a:latin typeface="Georgia" panose="02040502050405020303" pitchFamily="18" charset="0"/>
            </a:endParaRPr>
          </a:p>
        </p:txBody>
      </p:sp>
      <p:sp>
        <p:nvSpPr>
          <p:cNvPr id="3" name="TextBox 2"/>
          <p:cNvSpPr txBox="1"/>
          <p:nvPr/>
        </p:nvSpPr>
        <p:spPr>
          <a:xfrm>
            <a:off x="1287887" y="1609859"/>
            <a:ext cx="9775065" cy="3539430"/>
          </a:xfrm>
          <a:prstGeom prst="rect">
            <a:avLst/>
          </a:prstGeom>
          <a:noFill/>
        </p:spPr>
        <p:txBody>
          <a:bodyPr wrap="square" rtlCol="0">
            <a:spAutoFit/>
          </a:bodyPr>
          <a:lstStyle/>
          <a:p>
            <a:r>
              <a:rPr lang="en-US" sz="2800" dirty="0" smtClean="0"/>
              <a:t>Unity </a:t>
            </a:r>
            <a:r>
              <a:rPr lang="en-US" sz="2800" dirty="0"/>
              <a:t>is a powerful cross-platform 3D engine and a user friendly development environment. Easy enough for the beginner and powerful enough for the expert; Unity should interest anybody who wants to easily create 3D games and applications for mobile, desktop, the web, and consoles</a:t>
            </a:r>
            <a:r>
              <a:rPr lang="en-US" sz="2800" dirty="0" smtClean="0"/>
              <a:t>.</a:t>
            </a:r>
          </a:p>
          <a:p>
            <a:r>
              <a:rPr lang="en-US" sz="2800" dirty="0"/>
              <a:t>That’s why I want to tell you about this one of the most popular game engine.</a:t>
            </a:r>
            <a:endParaRPr lang="ru-RU" sz="2800" dirty="0"/>
          </a:p>
        </p:txBody>
      </p:sp>
    </p:spTree>
    <p:extLst>
      <p:ext uri="{BB962C8B-B14F-4D97-AF65-F5344CB8AC3E}">
        <p14:creationId xmlns:p14="http://schemas.microsoft.com/office/powerpoint/2010/main" val="87341882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1722" y="401203"/>
            <a:ext cx="9404723" cy="809412"/>
          </a:xfrm>
        </p:spPr>
        <p:txBody>
          <a:bodyPr/>
          <a:lstStyle/>
          <a:p>
            <a:pPr algn="ctr"/>
            <a:r>
              <a:rPr lang="en-US" b="1" dirty="0" smtClean="0">
                <a:latin typeface="Georgia" panose="02040502050405020303" pitchFamily="18" charset="0"/>
              </a:rPr>
              <a:t>What is Unity?</a:t>
            </a:r>
            <a:endParaRPr lang="ru-RU" b="1" dirty="0">
              <a:latin typeface="Georgia" panose="02040502050405020303" pitchFamily="18" charset="0"/>
            </a:endParaRPr>
          </a:p>
        </p:txBody>
      </p:sp>
      <p:sp>
        <p:nvSpPr>
          <p:cNvPr id="3" name="TextBox 2"/>
          <p:cNvSpPr txBox="1"/>
          <p:nvPr/>
        </p:nvSpPr>
        <p:spPr>
          <a:xfrm>
            <a:off x="914400" y="1365161"/>
            <a:ext cx="10740980" cy="1754326"/>
          </a:xfrm>
          <a:prstGeom prst="rect">
            <a:avLst/>
          </a:prstGeom>
          <a:noFill/>
        </p:spPr>
        <p:txBody>
          <a:bodyPr wrap="square" rtlCol="0">
            <a:spAutoFit/>
          </a:bodyPr>
          <a:lstStyle/>
          <a:p>
            <a:r>
              <a:rPr lang="en-US" b="1" dirty="0"/>
              <a:t>Unity</a:t>
            </a:r>
            <a:r>
              <a:rPr lang="en-US" dirty="0"/>
              <a:t> is a </a:t>
            </a:r>
            <a:r>
              <a:rPr lang="en-US" dirty="0" smtClean="0"/>
              <a:t>cross-platform</a:t>
            </a:r>
            <a:r>
              <a:rPr lang="en-US" dirty="0"/>
              <a:t> game engine with a built-in  Integrated Development Environment  developed by </a:t>
            </a:r>
            <a:r>
              <a:rPr lang="en-US" dirty="0" smtClean="0"/>
              <a:t>Unity </a:t>
            </a:r>
            <a:r>
              <a:rPr lang="en-US" dirty="0"/>
              <a:t>Technologies</a:t>
            </a:r>
            <a:r>
              <a:rPr lang="en-US" dirty="0" smtClean="0"/>
              <a:t>. </a:t>
            </a:r>
            <a:r>
              <a:rPr lang="en-US" i="1" dirty="0"/>
              <a:t>It is used to develop video games for web plugins, desktop platforms, consoles and mobile devices.</a:t>
            </a:r>
            <a:endParaRPr lang="en-US" dirty="0" smtClean="0"/>
          </a:p>
          <a:p>
            <a:endParaRPr lang="en-US" dirty="0"/>
          </a:p>
          <a:p>
            <a:r>
              <a:rPr lang="en-US" dirty="0"/>
              <a:t>Unity 1 launched onstage at Apple’s Worldwide Developers Conference</a:t>
            </a:r>
            <a:r>
              <a:rPr lang="ru-RU" dirty="0"/>
              <a:t> 2005 </a:t>
            </a:r>
            <a:r>
              <a:rPr lang="en-US" dirty="0"/>
              <a:t>by David </a:t>
            </a:r>
            <a:r>
              <a:rPr lang="en-US" dirty="0" err="1"/>
              <a:t>Helgason</a:t>
            </a:r>
            <a:r>
              <a:rPr lang="en-US" dirty="0"/>
              <a:t>, Nicholas Francis, and Joachim Ante</a:t>
            </a:r>
            <a:r>
              <a:rPr lang="ru-RU"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926" y="3119487"/>
            <a:ext cx="5238750" cy="3486150"/>
          </a:xfrm>
          <a:prstGeom prst="rect">
            <a:avLst/>
          </a:prstGeom>
        </p:spPr>
      </p:pic>
    </p:spTree>
    <p:extLst>
      <p:ext uri="{BB962C8B-B14F-4D97-AF65-F5344CB8AC3E}">
        <p14:creationId xmlns:p14="http://schemas.microsoft.com/office/powerpoint/2010/main" val="2772072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1722" y="401203"/>
            <a:ext cx="9404723" cy="80941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Georgia" panose="02040502050405020303" pitchFamily="18" charset="0"/>
              </a:rPr>
              <a:t>Workflow</a:t>
            </a:r>
            <a:endParaRPr lang="ru-RU" b="1" dirty="0">
              <a:latin typeface="Georgia" panose="02040502050405020303" pitchFamily="18" charset="0"/>
            </a:endParaRPr>
          </a:p>
        </p:txBody>
      </p:sp>
      <p:sp>
        <p:nvSpPr>
          <p:cNvPr id="4" name="TextBox 3"/>
          <p:cNvSpPr txBox="1"/>
          <p:nvPr/>
        </p:nvSpPr>
        <p:spPr>
          <a:xfrm>
            <a:off x="656823" y="1416676"/>
            <a:ext cx="10676585" cy="3970318"/>
          </a:xfrm>
          <a:prstGeom prst="rect">
            <a:avLst/>
          </a:prstGeom>
          <a:noFill/>
        </p:spPr>
        <p:txBody>
          <a:bodyPr wrap="square" rtlCol="0">
            <a:spAutoFit/>
          </a:bodyPr>
          <a:lstStyle/>
          <a:p>
            <a:pPr>
              <a:buFont typeface="Arial" pitchFamily="34" charset="0"/>
              <a:buChar char="•"/>
              <a:defRPr/>
            </a:pPr>
            <a:r>
              <a:rPr lang="en-IE" sz="2800" dirty="0"/>
              <a:t>Unity is powerful, complete game development </a:t>
            </a:r>
            <a:r>
              <a:rPr lang="en-IE" sz="2800" dirty="0" smtClean="0"/>
              <a:t>system</a:t>
            </a:r>
          </a:p>
          <a:p>
            <a:pPr>
              <a:buFont typeface="Arial" pitchFamily="34" charset="0"/>
              <a:buChar char="•"/>
              <a:defRPr/>
            </a:pPr>
            <a:endParaRPr lang="en-IE" sz="2800" dirty="0"/>
          </a:p>
          <a:p>
            <a:pPr>
              <a:buFont typeface="Arial" pitchFamily="34" charset="0"/>
              <a:buChar char="•"/>
              <a:defRPr/>
            </a:pPr>
            <a:r>
              <a:rPr lang="en-IE" sz="2800" dirty="0"/>
              <a:t>Create 3D objects / scenes in Unity</a:t>
            </a:r>
          </a:p>
          <a:p>
            <a:pPr lvl="1">
              <a:buFont typeface="Arial" pitchFamily="34" charset="0"/>
              <a:buChar char="–"/>
              <a:defRPr/>
            </a:pPr>
            <a:r>
              <a:rPr lang="en-IE" sz="2800" dirty="0"/>
              <a:t>Or import objects created in 3D modelling </a:t>
            </a:r>
            <a:r>
              <a:rPr lang="en-IE" sz="2800" dirty="0" smtClean="0"/>
              <a:t>packages</a:t>
            </a:r>
          </a:p>
          <a:p>
            <a:pPr lvl="1">
              <a:defRPr/>
            </a:pPr>
            <a:endParaRPr lang="en-IE" sz="2800" dirty="0"/>
          </a:p>
          <a:p>
            <a:pPr>
              <a:buFont typeface="Arial" pitchFamily="34" charset="0"/>
              <a:buChar char="•"/>
              <a:defRPr/>
            </a:pPr>
            <a:r>
              <a:rPr lang="en-IE" sz="2800" dirty="0"/>
              <a:t>Use scripting to control animations / scene changes etc</a:t>
            </a:r>
            <a:r>
              <a:rPr lang="en-IE" sz="2800" dirty="0" smtClean="0"/>
              <a:t>.</a:t>
            </a:r>
          </a:p>
          <a:p>
            <a:pPr>
              <a:defRPr/>
            </a:pPr>
            <a:endParaRPr lang="en-IE" sz="2800" dirty="0"/>
          </a:p>
          <a:p>
            <a:pPr>
              <a:buFont typeface="Arial" pitchFamily="34" charset="0"/>
              <a:buChar char="•"/>
              <a:defRPr/>
            </a:pPr>
            <a:r>
              <a:rPr lang="en-IE" sz="2800" dirty="0"/>
              <a:t>Export to stand alone game, or web page component, or mobile </a:t>
            </a:r>
            <a:r>
              <a:rPr lang="en-IE" sz="2800" dirty="0" smtClean="0"/>
              <a:t>app</a:t>
            </a:r>
            <a:endParaRPr lang="en-IE" sz="2800" dirty="0"/>
          </a:p>
        </p:txBody>
      </p:sp>
    </p:spTree>
    <p:extLst>
      <p:ext uri="{BB962C8B-B14F-4D97-AF65-F5344CB8AC3E}">
        <p14:creationId xmlns:p14="http://schemas.microsoft.com/office/powerpoint/2010/main" val="325725709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431722" y="401203"/>
            <a:ext cx="9404723" cy="80941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Georgia" panose="02040502050405020303" pitchFamily="18" charset="0"/>
              </a:rPr>
              <a:t>Main interface</a:t>
            </a:r>
            <a:endParaRPr lang="ru-RU" b="1" dirty="0">
              <a:latin typeface="Georgia" panose="02040502050405020303"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883" y="1312294"/>
            <a:ext cx="10058400" cy="5128824"/>
          </a:xfrm>
          <a:prstGeom prst="rect">
            <a:avLst/>
          </a:prstGeom>
        </p:spPr>
      </p:pic>
    </p:spTree>
    <p:extLst>
      <p:ext uri="{BB962C8B-B14F-4D97-AF65-F5344CB8AC3E}">
        <p14:creationId xmlns:p14="http://schemas.microsoft.com/office/powerpoint/2010/main" val="1708742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8648" y="1828799"/>
            <a:ext cx="9208394" cy="3539430"/>
          </a:xfrm>
          <a:prstGeom prst="rect">
            <a:avLst/>
          </a:prstGeom>
          <a:noFill/>
        </p:spPr>
        <p:txBody>
          <a:bodyPr wrap="square" rtlCol="0">
            <a:spAutoFit/>
          </a:bodyPr>
          <a:lstStyle/>
          <a:p>
            <a:r>
              <a:rPr lang="en-US" sz="2800" dirty="0"/>
              <a:t>Unity actually is the union of</a:t>
            </a:r>
          </a:p>
          <a:p>
            <a:r>
              <a:rPr lang="en-US" sz="2800" dirty="0"/>
              <a:t>(1) a </a:t>
            </a:r>
            <a:r>
              <a:rPr lang="en-US" sz="2800" b="1" dirty="0"/>
              <a:t>game engine</a:t>
            </a:r>
            <a:r>
              <a:rPr lang="en-US" sz="2800" dirty="0"/>
              <a:t>, that allows game created to run (hence to be played) in different environments,</a:t>
            </a:r>
          </a:p>
          <a:p>
            <a:r>
              <a:rPr lang="en-US" sz="2800" dirty="0"/>
              <a:t>(2) an application where the “visible pieces” of a game can be put together (the </a:t>
            </a:r>
            <a:r>
              <a:rPr lang="en-US" sz="2800" b="1" dirty="0"/>
              <a:t>IDE</a:t>
            </a:r>
            <a:r>
              <a:rPr lang="en-US" sz="2800" dirty="0"/>
              <a:t>) with a graphical preview and using a controlled “play it” function, and</a:t>
            </a:r>
          </a:p>
          <a:p>
            <a:r>
              <a:rPr lang="en-US" sz="2800" dirty="0"/>
              <a:t>(3) a </a:t>
            </a:r>
            <a:r>
              <a:rPr lang="en-US" sz="2800" b="1" dirty="0"/>
              <a:t>code </a:t>
            </a:r>
            <a:r>
              <a:rPr lang="en-US" sz="2800" b="1" dirty="0" smtClean="0"/>
              <a:t>editor</a:t>
            </a:r>
            <a:endParaRPr lang="en-US" sz="2800" dirty="0"/>
          </a:p>
        </p:txBody>
      </p:sp>
    </p:spTree>
    <p:extLst>
      <p:ext uri="{BB962C8B-B14F-4D97-AF65-F5344CB8AC3E}">
        <p14:creationId xmlns:p14="http://schemas.microsoft.com/office/powerpoint/2010/main" val="249623998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403" y="1596980"/>
            <a:ext cx="9040969" cy="3385542"/>
          </a:xfrm>
          <a:prstGeom prst="rect">
            <a:avLst/>
          </a:prstGeom>
          <a:noFill/>
        </p:spPr>
        <p:txBody>
          <a:bodyPr wrap="square" rtlCol="0">
            <a:spAutoFit/>
          </a:bodyPr>
          <a:lstStyle/>
          <a:p>
            <a:r>
              <a:rPr lang="en-US" sz="2800" dirty="0"/>
              <a:t>The game engine's scripting is built on </a:t>
            </a:r>
            <a:r>
              <a:rPr lang="en-US" sz="2800" dirty="0" smtClean="0"/>
              <a:t>Mono, </a:t>
            </a:r>
            <a:r>
              <a:rPr lang="en-US" sz="2800" dirty="0"/>
              <a:t>the open-source implementation of the .NET Framework. Programmers can </a:t>
            </a:r>
            <a:r>
              <a:rPr lang="en-US" sz="2800" dirty="0" smtClean="0"/>
              <a:t>use:</a:t>
            </a:r>
          </a:p>
          <a:p>
            <a:endParaRPr lang="en-US" dirty="0" smtClean="0"/>
          </a:p>
          <a:p>
            <a:pPr marL="285750" indent="-285750">
              <a:buFont typeface="Arial" panose="020B0604020202020204" pitchFamily="34" charset="0"/>
              <a:buChar char="•"/>
            </a:pPr>
            <a:r>
              <a:rPr lang="en-US" sz="2800" dirty="0" err="1" smtClean="0"/>
              <a:t>UnityScript</a:t>
            </a:r>
            <a:r>
              <a:rPr lang="en-US" sz="2800" dirty="0" smtClean="0"/>
              <a:t> </a:t>
            </a:r>
            <a:r>
              <a:rPr lang="en-US" sz="2800" dirty="0"/>
              <a:t>(a custom language with </a:t>
            </a:r>
            <a:r>
              <a:rPr lang="en-US" sz="2800" dirty="0" smtClean="0"/>
              <a:t>syntax</a:t>
            </a:r>
            <a:r>
              <a:rPr lang="en-US" sz="2800" dirty="0"/>
              <a:t>, referred to as JavaScript by the </a:t>
            </a:r>
            <a:r>
              <a:rPr lang="en-US" sz="2800" dirty="0" smtClean="0"/>
              <a:t>software)</a:t>
            </a:r>
          </a:p>
          <a:p>
            <a:pPr marL="285750" indent="-285750">
              <a:buFont typeface="Arial" panose="020B0604020202020204" pitchFamily="34" charset="0"/>
              <a:buChar char="•"/>
            </a:pPr>
            <a:r>
              <a:rPr lang="en-US" sz="2800" dirty="0" smtClean="0"/>
              <a:t>C#</a:t>
            </a:r>
          </a:p>
          <a:p>
            <a:pPr marL="285750" indent="-285750">
              <a:buFont typeface="Arial" panose="020B0604020202020204" pitchFamily="34" charset="0"/>
              <a:buChar char="•"/>
            </a:pPr>
            <a:r>
              <a:rPr lang="en-US" sz="2800" dirty="0" smtClean="0"/>
              <a:t>Boo</a:t>
            </a:r>
            <a:r>
              <a:rPr lang="en-US" sz="2800" dirty="0"/>
              <a:t> (which has a Python-inspired syntax</a:t>
            </a:r>
            <a:r>
              <a:rPr lang="en-US" sz="2800" dirty="0" smtClean="0"/>
              <a:t>)</a:t>
            </a:r>
            <a:endParaRPr lang="ru-RU" sz="2800" dirty="0"/>
          </a:p>
        </p:txBody>
      </p:sp>
      <p:sp>
        <p:nvSpPr>
          <p:cNvPr id="3" name="Заголовок 1"/>
          <p:cNvSpPr txBox="1">
            <a:spLocks/>
          </p:cNvSpPr>
          <p:nvPr/>
        </p:nvSpPr>
        <p:spPr>
          <a:xfrm>
            <a:off x="1431722" y="401203"/>
            <a:ext cx="9404723" cy="80941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Georgia" panose="02040502050405020303" pitchFamily="18" charset="0"/>
              </a:rPr>
              <a:t>Scripting</a:t>
            </a:r>
            <a:endParaRPr lang="ru-RU" b="1" dirty="0">
              <a:latin typeface="Georgia" panose="02040502050405020303"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622" y="4982522"/>
            <a:ext cx="2857500" cy="1428750"/>
          </a:xfrm>
          <a:prstGeom prst="rect">
            <a:avLst/>
          </a:prstGeom>
        </p:spPr>
      </p:pic>
    </p:spTree>
    <p:extLst>
      <p:ext uri="{BB962C8B-B14F-4D97-AF65-F5344CB8AC3E}">
        <p14:creationId xmlns:p14="http://schemas.microsoft.com/office/powerpoint/2010/main" val="215346185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885" y="1481070"/>
            <a:ext cx="10680506" cy="1200329"/>
          </a:xfrm>
          <a:prstGeom prst="rect">
            <a:avLst/>
          </a:prstGeom>
          <a:noFill/>
        </p:spPr>
        <p:txBody>
          <a:bodyPr wrap="square" rtlCol="0">
            <a:spAutoFit/>
          </a:bodyPr>
          <a:lstStyle/>
          <a:p>
            <a:r>
              <a:rPr lang="en-US" dirty="0"/>
              <a:t>Unity supports art assets and file formats from 3ds Max, </a:t>
            </a:r>
            <a:r>
              <a:rPr lang="ru-RU" dirty="0" err="1"/>
              <a:t>Maya</a:t>
            </a:r>
            <a:r>
              <a:rPr lang="ru-RU" dirty="0"/>
              <a:t>, </a:t>
            </a:r>
            <a:r>
              <a:rPr lang="ru-RU" dirty="0" err="1"/>
              <a:t>Blender</a:t>
            </a:r>
            <a:r>
              <a:rPr lang="ru-RU" dirty="0"/>
              <a:t>, </a:t>
            </a:r>
            <a:r>
              <a:rPr lang="ru-RU" dirty="0" err="1"/>
              <a:t>Adobe</a:t>
            </a:r>
            <a:r>
              <a:rPr lang="ru-RU" dirty="0"/>
              <a:t> </a:t>
            </a:r>
            <a:r>
              <a:rPr lang="ru-RU" dirty="0" err="1"/>
              <a:t>Photoshop</a:t>
            </a:r>
            <a:r>
              <a:rPr lang="ru-RU" dirty="0"/>
              <a:t> </a:t>
            </a:r>
            <a:r>
              <a:rPr lang="ru-RU" dirty="0" err="1"/>
              <a:t>and</a:t>
            </a:r>
            <a:r>
              <a:rPr lang="ru-RU" dirty="0"/>
              <a:t> </a:t>
            </a:r>
            <a:r>
              <a:rPr lang="ru-RU" dirty="0" err="1"/>
              <a:t>other</a:t>
            </a:r>
            <a:r>
              <a:rPr lang="ru-RU" dirty="0"/>
              <a:t> </a:t>
            </a:r>
            <a:r>
              <a:rPr lang="ru-RU" dirty="0" err="1"/>
              <a:t>graphics</a:t>
            </a:r>
            <a:r>
              <a:rPr lang="ru-RU" dirty="0"/>
              <a:t> </a:t>
            </a:r>
            <a:r>
              <a:rPr lang="ru-RU" dirty="0" err="1"/>
              <a:t>programs</a:t>
            </a:r>
            <a:r>
              <a:rPr lang="ru-RU" dirty="0"/>
              <a:t>. </a:t>
            </a:r>
            <a:r>
              <a:rPr lang="ru-RU" dirty="0" err="1"/>
              <a:t>These</a:t>
            </a:r>
            <a:r>
              <a:rPr lang="ru-RU" dirty="0"/>
              <a:t> </a:t>
            </a:r>
            <a:r>
              <a:rPr lang="ru-RU" dirty="0" err="1"/>
              <a:t>assets</a:t>
            </a:r>
            <a:r>
              <a:rPr lang="ru-RU" dirty="0"/>
              <a:t> </a:t>
            </a:r>
            <a:r>
              <a:rPr lang="ru-RU" dirty="0" err="1"/>
              <a:t>can</a:t>
            </a:r>
            <a:r>
              <a:rPr lang="ru-RU" dirty="0"/>
              <a:t> </a:t>
            </a:r>
            <a:r>
              <a:rPr lang="ru-RU" dirty="0" err="1"/>
              <a:t>be</a:t>
            </a:r>
            <a:r>
              <a:rPr lang="ru-RU" dirty="0"/>
              <a:t> </a:t>
            </a:r>
            <a:r>
              <a:rPr lang="ru-RU" dirty="0" err="1"/>
              <a:t>added</a:t>
            </a:r>
            <a:r>
              <a:rPr lang="ru-RU" dirty="0"/>
              <a:t> </a:t>
            </a:r>
            <a:r>
              <a:rPr lang="ru-RU" dirty="0" err="1"/>
              <a:t>to</a:t>
            </a:r>
            <a:r>
              <a:rPr lang="ru-RU" dirty="0"/>
              <a:t> </a:t>
            </a:r>
            <a:r>
              <a:rPr lang="ru-RU" dirty="0" err="1"/>
              <a:t>the</a:t>
            </a:r>
            <a:r>
              <a:rPr lang="ru-RU" dirty="0"/>
              <a:t> </a:t>
            </a:r>
            <a:r>
              <a:rPr lang="ru-RU" dirty="0" err="1"/>
              <a:t>game</a:t>
            </a:r>
            <a:r>
              <a:rPr lang="ru-RU" dirty="0"/>
              <a:t> </a:t>
            </a:r>
            <a:r>
              <a:rPr lang="ru-RU" dirty="0" err="1"/>
              <a:t>project</a:t>
            </a:r>
            <a:r>
              <a:rPr lang="ru-RU" dirty="0"/>
              <a:t>, </a:t>
            </a:r>
            <a:r>
              <a:rPr lang="ru-RU" dirty="0" err="1"/>
              <a:t>and</a:t>
            </a:r>
            <a:r>
              <a:rPr lang="ru-RU" dirty="0"/>
              <a:t> </a:t>
            </a:r>
            <a:r>
              <a:rPr lang="ru-RU" dirty="0" err="1"/>
              <a:t>managed</a:t>
            </a:r>
            <a:r>
              <a:rPr lang="ru-RU" dirty="0"/>
              <a:t> </a:t>
            </a:r>
            <a:r>
              <a:rPr lang="ru-RU" dirty="0" err="1"/>
              <a:t>through</a:t>
            </a:r>
            <a:r>
              <a:rPr lang="ru-RU" dirty="0"/>
              <a:t> </a:t>
            </a:r>
            <a:r>
              <a:rPr lang="ru-RU" dirty="0" err="1"/>
              <a:t>Unity's</a:t>
            </a:r>
            <a:r>
              <a:rPr lang="ru-RU" dirty="0"/>
              <a:t> </a:t>
            </a:r>
            <a:r>
              <a:rPr lang="ru-RU" dirty="0" err="1"/>
              <a:t>graphical</a:t>
            </a:r>
            <a:r>
              <a:rPr lang="ru-RU" dirty="0"/>
              <a:t> </a:t>
            </a:r>
            <a:r>
              <a:rPr lang="ru-RU" dirty="0" err="1"/>
              <a:t>user</a:t>
            </a:r>
            <a:r>
              <a:rPr lang="ru-RU" dirty="0"/>
              <a:t> </a:t>
            </a:r>
            <a:r>
              <a:rPr lang="ru-RU" dirty="0" err="1"/>
              <a:t>interface</a:t>
            </a:r>
            <a:r>
              <a:rPr lang="ru-RU" dirty="0" smtClean="0"/>
              <a:t>.</a:t>
            </a:r>
            <a:endParaRPr lang="ru-RU" dirty="0"/>
          </a:p>
          <a:p>
            <a:endParaRPr lang="ru-RU" dirty="0"/>
          </a:p>
        </p:txBody>
      </p:sp>
      <p:sp>
        <p:nvSpPr>
          <p:cNvPr id="3" name="Заголовок 1"/>
          <p:cNvSpPr txBox="1">
            <a:spLocks/>
          </p:cNvSpPr>
          <p:nvPr/>
        </p:nvSpPr>
        <p:spPr>
          <a:xfrm>
            <a:off x="1431722" y="401203"/>
            <a:ext cx="9404723" cy="809412"/>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latin typeface="Georgia" panose="02040502050405020303" pitchFamily="18" charset="0"/>
              </a:rPr>
              <a:t>Rendering</a:t>
            </a:r>
            <a:endParaRPr lang="ru-RU" b="1" dirty="0">
              <a:latin typeface="Georgia" panose="02040502050405020303"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078" y="3373593"/>
            <a:ext cx="6032677" cy="3397151"/>
          </a:xfrm>
          <a:prstGeom prst="rect">
            <a:avLst/>
          </a:prstGeom>
        </p:spPr>
      </p:pic>
    </p:spTree>
    <p:extLst>
      <p:ext uri="{BB962C8B-B14F-4D97-AF65-F5344CB8AC3E}">
        <p14:creationId xmlns:p14="http://schemas.microsoft.com/office/powerpoint/2010/main" val="36297655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TotalTime>
  <Words>356</Words>
  <Application>Microsoft Office PowerPoint</Application>
  <PresentationFormat>Произвольный</PresentationFormat>
  <Paragraphs>51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Contents</vt:lpstr>
      <vt:lpstr>Презентация PowerPoint</vt:lpstr>
      <vt:lpstr>What is Unity?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Агузарова Жанна</dc:creator>
  <cp:lastModifiedBy>Windows User</cp:lastModifiedBy>
  <cp:revision>27</cp:revision>
  <dcterms:created xsi:type="dcterms:W3CDTF">2014-06-08T11:06:24Z</dcterms:created>
  <dcterms:modified xsi:type="dcterms:W3CDTF">2021-11-26T19:30:00Z</dcterms:modified>
</cp:coreProperties>
</file>