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6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5"/>
  </p:normalViewPr>
  <p:slideViewPr>
    <p:cSldViewPr snapToGrid="0" snapToObjects="1">
      <p:cViewPr varScale="1">
        <p:scale>
          <a:sx n="56" d="100"/>
          <a:sy n="56" d="100"/>
        </p:scale>
        <p:origin x="184" y="1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C0EC76-6CA7-8548-ACA1-99048AA86E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1FD41CE-609D-4649-AA52-FC0E28D1F7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DD30BE-A6EF-AA4C-AB15-CA9753D21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D0E37B-B372-754E-939A-A5797D60D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037984-24D0-1948-9832-235BA781D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89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FDA29E-AD90-9B41-8B25-5804A149A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6F44D54-F8F7-354A-848A-2EAB5CD56B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23FAA5-7EF6-7E4A-BE08-FED70913F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B3E594-D8F1-0940-938E-402CF46F0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6A065C-C197-5A4F-B9AD-94B97F052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94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80D7D3D-6C76-4041-96E0-A43B6DABAE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86F94F-F10F-B348-8832-C0498CF68A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B6A5E0-6CC1-C545-961A-40BA84BB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3CDDC8-457B-924B-9081-3E0E81D6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A4F5CB-D167-CE4F-A695-03E080DBE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03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63BCE0-FDC7-2341-8CF4-5A51DBEA1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AE7958-9E9E-4A42-B61F-D69FCD447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8C8F4D-09ED-544C-BA30-C0434DCAC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CD77F3-6C3E-344E-86A1-690053BC7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18101-C6F7-9F4F-AB25-DCEBA4E19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774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2A814B-074A-324E-940C-124FB8432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B53E3B-1F74-B442-9F12-4D14383F6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F37295-7966-FA43-B3AF-6A3EB7DD6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5B477D-3859-8040-8267-ED9E9CDBE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F33D18-AA84-8C41-AA7A-84893785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82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DD14D9-AF7C-C641-BE6D-191D135BF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73C25C-8554-6847-81A4-7B5842DC49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AC4368-F03B-754B-9E7C-BEAF0B57E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A29897-BD1B-4B4D-9F34-01BB33B7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BED45C-CA24-5B45-B746-9E7557F09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173A1DA-1872-1C49-88B0-C3173B3B3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83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365E7A-1EF0-DC48-8C4F-B30436BE6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B81936-7D5D-104B-85C4-92DAB46A8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A00804-4C81-314E-937C-A35C9E3AB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AFF2EC5-7227-7A4C-A15E-84EF427EB5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94D5532-4953-4442-BC12-D1669130CC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6C8B6F1-AD48-644B-9F7B-6E3B60743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C5FA556-2F88-AA41-8104-EE83944B9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0D3354F-8879-4B48-9834-F9A056EF7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806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F30C92-E3D7-4F4A-A851-2C6BEFE74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B1AEDCD-1694-B741-89F0-547C01A6A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6A1405D-E303-F044-B373-1B0B87334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07E6C0E-3FE3-A648-BACF-434935230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56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7B40C26-D423-B14B-A8DD-010C4F76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FC969F9-B08E-1E42-873C-048B43B0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472B4C8-4C26-5942-A54B-F2499221A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926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E2911D-FC52-274D-89B3-DBF12C347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88A2DE-4E2F-7B4B-8A0A-45E8853AD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E44C288-E110-0C47-9A33-25AD69843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09F411-A858-4D4B-AB8A-C9F548290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67BA88-97F4-0647-B3EB-58654F661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3BC57A-7BA0-F24C-BA0A-4D88A1C6D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38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D7FBAD-B5D2-C84D-BE0C-49C29B6D1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8105643-2BEE-5548-9D51-4BD011FEA7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2D1F613-FDD5-5942-992E-4E20F6B50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5E23A53-7D6F-AC46-BE1C-9CB7489E9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91EA4A-304F-9146-8446-6747F90F8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6C8426-DAC9-2D42-B2A9-D6A264ED7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02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CB174-6B22-674F-BAAB-E657456EC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23D2A3-172E-5944-95F6-10AEBBF2D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30E45B-C7E2-2948-A9C3-7501C2E6D3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7AB12-FCF5-3D48-A175-D93CDBE5847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320697-E27F-7E47-8598-B3FCBB78DD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934A26-F567-314E-8CD8-F17F08B32C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95EAD-7074-D14A-8E74-54E6588615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75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69264-67F7-3246-A432-57FFD0ADF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ru-RU" sz="2800" dirty="0"/>
              <a:t>Лекция 8.</a:t>
            </a:r>
            <a:br>
              <a:rPr lang="ru-RU" sz="2800" dirty="0"/>
            </a:br>
            <a:r>
              <a:rPr lang="bg-BG" sz="2800" dirty="0" err="1"/>
              <a:t>Психологические</a:t>
            </a:r>
            <a:r>
              <a:rPr lang="bg-BG" sz="2800" dirty="0"/>
              <a:t> </a:t>
            </a:r>
            <a:r>
              <a:rPr lang="bg-BG" sz="2800" dirty="0" err="1"/>
              <a:t>основы</a:t>
            </a:r>
            <a:r>
              <a:rPr lang="bg-BG" sz="2800" dirty="0"/>
              <a:t> организации и </a:t>
            </a:r>
            <a:r>
              <a:rPr lang="bg-BG" sz="2800" dirty="0" err="1"/>
              <a:t>направлений</a:t>
            </a:r>
            <a:r>
              <a:rPr lang="bg-BG" sz="2800" dirty="0"/>
              <a:t> </a:t>
            </a:r>
            <a:r>
              <a:rPr lang="bg-BG" sz="2800" dirty="0" err="1"/>
              <a:t>антитеррористической</a:t>
            </a:r>
            <a:r>
              <a:rPr lang="bg-BG" sz="2800" dirty="0"/>
              <a:t> и </a:t>
            </a:r>
            <a:r>
              <a:rPr lang="bg-BG" sz="2800" dirty="0" err="1"/>
              <a:t>антиэкстремистской</a:t>
            </a:r>
            <a:r>
              <a:rPr lang="bg-BG" sz="2800" dirty="0"/>
              <a:t> </a:t>
            </a:r>
            <a:r>
              <a:rPr lang="bg-BG" sz="2800" dirty="0" err="1"/>
              <a:t>деятельности</a:t>
            </a:r>
            <a:r>
              <a:rPr lang="bg-BG" sz="2800" dirty="0"/>
              <a:t> в </a:t>
            </a:r>
            <a:r>
              <a:rPr lang="bg-BG" sz="2800" dirty="0" err="1"/>
              <a:t>странах</a:t>
            </a:r>
            <a:r>
              <a:rPr lang="bg-BG" sz="2800" dirty="0"/>
              <a:t> СНГ. Профилактика </a:t>
            </a:r>
            <a:r>
              <a:rPr lang="bg-BG" sz="2800" dirty="0" err="1"/>
              <a:t>терроризма</a:t>
            </a:r>
            <a:r>
              <a:rPr lang="ru-RU" sz="2800" dirty="0"/>
              <a:t>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B30037-B0DB-1347-9D5D-A54BEFDB9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/>
              <a:t>Профилактика терроризма.</a:t>
            </a:r>
          </a:p>
          <a:p>
            <a:pPr marL="514350" indent="-514350">
              <a:buAutoNum type="arabicPeriod"/>
            </a:pPr>
            <a:r>
              <a:rPr lang="ru-RU" dirty="0"/>
              <a:t>Общая профилактика.</a:t>
            </a:r>
          </a:p>
          <a:p>
            <a:pPr marL="514350" indent="-514350">
              <a:buAutoNum type="arabicPeriod"/>
            </a:pPr>
            <a:r>
              <a:rPr lang="ru-RU" dirty="0"/>
              <a:t>Специальная профилактика.</a:t>
            </a:r>
          </a:p>
        </p:txBody>
      </p:sp>
    </p:spTree>
    <p:extLst>
      <p:ext uri="{BB962C8B-B14F-4D97-AF65-F5344CB8AC3E}">
        <p14:creationId xmlns:p14="http://schemas.microsoft.com/office/powerpoint/2010/main" val="4022730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D2269D3-9870-3D44-AC41-F63818178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446544"/>
              </p:ext>
            </p:extLst>
          </p:nvPr>
        </p:nvGraphicFramePr>
        <p:xfrm>
          <a:off x="504497" y="357352"/>
          <a:ext cx="8720148" cy="334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0041">
                  <a:extLst>
                    <a:ext uri="{9D8B030D-6E8A-4147-A177-3AD203B41FA5}">
                      <a16:colId xmlns:a16="http://schemas.microsoft.com/office/drawing/2014/main" val="792858023"/>
                    </a:ext>
                  </a:extLst>
                </a:gridCol>
                <a:gridCol w="2522064">
                  <a:extLst>
                    <a:ext uri="{9D8B030D-6E8A-4147-A177-3AD203B41FA5}">
                      <a16:colId xmlns:a16="http://schemas.microsoft.com/office/drawing/2014/main" val="3677329956"/>
                    </a:ext>
                  </a:extLst>
                </a:gridCol>
                <a:gridCol w="4168043">
                  <a:extLst>
                    <a:ext uri="{9D8B030D-6E8A-4147-A177-3AD203B41FA5}">
                      <a16:colId xmlns:a16="http://schemas.microsoft.com/office/drawing/2014/main" val="2245313855"/>
                    </a:ext>
                  </a:extLst>
                </a:gridCol>
              </a:tblGrid>
              <a:tr h="244658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 dirty="0">
                          <a:effectLst/>
                        </a:rPr>
                        <a:t>«Корни» терроризма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Предмет  профилактики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Формы профилактики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0337184"/>
                  </a:ext>
                </a:extLst>
              </a:tr>
              <a:tr h="611644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 dirty="0">
                          <a:effectLst/>
                        </a:rPr>
                        <a:t>Идеологические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Радикальные идеологии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Разъяснительная работа, предостерегающая их сторонников от излишнего радикализма. Лучше заблаговременная разъяснительная работа, чем позднее – жесткие меры.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5968801"/>
                  </a:ext>
                </a:extLst>
              </a:tr>
              <a:tr h="1223287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 dirty="0">
                          <a:effectLst/>
                        </a:rPr>
                        <a:t>Религиозные   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Нетрадиционные религии или особо экстремистские религиозные секты и организации.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Несмотря на отделенность религии от государства в силу равной заинтересованности в мире и стабильности,    разъяснительная антирадикалистская и антиэкстремистская работа должна вестись государственными органами и официальным духовенством. Это эффективнее, чем запреты деятельности нетрадиционных организаций. 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3692963"/>
                  </a:ext>
                </a:extLst>
              </a:tr>
              <a:tr h="1223287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br>
                        <a:rPr lang="ru-RU" sz="1200">
                          <a:effectLst/>
                        </a:rPr>
                      </a:b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Социальные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 dirty="0">
                          <a:effectLst/>
                        </a:rPr>
                        <a:t>Социальное и экономическое неравенство; психологическое ощущение явного неравенства, которое нельзя преодолеть иначе, чем радикальными средствами.  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 dirty="0">
                          <a:effectLst/>
                        </a:rPr>
                        <a:t>Идея социальной однородности не </a:t>
                      </a:r>
                      <a:r>
                        <a:rPr lang="ru-RU" sz="1200" dirty="0" err="1">
                          <a:effectLst/>
                        </a:rPr>
                        <a:t>достижима.Необходимо</a:t>
                      </a:r>
                      <a:r>
                        <a:rPr lang="ru-RU" sz="1200" dirty="0">
                          <a:effectLst/>
                        </a:rPr>
                        <a:t> создание и расширение среднего класса, что позволит государству сохранить стабильность.  Нужна государственная политика доходов, позволяющая сократить сильный разрыв и контроль над хотя бы относительно справедливым распределением социальных благ.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3261735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B16C46F-D9BE-6642-8CDB-31FB910A74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581623"/>
              </p:ext>
            </p:extLst>
          </p:nvPr>
        </p:nvGraphicFramePr>
        <p:xfrm>
          <a:off x="504497" y="3706952"/>
          <a:ext cx="8720148" cy="2947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9065">
                  <a:extLst>
                    <a:ext uri="{9D8B030D-6E8A-4147-A177-3AD203B41FA5}">
                      <a16:colId xmlns:a16="http://schemas.microsoft.com/office/drawing/2014/main" val="1970053823"/>
                    </a:ext>
                  </a:extLst>
                </a:gridCol>
                <a:gridCol w="2603040">
                  <a:extLst>
                    <a:ext uri="{9D8B030D-6E8A-4147-A177-3AD203B41FA5}">
                      <a16:colId xmlns:a16="http://schemas.microsoft.com/office/drawing/2014/main" val="120959530"/>
                    </a:ext>
                  </a:extLst>
                </a:gridCol>
                <a:gridCol w="4168043">
                  <a:extLst>
                    <a:ext uri="{9D8B030D-6E8A-4147-A177-3AD203B41FA5}">
                      <a16:colId xmlns:a16="http://schemas.microsoft.com/office/drawing/2014/main" val="1158059706"/>
                    </a:ext>
                  </a:extLst>
                </a:gridCol>
              </a:tblGrid>
              <a:tr h="1706700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br>
                        <a:rPr lang="ru-RU" sz="1200" dirty="0">
                          <a:effectLst/>
                        </a:rPr>
                      </a:br>
                      <a:r>
                        <a:rPr lang="ru-RU" sz="1200" dirty="0">
                          <a:effectLst/>
                        </a:rPr>
                        <a:t>Экономические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Не столько само экономическое неравенство, сколько его непривычность или его слишком раздражающий людей характер.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Реализация мер, направленных на снижение большого разрыва между самыми богатыми и бедными, который  становится психологически непреодолимым, а также на воспрепятствование нарушений экономических интересов других.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9794479"/>
                  </a:ext>
                </a:extLst>
              </a:tr>
              <a:tr h="775773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Политические</a:t>
                      </a:r>
                      <a:br>
                        <a:rPr lang="ru-RU" sz="1200">
                          <a:effectLst/>
                        </a:rPr>
                      </a:b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Политическое инакомыслие.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Формирование терпимого отношения к политической «инакости» оппонентов и их участие в работе государственных институтов власти, запрет на репрессии по политическим мотивам.  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5947489"/>
                  </a:ext>
                </a:extLst>
              </a:tr>
              <a:tr h="465464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Геополитические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>
                          <a:effectLst/>
                        </a:rPr>
                        <a:t>Межгосударственный терроризм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90000"/>
                        </a:lnSpc>
                      </a:pPr>
                      <a:r>
                        <a:rPr lang="ru-RU" sz="1200" dirty="0">
                          <a:effectLst/>
                        </a:rPr>
                        <a:t>Применение технологий решения конфликтов между государствами.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5510236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ECC11F0-E4F4-9C40-98A6-5234827D6FAF}"/>
              </a:ext>
            </a:extLst>
          </p:cNvPr>
          <p:cNvSpPr/>
          <p:nvPr/>
        </p:nvSpPr>
        <p:spPr>
          <a:xfrm>
            <a:off x="9224645" y="1441221"/>
            <a:ext cx="6096000" cy="1089529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>
              <a:lnSpc>
                <a:spcPct val="90000"/>
              </a:lnSpc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Общая </a:t>
            </a:r>
          </a:p>
          <a:p>
            <a:pPr indent="457200" algn="just">
              <a:lnSpc>
                <a:spcPct val="90000"/>
              </a:lnSpc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профилактика терроризма</a:t>
            </a:r>
          </a:p>
          <a:p>
            <a:pPr indent="457200" algn="just">
              <a:lnSpc>
                <a:spcPct val="90000"/>
              </a:lnSpc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(по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Д.В.Ольшанскому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indent="457200" algn="just">
              <a:lnSpc>
                <a:spcPct val="90000"/>
              </a:lnSpc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682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346166-1E18-B940-9946-4B006EE18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5740"/>
            <a:ext cx="12192000" cy="66522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Политический психолог А. И. Юрьев, разделяя позицию </a:t>
            </a:r>
            <a:r>
              <a:rPr lang="ru-RU" dirty="0" err="1"/>
              <a:t>Д.В.Ольшанского</a:t>
            </a:r>
            <a:r>
              <a:rPr lang="ru-RU" dirty="0"/>
              <a:t>,  так же рассматривает непродуктивность консервативной стратегии под ракурсом гуманитарного, или психологического аспекта антитеррора.  Он приводит три психологических основания, по которым общая профилактика терроризма эффективнее силовых операций. Во-первых, терроризм показал себя эффективной и в то же время экономичной версией войны. Он создает максимальную дестабилизацию при малых затратах. Терроризм - это «война нервов», рассчитанная на долгосрочную перспективу и на глобальные масштабы ее осуществления. Терроризм, как и «цивилизованная война», побеждает не на полях сражений, а во внутреннем пространстве психики человека, поэтому для изменения поведения человека или массы людей отпадает необходимость их убивать или ранить, следует лишь изменить содержание их сознания  [121].  Во-вторых, терроризм – это проявление психологической несовместимости миропонимания. Его следует  рассматривать как порождение и отражение глобализации. Идеологи глобализации, считает он,   упустили более глубокий слой сознания, относительно которого и началась война. При этом один из ее участников -  мировой терроризм - не признается воюющей стороной. Глобализация ведет к изменениям во внутреннем мире человека. Она изменяет картину мира человека, его мировоззрение и жизненную позицию, образ жизни, а, следовательно, сознание человека. В-третьих, терроризм является продуктом психолого-политической нестабильности общества (межнациональные конфликты, «накаленные» трудовые споры и т.д.).  С точки зрения этих психологических оснований, стратегию антитеррора нельзя упрощать до силовых методов, она должна учитывать гуманитарный - психологический - аспект и поэтому быть нацеленной на работу с сознанием человека (населения) через профилактику.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9232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A2BBD-FF39-5D40-A406-4E7716A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i="1" dirty="0"/>
              <a:t>Специальная профилактика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9EFE4E-0EB9-F249-8EE5-D2329CB9E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отличие от общей и индивидуальной профилактики специальная профилактика (какой она должна быть) больше вызывает вопросов, чем дает ответы по ряду причин, обусловленных спецификой личности террористов.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9420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FADD77-304E-7A40-988F-E4E1B53D9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" y="548640"/>
            <a:ext cx="11757660" cy="63093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Одна из проблем профилактической работы с осужденными за террористические преступления состоит в том, что они оказывают влияние на других заключенных, осужденных за другие виды преступлений. Опыт Египта, Израиля, Саудовской Аравии, Узбекистана  в решении этого вопроса показал эффективность отдельного содержания террористов. В связи с ростом динамики осуждения за терроризм эта проблема актуализировалась и в Казахстане. Как отмечалось в предыдущем отчете, согласно исследованиям </a:t>
            </a:r>
            <a:r>
              <a:rPr lang="ru-RU" dirty="0" err="1"/>
              <a:t>Д.В.Сочивко</a:t>
            </a:r>
            <a:r>
              <a:rPr lang="ru-RU" dirty="0"/>
              <a:t>, </a:t>
            </a:r>
            <a:r>
              <a:rPr lang="ru-RU" dirty="0" err="1"/>
              <a:t>Ю.М.Антоняна</a:t>
            </a:r>
            <a:r>
              <a:rPr lang="ru-RU" dirty="0"/>
              <a:t> и других, </a:t>
            </a:r>
            <a:r>
              <a:rPr lang="ru-RU" dirty="0" err="1"/>
              <a:t>десоциализированность</a:t>
            </a:r>
            <a:r>
              <a:rPr lang="ru-RU" dirty="0"/>
              <a:t> личности террористов проявляется двояким образом. Во-первых, их поведение в заключении не изменяется, они продолжают активно служить и пропагандировать, «ставить на истинный путь заблудших», но только в других условиях. Эту особенность у казахстанских осужденных отмечает психолог </a:t>
            </a:r>
            <a:r>
              <a:rPr lang="ru-RU" dirty="0" err="1"/>
              <a:t>Б.И.Сарсенбаева</a:t>
            </a:r>
            <a:r>
              <a:rPr lang="ru-RU" dirty="0"/>
              <a:t>: «они живут в местах лишения свободы чаще всего своей обычной жизнью. Все осужденные террористы, участвовавшие в наших исследованиях, воспринимали свое осуждение как некий этап, испытание, посланное Аллахом, которое они должны достойно пройти…Они посещают мечети, ведут беседы о религии, говорят о нравственности с другими осужденными, то есть делают то, что делали на воле» [129].  </a:t>
            </a:r>
          </a:p>
        </p:txBody>
      </p:sp>
    </p:spTree>
    <p:extLst>
      <p:ext uri="{BB962C8B-B14F-4D97-AF65-F5344CB8AC3E}">
        <p14:creationId xmlns:p14="http://schemas.microsoft.com/office/powerpoint/2010/main" val="2069371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D13B6B1-1B8C-D547-880D-B25D78AB9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" y="708660"/>
            <a:ext cx="10919460" cy="546830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Однако в отличие от российских психологов она считает эту специфику поведения признаком </a:t>
            </a:r>
            <a:r>
              <a:rPr lang="ru-RU" dirty="0" err="1"/>
              <a:t>аддиктивного</a:t>
            </a:r>
            <a:r>
              <a:rPr lang="ru-RU" dirty="0"/>
              <a:t> поведения, поскольку, по ее мнению, террористы являются религиозно зависимыми людьми. Данное мнение гипотетическое, в то время как факт </a:t>
            </a:r>
            <a:r>
              <a:rPr lang="ru-RU" dirty="0" err="1"/>
              <a:t>десоциализированности</a:t>
            </a:r>
            <a:r>
              <a:rPr lang="ru-RU" dirty="0"/>
              <a:t> эмпирически доказан. Во-вторых, </a:t>
            </a:r>
            <a:r>
              <a:rPr lang="ru-RU" dirty="0" err="1"/>
              <a:t>десоциализированность</a:t>
            </a:r>
            <a:r>
              <a:rPr lang="ru-RU" dirty="0"/>
              <a:t> проявляется в том, что осужденные террористы психологически не чувствуют себя наказанными. В заключении они  - несправедливо страдающие за идею, борьбу за которую продолжают в камере. Поэтому их не только трудно перевоспитать, но и силой своей фанатичной  убежденности им нередко удается внедрить в сознание сокамерников радикальную идеологию.  Более того, осужденные за религиозный экстремизм, с одной стороны, приобретают через вербовку новых сторонников в колониях, а, с другой стороны – обогащаются криминальным опытом и связями. Отсюда возникают еще две проблемы: угроза распространения </a:t>
            </a:r>
            <a:r>
              <a:rPr lang="ru-RU" dirty="0" err="1"/>
              <a:t>псевдоисламских</a:t>
            </a:r>
            <a:r>
              <a:rPr lang="ru-RU" dirty="0"/>
              <a:t> радикальных идей, вербовка в колониях и сращивание терроризма с криминальными структурами.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2009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0203D4-326F-DC4E-9693-A082067A9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297180"/>
            <a:ext cx="11010900" cy="5879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А.З.Уразбаев</a:t>
            </a:r>
            <a:r>
              <a:rPr lang="ru-RU" dirty="0"/>
              <a:t> на основе анализа практики использования силовых структур </a:t>
            </a:r>
            <a:r>
              <a:rPr lang="ru-RU" dirty="0" err="1"/>
              <a:t>центральноазиатских</a:t>
            </a:r>
            <a:r>
              <a:rPr lang="ru-RU" dirty="0"/>
              <a:t> государств также солидарен с российскими, украинскими и </a:t>
            </a:r>
            <a:r>
              <a:rPr lang="ru-RU" dirty="0" err="1"/>
              <a:t>беларусскими</a:t>
            </a:r>
            <a:r>
              <a:rPr lang="ru-RU" dirty="0"/>
              <a:t> учеными по поводу </a:t>
            </a:r>
            <a:r>
              <a:rPr lang="ru-RU" dirty="0" err="1"/>
              <a:t>контрпродуктивности</a:t>
            </a:r>
            <a:r>
              <a:rPr lang="ru-RU" dirty="0"/>
              <a:t> консервативной стратегии антитеррористической деятельности. «Жесткие меры пресечения экстремистских проявлений путем привлечения к уголовной ответственности лиц, причастных к религиозно-экстремистской деятельности, - пишет он, - зачастую несут обратный эффект» [122, с.502]. Этот эффект состоит в том, что </a:t>
            </a:r>
            <a:r>
              <a:rPr lang="ru-RU" dirty="0" err="1"/>
              <a:t>радикалисты</a:t>
            </a:r>
            <a:r>
              <a:rPr lang="ru-RU" dirty="0"/>
              <a:t> и террористы, во-первых,  обретают в глазах населения «образ праведных мучеников», «борцов за идею», а, во-вторых, их деятельность, как деятельность религиозной партии «</a:t>
            </a:r>
            <a:r>
              <a:rPr lang="ru-RU" dirty="0" err="1"/>
              <a:t>Хизб-ут-Тахрир</a:t>
            </a:r>
            <a:r>
              <a:rPr lang="ru-RU" dirty="0"/>
              <a:t>» в  Казахстане, приобретает конспиративный характер, в то время как для эффективной борьбы лучше, если «враг на виду».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2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8F855D-47A6-D848-BFBC-DED4A9D52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Профилактика терроризма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3ADA2F-6EE5-7A48-A4FF-94CC5BD91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" y="708659"/>
            <a:ext cx="11795760" cy="578421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Понятие «основы» в психологической науке используется в двух значениях. В первом смысле оно подразумевает фундаментальные принципы, закономерности, правила, теории, а во втором - обобщенный и систематизированный эмпирический опыт исследований. Мы отталкиваемся от двух значений, изучая сложившиеся на сегодня психологические основы организации и направлений антитеррористической и </a:t>
            </a:r>
            <a:r>
              <a:rPr lang="ru-RU" dirty="0" err="1"/>
              <a:t>антиэкстремистской</a:t>
            </a:r>
            <a:r>
              <a:rPr lang="ru-RU" dirty="0"/>
              <a:t> деятельности, а также обобщая рекомендации по ведению переговоров, оказанию психологической помощи жертвам теракта и распознаванию террористов (в пунктах 1.2.4.1-1.2.4.3). В обоих случаях психологические основы отражают условия психологического обеспечения и психологического сопровождения антитеррористической деятельности. </a:t>
            </a:r>
          </a:p>
          <a:p>
            <a:r>
              <a:rPr lang="ru-RU" dirty="0"/>
              <a:t>Антитеррористическая деятельность реализуется как межведомственная деятельность государственных органов власти, правоохранительных органов, гражданского общества, направленная на предупреждение, выявление, пресечение, раскрытие и минимизацию последствий террористической деятельности [52]; [117].  С этой точки зрения выделяют три главных направления антитеррористической деятельности:</a:t>
            </a:r>
          </a:p>
          <a:p>
            <a:r>
              <a:rPr lang="ru-RU" dirty="0"/>
              <a:t>- профилактика (общая, индивидуальная, специальная);</a:t>
            </a:r>
          </a:p>
          <a:p>
            <a:r>
              <a:rPr lang="ru-RU" dirty="0"/>
              <a:t>- психологическое обеспечение и сопровождение контртеррористической деятельности;</a:t>
            </a:r>
          </a:p>
          <a:p>
            <a:r>
              <a:rPr lang="ru-RU" dirty="0"/>
              <a:t>- минимизация и/или ликвидация последствий терроризма.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034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ECF26F-DBE2-FD46-AF24-B08D86C54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82880"/>
            <a:ext cx="12009120" cy="6675120"/>
          </a:xfrm>
        </p:spPr>
        <p:txBody>
          <a:bodyPr>
            <a:normAutofit/>
          </a:bodyPr>
          <a:lstStyle/>
          <a:p>
            <a:r>
              <a:rPr lang="ru-RU" i="1" dirty="0"/>
              <a:t>Профилактика</a:t>
            </a:r>
            <a:r>
              <a:rPr lang="ru-RU" dirty="0"/>
              <a:t> (др.-греч. </a:t>
            </a:r>
            <a:r>
              <a:rPr lang="ru-RU" dirty="0" err="1"/>
              <a:t>prophylaktikos</a:t>
            </a:r>
            <a:r>
              <a:rPr lang="ru-RU" dirty="0"/>
              <a:t> – «предохранительный) - комплекс различного рода мероприятий, направленных на предупреждение какого-либо явления и/или устранение факторов риска» [вики].</a:t>
            </a:r>
          </a:p>
          <a:p>
            <a:r>
              <a:rPr lang="ru-RU" dirty="0"/>
              <a:t>Применительно к рассматриваемой проблеме выделяют три вида профилактики:</a:t>
            </a:r>
          </a:p>
          <a:p>
            <a:r>
              <a:rPr lang="ru-RU" dirty="0"/>
              <a:t> - общая (или </a:t>
            </a:r>
            <a:r>
              <a:rPr lang="ru-RU" dirty="0" err="1"/>
              <a:t>общесоциальная</a:t>
            </a:r>
            <a:r>
              <a:rPr lang="ru-RU" dirty="0"/>
              <a:t>) профилактика -система мер по выявлению и устранению предпосылок терроризма; </a:t>
            </a:r>
          </a:p>
          <a:p>
            <a:r>
              <a:rPr lang="ru-RU" dirty="0"/>
              <a:t>- индивидуальная профилактика – система мер корригирующего воздействия на «группу риска», т.е. лиц, являющихся потенциальными носителями </a:t>
            </a:r>
            <a:r>
              <a:rPr lang="ru-RU" dirty="0" err="1"/>
              <a:t>террогенного</a:t>
            </a:r>
            <a:r>
              <a:rPr lang="ru-RU" dirty="0"/>
              <a:t> поведения, а также населения, проживающего в регионах с угрозой возникновения терроризма; </a:t>
            </a:r>
          </a:p>
          <a:p>
            <a:r>
              <a:rPr lang="ru-RU" dirty="0"/>
              <a:t>- специальная профилактика – система мер по психолого-педагогическому  воздействия на лиц, осужденных за терроризм (пенитенциарная психология).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244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6536D-ECEB-0C43-AE8A-AB96A0852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i="1" dirty="0"/>
              <a:t>Общая профилактика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54DE01-E36D-5A49-A7E2-8022D7E15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7260"/>
            <a:ext cx="11955780" cy="59207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/>
              <a:t>Общая профилактика</a:t>
            </a:r>
            <a:r>
              <a:rPr lang="ru-RU" dirty="0"/>
              <a:t> террористической (и соответственно псевдорелигиозной, экстремистской) деятельности представляет собой систему мер по выявлению, нейтрализации или устранению причин терроризма и условий, сопутствующих его появлению. В предыдущем отчете отмечалось, что как социально-политическое явление терроризм возникает в переходные периоды развития общества и является одним из психологических средств выражения протеста и борьбы за удовлетворение </a:t>
            </a:r>
            <a:r>
              <a:rPr lang="ru-RU" dirty="0" err="1"/>
              <a:t>фрустрированных</a:t>
            </a:r>
            <a:r>
              <a:rPr lang="ru-RU" dirty="0"/>
              <a:t> насущных потребностей или способом обращения внимания на жизненно важные проблемы, которые не решаются органами власти. Следовательно, общая профилактика предполагает главным образом воздействие и учет  глобальных явлений и процессов в обществе,  имеющих </a:t>
            </a:r>
            <a:r>
              <a:rPr lang="ru-RU" dirty="0" err="1"/>
              <a:t>террогенный</a:t>
            </a:r>
            <a:r>
              <a:rPr lang="ru-RU" dirty="0"/>
              <a:t> потенциал  или благоприятствующих распространению терроризма: глобализация, мировой экономический кризис, миграция, коррупция, снижение уровня и качества жизни и т.д.</a:t>
            </a:r>
          </a:p>
        </p:txBody>
      </p:sp>
    </p:spTree>
    <p:extLst>
      <p:ext uri="{BB962C8B-B14F-4D97-AF65-F5344CB8AC3E}">
        <p14:creationId xmlns:p14="http://schemas.microsoft.com/office/powerpoint/2010/main" val="835204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E8AA09-44C0-3E4C-AF56-732B9A522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640080"/>
            <a:ext cx="10942320" cy="553688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Так, </a:t>
            </a:r>
            <a:r>
              <a:rPr lang="ru-RU" dirty="0" err="1"/>
              <a:t>А.В.Щеглов</a:t>
            </a:r>
            <a:r>
              <a:rPr lang="ru-RU" dirty="0"/>
              <a:t> причинами снижения иммунитета к терроризму считает социально-психологические противоречия, достигшие в российском обществе конфликтного уровня. В качестве таких факторов им приводятся: </a:t>
            </a:r>
          </a:p>
          <a:p>
            <a:r>
              <a:rPr lang="ru-RU" dirty="0"/>
              <a:t>- глубинные экономические противоречия и неприятие определенной частью населения новых экономических отношений или способа перехода к ним; </a:t>
            </a:r>
          </a:p>
          <a:p>
            <a:r>
              <a:rPr lang="ru-RU" dirty="0"/>
              <a:t>- растущая социальная дифференциация граждан, из которых 20% принимают новые экономические отношения, 30% деклассированы, а 40-50% составляют маргинальную группу; </a:t>
            </a:r>
          </a:p>
          <a:p>
            <a:r>
              <a:rPr lang="ru-RU" dirty="0"/>
              <a:t>- низкая эффективность работы государственного аппарата и правоохранительных органов, отсутствие эффективных механизмов правовой защиты населения; </a:t>
            </a:r>
          </a:p>
          <a:p>
            <a:r>
              <a:rPr lang="ru-RU" dirty="0"/>
              <a:t>- снижение эффективности функционирования защитных механизмов в сфере нравственности и морали, утрата ориентиров в воспитательной работе, а в первую очередь среди молодежи; </a:t>
            </a:r>
          </a:p>
          <a:p>
            <a:r>
              <a:rPr lang="ru-RU" dirty="0"/>
              <a:t>- нарастание тенденции к разрешению возникших противоречий и конфликтов силовым способом; </a:t>
            </a:r>
          </a:p>
          <a:p>
            <a:r>
              <a:rPr lang="ru-RU" dirty="0"/>
              <a:t>- усиление социальных противоречий под влиянием растущей преступности, особенно организованной, которая сама по себе создает систему защиты от правоохранительных органов и контроля со стороны общества [19].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601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E165E01-D29A-8C4C-A05D-88494936E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25780"/>
            <a:ext cx="12192000" cy="601218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На широкий спектр социальных, экономических и политических причин, актуализирующих проблему общей профилактики,  указывают северо-кавказские психологи А. Ш. </a:t>
            </a:r>
            <a:r>
              <a:rPr lang="ru-RU" dirty="0" err="1"/>
              <a:t>Тхостов</a:t>
            </a:r>
            <a:r>
              <a:rPr lang="ru-RU" dirty="0"/>
              <a:t>, К. Г. </a:t>
            </a:r>
            <a:r>
              <a:rPr lang="ru-RU" dirty="0" err="1"/>
              <a:t>Сурнов</a:t>
            </a:r>
            <a:r>
              <a:rPr lang="ru-RU" dirty="0"/>
              <a:t>:  слабость демократии, попрание гражданских свобод и власти закона; экстремистская идеология светской или религиозной природы; беззаконное или коррумпированное правительство; могущественные внешние силы, поддерживающие незаконные правительства; опыт дискриминации по этнической или религиозной принадлежности; опыт социальной несправедливости и т.д. [56]. Согласно анализу </a:t>
            </a:r>
            <a:r>
              <a:rPr lang="ru-RU" dirty="0" err="1"/>
              <a:t>М.Шибутова</a:t>
            </a:r>
            <a:r>
              <a:rPr lang="ru-RU" dirty="0"/>
              <a:t> и </a:t>
            </a:r>
            <a:r>
              <a:rPr lang="ru-RU" dirty="0" err="1"/>
              <a:t>В.Абрамова</a:t>
            </a:r>
            <a:r>
              <a:rPr lang="ru-RU" dirty="0"/>
              <a:t>, лица, совершившие теракты в Казахстане в 2011-2012 годы, не имели экономического мотива. В большинстве случаев, это были социальные факторы - месть за задержанных собратьев по общине или передел криминального мира, или подготовленный акт устрашения силовиков. Никакого социального протеста в их действиях также нет, так как они не выдвигали никаких требований. Причинами нарастания террористической активности они указывают:</a:t>
            </a:r>
          </a:p>
          <a:p>
            <a:r>
              <a:rPr lang="ru-RU" dirty="0"/>
              <a:t>- исламизацию и социальное расслоение населения;</a:t>
            </a:r>
          </a:p>
          <a:p>
            <a:r>
              <a:rPr lang="ru-RU" dirty="0"/>
              <a:t>- появление социальных аутсайдеров;  </a:t>
            </a:r>
          </a:p>
          <a:p>
            <a:r>
              <a:rPr lang="ru-RU" dirty="0"/>
              <a:t>- идеологический вакуум, отсутствие ценностей, заполняющийся религиозно-экстремистскими идеями; </a:t>
            </a:r>
          </a:p>
          <a:p>
            <a:r>
              <a:rPr lang="ru-RU" dirty="0"/>
              <a:t>- падение эффективности деятельности спецслужб по ряду причин.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30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81FC5D-9757-C145-93E1-C62CFBC3E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" y="388620"/>
            <a:ext cx="11148060" cy="578834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Однако далее они вступают в противоречие с самими собой по поводу отсутствия экономических мотивов. По их данным, нарастание террористической активности происходит в тех регионах Казахстана, для которых характерны:  «высокое количество пришлого и приезжего населения; высокая разница в доходах населения, усиливающая социальную рознь; доходы позволяющие «сводить концы с концами»; большое количество безработной молодежи, не имеющей специальности и не прошедшей социализации в армии и других структурах» [118].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2787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C13A680-6FA6-C64B-AF4B-AD4277894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434340"/>
            <a:ext cx="11125200" cy="57426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Сегодня, благодаря многочисленным исследованиям в психологии, политологии и  социологии возникло понимание того, что терроризм (религиозно-политический экстремизм) – это не просто  криминальный феномен, но прежде всего – социально-политическое явление. Это понимание служит важным моментом для принятия решения о преимуществе </a:t>
            </a:r>
            <a:r>
              <a:rPr lang="ru-RU" i="1" dirty="0"/>
              <a:t>прогрессивной стратегии</a:t>
            </a:r>
            <a:r>
              <a:rPr lang="ru-RU" dirty="0"/>
              <a:t> борьбы с терроризмом (профилактика)  над </a:t>
            </a:r>
            <a:r>
              <a:rPr lang="ru-RU" i="1" dirty="0"/>
              <a:t>консервативной стратегией</a:t>
            </a:r>
            <a:r>
              <a:rPr lang="ru-RU" dirty="0"/>
              <a:t> (силовое подавление, уничтожение). Согласно анализу </a:t>
            </a:r>
            <a:r>
              <a:rPr lang="ru-RU" dirty="0" err="1"/>
              <a:t>В.Е.Петрищева</a:t>
            </a:r>
            <a:r>
              <a:rPr lang="ru-RU" dirty="0"/>
              <a:t>, антитеррористическая политика в СНГ реализует смешанный подход, где «наряду с работой, имеющей целью предупреждение террористических проявлений и недопущение вовлечения в терроризм отдельных групп граждан, осуществляются жесткие силовые меры по отношению к лицам, состоявшимся в качестве субъектов террористической деятельности, а также к их организациям» [119].   В то же время </a:t>
            </a:r>
            <a:r>
              <a:rPr lang="ru-RU" dirty="0" err="1"/>
              <a:t>А.Ж.Шпекбаев</a:t>
            </a:r>
            <a:r>
              <a:rPr lang="ru-RU" dirty="0"/>
              <a:t> и другие, подчеркивая ограниченность силовых мер в борьбе против терроризма в Казахстане, опирается на то, что его причины составляют бедность, безработица, низкий образовательный уровень особенно в сельской местности. Поэтому, считает он,  сама  государственная социально-экономическая политика по развитию малого и среднего бизнеса, созданию рабочих мест, выступает профилактической мерой. Она   нацелена на устранение питательной почвы для распространения радикальных идей среди уязвимых слоев населения [120].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6124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EBD156-0452-3147-A479-8FF36C004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88620"/>
            <a:ext cx="12192000" cy="646938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Именно консервативную стратегию имеет в виду и авторитетный в этой области российский психолог  </a:t>
            </a:r>
            <a:r>
              <a:rPr lang="ru-RU" dirty="0" err="1"/>
              <a:t>Д.В.Ольшанский</a:t>
            </a:r>
            <a:r>
              <a:rPr lang="ru-RU" dirty="0"/>
              <a:t>, когда высказывает парадоксальную мысль о бесполезности  борьбы с терроризмом. По его мнению, насилие ведет к эскалации насилия. Терроризм лучше «</a:t>
            </a:r>
            <a:r>
              <a:rPr lang="ru-RU" dirty="0" err="1"/>
              <a:t>профилактировать</a:t>
            </a:r>
            <a:r>
              <a:rPr lang="ru-RU" dirty="0"/>
              <a:t>» заблаговременно, уничтожая его «в пеленках», направляя усилия на потенциальные причины его возникновения [13].  Бессмысленный характер борьбе с терроризмом придает ее </a:t>
            </a:r>
            <a:r>
              <a:rPr lang="ru-RU" dirty="0" err="1"/>
              <a:t>затратность</a:t>
            </a:r>
            <a:r>
              <a:rPr lang="ru-RU" dirty="0"/>
              <a:t> и то, что она не может быть активной, а только реактивной – ответом на теракт. Террористы  всегда имеют преимущество «первого хода» за исключением тех случаев, когда силовые структуры первыми приступают к обезвреживанию, благодаря данным оперативной информации. Трудно не согласиться с ним, что это «делает борьбу с терроризмом вечной», а сведение этой борьбы к «возмездию» за теракт -  ошибкой. </a:t>
            </a:r>
          </a:p>
          <a:p>
            <a:r>
              <a:rPr lang="ru-RU" dirty="0"/>
              <a:t>Для предотвращения роста терроризма </a:t>
            </a:r>
            <a:r>
              <a:rPr lang="ru-RU" dirty="0" err="1"/>
              <a:t>Д.В.Ольшанский</a:t>
            </a:r>
            <a:r>
              <a:rPr lang="ru-RU" dirty="0"/>
              <a:t> предлагает три пути. Во-первых, следует всегда сохранять возможность диалога с террористами, в котором потенциальные террористы могут заявить о себе и своих требованиях (а не применять устрашающую акцию). Профилактическая работа для предотвращения индивидуального терроризма требует специального антитеррористического воспитания молодежи консолидированными усилиями психологов, педагогов, врачей и юристов. Во-вторых, государства сами не должны проявлять экстремизм по отношению друг к другу или к своим гражданам уже хотя бы потому, что государства создаются людьми для регуляции своих взаимоотношений, что  не дает права  государствам угнетать людей. Для этого необходимо строить гражданское общество. В-третьих, общая профилактика терроризма заключается в  воздействии на глубинные «корни», к числу которых, кроме психологических, относятся: идеологические, религиозные, социальные, политические и геополитические корни (Таблица 3).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087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2380</Words>
  <Application>Microsoft Macintosh PowerPoint</Application>
  <PresentationFormat>Широкоэкранный</PresentationFormat>
  <Paragraphs>63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Лекция 8. Психологические основы организации и направлений антитеррористической и антиэкстремистской деятельности в странах СНГ. Профилактика терроризма  </vt:lpstr>
      <vt:lpstr>Профилактика терроризма</vt:lpstr>
      <vt:lpstr>Презентация PowerPoint</vt:lpstr>
      <vt:lpstr>Общая профилактика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Специальная профилактика 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5</cp:revision>
  <dcterms:created xsi:type="dcterms:W3CDTF">2023-11-02T03:24:31Z</dcterms:created>
  <dcterms:modified xsi:type="dcterms:W3CDTF">2023-11-03T16:49:07Z</dcterms:modified>
</cp:coreProperties>
</file>