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9" r:id="rId4"/>
    <p:sldId id="280" r:id="rId5"/>
    <p:sldId id="278" r:id="rId6"/>
    <p:sldId id="257" r:id="rId7"/>
    <p:sldId id="258" r:id="rId8"/>
    <p:sldId id="259" r:id="rId9"/>
    <p:sldId id="260" r:id="rId10"/>
    <p:sldId id="261" r:id="rId11"/>
    <p:sldId id="262" r:id="rId12"/>
    <p:sldId id="263" r:id="rId13"/>
    <p:sldId id="264" r:id="rId14"/>
    <p:sldId id="265" r:id="rId15"/>
    <p:sldId id="267" r:id="rId16"/>
    <p:sldId id="268" r:id="rId17"/>
    <p:sldId id="269" r:id="rId18"/>
    <p:sldId id="270" r:id="rId19"/>
    <p:sldId id="266" r:id="rId20"/>
    <p:sldId id="272" r:id="rId21"/>
    <p:sldId id="273" r:id="rId22"/>
    <p:sldId id="271" r:id="rId23"/>
    <p:sldId id="274"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dirty="0"/>
              <a:t>Мат логика және дискретті математика</a:t>
            </a:r>
            <a:endParaRPr lang="ru-RU" dirty="0"/>
          </a:p>
        </p:txBody>
      </p:sp>
      <p:sp>
        <p:nvSpPr>
          <p:cNvPr id="3" name="Подзаголовок 2"/>
          <p:cNvSpPr>
            <a:spLocks noGrp="1"/>
          </p:cNvSpPr>
          <p:nvPr>
            <p:ph type="subTitle" idx="1"/>
          </p:nvPr>
        </p:nvSpPr>
        <p:spPr/>
        <p:txBody>
          <a:bodyPr/>
          <a:lstStyle/>
          <a:p>
            <a:r>
              <a:rPr lang="kk-KZ" dirty="0"/>
              <a:t>Дәріс 1</a:t>
            </a:r>
          </a:p>
          <a:p>
            <a:r>
              <a:rPr lang="kk-KZ" dirty="0">
                <a:latin typeface="Times New Roman" panose="02020603050405020304" pitchFamily="18" charset="0"/>
                <a:ea typeface="Times New Roman" panose="02020603050405020304" pitchFamily="18" charset="0"/>
              </a:rPr>
              <a:t>Жиындар және олардың өрнектелуі. Жиындармен операциялар</a:t>
            </a:r>
            <a:endParaRPr lang="kk-KZ" dirty="0"/>
          </a:p>
          <a:p>
            <a:endParaRPr lang="ru-RU" dirty="0"/>
          </a:p>
        </p:txBody>
      </p:sp>
      <p:sp>
        <p:nvSpPr>
          <p:cNvPr id="4" name="TextBox 3"/>
          <p:cNvSpPr txBox="1"/>
          <p:nvPr/>
        </p:nvSpPr>
        <p:spPr>
          <a:xfrm>
            <a:off x="232676" y="261257"/>
            <a:ext cx="1994584" cy="646331"/>
          </a:xfrm>
          <a:prstGeom prst="rect">
            <a:avLst/>
          </a:prstGeom>
          <a:noFill/>
        </p:spPr>
        <p:txBody>
          <a:bodyPr wrap="none" rtlCol="0">
            <a:spAutoFit/>
          </a:bodyPr>
          <a:lstStyle/>
          <a:p>
            <a:pPr algn="ctr"/>
            <a:r>
              <a:rPr lang="kk-KZ" b="1" dirty="0">
                <a:solidFill>
                  <a:srgbClr val="000099"/>
                </a:solidFill>
              </a:rPr>
              <a:t>Джандигулов А.Р.</a:t>
            </a:r>
          </a:p>
          <a:p>
            <a:pPr algn="ctr"/>
            <a:r>
              <a:rPr lang="kk-KZ" b="1">
                <a:solidFill>
                  <a:srgbClr val="000099"/>
                </a:solidFill>
              </a:rPr>
              <a:t>202</a:t>
            </a:r>
            <a:r>
              <a:rPr lang="en-US" b="1">
                <a:solidFill>
                  <a:srgbClr val="000099"/>
                </a:solidFill>
              </a:rPr>
              <a:t>4</a:t>
            </a:r>
            <a:r>
              <a:rPr lang="kk-KZ" b="1">
                <a:solidFill>
                  <a:srgbClr val="000099"/>
                </a:solidFill>
              </a:rPr>
              <a:t> </a:t>
            </a:r>
            <a:r>
              <a:rPr lang="kk-KZ" b="1" dirty="0">
                <a:solidFill>
                  <a:srgbClr val="000099"/>
                </a:solidFill>
              </a:rPr>
              <a:t>ж.</a:t>
            </a:r>
            <a:endParaRPr lang="ru-RU" b="1" dirty="0">
              <a:solidFill>
                <a:srgbClr val="000099"/>
              </a:solidFill>
            </a:endParaRPr>
          </a:p>
        </p:txBody>
      </p:sp>
    </p:spTree>
    <p:extLst>
      <p:ext uri="{BB962C8B-B14F-4D97-AF65-F5344CB8AC3E}">
        <p14:creationId xmlns:p14="http://schemas.microsoft.com/office/powerpoint/2010/main" val="182060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649704"/>
            <a:ext cx="9905999" cy="5919537"/>
          </a:xfrm>
        </p:spPr>
        <p:txBody>
          <a:bodyPr>
            <a:normAutofit lnSpcReduction="10000"/>
          </a:bodyPr>
          <a:lstStyle/>
          <a:p>
            <a:pPr marL="0" indent="0">
              <a:buNone/>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Егер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және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болса, онда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-ға </a:t>
            </a:r>
            <a:r>
              <a:rPr lang="kk-KZ" i="1" dirty="0">
                <a:latin typeface="Times New Roman" panose="02020603050405020304" pitchFamily="18" charset="0"/>
                <a:ea typeface="Times New Roman" panose="02020603050405020304" pitchFamily="18" charset="0"/>
              </a:rPr>
              <a:t>қатаң кіреді</a:t>
            </a:r>
            <a:r>
              <a:rPr lang="kk-KZ" dirty="0">
                <a:latin typeface="Times New Roman" panose="02020603050405020304" pitchFamily="18" charset="0"/>
                <a:ea typeface="Times New Roman" panose="02020603050405020304" pitchFamily="18" charset="0"/>
              </a:rPr>
              <a:t> дейміз және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-ның </a:t>
            </a:r>
            <a:r>
              <a:rPr lang="kk-KZ" i="1" dirty="0">
                <a:latin typeface="Times New Roman" panose="02020603050405020304" pitchFamily="18" charset="0"/>
                <a:ea typeface="Times New Roman" panose="02020603050405020304" pitchFamily="18" charset="0"/>
              </a:rPr>
              <a:t>меншікті ішкі жиыны</a:t>
            </a:r>
            <a:r>
              <a:rPr lang="kk-KZ" dirty="0">
                <a:latin typeface="Times New Roman" panose="02020603050405020304" pitchFamily="18" charset="0"/>
                <a:ea typeface="Times New Roman" panose="02020603050405020304" pitchFamily="18" charset="0"/>
              </a:rPr>
              <a:t> деп аталады. Анықтамаларға байланысты  төмендегідей тұжырымдарды жазуға болады: </a:t>
            </a:r>
            <a:endParaRPr lang="ru-RU" dirty="0">
              <a:latin typeface="Times New Roman" panose="02020603050405020304" pitchFamily="18" charset="0"/>
              <a:ea typeface="Times New Roman" panose="02020603050405020304" pitchFamily="18" charset="0"/>
            </a:endParaRPr>
          </a:p>
          <a:p>
            <a:pPr marL="0" indent="0">
              <a:buNone/>
            </a:pPr>
            <a:r>
              <a:rPr lang="kk-KZ" dirty="0">
                <a:latin typeface="Times New Roman" panose="02020603050405020304" pitchFamily="18" charset="0"/>
                <a:ea typeface="Times New Roman" panose="02020603050405020304" pitchFamily="18" charset="0"/>
              </a:rPr>
              <a:t>1.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p>
          <a:p>
            <a:pPr marL="0" indent="0">
              <a:buNone/>
            </a:pPr>
            <a:r>
              <a:rPr lang="kk-KZ" dirty="0">
                <a:latin typeface="Times New Roman" panose="02020603050405020304" pitchFamily="18" charset="0"/>
                <a:ea typeface="Times New Roman" panose="02020603050405020304" pitchFamily="18" charset="0"/>
              </a:rPr>
              <a:t>2.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 </a:t>
            </a:r>
          </a:p>
          <a:p>
            <a:pPr marL="0" indent="0">
              <a:buNone/>
            </a:pPr>
            <a:r>
              <a:rPr lang="kk-KZ" dirty="0">
                <a:latin typeface="Times New Roman" panose="02020603050405020304" pitchFamily="18" charset="0"/>
                <a:ea typeface="Times New Roman" panose="02020603050405020304" pitchFamily="18" charset="0"/>
              </a:rPr>
              <a:t>3. </a:t>
            </a:r>
            <a:r>
              <a:rPr lang="ru-RU" dirty="0" err="1">
                <a:latin typeface="Times New Roman" panose="02020603050405020304" pitchFamily="18" charset="0"/>
                <a:ea typeface="Times New Roman" panose="02020603050405020304" pitchFamily="18" charset="0"/>
              </a:rPr>
              <a:t>Егер</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Х</a:t>
            </a:r>
            <a:r>
              <a:rPr lang="ru-RU"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У</a:t>
            </a:r>
            <a:r>
              <a:rPr lang="ru-RU" dirty="0">
                <a:latin typeface="Times New Roman" panose="02020603050405020304" pitchFamily="18" charset="0"/>
                <a:ea typeface="Times New Roman" panose="02020603050405020304" pitchFamily="18" charset="0"/>
              </a:rPr>
              <a:t>, ал </a:t>
            </a:r>
            <a:r>
              <a:rPr lang="ru-RU" i="1" dirty="0">
                <a:latin typeface="Times New Roman" panose="02020603050405020304" pitchFamily="18" charset="0"/>
                <a:ea typeface="Times New Roman" panose="02020603050405020304" pitchFamily="18" charset="0"/>
              </a:rPr>
              <a:t>У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Z</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онда</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Х</a:t>
            </a:r>
            <a:r>
              <a:rPr lang="ru-RU"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Z</a:t>
            </a:r>
            <a:r>
              <a:rPr lang="ru-RU" dirty="0">
                <a:latin typeface="Times New Roman" panose="02020603050405020304" pitchFamily="18" charset="0"/>
                <a:ea typeface="Times New Roman" panose="02020603050405020304" pitchFamily="18" charset="0"/>
              </a:rPr>
              <a:t>;</a:t>
            </a:r>
            <a:r>
              <a:rPr lang="kk-KZ" dirty="0">
                <a:latin typeface="Times New Roman" panose="02020603050405020304" pitchFamily="18" charset="0"/>
                <a:ea typeface="Times New Roman" panose="02020603050405020304" pitchFamily="18" charset="0"/>
              </a:rPr>
              <a:t> 4.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У</a:t>
            </a:r>
            <a:r>
              <a:rPr lang="kk-KZ" dirty="0">
                <a:latin typeface="Times New Roman" panose="02020603050405020304" pitchFamily="18" charset="0"/>
                <a:ea typeface="Times New Roman" panose="02020603050405020304" pitchFamily="18" charset="0"/>
              </a:rPr>
              <a:t>, ал </a:t>
            </a:r>
            <a:r>
              <a:rPr lang="kk-KZ" i="1" dirty="0">
                <a:latin typeface="Times New Roman" panose="02020603050405020304" pitchFamily="18" charset="0"/>
                <a:ea typeface="Times New Roman" panose="02020603050405020304" pitchFamily="18" charset="0"/>
              </a:rPr>
              <a:t>У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болса, онда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Ү</a:t>
            </a:r>
            <a:r>
              <a:rPr lang="kk-KZ"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marL="0" indent="0">
              <a:buNone/>
            </a:pPr>
            <a:r>
              <a:rPr lang="kk-KZ" dirty="0">
                <a:latin typeface="Times New Roman" panose="02020603050405020304" pitchFamily="18" charset="0"/>
                <a:ea typeface="Times New Roman" panose="02020603050405020304" pitchFamily="18" charset="0"/>
              </a:rPr>
              <a:t>Жиындардың теңдігін дәлелдеу үшін олардың бір-біріне ішкі жиын болатындығын көрсету  керек.</a:t>
            </a:r>
            <a:r>
              <a:rPr lang="kk-KZ" b="1" dirty="0">
                <a:latin typeface="Times New Roman" panose="02020603050405020304" pitchFamily="18" charset="0"/>
                <a:ea typeface="Times New Roman" panose="02020603050405020304" pitchFamily="18" charset="0"/>
              </a:rPr>
              <a:t> </a:t>
            </a:r>
          </a:p>
          <a:p>
            <a:pPr marL="0" indent="0">
              <a:buNone/>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Элементтердің ақырлы санынан тұратын жиын, </a:t>
            </a:r>
            <a:r>
              <a:rPr lang="kk-KZ" i="1" dirty="0">
                <a:latin typeface="Times New Roman" panose="02020603050405020304" pitchFamily="18" charset="0"/>
                <a:ea typeface="Times New Roman" panose="02020603050405020304" pitchFamily="18" charset="0"/>
              </a:rPr>
              <a:t>ақырлы жиын</a:t>
            </a:r>
            <a:r>
              <a:rPr lang="kk-KZ" dirty="0">
                <a:latin typeface="Times New Roman" panose="02020603050405020304" pitchFamily="18" charset="0"/>
                <a:ea typeface="Times New Roman" panose="02020603050405020304" pitchFamily="18" charset="0"/>
              </a:rPr>
              <a:t> деп аталады, керісінше болса </a:t>
            </a:r>
            <a:r>
              <a:rPr lang="kk-KZ" i="1" dirty="0">
                <a:latin typeface="Times New Roman" panose="02020603050405020304" pitchFamily="18" charset="0"/>
                <a:ea typeface="Times New Roman" panose="02020603050405020304" pitchFamily="18" charset="0"/>
              </a:rPr>
              <a:t>ақырсыз жиын</a:t>
            </a:r>
            <a:r>
              <a:rPr lang="kk-KZ" dirty="0">
                <a:latin typeface="Times New Roman" panose="02020603050405020304" pitchFamily="18" charset="0"/>
                <a:ea typeface="Times New Roman" panose="02020603050405020304" pitchFamily="18" charset="0"/>
              </a:rPr>
              <a:t> деп аталады. Мысалы </a:t>
            </a:r>
            <a:r>
              <a:rPr lang="kk-KZ" i="1"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R</a:t>
            </a:r>
            <a:r>
              <a:rPr lang="kk-KZ" dirty="0">
                <a:latin typeface="Times New Roman" panose="02020603050405020304" pitchFamily="18" charset="0"/>
                <a:ea typeface="Times New Roman" panose="02020603050405020304" pitchFamily="18" charset="0"/>
              </a:rPr>
              <a:t> жиындары ақырсыз. </a:t>
            </a:r>
            <a:endParaRPr lang="ru-RU" dirty="0">
              <a:latin typeface="Times New Roman" panose="02020603050405020304" pitchFamily="18" charset="0"/>
              <a:ea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52692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312821"/>
            <a:ext cx="9905999" cy="5478380"/>
          </a:xfrm>
        </p:spPr>
        <p:txBody>
          <a:bodyPr/>
          <a:lstStyle/>
          <a:p>
            <a:pPr indent="457200" algn="just">
              <a:spcAft>
                <a:spcPts val="0"/>
              </a:spcAft>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Ақырлы жиындардағы элементтердің саны жиынның </a:t>
            </a:r>
            <a:r>
              <a:rPr lang="kk-KZ" i="1" dirty="0">
                <a:latin typeface="Times New Roman" panose="02020603050405020304" pitchFamily="18" charset="0"/>
                <a:ea typeface="Times New Roman" panose="02020603050405020304" pitchFamily="18" charset="0"/>
              </a:rPr>
              <a:t>қуаты</a:t>
            </a:r>
            <a:r>
              <a:rPr lang="kk-KZ" dirty="0">
                <a:latin typeface="Times New Roman" panose="02020603050405020304" pitchFamily="18" charset="0"/>
                <a:ea typeface="Times New Roman" panose="02020603050405020304" pitchFamily="18" charset="0"/>
              </a:rPr>
              <a:t> деп аталады және |  | белгілерімен қоршалып жазылады. Мысалы,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 – ақырлы жиын болса, оның қуаты | </a:t>
            </a:r>
            <a:r>
              <a:rPr lang="kk-KZ" i="1"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 Қуаты 0-ге тең жиын, яғни элементтері жоқ жиын </a:t>
            </a:r>
            <a:r>
              <a:rPr lang="kk-KZ" i="1" dirty="0">
                <a:latin typeface="Times New Roman" panose="02020603050405020304" pitchFamily="18" charset="0"/>
                <a:ea typeface="Times New Roman" panose="02020603050405020304" pitchFamily="18" charset="0"/>
              </a:rPr>
              <a:t>бос жиын</a:t>
            </a:r>
            <a:r>
              <a:rPr lang="kk-KZ" dirty="0">
                <a:latin typeface="Times New Roman" panose="02020603050405020304" pitchFamily="18" charset="0"/>
                <a:ea typeface="Times New Roman" panose="02020603050405020304" pitchFamily="18" charset="0"/>
              </a:rPr>
              <a:t> деп аталады және </a:t>
            </a:r>
            <a:r>
              <a:rPr lang="ru-RU"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белгіленеді | </a:t>
            </a:r>
            <a:r>
              <a:rPr lang="ru-RU"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 = 0. (|{</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 1емес)  Бос жиын кез-келген жиынның ішкі жиыны болады деп есептеледі.Егер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және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жиындары тең болса, олар тең қуатты жиындар деп аталады. </a:t>
            </a:r>
          </a:p>
          <a:p>
            <a:pPr indent="0" algn="just">
              <a:spcAft>
                <a:spcPts val="0"/>
              </a:spcAft>
              <a:buNone/>
            </a:pPr>
            <a:r>
              <a:rPr lang="kk-KZ" dirty="0">
                <a:latin typeface="Times New Roman" panose="02020603050405020304" pitchFamily="18" charset="0"/>
                <a:ea typeface="Times New Roman" panose="02020603050405020304" pitchFamily="18" charset="0"/>
              </a:rPr>
              <a:t>1. </a:t>
            </a:r>
            <a:r>
              <a:rPr lang="ru-RU" i="1" dirty="0">
                <a:latin typeface="Times New Roman" panose="02020603050405020304" pitchFamily="18" charset="0"/>
                <a:ea typeface="Times New Roman" panose="02020603050405020304" pitchFamily="18" charset="0"/>
              </a:rPr>
              <a:t>А</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{1, 2, 3}, B = {3, 4, 5}</a:t>
            </a:r>
            <a:r>
              <a:rPr lang="kk-KZ"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B</a:t>
            </a:r>
            <a:r>
              <a:rPr lang="kk-KZ"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kk-KZ" dirty="0">
                <a:latin typeface="Times New Roman" panose="02020603050405020304" pitchFamily="18" charset="0"/>
                <a:ea typeface="Times New Roman" panose="02020603050405020304" pitchFamily="18" charset="0"/>
              </a:rPr>
              <a:t>2.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 {1 ,2 ,3, 4}; </a:t>
            </a:r>
            <a:r>
              <a:rPr lang="en-US" i="1" dirty="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 = {4, 3, 1, 2};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 </a:t>
            </a:r>
            <a:r>
              <a:rPr lang="en-US"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себебі</a:t>
            </a:r>
            <a:r>
              <a:rPr lang="ru-RU"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kk-KZ" dirty="0">
                <a:latin typeface="Times New Roman" panose="02020603050405020304" pitchFamily="18" charset="0"/>
                <a:ea typeface="Times New Roman" panose="02020603050405020304" pitchFamily="18" charset="0"/>
              </a:rPr>
              <a:t>3.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 {1, 2, 3}; </a:t>
            </a:r>
            <a:r>
              <a:rPr lang="en-US" i="1" dirty="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 = {2, 4, 6}; </a:t>
            </a:r>
            <a:r>
              <a:rPr lang="en-US" i="1" dirty="0">
                <a:latin typeface="Times New Roman" panose="02020603050405020304" pitchFamily="18" charset="0"/>
                <a:ea typeface="Times New Roman" panose="02020603050405020304" pitchFamily="18" charset="0"/>
              </a:rPr>
              <a:t>C</a:t>
            </a:r>
            <a:r>
              <a:rPr lang="en-US" dirty="0">
                <a:latin typeface="Times New Roman" panose="02020603050405020304" pitchFamily="18" charset="0"/>
                <a:ea typeface="Times New Roman" panose="02020603050405020304" pitchFamily="18" charset="0"/>
              </a:rPr>
              <a:t> = {1, 2, 3, 4, 5}</a:t>
            </a:r>
            <a:r>
              <a:rPr lang="kk-KZ"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C</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95951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1900989"/>
            <a:ext cx="9905999" cy="3890212"/>
          </a:xfrm>
        </p:spPr>
        <p:txBody>
          <a:bodyPr/>
          <a:lstStyle/>
          <a:p>
            <a:pPr marL="0" indent="0">
              <a:buNone/>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жиынының барлық ішкі жиындарының жиынтығы </a:t>
            </a:r>
            <a:r>
              <a:rPr lang="kk-KZ" i="1" dirty="0">
                <a:latin typeface="Times New Roman" panose="02020603050405020304" pitchFamily="18" charset="0"/>
                <a:ea typeface="Times New Roman" panose="02020603050405020304" pitchFamily="18" charset="0"/>
              </a:rPr>
              <a:t>булеан</a:t>
            </a:r>
            <a:r>
              <a:rPr lang="kk-KZ" dirty="0">
                <a:latin typeface="Times New Roman" panose="02020603050405020304" pitchFamily="18" charset="0"/>
                <a:ea typeface="Times New Roman" panose="02020603050405020304" pitchFamily="18" charset="0"/>
              </a:rPr>
              <a:t>  немесе </a:t>
            </a:r>
            <a:r>
              <a:rPr lang="kk-KZ" i="1" dirty="0">
                <a:latin typeface="Times New Roman" panose="02020603050405020304" pitchFamily="18" charset="0"/>
                <a:ea typeface="Times New Roman" panose="02020603050405020304" pitchFamily="18" charset="0"/>
              </a:rPr>
              <a:t>дәрежелі жиын</a:t>
            </a:r>
            <a:r>
              <a:rPr lang="kk-KZ" dirty="0">
                <a:latin typeface="Times New Roman" panose="02020603050405020304" pitchFamily="18" charset="0"/>
                <a:ea typeface="Times New Roman" panose="02020603050405020304" pitchFamily="18" charset="0"/>
              </a:rPr>
              <a:t> деп аталады және </a:t>
            </a:r>
            <a:r>
              <a:rPr lang="kk-KZ" i="1" dirty="0">
                <a:latin typeface="Times New Roman" panose="02020603050405020304" pitchFamily="18" charset="0"/>
                <a:ea typeface="Times New Roman" panose="02020603050405020304" pitchFamily="18" charset="0"/>
              </a:rPr>
              <a:t>Р</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деп белгілінеді (2</a:t>
            </a:r>
            <a:r>
              <a:rPr lang="kk-KZ" i="1" baseline="30000"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деп те белгіленеді). Сонымен, 2</a:t>
            </a:r>
            <a:r>
              <a:rPr lang="kk-KZ" i="1" baseline="30000"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P</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немесе 2</a:t>
            </a:r>
            <a:r>
              <a:rPr lang="kk-KZ" i="1" baseline="30000"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Мысалдар: Егер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 {1, 2 ,3} болса, </a:t>
            </a:r>
            <a:r>
              <a:rPr lang="kk-KZ" i="1" dirty="0">
                <a:latin typeface="Times New Roman" panose="02020603050405020304" pitchFamily="18" charset="0"/>
                <a:ea typeface="Times New Roman" panose="02020603050405020304" pitchFamily="18" charset="0"/>
              </a:rPr>
              <a:t>P</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{1}, {2}, {3}, {1, 2}, {2, 3}, {1, 2, 3}}.</a:t>
            </a:r>
          </a:p>
          <a:p>
            <a:r>
              <a:rPr lang="kk-KZ" b="1" dirty="0">
                <a:latin typeface="Times New Roman" panose="02020603050405020304" pitchFamily="18" charset="0"/>
                <a:ea typeface="Times New Roman" panose="02020603050405020304" pitchFamily="18" charset="0"/>
              </a:rPr>
              <a:t>Анықтама. Қарастыруға болатын барлық мүмкін элементтерден тұратын жиын универсал немесе универсум деп аталады және U деп белгіленеді.</a:t>
            </a:r>
          </a:p>
          <a:p>
            <a:endParaRPr lang="kk-KZ" dirty="0"/>
          </a:p>
        </p:txBody>
      </p:sp>
      <p:sp>
        <p:nvSpPr>
          <p:cNvPr id="4" name="Заголовок 1"/>
          <p:cNvSpPr>
            <a:spLocks noGrp="1"/>
          </p:cNvSpPr>
          <p:nvPr>
            <p:ph type="title"/>
          </p:nvPr>
        </p:nvSpPr>
        <p:spPr>
          <a:xfrm>
            <a:off x="1141413" y="71952"/>
            <a:ext cx="9905998" cy="994847"/>
          </a:xfrm>
        </p:spPr>
        <p:txBody>
          <a:bodyPr>
            <a:normAutofit/>
          </a:bodyPr>
          <a:lstStyle/>
          <a:p>
            <a:r>
              <a:rPr lang="kk-KZ" b="1" dirty="0">
                <a:latin typeface="Times New Roman" panose="02020603050405020304" pitchFamily="18" charset="0"/>
              </a:rPr>
              <a:t>БУлеан және универсал</a:t>
            </a:r>
            <a:endParaRPr lang="kk-KZ" dirty="0"/>
          </a:p>
        </p:txBody>
      </p:sp>
    </p:spTree>
    <p:extLst>
      <p:ext uri="{BB962C8B-B14F-4D97-AF65-F5344CB8AC3E}">
        <p14:creationId xmlns:p14="http://schemas.microsoft.com/office/powerpoint/2010/main" val="397717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ea typeface="Times New Roman" panose="02020603050405020304" pitchFamily="18" charset="0"/>
              </a:rPr>
              <a:t>Жиындармен операциялар (амалдар).</a:t>
            </a:r>
            <a:endParaRPr lang="ru-RU" dirty="0"/>
          </a:p>
        </p:txBody>
      </p:sp>
      <p:sp>
        <p:nvSpPr>
          <p:cNvPr id="3" name="Объект 2"/>
          <p:cNvSpPr>
            <a:spLocks noGrp="1"/>
          </p:cNvSpPr>
          <p:nvPr>
            <p:ph idx="1"/>
          </p:nvPr>
        </p:nvSpPr>
        <p:spPr>
          <a:xfrm>
            <a:off x="1141412" y="2249487"/>
            <a:ext cx="6775367" cy="3541714"/>
          </a:xfrm>
        </p:spPr>
        <p:txBody>
          <a:bodyPr/>
          <a:lstStyle/>
          <a:p>
            <a:pPr marL="179705" indent="0" algn="just">
              <a:spcAft>
                <a:spcPts val="0"/>
              </a:spcAft>
              <a:buNone/>
            </a:pPr>
            <a:r>
              <a:rPr lang="kk-KZ" b="1" dirty="0">
                <a:latin typeface="Times New Roman" panose="02020603050405020304" pitchFamily="18" charset="0"/>
                <a:ea typeface="Times New Roman" panose="02020603050405020304" pitchFamily="18" charset="0"/>
              </a:rPr>
              <a:t>1. Қиылысу операциясы.</a:t>
            </a:r>
            <a:r>
              <a:rPr lang="kk-KZ" dirty="0">
                <a:latin typeface="Times New Roman" panose="02020603050405020304" pitchFamily="18" charset="0"/>
                <a:ea typeface="Times New Roman" panose="02020603050405020304" pitchFamily="18" charset="0"/>
              </a:rPr>
              <a:t> Егер A,B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P(U) онда, осы А, В жиындарының екеуіне де тиісті элементтерден тұратын жиынды А, В жиындарының қиылысуы деп атайды және ол төмендегідей өрнектеледі:</a:t>
            </a:r>
            <a:endParaRPr lang="ru-RU" dirty="0">
              <a:latin typeface="Times New Roman" panose="02020603050405020304" pitchFamily="18" charset="0"/>
              <a:ea typeface="Times New Roman" panose="02020603050405020304" pitchFamily="18" charset="0"/>
            </a:endParaRPr>
          </a:p>
          <a:p>
            <a:pPr marL="0" indent="0">
              <a:buNone/>
            </a:pPr>
            <a:r>
              <a:rPr lang="kk-KZ"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{x | x</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 &amp; x</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  Мысалы, A{1,2,3}, B{3,4,5}  болса A</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B={3};</a:t>
            </a:r>
            <a:endParaRPr lang="ru-RU" dirty="0"/>
          </a:p>
        </p:txBody>
      </p:sp>
      <p:pic>
        <p:nvPicPr>
          <p:cNvPr id="6" name="Рисунок 5"/>
          <p:cNvPicPr>
            <a:picLocks noChangeAspect="1"/>
          </p:cNvPicPr>
          <p:nvPr/>
        </p:nvPicPr>
        <p:blipFill>
          <a:blip r:embed="rId2"/>
          <a:stretch>
            <a:fillRect/>
          </a:stretch>
        </p:blipFill>
        <p:spPr>
          <a:xfrm>
            <a:off x="8211524" y="2622884"/>
            <a:ext cx="3122223" cy="2190111"/>
          </a:xfrm>
          <a:prstGeom prst="rect">
            <a:avLst/>
          </a:prstGeom>
        </p:spPr>
      </p:pic>
    </p:spTree>
    <p:extLst>
      <p:ext uri="{BB962C8B-B14F-4D97-AF65-F5344CB8AC3E}">
        <p14:creationId xmlns:p14="http://schemas.microsoft.com/office/powerpoint/2010/main" val="167160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3" y="1347537"/>
            <a:ext cx="6630988" cy="4443664"/>
          </a:xfrm>
        </p:spPr>
        <p:txBody>
          <a:bodyPr>
            <a:normAutofit fontScale="92500" lnSpcReduction="10000"/>
          </a:bodyPr>
          <a:lstStyle/>
          <a:p>
            <a:pPr marL="179705" indent="0" algn="just">
              <a:spcAft>
                <a:spcPts val="0"/>
              </a:spcAft>
              <a:buNone/>
            </a:pPr>
            <a:r>
              <a:rPr lang="kk-KZ" b="1" dirty="0">
                <a:latin typeface="Times New Roman" panose="02020603050405020304" pitchFamily="18" charset="0"/>
                <a:ea typeface="Times New Roman" panose="02020603050405020304" pitchFamily="18" charset="0"/>
              </a:rPr>
              <a:t>2. Бірігу операциясы.</a:t>
            </a:r>
            <a:r>
              <a:rPr lang="kk-KZ" dirty="0">
                <a:latin typeface="Times New Roman" panose="02020603050405020304" pitchFamily="18" charset="0"/>
                <a:ea typeface="Times New Roman" panose="02020603050405020304" pitchFamily="18" charset="0"/>
              </a:rPr>
              <a:t> А,В жиындарының ең болмаса біреуіне тиісті элемент терден тұратын жиынды А,В жиындарының бірігуі деп атайды және ол төмендегідей өрнектеледі: </a:t>
            </a:r>
            <a:endParaRPr lang="ru-RU" dirty="0">
              <a:latin typeface="Times New Roman" panose="02020603050405020304" pitchFamily="18" charset="0"/>
              <a:ea typeface="Times New Roman" panose="02020603050405020304" pitchFamily="18" charset="0"/>
            </a:endParaRPr>
          </a:p>
          <a:p>
            <a:pPr marL="179705" indent="0">
              <a:spcAft>
                <a:spcPts val="0"/>
              </a:spcAft>
              <a:buNone/>
            </a:pPr>
            <a:r>
              <a:rPr lang="kk-KZ" dirty="0">
                <a:latin typeface="Times New Roman" panose="02020603050405020304" pitchFamily="18" charset="0"/>
                <a:ea typeface="Times New Roman" panose="02020603050405020304" pitchFamily="18" charset="0"/>
              </a:rPr>
              <a:t>A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B </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 {x | x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 </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  x</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     </a:t>
            </a:r>
          </a:p>
          <a:p>
            <a:pPr marL="179705" indent="0">
              <a:spcAft>
                <a:spcPts val="0"/>
              </a:spcAft>
              <a:buNone/>
            </a:pPr>
            <a:r>
              <a:rPr lang="kk-KZ" dirty="0">
                <a:latin typeface="Times New Roman" panose="02020603050405020304" pitchFamily="18" charset="0"/>
                <a:ea typeface="Times New Roman" panose="02020603050405020304" pitchFamily="18" charset="0"/>
              </a:rPr>
              <a:t>Мысалы,   A={1, 2, 3, 4};</a:t>
            </a:r>
            <a:endParaRPr lang="ru-RU" dirty="0">
              <a:latin typeface="Times New Roman" panose="02020603050405020304" pitchFamily="18" charset="0"/>
              <a:ea typeface="Times New Roman" panose="02020603050405020304" pitchFamily="18" charset="0"/>
            </a:endParaRPr>
          </a:p>
          <a:p>
            <a:pPr marL="179705" indent="0">
              <a:buNone/>
            </a:pPr>
            <a:r>
              <a:rPr lang="kk-KZ" dirty="0">
                <a:latin typeface="Times New Roman" panose="02020603050405020304" pitchFamily="18" charset="0"/>
                <a:ea typeface="Times New Roman" panose="02020603050405020304" pitchFamily="18" charset="0"/>
              </a:rPr>
              <a:t>B={4, 3, 6, 7} болса, 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 = {1, 2, 3, 4, 6, 7}</a:t>
            </a:r>
          </a:p>
          <a:p>
            <a:pPr marL="179705" indent="0">
              <a:buNone/>
            </a:pPr>
            <a:r>
              <a:rPr lang="kk-KZ" dirty="0">
                <a:latin typeface="Times New Roman" panose="02020603050405020304" pitchFamily="18" charset="0"/>
                <a:ea typeface="Times New Roman" panose="02020603050405020304" pitchFamily="18" charset="0"/>
              </a:rPr>
              <a:t>А,В жиындарының қиылысуын олардың көбейтіндісі (А*В), ал бірігуін олардың </a:t>
            </a:r>
            <a:r>
              <a:rPr lang="kk-KZ" i="1" dirty="0">
                <a:latin typeface="Times New Roman" panose="02020603050405020304" pitchFamily="18" charset="0"/>
                <a:ea typeface="Times New Roman" panose="02020603050405020304" pitchFamily="18" charset="0"/>
              </a:rPr>
              <a:t>қосындсы</a:t>
            </a:r>
            <a:r>
              <a:rPr lang="kk-KZ" dirty="0">
                <a:latin typeface="Times New Roman" panose="02020603050405020304" pitchFamily="18" charset="0"/>
                <a:ea typeface="Times New Roman" panose="02020603050405020304" pitchFamily="18" charset="0"/>
              </a:rPr>
              <a:t> (А + В) деп те атайды</a:t>
            </a:r>
            <a:endParaRPr lang="ru-RU" dirty="0">
              <a:latin typeface="Times New Roman" panose="02020603050405020304" pitchFamily="18" charset="0"/>
              <a:ea typeface="Times New Roman" panose="02020603050405020304" pitchFamily="18" charset="0"/>
            </a:endParaRPr>
          </a:p>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8398042" y="1780674"/>
            <a:ext cx="2911642" cy="2406315"/>
          </a:xfrm>
          <a:prstGeom prst="rect">
            <a:avLst/>
          </a:prstGeom>
          <a:noFill/>
          <a:ln>
            <a:noFill/>
          </a:ln>
        </p:spPr>
      </p:pic>
      <p:sp>
        <p:nvSpPr>
          <p:cNvPr id="5" name="Заголовок 1"/>
          <p:cNvSpPr>
            <a:spLocks noGrp="1"/>
          </p:cNvSpPr>
          <p:nvPr>
            <p:ph type="title"/>
          </p:nvPr>
        </p:nvSpPr>
        <p:spPr>
          <a:xfrm>
            <a:off x="1403686" y="0"/>
            <a:ext cx="9905998" cy="1478570"/>
          </a:xfrm>
        </p:spPr>
        <p:txBody>
          <a:bodyPr/>
          <a:lstStyle/>
          <a:p>
            <a:r>
              <a:rPr lang="kk-KZ" dirty="0">
                <a:latin typeface="Times New Roman" panose="02020603050405020304" pitchFamily="18" charset="0"/>
                <a:ea typeface="Times New Roman" panose="02020603050405020304" pitchFamily="18" charset="0"/>
              </a:rPr>
              <a:t>Жиындармен операциялар (амалдар).</a:t>
            </a:r>
            <a:endParaRPr lang="ru-RU" dirty="0"/>
          </a:p>
        </p:txBody>
      </p:sp>
    </p:spTree>
    <p:extLst>
      <p:ext uri="{BB962C8B-B14F-4D97-AF65-F5344CB8AC3E}">
        <p14:creationId xmlns:p14="http://schemas.microsoft.com/office/powerpoint/2010/main" val="404225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403686" y="0"/>
            <a:ext cx="9905998" cy="1478570"/>
          </a:xfrm>
        </p:spPr>
        <p:txBody>
          <a:bodyPr/>
          <a:lstStyle/>
          <a:p>
            <a:r>
              <a:rPr lang="kk-KZ" dirty="0">
                <a:latin typeface="Times New Roman" panose="02020603050405020304" pitchFamily="18" charset="0"/>
                <a:ea typeface="Times New Roman" panose="02020603050405020304" pitchFamily="18" charset="0"/>
              </a:rPr>
              <a:t>Жиындармен операциялар (амалдар).</a:t>
            </a:r>
            <a:endParaRPr lang="ru-RU" dirty="0"/>
          </a:p>
        </p:txBody>
      </p:sp>
      <p:sp>
        <p:nvSpPr>
          <p:cNvPr id="2" name="Объект 1"/>
          <p:cNvSpPr>
            <a:spLocks noGrp="1"/>
          </p:cNvSpPr>
          <p:nvPr>
            <p:ph idx="1"/>
          </p:nvPr>
        </p:nvSpPr>
        <p:spPr>
          <a:xfrm>
            <a:off x="1141413" y="1299411"/>
            <a:ext cx="6318166" cy="4491790"/>
          </a:xfrm>
        </p:spPr>
        <p:txBody>
          <a:bodyPr>
            <a:normAutofit/>
          </a:bodyPr>
          <a:lstStyle/>
          <a:p>
            <a:pPr marL="179705" indent="0" algn="just">
              <a:spcAft>
                <a:spcPts val="0"/>
              </a:spcAft>
              <a:buNone/>
            </a:pPr>
            <a:r>
              <a:rPr lang="kk-KZ" b="1" dirty="0">
                <a:latin typeface="Times New Roman" panose="02020603050405020304" pitchFamily="18" charset="0"/>
                <a:ea typeface="Times New Roman" panose="02020603050405020304" pitchFamily="18" charset="0"/>
              </a:rPr>
              <a:t>3. Жиындардың айырымы.</a:t>
            </a:r>
            <a:r>
              <a:rPr lang="kk-KZ" dirty="0">
                <a:latin typeface="Times New Roman" panose="02020603050405020304" pitchFamily="18" charset="0"/>
                <a:ea typeface="Times New Roman" panose="02020603050405020304" pitchFamily="18" charset="0"/>
              </a:rPr>
              <a:t> А жиынының  В-ға кірмейтін элементтерінен тұратын жиынды А,В жиындарының айырымы деп  атаймыз және ол төмендегідей өрнектеледі: </a:t>
            </a:r>
            <a:endParaRPr lang="ru-RU" dirty="0">
              <a:latin typeface="Times New Roman" panose="02020603050405020304" pitchFamily="18" charset="0"/>
              <a:ea typeface="Times New Roman" panose="02020603050405020304" pitchFamily="18" charset="0"/>
            </a:endParaRPr>
          </a:p>
          <a:p>
            <a:pPr marL="179705" indent="0" algn="just">
              <a:spcAft>
                <a:spcPts val="0"/>
              </a:spcAft>
              <a:buNone/>
            </a:pPr>
            <a:r>
              <a:rPr lang="ru-RU" dirty="0">
                <a:latin typeface="Times New Roman" panose="02020603050405020304" pitchFamily="18" charset="0"/>
                <a:ea typeface="Times New Roman" panose="02020603050405020304" pitchFamily="18" charset="0"/>
              </a:rPr>
              <a:t>А\В</a:t>
            </a:r>
            <a:r>
              <a:rPr lang="ru-RU" dirty="0">
                <a:latin typeface="Lucida Sans Unicode" panose="020B0602030504020204" pitchFamily="34"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rPr>
              <a:t>A-B</a:t>
            </a:r>
            <a:r>
              <a:rPr lang="ru-RU" dirty="0">
                <a:latin typeface="Lucida Sans Unicode" panose="020B0602030504020204" pitchFamily="34"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rPr>
              <a:t>{</a:t>
            </a:r>
            <a:r>
              <a:rPr lang="ru-RU" dirty="0" err="1">
                <a:latin typeface="Times New Roman" panose="02020603050405020304" pitchFamily="18" charset="0"/>
                <a:ea typeface="Times New Roman" panose="02020603050405020304" pitchFamily="18" charset="0"/>
              </a:rPr>
              <a:t>x|x</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A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a:t>
            </a:r>
            <a:r>
              <a:rPr lang="ru-RU" dirty="0" err="1">
                <a:latin typeface="Times New Roman" panose="02020603050405020304" pitchFamily="18" charset="0"/>
                <a:ea typeface="Times New Roman" panose="02020603050405020304" pitchFamily="18" charset="0"/>
                <a:sym typeface="Symbol" panose="05050102010706020507" pitchFamily="18" charset="2"/>
              </a:rPr>
              <a:t></a:t>
            </a:r>
            <a:r>
              <a:rPr lang="ru-RU" dirty="0" err="1">
                <a:latin typeface="Times New Roman" panose="02020603050405020304" pitchFamily="18" charset="0"/>
                <a:ea typeface="Times New Roman" panose="02020603050405020304" pitchFamily="18" charset="0"/>
              </a:rPr>
              <a:t>В</a:t>
            </a:r>
            <a:r>
              <a:rPr lang="ru-RU" dirty="0">
                <a:latin typeface="Times New Roman" panose="02020603050405020304" pitchFamily="18" charset="0"/>
                <a:ea typeface="Times New Roman" panose="02020603050405020304" pitchFamily="18" charset="0"/>
              </a:rPr>
              <a:t>}.</a:t>
            </a:r>
          </a:p>
          <a:p>
            <a:pPr indent="0" algn="just">
              <a:spcAft>
                <a:spcPts val="0"/>
              </a:spcAft>
              <a:buNone/>
            </a:pPr>
            <a:r>
              <a:rPr lang="ru-RU" dirty="0">
                <a:latin typeface="Times New Roman" panose="02020603050405020304" pitchFamily="18" charset="0"/>
                <a:ea typeface="Times New Roman" panose="02020603050405020304" pitchFamily="18" charset="0"/>
              </a:rPr>
              <a:t>A{1,2,3},   B{3,4,5}  </a:t>
            </a:r>
            <a:r>
              <a:rPr lang="ru-RU" dirty="0" err="1">
                <a:latin typeface="Times New Roman" panose="02020603050405020304" pitchFamily="18" charset="0"/>
                <a:ea typeface="Times New Roman" panose="02020603050405020304" pitchFamily="18" charset="0"/>
              </a:rPr>
              <a:t>болса</a:t>
            </a:r>
            <a:r>
              <a:rPr lang="ru-RU" dirty="0">
                <a:latin typeface="Times New Roman" panose="02020603050405020304" pitchFamily="18" charset="0"/>
                <a:ea typeface="Times New Roman" panose="02020603050405020304" pitchFamily="18" charset="0"/>
              </a:rPr>
              <a:t>, </a:t>
            </a:r>
          </a:p>
          <a:p>
            <a:pPr indent="0" algn="just">
              <a:spcAft>
                <a:spcPts val="0"/>
              </a:spcAft>
              <a:buNone/>
            </a:pPr>
            <a:r>
              <a:rPr lang="ru-RU" dirty="0">
                <a:latin typeface="Times New Roman" panose="02020603050405020304" pitchFamily="18" charset="0"/>
                <a:ea typeface="Times New Roman" panose="02020603050405020304" pitchFamily="18" charset="0"/>
              </a:rPr>
              <a:t>A\B={1,2};    B\A ={4,5};</a:t>
            </a:r>
          </a:p>
          <a:p>
            <a:endParaRPr lang="ru-RU" dirty="0"/>
          </a:p>
        </p:txBody>
      </p:sp>
      <p:pic>
        <p:nvPicPr>
          <p:cNvPr id="9" name="Рисунок 8"/>
          <p:cNvPicPr>
            <a:picLocks noChangeAspect="1"/>
          </p:cNvPicPr>
          <p:nvPr/>
        </p:nvPicPr>
        <p:blipFill>
          <a:blip r:embed="rId2"/>
          <a:stretch>
            <a:fillRect/>
          </a:stretch>
        </p:blipFill>
        <p:spPr>
          <a:xfrm>
            <a:off x="7998744" y="1478570"/>
            <a:ext cx="2853740" cy="2383020"/>
          </a:xfrm>
          <a:prstGeom prst="rect">
            <a:avLst/>
          </a:prstGeom>
        </p:spPr>
      </p:pic>
      <p:pic>
        <p:nvPicPr>
          <p:cNvPr id="11" name="Рисунок 10"/>
          <p:cNvPicPr>
            <a:picLocks noChangeAspect="1"/>
          </p:cNvPicPr>
          <p:nvPr/>
        </p:nvPicPr>
        <p:blipFill>
          <a:blip r:embed="rId3"/>
          <a:stretch>
            <a:fillRect/>
          </a:stretch>
        </p:blipFill>
        <p:spPr>
          <a:xfrm>
            <a:off x="7998744" y="4092240"/>
            <a:ext cx="2853740" cy="2203878"/>
          </a:xfrm>
          <a:prstGeom prst="rect">
            <a:avLst/>
          </a:prstGeom>
        </p:spPr>
      </p:pic>
    </p:spTree>
    <p:extLst>
      <p:ext uri="{BB962C8B-B14F-4D97-AF65-F5344CB8AC3E}">
        <p14:creationId xmlns:p14="http://schemas.microsoft.com/office/powerpoint/2010/main" val="282616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3" y="1299411"/>
            <a:ext cx="6630988" cy="5005136"/>
          </a:xfrm>
        </p:spPr>
        <p:txBody>
          <a:bodyPr>
            <a:normAutofit/>
          </a:bodyPr>
          <a:lstStyle/>
          <a:p>
            <a:pPr marL="179705" indent="0" algn="just">
              <a:spcAft>
                <a:spcPts val="0"/>
              </a:spcAft>
              <a:buNone/>
            </a:pPr>
            <a:r>
              <a:rPr lang="kk-KZ" b="1" dirty="0">
                <a:latin typeface="Times New Roman" panose="02020603050405020304" pitchFamily="18" charset="0"/>
                <a:ea typeface="Times New Roman" panose="02020603050405020304" pitchFamily="18" charset="0"/>
              </a:rPr>
              <a:t>4. Сақиналы қосынды.</a:t>
            </a:r>
            <a:r>
              <a:rPr lang="kk-KZ" dirty="0">
                <a:latin typeface="Times New Roman" panose="02020603050405020304" pitchFamily="18" charset="0"/>
                <a:ea typeface="Times New Roman" panose="02020603050405020304" pitchFamily="18" charset="0"/>
              </a:rPr>
              <a:t>  А,В жиындарының өзара айырымдарының бірігуін сақиналы қосынды немесе симметриялық айырым деп атайды A</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(A\B)</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 болып белгіленеді. (А\В)</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(В\А).Жоғарыда қарастырылған А,В үшін: A={1,2,3,4};   B={4,3,6,7} ;  </a:t>
            </a:r>
          </a:p>
          <a:p>
            <a:pPr marL="179705" indent="0" algn="just">
              <a:spcAft>
                <a:spcPts val="0"/>
              </a:spcAft>
              <a:buNone/>
            </a:pPr>
            <a:r>
              <a:rPr lang="kk-KZ" dirty="0">
                <a:latin typeface="Times New Roman" panose="02020603050405020304" pitchFamily="18" charset="0"/>
                <a:ea typeface="Times New Roman" panose="02020603050405020304" pitchFamily="18" charset="0"/>
              </a:rPr>
              <a:t>А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В = {1, 2, 6, 7};</a:t>
            </a:r>
            <a:endParaRPr lang="ru-RU" dirty="0">
              <a:latin typeface="Times New Roman" panose="02020603050405020304" pitchFamily="18" charset="0"/>
              <a:ea typeface="Times New Roman" panose="02020603050405020304" pitchFamily="18" charset="0"/>
            </a:endParaRPr>
          </a:p>
          <a:p>
            <a:pPr marL="179705" indent="0" algn="just">
              <a:spcAft>
                <a:spcPts val="0"/>
              </a:spcAft>
              <a:buNone/>
            </a:pPr>
            <a:r>
              <a:rPr lang="kk-KZ" dirty="0">
                <a:latin typeface="Times New Roman" panose="02020603050405020304" pitchFamily="18" charset="0"/>
                <a:ea typeface="Times New Roman" panose="02020603050405020304" pitchFamily="18" charset="0"/>
              </a:rPr>
              <a:t>Симметриялық айырымның тағы бір формуласы: </a:t>
            </a:r>
            <a:endParaRPr lang="ru-RU" dirty="0">
              <a:latin typeface="Times New Roman" panose="02020603050405020304" pitchFamily="18" charset="0"/>
              <a:ea typeface="Times New Roman" panose="02020603050405020304" pitchFamily="18" charset="0"/>
            </a:endParaRP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 </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endParaRPr lang="ru-RU" dirty="0">
              <a:latin typeface="Times New Roman" panose="02020603050405020304" pitchFamily="18" charset="0"/>
              <a:ea typeface="Times New Roman" panose="02020603050405020304" pitchFamily="18" charset="0"/>
            </a:endParaRPr>
          </a:p>
          <a:p>
            <a:endParaRPr lang="ru-RU" dirty="0"/>
          </a:p>
        </p:txBody>
      </p:sp>
      <p:sp>
        <p:nvSpPr>
          <p:cNvPr id="5" name="Заголовок 1"/>
          <p:cNvSpPr>
            <a:spLocks noGrp="1"/>
          </p:cNvSpPr>
          <p:nvPr>
            <p:ph type="title"/>
          </p:nvPr>
        </p:nvSpPr>
        <p:spPr>
          <a:xfrm>
            <a:off x="1403686" y="0"/>
            <a:ext cx="9905998" cy="1478570"/>
          </a:xfrm>
        </p:spPr>
        <p:txBody>
          <a:bodyPr/>
          <a:lstStyle/>
          <a:p>
            <a:r>
              <a:rPr lang="kk-KZ" dirty="0">
                <a:latin typeface="Times New Roman" panose="02020603050405020304" pitchFamily="18" charset="0"/>
                <a:ea typeface="Times New Roman" panose="02020603050405020304" pitchFamily="18" charset="0"/>
              </a:rPr>
              <a:t>Жиындармен операциялар (амалдар).</a:t>
            </a:r>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2064981053"/>
              </p:ext>
            </p:extLst>
          </p:nvPr>
        </p:nvGraphicFramePr>
        <p:xfrm>
          <a:off x="8665912" y="2249487"/>
          <a:ext cx="3128258" cy="2394702"/>
        </p:xfrm>
        <a:graphic>
          <a:graphicData uri="http://schemas.openxmlformats.org/presentationml/2006/ole">
            <mc:AlternateContent xmlns:mc="http://schemas.openxmlformats.org/markup-compatibility/2006">
              <mc:Choice xmlns:v="urn:schemas-microsoft-com:vml" Requires="v">
                <p:oleObj name="Точечный рисунок" r:id="rId2" imgW="1047619" imgH="800212" progId="Paint.Picture">
                  <p:embed/>
                </p:oleObj>
              </mc:Choice>
              <mc:Fallback>
                <p:oleObj name="Точечный рисунок" r:id="rId2" imgW="1047619" imgH="800212" progId="Paint.Picture">
                  <p:embed/>
                  <p:pic>
                    <p:nvPicPr>
                      <p:cNvPr id="7" name="Объект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912" y="2249487"/>
                        <a:ext cx="3128258" cy="2394702"/>
                      </a:xfrm>
                      <a:prstGeom prst="rect">
                        <a:avLst/>
                      </a:prstGeom>
                      <a:noFill/>
                    </p:spPr>
                  </p:pic>
                </p:oleObj>
              </mc:Fallback>
            </mc:AlternateContent>
          </a:graphicData>
        </a:graphic>
      </p:graphicFrame>
    </p:spTree>
    <p:extLst>
      <p:ext uri="{BB962C8B-B14F-4D97-AF65-F5344CB8AC3E}">
        <p14:creationId xmlns:p14="http://schemas.microsoft.com/office/powerpoint/2010/main" val="234898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141413" y="1347537"/>
                <a:ext cx="7340850" cy="4443664"/>
              </a:xfrm>
            </p:spPr>
            <p:txBody>
              <a:bodyPr>
                <a:normAutofit/>
              </a:bodyPr>
              <a:lstStyle/>
              <a:p>
                <a:pPr marL="179705" indent="0" algn="just">
                  <a:spcAft>
                    <a:spcPts val="0"/>
                  </a:spcAft>
                  <a:buNone/>
                </a:pPr>
                <a:r>
                  <a:rPr lang="kk-KZ" b="1" dirty="0">
                    <a:latin typeface="Times New Roman" panose="02020603050405020304" pitchFamily="18" charset="0"/>
                    <a:ea typeface="Times New Roman" panose="02020603050405020304" pitchFamily="18" charset="0"/>
                  </a:rPr>
                  <a:t>5. Жиынының толықтауышы.</a:t>
                </a:r>
                <a:r>
                  <a:rPr lang="kk-KZ" dirty="0">
                    <a:latin typeface="Times New Roman" panose="02020603050405020304" pitchFamily="18" charset="0"/>
                    <a:ea typeface="Times New Roman" panose="02020603050405020304" pitchFamily="18" charset="0"/>
                  </a:rPr>
                  <a:t> U универсумындағы А-ға тиісті емес элементтер U универсумындағы А жиынының толықтауышы деп аталады (А-ны U-ға дейін толықтыратын) Ā</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U\A болып белгіленеді.</a:t>
                </a:r>
                <a:endParaRPr lang="ru-RU" dirty="0">
                  <a:latin typeface="Times New Roman" panose="02020603050405020304" pitchFamily="18" charset="0"/>
                  <a:ea typeface="Times New Roman" panose="02020603050405020304" pitchFamily="18" charset="0"/>
                </a:endParaRPr>
              </a:p>
              <a:p>
                <a:pPr marL="179705" indent="0">
                  <a:buNone/>
                </a:pPr>
                <a:r>
                  <a:rPr lang="kk-KZ" dirty="0">
                    <a:latin typeface="Times New Roman" panose="02020603050405020304" pitchFamily="18" charset="0"/>
                    <a:ea typeface="Times New Roman" panose="02020603050405020304" pitchFamily="18" charset="0"/>
                  </a:rPr>
                  <a:t>Мысалы, егер U</a:t>
                </a:r>
                <a:r>
                  <a:rPr lang="ru-RU"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{1,2,3,4</a:t>
                </a:r>
                <a:r>
                  <a:rPr lang="en-US" dirty="0">
                    <a:latin typeface="Times New Roman" panose="02020603050405020304" pitchFamily="18" charset="0"/>
                    <a:ea typeface="Times New Roman" panose="02020603050405020304" pitchFamily="18" charset="0"/>
                  </a:rPr>
                  <a:t>,5,6,7</a:t>
                </a:r>
                <a:r>
                  <a:rPr lang="kk-KZ"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болса</a:t>
                </a:r>
              </a:p>
              <a:p>
                <a:pPr marL="179705" indent="0">
                  <a:buNone/>
                </a:pP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 {1,2,3,4} жиынының толықтауышы. </a:t>
                </a:r>
                <a:r>
                  <a:rPr lang="kk-KZ" i="1" dirty="0">
                    <a:latin typeface="Times New Roman" panose="02020603050405020304" pitchFamily="18" charset="0"/>
                    <a:ea typeface="Times New Roman" panose="02020603050405020304" pitchFamily="18" charset="0"/>
                  </a:rPr>
                  <a:t>Ā</a:t>
                </a:r>
                <a:r>
                  <a:rPr lang="kk-KZ" dirty="0">
                    <a:latin typeface="Times New Roman" panose="02020603050405020304" pitchFamily="18" charset="0"/>
                    <a:ea typeface="Times New Roman" panose="02020603050405020304" pitchFamily="18" charset="0"/>
                  </a:rPr>
                  <a:t> ={5,6,7}; </a:t>
                </a:r>
              </a:p>
              <a:p>
                <a:pPr marL="179705" indent="0">
                  <a:buNone/>
                </a:pPr>
                <a:r>
                  <a:rPr lang="kk-KZ"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={4,3,6,7} жиынының толықтауышысы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oMath>
                </a14:m>
                <a:r>
                  <a:rPr lang="en-US" dirty="0">
                    <a:latin typeface="Times New Roman" panose="02020603050405020304" pitchFamily="18" charset="0"/>
                    <a:ea typeface="Times New Roman" panose="02020603050405020304" pitchFamily="18" charset="0"/>
                  </a:rPr>
                  <a:t>=</a:t>
                </a:r>
                <a:r>
                  <a:rPr lang="kk-KZ" dirty="0">
                    <a:latin typeface="Times New Roman" panose="02020603050405020304" pitchFamily="18" charset="0"/>
                    <a:ea typeface="Times New Roman" panose="02020603050405020304" pitchFamily="18" charset="0"/>
                  </a:rPr>
                  <a:t>{1,2,5}</a:t>
                </a:r>
                <a:endParaRPr lang="ru-RU" dirty="0">
                  <a:latin typeface="Times New Roman" panose="02020603050405020304" pitchFamily="18" charset="0"/>
                  <a:ea typeface="Times New Roman" panose="02020603050405020304" pitchFamily="18" charset="0"/>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141413" y="1347537"/>
                <a:ext cx="7340850" cy="4443664"/>
              </a:xfrm>
              <a:blipFill>
                <a:blip r:embed="rId2"/>
                <a:stretch>
                  <a:fillRect t="-274" r="-1329"/>
                </a:stretch>
              </a:blipFill>
            </p:spPr>
            <p:txBody>
              <a:bodyPr/>
              <a:lstStyle/>
              <a:p>
                <a:r>
                  <a:rPr lang="ru-RU">
                    <a:noFill/>
                  </a:rPr>
                  <a:t> </a:t>
                </a:r>
              </a:p>
            </p:txBody>
          </p:sp>
        </mc:Fallback>
      </mc:AlternateContent>
      <p:sp>
        <p:nvSpPr>
          <p:cNvPr id="5" name="Заголовок 1"/>
          <p:cNvSpPr>
            <a:spLocks noGrp="1"/>
          </p:cNvSpPr>
          <p:nvPr>
            <p:ph type="title"/>
          </p:nvPr>
        </p:nvSpPr>
        <p:spPr>
          <a:xfrm>
            <a:off x="1403686" y="0"/>
            <a:ext cx="9905998" cy="1478570"/>
          </a:xfrm>
        </p:spPr>
        <p:txBody>
          <a:bodyPr/>
          <a:lstStyle/>
          <a:p>
            <a:r>
              <a:rPr lang="kk-KZ" dirty="0">
                <a:latin typeface="Times New Roman" panose="02020603050405020304" pitchFamily="18" charset="0"/>
                <a:ea typeface="Times New Roman" panose="02020603050405020304" pitchFamily="18" charset="0"/>
              </a:rPr>
              <a:t>Жиындармен операциялар (амалдар).</a:t>
            </a:r>
            <a:endParaRPr lang="ru-RU" dirty="0"/>
          </a:p>
        </p:txBody>
      </p:sp>
      <p:sp>
        <p:nvSpPr>
          <p:cNvPr id="6" name="Rectangle 2"/>
          <p:cNvSpPr>
            <a:spLocks noChangeArrowheads="1"/>
          </p:cNvSpPr>
          <p:nvPr/>
        </p:nvSpPr>
        <p:spPr bwMode="auto">
          <a:xfrm>
            <a:off x="8142371" y="1478569"/>
            <a:ext cx="385076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9" name="Рисунок 8"/>
          <p:cNvPicPr>
            <a:picLocks noChangeAspect="1"/>
          </p:cNvPicPr>
          <p:nvPr/>
        </p:nvPicPr>
        <p:blipFill>
          <a:blip r:embed="rId3"/>
          <a:stretch>
            <a:fillRect/>
          </a:stretch>
        </p:blipFill>
        <p:spPr>
          <a:xfrm>
            <a:off x="8771021" y="2077740"/>
            <a:ext cx="3140242" cy="2629953"/>
          </a:xfrm>
          <a:prstGeom prst="rect">
            <a:avLst/>
          </a:prstGeom>
        </p:spPr>
      </p:pic>
    </p:spTree>
    <p:extLst>
      <p:ext uri="{BB962C8B-B14F-4D97-AF65-F5344CB8AC3E}">
        <p14:creationId xmlns:p14="http://schemas.microsoft.com/office/powerpoint/2010/main" val="132363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141412" y="339634"/>
                <a:ext cx="9905999" cy="5852160"/>
              </a:xfrm>
            </p:spPr>
            <p:txBody>
              <a:bodyPr>
                <a:normAutofit/>
              </a:bodyPr>
              <a:lstStyle/>
              <a:p>
                <a:pPr marL="0" indent="0">
                  <a:buNone/>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Жиындардың геометриялық кескіндері </a:t>
                </a:r>
                <a:r>
                  <a:rPr lang="kk-KZ" i="1" dirty="0">
                    <a:latin typeface="Times New Roman" panose="02020603050405020304" pitchFamily="18" charset="0"/>
                    <a:ea typeface="Times New Roman" panose="02020603050405020304" pitchFamily="18" charset="0"/>
                  </a:rPr>
                  <a:t>Эйлер-Венн диаграммалары</a:t>
                </a:r>
                <a:r>
                  <a:rPr lang="kk-KZ" dirty="0">
                    <a:latin typeface="Times New Roman" panose="02020603050405020304" pitchFamily="18" charset="0"/>
                    <a:ea typeface="Times New Roman" panose="02020603050405020304" pitchFamily="18" charset="0"/>
                  </a:rPr>
                  <a:t> деп аталады. Біріктіру, қиылысу операцияларын кез-келген жиындар дың жиыны болатын </a:t>
                </a:r>
                <a:r>
                  <a:rPr lang="kk-KZ" i="1" dirty="0">
                    <a:latin typeface="Times New Roman" panose="02020603050405020304" pitchFamily="18" charset="0"/>
                    <a:ea typeface="Times New Roman" panose="02020603050405020304" pitchFamily="18" charset="0"/>
                  </a:rPr>
                  <a:t>А</a:t>
                </a:r>
                <a:r>
                  <a:rPr lang="kk-KZ" i="1" baseline="-25000" dirty="0">
                    <a:latin typeface="Times New Roman" panose="02020603050405020304" pitchFamily="18" charset="0"/>
                    <a:ea typeface="Times New Roman" panose="02020603050405020304" pitchFamily="18" charset="0"/>
                  </a:rPr>
                  <a:t>i</a:t>
                </a:r>
                <a:r>
                  <a:rPr lang="kk-KZ" dirty="0">
                    <a:latin typeface="Times New Roman" panose="02020603050405020304" pitchFamily="18" charset="0"/>
                    <a:ea typeface="Times New Roman" panose="02020603050405020304" pitchFamily="18" charset="0"/>
                  </a:rPr>
                  <a:t> (мұндағы </a:t>
                </a:r>
                <a:r>
                  <a:rPr lang="kk-KZ" i="1"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жиынының элементтерін қабылдайды) жиынына да анықтауға болады:</a:t>
                </a:r>
              </a:p>
              <a:p>
                <a:pPr marL="0" indent="0">
                  <a:buNone/>
                </a:pPr>
                <a:r>
                  <a:rPr lang="kk-KZ" dirty="0">
                    <a:latin typeface="Times New Roman" panose="02020603050405020304" pitchFamily="18" charset="0"/>
                    <a:ea typeface="Times New Roman" panose="02020603050405020304" pitchFamily="18" charset="0"/>
                  </a:rPr>
                  <a:t>Айталық </a:t>
                </a:r>
                <a:r>
                  <a:rPr lang="kk-KZ" i="1"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 элементтері индекс ретінде қолданылатын қандай да бір жиын болсын және </a:t>
                </a:r>
                <a:r>
                  <a:rPr lang="kk-KZ"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үшін А</a:t>
                </a:r>
                <a:r>
                  <a:rPr lang="kk-KZ" baseline="-25000"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белгілі болсын.</a:t>
                </a:r>
                <a:endParaRPr lang="kk-KZ" sz="1100" dirty="0">
                  <a:latin typeface="Times New Roman" panose="02020603050405020304" pitchFamily="18" charset="0"/>
                  <a:ea typeface="Times New Roman" panose="02020603050405020304" pitchFamily="18" charset="0"/>
                </a:endParaRPr>
              </a:p>
              <a:p>
                <a:pPr marL="0" indent="0">
                  <a:buNone/>
                </a:pPr>
                <a:r>
                  <a:rPr lang="kk-KZ" dirty="0">
                    <a:latin typeface="Times New Roman" panose="02020603050405020304" pitchFamily="18" charset="0"/>
                    <a:ea typeface="Times New Roman" panose="02020603050405020304" pitchFamily="18" charset="0"/>
                  </a:rPr>
                  <a:t>Егер I={1,2,…,n} болса </a:t>
                </a:r>
                <a:endParaRPr lang="en-US" dirty="0">
                  <a:latin typeface="Times New Roman" panose="02020603050405020304" pitchFamily="18" charset="0"/>
                  <a:ea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kk-KZ" i="1" dirty="0" smtClean="0">
                          <a:latin typeface="Cambria Math" panose="02040503050406030204" pitchFamily="18" charset="0"/>
                          <a:ea typeface="Times New Roman" panose="02020603050405020304" pitchFamily="18" charset="0"/>
                        </a:rPr>
                        <m:t>𝐴</m:t>
                      </m:r>
                      <m:r>
                        <a:rPr lang="kk-KZ" i="1" baseline="-25000" dirty="0" smtClean="0">
                          <a:latin typeface="Cambria Math" panose="02040503050406030204" pitchFamily="18" charset="0"/>
                          <a:ea typeface="Times New Roman" panose="02020603050405020304" pitchFamily="18" charset="0"/>
                        </a:rPr>
                        <m:t>1</m:t>
                      </m:r>
                      <m:r>
                        <a:rPr lang="kk-KZ"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kk-KZ" i="1" dirty="0" smtClean="0">
                          <a:latin typeface="Cambria Math" panose="02040503050406030204" pitchFamily="18" charset="0"/>
                          <a:ea typeface="Times New Roman" panose="02020603050405020304" pitchFamily="18" charset="0"/>
                        </a:rPr>
                        <m:t>𝐴</m:t>
                      </m:r>
                      <m:r>
                        <a:rPr lang="kk-KZ" i="1" baseline="-25000" dirty="0" smtClean="0">
                          <a:latin typeface="Cambria Math" panose="02040503050406030204" pitchFamily="18" charset="0"/>
                          <a:ea typeface="Times New Roman" panose="02020603050405020304" pitchFamily="18" charset="0"/>
                        </a:rPr>
                        <m:t>2</m:t>
                      </m:r>
                      <m:r>
                        <a:rPr lang="en-US"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a:latin typeface="Cambria Math" panose="02040503050406030204" pitchFamily="18" charset="0"/>
                          <a:ea typeface="Times New Roman" panose="02020603050405020304" pitchFamily="18" charset="0"/>
                        </a:rPr>
                        <m:t>𝐴</m:t>
                      </m:r>
                      <m:r>
                        <a:rPr lang="en-US" i="1" baseline="-25000" dirty="0">
                          <a:latin typeface="Cambria Math" panose="02040503050406030204" pitchFamily="18" charset="0"/>
                          <a:ea typeface="Times New Roman" panose="02020603050405020304" pitchFamily="18" charset="0"/>
                        </a:rPr>
                        <m:t>3</m:t>
                      </m:r>
                      <m:r>
                        <a:rPr lang="en-US" i="1" dirty="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a:latin typeface="Cambria Math" panose="02040503050406030204" pitchFamily="18" charset="0"/>
                          <a:ea typeface="Times New Roman" panose="02020603050405020304" pitchFamily="18" charset="0"/>
                        </a:rPr>
                        <m:t>…</m:t>
                      </m:r>
                      <m:r>
                        <a:rPr lang="en-US" i="1" dirty="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a:latin typeface="Cambria Math" panose="02040503050406030204" pitchFamily="18" charset="0"/>
                          <a:ea typeface="Times New Roman" panose="02020603050405020304" pitchFamily="18" charset="0"/>
                        </a:rPr>
                        <m:t>𝐴</m:t>
                      </m:r>
                      <m:r>
                        <a:rPr lang="en-US" i="1" baseline="-25000" dirty="0">
                          <a:latin typeface="Cambria Math" panose="02040503050406030204" pitchFamily="18" charset="0"/>
                          <a:ea typeface="Times New Roman" panose="02020603050405020304" pitchFamily="18" charset="0"/>
                        </a:rPr>
                        <m:t>𝑛</m:t>
                      </m:r>
                      <m:r>
                        <a:rPr lang="en-US" i="1" baseline="-25000" dirty="0">
                          <a:latin typeface="Cambria Math" panose="02040503050406030204" pitchFamily="18" charset="0"/>
                          <a:ea typeface="Times New Roman" panose="02020603050405020304" pitchFamily="18" charset="0"/>
                        </a:rPr>
                        <m:t> =</m:t>
                      </m:r>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sSub>
                            <m:sSubPr>
                              <m:ctrlPr>
                                <a:rPr lang="en-US" i="1" dirty="0" smtClean="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𝑖</m:t>
                              </m:r>
                            </m:sub>
                          </m:sSub>
                        </m:e>
                      </m:nary>
                    </m:oMath>
                  </m:oMathPara>
                </a14:m>
                <a:endParaRPr lang="en-US" dirty="0">
                  <a:latin typeface="Times New Roman" panose="02020603050405020304" pitchFamily="18" charset="0"/>
                  <a:ea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ea typeface="Times New Roman" panose="02020603050405020304" pitchFamily="18" charset="0"/>
                        </a:rPr>
                        <m:t>𝐴</m:t>
                      </m:r>
                      <m:r>
                        <a:rPr lang="en-US" i="1" baseline="-25000" dirty="0" smtClean="0">
                          <a:latin typeface="Cambria Math" panose="02040503050406030204" pitchFamily="18" charset="0"/>
                          <a:ea typeface="Times New Roman" panose="02020603050405020304" pitchFamily="18" charset="0"/>
                        </a:rPr>
                        <m:t>1</m:t>
                      </m:r>
                      <m:r>
                        <a:rPr lang="en-US"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smtClean="0">
                          <a:latin typeface="Cambria Math" panose="02040503050406030204" pitchFamily="18" charset="0"/>
                          <a:ea typeface="Times New Roman" panose="02020603050405020304" pitchFamily="18" charset="0"/>
                        </a:rPr>
                        <m:t>𝐴</m:t>
                      </m:r>
                      <m:r>
                        <a:rPr lang="en-US" i="1" baseline="-25000" dirty="0" smtClean="0">
                          <a:latin typeface="Cambria Math" panose="02040503050406030204" pitchFamily="18" charset="0"/>
                          <a:ea typeface="Times New Roman" panose="02020603050405020304" pitchFamily="18" charset="0"/>
                        </a:rPr>
                        <m:t>2</m:t>
                      </m:r>
                      <m:r>
                        <a:rPr lang="en-US"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smtClean="0">
                          <a:latin typeface="Cambria Math" panose="02040503050406030204" pitchFamily="18" charset="0"/>
                          <a:ea typeface="Times New Roman" panose="02020603050405020304" pitchFamily="18" charset="0"/>
                        </a:rPr>
                        <m:t>𝐴</m:t>
                      </m:r>
                      <m:r>
                        <a:rPr lang="en-US" i="1" baseline="-25000" dirty="0" smtClean="0">
                          <a:latin typeface="Cambria Math" panose="02040503050406030204" pitchFamily="18" charset="0"/>
                          <a:ea typeface="Times New Roman" panose="02020603050405020304" pitchFamily="18" charset="0"/>
                        </a:rPr>
                        <m:t>3 </m:t>
                      </m:r>
                      <m:r>
                        <a:rPr lang="en-US"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smtClean="0">
                          <a:latin typeface="Cambria Math" panose="02040503050406030204" pitchFamily="18" charset="0"/>
                          <a:ea typeface="Times New Roman" panose="02020603050405020304" pitchFamily="18" charset="0"/>
                        </a:rPr>
                        <m:t>…</m:t>
                      </m:r>
                      <m:r>
                        <a:rPr lang="en-US"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i="1" dirty="0" smtClean="0">
                          <a:latin typeface="Cambria Math" panose="02040503050406030204" pitchFamily="18" charset="0"/>
                          <a:ea typeface="Times New Roman" panose="02020603050405020304" pitchFamily="18" charset="0"/>
                        </a:rPr>
                        <m:t>𝐴</m:t>
                      </m:r>
                      <m:r>
                        <a:rPr lang="en-US" i="1" baseline="-25000" dirty="0" smtClean="0">
                          <a:latin typeface="Cambria Math" panose="02040503050406030204" pitchFamily="18" charset="0"/>
                          <a:ea typeface="Times New Roman" panose="02020603050405020304" pitchFamily="18" charset="0"/>
                        </a:rPr>
                        <m:t>𝑛</m:t>
                      </m:r>
                      <m:r>
                        <a:rPr lang="en-US" i="1" dirty="0" smtClean="0">
                          <a:latin typeface="Cambria Math" panose="02040503050406030204" pitchFamily="18" charset="0"/>
                        </a:rPr>
                        <m:t>=</m:t>
                      </m:r>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𝑖</m:t>
                              </m:r>
                            </m:sub>
                          </m:sSub>
                        </m:e>
                      </m:nary>
                    </m:oMath>
                  </m:oMathPara>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141412" y="339634"/>
                <a:ext cx="9905999" cy="5852160"/>
              </a:xfrm>
              <a:blipFill>
                <a:blip r:embed="rId2"/>
                <a:stretch>
                  <a:fillRect l="-923" t="-208"/>
                </a:stretch>
              </a:blipFill>
            </p:spPr>
            <p:txBody>
              <a:bodyPr/>
              <a:lstStyle/>
              <a:p>
                <a:r>
                  <a:rPr lang="ru-RU">
                    <a:noFill/>
                  </a:rPr>
                  <a:t> </a:t>
                </a:r>
              </a:p>
            </p:txBody>
          </p:sp>
        </mc:Fallback>
      </mc:AlternateContent>
    </p:spTree>
    <p:extLst>
      <p:ext uri="{BB962C8B-B14F-4D97-AF65-F5344CB8AC3E}">
        <p14:creationId xmlns:p14="http://schemas.microsoft.com/office/powerpoint/2010/main" val="366610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648579"/>
          </a:xfrm>
        </p:spPr>
        <p:txBody>
          <a:bodyPr>
            <a:normAutofit fontScale="90000"/>
          </a:bodyPr>
          <a:lstStyle/>
          <a:p>
            <a:r>
              <a:rPr lang="kk-KZ" b="1" dirty="0">
                <a:latin typeface="Times New Roman" panose="02020603050405020304" pitchFamily="18" charset="0"/>
                <a:ea typeface="Times New Roman" panose="02020603050405020304" pitchFamily="18" charset="0"/>
              </a:rPr>
              <a:t>Жиындарға қолданылатын операциялардың қасиеттері</a:t>
            </a:r>
            <a:br>
              <a:rPr lang="kk-KZ" sz="1600" dirty="0">
                <a:latin typeface="Times New Roman" panose="02020603050405020304" pitchFamily="18" charset="0"/>
                <a:ea typeface="Times New Roman" panose="02020603050405020304" pitchFamily="18" charset="0"/>
              </a:rPr>
            </a:br>
            <a:endParaRPr lang="kk-KZ" dirty="0"/>
          </a:p>
        </p:txBody>
      </p:sp>
      <p:sp>
        <p:nvSpPr>
          <p:cNvPr id="3" name="Объект 2"/>
          <p:cNvSpPr>
            <a:spLocks noGrp="1"/>
          </p:cNvSpPr>
          <p:nvPr>
            <p:ph idx="1"/>
          </p:nvPr>
        </p:nvSpPr>
        <p:spPr>
          <a:xfrm>
            <a:off x="1141412" y="1267097"/>
            <a:ext cx="9905999" cy="4524104"/>
          </a:xfrm>
        </p:spPr>
        <p:txBody>
          <a:bodyPr>
            <a:normAutofit fontScale="92500" lnSpcReduction="10000"/>
          </a:bodyPr>
          <a:lstStyle/>
          <a:p>
            <a:pPr indent="0" algn="just">
              <a:spcAft>
                <a:spcPts val="0"/>
              </a:spcAft>
              <a:buNone/>
            </a:pPr>
            <a:r>
              <a:rPr lang="kk-KZ" dirty="0">
                <a:latin typeface="Times New Roman" panose="02020603050405020304" pitchFamily="18" charset="0"/>
                <a:ea typeface="Times New Roman" panose="02020603050405020304" pitchFamily="18" charset="0"/>
              </a:rPr>
              <a:t>1.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операцияларының ассоциативтігі </a:t>
            </a: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a:t>
            </a: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 </a:t>
            </a:r>
          </a:p>
          <a:p>
            <a:pPr marL="179705" indent="0" algn="just">
              <a:spcAft>
                <a:spcPts val="0"/>
              </a:spcAft>
              <a:buNone/>
            </a:pPr>
            <a:r>
              <a:rPr lang="kk-KZ" dirty="0">
                <a:latin typeface="Times New Roman" panose="02020603050405020304" pitchFamily="18" charset="0"/>
                <a:ea typeface="Times New Roman" panose="02020603050405020304" pitchFamily="18" charset="0"/>
              </a:rPr>
              <a:t>2.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t>
            </a:r>
            <a:r>
              <a:rPr lang="kk-KZ" dirty="0">
                <a:latin typeface="Times New Roman" panose="02020603050405020304" pitchFamily="18" charset="0"/>
                <a:ea typeface="Times New Roman" panose="02020603050405020304" pitchFamily="18" charset="0"/>
                <a:sym typeface="Symbol" panose="05050102010706020507" pitchFamily="18" charset="2"/>
              </a:rPr>
              <a:t> </a:t>
            </a:r>
            <a:r>
              <a:rPr lang="kk-KZ" dirty="0">
                <a:latin typeface="Times New Roman" panose="02020603050405020304" pitchFamily="18" charset="0"/>
                <a:ea typeface="Times New Roman" panose="02020603050405020304" pitchFamily="18" charset="0"/>
              </a:rPr>
              <a:t>операцияларының коммутативтігі </a:t>
            </a: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 </a:t>
            </a: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a:t>
            </a:r>
          </a:p>
          <a:p>
            <a:pPr marL="179705" indent="0" algn="just">
              <a:spcAft>
                <a:spcPts val="0"/>
              </a:spcAft>
              <a:buNone/>
            </a:pPr>
            <a:r>
              <a:rPr lang="kk-KZ" dirty="0">
                <a:latin typeface="Times New Roman" panose="02020603050405020304" pitchFamily="18" charset="0"/>
                <a:ea typeface="Times New Roman" panose="02020603050405020304" pitchFamily="18" charset="0"/>
              </a:rPr>
              <a:t>3. Дистрибутивті заң (үлестіру заңы)</a:t>
            </a: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   </a:t>
            </a:r>
          </a:p>
          <a:p>
            <a:pPr marL="179705" indent="0" algn="just">
              <a:spcAft>
                <a:spcPts val="0"/>
              </a:spcAft>
              <a:buNone/>
            </a:pP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C)</a:t>
            </a:r>
          </a:p>
          <a:p>
            <a:pPr marL="179705" indent="0" algn="just">
              <a:spcAft>
                <a:spcPts val="0"/>
              </a:spcAft>
              <a:buNone/>
            </a:pP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40521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2669" y="300446"/>
            <a:ext cx="7610702" cy="1240971"/>
          </a:xfrm>
        </p:spPr>
        <p:txBody>
          <a:bodyPr>
            <a:normAutofit/>
          </a:bodyPr>
          <a:lstStyle/>
          <a:p>
            <a:r>
              <a:rPr lang="kk-KZ" dirty="0"/>
              <a:t>Логика тарихы</a:t>
            </a:r>
          </a:p>
        </p:txBody>
      </p:sp>
      <p:sp>
        <p:nvSpPr>
          <p:cNvPr id="3" name="Объект 2"/>
          <p:cNvSpPr>
            <a:spLocks noGrp="1"/>
          </p:cNvSpPr>
          <p:nvPr>
            <p:ph idx="1"/>
          </p:nvPr>
        </p:nvSpPr>
        <p:spPr>
          <a:xfrm>
            <a:off x="1141412" y="1541418"/>
            <a:ext cx="6709365" cy="4572000"/>
          </a:xfrm>
        </p:spPr>
        <p:txBody>
          <a:bodyPr>
            <a:normAutofit lnSpcReduction="10000"/>
          </a:bodyPr>
          <a:lstStyle/>
          <a:p>
            <a:pPr marL="0" indent="0">
              <a:buNone/>
            </a:pPr>
            <a:r>
              <a:rPr lang="kk-KZ" altLang="ru-RU" b="1" dirty="0"/>
              <a:t>Формальды логика бойынша сақталған алғашқы жұмыс - Аристотельдің «Бірінші Аналитика» шығармасы. </a:t>
            </a:r>
          </a:p>
          <a:p>
            <a:pPr marL="0" indent="0">
              <a:buNone/>
            </a:pPr>
            <a:r>
              <a:rPr lang="kk-KZ" altLang="ru-RU" b="1" dirty="0"/>
              <a:t>Онда силлогистиканың негіздері - кейбір мәлімдемелерді басқалардан шығару ережелері қарастырылады. </a:t>
            </a:r>
          </a:p>
          <a:p>
            <a:pPr marL="0" indent="0">
              <a:buNone/>
            </a:pPr>
            <a:r>
              <a:rPr lang="kk-KZ" altLang="ru-RU" b="1" dirty="0"/>
              <a:t>Мысалы: «Барлық адамдар өледі» және «Сократ - адам» деген тұжырымдардан «Сократтыңда өмірі шектеулі» деген тұжырым жасауға болады. </a:t>
            </a:r>
          </a:p>
          <a:p>
            <a:endParaRPr lang="kk-KZ" altLang="ru-RU" b="1" dirty="0"/>
          </a:p>
          <a:p>
            <a:endParaRPr lang="kk-KZ" dirty="0"/>
          </a:p>
        </p:txBody>
      </p:sp>
      <p:pic>
        <p:nvPicPr>
          <p:cNvPr id="6146" name="Picture 2" descr="https://pbs.twimg.com/media/D-QKJryXYAAKjFH.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289" y="1698172"/>
            <a:ext cx="3382645" cy="3447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26468" y="5368200"/>
            <a:ext cx="2042547" cy="646331"/>
          </a:xfrm>
          <a:prstGeom prst="rect">
            <a:avLst/>
          </a:prstGeom>
          <a:noFill/>
        </p:spPr>
        <p:txBody>
          <a:bodyPr wrap="none" rtlCol="0">
            <a:spAutoFit/>
          </a:bodyPr>
          <a:lstStyle/>
          <a:p>
            <a:pPr algn="ctr"/>
            <a:r>
              <a:rPr lang="kk-KZ" altLang="ru-RU" b="1" dirty="0"/>
              <a:t>Аристотель</a:t>
            </a:r>
          </a:p>
          <a:p>
            <a:pPr algn="ctr"/>
            <a:r>
              <a:rPr lang="kk-KZ" altLang="ru-RU" b="1" dirty="0"/>
              <a:t>(б.з.д. 384-322)</a:t>
            </a:r>
            <a:endParaRPr lang="kk-KZ" dirty="0"/>
          </a:p>
        </p:txBody>
      </p:sp>
    </p:spTree>
    <p:extLst>
      <p:ext uri="{BB962C8B-B14F-4D97-AF65-F5344CB8AC3E}">
        <p14:creationId xmlns:p14="http://schemas.microsoft.com/office/powerpoint/2010/main" val="194785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648579"/>
          </a:xfrm>
        </p:spPr>
        <p:txBody>
          <a:bodyPr>
            <a:normAutofit fontScale="90000"/>
          </a:bodyPr>
          <a:lstStyle/>
          <a:p>
            <a:r>
              <a:rPr lang="kk-KZ" b="1" dirty="0">
                <a:latin typeface="Times New Roman" panose="02020603050405020304" pitchFamily="18" charset="0"/>
                <a:ea typeface="Times New Roman" panose="02020603050405020304" pitchFamily="18" charset="0"/>
              </a:rPr>
              <a:t>Жиындарға қолданылатын операциялардың қасиеттері</a:t>
            </a:r>
            <a:br>
              <a:rPr lang="kk-KZ" sz="1600" dirty="0">
                <a:latin typeface="Times New Roman" panose="02020603050405020304" pitchFamily="18" charset="0"/>
                <a:ea typeface="Times New Roman" panose="02020603050405020304" pitchFamily="18" charset="0"/>
              </a:rPr>
            </a:br>
            <a:endParaRPr lang="kk-KZ"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1141412" y="1267097"/>
                <a:ext cx="9905999" cy="5205892"/>
              </a:xfrm>
            </p:spPr>
            <p:txBody>
              <a:bodyPr>
                <a:normAutofit/>
              </a:bodyPr>
              <a:lstStyle/>
              <a:p>
                <a:pPr marL="179705" indent="0" algn="just">
                  <a:lnSpc>
                    <a:spcPct val="100000"/>
                  </a:lnSpc>
                  <a:spcBef>
                    <a:spcPts val="600"/>
                  </a:spcBef>
                  <a:buNone/>
                </a:pPr>
                <a:r>
                  <a:rPr lang="en-US" dirty="0">
                    <a:latin typeface="Times New Roman" panose="02020603050405020304" pitchFamily="18" charset="0"/>
                    <a:ea typeface="Times New Roman" panose="02020603050405020304" pitchFamily="18" charset="0"/>
                  </a:rPr>
                  <a:t>4. </a:t>
                </a:r>
                <a:r>
                  <a:rPr lang="ru-RU" dirty="0" err="1">
                    <a:latin typeface="Times New Roman" panose="02020603050405020304" pitchFamily="18" charset="0"/>
                    <a:ea typeface="Times New Roman" panose="02020603050405020304" pitchFamily="18" charset="0"/>
                  </a:rPr>
                  <a:t>Идемпотенттік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заң</a:t>
                </a:r>
                <a:endParaRPr lang="ru-RU" dirty="0">
                  <a:latin typeface="Times New Roman" panose="02020603050405020304" pitchFamily="18" charset="0"/>
                  <a:ea typeface="Times New Roman" panose="02020603050405020304" pitchFamily="18" charset="0"/>
                </a:endParaRPr>
              </a:p>
              <a:p>
                <a:pPr marL="179705" indent="0" algn="just">
                  <a:lnSpc>
                    <a:spcPct val="100000"/>
                  </a:lnSpc>
                  <a:spcBef>
                    <a:spcPts val="600"/>
                  </a:spcBef>
                  <a:buNone/>
                </a:pPr>
                <a:r>
                  <a:rPr lang="en-US"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A=A</a:t>
                </a:r>
                <a:r>
                  <a:rPr lang="kk-KZ"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A=A    </a:t>
                </a:r>
                <a:endParaRPr lang="ru-RU" dirty="0">
                  <a:latin typeface="Times New Roman" panose="02020603050405020304" pitchFamily="18" charset="0"/>
                  <a:ea typeface="Times New Roman" panose="02020603050405020304" pitchFamily="18" charset="0"/>
                </a:endParaRPr>
              </a:p>
              <a:p>
                <a:pPr marL="179705" indent="0" algn="just">
                  <a:lnSpc>
                    <a:spcPct val="100000"/>
                  </a:lnSpc>
                  <a:spcBef>
                    <a:spcPts val="600"/>
                  </a:spcBef>
                  <a:buNone/>
                </a:pPr>
                <a:r>
                  <a:rPr lang="en-US" dirty="0">
                    <a:latin typeface="Times New Roman" panose="02020603050405020304" pitchFamily="18" charset="0"/>
                    <a:ea typeface="Times New Roman" panose="02020603050405020304" pitchFamily="18" charset="0"/>
                  </a:rPr>
                  <a:t>5. </a:t>
                </a:r>
                <a:r>
                  <a:rPr lang="ru-RU" dirty="0" err="1">
                    <a:latin typeface="Times New Roman" panose="02020603050405020304" pitchFamily="18" charset="0"/>
                    <a:ea typeface="Times New Roman" panose="02020603050405020304" pitchFamily="18" charset="0"/>
                  </a:rPr>
                  <a:t>Жұтылу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заңы</a:t>
                </a:r>
                <a:endParaRPr lang="ru-RU" dirty="0">
                  <a:latin typeface="Times New Roman" panose="02020603050405020304" pitchFamily="18" charset="0"/>
                  <a:ea typeface="Times New Roman" panose="02020603050405020304" pitchFamily="18" charset="0"/>
                </a:endParaRPr>
              </a:p>
              <a:p>
                <a:pPr indent="0" algn="just">
                  <a:lnSpc>
                    <a:spcPct val="100000"/>
                  </a:lnSpc>
                  <a:spcBef>
                    <a:spcPts val="600"/>
                  </a:spcBef>
                  <a:buNone/>
                </a:pPr>
                <a:r>
                  <a:rPr lang="en-US"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B)=A</a:t>
                </a:r>
                <a:r>
                  <a:rPr lang="kk-KZ"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B)=A</a:t>
                </a:r>
                <a:endParaRPr lang="ru-RU" dirty="0">
                  <a:latin typeface="Times New Roman" panose="02020603050405020304" pitchFamily="18" charset="0"/>
                  <a:ea typeface="Times New Roman" panose="02020603050405020304" pitchFamily="18" charset="0"/>
                </a:endParaRPr>
              </a:p>
              <a:p>
                <a:pPr marL="179705" indent="0">
                  <a:lnSpc>
                    <a:spcPct val="100000"/>
                  </a:lnSpc>
                  <a:spcBef>
                    <a:spcPts val="600"/>
                  </a:spcBef>
                  <a:buNone/>
                </a:pPr>
                <a:r>
                  <a:rPr lang="kk-KZ" dirty="0">
                    <a:latin typeface="Times New Roman" panose="02020603050405020304" pitchFamily="18" charset="0"/>
                    <a:ea typeface="Times New Roman" panose="02020603050405020304" pitchFamily="18" charset="0"/>
                  </a:rPr>
                  <a:t>6. Де </a:t>
                </a:r>
                <a:r>
                  <a:rPr lang="kk-KZ">
                    <a:latin typeface="Times New Roman" panose="02020603050405020304" pitchFamily="18" charset="0"/>
                    <a:ea typeface="Times New Roman" panose="02020603050405020304" pitchFamily="18" charset="0"/>
                  </a:rPr>
                  <a:t>Морган заңдары</a:t>
                </a:r>
                <a:endParaRPr lang="ru-RU" dirty="0">
                  <a:latin typeface="Times New Roman" panose="02020603050405020304" pitchFamily="18" charset="0"/>
                  <a:ea typeface="Times New Roman" panose="02020603050405020304" pitchFamily="18" charset="0"/>
                </a:endParaRPr>
              </a:p>
              <a:p>
                <a:pPr marL="179705" indent="0">
                  <a:lnSpc>
                    <a:spcPct val="100000"/>
                  </a:lnSpc>
                  <a:spcBef>
                    <a:spcPts val="600"/>
                  </a:spcBef>
                  <a:buNone/>
                </a:pPr>
                <a14:m>
                  <m:oMathPara xmlns:m="http://schemas.openxmlformats.org/officeDocument/2006/math">
                    <m:oMathParaPr>
                      <m:jc m:val="left"/>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ea typeface="Times New Roman" panose="020206030504050203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r>
                            <m:rPr>
                              <m:nor/>
                            </m:rPr>
                            <a:rPr lang="ru-RU" dirty="0">
                              <a:latin typeface="Times New Roman" panose="02020603050405020304" pitchFamily="18" charset="0"/>
                              <a:ea typeface="Times New Roman" panose="02020603050405020304" pitchFamily="18" charset="0"/>
                            </a:rPr>
                            <m:t> </m:t>
                          </m:r>
                        </m:e>
                      </m:acc>
                    </m:oMath>
                  </m:oMathPara>
                </a14:m>
                <a:endParaRPr lang="en-US" dirty="0"/>
              </a:p>
              <a:p>
                <a:pPr marL="179705" indent="0">
                  <a:lnSpc>
                    <a:spcPct val="100000"/>
                  </a:lnSpc>
                  <a:spcBef>
                    <a:spcPts val="600"/>
                  </a:spcBef>
                  <a:buNone/>
                </a:pPr>
                <a14:m>
                  <m:oMathPara xmlns:m="http://schemas.openxmlformats.org/officeDocument/2006/math">
                    <m:oMathParaPr>
                      <m:jc m:val="left"/>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Times New Roman" panose="02020603050405020304" pitchFamily="18" charset="0"/>
                            </a:rPr>
                            <m:t>𝐴</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r>
                            <m:rPr>
                              <m:nor/>
                            </m:rPr>
                            <a:rPr lang="ru-RU" dirty="0">
                              <a:latin typeface="Times New Roman" panose="02020603050405020304" pitchFamily="18" charset="0"/>
                              <a:ea typeface="Times New Roman" panose="02020603050405020304" pitchFamily="18" charset="0"/>
                            </a:rPr>
                            <m:t> </m:t>
                          </m:r>
                        </m:e>
                      </m:acc>
                    </m:oMath>
                  </m:oMathPara>
                </a14:m>
                <a:endParaRPr lang="en-US" dirty="0">
                  <a:latin typeface="Times New Roman" panose="02020603050405020304" pitchFamily="18" charset="0"/>
                  <a:ea typeface="Times New Roman" panose="02020603050405020304" pitchFamily="18" charset="0"/>
                </a:endParaRPr>
              </a:p>
              <a:p>
                <a:pPr marL="179705" indent="0" algn="just">
                  <a:lnSpc>
                    <a:spcPct val="100000"/>
                  </a:lnSpc>
                  <a:spcBef>
                    <a:spcPts val="600"/>
                  </a:spcBef>
                  <a:buNone/>
                </a:pPr>
                <a:r>
                  <a:rPr lang="kk-KZ" dirty="0">
                    <a:latin typeface="Times New Roman" panose="02020603050405020304" pitchFamily="18" charset="0"/>
                    <a:ea typeface="Times New Roman" panose="02020603050405020304" pitchFamily="18" charset="0"/>
                  </a:rPr>
                  <a:t>7. Нөл мен бір заңы, айталық 0</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1</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U онда</a:t>
                </a:r>
                <a:endParaRPr lang="ru-RU" dirty="0">
                  <a:latin typeface="Times New Roman" panose="02020603050405020304" pitchFamily="18" charset="0"/>
                  <a:ea typeface="Times New Roman" panose="02020603050405020304" pitchFamily="18" charset="0"/>
                </a:endParaRPr>
              </a:p>
              <a:p>
                <a:pPr marL="179705" indent="0" algn="just">
                  <a:lnSpc>
                    <a:spcPct val="100000"/>
                  </a:lnSpc>
                  <a:spcBef>
                    <a:spcPts val="600"/>
                  </a:spcBef>
                  <a:buNone/>
                </a:pPr>
                <a:r>
                  <a:rPr lang="ru-RU" dirty="0">
                    <a:latin typeface="Times New Roman" panose="02020603050405020304" pitchFamily="18" charset="0"/>
                    <a:ea typeface="Times New Roman" panose="02020603050405020304" pitchFamily="18" charset="0"/>
                  </a:rPr>
                  <a:t>А</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=A;  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1=1;    A</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1=A;</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Times New Roman" panose="02020603050405020304" pitchFamily="18" charset="0"/>
                          </a:rPr>
                          <m:t>𝐴</m:t>
                        </m:r>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Times New Roman" panose="02020603050405020304" pitchFamily="18" charset="0"/>
                          </a:rPr>
                          <m:t>𝐴</m:t>
                        </m:r>
                      </m:e>
                    </m:acc>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=0</m:t>
                    </m:r>
                  </m:oMath>
                </a14:m>
                <a:endParaRPr lang="ru-RU" dirty="0"/>
              </a:p>
              <a:p>
                <a:pPr marL="179705" indent="0" algn="just">
                  <a:buNone/>
                </a:pPr>
                <a:r>
                  <a:rPr lang="ru-RU" dirty="0">
                    <a:latin typeface="Times New Roman" panose="02020603050405020304" pitchFamily="18" charset="0"/>
                    <a:ea typeface="Times New Roman" panose="02020603050405020304" pitchFamily="18" charset="0"/>
                  </a:rPr>
                  <a:t>8. </a:t>
                </a:r>
                <a:r>
                  <a:rPr lang="ru-RU" dirty="0" err="1">
                    <a:latin typeface="Times New Roman" panose="02020603050405020304" pitchFamily="18" charset="0"/>
                    <a:ea typeface="Times New Roman" panose="02020603050405020304" pitchFamily="18" charset="0"/>
                  </a:rPr>
                  <a:t>Қос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терістеу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заңы</a:t>
                </a:r>
                <a:r>
                  <a:rPr lang="en-US" dirty="0">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a:t>
                </a:r>
                <a:r>
                  <a:rPr lang="ru-RU">
                    <a:latin typeface="Times New Roman" panose="02020603050405020304" pitchFamily="18" charset="0"/>
                    <a:ea typeface="Times New Roman" panose="02020603050405020304" pitchFamily="18" charset="0"/>
                  </a:rPr>
                  <a:t>инволютивтік</a:t>
                </a:r>
                <a:r>
                  <a:rPr lang="en-US">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marL="179705" indent="0" algn="just">
                  <a:spcAft>
                    <a:spcPts val="0"/>
                  </a:spcAft>
                  <a:buNone/>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m:rPr>
                              <m:nor/>
                            </m:rPr>
                            <a:rPr lang="kk-KZ" i="1" dirty="0">
                              <a:latin typeface="Cambria Math" panose="02040503050406030204" pitchFamily="18" charset="0"/>
                            </a:rPr>
                            <m:t>Ā</m:t>
                          </m:r>
                        </m:e>
                      </m:bar>
                      <m:r>
                        <a:rPr lang="en-US" i="1">
                          <a:latin typeface="Cambria Math" panose="02040503050406030204" pitchFamily="18" charset="0"/>
                        </a:rPr>
                        <m:t>=</m:t>
                      </m:r>
                      <m:r>
                        <a:rPr lang="en-US" i="1">
                          <a:latin typeface="Cambria Math" panose="02040503050406030204" pitchFamily="18" charset="0"/>
                        </a:rPr>
                        <m:t>𝐴</m:t>
                      </m:r>
                    </m:oMath>
                  </m:oMathPara>
                </a14:m>
                <a:endParaRPr lang="ru-RU" i="1" dirty="0">
                  <a:latin typeface="Cambria Math" panose="02040503050406030204" pitchFamily="18" charset="0"/>
                </a:endParaRPr>
              </a:p>
              <a:p>
                <a:pPr marL="179705" indent="0" algn="just">
                  <a:lnSpc>
                    <a:spcPct val="100000"/>
                  </a:lnSpc>
                  <a:spcBef>
                    <a:spcPts val="0"/>
                  </a:spcBef>
                  <a:buNone/>
                </a:pP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1141412" y="1267097"/>
                <a:ext cx="9905999" cy="5205892"/>
              </a:xfrm>
              <a:blipFill>
                <a:blip r:embed="rId2"/>
                <a:stretch>
                  <a:fillRect t="-937"/>
                </a:stretch>
              </a:blipFill>
            </p:spPr>
            <p:txBody>
              <a:bodyPr/>
              <a:lstStyle/>
              <a:p>
                <a:r>
                  <a:rPr lang="ru-RU">
                    <a:noFill/>
                  </a:rPr>
                  <a:t> </a:t>
                </a:r>
              </a:p>
            </p:txBody>
          </p:sp>
        </mc:Fallback>
      </mc:AlternateContent>
    </p:spTree>
    <p:extLst>
      <p:ext uri="{BB962C8B-B14F-4D97-AF65-F5344CB8AC3E}">
        <p14:creationId xmlns:p14="http://schemas.microsoft.com/office/powerpoint/2010/main" val="341979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648579"/>
          </a:xfrm>
        </p:spPr>
        <p:txBody>
          <a:bodyPr>
            <a:normAutofit/>
          </a:bodyPr>
          <a:lstStyle/>
          <a:p>
            <a:r>
              <a:rPr lang="ru-RU" b="1" dirty="0">
                <a:latin typeface="Times New Roman" panose="02020603050405020304" pitchFamily="18" charset="0"/>
                <a:ea typeface="Times New Roman" panose="02020603050405020304" pitchFamily="18" charset="0"/>
              </a:rPr>
              <a:t>Жабу </a:t>
            </a:r>
            <a:r>
              <a:rPr lang="ru-RU" b="1" dirty="0" err="1">
                <a:latin typeface="Times New Roman" panose="02020603050405020304" pitchFamily="18" charset="0"/>
                <a:ea typeface="Times New Roman" panose="02020603050405020304" pitchFamily="18" charset="0"/>
              </a:rPr>
              <a:t>және</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бөліктеу</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141412" y="1267097"/>
                <a:ext cx="9905999" cy="4524104"/>
              </a:xfrm>
            </p:spPr>
            <p:txBody>
              <a:bodyPr>
                <a:normAutofit/>
              </a:bodyPr>
              <a:lstStyle/>
              <a:p>
                <a:pPr marL="179705" indent="0" algn="just">
                  <a:buNone/>
                </a:pPr>
                <a:r>
                  <a:rPr lang="kk-KZ" b="1" u="sng" dirty="0">
                    <a:latin typeface="Times New Roman" panose="02020603050405020304" pitchFamily="18" charset="0"/>
                    <a:ea typeface="Times New Roman" panose="02020603050405020304" pitchFamily="18" charset="0"/>
                  </a:rPr>
                  <a:t>Анықтама</a:t>
                </a:r>
                <a:r>
                  <a:rPr lang="kk-KZ" b="1" dirty="0">
                    <a:latin typeface="Times New Roman" panose="02020603050405020304" pitchFamily="18" charset="0"/>
                    <a:ea typeface="Times New Roman" panose="02020603050405020304" pitchFamily="18" charset="0"/>
                  </a:rPr>
                  <a:t>.</a:t>
                </a:r>
                <a:r>
                  <a:rPr lang="kk-KZ" dirty="0">
                    <a:latin typeface="Times New Roman" panose="02020603050405020304" pitchFamily="18" charset="0"/>
                    <a:ea typeface="Times New Roman" panose="02020603050405020304" pitchFamily="18" charset="0"/>
                  </a:rPr>
                  <a:t> Егер A = </a:t>
                </a:r>
                <a14:m>
                  <m:oMath xmlns:m="http://schemas.openxmlformats.org/officeDocument/2006/math">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=1</m:t>
                        </m:r>
                      </m:sub>
                      <m:sup>
                        <m:r>
                          <a:rPr lang="en-US" i="1" dirty="0">
                            <a:latin typeface="Cambria Math" panose="02040503050406030204" pitchFamily="18" charset="0"/>
                          </a:rPr>
                          <m:t>𝑛</m:t>
                        </m:r>
                      </m:sup>
                      <m:e>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𝑖</m:t>
                            </m:r>
                          </m:sub>
                        </m:sSub>
                      </m:e>
                    </m:nary>
                  </m:oMath>
                </a14:m>
                <a:r>
                  <a:rPr lang="en-US"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болса, яғни А жиынының әр элементі А</a:t>
                </a:r>
                <a:r>
                  <a:rPr lang="kk-KZ" baseline="-25000"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жиындарының ең болмаса біреуіне кірсе, онда бос емес {A</a:t>
                </a:r>
                <a:r>
                  <a:rPr lang="kk-KZ" baseline="-25000" dirty="0">
                    <a:latin typeface="Times New Roman" panose="02020603050405020304" pitchFamily="18" charset="0"/>
                    <a:ea typeface="Times New Roman" panose="02020603050405020304" pitchFamily="18" charset="0"/>
                  </a:rPr>
                  <a:t>i </a:t>
                </a:r>
                <a:r>
                  <a:rPr lang="kk-KZ" dirty="0">
                    <a:latin typeface="Times New Roman" panose="02020603050405020304" pitchFamily="18" charset="0"/>
                    <a:ea typeface="Times New Roman" panose="02020603050405020304" pitchFamily="18" charset="0"/>
                  </a:rPr>
                  <a:t>| i</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I} жиыны А жиынының жабуы деп, ал егер  i</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j  болғанда  A</a:t>
                </a:r>
                <a:r>
                  <a:rPr lang="kk-KZ" baseline="-25000" dirty="0">
                    <a:latin typeface="Times New Roman" panose="02020603050405020304" pitchFamily="18" charset="0"/>
                    <a:ea typeface="Times New Roman" panose="02020603050405020304" pitchFamily="18" charset="0"/>
                  </a:rPr>
                  <a:t>i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a:t>
                </a:r>
                <a:r>
                  <a:rPr lang="kk-KZ" baseline="-25000" dirty="0">
                    <a:latin typeface="Times New Roman" panose="02020603050405020304" pitchFamily="18" charset="0"/>
                    <a:ea typeface="Times New Roman" panose="02020603050405020304" pitchFamily="18" charset="0"/>
                  </a:rPr>
                  <a:t>j </a:t>
                </a:r>
                <a:r>
                  <a:rPr lang="kk-KZ"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болса, жабу бөліктеу деп аталады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I , j</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I  i</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j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a:t>
                </a:r>
                <a:r>
                  <a:rPr lang="kk-KZ" baseline="-25000" dirty="0">
                    <a:latin typeface="Times New Roman" panose="02020603050405020304" pitchFamily="18" charset="0"/>
                    <a:ea typeface="Times New Roman" panose="02020603050405020304" pitchFamily="18" charset="0"/>
                  </a:rPr>
                  <a:t>i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a:t>
                </a:r>
                <a:r>
                  <a:rPr lang="kk-KZ" baseline="-25000" dirty="0">
                    <a:latin typeface="Times New Roman" panose="02020603050405020304" pitchFamily="18" charset="0"/>
                    <a:ea typeface="Times New Roman" panose="02020603050405020304" pitchFamily="18" charset="0"/>
                  </a:rPr>
                  <a:t>j </a:t>
                </a:r>
                <a:r>
                  <a:rPr lang="kk-KZ"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Басқа сөзбен айтқанда А жиынының  бос емес {A</a:t>
                </a:r>
                <a:r>
                  <a:rPr lang="kk-KZ" baseline="-25000" dirty="0">
                    <a:latin typeface="Times New Roman" panose="02020603050405020304" pitchFamily="18" charset="0"/>
                    <a:ea typeface="Times New Roman" panose="02020603050405020304" pitchFamily="18" charset="0"/>
                  </a:rPr>
                  <a:t>i </a:t>
                </a:r>
                <a:r>
                  <a:rPr lang="kk-KZ" dirty="0">
                    <a:latin typeface="Times New Roman" panose="02020603050405020304" pitchFamily="18" charset="0"/>
                    <a:ea typeface="Times New Roman" panose="02020603050405020304" pitchFamily="18" charset="0"/>
                  </a:rPr>
                  <a:t>| i</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I} ішкі жиындары қиылыспаса яғни А-ның әр элементі бос емес А</a:t>
                </a:r>
                <a:r>
                  <a:rPr lang="kk-KZ" baseline="-25000" dirty="0">
                    <a:latin typeface="Times New Roman" panose="02020603050405020304" pitchFamily="18" charset="0"/>
                    <a:ea typeface="Times New Roman" panose="02020603050405020304" pitchFamily="18" charset="0"/>
                  </a:rPr>
                  <a:t>і</a:t>
                </a:r>
                <a:r>
                  <a:rPr lang="kk-KZ" dirty="0">
                    <a:latin typeface="Times New Roman" panose="02020603050405020304" pitchFamily="18" charset="0"/>
                    <a:ea typeface="Times New Roman" panose="02020603050405020304" pitchFamily="18" charset="0"/>
                  </a:rPr>
                  <a:t> жиындарының тек біреуіне ғана кіретін болса, онда {A</a:t>
                </a:r>
                <a:r>
                  <a:rPr lang="kk-KZ" baseline="-25000" dirty="0">
                    <a:latin typeface="Times New Roman" panose="02020603050405020304" pitchFamily="18" charset="0"/>
                    <a:ea typeface="Times New Roman" panose="02020603050405020304" pitchFamily="18" charset="0"/>
                  </a:rPr>
                  <a:t>i </a:t>
                </a:r>
                <a:r>
                  <a:rPr lang="kk-KZ" dirty="0">
                    <a:latin typeface="Times New Roman" panose="02020603050405020304" pitchFamily="18" charset="0"/>
                    <a:ea typeface="Times New Roman" panose="02020603050405020304" pitchFamily="18" charset="0"/>
                  </a:rPr>
                  <a:t>| i</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I} жиыны А жиынының бөліктеуі деп аталады. Мысалы, А={1,2,3} болса, онда {{1,2},{2,3},{3,1}} – А жиынын жабады, ал {{1},{2},{3}} – А жиынының бөліктеуі болады.</a:t>
                </a:r>
                <a:endParaRPr lang="ru-RU" sz="1100" dirty="0">
                  <a:latin typeface="Times New Roman" panose="02020603050405020304" pitchFamily="18" charset="0"/>
                  <a:ea typeface="Times New Roman" panose="02020603050405020304" pitchFamily="18" charset="0"/>
                </a:endParaRPr>
              </a:p>
              <a:p>
                <a:pPr marL="179705" indent="0" algn="just">
                  <a:buNone/>
                </a:pPr>
                <a:endParaRPr lang="ru-RU" i="1" dirty="0">
                  <a:latin typeface="Cambria Math" panose="020405030504060302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141412" y="1267097"/>
                <a:ext cx="9905999" cy="4524104"/>
              </a:xfrm>
              <a:blipFill>
                <a:blip r:embed="rId2"/>
                <a:stretch>
                  <a:fillRect t="-8625" r="-985"/>
                </a:stretch>
              </a:blipFill>
            </p:spPr>
            <p:txBody>
              <a:bodyPr/>
              <a:lstStyle/>
              <a:p>
                <a:r>
                  <a:rPr lang="ru-RU">
                    <a:noFill/>
                  </a:rPr>
                  <a:t> </a:t>
                </a:r>
              </a:p>
            </p:txBody>
          </p:sp>
        </mc:Fallback>
      </mc:AlternateContent>
    </p:spTree>
    <p:extLst>
      <p:ext uri="{BB962C8B-B14F-4D97-AF65-F5344CB8AC3E}">
        <p14:creationId xmlns:p14="http://schemas.microsoft.com/office/powerpoint/2010/main" val="93892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30630"/>
            <a:ext cx="9905998" cy="1005840"/>
          </a:xfrm>
        </p:spPr>
        <p:txBody>
          <a:bodyPr>
            <a:normAutofit/>
          </a:bodyPr>
          <a:lstStyle/>
          <a:p>
            <a:r>
              <a:rPr lang="kk-KZ" b="1" dirty="0">
                <a:latin typeface="Times New Roman" panose="02020603050405020304" pitchFamily="18" charset="0"/>
                <a:ea typeface="Times New Roman" panose="02020603050405020304" pitchFamily="18" charset="0"/>
              </a:rPr>
              <a:t>Жиындардың Декарт көбейтіндіс</a:t>
            </a:r>
            <a:endParaRPr lang="ru-RU" dirty="0"/>
          </a:p>
        </p:txBody>
      </p:sp>
      <p:sp>
        <p:nvSpPr>
          <p:cNvPr id="3" name="Объект 2"/>
          <p:cNvSpPr>
            <a:spLocks noGrp="1"/>
          </p:cNvSpPr>
          <p:nvPr>
            <p:ph idx="1"/>
          </p:nvPr>
        </p:nvSpPr>
        <p:spPr>
          <a:xfrm>
            <a:off x="1141412" y="1031966"/>
            <a:ext cx="9905999" cy="4759235"/>
          </a:xfrm>
        </p:spPr>
        <p:txBody>
          <a:bodyPr>
            <a:normAutofit lnSpcReduction="10000"/>
          </a:bodyPr>
          <a:lstStyle/>
          <a:p>
            <a:r>
              <a:rPr lang="kk-KZ" dirty="0">
                <a:latin typeface="Times New Roman" panose="02020603050405020304" pitchFamily="18" charset="0"/>
                <a:ea typeface="Times New Roman" panose="02020603050405020304" pitchFamily="18" charset="0"/>
              </a:rPr>
              <a:t>х</a:t>
            </a:r>
            <a:r>
              <a:rPr lang="kk-KZ" baseline="-25000" dirty="0">
                <a:latin typeface="Times New Roman" panose="02020603050405020304" pitchFamily="18" charset="0"/>
                <a:ea typeface="Times New Roman" panose="02020603050405020304" pitchFamily="18" charset="0"/>
              </a:rPr>
              <a:t>1</a:t>
            </a:r>
            <a:r>
              <a:rPr lang="kk-KZ" dirty="0">
                <a:latin typeface="Times New Roman" panose="02020603050405020304" pitchFamily="18" charset="0"/>
                <a:ea typeface="Times New Roman" panose="02020603050405020304" pitchFamily="18" charset="0"/>
              </a:rPr>
              <a:t>...х</a:t>
            </a:r>
            <a:r>
              <a:rPr lang="kk-KZ" baseline="-25000"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   n элементтен тұратын реттелген тізбекті (x</a:t>
            </a:r>
            <a:r>
              <a:rPr lang="kk-KZ" baseline="-25000" dirty="0">
                <a:latin typeface="Times New Roman" panose="02020603050405020304" pitchFamily="18" charset="0"/>
                <a:ea typeface="Times New Roman" panose="02020603050405020304" pitchFamily="18" charset="0"/>
              </a:rPr>
              <a:t>1</a:t>
            </a:r>
            <a:r>
              <a:rPr lang="kk-KZ" dirty="0">
                <a:latin typeface="Times New Roman" panose="02020603050405020304" pitchFamily="18" charset="0"/>
                <a:ea typeface="Times New Roman" panose="02020603050405020304" pitchFamily="18" charset="0"/>
              </a:rPr>
              <a:t>,x</a:t>
            </a:r>
            <a:r>
              <a:rPr lang="kk-KZ" baseline="-25000" dirty="0">
                <a:latin typeface="Times New Roman" panose="02020603050405020304" pitchFamily="18" charset="0"/>
                <a:ea typeface="Times New Roman" panose="02020603050405020304" pitchFamily="18" charset="0"/>
              </a:rPr>
              <a:t>2</a:t>
            </a:r>
            <a:r>
              <a:rPr lang="kk-KZ" dirty="0">
                <a:latin typeface="Times New Roman" panose="02020603050405020304" pitchFamily="18" charset="0"/>
                <a:ea typeface="Times New Roman" panose="02020603050405020304" pitchFamily="18" charset="0"/>
              </a:rPr>
              <a:t>,…,x</a:t>
            </a:r>
            <a:r>
              <a:rPr lang="kk-KZ" baseline="-25000"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 немесе &lt;x</a:t>
            </a:r>
            <a:r>
              <a:rPr lang="kk-KZ" baseline="-25000" dirty="0">
                <a:latin typeface="Times New Roman" panose="02020603050405020304" pitchFamily="18" charset="0"/>
                <a:ea typeface="Times New Roman" panose="02020603050405020304" pitchFamily="18" charset="0"/>
              </a:rPr>
              <a:t>1</a:t>
            </a:r>
            <a:r>
              <a:rPr lang="kk-KZ" dirty="0">
                <a:latin typeface="Times New Roman" panose="02020603050405020304" pitchFamily="18" charset="0"/>
                <a:ea typeface="Times New Roman" panose="02020603050405020304" pitchFamily="18" charset="0"/>
              </a:rPr>
              <a:t>,x</a:t>
            </a:r>
            <a:r>
              <a:rPr lang="kk-KZ" baseline="-25000" dirty="0">
                <a:latin typeface="Times New Roman" panose="02020603050405020304" pitchFamily="18" charset="0"/>
                <a:ea typeface="Times New Roman" panose="02020603050405020304" pitchFamily="18" charset="0"/>
              </a:rPr>
              <a:t>2</a:t>
            </a:r>
            <a:r>
              <a:rPr lang="kk-KZ" dirty="0">
                <a:latin typeface="Times New Roman" panose="02020603050405020304" pitchFamily="18" charset="0"/>
                <a:ea typeface="Times New Roman" panose="02020603050405020304" pitchFamily="18" charset="0"/>
              </a:rPr>
              <a:t>,…,x</a:t>
            </a:r>
            <a:r>
              <a:rPr lang="kk-KZ" baseline="-25000"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&gt; деп белгілеуге болады. Мұндағы дөңгелек, бұрышты жақшалар элементтердің жазылу ретін көрсету үшін ғана қолданылады. Мұндай нөмірлерінің ретіне қарай орналасқан тізбек ұзындығы реттелген тізбек немесе ұзындығы n болатын </a:t>
            </a:r>
            <a:r>
              <a:rPr lang="kk-KZ" u="sng" dirty="0">
                <a:latin typeface="Times New Roman" panose="02020603050405020304" pitchFamily="18" charset="0"/>
                <a:ea typeface="Times New Roman" panose="02020603050405020304" pitchFamily="18" charset="0"/>
              </a:rPr>
              <a:t>кортеж</a:t>
            </a:r>
            <a:r>
              <a:rPr lang="kk-KZ" dirty="0">
                <a:latin typeface="Times New Roman" panose="02020603050405020304" pitchFamily="18" charset="0"/>
                <a:ea typeface="Times New Roman" panose="02020603050405020304" pitchFamily="18" charset="0"/>
              </a:rPr>
              <a:t> деп аталады. x</a:t>
            </a:r>
            <a:r>
              <a:rPr lang="en-US" baseline="-25000" dirty="0" err="1">
                <a:latin typeface="Times New Roman" panose="02020603050405020304" pitchFamily="18" charset="0"/>
                <a:ea typeface="Times New Roman" panose="02020603050405020304" pitchFamily="18" charset="0"/>
              </a:rPr>
              <a:t>i</a:t>
            </a:r>
            <a:r>
              <a:rPr lang="kk-KZ" dirty="0">
                <a:latin typeface="Times New Roman" panose="02020603050405020304" pitchFamily="18" charset="0"/>
                <a:ea typeface="Times New Roman" panose="02020603050405020304" pitchFamily="18" charset="0"/>
              </a:rPr>
              <a:t>-элемент &lt;x</a:t>
            </a:r>
            <a:r>
              <a:rPr lang="kk-KZ" baseline="-25000" dirty="0">
                <a:latin typeface="Times New Roman" panose="02020603050405020304" pitchFamily="18" charset="0"/>
                <a:ea typeface="Times New Roman" panose="02020603050405020304" pitchFamily="18" charset="0"/>
              </a:rPr>
              <a:t>1</a:t>
            </a:r>
            <a:r>
              <a:rPr lang="kk-KZ" dirty="0">
                <a:latin typeface="Times New Roman" panose="02020603050405020304" pitchFamily="18" charset="0"/>
                <a:ea typeface="Times New Roman" panose="02020603050405020304" pitchFamily="18" charset="0"/>
              </a:rPr>
              <a:t>,x</a:t>
            </a:r>
            <a:r>
              <a:rPr lang="kk-KZ" baseline="-25000" dirty="0">
                <a:latin typeface="Times New Roman" panose="02020603050405020304" pitchFamily="18" charset="0"/>
                <a:ea typeface="Times New Roman" panose="02020603050405020304" pitchFamily="18" charset="0"/>
              </a:rPr>
              <a:t>2</a:t>
            </a:r>
            <a:r>
              <a:rPr lang="kk-KZ" dirty="0">
                <a:latin typeface="Times New Roman" panose="02020603050405020304" pitchFamily="18" charset="0"/>
                <a:ea typeface="Times New Roman" panose="02020603050405020304" pitchFamily="18" charset="0"/>
              </a:rPr>
              <a:t>,…,x</a:t>
            </a:r>
            <a:r>
              <a:rPr lang="kk-KZ" baseline="-25000"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&gt; кортежінің  і- координатасы деп аталады.</a:t>
            </a:r>
            <a:endParaRPr lang="en-US" dirty="0">
              <a:latin typeface="Times New Roman" panose="02020603050405020304" pitchFamily="18" charset="0"/>
              <a:ea typeface="Times New Roman" panose="02020603050405020304" pitchFamily="18" charset="0"/>
            </a:endParaRPr>
          </a:p>
          <a:p>
            <a:r>
              <a:rPr lang="kk-KZ" b="1" dirty="0">
                <a:latin typeface="Times New Roman" panose="02020603050405020304" pitchFamily="18" charset="0"/>
                <a:ea typeface="Times New Roman" panose="02020603050405020304" pitchFamily="18" charset="0"/>
              </a:rPr>
              <a:t>Анықтама.</a:t>
            </a:r>
            <a:r>
              <a:rPr lang="ru-RU" i="1" dirty="0">
                <a:latin typeface="Times New Roman" panose="02020603050405020304" pitchFamily="18" charset="0"/>
                <a:ea typeface="Times New Roman" panose="02020603050405020304" pitchFamily="18" charset="0"/>
              </a:rPr>
              <a:t> 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жиындарының</a:t>
            </a:r>
            <a:r>
              <a:rPr lang="ru-RU" dirty="0">
                <a:latin typeface="Times New Roman" panose="02020603050405020304" pitchFamily="18" charset="0"/>
                <a:ea typeface="Times New Roman" panose="02020603050405020304" pitchFamily="18" charset="0"/>
              </a:rPr>
              <a:t> тура( </a:t>
            </a:r>
            <a:r>
              <a:rPr lang="ru-RU" dirty="0" err="1">
                <a:latin typeface="Times New Roman" panose="02020603050405020304" pitchFamily="18" charset="0"/>
                <a:ea typeface="Times New Roman" panose="02020603050405020304" pitchFamily="18" charset="0"/>
              </a:rPr>
              <a:t>декарт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көбейтіндісі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элементтері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реттелген</a:t>
            </a:r>
            <a:r>
              <a:rPr lang="ru-RU" dirty="0">
                <a:latin typeface="Times New Roman" panose="02020603050405020304" pitchFamily="18" charset="0"/>
                <a:ea typeface="Times New Roman" panose="02020603050405020304" pitchFamily="18" charset="0"/>
              </a:rPr>
              <a:t> (х ,у) </a:t>
            </a:r>
            <a:r>
              <a:rPr lang="ru-RU" dirty="0" err="1">
                <a:latin typeface="Times New Roman" panose="02020603050405020304" pitchFamily="18" charset="0"/>
                <a:ea typeface="Times New Roman" panose="02020603050405020304" pitchFamily="18" charset="0"/>
              </a:rPr>
              <a:t>жұбынан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жиынды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айтамыз.Мұндағы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a:t>
            </a:r>
            <a:r>
              <a:rPr lang="ru-RU" dirty="0" err="1">
                <a:latin typeface="Times New Roman" panose="02020603050405020304" pitchFamily="18" charset="0"/>
                <a:ea typeface="Times New Roman" panose="02020603050405020304" pitchFamily="18" charset="0"/>
                <a:sym typeface="Symbol" panose="05050102010706020507" pitchFamily="18" charset="2"/>
              </a:rPr>
              <a:t></a:t>
            </a:r>
            <a:r>
              <a:rPr lang="ru-RU" dirty="0" err="1">
                <a:latin typeface="Times New Roman" panose="02020603050405020304" pitchFamily="18" charset="0"/>
                <a:ea typeface="Times New Roman" panose="02020603050405020304" pitchFamily="18" charset="0"/>
              </a:rPr>
              <a:t>А</a:t>
            </a:r>
            <a:r>
              <a:rPr lang="ru-RU" dirty="0">
                <a:latin typeface="Times New Roman" panose="02020603050405020304" pitchFamily="18" charset="0"/>
                <a:ea typeface="Times New Roman" panose="02020603050405020304" pitchFamily="18" charset="0"/>
              </a:rPr>
              <a:t>, ал  </a:t>
            </a:r>
            <a:r>
              <a:rPr lang="ru-RU" dirty="0" err="1">
                <a:latin typeface="Times New Roman" panose="02020603050405020304" pitchFamily="18" charset="0"/>
                <a:ea typeface="Times New Roman" panose="02020603050405020304" pitchFamily="18" charset="0"/>
              </a:rPr>
              <a:t>у</a:t>
            </a:r>
            <a:r>
              <a:rPr lang="ru-RU" dirty="0" err="1">
                <a:latin typeface="Times New Roman" panose="02020603050405020304" pitchFamily="18" charset="0"/>
                <a:ea typeface="Times New Roman" panose="02020603050405020304" pitchFamily="18" charset="0"/>
                <a:sym typeface="Symbol" panose="05050102010706020507" pitchFamily="18" charset="2"/>
              </a:rPr>
              <a:t></a:t>
            </a:r>
            <a:r>
              <a:rPr lang="ru-RU" dirty="0" err="1">
                <a:latin typeface="Times New Roman" panose="02020603050405020304" pitchFamily="18" charset="0"/>
                <a:ea typeface="Times New Roman" panose="02020603050405020304" pitchFamily="18" charset="0"/>
              </a:rPr>
              <a:t>В</a:t>
            </a:r>
            <a:r>
              <a:rPr lang="ru-RU" dirty="0">
                <a:latin typeface="Times New Roman" panose="02020603050405020304" pitchFamily="18" charset="0"/>
                <a:ea typeface="Times New Roman" panose="02020603050405020304" pitchFamily="18" charset="0"/>
              </a:rPr>
              <a:t>. Декарт </a:t>
            </a:r>
            <a:r>
              <a:rPr lang="ru-RU" dirty="0" err="1">
                <a:latin typeface="Times New Roman" panose="02020603050405020304" pitchFamily="18" charset="0"/>
                <a:ea typeface="Times New Roman" panose="02020603050405020304" pitchFamily="18" charset="0"/>
              </a:rPr>
              <a:t>көбейтіндісі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элементтерінен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құралады</a:t>
            </a:r>
            <a:r>
              <a:rPr lang="ru-RU" dirty="0">
                <a:latin typeface="Times New Roman" panose="02020603050405020304" pitchFamily="18" charset="0"/>
                <a:ea typeface="Times New Roman" panose="02020603050405020304" pitchFamily="18" charset="0"/>
              </a:rPr>
              <a:t>, А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болып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белгіленеді</a:t>
            </a:r>
            <a:r>
              <a:rPr lang="ru-RU" dirty="0">
                <a:latin typeface="Times New Roman" panose="02020603050405020304" pitchFamily="18" charset="0"/>
                <a:ea typeface="Times New Roman" panose="02020603050405020304" pitchFamily="18" charset="0"/>
              </a:rPr>
              <a:t>: А </a:t>
            </a:r>
            <a:r>
              <a:rPr lang="ru-RU" dirty="0">
                <a:latin typeface="Times New Roman" panose="02020603050405020304" pitchFamily="18" charset="0"/>
                <a:ea typeface="Times New Roman" panose="02020603050405020304" pitchFamily="18" charset="0"/>
                <a:sym typeface="Symbol" panose="05050102010706020507" pitchFamily="18" charset="2"/>
              </a:rPr>
              <a:t></a:t>
            </a:r>
            <a:r>
              <a:rPr lang="ru-RU" dirty="0">
                <a:latin typeface="Times New Roman" panose="02020603050405020304" pitchFamily="18" charset="0"/>
                <a:ea typeface="Times New Roman" panose="02020603050405020304" pitchFamily="18" charset="0"/>
              </a:rPr>
              <a:t> В = {(х ,у) | </a:t>
            </a:r>
            <a:r>
              <a:rPr lang="ru-RU" dirty="0" err="1">
                <a:latin typeface="Times New Roman" panose="02020603050405020304" pitchFamily="18" charset="0"/>
                <a:ea typeface="Times New Roman" panose="02020603050405020304" pitchFamily="18" charset="0"/>
              </a:rPr>
              <a:t>х</a:t>
            </a:r>
            <a:r>
              <a:rPr lang="ru-RU" dirty="0" err="1">
                <a:latin typeface="Times New Roman" panose="02020603050405020304" pitchFamily="18" charset="0"/>
                <a:ea typeface="Times New Roman" panose="02020603050405020304" pitchFamily="18" charset="0"/>
                <a:sym typeface="Symbol" panose="05050102010706020507" pitchFamily="18" charset="2"/>
              </a:rPr>
              <a:t></a:t>
            </a:r>
            <a:r>
              <a:rPr lang="ru-RU" dirty="0" err="1">
                <a:latin typeface="Times New Roman" panose="02020603050405020304" pitchFamily="18" charset="0"/>
                <a:ea typeface="Times New Roman" panose="02020603050405020304" pitchFamily="18" charset="0"/>
              </a:rPr>
              <a:t>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a:t>
            </a:r>
            <a:r>
              <a:rPr lang="ru-RU" dirty="0" err="1">
                <a:latin typeface="Times New Roman" panose="02020603050405020304" pitchFamily="18" charset="0"/>
                <a:ea typeface="Times New Roman" panose="02020603050405020304" pitchFamily="18" charset="0"/>
                <a:sym typeface="Symbol" panose="05050102010706020507" pitchFamily="18" charset="2"/>
              </a:rPr>
              <a:t></a:t>
            </a:r>
            <a:r>
              <a:rPr lang="ru-RU" dirty="0" err="1">
                <a:latin typeface="Times New Roman" panose="02020603050405020304" pitchFamily="18" charset="0"/>
                <a:ea typeface="Times New Roman" panose="02020603050405020304" pitchFamily="18" charset="0"/>
              </a:rPr>
              <a:t>В</a:t>
            </a:r>
            <a:r>
              <a:rPr lang="ru-RU" dirty="0">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185012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u="sng" dirty="0">
                <a:latin typeface="Times New Roman" panose="02020603050405020304" pitchFamily="18" charset="0"/>
                <a:ea typeface="Times New Roman" panose="02020603050405020304" pitchFamily="18" charset="0"/>
              </a:rPr>
              <a:t>Мысалдар:</a:t>
            </a:r>
            <a:br>
              <a:rPr lang="ru-RU" dirty="0">
                <a:latin typeface="Times New Roman" panose="02020603050405020304" pitchFamily="18" charset="0"/>
                <a:ea typeface="Times New Roman" panose="02020603050405020304" pitchFamily="18" charset="0"/>
              </a:rPr>
            </a:br>
            <a:endParaRPr lang="ru-RU" dirty="0"/>
          </a:p>
        </p:txBody>
      </p:sp>
      <p:sp>
        <p:nvSpPr>
          <p:cNvPr id="3" name="Объект 2"/>
          <p:cNvSpPr>
            <a:spLocks noGrp="1"/>
          </p:cNvSpPr>
          <p:nvPr>
            <p:ph idx="1"/>
          </p:nvPr>
        </p:nvSpPr>
        <p:spPr>
          <a:xfrm>
            <a:off x="1141412" y="1381328"/>
            <a:ext cx="9905999" cy="5107021"/>
          </a:xfrm>
        </p:spPr>
        <p:txBody>
          <a:bodyPr>
            <a:normAutofit fontScale="92500" lnSpcReduction="10000"/>
          </a:bodyPr>
          <a:lstStyle/>
          <a:p>
            <a:pPr indent="0" algn="just">
              <a:spcAft>
                <a:spcPts val="0"/>
              </a:spcAft>
              <a:buNone/>
            </a:pPr>
            <a:r>
              <a:rPr lang="kk-KZ" dirty="0">
                <a:latin typeface="Times New Roman" panose="02020603050405020304" pitchFamily="18" charset="0"/>
                <a:ea typeface="Times New Roman" panose="02020603050405020304" pitchFamily="18" charset="0"/>
              </a:rPr>
              <a:t>1.A={1,2}, B={3,4} берілсін. AхB={ (1,3),(1,4),(2,3),(2,4) };</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kk-KZ" dirty="0">
                <a:latin typeface="Times New Roman" panose="02020603050405020304" pitchFamily="18" charset="0"/>
                <a:ea typeface="Times New Roman" panose="02020603050405020304" pitchFamily="18" charset="0"/>
              </a:rPr>
              <a:t>BхA={ (3,1),(3,2),(4,1),(4,2) };</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kk-KZ" dirty="0">
                <a:latin typeface="Times New Roman" panose="02020603050405020304" pitchFamily="18" charset="0"/>
                <a:ea typeface="Times New Roman" panose="02020603050405020304" pitchFamily="18" charset="0"/>
              </a:rPr>
              <a:t>AхA={ (1,1),(1,2),(2,1),(2,2) </a:t>
            </a:r>
            <a:r>
              <a:rPr lang="kk-KZ">
                <a:latin typeface="Times New Roman" panose="02020603050405020304" pitchFamily="18" charset="0"/>
                <a:ea typeface="Times New Roman" panose="02020603050405020304" pitchFamily="18" charset="0"/>
              </a:rPr>
              <a:t>}; </a:t>
            </a:r>
          </a:p>
          <a:p>
            <a:pPr indent="0" algn="just">
              <a:spcAft>
                <a:spcPts val="0"/>
              </a:spcAft>
              <a:buNone/>
            </a:pPr>
            <a:r>
              <a:rPr lang="kk-KZ">
                <a:latin typeface="Times New Roman" panose="02020603050405020304" pitchFamily="18" charset="0"/>
                <a:ea typeface="Times New Roman" panose="02020603050405020304" pitchFamily="18" charset="0"/>
              </a:rPr>
              <a:t>Бұл </a:t>
            </a:r>
            <a:r>
              <a:rPr lang="kk-KZ" dirty="0">
                <a:latin typeface="Times New Roman" panose="02020603050405020304" pitchFamily="18" charset="0"/>
                <a:ea typeface="Times New Roman" panose="02020603050405020304" pitchFamily="18" charset="0"/>
              </a:rPr>
              <a:t>мысалдардан AхB</a:t>
            </a:r>
            <a:r>
              <a:rPr lang="en-US">
                <a:latin typeface="Times New Roman" panose="02020603050405020304" pitchFamily="18" charset="0"/>
                <a:ea typeface="Times New Roman" panose="02020603050405020304" pitchFamily="18" charset="0"/>
                <a:sym typeface="Symbol" panose="05050102010706020507" pitchFamily="18" charset="2"/>
              </a:rPr>
              <a:t></a:t>
            </a:r>
            <a:r>
              <a:rPr lang="kk-KZ">
                <a:latin typeface="Times New Roman" panose="02020603050405020304" pitchFamily="18" charset="0"/>
                <a:ea typeface="Times New Roman" panose="02020603050405020304" pitchFamily="18" charset="0"/>
              </a:rPr>
              <a:t>BхA</a:t>
            </a:r>
            <a:r>
              <a:rPr lang="en-US">
                <a:latin typeface="Times New Roman" panose="02020603050405020304" pitchFamily="18" charset="0"/>
                <a:ea typeface="Times New Roman" panose="02020603050405020304" pitchFamily="18" charset="0"/>
              </a:rPr>
              <a:t> </a:t>
            </a:r>
            <a:r>
              <a:rPr lang="kk-KZ">
                <a:latin typeface="Times New Roman" panose="02020603050405020304" pitchFamily="18" charset="0"/>
                <a:ea typeface="Times New Roman" panose="02020603050405020304" pitchFamily="18" charset="0"/>
              </a:rPr>
              <a:t>екеніне көз жеткіземіз.</a:t>
            </a:r>
          </a:p>
          <a:p>
            <a:pPr indent="0" algn="just">
              <a:spcAft>
                <a:spcPts val="0"/>
              </a:spcAft>
              <a:buNone/>
            </a:pP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kk-KZ" dirty="0">
                <a:latin typeface="Times New Roman" panose="02020603050405020304" pitchFamily="18" charset="0"/>
                <a:ea typeface="Times New Roman" panose="02020603050405020304" pitchFamily="18" charset="0"/>
              </a:rPr>
              <a:t>2. (Шахмат тақтасы).</a:t>
            </a:r>
            <a:endParaRPr lang="ru-RU" dirty="0">
              <a:latin typeface="Times New Roman" panose="02020603050405020304" pitchFamily="18" charset="0"/>
              <a:ea typeface="Times New Roman" panose="02020603050405020304" pitchFamily="18" charset="0"/>
            </a:endParaRPr>
          </a:p>
          <a:p>
            <a:pPr indent="0" algn="just">
              <a:buNone/>
            </a:pPr>
            <a:r>
              <a:rPr lang="kk-KZ" dirty="0">
                <a:latin typeface="Times New Roman" panose="02020603050405020304" pitchFamily="18" charset="0"/>
                <a:ea typeface="Times New Roman" panose="02020603050405020304" pitchFamily="18" charset="0"/>
              </a:rPr>
              <a:t>A={a,b,c,d,e,f,g,h}; B={1,2,3,4,5,6,7,8} жиындары берілсін. Олай болса әр (х,у) жұбына x,y</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AхB шахмат  тақтасының торлар жиыны сәйкес келеді</a:t>
            </a:r>
            <a:r>
              <a:rPr lang="kk-KZ">
                <a:latin typeface="Times New Roman" panose="02020603050405020304" pitchFamily="18" charset="0"/>
                <a:ea typeface="Times New Roman" panose="02020603050405020304" pitchFamily="18" charset="0"/>
              </a:rPr>
              <a:t>. </a:t>
            </a:r>
          </a:p>
          <a:p>
            <a:pPr indent="0" algn="just">
              <a:buNone/>
            </a:pPr>
            <a:endParaRPr lang="en-US" dirty="0">
              <a:latin typeface="Times New Roman" panose="02020603050405020304" pitchFamily="18" charset="0"/>
              <a:ea typeface="Times New Roman" panose="02020603050405020304" pitchFamily="18" charset="0"/>
            </a:endParaRPr>
          </a:p>
          <a:p>
            <a:pPr indent="0" algn="just">
              <a:buNone/>
            </a:pPr>
            <a:r>
              <a:rPr lang="en-US" dirty="0">
                <a:latin typeface="Times New Roman" panose="02020603050405020304" pitchFamily="18" charset="0"/>
                <a:ea typeface="Times New Roman" panose="02020603050405020304" pitchFamily="18" charset="0"/>
              </a:rPr>
              <a:t>3</a:t>
            </a:r>
            <a:r>
              <a:rPr lang="kk-KZ" dirty="0">
                <a:latin typeface="Times New Roman" panose="02020603050405020304" pitchFamily="18" charset="0"/>
                <a:ea typeface="Times New Roman" panose="02020603050405020304" pitchFamily="18" charset="0"/>
              </a:rPr>
              <a:t>. А</a:t>
            </a:r>
            <a:r>
              <a:rPr lang="en-US" dirty="0">
                <a:latin typeface="Times New Roman" panose="02020603050405020304" pitchFamily="18" charset="0"/>
                <a:ea typeface="Times New Roman" panose="02020603050405020304" pitchFamily="18" charset="0"/>
              </a:rPr>
              <a:t>={1,2,3}</a:t>
            </a:r>
            <a:r>
              <a:rPr lang="kk-KZ" dirty="0">
                <a:latin typeface="Times New Roman" panose="02020603050405020304" pitchFamily="18" charset="0"/>
                <a:ea typeface="Times New Roman" panose="02020603050405020304" pitchFamily="18" charset="0"/>
              </a:rPr>
              <a:t>; А</a:t>
            </a:r>
            <a:r>
              <a:rPr lang="ru-RU"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А</a:t>
            </a:r>
            <a:r>
              <a:rPr lang="en-US" dirty="0">
                <a:latin typeface="Times New Roman" panose="02020603050405020304" pitchFamily="18" charset="0"/>
                <a:ea typeface="Times New Roman" panose="02020603050405020304" pitchFamily="18" charset="0"/>
              </a:rPr>
              <a:t>={(1,1), (1,2), (1,3), (2,1), (2,2), (2,3), (3,1 ), (3,2), (3,3) }</a:t>
            </a:r>
            <a:r>
              <a:rPr lang="kk-KZ"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0" algn="just">
              <a:spcAft>
                <a:spcPts val="0"/>
              </a:spcAft>
              <a:buNone/>
            </a:pP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36046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141412" y="2393005"/>
            <a:ext cx="9905999" cy="3398196"/>
          </a:xfrm>
        </p:spPr>
        <p:txBody>
          <a:bodyPr>
            <a:normAutofit/>
          </a:bodyPr>
          <a:lstStyle/>
          <a:p>
            <a:pPr marL="0" indent="0" algn="ctr">
              <a:buNone/>
            </a:pPr>
            <a:r>
              <a:rPr lang="kk-KZ" sz="4000" b="1" u="sng" dirty="0">
                <a:solidFill>
                  <a:srgbClr val="FF0000"/>
                </a:solidFill>
              </a:rPr>
              <a:t>НАЗАРЛАРЫҢЫЗҒА РАҚМЕТ!</a:t>
            </a:r>
            <a:endParaRPr lang="ru-RU" sz="4000" b="1" u="sng" dirty="0">
              <a:solidFill>
                <a:srgbClr val="FF0000"/>
              </a:solidFill>
            </a:endParaRPr>
          </a:p>
        </p:txBody>
      </p:sp>
    </p:spTree>
    <p:extLst>
      <p:ext uri="{BB962C8B-B14F-4D97-AF65-F5344CB8AC3E}">
        <p14:creationId xmlns:p14="http://schemas.microsoft.com/office/powerpoint/2010/main" val="260227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4475" y="3133406"/>
            <a:ext cx="9905999" cy="3541714"/>
          </a:xfrm>
        </p:spPr>
        <p:txBody>
          <a:bodyPr>
            <a:normAutofit fontScale="85000" lnSpcReduction="10000"/>
          </a:bodyPr>
          <a:lstStyle/>
          <a:p>
            <a:r>
              <a:rPr lang="kk-KZ" altLang="ru-RU" b="1" dirty="0"/>
              <a:t>Символдық логиканың әмбебап ғылыми тіл ретінде құрылуын Готфрид Вильгельм Лейбниц 1666 жылы «Комбинаторика өнері» (</a:t>
            </a:r>
            <a:r>
              <a:rPr lang="en-US" altLang="ru-RU" b="1" dirty="0"/>
              <a:t>De arte </a:t>
            </a:r>
            <a:r>
              <a:rPr lang="en-US" altLang="ru-RU" b="1" dirty="0" err="1"/>
              <a:t>combinatorica</a:t>
            </a:r>
            <a:r>
              <a:rPr lang="en-US" altLang="ru-RU" b="1" dirty="0"/>
              <a:t>) </a:t>
            </a:r>
            <a:r>
              <a:rPr lang="kk-KZ" altLang="ru-RU" b="1" dirty="0"/>
              <a:t>деген еңбегінде қарастырған. Ол мәлімдемелерді арнайы тілде жазу туралы ойлады, содан кейін ол логикалық заңдарға сәйкес басқалардың шындықтарын есептей алды. </a:t>
            </a:r>
            <a:endParaRPr lang="en-US" altLang="ru-RU" b="1" dirty="0"/>
          </a:p>
          <a:p>
            <a:r>
              <a:rPr lang="kk-KZ" altLang="ru-RU" b="1" dirty="0"/>
              <a:t>19 ғасырдың ортасында проекциялық есептеулердің іргелі негізін құраған аристотельдік логиканың алгебралануы туралы алғашқы жұмыстар пайда болды (Джордж Буль, Огастес де Морган, Эрнст Шредер). </a:t>
            </a:r>
            <a:endParaRPr lang="en-US" altLang="ru-RU" b="1" dirty="0"/>
          </a:p>
        </p:txBody>
      </p:sp>
      <p:pic>
        <p:nvPicPr>
          <p:cNvPr id="7170" name="Picture 2" descr="https://lh4.googleusercontent.com/proxy/VdupaUsi4NP5PxPY47D7AM5BUALQmQ351yeEFAAYrQprZ8bRh14Q1zKuX9hedXI4zGLtjvUYyiUbwDjNQZ4GQm3XVhX4fv19FHpTu0pxN8CBRecT5blDGrqBDL4=s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9" y="204199"/>
            <a:ext cx="1604724" cy="2277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79430" y="2529782"/>
            <a:ext cx="1604724" cy="338554"/>
          </a:xfrm>
          <a:prstGeom prst="rect">
            <a:avLst/>
          </a:prstGeom>
          <a:noFill/>
        </p:spPr>
        <p:txBody>
          <a:bodyPr wrap="square" rtlCol="0">
            <a:spAutoFit/>
          </a:bodyPr>
          <a:lstStyle/>
          <a:p>
            <a:r>
              <a:rPr lang="ru-RU" sz="1600" dirty="0"/>
              <a:t> </a:t>
            </a:r>
            <a:r>
              <a:rPr lang="ru-RU" sz="1600" b="1" dirty="0"/>
              <a:t>1646 - 1716 </a:t>
            </a:r>
            <a:endParaRPr lang="kk-KZ" sz="1600" b="1" dirty="0"/>
          </a:p>
        </p:txBody>
      </p:sp>
      <p:pic>
        <p:nvPicPr>
          <p:cNvPr id="6" name="Рисунок 5"/>
          <p:cNvPicPr>
            <a:picLocks noChangeAspect="1"/>
          </p:cNvPicPr>
          <p:nvPr/>
        </p:nvPicPr>
        <p:blipFill>
          <a:blip r:embed="rId3"/>
          <a:stretch>
            <a:fillRect/>
          </a:stretch>
        </p:blipFill>
        <p:spPr>
          <a:xfrm>
            <a:off x="3621269" y="204199"/>
            <a:ext cx="1741251" cy="2277744"/>
          </a:xfrm>
          <a:prstGeom prst="rect">
            <a:avLst/>
          </a:prstGeom>
        </p:spPr>
      </p:pic>
      <p:sp>
        <p:nvSpPr>
          <p:cNvPr id="8" name="TextBox 7"/>
          <p:cNvSpPr txBox="1"/>
          <p:nvPr/>
        </p:nvSpPr>
        <p:spPr>
          <a:xfrm>
            <a:off x="3621269" y="2529782"/>
            <a:ext cx="1604724" cy="338554"/>
          </a:xfrm>
          <a:prstGeom prst="rect">
            <a:avLst/>
          </a:prstGeom>
          <a:noFill/>
        </p:spPr>
        <p:txBody>
          <a:bodyPr wrap="square" rtlCol="0">
            <a:spAutoFit/>
          </a:bodyPr>
          <a:lstStyle/>
          <a:p>
            <a:r>
              <a:rPr lang="ru-RU" sz="1600" dirty="0"/>
              <a:t> </a:t>
            </a:r>
            <a:r>
              <a:rPr lang="ru-RU" sz="1600" b="1" dirty="0"/>
              <a:t>1815 - 1864 </a:t>
            </a:r>
            <a:endParaRPr lang="kk-KZ" sz="1600" b="1" dirty="0"/>
          </a:p>
        </p:txBody>
      </p:sp>
      <p:pic>
        <p:nvPicPr>
          <p:cNvPr id="9" name="Рисунок 8"/>
          <p:cNvPicPr>
            <a:picLocks noChangeAspect="1"/>
          </p:cNvPicPr>
          <p:nvPr/>
        </p:nvPicPr>
        <p:blipFill>
          <a:blip r:embed="rId4"/>
          <a:stretch>
            <a:fillRect/>
          </a:stretch>
        </p:blipFill>
        <p:spPr>
          <a:xfrm>
            <a:off x="5799636" y="205682"/>
            <a:ext cx="1557932" cy="2276260"/>
          </a:xfrm>
          <a:prstGeom prst="rect">
            <a:avLst/>
          </a:prstGeom>
        </p:spPr>
      </p:pic>
      <p:sp>
        <p:nvSpPr>
          <p:cNvPr id="11" name="TextBox 10"/>
          <p:cNvSpPr txBox="1"/>
          <p:nvPr/>
        </p:nvSpPr>
        <p:spPr>
          <a:xfrm>
            <a:off x="5752844" y="2529782"/>
            <a:ext cx="1604724" cy="338554"/>
          </a:xfrm>
          <a:prstGeom prst="rect">
            <a:avLst/>
          </a:prstGeom>
          <a:noFill/>
        </p:spPr>
        <p:txBody>
          <a:bodyPr wrap="square" rtlCol="0">
            <a:spAutoFit/>
          </a:bodyPr>
          <a:lstStyle/>
          <a:p>
            <a:r>
              <a:rPr lang="ru-RU" sz="1600" dirty="0"/>
              <a:t> </a:t>
            </a:r>
            <a:r>
              <a:rPr lang="ru-RU" sz="1600" b="1" dirty="0"/>
              <a:t>1806 - 1871 </a:t>
            </a:r>
            <a:endParaRPr lang="kk-KZ" sz="1600" b="1" dirty="0"/>
          </a:p>
        </p:txBody>
      </p:sp>
      <p:pic>
        <p:nvPicPr>
          <p:cNvPr id="7172" name="Picture 4" descr="Ernst schroe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84" y="204199"/>
            <a:ext cx="1626960" cy="22777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94684" y="2529782"/>
            <a:ext cx="1604724" cy="338554"/>
          </a:xfrm>
          <a:prstGeom prst="rect">
            <a:avLst/>
          </a:prstGeom>
          <a:noFill/>
        </p:spPr>
        <p:txBody>
          <a:bodyPr wrap="square" rtlCol="0">
            <a:spAutoFit/>
          </a:bodyPr>
          <a:lstStyle/>
          <a:p>
            <a:r>
              <a:rPr lang="ru-RU" sz="1600" dirty="0"/>
              <a:t> </a:t>
            </a:r>
            <a:r>
              <a:rPr lang="ru-RU" sz="1600" b="1" dirty="0"/>
              <a:t>1841 - 1902 </a:t>
            </a:r>
            <a:endParaRPr lang="kk-KZ" sz="1600" b="1" dirty="0"/>
          </a:p>
        </p:txBody>
      </p:sp>
    </p:spTree>
    <p:extLst>
      <p:ext uri="{BB962C8B-B14F-4D97-AF65-F5344CB8AC3E}">
        <p14:creationId xmlns:p14="http://schemas.microsoft.com/office/powerpoint/2010/main" val="301377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3118" y="3204525"/>
            <a:ext cx="9905999" cy="2883454"/>
          </a:xfrm>
        </p:spPr>
        <p:txBody>
          <a:bodyPr>
            <a:normAutofit fontScale="92500" lnSpcReduction="10000"/>
          </a:bodyPr>
          <a:lstStyle/>
          <a:p>
            <a:pPr marL="0" indent="0">
              <a:buNone/>
            </a:pPr>
            <a:r>
              <a:rPr lang="kk-KZ" altLang="ru-RU" b="1" dirty="0"/>
              <a:t>Готтлоб Фреге мен </a:t>
            </a:r>
            <a:r>
              <a:rPr lang="ru-RU" b="1" dirty="0"/>
              <a:t>Чарльз </a:t>
            </a:r>
            <a:r>
              <a:rPr lang="ru-RU" b="1" dirty="0" err="1"/>
              <a:t>Сандерс</a:t>
            </a:r>
            <a:r>
              <a:rPr lang="ru-RU" dirty="0"/>
              <a:t> </a:t>
            </a:r>
            <a:r>
              <a:rPr lang="ru-RU" b="1" dirty="0"/>
              <a:t>Пирс</a:t>
            </a:r>
            <a:r>
              <a:rPr lang="kk-KZ" altLang="ru-RU" b="1" dirty="0"/>
              <a:t>тің (1870 ж. Аяғы - 1880 жж. Басы) еңбектерінде тақырыптық айнымалылар, кванторлар логикаға енгізілді, осылайша предикаттық есептеу негізделді. 1880 жылдардың соңында Ричард Дедекинд пен Джузеппе Пеано бұл құралдарды арифметиканы аксиоматизациялауға қолданды, ал Пеано қазіргі математикалық логикада бекітілген ыңғайлы жазба жүйесін жасады.</a:t>
            </a:r>
            <a:endParaRPr lang="kk-KZ" dirty="0"/>
          </a:p>
          <a:p>
            <a:endParaRPr lang="kk-KZ" dirty="0"/>
          </a:p>
        </p:txBody>
      </p:sp>
      <p:pic>
        <p:nvPicPr>
          <p:cNvPr id="5" name="Рисунок 4"/>
          <p:cNvPicPr>
            <a:picLocks noChangeAspect="1"/>
          </p:cNvPicPr>
          <p:nvPr/>
        </p:nvPicPr>
        <p:blipFill>
          <a:blip r:embed="rId2"/>
          <a:stretch>
            <a:fillRect/>
          </a:stretch>
        </p:blipFill>
        <p:spPr>
          <a:xfrm>
            <a:off x="1842069" y="55731"/>
            <a:ext cx="1855878" cy="2571100"/>
          </a:xfrm>
          <a:prstGeom prst="rect">
            <a:avLst/>
          </a:prstGeom>
        </p:spPr>
      </p:pic>
      <p:sp>
        <p:nvSpPr>
          <p:cNvPr id="6" name="TextBox 5"/>
          <p:cNvSpPr txBox="1"/>
          <p:nvPr/>
        </p:nvSpPr>
        <p:spPr>
          <a:xfrm>
            <a:off x="1992137" y="2626831"/>
            <a:ext cx="1604724" cy="338554"/>
          </a:xfrm>
          <a:prstGeom prst="rect">
            <a:avLst/>
          </a:prstGeom>
          <a:noFill/>
        </p:spPr>
        <p:txBody>
          <a:bodyPr wrap="square" rtlCol="0">
            <a:spAutoFit/>
          </a:bodyPr>
          <a:lstStyle/>
          <a:p>
            <a:r>
              <a:rPr lang="ru-RU" sz="1600" dirty="0"/>
              <a:t> </a:t>
            </a:r>
            <a:r>
              <a:rPr lang="ru-RU" sz="1600" b="1" dirty="0"/>
              <a:t>1</a:t>
            </a:r>
            <a:r>
              <a:rPr lang="en-US" sz="1600" b="1" dirty="0"/>
              <a:t>839</a:t>
            </a:r>
            <a:r>
              <a:rPr lang="ru-RU" sz="1600" b="1" dirty="0"/>
              <a:t> - 1</a:t>
            </a:r>
            <a:r>
              <a:rPr lang="en-US" sz="1600" b="1" dirty="0"/>
              <a:t>914</a:t>
            </a:r>
            <a:r>
              <a:rPr lang="ru-RU" sz="1600" b="1" dirty="0"/>
              <a:t> </a:t>
            </a:r>
            <a:endParaRPr lang="kk-KZ" sz="1600" b="1" dirty="0"/>
          </a:p>
        </p:txBody>
      </p:sp>
      <p:pic>
        <p:nvPicPr>
          <p:cNvPr id="8" name="Рисунок 7"/>
          <p:cNvPicPr>
            <a:picLocks noChangeAspect="1"/>
          </p:cNvPicPr>
          <p:nvPr/>
        </p:nvPicPr>
        <p:blipFill>
          <a:blip r:embed="rId3"/>
          <a:stretch>
            <a:fillRect/>
          </a:stretch>
        </p:blipFill>
        <p:spPr>
          <a:xfrm>
            <a:off x="4128585" y="55732"/>
            <a:ext cx="1831387" cy="2571100"/>
          </a:xfrm>
          <a:prstGeom prst="rect">
            <a:avLst/>
          </a:prstGeom>
        </p:spPr>
      </p:pic>
      <p:sp>
        <p:nvSpPr>
          <p:cNvPr id="9" name="TextBox 8"/>
          <p:cNvSpPr txBox="1"/>
          <p:nvPr/>
        </p:nvSpPr>
        <p:spPr>
          <a:xfrm>
            <a:off x="4254162" y="2626831"/>
            <a:ext cx="1604724" cy="338554"/>
          </a:xfrm>
          <a:prstGeom prst="rect">
            <a:avLst/>
          </a:prstGeom>
          <a:noFill/>
        </p:spPr>
        <p:txBody>
          <a:bodyPr wrap="square" rtlCol="0">
            <a:spAutoFit/>
          </a:bodyPr>
          <a:lstStyle/>
          <a:p>
            <a:r>
              <a:rPr lang="ru-RU" sz="1600" dirty="0"/>
              <a:t> </a:t>
            </a:r>
            <a:r>
              <a:rPr lang="ru-RU" sz="1600" b="1" dirty="0"/>
              <a:t>1</a:t>
            </a:r>
            <a:r>
              <a:rPr lang="en-US" sz="1600" b="1" dirty="0"/>
              <a:t>848</a:t>
            </a:r>
            <a:r>
              <a:rPr lang="ru-RU" sz="1600" b="1" dirty="0"/>
              <a:t> - 1</a:t>
            </a:r>
            <a:r>
              <a:rPr lang="en-US" sz="1600" b="1" dirty="0"/>
              <a:t>925</a:t>
            </a:r>
            <a:r>
              <a:rPr lang="ru-RU" sz="1600" b="1" dirty="0"/>
              <a:t> </a:t>
            </a:r>
            <a:endParaRPr lang="kk-KZ" sz="1600" b="1" dirty="0"/>
          </a:p>
        </p:txBody>
      </p:sp>
      <p:pic>
        <p:nvPicPr>
          <p:cNvPr id="11" name="Рисунок 10"/>
          <p:cNvPicPr>
            <a:picLocks noChangeAspect="1"/>
          </p:cNvPicPr>
          <p:nvPr/>
        </p:nvPicPr>
        <p:blipFill>
          <a:blip r:embed="rId4"/>
          <a:stretch>
            <a:fillRect/>
          </a:stretch>
        </p:blipFill>
        <p:spPr>
          <a:xfrm>
            <a:off x="6366118" y="55731"/>
            <a:ext cx="1912313" cy="2571100"/>
          </a:xfrm>
          <a:prstGeom prst="rect">
            <a:avLst/>
          </a:prstGeom>
        </p:spPr>
      </p:pic>
      <p:sp>
        <p:nvSpPr>
          <p:cNvPr id="12" name="TextBox 11"/>
          <p:cNvSpPr txBox="1"/>
          <p:nvPr/>
        </p:nvSpPr>
        <p:spPr>
          <a:xfrm>
            <a:off x="6390610" y="2626831"/>
            <a:ext cx="1604724" cy="338554"/>
          </a:xfrm>
          <a:prstGeom prst="rect">
            <a:avLst/>
          </a:prstGeom>
          <a:noFill/>
        </p:spPr>
        <p:txBody>
          <a:bodyPr wrap="square" rtlCol="0">
            <a:spAutoFit/>
          </a:bodyPr>
          <a:lstStyle/>
          <a:p>
            <a:r>
              <a:rPr lang="ru-RU" sz="1600" dirty="0"/>
              <a:t> </a:t>
            </a:r>
            <a:r>
              <a:rPr lang="ru-RU" sz="1600" b="1" dirty="0"/>
              <a:t>1</a:t>
            </a:r>
            <a:r>
              <a:rPr lang="en-US" sz="1600" b="1" dirty="0"/>
              <a:t>831</a:t>
            </a:r>
            <a:r>
              <a:rPr lang="ru-RU" sz="1600" b="1" dirty="0"/>
              <a:t> - 1</a:t>
            </a:r>
            <a:r>
              <a:rPr lang="en-US" sz="1600" b="1" dirty="0"/>
              <a:t>916</a:t>
            </a:r>
            <a:r>
              <a:rPr lang="ru-RU" sz="1600" b="1" dirty="0"/>
              <a:t> </a:t>
            </a:r>
            <a:endParaRPr lang="kk-KZ" sz="1600" b="1" dirty="0"/>
          </a:p>
        </p:txBody>
      </p:sp>
      <p:pic>
        <p:nvPicPr>
          <p:cNvPr id="14" name="Рисунок 13"/>
          <p:cNvPicPr>
            <a:picLocks noChangeAspect="1"/>
          </p:cNvPicPr>
          <p:nvPr/>
        </p:nvPicPr>
        <p:blipFill>
          <a:blip r:embed="rId5"/>
          <a:stretch>
            <a:fillRect/>
          </a:stretch>
        </p:blipFill>
        <p:spPr>
          <a:xfrm>
            <a:off x="8810155" y="61554"/>
            <a:ext cx="1633256" cy="2565277"/>
          </a:xfrm>
          <a:prstGeom prst="rect">
            <a:avLst/>
          </a:prstGeom>
        </p:spPr>
      </p:pic>
      <p:sp>
        <p:nvSpPr>
          <p:cNvPr id="15" name="TextBox 14"/>
          <p:cNvSpPr txBox="1"/>
          <p:nvPr/>
        </p:nvSpPr>
        <p:spPr>
          <a:xfrm>
            <a:off x="8838687" y="2626831"/>
            <a:ext cx="1604724" cy="338554"/>
          </a:xfrm>
          <a:prstGeom prst="rect">
            <a:avLst/>
          </a:prstGeom>
          <a:noFill/>
        </p:spPr>
        <p:txBody>
          <a:bodyPr wrap="square" rtlCol="0">
            <a:spAutoFit/>
          </a:bodyPr>
          <a:lstStyle/>
          <a:p>
            <a:r>
              <a:rPr lang="ru-RU" sz="1600" dirty="0"/>
              <a:t> </a:t>
            </a:r>
            <a:r>
              <a:rPr lang="ru-RU" sz="1600" b="1" dirty="0"/>
              <a:t>1</a:t>
            </a:r>
            <a:r>
              <a:rPr lang="en-US" sz="1600" b="1" dirty="0"/>
              <a:t>858</a:t>
            </a:r>
            <a:r>
              <a:rPr lang="ru-RU" sz="1600" b="1" dirty="0"/>
              <a:t> - 1</a:t>
            </a:r>
            <a:r>
              <a:rPr lang="en-US" sz="1600" b="1" dirty="0"/>
              <a:t>932</a:t>
            </a:r>
            <a:r>
              <a:rPr lang="ru-RU" sz="1600" b="1" dirty="0"/>
              <a:t> </a:t>
            </a:r>
            <a:endParaRPr lang="kk-KZ" sz="1600" b="1" dirty="0"/>
          </a:p>
        </p:txBody>
      </p:sp>
    </p:spTree>
    <p:extLst>
      <p:ext uri="{BB962C8B-B14F-4D97-AF65-F5344CB8AC3E}">
        <p14:creationId xmlns:p14="http://schemas.microsoft.com/office/powerpoint/2010/main" val="116354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7348" y="2768933"/>
            <a:ext cx="10216399" cy="3864479"/>
          </a:xfrm>
        </p:spPr>
        <p:txBody>
          <a:bodyPr>
            <a:normAutofit fontScale="85000" lnSpcReduction="10000"/>
          </a:bodyPr>
          <a:lstStyle/>
          <a:p>
            <a:pPr marL="0" indent="0">
              <a:buNone/>
            </a:pPr>
            <a:r>
              <a:rPr lang="kk-KZ" altLang="ru-RU" b="1" dirty="0"/>
              <a:t>Альфред Уайтхед пен Джон Рассел 1910-1913 жылдары математикалық логиканың барлық кейінгі дамуына ерекше әсер еткен Принципа Математика трактатын жасады. Логиканың дамуындағы тағы бір маңызды кезең - 19 ғасырдың аяғында логикалық есептеулер мен жиынтық теориясының даму деңгейіне тән парадокстардың ашылуы болды, оны жеңу кезінде интуитизм мен интуициялық логика тұжырымдамасы пайда болды (</a:t>
            </a:r>
            <a:r>
              <a:rPr lang="kk-KZ" b="1" dirty="0"/>
              <a:t>Лёйтзен Эгберт Ян Брауэр</a:t>
            </a:r>
            <a:r>
              <a:rPr lang="kk-KZ" altLang="ru-RU" b="1" dirty="0"/>
              <a:t>, 1908) және балама ретінде Давид Гильберт математиканы аксиоматикалық формализациялау арқылы негіздеді қатаң шектеулі даулы емес құралдарды қолдану.Математикалық логиканың негізін қалаған ағылшын математигі Джордж Буль (1815 – 1864ж). Ол алғашқы рет жиындар теориясының логикалық анықтамасын берген.</a:t>
            </a:r>
          </a:p>
          <a:p>
            <a:endParaRPr lang="kk-KZ" dirty="0"/>
          </a:p>
        </p:txBody>
      </p:sp>
      <p:pic>
        <p:nvPicPr>
          <p:cNvPr id="5" name="Рисунок 4"/>
          <p:cNvPicPr>
            <a:picLocks noChangeAspect="1"/>
          </p:cNvPicPr>
          <p:nvPr/>
        </p:nvPicPr>
        <p:blipFill>
          <a:blip r:embed="rId2"/>
          <a:stretch>
            <a:fillRect/>
          </a:stretch>
        </p:blipFill>
        <p:spPr>
          <a:xfrm>
            <a:off x="1766135" y="120315"/>
            <a:ext cx="1768968" cy="2310064"/>
          </a:xfrm>
          <a:prstGeom prst="rect">
            <a:avLst/>
          </a:prstGeom>
        </p:spPr>
      </p:pic>
      <p:sp>
        <p:nvSpPr>
          <p:cNvPr id="6" name="TextBox 5"/>
          <p:cNvSpPr txBox="1"/>
          <p:nvPr/>
        </p:nvSpPr>
        <p:spPr>
          <a:xfrm>
            <a:off x="1848257" y="2430379"/>
            <a:ext cx="1604724" cy="338554"/>
          </a:xfrm>
          <a:prstGeom prst="rect">
            <a:avLst/>
          </a:prstGeom>
          <a:noFill/>
        </p:spPr>
        <p:txBody>
          <a:bodyPr wrap="square" rtlCol="0">
            <a:spAutoFit/>
          </a:bodyPr>
          <a:lstStyle/>
          <a:p>
            <a:r>
              <a:rPr lang="ru-RU" sz="1600" dirty="0"/>
              <a:t> </a:t>
            </a:r>
            <a:r>
              <a:rPr lang="ru-RU" sz="1600" b="1" dirty="0"/>
              <a:t>1</a:t>
            </a:r>
            <a:r>
              <a:rPr lang="en-US" sz="1600" b="1" dirty="0"/>
              <a:t>861</a:t>
            </a:r>
            <a:r>
              <a:rPr lang="ru-RU" sz="1600" b="1" dirty="0"/>
              <a:t> - 1</a:t>
            </a:r>
            <a:r>
              <a:rPr lang="en-US" sz="1600" b="1" dirty="0"/>
              <a:t>947</a:t>
            </a:r>
            <a:r>
              <a:rPr lang="ru-RU" sz="1600" b="1" dirty="0"/>
              <a:t> </a:t>
            </a:r>
            <a:endParaRPr lang="kk-KZ" sz="1600" b="1" dirty="0"/>
          </a:p>
        </p:txBody>
      </p:sp>
      <p:pic>
        <p:nvPicPr>
          <p:cNvPr id="8" name="Рисунок 7"/>
          <p:cNvPicPr>
            <a:picLocks noChangeAspect="1"/>
          </p:cNvPicPr>
          <p:nvPr/>
        </p:nvPicPr>
        <p:blipFill>
          <a:blip r:embed="rId3"/>
          <a:stretch>
            <a:fillRect/>
          </a:stretch>
        </p:blipFill>
        <p:spPr>
          <a:xfrm>
            <a:off x="3980949" y="120316"/>
            <a:ext cx="1700464" cy="2310064"/>
          </a:xfrm>
          <a:prstGeom prst="rect">
            <a:avLst/>
          </a:prstGeom>
        </p:spPr>
      </p:pic>
      <p:sp>
        <p:nvSpPr>
          <p:cNvPr id="9" name="TextBox 8"/>
          <p:cNvSpPr txBox="1"/>
          <p:nvPr/>
        </p:nvSpPr>
        <p:spPr>
          <a:xfrm>
            <a:off x="4028819" y="2422484"/>
            <a:ext cx="1604724" cy="338554"/>
          </a:xfrm>
          <a:prstGeom prst="rect">
            <a:avLst/>
          </a:prstGeom>
          <a:noFill/>
        </p:spPr>
        <p:txBody>
          <a:bodyPr wrap="square" rtlCol="0">
            <a:spAutoFit/>
          </a:bodyPr>
          <a:lstStyle/>
          <a:p>
            <a:r>
              <a:rPr lang="ru-RU" sz="1600" dirty="0"/>
              <a:t> </a:t>
            </a:r>
            <a:r>
              <a:rPr lang="ru-RU" sz="1600" b="1" dirty="0"/>
              <a:t>1</a:t>
            </a:r>
            <a:r>
              <a:rPr lang="en-US" sz="1600" b="1" dirty="0"/>
              <a:t>808</a:t>
            </a:r>
            <a:r>
              <a:rPr lang="ru-RU" sz="1600" b="1" dirty="0"/>
              <a:t> - 1</a:t>
            </a:r>
            <a:r>
              <a:rPr lang="en-US" sz="1600" b="1" dirty="0"/>
              <a:t>882</a:t>
            </a:r>
            <a:r>
              <a:rPr lang="ru-RU" sz="1600" b="1" dirty="0"/>
              <a:t> </a:t>
            </a:r>
            <a:endParaRPr lang="kk-KZ" sz="1600" b="1" dirty="0"/>
          </a:p>
        </p:txBody>
      </p:sp>
      <p:pic>
        <p:nvPicPr>
          <p:cNvPr id="11" name="Рисунок 10"/>
          <p:cNvPicPr>
            <a:picLocks noChangeAspect="1"/>
          </p:cNvPicPr>
          <p:nvPr/>
        </p:nvPicPr>
        <p:blipFill>
          <a:blip r:embed="rId4"/>
          <a:stretch>
            <a:fillRect/>
          </a:stretch>
        </p:blipFill>
        <p:spPr>
          <a:xfrm>
            <a:off x="6070347" y="120315"/>
            <a:ext cx="1595563" cy="2302169"/>
          </a:xfrm>
          <a:prstGeom prst="rect">
            <a:avLst/>
          </a:prstGeom>
        </p:spPr>
      </p:pic>
      <p:sp>
        <p:nvSpPr>
          <p:cNvPr id="12" name="TextBox 11"/>
          <p:cNvSpPr txBox="1"/>
          <p:nvPr/>
        </p:nvSpPr>
        <p:spPr>
          <a:xfrm>
            <a:off x="6127259" y="2422484"/>
            <a:ext cx="1604724" cy="338554"/>
          </a:xfrm>
          <a:prstGeom prst="rect">
            <a:avLst/>
          </a:prstGeom>
          <a:noFill/>
        </p:spPr>
        <p:txBody>
          <a:bodyPr wrap="square" rtlCol="0">
            <a:spAutoFit/>
          </a:bodyPr>
          <a:lstStyle/>
          <a:p>
            <a:r>
              <a:rPr lang="ru-RU" sz="1600" dirty="0"/>
              <a:t> </a:t>
            </a:r>
            <a:r>
              <a:rPr lang="ru-RU" sz="1600" b="1" dirty="0"/>
              <a:t>1</a:t>
            </a:r>
            <a:r>
              <a:rPr lang="en-US" sz="1600" b="1" dirty="0"/>
              <a:t>862</a:t>
            </a:r>
            <a:r>
              <a:rPr lang="ru-RU" sz="1600" b="1" dirty="0"/>
              <a:t> - 1</a:t>
            </a:r>
            <a:r>
              <a:rPr lang="en-US" sz="1600" b="1" dirty="0"/>
              <a:t>943</a:t>
            </a:r>
            <a:r>
              <a:rPr lang="ru-RU" sz="1600" b="1" dirty="0"/>
              <a:t> </a:t>
            </a:r>
            <a:endParaRPr lang="kk-KZ" sz="1600" b="1" dirty="0"/>
          </a:p>
        </p:txBody>
      </p:sp>
      <p:pic>
        <p:nvPicPr>
          <p:cNvPr id="14" name="Рисунок 13"/>
          <p:cNvPicPr>
            <a:picLocks noChangeAspect="1"/>
          </p:cNvPicPr>
          <p:nvPr/>
        </p:nvPicPr>
        <p:blipFill>
          <a:blip r:embed="rId5"/>
          <a:stretch>
            <a:fillRect/>
          </a:stretch>
        </p:blipFill>
        <p:spPr>
          <a:xfrm>
            <a:off x="8180250" y="120315"/>
            <a:ext cx="1580084" cy="2310064"/>
          </a:xfrm>
          <a:prstGeom prst="rect">
            <a:avLst/>
          </a:prstGeom>
        </p:spPr>
      </p:pic>
      <p:sp>
        <p:nvSpPr>
          <p:cNvPr id="16" name="TextBox 15"/>
          <p:cNvSpPr txBox="1"/>
          <p:nvPr/>
        </p:nvSpPr>
        <p:spPr>
          <a:xfrm>
            <a:off x="8177829" y="2430379"/>
            <a:ext cx="1604724" cy="338554"/>
          </a:xfrm>
          <a:prstGeom prst="rect">
            <a:avLst/>
          </a:prstGeom>
          <a:noFill/>
        </p:spPr>
        <p:txBody>
          <a:bodyPr wrap="square" rtlCol="0">
            <a:spAutoFit/>
          </a:bodyPr>
          <a:lstStyle/>
          <a:p>
            <a:r>
              <a:rPr lang="ru-RU" sz="1600" dirty="0"/>
              <a:t> </a:t>
            </a:r>
            <a:r>
              <a:rPr lang="ru-RU" sz="1600" b="1" dirty="0"/>
              <a:t>1</a:t>
            </a:r>
            <a:r>
              <a:rPr lang="en-US" sz="1600" b="1" dirty="0"/>
              <a:t>881</a:t>
            </a:r>
            <a:r>
              <a:rPr lang="ru-RU" sz="1600" b="1" dirty="0"/>
              <a:t> - 1</a:t>
            </a:r>
            <a:r>
              <a:rPr lang="en-US" sz="1600" b="1" dirty="0"/>
              <a:t>966</a:t>
            </a:r>
            <a:r>
              <a:rPr lang="ru-RU" sz="1600" b="1" dirty="0"/>
              <a:t> </a:t>
            </a:r>
            <a:endParaRPr lang="kk-KZ" sz="1600" b="1" dirty="0"/>
          </a:p>
        </p:txBody>
      </p:sp>
    </p:spTree>
    <p:extLst>
      <p:ext uri="{BB962C8B-B14F-4D97-AF65-F5344CB8AC3E}">
        <p14:creationId xmlns:p14="http://schemas.microsoft.com/office/powerpoint/2010/main" val="166686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1130968"/>
            <a:ext cx="10336714" cy="5077327"/>
          </a:xfrm>
        </p:spPr>
        <p:txBody>
          <a:bodyPr>
            <a:normAutofit/>
          </a:bodyPr>
          <a:lstStyle/>
          <a:p>
            <a:pPr marL="0" indent="0">
              <a:buNone/>
            </a:pPr>
            <a:r>
              <a:rPr lang="kk-KZ" i="1" dirty="0">
                <a:latin typeface="Times New Roman" panose="02020603050405020304" pitchFamily="18" charset="0"/>
                <a:ea typeface="Times New Roman" panose="02020603050405020304" pitchFamily="18" charset="0"/>
              </a:rPr>
              <a:t>Жиын</a:t>
            </a:r>
            <a:r>
              <a:rPr lang="kk-KZ" dirty="0">
                <a:latin typeface="Times New Roman" panose="02020603050405020304" pitchFamily="18" charset="0"/>
                <a:ea typeface="Times New Roman" panose="02020603050405020304" pitchFamily="18" charset="0"/>
              </a:rPr>
              <a:t> ұғымы – негізгі математикалық терминдердің бірі болып сана-лады. Жиынның нақтылы анықтамасы жоқ. Жиынды ортақ бір белгі бойынша біріккен объектілердің жиынтығы деуге болады. Мысалы натурал сандар жиыны, түзудің бойындағы нүктелер жиынтығы, кітап беттерінің жиынтығы, натурал сандар жиыны,  кітап бетіндегі түрлі символдар жиыны, студенттер тобы, компьютерді жинау кезіндегі орындалатын операциялар тобы, “Элегант” фирмасының қызметкерлер тобы т.б. мысалдарды көптеп келтіруге болады. Егер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объектісі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  жиынының элементі болса, онда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-ге тиісті делінеді және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 болып белгіленеді.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-тің  жиынға жатпауы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немесе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8 </a:t>
            </a:r>
            <a:r>
              <a:rPr lang="kk-KZ"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i="1"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белгіленеді .Әдетте жиын латын алфавитінің бас әріптерімен, ал оның элементтері кіші әріптерімен белгіленеді</a:t>
            </a:r>
            <a:endParaRPr lang="ru-RU" dirty="0"/>
          </a:p>
          <a:p>
            <a:endParaRPr lang="ru-RU" dirty="0"/>
          </a:p>
        </p:txBody>
      </p:sp>
      <p:sp>
        <p:nvSpPr>
          <p:cNvPr id="10" name="Заголовок 1"/>
          <p:cNvSpPr>
            <a:spLocks noGrp="1"/>
          </p:cNvSpPr>
          <p:nvPr>
            <p:ph type="title"/>
          </p:nvPr>
        </p:nvSpPr>
        <p:spPr>
          <a:xfrm>
            <a:off x="1141413" y="312821"/>
            <a:ext cx="9905998" cy="753978"/>
          </a:xfrm>
        </p:spPr>
        <p:txBody>
          <a:bodyPr>
            <a:normAutofit/>
          </a:bodyPr>
          <a:lstStyle/>
          <a:p>
            <a:r>
              <a:rPr lang="kk-KZ" b="1" dirty="0">
                <a:latin typeface="Times New Roman" panose="02020603050405020304" pitchFamily="18" charset="0"/>
                <a:ea typeface="Times New Roman" panose="02020603050405020304" pitchFamily="18" charset="0"/>
              </a:rPr>
              <a:t>Жиын ұғымы</a:t>
            </a:r>
            <a:endParaRPr lang="kk-KZ" dirty="0"/>
          </a:p>
        </p:txBody>
      </p:sp>
    </p:spTree>
    <p:extLst>
      <p:ext uri="{BB962C8B-B14F-4D97-AF65-F5344CB8AC3E}">
        <p14:creationId xmlns:p14="http://schemas.microsoft.com/office/powerpoint/2010/main" val="74417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71952"/>
            <a:ext cx="9905998" cy="994847"/>
          </a:xfrm>
        </p:spPr>
        <p:txBody>
          <a:bodyPr>
            <a:normAutofit/>
          </a:bodyPr>
          <a:lstStyle/>
          <a:p>
            <a:r>
              <a:rPr lang="kk-KZ" b="1" dirty="0">
                <a:latin typeface="Times New Roman" panose="02020603050405020304" pitchFamily="18" charset="0"/>
                <a:ea typeface="Times New Roman" panose="02020603050405020304" pitchFamily="18" charset="0"/>
              </a:rPr>
              <a:t>Жиындардың өрнектелуі</a:t>
            </a:r>
            <a:endParaRPr lang="kk-KZ" dirty="0"/>
          </a:p>
        </p:txBody>
      </p:sp>
      <p:sp>
        <p:nvSpPr>
          <p:cNvPr id="3" name="Объект 2"/>
          <p:cNvSpPr>
            <a:spLocks noGrp="1"/>
          </p:cNvSpPr>
          <p:nvPr>
            <p:ph idx="1"/>
          </p:nvPr>
        </p:nvSpPr>
        <p:spPr>
          <a:xfrm>
            <a:off x="1141412" y="1066799"/>
            <a:ext cx="9905999" cy="4724402"/>
          </a:xfrm>
        </p:spPr>
        <p:txBody>
          <a:bodyPr>
            <a:normAutofit fontScale="92500"/>
          </a:bodyPr>
          <a:lstStyle/>
          <a:p>
            <a:pPr indent="457200" algn="just">
              <a:spcAft>
                <a:spcPts val="0"/>
              </a:spcAft>
            </a:pPr>
            <a:r>
              <a:rPr lang="kk-KZ" dirty="0">
                <a:latin typeface="Times New Roman" panose="02020603050405020304" pitchFamily="18" charset="0"/>
                <a:ea typeface="Times New Roman" panose="02020603050405020304" pitchFamily="18" charset="0"/>
              </a:rPr>
              <a:t>1. </a:t>
            </a:r>
            <a:r>
              <a:rPr lang="kk-KZ" i="1" dirty="0">
                <a:latin typeface="Times New Roman" panose="02020603050405020304" pitchFamily="18" charset="0"/>
                <a:ea typeface="Times New Roman" panose="02020603050405020304" pitchFamily="18" charset="0"/>
              </a:rPr>
              <a:t>Жиынға жататын элементтер тізімін көрсету арқылы.</a:t>
            </a:r>
            <a:r>
              <a:rPr lang="kk-KZ" dirty="0">
                <a:latin typeface="Times New Roman" panose="02020603050405020304" pitchFamily="18" charset="0"/>
                <a:ea typeface="Times New Roman" panose="02020603050405020304" pitchFamily="18" charset="0"/>
              </a:rPr>
              <a:t>  Тізіммен тек ақырлы жиындарды көрсетуге болады. Тізім фигуралы жақшамен қоршалады: </a:t>
            </a:r>
            <a:r>
              <a:rPr lang="kk-KZ" i="1"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a</a:t>
            </a:r>
            <a:r>
              <a:rPr lang="kk-KZ" baseline="-25000" dirty="0">
                <a:latin typeface="Times New Roman" panose="02020603050405020304" pitchFamily="18" charset="0"/>
                <a:ea typeface="Times New Roman" panose="02020603050405020304" pitchFamily="18" charset="0"/>
              </a:rPr>
              <a:t>1</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a</a:t>
            </a:r>
            <a:r>
              <a:rPr lang="kk-KZ" baseline="-25000" dirty="0">
                <a:latin typeface="Times New Roman" panose="02020603050405020304" pitchFamily="18" charset="0"/>
                <a:ea typeface="Times New Roman" panose="02020603050405020304" pitchFamily="18" charset="0"/>
              </a:rPr>
              <a:t>2</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a</a:t>
            </a:r>
            <a:r>
              <a:rPr lang="kk-KZ" i="1" baseline="-25000"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a:t>
            </a:r>
            <a:endParaRPr lang="ru-RU" sz="1100" dirty="0">
              <a:latin typeface="Times New Roman" panose="02020603050405020304" pitchFamily="18" charset="0"/>
              <a:ea typeface="Times New Roman" panose="02020603050405020304" pitchFamily="18" charset="0"/>
            </a:endParaRPr>
          </a:p>
          <a:p>
            <a:pPr indent="457200" algn="just">
              <a:spcAft>
                <a:spcPts val="0"/>
              </a:spcAft>
            </a:pPr>
            <a:r>
              <a:rPr lang="kk-KZ" dirty="0">
                <a:latin typeface="Times New Roman" panose="02020603050405020304" pitchFamily="18" charset="0"/>
                <a:ea typeface="Times New Roman" panose="02020603050405020304" pitchFamily="18" charset="0"/>
              </a:rPr>
              <a:t>Мысалы, процессор </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монитор </a:t>
            </a:r>
            <a:r>
              <a:rPr lang="kk-KZ"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 клавиатура </a:t>
            </a:r>
            <a:r>
              <a:rPr lang="kk-KZ" i="1" dirty="0">
                <a:latin typeface="Times New Roman" panose="02020603050405020304" pitchFamily="18" charset="0"/>
                <a:ea typeface="Times New Roman" panose="02020603050405020304" pitchFamily="18" charset="0"/>
              </a:rPr>
              <a:t>c</a:t>
            </a:r>
            <a:r>
              <a:rPr lang="kk-KZ" dirty="0">
                <a:latin typeface="Times New Roman" panose="02020603050405020304" pitchFamily="18" charset="0"/>
                <a:ea typeface="Times New Roman" panose="02020603050405020304" pitchFamily="18" charset="0"/>
              </a:rPr>
              <a:t> және принтерден </a:t>
            </a:r>
            <a:r>
              <a:rPr lang="kk-KZ" i="1" dirty="0">
                <a:latin typeface="Times New Roman" panose="02020603050405020304" pitchFamily="18" charset="0"/>
                <a:ea typeface="Times New Roman" panose="02020603050405020304" pitchFamily="18" charset="0"/>
              </a:rPr>
              <a:t>d</a:t>
            </a:r>
            <a:r>
              <a:rPr lang="kk-KZ" dirty="0">
                <a:latin typeface="Times New Roman" panose="02020603050405020304" pitchFamily="18" charset="0"/>
                <a:ea typeface="Times New Roman" panose="02020603050405020304" pitchFamily="18" charset="0"/>
              </a:rPr>
              <a:t> тұратын компьютер </a:t>
            </a:r>
            <a:r>
              <a:rPr lang="kk-KZ" i="1" dirty="0">
                <a:latin typeface="Times New Roman" panose="02020603050405020304" pitchFamily="18" charset="0"/>
                <a:ea typeface="Times New Roman" panose="02020603050405020304" pitchFamily="18" charset="0"/>
              </a:rPr>
              <a:t>А </a:t>
            </a:r>
            <a:r>
              <a:rPr lang="kk-KZ" dirty="0">
                <a:latin typeface="Times New Roman" panose="02020603050405020304" pitchFamily="18" charset="0"/>
                <a:ea typeface="Times New Roman" panose="02020603050405020304" pitchFamily="18" charset="0"/>
              </a:rPr>
              <a:t>жиынын былай өрнектеуге болады: </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c</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d</a:t>
            </a:r>
            <a:r>
              <a:rPr lang="kk-KZ" dirty="0">
                <a:latin typeface="Times New Roman" panose="02020603050405020304" pitchFamily="18" charset="0"/>
                <a:ea typeface="Times New Roman" panose="02020603050405020304" pitchFamily="18" charset="0"/>
              </a:rPr>
              <a:t>}</a:t>
            </a:r>
            <a:endParaRPr lang="ru-RU" sz="1100" dirty="0">
              <a:latin typeface="Times New Roman" panose="02020603050405020304" pitchFamily="18" charset="0"/>
              <a:ea typeface="Times New Roman" panose="02020603050405020304" pitchFamily="18" charset="0"/>
            </a:endParaRPr>
          </a:p>
          <a:p>
            <a:r>
              <a:rPr lang="kk-KZ" dirty="0">
                <a:latin typeface="Times New Roman" panose="02020603050405020304" pitchFamily="18" charset="0"/>
                <a:ea typeface="Times New Roman" panose="02020603050405020304" pitchFamily="18" charset="0"/>
              </a:rPr>
              <a:t>2</a:t>
            </a:r>
            <a:r>
              <a:rPr lang="kk-KZ" i="1" dirty="0">
                <a:latin typeface="Times New Roman" panose="02020603050405020304" pitchFamily="18" charset="0"/>
                <a:ea typeface="Times New Roman" panose="02020603050405020304" pitchFamily="18" charset="0"/>
              </a:rPr>
              <a:t>. Жиын элементтерінің (сипаттамалық предикат арқылы) немесе қандай да бір қасиетін көрсету арқылы.</a:t>
            </a:r>
            <a:r>
              <a:rPr lang="kk-KZ" dirty="0">
                <a:latin typeface="Times New Roman" panose="02020603050405020304" pitchFamily="18" charset="0"/>
                <a:ea typeface="Times New Roman" panose="02020603050405020304" pitchFamily="18" charset="0"/>
              </a:rPr>
              <a:t> Айталық </a:t>
            </a:r>
            <a:r>
              <a:rPr lang="kk-KZ" i="1" dirty="0">
                <a:latin typeface="Times New Roman" panose="02020603050405020304" pitchFamily="18" charset="0"/>
                <a:ea typeface="Times New Roman" panose="02020603050405020304" pitchFamily="18" charset="0"/>
              </a:rPr>
              <a:t>Р</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жиынының элементтері қанағаттандыратын я қанағаттандырмайтын қандай да бір қасиет болсын. Олай болса А жиынының Р қасиетін қанағаттандыратын барлық элементтерінен тұратын  </a:t>
            </a:r>
            <a:r>
              <a:rPr lang="kk-KZ" i="1" dirty="0">
                <a:latin typeface="Times New Roman" panose="02020603050405020304" pitchFamily="18" charset="0"/>
                <a:ea typeface="Times New Roman" panose="02020603050405020304" pitchFamily="18" charset="0"/>
              </a:rPr>
              <a:t>М</a:t>
            </a:r>
            <a:r>
              <a:rPr lang="kk-KZ" dirty="0">
                <a:latin typeface="Times New Roman" panose="02020603050405020304" pitchFamily="18" charset="0"/>
                <a:ea typeface="Times New Roman" panose="02020603050405020304" pitchFamily="18" charset="0"/>
              </a:rPr>
              <a:t> жиыны  </a:t>
            </a:r>
            <a:r>
              <a:rPr lang="kk-KZ" i="1"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 {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P</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немесе </a:t>
            </a:r>
            <a:r>
              <a:rPr lang="kk-KZ" i="1"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 {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P</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деп жазылады.</a:t>
            </a:r>
            <a:endParaRPr lang="ru-RU" dirty="0">
              <a:latin typeface="Times New Roman" panose="02020603050405020304" pitchFamily="18" charset="0"/>
              <a:ea typeface="Times New Roman" panose="02020603050405020304" pitchFamily="18" charset="0"/>
            </a:endParaRPr>
          </a:p>
          <a:p>
            <a:endParaRPr lang="kk-KZ" dirty="0"/>
          </a:p>
        </p:txBody>
      </p:sp>
    </p:spTree>
    <p:extLst>
      <p:ext uri="{BB962C8B-B14F-4D97-AF65-F5344CB8AC3E}">
        <p14:creationId xmlns:p14="http://schemas.microsoft.com/office/powerpoint/2010/main" val="208597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09444"/>
            <a:ext cx="9905998" cy="873398"/>
          </a:xfrm>
        </p:spPr>
        <p:txBody>
          <a:bodyPr/>
          <a:lstStyle/>
          <a:p>
            <a:r>
              <a:rPr lang="kk-KZ" b="1" dirty="0">
                <a:latin typeface="Times New Roman" panose="02020603050405020304" pitchFamily="18" charset="0"/>
                <a:ea typeface="Times New Roman" panose="02020603050405020304" pitchFamily="18" charset="0"/>
              </a:rPr>
              <a:t>Туындатқыш процедура</a:t>
            </a:r>
            <a:endParaRPr lang="ru-RU" b="1" dirty="0"/>
          </a:p>
        </p:txBody>
      </p:sp>
      <p:sp>
        <p:nvSpPr>
          <p:cNvPr id="3" name="Объект 2"/>
          <p:cNvSpPr>
            <a:spLocks noGrp="1"/>
          </p:cNvSpPr>
          <p:nvPr>
            <p:ph idx="1"/>
          </p:nvPr>
        </p:nvSpPr>
        <p:spPr>
          <a:xfrm>
            <a:off x="1141412" y="1082842"/>
            <a:ext cx="10216399" cy="5438274"/>
          </a:xfrm>
        </p:spPr>
        <p:txBody>
          <a:bodyPr>
            <a:normAutofit/>
          </a:bodyPr>
          <a:lstStyle/>
          <a:p>
            <a:pPr indent="0">
              <a:spcAft>
                <a:spcPts val="0"/>
              </a:spcAft>
              <a:buNone/>
            </a:pPr>
            <a:r>
              <a:rPr lang="kk-KZ" i="1" dirty="0">
                <a:latin typeface="Times New Roman" panose="02020603050405020304" pitchFamily="18" charset="0"/>
                <a:ea typeface="Times New Roman" panose="02020603050405020304" pitchFamily="18" charset="0"/>
              </a:rPr>
              <a:t>Туындатқыш процедура арқылы:  M = </a:t>
            </a:r>
            <a:r>
              <a:rPr lang="kk-KZ" dirty="0">
                <a:latin typeface="Times New Roman" panose="02020603050405020304" pitchFamily="18" charset="0"/>
                <a:ea typeface="Times New Roman" panose="02020603050405020304" pitchFamily="18" charset="0"/>
              </a:rPr>
              <a:t>{</a:t>
            </a:r>
            <a:r>
              <a:rPr lang="kk-KZ" i="1" dirty="0">
                <a:latin typeface="Times New Roman" panose="02020603050405020304" pitchFamily="18" charset="0"/>
                <a:ea typeface="Times New Roman" panose="02020603050405020304" pitchFamily="18" charset="0"/>
              </a:rPr>
              <a:t>x | x : =  f </a:t>
            </a:r>
            <a:r>
              <a:rPr lang="kk-KZ" dirty="0">
                <a:latin typeface="Times New Roman" panose="02020603050405020304" pitchFamily="18" charset="0"/>
                <a:ea typeface="Times New Roman" panose="02020603050405020304" pitchFamily="18" charset="0"/>
              </a:rPr>
              <a:t>}.</a:t>
            </a:r>
            <a:endParaRPr lang="ru-RU" sz="1100" dirty="0">
              <a:latin typeface="Times New Roman" panose="02020603050405020304" pitchFamily="18" charset="0"/>
              <a:ea typeface="Times New Roman" panose="02020603050405020304" pitchFamily="18" charset="0"/>
            </a:endParaRPr>
          </a:p>
          <a:p>
            <a:pPr marL="0" indent="0">
              <a:buNone/>
            </a:pPr>
            <a:r>
              <a:rPr lang="kk-KZ" dirty="0">
                <a:latin typeface="Times New Roman" panose="02020603050405020304" pitchFamily="18" charset="0"/>
                <a:ea typeface="Times New Roman" panose="02020603050405020304" pitchFamily="18" charset="0"/>
              </a:rPr>
              <a:t>Туындатқыш  процедура дегеніміз – алдыңғы алынған элементтерден немесе обьектілерден жиын элементтерін алу әдісі болып табылады. Туындатқыш процедура іске қосылған кезде алынған объектілер жиынның элементі болып отырады. Мысалы, 2-ң дәрежесі болып табылатын барлық бүтін сандар жиынын </a:t>
            </a:r>
            <a:r>
              <a:rPr lang="en-US" dirty="0">
                <a:latin typeface="Times New Roman" panose="02020603050405020304" pitchFamily="18" charset="0"/>
                <a:ea typeface="Times New Roman" panose="02020603050405020304" pitchFamily="18" charset="0"/>
              </a:rPr>
              <a:t>M={1,2,4,8,16,…} </a:t>
            </a:r>
            <a:r>
              <a:rPr lang="kk-KZ" dirty="0">
                <a:latin typeface="Times New Roman" panose="02020603050405020304" pitchFamily="18" charset="0"/>
                <a:ea typeface="Times New Roman" panose="02020603050405020304" pitchFamily="18" charset="0"/>
              </a:rPr>
              <a:t>келесі рекурсивті немесе индуктивті деп аталатын 2 түрлі тәртіппен алынатын туындатқыш процедура арқылы өрнектеуге болады</a:t>
            </a:r>
          </a:p>
          <a:p>
            <a:r>
              <a:rPr lang="kk-KZ" dirty="0">
                <a:latin typeface="Times New Roman" panose="02020603050405020304" pitchFamily="18" charset="0"/>
                <a:ea typeface="Times New Roman" panose="02020603050405020304" pitchFamily="18" charset="0"/>
              </a:rPr>
              <a:t>А) 1</a:t>
            </a:r>
            <a:r>
              <a:rPr lang="kk-KZ" dirty="0">
                <a:latin typeface="Times New Roman" panose="02020603050405020304" pitchFamily="18" charset="0"/>
                <a:ea typeface="Times New Roman" panose="02020603050405020304" pitchFamily="18" charset="0"/>
                <a:sym typeface="Symbol" panose="05050102010706020507" pitchFamily="18" charset="2"/>
              </a:rPr>
              <a:t> М;   В) егер </a:t>
            </a:r>
            <a:r>
              <a:rPr lang="en-US" dirty="0">
                <a:latin typeface="Times New Roman" panose="02020603050405020304" pitchFamily="18" charset="0"/>
                <a:ea typeface="Times New Roman" panose="02020603050405020304" pitchFamily="18" charset="0"/>
                <a:sym typeface="Symbol" panose="05050102010706020507" pitchFamily="18" charset="2"/>
              </a:rPr>
              <a:t>m</a:t>
            </a:r>
            <a:r>
              <a:rPr lang="kk-KZ" dirty="0">
                <a:latin typeface="Times New Roman" panose="02020603050405020304" pitchFamily="18" charset="0"/>
                <a:ea typeface="Times New Roman" panose="02020603050405020304" pitchFamily="18" charset="0"/>
                <a:sym typeface="Symbol" panose="05050102010706020507" pitchFamily="18" charset="2"/>
              </a:rPr>
              <a:t> М</a:t>
            </a:r>
            <a:r>
              <a:rPr lang="en-US" dirty="0">
                <a:latin typeface="Times New Roman" panose="02020603050405020304" pitchFamily="18" charset="0"/>
                <a:ea typeface="Times New Roman" panose="02020603050405020304" pitchFamily="18" charset="0"/>
                <a:sym typeface="Symbol" panose="05050102010706020507" pitchFamily="18" charset="2"/>
              </a:rPr>
              <a:t> </a:t>
            </a:r>
            <a:r>
              <a:rPr lang="kk-KZ" dirty="0">
                <a:latin typeface="Times New Roman" panose="02020603050405020304" pitchFamily="18" charset="0"/>
                <a:ea typeface="Times New Roman" panose="02020603050405020304" pitchFamily="18" charset="0"/>
                <a:sym typeface="Symbol" panose="05050102010706020507" pitchFamily="18" charset="2"/>
              </a:rPr>
              <a:t>болса, онда  2</a:t>
            </a:r>
            <a:r>
              <a:rPr lang="en-US" dirty="0">
                <a:latin typeface="Times New Roman" panose="02020603050405020304" pitchFamily="18" charset="0"/>
                <a:ea typeface="Times New Roman" panose="02020603050405020304" pitchFamily="18" charset="0"/>
                <a:sym typeface="Symbol" panose="05050102010706020507" pitchFamily="18" charset="2"/>
              </a:rPr>
              <a:t>m</a:t>
            </a:r>
            <a:r>
              <a:rPr lang="kk-KZ" dirty="0">
                <a:latin typeface="Times New Roman" panose="02020603050405020304" pitchFamily="18" charset="0"/>
                <a:ea typeface="Times New Roman" panose="02020603050405020304" pitchFamily="18" charset="0"/>
                <a:sym typeface="Symbol" panose="05050102010706020507" pitchFamily="18" charset="2"/>
              </a:rPr>
              <a:t> М</a:t>
            </a:r>
            <a:r>
              <a:rPr lang="en-US" dirty="0">
                <a:latin typeface="Times New Roman" panose="02020603050405020304" pitchFamily="18" charset="0"/>
                <a:ea typeface="Times New Roman" panose="02020603050405020304" pitchFamily="18" charset="0"/>
                <a:sym typeface="Symbol" panose="05050102010706020507" pitchFamily="18" charset="2"/>
              </a:rPr>
              <a:t> </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83725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457200"/>
            <a:ext cx="9905999" cy="5334001"/>
          </a:xfrm>
        </p:spPr>
        <p:txBody>
          <a:bodyPr/>
          <a:lstStyle/>
          <a:p>
            <a:pPr marL="179705" indent="0" algn="just">
              <a:spcAft>
                <a:spcPts val="0"/>
              </a:spcAft>
              <a:buNone/>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Егер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жиынының барлық элементтері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жиынында жатса, онда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жиынының </a:t>
            </a:r>
            <a:r>
              <a:rPr lang="kk-KZ" i="1" dirty="0">
                <a:latin typeface="Times New Roman" panose="02020603050405020304" pitchFamily="18" charset="0"/>
                <a:ea typeface="Times New Roman" panose="02020603050405020304" pitchFamily="18" charset="0"/>
              </a:rPr>
              <a:t>ішкі жиыны</a:t>
            </a:r>
            <a:r>
              <a:rPr lang="kk-KZ" dirty="0">
                <a:latin typeface="Times New Roman" panose="02020603050405020304" pitchFamily="18" charset="0"/>
                <a:ea typeface="Times New Roman" panose="02020603050405020304" pitchFamily="18" charset="0"/>
              </a:rPr>
              <a:t> деп аталады да, </a:t>
            </a:r>
          </a:p>
          <a:p>
            <a:pPr marL="179705" indent="0" algn="just">
              <a:spcAft>
                <a:spcPts val="0"/>
              </a:spcAft>
              <a:buNone/>
            </a:pP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деп белгіленеді,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жиынына </a:t>
            </a:r>
            <a:r>
              <a:rPr lang="kk-KZ" i="1" dirty="0">
                <a:latin typeface="Times New Roman" panose="02020603050405020304" pitchFamily="18" charset="0"/>
                <a:ea typeface="Times New Roman" panose="02020603050405020304" pitchFamily="18" charset="0"/>
              </a:rPr>
              <a:t>кіреді</a:t>
            </a:r>
            <a:r>
              <a:rPr lang="kk-KZ" dirty="0">
                <a:latin typeface="Times New Roman" panose="02020603050405020304" pitchFamily="18" charset="0"/>
                <a:ea typeface="Times New Roman" panose="02020603050405020304" pitchFamily="18" charset="0"/>
              </a:rPr>
              <a:t> деп оқылады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жиыны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-ның ішкі жиыны емес ). Бұдан шығатын тұжырым: </a:t>
            </a:r>
          </a:p>
          <a:p>
            <a:pPr indent="0" algn="just">
              <a:spcAft>
                <a:spcPts val="0"/>
              </a:spcAft>
              <a:buNone/>
            </a:pP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dirty="0">
                <a:latin typeface="Lucida Sans Unicode" panose="020B0602030504020204" pitchFamily="34" charset="0"/>
                <a:ea typeface="Times New Roman" panose="02020603050405020304" pitchFamily="18" charset="0"/>
                <a:cs typeface="Times New Roman" panose="02020603050405020304" pitchFamily="18" charset="0"/>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kk-KZ" baseline="-25000"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A</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x</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B</a:t>
            </a:r>
            <a:r>
              <a:rPr lang="kk-KZ" dirty="0">
                <a:latin typeface="Times New Roman" panose="02020603050405020304" pitchFamily="18" charset="0"/>
                <a:ea typeface="Times New Roman" panose="02020603050405020304" pitchFamily="18" charset="0"/>
              </a:rPr>
              <a:t> ), яғни кез келген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үшін, егер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болса, онда </a:t>
            </a:r>
            <a:r>
              <a:rPr lang="kk-KZ" i="1" dirty="0">
                <a:latin typeface="Times New Roman" panose="02020603050405020304" pitchFamily="18" charset="0"/>
                <a:ea typeface="Times New Roman" panose="02020603050405020304" pitchFamily="18" charset="0"/>
              </a:rPr>
              <a:t>х</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a:t>
            </a:r>
          </a:p>
          <a:p>
            <a:pPr indent="0" algn="just">
              <a:spcAft>
                <a:spcPts val="0"/>
              </a:spcAft>
              <a:buNone/>
            </a:pPr>
            <a:r>
              <a:rPr lang="kk-KZ" b="1" dirty="0">
                <a:latin typeface="Times New Roman" panose="02020603050405020304" pitchFamily="18" charset="0"/>
                <a:ea typeface="Times New Roman" panose="02020603050405020304" pitchFamily="18" charset="0"/>
              </a:rPr>
              <a:t>Анықтама</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мен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жиындары тең болады, егер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және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болса, яғни тең жиындар бірдей элементтерден құралады.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және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А</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В</a:t>
            </a:r>
            <a:r>
              <a:rPr lang="kk-KZ" dirty="0">
                <a:latin typeface="Times New Roman" panose="02020603050405020304" pitchFamily="18" charset="0"/>
                <a:ea typeface="Times New Roman" panose="02020603050405020304" pitchFamily="18" charset="0"/>
              </a:rPr>
              <a:t> жиындары бір бірінің ішкі жиыны. Мысалдар:</a:t>
            </a:r>
            <a:endParaRPr lang="kk-KZ" sz="1100" dirty="0">
              <a:latin typeface="Times New Roman" panose="02020603050405020304" pitchFamily="18" charset="0"/>
              <a:ea typeface="Times New Roman" panose="02020603050405020304" pitchFamily="18" charset="0"/>
            </a:endParaRPr>
          </a:p>
          <a:p>
            <a:pPr indent="0" algn="just">
              <a:spcAft>
                <a:spcPts val="0"/>
              </a:spcAft>
              <a:buNone/>
            </a:pPr>
            <a:r>
              <a:rPr lang="kk-KZ" i="1" dirty="0">
                <a:latin typeface="Times New Roman" panose="02020603050405020304" pitchFamily="18" charset="0"/>
                <a:ea typeface="Times New Roman" panose="02020603050405020304" pitchFamily="18" charset="0"/>
              </a:rPr>
              <a:t>N</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Z</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Z</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Q</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Q</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R</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R</a:t>
            </a:r>
            <a:r>
              <a:rPr lang="kk-KZ"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sym typeface="Symbol" panose="05050102010706020507" pitchFamily="18" charset="2"/>
              </a:rPr>
              <a:t></a:t>
            </a:r>
            <a:r>
              <a:rPr lang="kk-KZ" dirty="0">
                <a:latin typeface="Times New Roman" panose="02020603050405020304" pitchFamily="18" charset="0"/>
                <a:ea typeface="Times New Roman" panose="02020603050405020304" pitchFamily="18" charset="0"/>
              </a:rPr>
              <a:t> </a:t>
            </a:r>
            <a:r>
              <a:rPr lang="kk-KZ" i="1" dirty="0">
                <a:latin typeface="Times New Roman" panose="02020603050405020304" pitchFamily="18" charset="0"/>
                <a:ea typeface="Times New Roman" panose="02020603050405020304" pitchFamily="18" charset="0"/>
              </a:rPr>
              <a:t>C</a:t>
            </a:r>
            <a:r>
              <a:rPr lang="kk-KZ" dirty="0">
                <a:latin typeface="Times New Roman" panose="02020603050405020304" pitchFamily="18" charset="0"/>
                <a:ea typeface="Times New Roman" panose="02020603050405020304" pitchFamily="18" charset="0"/>
              </a:rPr>
              <a:t> дұрыс. </a:t>
            </a:r>
          </a:p>
          <a:p>
            <a:endParaRPr lang="ru-RU" dirty="0"/>
          </a:p>
        </p:txBody>
      </p:sp>
    </p:spTree>
    <p:extLst>
      <p:ext uri="{BB962C8B-B14F-4D97-AF65-F5344CB8AC3E}">
        <p14:creationId xmlns:p14="http://schemas.microsoft.com/office/powerpoint/2010/main" val="3971843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1161</TotalTime>
  <Words>2495</Words>
  <Application>Microsoft Office PowerPoint</Application>
  <PresentationFormat>Широкоэкранный</PresentationFormat>
  <Paragraphs>122</Paragraphs>
  <Slides>24</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31" baseType="lpstr">
      <vt:lpstr>Arial</vt:lpstr>
      <vt:lpstr>Cambria Math</vt:lpstr>
      <vt:lpstr>Lucida Sans Unicode</vt:lpstr>
      <vt:lpstr>Times New Roman</vt:lpstr>
      <vt:lpstr>Tw Cen MT</vt:lpstr>
      <vt:lpstr>Контур</vt:lpstr>
      <vt:lpstr>Точечный рисунок</vt:lpstr>
      <vt:lpstr>Мат логика және дискретті математика</vt:lpstr>
      <vt:lpstr>Логика тарихы</vt:lpstr>
      <vt:lpstr>Презентация PowerPoint</vt:lpstr>
      <vt:lpstr>Презентация PowerPoint</vt:lpstr>
      <vt:lpstr>Презентация PowerPoint</vt:lpstr>
      <vt:lpstr>Жиын ұғымы</vt:lpstr>
      <vt:lpstr>Жиындардың өрнектелуі</vt:lpstr>
      <vt:lpstr>Туындатқыш процедура</vt:lpstr>
      <vt:lpstr>Презентация PowerPoint</vt:lpstr>
      <vt:lpstr>Презентация PowerPoint</vt:lpstr>
      <vt:lpstr>Презентация PowerPoint</vt:lpstr>
      <vt:lpstr>БУлеан және универсал</vt:lpstr>
      <vt:lpstr>Жиындармен операциялар (амалдар).</vt:lpstr>
      <vt:lpstr>Жиындармен операциялар (амалдар).</vt:lpstr>
      <vt:lpstr>Жиындармен операциялар (амалдар).</vt:lpstr>
      <vt:lpstr>Жиындармен операциялар (амалдар).</vt:lpstr>
      <vt:lpstr>Жиындармен операциялар (амалдар).</vt:lpstr>
      <vt:lpstr>Презентация PowerPoint</vt:lpstr>
      <vt:lpstr>Жиындарға қолданылатын операциялардың қасиеттері </vt:lpstr>
      <vt:lpstr>Жиындарға қолданылатын операциялардың қасиеттері </vt:lpstr>
      <vt:lpstr>Жабу және бөліктеу</vt:lpstr>
      <vt:lpstr>Жиындардың Декарт көбейтіндіс</vt:lpstr>
      <vt:lpstr>Мысалдар: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Дәріс</dc:title>
  <dc:creator>Абдыгали</dc:creator>
  <cp:lastModifiedBy>Abdygali Jandigulov</cp:lastModifiedBy>
  <cp:revision>53</cp:revision>
  <dcterms:created xsi:type="dcterms:W3CDTF">2020-08-31T11:46:44Z</dcterms:created>
  <dcterms:modified xsi:type="dcterms:W3CDTF">2024-11-06T19:21:14Z</dcterms:modified>
</cp:coreProperties>
</file>