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6" r:id="rId6"/>
    <p:sldId id="260" r:id="rId7"/>
    <p:sldId id="261" r:id="rId8"/>
    <p:sldId id="262" r:id="rId9"/>
    <p:sldId id="263" r:id="rId10"/>
    <p:sldId id="264" r:id="rId11"/>
    <p:sldId id="265" r:id="rId12"/>
    <p:sldId id="267" r:id="rId13"/>
  </p:sldIdLst>
  <p:sldSz cx="14630400" cy="8229600"/>
  <p:notesSz cx="8229600" cy="14630400"/>
  <p:embeddedFontLst>
    <p:embeddedFont>
      <p:font typeface="Calibri" panose="020F0502020204030204" pitchFamily="34" charset="0"/>
      <p:regular r:id="rId15"/>
      <p:bold r:id="rId16"/>
      <p:italic r:id="rId17"/>
      <p:boldItalic r:id="rId18"/>
    </p:embeddedFont>
    <p:embeddedFont>
      <p:font typeface="Cambria Math" panose="02040503050406030204" pitchFamily="18" charset="0"/>
      <p:regular r:id="rId19"/>
    </p:embeddedFont>
    <p:embeddedFont>
      <p:font typeface="Patrick Hand" panose="020B0604020202020204" charset="0"/>
      <p:regular r:id="rId20"/>
    </p:embeddedFont>
  </p:embeddedFontLst>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43" d="100"/>
          <a:sy n="43" d="100"/>
        </p:scale>
        <p:origin x="90"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69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094988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69073" y="870582"/>
            <a:ext cx="12712389" cy="4727329"/>
          </a:xfrm>
          <a:prstGeom prst="rect">
            <a:avLst/>
          </a:prstGeom>
          <a:noFill/>
          <a:ln/>
        </p:spPr>
        <p:txBody>
          <a:bodyPr wrap="square" lIns="0" tIns="0" rIns="0" bIns="0" rtlCol="0" anchor="t"/>
          <a:lstStyle/>
          <a:p>
            <a:pPr algn="just"/>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14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Дәріс</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  Орта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мектептегі</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 физика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курсындағы</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 "Электродинамика"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бөлімін</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оқыту</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                </a:t>
            </a:r>
          </a:p>
          <a:p>
            <a:pPr algn="just"/>
            <a:endPar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endParaRPr>
          </a:p>
          <a:p>
            <a:pPr algn="just"/>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Жоспар</a:t>
            </a:r>
            <a:endPar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endParaRPr>
          </a:p>
          <a:p>
            <a:pPr algn="just"/>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1. "Электродинамика"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бөлімінің</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құрылымы</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 </a:t>
            </a:r>
          </a:p>
          <a:p>
            <a:pPr algn="just"/>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2. "Электродинамика"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бөлімінің</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ерекшеліктері</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a:t>
            </a:r>
          </a:p>
          <a:p>
            <a:pPr algn="just"/>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3. "Электродинамика"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бөліміндегі</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негізгі</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ұғымдарға</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ғылыми</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әдістемелік</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талдау</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 </a:t>
            </a:r>
            <a:r>
              <a:rPr lang="ru-RU" sz="3200" b="1" i="1" dirty="0" err="1">
                <a:solidFill>
                  <a:srgbClr val="383838"/>
                </a:solidFill>
                <a:latin typeface="Times New Roman" panose="02020603050405020304" pitchFamily="18" charset="0"/>
                <a:ea typeface="Patrick Hand" pitchFamily="34" charset="-122"/>
                <a:cs typeface="Times New Roman" panose="02020603050405020304" pitchFamily="18" charset="0"/>
              </a:rPr>
              <a:t>жасау</a:t>
            </a:r>
            <a:r>
              <a:rPr lang="ru-RU" sz="3200" b="1" i="1" dirty="0">
                <a:solidFill>
                  <a:srgbClr val="383838"/>
                </a:solidFill>
                <a:latin typeface="Times New Roman" panose="02020603050405020304" pitchFamily="18" charset="0"/>
                <a:ea typeface="Patrick Hand" pitchFamily="34" charset="-122"/>
                <a:cs typeface="Times New Roman" panose="02020603050405020304" pitchFamily="18"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1920716" y="1084302"/>
            <a:ext cx="9266158"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Электромагниттік өрістің сипаттамасы</a:t>
            </a:r>
            <a:endParaRPr lang="en-US" sz="3850" dirty="0"/>
          </a:p>
        </p:txBody>
      </p:sp>
      <p:sp>
        <p:nvSpPr>
          <p:cNvPr id="3" name="Text 1"/>
          <p:cNvSpPr/>
          <p:nvPr/>
        </p:nvSpPr>
        <p:spPr>
          <a:xfrm>
            <a:off x="1920716" y="2195155"/>
            <a:ext cx="10788968" cy="1580198"/>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Электромагниттік өрістің магниттік құраушысының күштік сипаттамасы магнит индукциясының векторы - В </a:t>
            </a:r>
            <a:r>
              <a:rPr lang="en-US" sz="1900" dirty="0" err="1">
                <a:solidFill>
                  <a:srgbClr val="383838"/>
                </a:solidFill>
                <a:latin typeface="Patrick Hand" pitchFamily="34" charset="0"/>
                <a:ea typeface="Patrick Hand" pitchFamily="34" charset="-122"/>
                <a:cs typeface="Patrick Hand" pitchFamily="34" charset="-120"/>
              </a:rPr>
              <a:t>болып</a:t>
            </a:r>
            <a:r>
              <a:rPr lang="en-US" sz="1900" dirty="0">
                <a:solidFill>
                  <a:srgbClr val="383838"/>
                </a:solidFill>
                <a:latin typeface="Patrick Hand" pitchFamily="34" charset="0"/>
                <a:ea typeface="Patrick Hand" pitchFamily="34" charset="-122"/>
                <a:cs typeface="Patrick Hand" pitchFamily="34" charset="-120"/>
              </a:rPr>
              <a:t> табылады. Магнит өрісі тек қозғалыстағы зарядқа әсер етеді. Қозғалыстағы зарядқа электрмагниттік өрістің электрлік құраушысы да әсер етеді.</a:t>
            </a:r>
            <a:endParaRPr lang="en-US" sz="1900" dirty="0"/>
          </a:p>
        </p:txBody>
      </p:sp>
      <p:sp>
        <p:nvSpPr>
          <p:cNvPr id="4" name="Text 2"/>
          <p:cNvSpPr/>
          <p:nvPr/>
        </p:nvSpPr>
        <p:spPr>
          <a:xfrm>
            <a:off x="1920716" y="4053007"/>
            <a:ext cx="10788968" cy="1185148"/>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Электромагниттік өрістің зарядқа әсер ететін күштік сипаттамасынан басқа да қасиеттері бар (белгілі энергия қоры бар, инерттік және гравитациялык массасы және т.б.). Кейбір қасиеттері затқа ұқсаса, басқа өрістерден айыруға болатын айырмашылығы да бар.</a:t>
            </a:r>
            <a:endParaRPr lang="en-US" sz="1900" dirty="0"/>
          </a:p>
        </p:txBody>
      </p:sp>
      <p:sp>
        <p:nvSpPr>
          <p:cNvPr id="5" name="Text 3"/>
          <p:cNvSpPr/>
          <p:nvPr/>
        </p:nvSpPr>
        <p:spPr>
          <a:xfrm>
            <a:off x="1920716" y="5737979"/>
            <a:ext cx="5093375" cy="790099"/>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Магнит өрісінің күштік сипаттамасы - магнит индукциясының векторы - В</a:t>
            </a:r>
            <a:endParaRPr lang="en-US" sz="1900" dirty="0"/>
          </a:p>
        </p:txBody>
      </p:sp>
      <p:sp>
        <p:nvSpPr>
          <p:cNvPr id="6" name="Text 4"/>
          <p:cNvSpPr/>
          <p:nvPr/>
        </p:nvSpPr>
        <p:spPr>
          <a:xfrm>
            <a:off x="7623929" y="5737979"/>
            <a:ext cx="5093375" cy="1185148"/>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Электромагниттік өрістің зарядқа әсер ететін күштік сипаттамасынан басқа да қасиеттері бар.</a:t>
            </a:r>
            <a:endParaRPr lang="en-US" sz="1900" dirty="0"/>
          </a:p>
        </p:txBody>
      </p:sp>
      <p:sp>
        <p:nvSpPr>
          <p:cNvPr id="7" name="Прямоугольник 6">
            <a:extLst>
              <a:ext uri="{FF2B5EF4-FFF2-40B4-BE49-F238E27FC236}">
                <a16:creationId xmlns:a16="http://schemas.microsoft.com/office/drawing/2014/main" id="{3FF09F0A-6089-4DDB-A15E-B6505DAF9219}"/>
              </a:ext>
            </a:extLst>
          </p:cNvPr>
          <p:cNvSpPr/>
          <p:nvPr/>
        </p:nvSpPr>
        <p:spPr>
          <a:xfrm>
            <a:off x="12653641" y="7605656"/>
            <a:ext cx="1913096" cy="580913"/>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1920716" y="1818680"/>
            <a:ext cx="10515957"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Электродинамикадағы күштер және заңдар</a:t>
            </a:r>
            <a:endParaRPr lang="en-US" sz="3850" dirty="0"/>
          </a:p>
        </p:txBody>
      </p:sp>
      <p:sp>
        <p:nvSpPr>
          <p:cNvPr id="3" name="Text 1"/>
          <p:cNvSpPr/>
          <p:nvPr/>
        </p:nvSpPr>
        <p:spPr>
          <a:xfrm>
            <a:off x="1920716" y="3028236"/>
            <a:ext cx="5093375" cy="2765346"/>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Электродинамикада келесі күштер қарастырылады: тыныштықтағы зарядтардың өзара әсерлесу күші, токтың магнит тілшесіне әсер күші, тоғы бар екі параллель өткізгіштердің өзара әсерлесу күші және қозғалыстағы зарядқа магнит өрісі тарапынан әсер ететін күш.</a:t>
            </a:r>
            <a:endParaRPr lang="en-US" sz="1900" dirty="0"/>
          </a:p>
        </p:txBody>
      </p:sp>
      <p:sp>
        <p:nvSpPr>
          <p:cNvPr id="4" name="Text 2"/>
          <p:cNvSpPr/>
          <p:nvPr/>
        </p:nvSpPr>
        <p:spPr>
          <a:xfrm>
            <a:off x="7623929" y="3028236"/>
            <a:ext cx="5093375" cy="3160395"/>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Бұл күштердің барлығы зарядтардың арақашықтығына байланысты, бірақ кейбіреулері зарядтың қозғалыс жылдамдығына да байланысты. Электродинамикада релятивистік эффектілердің маңызы зор, тіпті жылдамдығы жарық жылдамдығынан әлдеқайда аз болған жағдайда да.</a:t>
            </a:r>
            <a:endParaRPr lang="en-US" sz="1900" dirty="0"/>
          </a:p>
        </p:txBody>
      </p:sp>
      <p:sp>
        <p:nvSpPr>
          <p:cNvPr id="5" name="Прямоугольник 4">
            <a:extLst>
              <a:ext uri="{FF2B5EF4-FFF2-40B4-BE49-F238E27FC236}">
                <a16:creationId xmlns:a16="http://schemas.microsoft.com/office/drawing/2014/main" id="{78C0D268-7C0F-4099-87D2-52925AD789AB}"/>
              </a:ext>
            </a:extLst>
          </p:cNvPr>
          <p:cNvSpPr/>
          <p:nvPr/>
        </p:nvSpPr>
        <p:spPr>
          <a:xfrm>
            <a:off x="12653641" y="7605656"/>
            <a:ext cx="1913096" cy="580913"/>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8711F43-03D5-41A2-945E-DF785038CD59}"/>
              </a:ext>
            </a:extLst>
          </p:cNvPr>
          <p:cNvSpPr/>
          <p:nvPr/>
        </p:nvSpPr>
        <p:spPr>
          <a:xfrm>
            <a:off x="122663" y="327802"/>
            <a:ext cx="14385073" cy="7573996"/>
          </a:xfrm>
          <a:prstGeom prst="rect">
            <a:avLst/>
          </a:prstGeom>
        </p:spPr>
        <p:txBody>
          <a:bodyPr wrap="square">
            <a:spAutoFit/>
          </a:bodyPr>
          <a:lstStyle/>
          <a:p>
            <a:pPr indent="450215" algn="just">
              <a:lnSpc>
                <a:spcPct val="107000"/>
              </a:lnSpc>
              <a:spcAft>
                <a:spcPts val="0"/>
              </a:spcAft>
              <a:tabLst>
                <a:tab pos="540385" algn="l"/>
              </a:tabLst>
            </a:pPr>
            <a:r>
              <a:rPr lang="kk-KZ" sz="2400" b="1" dirty="0">
                <a:latin typeface="Times New Roman" panose="02020603050405020304" pitchFamily="18" charset="0"/>
                <a:ea typeface="Times New Roman" panose="02020603050405020304" pitchFamily="18" charset="0"/>
                <a:cs typeface="Times New Roman" panose="02020603050405020304" pitchFamily="18" charset="0"/>
              </a:rPr>
              <a:t>Дәрісті бекіту сұрақтары</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latin typeface="Times New Roman" panose="02020603050405020304" pitchFamily="18" charset="0"/>
                <a:ea typeface="Calibri" panose="020F0502020204030204" pitchFamily="34" charset="0"/>
                <a:cs typeface="Times New Roman" panose="02020603050405020304" pitchFamily="18" charset="0"/>
              </a:rPr>
              <a:t>Электр және магниттік құбылыстарды оқушыларға қалай түсіндіреміз?</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latin typeface="Times New Roman" panose="02020603050405020304" pitchFamily="18" charset="0"/>
                <a:ea typeface="Calibri" panose="020F0502020204030204" pitchFamily="34" charset="0"/>
                <a:cs typeface="Times New Roman" panose="02020603050405020304" pitchFamily="18" charset="0"/>
              </a:rPr>
              <a:t>Электромагниттік тербелістер мен электрмагниттік толқындар тақырыбы бойынша қандай стимуляторларды қолдануға болады?</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latin typeface="Times New Roman" panose="02020603050405020304" pitchFamily="18" charset="0"/>
                <a:ea typeface="Calibri" panose="020F0502020204030204" pitchFamily="34" charset="0"/>
                <a:cs typeface="Times New Roman" panose="02020603050405020304" pitchFamily="18" charset="0"/>
              </a:rPr>
              <a:t>Толқындык оптика тақырыбын түсіндіруге арналған виртуальды зертханалық жұмыстар жасауға болады?</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latin typeface="Times New Roman" panose="02020603050405020304" pitchFamily="18" charset="0"/>
                <a:ea typeface="Calibri" panose="020F0502020204030204" pitchFamily="34" charset="0"/>
                <a:cs typeface="Times New Roman" panose="02020603050405020304" pitchFamily="18" charset="0"/>
              </a:rPr>
              <a:t>Салыстырмалық теория бөлімін оқушыларға қалай түсіндіреміз?</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ru-RU" sz="2400" dirty="0" err="1">
                <a:latin typeface="Times New Roman" panose="02020603050405020304" pitchFamily="18" charset="0"/>
                <a:ea typeface="Calibri" panose="020F0502020204030204" pitchFamily="34" charset="0"/>
                <a:cs typeface="Times New Roman" panose="02020603050405020304" pitchFamily="18" charset="0"/>
              </a:rPr>
              <a:t>Электрдинамика</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бөлімінің</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ерекшеліктері</a:t>
            </a:r>
            <a:r>
              <a:rPr lang="kk-KZ" sz="2400" dirty="0">
                <a:latin typeface="Times New Roman" panose="02020603050405020304" pitchFamily="18" charset="0"/>
                <a:ea typeface="Calibri" panose="020F0502020204030204" pitchFamily="34" charset="0"/>
                <a:cs typeface="Times New Roman" panose="02020603050405020304" pitchFamily="18" charset="0"/>
              </a:rPr>
              <a:t>н атаңыз. </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ru-RU" sz="2400" dirty="0">
                <a:latin typeface="Times New Roman" panose="02020603050405020304" pitchFamily="18" charset="0"/>
                <a:ea typeface="Calibri" panose="020F0502020204030204" pitchFamily="34" charset="0"/>
                <a:cs typeface="Times New Roman" panose="02020603050405020304" pitchFamily="18" charset="0"/>
              </a:rPr>
              <a:t>Кулон т</a:t>
            </a:r>
            <a:r>
              <a:rPr lang="kk-KZ" sz="2400" dirty="0">
                <a:latin typeface="Times New Roman" panose="02020603050405020304" pitchFamily="18" charset="0"/>
                <a:ea typeface="Calibri" panose="020F0502020204030204" pitchFamily="34" charset="0"/>
                <a:cs typeface="Times New Roman" panose="02020603050405020304" pitchFamily="18" charset="0"/>
              </a:rPr>
              <a:t>ә</a:t>
            </a:r>
            <a:r>
              <a:rPr lang="ru-RU" sz="2400" dirty="0" err="1">
                <a:latin typeface="Times New Roman" panose="02020603050405020304" pitchFamily="18" charset="0"/>
                <a:ea typeface="Calibri" panose="020F0502020204030204" pitchFamily="34" charset="0"/>
                <a:cs typeface="Times New Roman" panose="02020603050405020304" pitchFamily="18" charset="0"/>
              </a:rPr>
              <a:t>жірибесі</a:t>
            </a:r>
            <a:r>
              <a:rPr lang="kk-KZ" sz="2400" dirty="0">
                <a:latin typeface="Times New Roman" panose="02020603050405020304" pitchFamily="18" charset="0"/>
                <a:ea typeface="Calibri" panose="020F0502020204030204" pitchFamily="34" charset="0"/>
                <a:cs typeface="Times New Roman" panose="02020603050405020304" pitchFamily="18" charset="0"/>
              </a:rPr>
              <a:t>н түсіндіріңіз.</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Эрстед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түсіндіріңіз</a:t>
            </a:r>
            <a:r>
              <a:rPr lang="ru-RU" sz="2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Ампер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түсіндіріңіз</a:t>
            </a:r>
            <a:r>
              <a:rPr lang="ru-RU" sz="2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Ом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түсіндіріңіз</a:t>
            </a:r>
            <a:r>
              <a:rPr lang="ru-RU" sz="2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Фарадей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түсіндіріңіз</a:t>
            </a:r>
            <a:r>
              <a:rPr lang="ru-RU" sz="2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Герц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түсіндіріңіз</a:t>
            </a:r>
            <a:r>
              <a:rPr lang="ru-RU" sz="2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rabicPeriod"/>
            </a:pPr>
            <a:r>
              <a:rPr lang="ru-RU" sz="2400" dirty="0" err="1">
                <a:latin typeface="Times New Roman" panose="02020603050405020304" pitchFamily="18" charset="0"/>
                <a:ea typeface="Calibri" panose="020F0502020204030204" pitchFamily="34" charset="0"/>
                <a:cs typeface="Times New Roman" panose="02020603050405020304" pitchFamily="18" charset="0"/>
              </a:rPr>
              <a:t>Милликен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sz="2400" dirty="0">
                <a:latin typeface="Times New Roman" panose="02020603050405020304" pitchFamily="18" charset="0"/>
                <a:ea typeface="Calibri" panose="020F0502020204030204" pitchFamily="34" charset="0"/>
                <a:cs typeface="Times New Roman" panose="02020603050405020304" pitchFamily="18" charset="0"/>
              </a:rPr>
              <a:t> Иоффе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түсіндіріңіз</a:t>
            </a:r>
            <a:r>
              <a:rPr lang="ru-RU" sz="2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rabicPeriod"/>
            </a:pPr>
            <a:r>
              <a:rPr lang="ru-RU" sz="2400" dirty="0" err="1">
                <a:latin typeface="Times New Roman" panose="02020603050405020304" pitchFamily="18" charset="0"/>
                <a:ea typeface="Calibri" panose="020F0502020204030204" pitchFamily="34" charset="0"/>
                <a:cs typeface="Times New Roman" panose="02020603050405020304" pitchFamily="18" charset="0"/>
              </a:rPr>
              <a:t>Толмен</a:t>
            </a:r>
            <a:r>
              <a:rPr lang="ru-RU" sz="2400" dirty="0">
                <a:latin typeface="Times New Roman" panose="02020603050405020304" pitchFamily="18" charset="0"/>
                <a:ea typeface="Calibri" panose="020F0502020204030204" pitchFamily="34" charset="0"/>
                <a:cs typeface="Times New Roman" panose="02020603050405020304" pitchFamily="18" charset="0"/>
              </a:rPr>
              <a:t>-Стюарт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түсіндіріңіз</a:t>
            </a:r>
            <a:r>
              <a:rPr lang="ru-RU" sz="2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Майкельсон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sz="2400" dirty="0">
                <a:latin typeface="Times New Roman" panose="02020603050405020304" pitchFamily="18" charset="0"/>
                <a:ea typeface="Calibri" panose="020F0502020204030204" pitchFamily="34" charset="0"/>
                <a:cs typeface="Times New Roman" panose="02020603050405020304" pitchFamily="18" charset="0"/>
              </a:rPr>
              <a:t> Морли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түсіндіріңіз</a:t>
            </a:r>
            <a:r>
              <a:rPr lang="ru-RU" sz="2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rabicPeriod"/>
            </a:pPr>
            <a:r>
              <a:rPr lang="ru-RU" sz="2400" dirty="0" err="1">
                <a:latin typeface="Times New Roman" panose="02020603050405020304" pitchFamily="18" charset="0"/>
                <a:ea typeface="Calibri" panose="020F0502020204030204" pitchFamily="34" charset="0"/>
                <a:cs typeface="Times New Roman" panose="02020603050405020304" pitchFamily="18" charset="0"/>
              </a:rPr>
              <a:t>Ремер</a:t>
            </a:r>
            <a:r>
              <a:rPr lang="ru-RU" sz="2400" dirty="0">
                <a:latin typeface="Times New Roman" panose="02020603050405020304" pitchFamily="18" charset="0"/>
                <a:ea typeface="Calibri" panose="020F0502020204030204" pitchFamily="34" charset="0"/>
                <a:cs typeface="Times New Roman" panose="02020603050405020304" pitchFamily="18" charset="0"/>
              </a:rPr>
              <a:t> (1676 ж.),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Физо</a:t>
            </a:r>
            <a:r>
              <a:rPr lang="ru-RU" sz="2400" dirty="0">
                <a:latin typeface="Times New Roman" panose="02020603050405020304" pitchFamily="18" charset="0"/>
                <a:ea typeface="Calibri" panose="020F0502020204030204" pitchFamily="34" charset="0"/>
                <a:cs typeface="Times New Roman" panose="02020603050405020304" pitchFamily="18" charset="0"/>
              </a:rPr>
              <a:t> (1849 ж.)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басқа</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ғалымдардың</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жарық</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жылдамдығын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өлшеу</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туралы</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түсіндіріңіз</a:t>
            </a:r>
            <a:r>
              <a:rPr lang="ru-RU" sz="2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Юнг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тәжірибесін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түсіндіріңіз</a:t>
            </a:r>
            <a:r>
              <a:rPr lang="ru-RU" sz="2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98234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1920716" y="819837"/>
            <a:ext cx="9417725" cy="617101"/>
          </a:xfrm>
          <a:prstGeom prst="rect">
            <a:avLst/>
          </a:prstGeom>
          <a:noFill/>
          <a:ln/>
        </p:spPr>
        <p:txBody>
          <a:bodyPr wrap="none" lIns="0" tIns="0" rIns="0" bIns="0" rtlCol="0" anchor="t"/>
          <a:lstStyle/>
          <a:p>
            <a:pPr marL="0" indent="0">
              <a:lnSpc>
                <a:spcPts val="4850"/>
              </a:lnSpc>
              <a:buNone/>
            </a:pPr>
            <a:r>
              <a:rPr lang="kk-KZ" sz="3850" i="1" dirty="0">
                <a:solidFill>
                  <a:srgbClr val="383838"/>
                </a:solidFill>
                <a:latin typeface="Arial" panose="020B0604020202020204" pitchFamily="34" charset="0"/>
                <a:ea typeface="Patrick Hand" pitchFamily="34" charset="-122"/>
                <a:cs typeface="Arial" panose="020B0604020202020204" pitchFamily="34" charset="0"/>
              </a:rPr>
              <a:t>«</a:t>
            </a:r>
            <a:r>
              <a:rPr lang="en-US" sz="3850" i="1" dirty="0" err="1">
                <a:solidFill>
                  <a:srgbClr val="383838"/>
                </a:solidFill>
                <a:latin typeface="Patrick Hand" panose="020B0604020202020204" charset="0"/>
                <a:ea typeface="Patrick Hand" pitchFamily="34" charset="-122"/>
                <a:cs typeface="Arial" panose="020B0604020202020204" pitchFamily="34" charset="0"/>
              </a:rPr>
              <a:t>Электродинамика</a:t>
            </a:r>
            <a:r>
              <a:rPr lang="en-US" sz="3850" i="1" dirty="0">
                <a:solidFill>
                  <a:srgbClr val="383838"/>
                </a:solidFill>
                <a:latin typeface="Patrick Hand" panose="020B0604020202020204" charset="0"/>
                <a:ea typeface="Patrick Hand" pitchFamily="34" charset="-122"/>
                <a:cs typeface="Arial" panose="020B0604020202020204" pitchFamily="34" charset="0"/>
              </a:rPr>
              <a:t> </a:t>
            </a:r>
            <a:r>
              <a:rPr lang="en-US" sz="3850" i="1" dirty="0" err="1">
                <a:solidFill>
                  <a:srgbClr val="383838"/>
                </a:solidFill>
                <a:latin typeface="Patrick Hand" panose="020B0604020202020204" charset="0"/>
                <a:ea typeface="Patrick Hand" pitchFamily="34" charset="-122"/>
                <a:cs typeface="Arial" panose="020B0604020202020204" pitchFamily="34" charset="0"/>
              </a:rPr>
              <a:t>бөлімінің</a:t>
            </a:r>
            <a:r>
              <a:rPr lang="en-US" sz="3850" i="1" dirty="0">
                <a:solidFill>
                  <a:srgbClr val="383838"/>
                </a:solidFill>
                <a:latin typeface="Patrick Hand" panose="020B0604020202020204" charset="0"/>
                <a:ea typeface="Patrick Hand" pitchFamily="34" charset="-122"/>
                <a:cs typeface="Arial" panose="020B0604020202020204" pitchFamily="34" charset="0"/>
              </a:rPr>
              <a:t> </a:t>
            </a:r>
            <a:r>
              <a:rPr lang="en-US" sz="3850" i="1" dirty="0" err="1">
                <a:solidFill>
                  <a:srgbClr val="383838"/>
                </a:solidFill>
                <a:latin typeface="Patrick Hand" panose="020B0604020202020204" charset="0"/>
                <a:ea typeface="Patrick Hand" pitchFamily="34" charset="-122"/>
                <a:cs typeface="Arial" panose="020B0604020202020204" pitchFamily="34" charset="0"/>
              </a:rPr>
              <a:t>құрылымы</a:t>
            </a:r>
            <a:r>
              <a:rPr lang="kk-KZ" sz="3850" i="1" dirty="0">
                <a:solidFill>
                  <a:srgbClr val="383838"/>
                </a:solidFill>
                <a:latin typeface="Arial" panose="020B0604020202020204" pitchFamily="34" charset="0"/>
                <a:ea typeface="Patrick Hand" pitchFamily="34" charset="-122"/>
                <a:cs typeface="Arial" panose="020B0604020202020204" pitchFamily="34" charset="0"/>
              </a:rPr>
              <a:t>»</a:t>
            </a:r>
            <a:endParaRPr lang="en-US" sz="3850" i="1" dirty="0">
              <a:latin typeface="Patrick Hand" panose="020B0604020202020204" charset="0"/>
              <a:cs typeface="Arial" panose="020B0604020202020204" pitchFamily="34" charset="0"/>
            </a:endParaRPr>
          </a:p>
        </p:txBody>
      </p:sp>
      <p:sp>
        <p:nvSpPr>
          <p:cNvPr id="3" name="Text 1"/>
          <p:cNvSpPr/>
          <p:nvPr/>
        </p:nvSpPr>
        <p:spPr>
          <a:xfrm>
            <a:off x="1864673" y="1899047"/>
            <a:ext cx="10788968" cy="1185148"/>
          </a:xfrm>
          <a:prstGeom prst="rect">
            <a:avLst/>
          </a:prstGeom>
          <a:noFill/>
          <a:ln/>
        </p:spPr>
        <p:txBody>
          <a:bodyPr wrap="square" lIns="0" tIns="0" rIns="0" bIns="0" rtlCol="0" anchor="t"/>
          <a:lstStyle/>
          <a:p>
            <a:pPr marL="0" indent="0">
              <a:lnSpc>
                <a:spcPts val="3100"/>
              </a:lnSpc>
              <a:buNone/>
            </a:pPr>
            <a:r>
              <a:rPr lang="en-US" sz="2400" dirty="0">
                <a:solidFill>
                  <a:srgbClr val="383838"/>
                </a:solidFill>
                <a:latin typeface="Patrick Hand" panose="020B0604020202020204" charset="0"/>
                <a:ea typeface="Patrick Hand" pitchFamily="34" charset="-122"/>
                <a:cs typeface="Arial" panose="020B0604020202020204" pitchFamily="34" charset="0"/>
              </a:rPr>
              <a:t>"Электродинамика" мектептегі физика курсындағы ең күрделі бөлім, мұнда электр және магниттік құбылыстар, электрмагниттік тербелістер мен электрмагниттік толқындар, толқындық оптика, салыстырмалық теориясының элементтері оқытылады.</a:t>
            </a:r>
            <a:endParaRPr lang="en-US" sz="2400" dirty="0">
              <a:latin typeface="Patrick Hand" panose="020B0604020202020204" charset="0"/>
              <a:cs typeface="Arial" panose="020B0604020202020204" pitchFamily="34" charset="0"/>
            </a:endParaRPr>
          </a:p>
        </p:txBody>
      </p:sp>
      <p:sp>
        <p:nvSpPr>
          <p:cNvPr id="4" name="Text 2"/>
          <p:cNvSpPr/>
          <p:nvPr/>
        </p:nvSpPr>
        <p:spPr>
          <a:xfrm>
            <a:off x="1920716" y="3870301"/>
            <a:ext cx="10788968" cy="790099"/>
          </a:xfrm>
          <a:prstGeom prst="rect">
            <a:avLst/>
          </a:prstGeom>
          <a:noFill/>
          <a:ln/>
        </p:spPr>
        <p:txBody>
          <a:bodyPr wrap="square" lIns="0" tIns="0" rIns="0" bIns="0" rtlCol="0" anchor="t"/>
          <a:lstStyle/>
          <a:p>
            <a:pPr marL="0" indent="0">
              <a:lnSpc>
                <a:spcPts val="3100"/>
              </a:lnSpc>
              <a:buNone/>
            </a:pPr>
            <a:r>
              <a:rPr lang="en-US" sz="2400" dirty="0">
                <a:solidFill>
                  <a:srgbClr val="383838"/>
                </a:solidFill>
                <a:latin typeface="Patrick Hand" panose="020B0604020202020204" charset="0"/>
                <a:ea typeface="Patrick Hand" pitchFamily="34" charset="-122"/>
                <a:cs typeface="Arial" panose="020B0604020202020204" pitchFamily="34" charset="0"/>
              </a:rPr>
              <a:t>Оқушылар электрмагниттік өріс, электр заряды, электрмагниттік тербелістер, электрмагниттік толқын және оның жылдамдығы туралы ұғымдармен танысады.</a:t>
            </a:r>
            <a:endParaRPr lang="en-US" sz="2400" dirty="0">
              <a:latin typeface="Patrick Hand" panose="020B0604020202020204" charset="0"/>
              <a:cs typeface="Arial" panose="020B0604020202020204" pitchFamily="34" charset="0"/>
            </a:endParaRPr>
          </a:p>
        </p:txBody>
      </p:sp>
      <p:sp>
        <p:nvSpPr>
          <p:cNvPr id="5" name="Text 3"/>
          <p:cNvSpPr/>
          <p:nvPr/>
        </p:nvSpPr>
        <p:spPr>
          <a:xfrm>
            <a:off x="1920716" y="5540454"/>
            <a:ext cx="10788968" cy="790099"/>
          </a:xfrm>
          <a:prstGeom prst="rect">
            <a:avLst/>
          </a:prstGeom>
          <a:noFill/>
          <a:ln/>
        </p:spPr>
        <p:txBody>
          <a:bodyPr wrap="square" lIns="0" tIns="0" rIns="0" bIns="0" rtlCol="0" anchor="t"/>
          <a:lstStyle/>
          <a:p>
            <a:pPr marL="0" indent="0">
              <a:lnSpc>
                <a:spcPts val="3100"/>
              </a:lnSpc>
              <a:buNone/>
            </a:pPr>
            <a:r>
              <a:rPr lang="en-US" sz="2400" dirty="0" err="1">
                <a:solidFill>
                  <a:srgbClr val="383838"/>
                </a:solidFill>
                <a:latin typeface="Patrick Hand" panose="020B0604020202020204" charset="0"/>
                <a:ea typeface="Patrick Hand" pitchFamily="34" charset="-122"/>
                <a:cs typeface="Arial" panose="020B0604020202020204" pitchFamily="34" charset="0"/>
              </a:rPr>
              <a:t>Олар</a:t>
            </a:r>
            <a:r>
              <a:rPr lang="en-US" sz="2400" dirty="0">
                <a:solidFill>
                  <a:srgbClr val="383838"/>
                </a:solidFill>
                <a:latin typeface="Patrick Hand" panose="020B0604020202020204" charset="0"/>
                <a:ea typeface="Patrick Hand" pitchFamily="34" charset="-122"/>
                <a:cs typeface="Arial" panose="020B0604020202020204" pitchFamily="34" charset="0"/>
              </a:rPr>
              <a:t> </a:t>
            </a:r>
            <a:r>
              <a:rPr lang="en-US" sz="2400" dirty="0" err="1">
                <a:solidFill>
                  <a:srgbClr val="383838"/>
                </a:solidFill>
                <a:latin typeface="Patrick Hand" panose="020B0604020202020204" charset="0"/>
                <a:ea typeface="Patrick Hand" pitchFamily="34" charset="-122"/>
                <a:cs typeface="Arial" panose="020B0604020202020204" pitchFamily="34" charset="0"/>
              </a:rPr>
              <a:t>электр</a:t>
            </a:r>
            <a:r>
              <a:rPr lang="kk-KZ" sz="2400" dirty="0">
                <a:solidFill>
                  <a:srgbClr val="383838"/>
                </a:solidFill>
                <a:latin typeface="Patrick Hand" panose="020B0604020202020204" charset="0"/>
                <a:ea typeface="Patrick Hand" pitchFamily="34" charset="-122"/>
                <a:cs typeface="Arial" panose="020B0604020202020204" pitchFamily="34" charset="0"/>
              </a:rPr>
              <a:t>о</a:t>
            </a:r>
            <a:r>
              <a:rPr lang="en-US" sz="2400" dirty="0" err="1">
                <a:solidFill>
                  <a:srgbClr val="383838"/>
                </a:solidFill>
                <a:latin typeface="Patrick Hand" panose="020B0604020202020204" charset="0"/>
                <a:ea typeface="Patrick Hand" pitchFamily="34" charset="-122"/>
                <a:cs typeface="Arial" panose="020B0604020202020204" pitchFamily="34" charset="0"/>
              </a:rPr>
              <a:t>магниттік</a:t>
            </a:r>
            <a:r>
              <a:rPr lang="en-US" sz="2400" dirty="0">
                <a:solidFill>
                  <a:srgbClr val="383838"/>
                </a:solidFill>
                <a:latin typeface="Patrick Hand" panose="020B0604020202020204" charset="0"/>
                <a:ea typeface="Patrick Hand" pitchFamily="34" charset="-122"/>
                <a:cs typeface="Arial" panose="020B0604020202020204" pitchFamily="34" charset="0"/>
              </a:rPr>
              <a:t> толқындардың қасиеттері, олардың кеңістіктегі тарауы, радиобайланыс принциптері, теледидарды қарастырады.</a:t>
            </a:r>
            <a:endParaRPr lang="en-US" sz="2400" dirty="0">
              <a:latin typeface="Patrick Hand" panose="020B060402020202020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6F5A6E74-B32C-4B20-822F-77D071D8F094}"/>
              </a:ext>
            </a:extLst>
          </p:cNvPr>
          <p:cNvSpPr/>
          <p:nvPr/>
        </p:nvSpPr>
        <p:spPr>
          <a:xfrm>
            <a:off x="12653641" y="7605656"/>
            <a:ext cx="1913096" cy="580913"/>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1920716" y="1621155"/>
            <a:ext cx="10244733" cy="617101"/>
          </a:xfrm>
          <a:prstGeom prst="rect">
            <a:avLst/>
          </a:prstGeom>
          <a:noFill/>
          <a:ln/>
        </p:spPr>
        <p:txBody>
          <a:bodyPr wrap="none" lIns="0" tIns="0" rIns="0" bIns="0" rtlCol="0" anchor="t"/>
          <a:lstStyle/>
          <a:p>
            <a:pPr marL="0" indent="0">
              <a:lnSpc>
                <a:spcPts val="4850"/>
              </a:lnSpc>
              <a:buNone/>
            </a:pPr>
            <a:r>
              <a:rPr lang="kk-KZ" sz="3850" i="1" dirty="0">
                <a:solidFill>
                  <a:srgbClr val="383838"/>
                </a:solidFill>
                <a:latin typeface="Patrick Hand" pitchFamily="34" charset="0"/>
                <a:ea typeface="Patrick Hand" pitchFamily="34" charset="-122"/>
                <a:cs typeface="Patrick Hand" pitchFamily="34" charset="-120"/>
              </a:rPr>
              <a:t>«</a:t>
            </a:r>
            <a:r>
              <a:rPr lang="en-US" sz="3850" i="1" dirty="0" err="1">
                <a:solidFill>
                  <a:srgbClr val="383838"/>
                </a:solidFill>
                <a:latin typeface="Patrick Hand" pitchFamily="34" charset="0"/>
                <a:ea typeface="Patrick Hand" pitchFamily="34" charset="-122"/>
                <a:cs typeface="Patrick Hand" pitchFamily="34" charset="-120"/>
              </a:rPr>
              <a:t>Электродинамика</a:t>
            </a:r>
            <a:r>
              <a:rPr lang="en-US" sz="3850" i="1" dirty="0">
                <a:solidFill>
                  <a:srgbClr val="383838"/>
                </a:solidFill>
                <a:latin typeface="Patrick Hand" pitchFamily="34" charset="0"/>
                <a:ea typeface="Patrick Hand" pitchFamily="34" charset="-122"/>
                <a:cs typeface="Patrick Hand" pitchFamily="34" charset="-120"/>
              </a:rPr>
              <a:t> </a:t>
            </a:r>
            <a:r>
              <a:rPr lang="en-US" sz="3850" i="1" dirty="0" err="1">
                <a:solidFill>
                  <a:srgbClr val="383838"/>
                </a:solidFill>
                <a:latin typeface="Patrick Hand" pitchFamily="34" charset="0"/>
                <a:ea typeface="Patrick Hand" pitchFamily="34" charset="-122"/>
                <a:cs typeface="Patrick Hand" pitchFamily="34" charset="-120"/>
              </a:rPr>
              <a:t>бөлімінің</a:t>
            </a:r>
            <a:r>
              <a:rPr lang="en-US" sz="3850" i="1" dirty="0">
                <a:solidFill>
                  <a:srgbClr val="383838"/>
                </a:solidFill>
                <a:latin typeface="Patrick Hand" pitchFamily="34" charset="0"/>
                <a:ea typeface="Patrick Hand" pitchFamily="34" charset="-122"/>
                <a:cs typeface="Patrick Hand" pitchFamily="34" charset="-120"/>
              </a:rPr>
              <a:t> </a:t>
            </a:r>
            <a:r>
              <a:rPr lang="en-US" sz="3850" i="1" dirty="0" err="1">
                <a:solidFill>
                  <a:srgbClr val="383838"/>
                </a:solidFill>
                <a:latin typeface="Patrick Hand" pitchFamily="34" charset="0"/>
                <a:ea typeface="Patrick Hand" pitchFamily="34" charset="-122"/>
                <a:cs typeface="Patrick Hand" pitchFamily="34" charset="-120"/>
              </a:rPr>
              <a:t>ерекшеліктері</a:t>
            </a:r>
            <a:r>
              <a:rPr lang="kk-KZ" sz="3850" i="1" dirty="0">
                <a:solidFill>
                  <a:srgbClr val="383838"/>
                </a:solidFill>
                <a:latin typeface="Patrick Hand" pitchFamily="34" charset="0"/>
                <a:ea typeface="Patrick Hand" pitchFamily="34" charset="-122"/>
                <a:cs typeface="Patrick Hand" pitchFamily="34" charset="-120"/>
              </a:rPr>
              <a:t>»</a:t>
            </a:r>
            <a:endParaRPr lang="en-US" sz="3850" i="1" dirty="0"/>
          </a:p>
        </p:txBody>
      </p:sp>
      <p:sp>
        <p:nvSpPr>
          <p:cNvPr id="3" name="Text 1"/>
          <p:cNvSpPr/>
          <p:nvPr/>
        </p:nvSpPr>
        <p:spPr>
          <a:xfrm>
            <a:off x="1920716" y="2830711"/>
            <a:ext cx="5093375" cy="2370296"/>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Электродинамикада ұғымдар абстрактілі және қиын болғандықтан, оларды оқып үйренуде көптеген көрнекіліктерді, сұлбалар мен кестелерді, демонстрациялық экспериментті, әртүрлі үлгілерді, суреттерді қолданады.</a:t>
            </a:r>
            <a:endParaRPr lang="en-US" sz="1900" dirty="0"/>
          </a:p>
        </p:txBody>
      </p:sp>
      <p:sp>
        <p:nvSpPr>
          <p:cNvPr id="4" name="Text 2"/>
          <p:cNvSpPr/>
          <p:nvPr/>
        </p:nvSpPr>
        <p:spPr>
          <a:xfrm>
            <a:off x="7623929" y="2830711"/>
            <a:ext cx="5093375" cy="3555444"/>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Орта мектепте Максвелл теориясы сапалық деңгейде электрдинамиканың барлық тақырыптарын қамтиды. Яғни электрмагниттік өріс, оның материялылығы, өрістің энергиясы, әсер ету жылдамдығының шектілігі және т.б. Электродинамиканы оқып үйренуде оқушылардың көңілін іргелі тәжірибелерге аудару керек.</a:t>
            </a:r>
            <a:endParaRPr lang="en-US" sz="1900" dirty="0"/>
          </a:p>
        </p:txBody>
      </p:sp>
      <p:sp>
        <p:nvSpPr>
          <p:cNvPr id="5" name="Прямоугольник 4">
            <a:extLst>
              <a:ext uri="{FF2B5EF4-FFF2-40B4-BE49-F238E27FC236}">
                <a16:creationId xmlns:a16="http://schemas.microsoft.com/office/drawing/2014/main" id="{F8EBBFC6-44FE-458B-A582-BFF39B16866B}"/>
              </a:ext>
            </a:extLst>
          </p:cNvPr>
          <p:cNvSpPr/>
          <p:nvPr/>
        </p:nvSpPr>
        <p:spPr>
          <a:xfrm>
            <a:off x="12653641" y="7605656"/>
            <a:ext cx="1913096" cy="580913"/>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920716" y="757476"/>
            <a:ext cx="4937760"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Іргелі тәжірибелер</a:t>
            </a:r>
            <a:endParaRPr lang="en-US" sz="3850" dirty="0"/>
          </a:p>
        </p:txBody>
      </p:sp>
      <p:sp>
        <p:nvSpPr>
          <p:cNvPr id="3" name="Text 1"/>
          <p:cNvSpPr/>
          <p:nvPr/>
        </p:nvSpPr>
        <p:spPr>
          <a:xfrm>
            <a:off x="1920716" y="1868329"/>
            <a:ext cx="10788968" cy="395049"/>
          </a:xfrm>
          <a:prstGeom prst="rect">
            <a:avLst/>
          </a:prstGeom>
          <a:noFill/>
          <a:ln/>
        </p:spPr>
        <p:txBody>
          <a:bodyPr wrap="none" lIns="0" tIns="0" rIns="0" bIns="0" rtlCol="0" anchor="t"/>
          <a:lstStyle/>
          <a:p>
            <a:pPr marL="342900" indent="-342900" algn="l">
              <a:lnSpc>
                <a:spcPts val="3100"/>
              </a:lnSpc>
              <a:buSzPct val="100000"/>
              <a:buFont typeface="+mj-lt"/>
              <a:buAutoNum type="arabicPeriod"/>
            </a:pPr>
            <a:r>
              <a:rPr lang="en-US" sz="1900" dirty="0">
                <a:solidFill>
                  <a:srgbClr val="383838"/>
                </a:solidFill>
                <a:latin typeface="Patrick Hand" pitchFamily="34" charset="0"/>
                <a:ea typeface="Patrick Hand" pitchFamily="34" charset="-122"/>
                <a:cs typeface="Patrick Hand" pitchFamily="34" charset="-120"/>
              </a:rPr>
              <a:t>Кулон төжірибесі (1785-1788 жж.)</a:t>
            </a:r>
            <a:endParaRPr lang="en-US" sz="1900" dirty="0"/>
          </a:p>
        </p:txBody>
      </p:sp>
      <p:sp>
        <p:nvSpPr>
          <p:cNvPr id="4" name="Text 2"/>
          <p:cNvSpPr/>
          <p:nvPr/>
        </p:nvSpPr>
        <p:spPr>
          <a:xfrm>
            <a:off x="1920716" y="2349698"/>
            <a:ext cx="10788968" cy="395049"/>
          </a:xfrm>
          <a:prstGeom prst="rect">
            <a:avLst/>
          </a:prstGeom>
          <a:noFill/>
          <a:ln/>
        </p:spPr>
        <p:txBody>
          <a:bodyPr wrap="none" lIns="0" tIns="0" rIns="0" bIns="0" rtlCol="0" anchor="t"/>
          <a:lstStyle/>
          <a:p>
            <a:pPr marL="342900" indent="-342900" algn="l">
              <a:lnSpc>
                <a:spcPts val="3100"/>
              </a:lnSpc>
              <a:buSzPct val="100000"/>
              <a:buFont typeface="+mj-lt"/>
              <a:buAutoNum type="arabicPeriod" startAt="2"/>
            </a:pPr>
            <a:r>
              <a:rPr lang="en-US" sz="1900" dirty="0">
                <a:solidFill>
                  <a:srgbClr val="383838"/>
                </a:solidFill>
                <a:latin typeface="Patrick Hand" pitchFamily="34" charset="0"/>
                <a:ea typeface="Patrick Hand" pitchFamily="34" charset="-122"/>
                <a:cs typeface="Patrick Hand" pitchFamily="34" charset="-120"/>
              </a:rPr>
              <a:t>Эрстед төжірибесі (1820 ж.)</a:t>
            </a:r>
            <a:endParaRPr lang="en-US" sz="1900" dirty="0"/>
          </a:p>
        </p:txBody>
      </p:sp>
      <p:sp>
        <p:nvSpPr>
          <p:cNvPr id="5" name="Text 3"/>
          <p:cNvSpPr/>
          <p:nvPr/>
        </p:nvSpPr>
        <p:spPr>
          <a:xfrm>
            <a:off x="1920716" y="2831068"/>
            <a:ext cx="10788968" cy="395049"/>
          </a:xfrm>
          <a:prstGeom prst="rect">
            <a:avLst/>
          </a:prstGeom>
          <a:noFill/>
          <a:ln/>
        </p:spPr>
        <p:txBody>
          <a:bodyPr wrap="none" lIns="0" tIns="0" rIns="0" bIns="0" rtlCol="0" anchor="t"/>
          <a:lstStyle/>
          <a:p>
            <a:pPr marL="342900" indent="-342900" algn="l">
              <a:lnSpc>
                <a:spcPts val="3100"/>
              </a:lnSpc>
              <a:buSzPct val="100000"/>
              <a:buFont typeface="+mj-lt"/>
              <a:buAutoNum type="arabicPeriod" startAt="3"/>
            </a:pPr>
            <a:r>
              <a:rPr lang="en-US" sz="1900" dirty="0">
                <a:solidFill>
                  <a:srgbClr val="383838"/>
                </a:solidFill>
                <a:latin typeface="Patrick Hand" pitchFamily="34" charset="0"/>
                <a:ea typeface="Patrick Hand" pitchFamily="34" charset="-122"/>
                <a:cs typeface="Patrick Hand" pitchFamily="34" charset="-120"/>
              </a:rPr>
              <a:t>Ампер тәжірибесі (1820 ж.)</a:t>
            </a:r>
            <a:endParaRPr lang="en-US" sz="1900" dirty="0"/>
          </a:p>
        </p:txBody>
      </p:sp>
      <p:sp>
        <p:nvSpPr>
          <p:cNvPr id="6" name="Text 4"/>
          <p:cNvSpPr/>
          <p:nvPr/>
        </p:nvSpPr>
        <p:spPr>
          <a:xfrm>
            <a:off x="1920716" y="3312438"/>
            <a:ext cx="10788968" cy="395049"/>
          </a:xfrm>
          <a:prstGeom prst="rect">
            <a:avLst/>
          </a:prstGeom>
          <a:noFill/>
          <a:ln/>
        </p:spPr>
        <p:txBody>
          <a:bodyPr wrap="none" lIns="0" tIns="0" rIns="0" bIns="0" rtlCol="0" anchor="t"/>
          <a:lstStyle/>
          <a:p>
            <a:pPr marL="342900" indent="-342900" algn="l">
              <a:lnSpc>
                <a:spcPts val="3100"/>
              </a:lnSpc>
              <a:buSzPct val="100000"/>
              <a:buFont typeface="+mj-lt"/>
              <a:buAutoNum type="arabicPeriod" startAt="4"/>
            </a:pPr>
            <a:r>
              <a:rPr lang="en-US" sz="1900" dirty="0">
                <a:solidFill>
                  <a:srgbClr val="383838"/>
                </a:solidFill>
                <a:latin typeface="Patrick Hand" pitchFamily="34" charset="0"/>
                <a:ea typeface="Patrick Hand" pitchFamily="34" charset="-122"/>
                <a:cs typeface="Patrick Hand" pitchFamily="34" charset="-120"/>
              </a:rPr>
              <a:t>Ом тәжірибесі (1826 ж.)</a:t>
            </a:r>
            <a:endParaRPr lang="en-US" sz="1900" dirty="0"/>
          </a:p>
        </p:txBody>
      </p:sp>
      <p:sp>
        <p:nvSpPr>
          <p:cNvPr id="7" name="Text 5"/>
          <p:cNvSpPr/>
          <p:nvPr/>
        </p:nvSpPr>
        <p:spPr>
          <a:xfrm>
            <a:off x="1920716" y="3793808"/>
            <a:ext cx="10788968" cy="395049"/>
          </a:xfrm>
          <a:prstGeom prst="rect">
            <a:avLst/>
          </a:prstGeom>
          <a:noFill/>
          <a:ln/>
        </p:spPr>
        <p:txBody>
          <a:bodyPr wrap="none" lIns="0" tIns="0" rIns="0" bIns="0" rtlCol="0" anchor="t"/>
          <a:lstStyle/>
          <a:p>
            <a:pPr marL="342900" indent="-342900" algn="l">
              <a:lnSpc>
                <a:spcPts val="3100"/>
              </a:lnSpc>
              <a:buSzPct val="100000"/>
              <a:buFont typeface="+mj-lt"/>
              <a:buAutoNum type="arabicPeriod" startAt="5"/>
            </a:pPr>
            <a:r>
              <a:rPr lang="en-US" sz="1900" dirty="0">
                <a:solidFill>
                  <a:srgbClr val="383838"/>
                </a:solidFill>
                <a:latin typeface="Patrick Hand" pitchFamily="34" charset="0"/>
                <a:ea typeface="Patrick Hand" pitchFamily="34" charset="-122"/>
                <a:cs typeface="Patrick Hand" pitchFamily="34" charset="-120"/>
              </a:rPr>
              <a:t>Фарадей тәжірибесі (1831-1837 ж.ж.)</a:t>
            </a:r>
            <a:endParaRPr lang="en-US" sz="1900" dirty="0"/>
          </a:p>
        </p:txBody>
      </p:sp>
      <p:sp>
        <p:nvSpPr>
          <p:cNvPr id="8" name="Text 6"/>
          <p:cNvSpPr/>
          <p:nvPr/>
        </p:nvSpPr>
        <p:spPr>
          <a:xfrm>
            <a:off x="1920716" y="4275177"/>
            <a:ext cx="10788968" cy="395049"/>
          </a:xfrm>
          <a:prstGeom prst="rect">
            <a:avLst/>
          </a:prstGeom>
          <a:noFill/>
          <a:ln/>
        </p:spPr>
        <p:txBody>
          <a:bodyPr wrap="none" lIns="0" tIns="0" rIns="0" bIns="0" rtlCol="0" anchor="t"/>
          <a:lstStyle/>
          <a:p>
            <a:pPr marL="342900" indent="-342900" algn="l">
              <a:lnSpc>
                <a:spcPts val="3100"/>
              </a:lnSpc>
              <a:buSzPct val="100000"/>
              <a:buFont typeface="+mj-lt"/>
              <a:buAutoNum type="arabicPeriod" startAt="6"/>
            </a:pPr>
            <a:r>
              <a:rPr lang="en-US" sz="1900" dirty="0">
                <a:solidFill>
                  <a:srgbClr val="383838"/>
                </a:solidFill>
                <a:latin typeface="Patrick Hand" pitchFamily="34" charset="0"/>
                <a:ea typeface="Patrick Hand" pitchFamily="34" charset="-122"/>
                <a:cs typeface="Patrick Hand" pitchFamily="34" charset="-120"/>
              </a:rPr>
              <a:t>Герц тәжірибесі (1870-1880 ж.ж.)</a:t>
            </a:r>
            <a:endParaRPr lang="en-US" sz="1900" dirty="0"/>
          </a:p>
        </p:txBody>
      </p:sp>
      <p:sp>
        <p:nvSpPr>
          <p:cNvPr id="9" name="Text 7"/>
          <p:cNvSpPr/>
          <p:nvPr/>
        </p:nvSpPr>
        <p:spPr>
          <a:xfrm>
            <a:off x="1920716" y="4756547"/>
            <a:ext cx="10788968" cy="395049"/>
          </a:xfrm>
          <a:prstGeom prst="rect">
            <a:avLst/>
          </a:prstGeom>
          <a:noFill/>
          <a:ln/>
        </p:spPr>
        <p:txBody>
          <a:bodyPr wrap="none" lIns="0" tIns="0" rIns="0" bIns="0" rtlCol="0" anchor="t"/>
          <a:lstStyle/>
          <a:p>
            <a:pPr marL="342900" indent="-342900" algn="l">
              <a:lnSpc>
                <a:spcPts val="3100"/>
              </a:lnSpc>
              <a:buSzPct val="100000"/>
              <a:buFont typeface="+mj-lt"/>
              <a:buAutoNum type="arabicPeriod" startAt="7"/>
            </a:pPr>
            <a:r>
              <a:rPr lang="en-US" sz="1900" dirty="0">
                <a:solidFill>
                  <a:srgbClr val="383838"/>
                </a:solidFill>
                <a:latin typeface="Patrick Hand" pitchFamily="34" charset="0"/>
                <a:ea typeface="Patrick Hand" pitchFamily="34" charset="-122"/>
                <a:cs typeface="Patrick Hand" pitchFamily="34" charset="-120"/>
              </a:rPr>
              <a:t>Милликен және Иоффе (1912-1913 ж.ж.) тәжірибелері</a:t>
            </a:r>
            <a:endParaRPr lang="en-US" sz="1900" dirty="0"/>
          </a:p>
        </p:txBody>
      </p:sp>
      <p:sp>
        <p:nvSpPr>
          <p:cNvPr id="10" name="Text 8"/>
          <p:cNvSpPr/>
          <p:nvPr/>
        </p:nvSpPr>
        <p:spPr>
          <a:xfrm>
            <a:off x="1920716" y="5237917"/>
            <a:ext cx="10788968" cy="395049"/>
          </a:xfrm>
          <a:prstGeom prst="rect">
            <a:avLst/>
          </a:prstGeom>
          <a:noFill/>
          <a:ln/>
        </p:spPr>
        <p:txBody>
          <a:bodyPr wrap="none" lIns="0" tIns="0" rIns="0" bIns="0" rtlCol="0" anchor="t"/>
          <a:lstStyle/>
          <a:p>
            <a:pPr marL="342900" indent="-342900" algn="l">
              <a:lnSpc>
                <a:spcPts val="3100"/>
              </a:lnSpc>
              <a:buSzPct val="100000"/>
              <a:buFont typeface="+mj-lt"/>
              <a:buAutoNum type="arabicPeriod" startAt="8"/>
            </a:pPr>
            <a:r>
              <a:rPr lang="en-US" sz="1900" dirty="0">
                <a:solidFill>
                  <a:srgbClr val="383838"/>
                </a:solidFill>
                <a:latin typeface="Patrick Hand" pitchFamily="34" charset="0"/>
                <a:ea typeface="Patrick Hand" pitchFamily="34" charset="-122"/>
                <a:cs typeface="Patrick Hand" pitchFamily="34" charset="-120"/>
              </a:rPr>
              <a:t>Толмен-Стюарт тәжірибесі (1916 ж.) (немесе Мандельштам- Папалекси, 1913 ж.)</a:t>
            </a:r>
            <a:endParaRPr lang="en-US" sz="1900" dirty="0"/>
          </a:p>
        </p:txBody>
      </p:sp>
      <p:sp>
        <p:nvSpPr>
          <p:cNvPr id="11" name="Text 9"/>
          <p:cNvSpPr/>
          <p:nvPr/>
        </p:nvSpPr>
        <p:spPr>
          <a:xfrm>
            <a:off x="1920716" y="5719286"/>
            <a:ext cx="10788968" cy="395049"/>
          </a:xfrm>
          <a:prstGeom prst="rect">
            <a:avLst/>
          </a:prstGeom>
          <a:noFill/>
          <a:ln/>
        </p:spPr>
        <p:txBody>
          <a:bodyPr wrap="none" lIns="0" tIns="0" rIns="0" bIns="0" rtlCol="0" anchor="t"/>
          <a:lstStyle/>
          <a:p>
            <a:pPr marL="342900" indent="-342900" algn="l">
              <a:lnSpc>
                <a:spcPts val="3100"/>
              </a:lnSpc>
              <a:buSzPct val="100000"/>
              <a:buFont typeface="+mj-lt"/>
              <a:buAutoNum type="arabicPeriod" startAt="9"/>
            </a:pPr>
            <a:r>
              <a:rPr lang="en-US" sz="1900" dirty="0">
                <a:solidFill>
                  <a:srgbClr val="383838"/>
                </a:solidFill>
                <a:latin typeface="Patrick Hand" pitchFamily="34" charset="0"/>
                <a:ea typeface="Patrick Hand" pitchFamily="34" charset="-122"/>
                <a:cs typeface="Patrick Hand" pitchFamily="34" charset="-120"/>
              </a:rPr>
              <a:t>Майкельсон және Морли тәжірибесі (1881 ж.)</a:t>
            </a:r>
            <a:endParaRPr lang="en-US" sz="1900" dirty="0"/>
          </a:p>
        </p:txBody>
      </p:sp>
      <p:sp>
        <p:nvSpPr>
          <p:cNvPr id="12" name="Text 10"/>
          <p:cNvSpPr/>
          <p:nvPr/>
        </p:nvSpPr>
        <p:spPr>
          <a:xfrm>
            <a:off x="1920716" y="6200656"/>
            <a:ext cx="10788968" cy="790099"/>
          </a:xfrm>
          <a:prstGeom prst="rect">
            <a:avLst/>
          </a:prstGeom>
          <a:noFill/>
          <a:ln/>
        </p:spPr>
        <p:txBody>
          <a:bodyPr wrap="square" lIns="0" tIns="0" rIns="0" bIns="0" rtlCol="0" anchor="t"/>
          <a:lstStyle/>
          <a:p>
            <a:pPr marL="342900" indent="-342900" algn="l">
              <a:lnSpc>
                <a:spcPts val="3100"/>
              </a:lnSpc>
              <a:buSzPct val="100000"/>
              <a:buFont typeface="+mj-lt"/>
              <a:buAutoNum type="arabicPeriod" startAt="10"/>
            </a:pPr>
            <a:r>
              <a:rPr lang="en-US" sz="1900" dirty="0">
                <a:solidFill>
                  <a:srgbClr val="383838"/>
                </a:solidFill>
                <a:latin typeface="Patrick Hand" pitchFamily="34" charset="0"/>
                <a:ea typeface="Patrick Hand" pitchFamily="34" charset="-122"/>
                <a:cs typeface="Patrick Hand" pitchFamily="34" charset="-120"/>
              </a:rPr>
              <a:t>Ремер (1676 ж.), Физо (1849 ж.) және басқа ғалымдардың жарық жылдамдығын өлшеу туралы тәжірибелері</a:t>
            </a:r>
            <a:endParaRPr lang="en-US" sz="1900" dirty="0"/>
          </a:p>
        </p:txBody>
      </p:sp>
      <p:sp>
        <p:nvSpPr>
          <p:cNvPr id="13" name="Text 11"/>
          <p:cNvSpPr/>
          <p:nvPr/>
        </p:nvSpPr>
        <p:spPr>
          <a:xfrm>
            <a:off x="1920716" y="7077075"/>
            <a:ext cx="10788968" cy="395049"/>
          </a:xfrm>
          <a:prstGeom prst="rect">
            <a:avLst/>
          </a:prstGeom>
          <a:noFill/>
          <a:ln/>
        </p:spPr>
        <p:txBody>
          <a:bodyPr wrap="none" lIns="0" tIns="0" rIns="0" bIns="0" rtlCol="0" anchor="t"/>
          <a:lstStyle/>
          <a:p>
            <a:pPr marL="342900" indent="-342900" algn="l">
              <a:lnSpc>
                <a:spcPts val="3100"/>
              </a:lnSpc>
              <a:buSzPct val="100000"/>
              <a:buFont typeface="+mj-lt"/>
              <a:buAutoNum type="arabicPeriod" startAt="11"/>
            </a:pPr>
            <a:r>
              <a:rPr lang="en-US" sz="1900" dirty="0">
                <a:solidFill>
                  <a:srgbClr val="383838"/>
                </a:solidFill>
                <a:latin typeface="Patrick Hand" pitchFamily="34" charset="0"/>
                <a:ea typeface="Patrick Hand" pitchFamily="34" charset="-122"/>
                <a:cs typeface="Patrick Hand" pitchFamily="34" charset="-120"/>
              </a:rPr>
              <a:t>Юнг тәжірибесі</a:t>
            </a:r>
            <a:endParaRPr lang="en-US" sz="1900" dirty="0"/>
          </a:p>
        </p:txBody>
      </p:sp>
      <p:sp>
        <p:nvSpPr>
          <p:cNvPr id="14" name="Прямоугольник 13">
            <a:extLst>
              <a:ext uri="{FF2B5EF4-FFF2-40B4-BE49-F238E27FC236}">
                <a16:creationId xmlns:a16="http://schemas.microsoft.com/office/drawing/2014/main" id="{DE2D36F8-96C3-483A-B139-BE5A4C4CF466}"/>
              </a:ext>
            </a:extLst>
          </p:cNvPr>
          <p:cNvSpPr/>
          <p:nvPr/>
        </p:nvSpPr>
        <p:spPr>
          <a:xfrm>
            <a:off x="12653641" y="7605656"/>
            <a:ext cx="1913096" cy="580913"/>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4" name="Таблица 13">
                <a:extLst>
                  <a:ext uri="{FF2B5EF4-FFF2-40B4-BE49-F238E27FC236}">
                    <a16:creationId xmlns:a16="http://schemas.microsoft.com/office/drawing/2014/main" id="{2B707800-D6EC-4855-9833-ED52ED83FBBA}"/>
                  </a:ext>
                </a:extLst>
              </p:cNvPr>
              <p:cNvGraphicFramePr>
                <a:graphicFrameLocks noGrp="1"/>
              </p:cNvGraphicFramePr>
              <p:nvPr>
                <p:extLst>
                  <p:ext uri="{D42A27DB-BD31-4B8C-83A1-F6EECF244321}">
                    <p14:modId xmlns:p14="http://schemas.microsoft.com/office/powerpoint/2010/main" val="3946608040"/>
                  </p:ext>
                </p:extLst>
              </p:nvPr>
            </p:nvGraphicFramePr>
            <p:xfrm>
              <a:off x="7393259" y="836394"/>
              <a:ext cx="7237141" cy="7368419"/>
            </p:xfrm>
            <a:graphic>
              <a:graphicData uri="http://schemas.openxmlformats.org/drawingml/2006/table">
                <a:tbl>
                  <a:tblPr firstRow="1" firstCol="1" bandRow="1">
                    <a:tableStyleId>{5C22544A-7EE6-4342-B048-85BDC9FD1C3A}</a:tableStyleId>
                  </a:tblPr>
                  <a:tblGrid>
                    <a:gridCol w="3084689">
                      <a:extLst>
                        <a:ext uri="{9D8B030D-6E8A-4147-A177-3AD203B41FA5}">
                          <a16:colId xmlns:a16="http://schemas.microsoft.com/office/drawing/2014/main" val="3397130541"/>
                        </a:ext>
                      </a:extLst>
                    </a:gridCol>
                    <a:gridCol w="2398956">
                      <a:extLst>
                        <a:ext uri="{9D8B030D-6E8A-4147-A177-3AD203B41FA5}">
                          <a16:colId xmlns:a16="http://schemas.microsoft.com/office/drawing/2014/main" val="449046730"/>
                        </a:ext>
                      </a:extLst>
                    </a:gridCol>
                    <a:gridCol w="1753496">
                      <a:extLst>
                        <a:ext uri="{9D8B030D-6E8A-4147-A177-3AD203B41FA5}">
                          <a16:colId xmlns:a16="http://schemas.microsoft.com/office/drawing/2014/main" val="3997772345"/>
                        </a:ext>
                      </a:extLst>
                    </a:gridCol>
                  </a:tblGrid>
                  <a:tr h="424462">
                    <a:tc>
                      <a:txBody>
                        <a:bodyPr/>
                        <a:lstStyle/>
                        <a:p>
                          <a:pPr indent="13970" algn="ctr">
                            <a:lnSpc>
                              <a:spcPct val="107000"/>
                            </a:lnSpc>
                            <a:spcAft>
                              <a:spcPts val="0"/>
                            </a:spcAft>
                          </a:pPr>
                          <a:r>
                            <a:rPr lang="kk-KZ" sz="1100" dirty="0">
                              <a:effectLst/>
                            </a:rPr>
                            <a:t>Негізгі сипаттамалар</a:t>
                          </a:r>
                          <a:endParaRPr lang="kk-KZ" sz="900" dirty="0">
                            <a:effectLst/>
                          </a:endParaRPr>
                        </a:p>
                        <a:p>
                          <a:pPr indent="450215" algn="ctr">
                            <a:lnSpc>
                              <a:spcPct val="107000"/>
                            </a:lnSpc>
                            <a:spcAft>
                              <a:spcPts val="0"/>
                            </a:spcAft>
                          </a:pPr>
                          <a:r>
                            <a:rPr lang="kk-KZ" sz="1100" dirty="0">
                              <a:effectLst/>
                            </a:rPr>
                            <a:t> </a:t>
                          </a:r>
                          <a:endParaRPr lang="kk-K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ctr">
                            <a:lnSpc>
                              <a:spcPct val="107000"/>
                            </a:lnSpc>
                            <a:spcAft>
                              <a:spcPts val="0"/>
                            </a:spcAft>
                          </a:pPr>
                          <a:r>
                            <a:rPr lang="kk-KZ" sz="1100" dirty="0">
                              <a:effectLst/>
                            </a:rPr>
                            <a:t>              Өріс түрі</a:t>
                          </a:r>
                          <a:endParaRPr lang="kk-KZ" sz="900" dirty="0">
                            <a:effectLst/>
                          </a:endParaRPr>
                        </a:p>
                        <a:p>
                          <a:pPr indent="450215" algn="ctr">
                            <a:lnSpc>
                              <a:spcPct val="107000"/>
                            </a:lnSpc>
                            <a:spcAft>
                              <a:spcPts val="0"/>
                            </a:spcAft>
                          </a:pPr>
                          <a:r>
                            <a:rPr lang="kk-KZ" sz="1100" dirty="0">
                              <a:effectLst/>
                            </a:rPr>
                            <a:t>Гравитациялық</a:t>
                          </a:r>
                          <a:endParaRPr lang="kk-K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k-KZ" sz="900" dirty="0">
                              <a:effectLst/>
                            </a:rPr>
                            <a:t>Өріс түрлері</a:t>
                          </a:r>
                          <a:endParaRPr lang="kk-KZ" sz="800" dirty="0">
                            <a:effectLst/>
                          </a:endParaRPr>
                        </a:p>
                        <a:p>
                          <a:pPr algn="ctr"/>
                          <a:r>
                            <a:rPr lang="kk-KZ" sz="900" dirty="0">
                              <a:effectLst/>
                            </a:rPr>
                            <a:t>Электрстатикалық</a:t>
                          </a:r>
                          <a:r>
                            <a:rPr lang="ru-KZ" sz="900" dirty="0">
                              <a:effectLst/>
                            </a:rPr>
                            <a:t> </a:t>
                          </a:r>
                          <a:endParaRPr lang="LID4096" dirty="0"/>
                        </a:p>
                      </a:txBody>
                      <a:tcPr marL="0" marR="0" marT="0" marB="0" anchor="ctr"/>
                    </a:tc>
                    <a:extLst>
                      <a:ext uri="{0D108BD9-81ED-4DB2-BD59-A6C34878D82A}">
                        <a16:rowId xmlns:a16="http://schemas.microsoft.com/office/drawing/2014/main" val="738830606"/>
                      </a:ext>
                    </a:extLst>
                  </a:tr>
                  <a:tr h="1488950">
                    <a:tc>
                      <a:txBody>
                        <a:bodyPr/>
                        <a:lstStyle/>
                        <a:p>
                          <a:pPr indent="13970" algn="ctr">
                            <a:lnSpc>
                              <a:spcPct val="107000"/>
                            </a:lnSpc>
                            <a:spcAft>
                              <a:spcPts val="0"/>
                            </a:spcAft>
                          </a:pPr>
                          <a:r>
                            <a:rPr lang="kk-KZ" sz="1100" dirty="0">
                              <a:effectLst/>
                            </a:rPr>
                            <a:t>Өзара әсерлесу нысаналары</a:t>
                          </a:r>
                          <a:endParaRPr lang="kk-K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ctr">
                            <a:lnSpc>
                              <a:spcPct val="107000"/>
                            </a:lnSpc>
                            <a:spcAft>
                              <a:spcPts val="0"/>
                            </a:spcAft>
                          </a:pPr>
                          <a:r>
                            <a:rPr lang="kk-KZ" sz="1100" dirty="0">
                              <a:effectLst/>
                            </a:rPr>
                            <a:t>Барлық денелер және бөлшектер</a:t>
                          </a:r>
                          <a:endParaRPr lang="kk-K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ctr">
                            <a:lnSpc>
                              <a:spcPct val="107000"/>
                            </a:lnSpc>
                            <a:spcAft>
                              <a:spcPts val="0"/>
                            </a:spcAft>
                          </a:pPr>
                          <a:r>
                            <a:rPr lang="kk-KZ" sz="1100" dirty="0">
                              <a:effectLst/>
                            </a:rPr>
                            <a:t>Зарядталған денелер және бөлшектер</a:t>
                          </a:r>
                          <a:endParaRPr lang="kk-K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extLst>
                      <a:ext uri="{0D108BD9-81ED-4DB2-BD59-A6C34878D82A}">
                        <a16:rowId xmlns:a16="http://schemas.microsoft.com/office/drawing/2014/main" val="2430613612"/>
                      </a:ext>
                    </a:extLst>
                  </a:tr>
                  <a:tr h="920322">
                    <a:tc>
                      <a:txBody>
                        <a:bodyPr/>
                        <a:lstStyle/>
                        <a:p>
                          <a:pPr indent="13970" algn="ctr">
                            <a:lnSpc>
                              <a:spcPct val="107000"/>
                            </a:lnSpc>
                            <a:spcAft>
                              <a:spcPts val="0"/>
                            </a:spcAft>
                          </a:pPr>
                          <a:r>
                            <a:rPr lang="kk-KZ" sz="1100">
                              <a:effectLst/>
                            </a:rPr>
                            <a:t>Күш формуласы</a:t>
                          </a:r>
                          <a:endParaRPr lang="kk-KZ" sz="90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just">
                            <a:lnSpc>
                              <a:spcPct val="107000"/>
                            </a:lnSpc>
                            <a:spcAft>
                              <a:spcPts val="0"/>
                            </a:spcAft>
                          </a:pPr>
                          <a:r>
                            <a:rPr lang="kk-KZ" sz="2000" dirty="0">
                              <a:effectLst/>
                            </a:rPr>
                            <a:t>      </a:t>
                          </a:r>
                          <a:r>
                            <a:rPr lang="en-US" sz="2000" dirty="0">
                              <a:effectLst/>
                            </a:rPr>
                            <a:t>F=G</a:t>
                          </a:r>
                          <a14:m>
                            <m:oMath xmlns:m="http://schemas.openxmlformats.org/officeDocument/2006/math">
                              <m:f>
                                <m:fPr>
                                  <m:ctrlPr>
                                    <a:rPr lang="ar-AE" sz="2000" i="1">
                                      <a:effectLst/>
                                      <a:latin typeface="Cambria Math" panose="02040503050406030204" pitchFamily="18" charset="0"/>
                                    </a:rPr>
                                  </m:ctrlPr>
                                </m:fPr>
                                <m:num>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𝑚</m:t>
                                      </m:r>
                                    </m:e>
                                    <m:sub>
                                      <m:r>
                                        <a:rPr lang="ar-AE" sz="2000">
                                          <a:effectLst/>
                                          <a:latin typeface="Cambria Math" panose="02040503050406030204" pitchFamily="18" charset="0"/>
                                        </a:rPr>
                                        <m:t>1</m:t>
                                      </m:r>
                                      <m:r>
                                        <a:rPr lang="ar-AE" sz="2000">
                                          <a:effectLst/>
                                          <a:latin typeface="Cambria Math" panose="02040503050406030204" pitchFamily="18" charset="0"/>
                                        </a:rPr>
                                        <m:t>∙</m:t>
                                      </m:r>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𝑚</m:t>
                                          </m:r>
                                        </m:e>
                                        <m:sub>
                                          <m:r>
                                            <a:rPr lang="ar-AE" sz="2000">
                                              <a:effectLst/>
                                              <a:latin typeface="Cambria Math" panose="02040503050406030204" pitchFamily="18" charset="0"/>
                                            </a:rPr>
                                            <m:t>2</m:t>
                                          </m:r>
                                        </m:sub>
                                      </m:sSub>
                                    </m:sub>
                                  </m:sSub>
                                </m:num>
                                <m:den>
                                  <m:sSup>
                                    <m:sSupPr>
                                      <m:ctrlPr>
                                        <a:rPr lang="ar-AE" sz="2000" i="1">
                                          <a:effectLst/>
                                          <a:latin typeface="Cambria Math" panose="02040503050406030204" pitchFamily="18" charset="0"/>
                                        </a:rPr>
                                      </m:ctrlPr>
                                    </m:sSupPr>
                                    <m:e>
                                      <m:r>
                                        <a:rPr lang="ar-AE" sz="2000">
                                          <a:effectLst/>
                                          <a:latin typeface="Cambria Math" panose="02040503050406030204" pitchFamily="18" charset="0"/>
                                        </a:rPr>
                                        <m:t>𝑅</m:t>
                                      </m:r>
                                    </m:e>
                                    <m:sup>
                                      <m:r>
                                        <a:rPr lang="ar-AE" sz="2000">
                                          <a:effectLst/>
                                          <a:latin typeface="Cambria Math" panose="02040503050406030204" pitchFamily="18" charset="0"/>
                                        </a:rPr>
                                        <m:t>2</m:t>
                                      </m:r>
                                    </m:sup>
                                  </m:sSup>
                                </m:den>
                              </m:f>
                            </m:oMath>
                          </a14:m>
                          <a:endParaRPr lang="ar-A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just">
                            <a:lnSpc>
                              <a:spcPct val="107000"/>
                            </a:lnSpc>
                            <a:spcAft>
                              <a:spcPts val="0"/>
                            </a:spcAft>
                          </a:pPr>
                          <a:r>
                            <a:rPr lang="en-US" sz="2000" dirty="0">
                              <a:effectLst/>
                            </a:rPr>
                            <a:t>F=k</a:t>
                          </a:r>
                          <a14:m>
                            <m:oMath xmlns:m="http://schemas.openxmlformats.org/officeDocument/2006/math">
                              <m:f>
                                <m:fPr>
                                  <m:ctrlPr>
                                    <a:rPr lang="ar-AE" sz="2000" i="1">
                                      <a:effectLst/>
                                      <a:latin typeface="Cambria Math" panose="02040503050406030204" pitchFamily="18" charset="0"/>
                                    </a:rPr>
                                  </m:ctrlPr>
                                </m:fPr>
                                <m:num>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𝑞</m:t>
                                      </m:r>
                                    </m:e>
                                    <m:sub>
                                      <m:r>
                                        <a:rPr lang="ar-AE" sz="2000">
                                          <a:effectLst/>
                                          <a:latin typeface="Cambria Math" panose="02040503050406030204" pitchFamily="18" charset="0"/>
                                        </a:rPr>
                                        <m:t>1</m:t>
                                      </m:r>
                                      <m:r>
                                        <a:rPr lang="ar-AE" sz="2000">
                                          <a:effectLst/>
                                          <a:latin typeface="Cambria Math" panose="02040503050406030204" pitchFamily="18" charset="0"/>
                                        </a:rPr>
                                        <m:t>∙</m:t>
                                      </m:r>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𝑞</m:t>
                                          </m:r>
                                        </m:e>
                                        <m:sub>
                                          <m:r>
                                            <a:rPr lang="ar-AE" sz="2000">
                                              <a:effectLst/>
                                              <a:latin typeface="Cambria Math" panose="02040503050406030204" pitchFamily="18" charset="0"/>
                                            </a:rPr>
                                            <m:t>2</m:t>
                                          </m:r>
                                        </m:sub>
                                      </m:sSub>
                                    </m:sub>
                                  </m:sSub>
                                </m:num>
                                <m:den>
                                  <m:sSup>
                                    <m:sSupPr>
                                      <m:ctrlPr>
                                        <a:rPr lang="ar-AE" sz="2000" i="1">
                                          <a:effectLst/>
                                          <a:latin typeface="Cambria Math" panose="02040503050406030204" pitchFamily="18" charset="0"/>
                                        </a:rPr>
                                      </m:ctrlPr>
                                    </m:sSupPr>
                                    <m:e>
                                      <m:r>
                                        <a:rPr lang="ar-AE" sz="2000">
                                          <a:effectLst/>
                                          <a:latin typeface="Cambria Math" panose="02040503050406030204" pitchFamily="18" charset="0"/>
                                        </a:rPr>
                                        <m:t>𝑟</m:t>
                                      </m:r>
                                    </m:e>
                                    <m:sup>
                                      <m:r>
                                        <a:rPr lang="ar-AE" sz="2000">
                                          <a:effectLst/>
                                          <a:latin typeface="Cambria Math" panose="02040503050406030204" pitchFamily="18" charset="0"/>
                                        </a:rPr>
                                        <m:t>2</m:t>
                                      </m:r>
                                    </m:sup>
                                  </m:sSup>
                                </m:den>
                              </m:f>
                            </m:oMath>
                          </a14:m>
                          <a:endParaRPr lang="ar-A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extLst>
                      <a:ext uri="{0D108BD9-81ED-4DB2-BD59-A6C34878D82A}">
                        <a16:rowId xmlns:a16="http://schemas.microsoft.com/office/drawing/2014/main" val="594619122"/>
                      </a:ext>
                    </a:extLst>
                  </a:tr>
                  <a:tr h="1094909">
                    <a:tc>
                      <a:txBody>
                        <a:bodyPr/>
                        <a:lstStyle/>
                        <a:p>
                          <a:pPr indent="13970" algn="ctr">
                            <a:lnSpc>
                              <a:spcPct val="107000"/>
                            </a:lnSpc>
                            <a:spcAft>
                              <a:spcPts val="0"/>
                            </a:spcAft>
                          </a:pPr>
                          <a:r>
                            <a:rPr lang="kk-KZ" sz="1100" dirty="0">
                              <a:effectLst/>
                            </a:rPr>
                            <a:t>Кернеулік</a:t>
                          </a:r>
                          <a:endParaRPr lang="kk-K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just">
                            <a:lnSpc>
                              <a:spcPct val="107000"/>
                            </a:lnSpc>
                            <a:spcAft>
                              <a:spcPts val="0"/>
                            </a:spcAft>
                          </a:pPr>
                          <a14:m>
                            <m:oMathPara xmlns:m="http://schemas.openxmlformats.org/officeDocument/2006/math">
                              <m:oMathParaPr>
                                <m:jc m:val="centerGroup"/>
                              </m:oMathParaPr>
                              <m:oMath xmlns:m="http://schemas.openxmlformats.org/officeDocument/2006/math">
                                <m:acc>
                                  <m:accPr>
                                    <m:chr m:val="⃗"/>
                                    <m:ctrlPr>
                                      <a:rPr lang="ar-AE" sz="2000" i="1">
                                        <a:effectLst/>
                                        <a:latin typeface="Cambria Math" panose="02040503050406030204" pitchFamily="18" charset="0"/>
                                      </a:rPr>
                                    </m:ctrlPr>
                                  </m:accPr>
                                  <m:e>
                                    <m:r>
                                      <a:rPr lang="ar-AE" sz="2000">
                                        <a:effectLst/>
                                        <a:latin typeface="Cambria Math" panose="02040503050406030204" pitchFamily="18" charset="0"/>
                                      </a:rPr>
                                      <m:t>𝑔</m:t>
                                    </m:r>
                                  </m:e>
                                </m:acc>
                                <m:r>
                                  <a:rPr lang="ar-AE" sz="2000">
                                    <a:effectLst/>
                                    <a:latin typeface="Cambria Math" panose="02040503050406030204" pitchFamily="18" charset="0"/>
                                  </a:rPr>
                                  <m:t>=</m:t>
                                </m:r>
                                <m:f>
                                  <m:fPr>
                                    <m:ctrlPr>
                                      <a:rPr lang="ar-AE" sz="2000" i="1">
                                        <a:effectLst/>
                                        <a:latin typeface="Cambria Math" panose="02040503050406030204" pitchFamily="18" charset="0"/>
                                      </a:rPr>
                                    </m:ctrlPr>
                                  </m:fPr>
                                  <m:num>
                                    <m:acc>
                                      <m:accPr>
                                        <m:chr m:val="⃗"/>
                                        <m:ctrlPr>
                                          <a:rPr lang="ar-AE" sz="2000" i="1">
                                            <a:effectLst/>
                                            <a:latin typeface="Cambria Math" panose="02040503050406030204" pitchFamily="18" charset="0"/>
                                          </a:rPr>
                                        </m:ctrlPr>
                                      </m:accPr>
                                      <m:e>
                                        <m:r>
                                          <a:rPr lang="ar-AE" sz="2000">
                                            <a:effectLst/>
                                            <a:latin typeface="Cambria Math" panose="02040503050406030204" pitchFamily="18" charset="0"/>
                                          </a:rPr>
                                          <m:t>𝐹</m:t>
                                        </m:r>
                                      </m:e>
                                    </m:acc>
                                  </m:num>
                                  <m:den>
                                    <m:r>
                                      <a:rPr lang="ar-AE" sz="2000">
                                        <a:effectLst/>
                                        <a:latin typeface="Cambria Math" panose="02040503050406030204" pitchFamily="18" charset="0"/>
                                      </a:rPr>
                                      <m:t>𝑚</m:t>
                                    </m:r>
                                  </m:den>
                                </m:f>
                              </m:oMath>
                            </m:oMathPara>
                          </a14:m>
                          <a:endParaRPr lang="ar-AE" sz="2000" dirty="0">
                            <a:effectLst/>
                          </a:endParaRPr>
                        </a:p>
                        <a:p>
                          <a:pPr indent="450215" algn="just">
                            <a:lnSpc>
                              <a:spcPct val="107000"/>
                            </a:lnSpc>
                            <a:spcAft>
                              <a:spcPts val="0"/>
                            </a:spcAft>
                          </a:pPr>
                          <a:r>
                            <a:rPr lang="ar-AE" sz="2000" dirty="0">
                              <a:effectLst/>
                            </a:rPr>
                            <a:t> </a:t>
                          </a:r>
                          <a:endParaRPr lang="ar-A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just">
                            <a:lnSpc>
                              <a:spcPct val="107000"/>
                            </a:lnSpc>
                            <a:spcAft>
                              <a:spcPts val="0"/>
                            </a:spcAft>
                          </a:pPr>
                          <a14:m>
                            <m:oMathPara xmlns:m="http://schemas.openxmlformats.org/officeDocument/2006/math">
                              <m:oMathParaPr>
                                <m:jc m:val="centerGroup"/>
                              </m:oMathParaPr>
                              <m:oMath xmlns:m="http://schemas.openxmlformats.org/officeDocument/2006/math">
                                <m:acc>
                                  <m:accPr>
                                    <m:chr m:val="⃗"/>
                                    <m:ctrlPr>
                                      <a:rPr lang="ar-AE" sz="2000" i="1">
                                        <a:effectLst/>
                                        <a:latin typeface="Cambria Math" panose="02040503050406030204" pitchFamily="18" charset="0"/>
                                      </a:rPr>
                                    </m:ctrlPr>
                                  </m:accPr>
                                  <m:e>
                                    <m:r>
                                      <a:rPr lang="ar-AE" sz="2000">
                                        <a:effectLst/>
                                        <a:latin typeface="Cambria Math" panose="02040503050406030204" pitchFamily="18" charset="0"/>
                                      </a:rPr>
                                      <m:t>𝐸</m:t>
                                    </m:r>
                                  </m:e>
                                </m:acc>
                                <m:r>
                                  <a:rPr lang="ar-AE" sz="2000">
                                    <a:effectLst/>
                                    <a:latin typeface="Cambria Math" panose="02040503050406030204" pitchFamily="18" charset="0"/>
                                  </a:rPr>
                                  <m:t>=</m:t>
                                </m:r>
                                <m:f>
                                  <m:fPr>
                                    <m:ctrlPr>
                                      <a:rPr lang="ar-AE" sz="2000" i="1">
                                        <a:effectLst/>
                                        <a:latin typeface="Cambria Math" panose="02040503050406030204" pitchFamily="18" charset="0"/>
                                      </a:rPr>
                                    </m:ctrlPr>
                                  </m:fPr>
                                  <m:num>
                                    <m:acc>
                                      <m:accPr>
                                        <m:chr m:val="⃗"/>
                                        <m:ctrlPr>
                                          <a:rPr lang="ar-AE" sz="2000" i="1">
                                            <a:effectLst/>
                                            <a:latin typeface="Cambria Math" panose="02040503050406030204" pitchFamily="18" charset="0"/>
                                          </a:rPr>
                                        </m:ctrlPr>
                                      </m:accPr>
                                      <m:e>
                                        <m:r>
                                          <a:rPr lang="ar-AE" sz="2000">
                                            <a:effectLst/>
                                            <a:latin typeface="Cambria Math" panose="02040503050406030204" pitchFamily="18" charset="0"/>
                                          </a:rPr>
                                          <m:t>𝐹</m:t>
                                        </m:r>
                                      </m:e>
                                    </m:acc>
                                  </m:num>
                                  <m:den>
                                    <m:r>
                                      <a:rPr lang="ar-AE" sz="2000">
                                        <a:effectLst/>
                                        <a:latin typeface="Cambria Math" panose="02040503050406030204" pitchFamily="18" charset="0"/>
                                      </a:rPr>
                                      <m:t>𝑞</m:t>
                                    </m:r>
                                  </m:den>
                                </m:f>
                              </m:oMath>
                            </m:oMathPara>
                          </a14:m>
                          <a:endParaRPr lang="ar-A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extLst>
                      <a:ext uri="{0D108BD9-81ED-4DB2-BD59-A6C34878D82A}">
                        <a16:rowId xmlns:a16="http://schemas.microsoft.com/office/drawing/2014/main" val="1850900353"/>
                      </a:ext>
                    </a:extLst>
                  </a:tr>
                  <a:tr h="1060811">
                    <a:tc>
                      <a:txBody>
                        <a:bodyPr/>
                        <a:lstStyle/>
                        <a:p>
                          <a:pPr indent="13970" algn="ctr">
                            <a:lnSpc>
                              <a:spcPct val="107000"/>
                            </a:lnSpc>
                            <a:spcAft>
                              <a:spcPts val="0"/>
                            </a:spcAft>
                          </a:pPr>
                          <a:r>
                            <a:rPr lang="kk-KZ" sz="1100">
                              <a:effectLst/>
                            </a:rPr>
                            <a:t>Потенциалдар айырмасы</a:t>
                          </a:r>
                          <a:endParaRPr lang="kk-KZ" sz="90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just">
                            <a:lnSpc>
                              <a:spcPct val="107000"/>
                            </a:lnSpc>
                            <a:spcAft>
                              <a:spcPts val="0"/>
                            </a:spcAft>
                          </a:pPr>
                          <a14:m>
                            <m:oMath xmlns:m="http://schemas.openxmlformats.org/officeDocument/2006/math">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𝜑</m:t>
                                  </m:r>
                                </m:e>
                                <m:sub>
                                  <m:r>
                                    <a:rPr lang="ar-AE" sz="2000">
                                      <a:effectLst/>
                                      <a:latin typeface="Cambria Math" panose="02040503050406030204" pitchFamily="18" charset="0"/>
                                    </a:rPr>
                                    <m:t>2</m:t>
                                  </m:r>
                                </m:sub>
                              </m:sSub>
                              <m:r>
                                <a:rPr lang="ar-AE" sz="2000">
                                  <a:effectLst/>
                                  <a:latin typeface="Cambria Math" panose="02040503050406030204" pitchFamily="18" charset="0"/>
                                </a:rPr>
                                <m:t>−</m:t>
                              </m:r>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𝜑</m:t>
                                  </m:r>
                                </m:e>
                                <m:sub>
                                  <m:r>
                                    <a:rPr lang="ar-AE" sz="2000">
                                      <a:effectLst/>
                                      <a:latin typeface="Cambria Math" panose="02040503050406030204" pitchFamily="18" charset="0"/>
                                    </a:rPr>
                                    <m:t>1</m:t>
                                  </m:r>
                                </m:sub>
                              </m:sSub>
                            </m:oMath>
                          </a14:m>
                          <a:r>
                            <a:rPr lang="ar-AE" sz="2000" dirty="0">
                              <a:effectLst/>
                            </a:rPr>
                            <a:t>=</a:t>
                          </a:r>
                          <a14:m>
                            <m:oMath xmlns:m="http://schemas.openxmlformats.org/officeDocument/2006/math">
                              <m:r>
                                <a:rPr lang="en-GB" sz="2000">
                                  <a:effectLst/>
                                  <a:latin typeface="Cambria Math" panose="02040503050406030204" pitchFamily="18" charset="0"/>
                                </a:rPr>
                                <m:t>ɡ(</m:t>
                              </m:r>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h</m:t>
                                  </m:r>
                                </m:e>
                                <m:sub>
                                  <m:r>
                                    <a:rPr lang="ar-AE" sz="2000">
                                      <a:effectLst/>
                                      <a:latin typeface="Cambria Math" panose="02040503050406030204" pitchFamily="18" charset="0"/>
                                    </a:rPr>
                                    <m:t>2</m:t>
                                  </m:r>
                                </m:sub>
                              </m:sSub>
                              <m:r>
                                <a:rPr lang="ar-AE" sz="2000">
                                  <a:effectLst/>
                                  <a:latin typeface="Cambria Math" panose="02040503050406030204" pitchFamily="18" charset="0"/>
                                </a:rPr>
                                <m:t>−</m:t>
                              </m:r>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h</m:t>
                                  </m:r>
                                </m:e>
                                <m:sub>
                                  <m:r>
                                    <a:rPr lang="ar-AE" sz="2000">
                                      <a:effectLst/>
                                      <a:latin typeface="Cambria Math" panose="02040503050406030204" pitchFamily="18" charset="0"/>
                                    </a:rPr>
                                    <m:t>1</m:t>
                                  </m:r>
                                </m:sub>
                              </m:sSub>
                              <m:r>
                                <a:rPr lang="ar-AE" sz="2000">
                                  <a:effectLst/>
                                  <a:latin typeface="Cambria Math" panose="02040503050406030204" pitchFamily="18" charset="0"/>
                                </a:rPr>
                                <m:t>)</m:t>
                              </m:r>
                            </m:oMath>
                          </a14:m>
                          <a:endParaRPr lang="ar-A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just">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𝜑</m:t>
                                    </m:r>
                                  </m:e>
                                  <m:sub>
                                    <m:r>
                                      <a:rPr lang="ar-AE" sz="2000">
                                        <a:effectLst/>
                                        <a:latin typeface="Cambria Math" panose="02040503050406030204" pitchFamily="18" charset="0"/>
                                      </a:rPr>
                                      <m:t>2</m:t>
                                    </m:r>
                                  </m:sub>
                                </m:sSub>
                                <m:r>
                                  <a:rPr lang="ar-AE" sz="2000">
                                    <a:effectLst/>
                                    <a:latin typeface="Cambria Math" panose="02040503050406030204" pitchFamily="18" charset="0"/>
                                  </a:rPr>
                                  <m:t>−</m:t>
                                </m:r>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𝜑</m:t>
                                    </m:r>
                                  </m:e>
                                  <m:sub>
                                    <m:r>
                                      <a:rPr lang="ar-AE" sz="2000">
                                        <a:effectLst/>
                                        <a:latin typeface="Cambria Math" panose="02040503050406030204" pitchFamily="18" charset="0"/>
                                      </a:rPr>
                                      <m:t>1</m:t>
                                    </m:r>
                                  </m:sub>
                                </m:sSub>
                                <m:r>
                                  <a:rPr lang="ar-AE" sz="2000">
                                    <a:effectLst/>
                                    <a:latin typeface="Cambria Math" panose="02040503050406030204" pitchFamily="18" charset="0"/>
                                  </a:rPr>
                                  <m:t>=</m:t>
                                </m:r>
                                <m:r>
                                  <a:rPr lang="ar-AE" sz="2000">
                                    <a:effectLst/>
                                    <a:latin typeface="Cambria Math" panose="02040503050406030204" pitchFamily="18" charset="0"/>
                                  </a:rPr>
                                  <m:t>𝐸</m:t>
                                </m:r>
                                <m:r>
                                  <a:rPr lang="ar-AE" sz="2000">
                                    <a:effectLst/>
                                    <a:latin typeface="Cambria Math" panose="02040503050406030204" pitchFamily="18" charset="0"/>
                                  </a:rPr>
                                  <m:t>(</m:t>
                                </m:r>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𝑑</m:t>
                                    </m:r>
                                  </m:e>
                                  <m:sub>
                                    <m:r>
                                      <a:rPr lang="ar-AE" sz="2000">
                                        <a:effectLst/>
                                        <a:latin typeface="Cambria Math" panose="02040503050406030204" pitchFamily="18" charset="0"/>
                                      </a:rPr>
                                      <m:t>2</m:t>
                                    </m:r>
                                  </m:sub>
                                </m:sSub>
                                <m:r>
                                  <a:rPr lang="ar-AE" sz="2000">
                                    <a:effectLst/>
                                    <a:latin typeface="Cambria Math" panose="02040503050406030204" pitchFamily="18" charset="0"/>
                                  </a:rPr>
                                  <m:t>−</m:t>
                                </m:r>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𝑑</m:t>
                                    </m:r>
                                  </m:e>
                                  <m:sub>
                                    <m:r>
                                      <a:rPr lang="ar-AE" sz="2000">
                                        <a:effectLst/>
                                        <a:latin typeface="Cambria Math" panose="02040503050406030204" pitchFamily="18" charset="0"/>
                                      </a:rPr>
                                      <m:t>1</m:t>
                                    </m:r>
                                  </m:sub>
                                </m:sSub>
                                <m:r>
                                  <a:rPr lang="ar-AE" sz="2000">
                                    <a:effectLst/>
                                    <a:latin typeface="Cambria Math" panose="02040503050406030204" pitchFamily="18" charset="0"/>
                                  </a:rPr>
                                  <m:t>)</m:t>
                                </m:r>
                              </m:oMath>
                            </m:oMathPara>
                          </a14:m>
                          <a:endParaRPr lang="ar-A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extLst>
                      <a:ext uri="{0D108BD9-81ED-4DB2-BD59-A6C34878D82A}">
                        <a16:rowId xmlns:a16="http://schemas.microsoft.com/office/drawing/2014/main" val="1629980709"/>
                      </a:ext>
                    </a:extLst>
                  </a:tr>
                  <a:tr h="1587871">
                    <a:tc>
                      <a:txBody>
                        <a:bodyPr/>
                        <a:lstStyle/>
                        <a:p>
                          <a:pPr indent="13970" algn="ctr">
                            <a:lnSpc>
                              <a:spcPct val="107000"/>
                            </a:lnSpc>
                            <a:spcAft>
                              <a:spcPts val="0"/>
                            </a:spcAft>
                          </a:pPr>
                          <a:r>
                            <a:rPr lang="ru-RU" sz="1100">
                              <a:effectLst/>
                            </a:rPr>
                            <a:t>Дене мен зарядтың орын ауыстырудағы жұмысы</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just">
                            <a:lnSpc>
                              <a:spcPct val="107000"/>
                            </a:lnSpc>
                            <a:spcAft>
                              <a:spcPts val="0"/>
                            </a:spcAft>
                          </a:pPr>
                          <a:r>
                            <a:rPr lang="kk-KZ" sz="2000" dirty="0">
                              <a:effectLst/>
                            </a:rPr>
                            <a:t>А=</a:t>
                          </a:r>
                          <a:r>
                            <a:rPr lang="en-GB" sz="2000" dirty="0">
                              <a:effectLst/>
                            </a:rPr>
                            <a:t>mg(</a:t>
                          </a:r>
                          <a14:m>
                            <m:oMath xmlns:m="http://schemas.openxmlformats.org/officeDocument/2006/math">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h</m:t>
                                  </m:r>
                                </m:e>
                                <m:sub>
                                  <m:r>
                                    <a:rPr lang="ar-AE" sz="2000">
                                      <a:effectLst/>
                                      <a:latin typeface="Cambria Math" panose="02040503050406030204" pitchFamily="18" charset="0"/>
                                    </a:rPr>
                                    <m:t>1</m:t>
                                  </m:r>
                                </m:sub>
                              </m:sSub>
                              <m:r>
                                <a:rPr lang="ar-AE" sz="2000">
                                  <a:effectLst/>
                                  <a:latin typeface="Cambria Math" panose="02040503050406030204" pitchFamily="18" charset="0"/>
                                </a:rPr>
                                <m:t>−</m:t>
                              </m:r>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h</m:t>
                                  </m:r>
                                </m:e>
                                <m:sub>
                                  <m:r>
                                    <a:rPr lang="ar-AE" sz="2000">
                                      <a:effectLst/>
                                      <a:latin typeface="Cambria Math" panose="02040503050406030204" pitchFamily="18" charset="0"/>
                                    </a:rPr>
                                    <m:t>2</m:t>
                                  </m:r>
                                </m:sub>
                              </m:sSub>
                              <m:r>
                                <a:rPr lang="ar-AE" sz="2000">
                                  <a:effectLst/>
                                  <a:latin typeface="Cambria Math" panose="02040503050406030204" pitchFamily="18" charset="0"/>
                                </a:rPr>
                                <m:t>)</m:t>
                              </m:r>
                            </m:oMath>
                          </a14:m>
                          <a:endParaRPr lang="ar-AE" sz="2000" dirty="0">
                            <a:effectLst/>
                          </a:endParaRPr>
                        </a:p>
                        <a:p>
                          <a:pPr indent="450215" algn="just">
                            <a:lnSpc>
                              <a:spcPct val="107000"/>
                            </a:lnSpc>
                            <a:spcAft>
                              <a:spcPts val="0"/>
                            </a:spcAft>
                          </a:pPr>
                          <a:r>
                            <a:rPr lang="kk-KZ" sz="2000" dirty="0">
                              <a:effectLst/>
                            </a:rPr>
                            <a:t>А=</a:t>
                          </a:r>
                          <a:r>
                            <a:rPr lang="en-GB" sz="2000" dirty="0" err="1">
                              <a:effectLst/>
                            </a:rPr>
                            <a:t>mgh</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just">
                            <a:lnSpc>
                              <a:spcPct val="107000"/>
                            </a:lnSpc>
                            <a:spcAft>
                              <a:spcPts val="0"/>
                            </a:spcAft>
                          </a:pPr>
                          <a:r>
                            <a:rPr lang="en-US" sz="2000" dirty="0">
                              <a:effectLst/>
                            </a:rPr>
                            <a:t>A=</a:t>
                          </a:r>
                          <a14:m>
                            <m:oMath xmlns:m="http://schemas.openxmlformats.org/officeDocument/2006/math">
                              <m:r>
                                <a:rPr lang="en-US" sz="2000">
                                  <a:effectLst/>
                                  <a:latin typeface="Cambria Math" panose="02040503050406030204" pitchFamily="18" charset="0"/>
                                </a:rPr>
                                <m:t>𝑞</m:t>
                              </m:r>
                              <m:r>
                                <a:rPr lang="en-US" sz="2000">
                                  <a:effectLst/>
                                  <a:latin typeface="Cambria Math" panose="02040503050406030204" pitchFamily="18" charset="0"/>
                                </a:rPr>
                                <m:t>(</m:t>
                              </m:r>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𝜑</m:t>
                                  </m:r>
                                </m:e>
                                <m:sub>
                                  <m:r>
                                    <a:rPr lang="ar-AE" sz="2000">
                                      <a:effectLst/>
                                      <a:latin typeface="Cambria Math" panose="02040503050406030204" pitchFamily="18" charset="0"/>
                                    </a:rPr>
                                    <m:t>1</m:t>
                                  </m:r>
                                </m:sub>
                              </m:sSub>
                              <m:r>
                                <a:rPr lang="ar-AE" sz="2000">
                                  <a:effectLst/>
                                  <a:latin typeface="Cambria Math" panose="02040503050406030204" pitchFamily="18" charset="0"/>
                                </a:rPr>
                                <m:t>−</m:t>
                              </m:r>
                              <m:sSub>
                                <m:sSubPr>
                                  <m:ctrlPr>
                                    <a:rPr lang="ar-AE" sz="2000" i="1">
                                      <a:effectLst/>
                                      <a:latin typeface="Cambria Math" panose="02040503050406030204" pitchFamily="18" charset="0"/>
                                    </a:rPr>
                                  </m:ctrlPr>
                                </m:sSubPr>
                                <m:e>
                                  <m:r>
                                    <a:rPr lang="ar-AE" sz="2000">
                                      <a:effectLst/>
                                      <a:latin typeface="Cambria Math" panose="02040503050406030204" pitchFamily="18" charset="0"/>
                                    </a:rPr>
                                    <m:t>𝜑</m:t>
                                  </m:r>
                                </m:e>
                                <m:sub>
                                  <m:r>
                                    <a:rPr lang="ar-AE" sz="2000">
                                      <a:effectLst/>
                                      <a:latin typeface="Cambria Math" panose="02040503050406030204" pitchFamily="18" charset="0"/>
                                    </a:rPr>
                                    <m:t>2</m:t>
                                  </m:r>
                                </m:sub>
                              </m:sSub>
                              <m:r>
                                <a:rPr lang="ar-AE" sz="2000">
                                  <a:effectLst/>
                                  <a:latin typeface="Cambria Math" panose="02040503050406030204" pitchFamily="18" charset="0"/>
                                </a:rPr>
                                <m:t>)</m:t>
                              </m:r>
                            </m:oMath>
                          </a14:m>
                          <a:endParaRPr lang="ar-AE" sz="2000" dirty="0">
                            <a:effectLst/>
                          </a:endParaRPr>
                        </a:p>
                        <a:p>
                          <a:pPr indent="450215" algn="just">
                            <a:lnSpc>
                              <a:spcPct val="107000"/>
                            </a:lnSpc>
                            <a:spcAft>
                              <a:spcPts val="0"/>
                            </a:spcAft>
                          </a:pPr>
                          <a:r>
                            <a:rPr lang="en-US" sz="2000" dirty="0">
                              <a:effectLst/>
                            </a:rPr>
                            <a:t>A=</a:t>
                          </a:r>
                          <a:r>
                            <a:rPr lang="en-US" sz="2000" dirty="0" err="1">
                              <a:effectLst/>
                            </a:rPr>
                            <a:t>qEd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extLst>
                      <a:ext uri="{0D108BD9-81ED-4DB2-BD59-A6C34878D82A}">
                        <a16:rowId xmlns:a16="http://schemas.microsoft.com/office/drawing/2014/main" val="757933340"/>
                      </a:ext>
                    </a:extLst>
                  </a:tr>
                  <a:tr h="791094">
                    <a:tc>
                      <a:txBody>
                        <a:bodyPr/>
                        <a:lstStyle/>
                        <a:p>
                          <a:pPr indent="13970" algn="ctr">
                            <a:lnSpc>
                              <a:spcPct val="107000"/>
                            </a:lnSpc>
                            <a:spcAft>
                              <a:spcPts val="0"/>
                            </a:spcAft>
                          </a:pPr>
                          <a:r>
                            <a:rPr lang="kk-KZ" sz="1100">
                              <a:effectLst/>
                            </a:rPr>
                            <a:t>Тұйықталған траекториядағы жұмыс</a:t>
                          </a:r>
                          <a:endParaRPr lang="kk-KZ" sz="90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just">
                            <a:lnSpc>
                              <a:spcPct val="107000"/>
                            </a:lnSpc>
                            <a:spcAft>
                              <a:spcPts val="0"/>
                            </a:spcAft>
                          </a:pPr>
                          <a:r>
                            <a:rPr lang="en-US" sz="2000" dirty="0">
                              <a:effectLst/>
                            </a:rPr>
                            <a:t>A=0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just">
                            <a:lnSpc>
                              <a:spcPct val="107000"/>
                            </a:lnSpc>
                            <a:spcAft>
                              <a:spcPts val="0"/>
                            </a:spcAft>
                          </a:pPr>
                          <a:r>
                            <a:rPr lang="en-US" sz="2000" dirty="0">
                              <a:effectLst/>
                            </a:rPr>
                            <a:t>A=0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extLst>
                      <a:ext uri="{0D108BD9-81ED-4DB2-BD59-A6C34878D82A}">
                        <a16:rowId xmlns:a16="http://schemas.microsoft.com/office/drawing/2014/main" val="121121282"/>
                      </a:ext>
                    </a:extLst>
                  </a:tr>
                </a:tbl>
              </a:graphicData>
            </a:graphic>
          </p:graphicFrame>
        </mc:Choice>
        <mc:Fallback xmlns="">
          <p:graphicFrame>
            <p:nvGraphicFramePr>
              <p:cNvPr id="14" name="Таблица 13">
                <a:extLst>
                  <a:ext uri="{FF2B5EF4-FFF2-40B4-BE49-F238E27FC236}">
                    <a16:creationId xmlns:a16="http://schemas.microsoft.com/office/drawing/2014/main" id="{2B707800-D6EC-4855-9833-ED52ED83FBBA}"/>
                  </a:ext>
                </a:extLst>
              </p:cNvPr>
              <p:cNvGraphicFramePr>
                <a:graphicFrameLocks noGrp="1"/>
              </p:cNvGraphicFramePr>
              <p:nvPr>
                <p:extLst>
                  <p:ext uri="{D42A27DB-BD31-4B8C-83A1-F6EECF244321}">
                    <p14:modId xmlns:p14="http://schemas.microsoft.com/office/powerpoint/2010/main" val="3946608040"/>
                  </p:ext>
                </p:extLst>
              </p:nvPr>
            </p:nvGraphicFramePr>
            <p:xfrm>
              <a:off x="7393259" y="836394"/>
              <a:ext cx="7237141" cy="7368419"/>
            </p:xfrm>
            <a:graphic>
              <a:graphicData uri="http://schemas.openxmlformats.org/drawingml/2006/table">
                <a:tbl>
                  <a:tblPr firstRow="1" firstCol="1" bandRow="1">
                    <a:tableStyleId>{5C22544A-7EE6-4342-B048-85BDC9FD1C3A}</a:tableStyleId>
                  </a:tblPr>
                  <a:tblGrid>
                    <a:gridCol w="3084689">
                      <a:extLst>
                        <a:ext uri="{9D8B030D-6E8A-4147-A177-3AD203B41FA5}">
                          <a16:colId xmlns:a16="http://schemas.microsoft.com/office/drawing/2014/main" val="3397130541"/>
                        </a:ext>
                      </a:extLst>
                    </a:gridCol>
                    <a:gridCol w="2398956">
                      <a:extLst>
                        <a:ext uri="{9D8B030D-6E8A-4147-A177-3AD203B41FA5}">
                          <a16:colId xmlns:a16="http://schemas.microsoft.com/office/drawing/2014/main" val="449046730"/>
                        </a:ext>
                      </a:extLst>
                    </a:gridCol>
                    <a:gridCol w="1753496">
                      <a:extLst>
                        <a:ext uri="{9D8B030D-6E8A-4147-A177-3AD203B41FA5}">
                          <a16:colId xmlns:a16="http://schemas.microsoft.com/office/drawing/2014/main" val="3997772345"/>
                        </a:ext>
                      </a:extLst>
                    </a:gridCol>
                  </a:tblGrid>
                  <a:tr h="424462">
                    <a:tc>
                      <a:txBody>
                        <a:bodyPr/>
                        <a:lstStyle/>
                        <a:p>
                          <a:pPr indent="13970" algn="ctr">
                            <a:lnSpc>
                              <a:spcPct val="107000"/>
                            </a:lnSpc>
                            <a:spcAft>
                              <a:spcPts val="0"/>
                            </a:spcAft>
                          </a:pPr>
                          <a:r>
                            <a:rPr lang="kk-KZ" sz="1100" dirty="0">
                              <a:effectLst/>
                            </a:rPr>
                            <a:t>Негізгі сипаттамалар</a:t>
                          </a:r>
                          <a:endParaRPr lang="kk-KZ" sz="900" dirty="0">
                            <a:effectLst/>
                          </a:endParaRPr>
                        </a:p>
                        <a:p>
                          <a:pPr indent="450215" algn="ctr">
                            <a:lnSpc>
                              <a:spcPct val="107000"/>
                            </a:lnSpc>
                            <a:spcAft>
                              <a:spcPts val="0"/>
                            </a:spcAft>
                          </a:pPr>
                          <a:r>
                            <a:rPr lang="kk-KZ" sz="1100" dirty="0">
                              <a:effectLst/>
                            </a:rPr>
                            <a:t> </a:t>
                          </a:r>
                          <a:endParaRPr lang="kk-K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ctr">
                            <a:lnSpc>
                              <a:spcPct val="107000"/>
                            </a:lnSpc>
                            <a:spcAft>
                              <a:spcPts val="0"/>
                            </a:spcAft>
                          </a:pPr>
                          <a:r>
                            <a:rPr lang="kk-KZ" sz="1100" dirty="0">
                              <a:effectLst/>
                            </a:rPr>
                            <a:t>              Өріс түрі</a:t>
                          </a:r>
                          <a:endParaRPr lang="kk-KZ" sz="900" dirty="0">
                            <a:effectLst/>
                          </a:endParaRPr>
                        </a:p>
                        <a:p>
                          <a:pPr indent="450215" algn="ctr">
                            <a:lnSpc>
                              <a:spcPct val="107000"/>
                            </a:lnSpc>
                            <a:spcAft>
                              <a:spcPts val="0"/>
                            </a:spcAft>
                          </a:pPr>
                          <a:r>
                            <a:rPr lang="kk-KZ" sz="1100" dirty="0">
                              <a:effectLst/>
                            </a:rPr>
                            <a:t>Гравитациялық</a:t>
                          </a:r>
                          <a:endParaRPr lang="kk-K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k-KZ" sz="900" dirty="0">
                              <a:effectLst/>
                            </a:rPr>
                            <a:t>Өріс түрлері</a:t>
                          </a:r>
                          <a:endParaRPr lang="kk-KZ" sz="800" dirty="0">
                            <a:effectLst/>
                          </a:endParaRPr>
                        </a:p>
                        <a:p>
                          <a:pPr algn="ctr"/>
                          <a:r>
                            <a:rPr lang="kk-KZ" sz="900" dirty="0">
                              <a:effectLst/>
                            </a:rPr>
                            <a:t>Электрстатикалық</a:t>
                          </a:r>
                          <a:r>
                            <a:rPr lang="ru-KZ" sz="900" dirty="0">
                              <a:effectLst/>
                            </a:rPr>
                            <a:t> </a:t>
                          </a:r>
                          <a:endParaRPr lang="LID4096" dirty="0"/>
                        </a:p>
                      </a:txBody>
                      <a:tcPr marL="0" marR="0" marT="0" marB="0" anchor="ctr"/>
                    </a:tc>
                    <a:extLst>
                      <a:ext uri="{0D108BD9-81ED-4DB2-BD59-A6C34878D82A}">
                        <a16:rowId xmlns:a16="http://schemas.microsoft.com/office/drawing/2014/main" val="738830606"/>
                      </a:ext>
                    </a:extLst>
                  </a:tr>
                  <a:tr h="1488950">
                    <a:tc>
                      <a:txBody>
                        <a:bodyPr/>
                        <a:lstStyle/>
                        <a:p>
                          <a:pPr indent="13970" algn="ctr">
                            <a:lnSpc>
                              <a:spcPct val="107000"/>
                            </a:lnSpc>
                            <a:spcAft>
                              <a:spcPts val="0"/>
                            </a:spcAft>
                          </a:pPr>
                          <a:r>
                            <a:rPr lang="kk-KZ" sz="1100" dirty="0">
                              <a:effectLst/>
                            </a:rPr>
                            <a:t>Өзара әсерлесу нысаналары</a:t>
                          </a:r>
                          <a:endParaRPr lang="kk-K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ctr">
                            <a:lnSpc>
                              <a:spcPct val="107000"/>
                            </a:lnSpc>
                            <a:spcAft>
                              <a:spcPts val="0"/>
                            </a:spcAft>
                          </a:pPr>
                          <a:r>
                            <a:rPr lang="kk-KZ" sz="1100" dirty="0">
                              <a:effectLst/>
                            </a:rPr>
                            <a:t>Барлық денелер және бөлшектер</a:t>
                          </a:r>
                          <a:endParaRPr lang="kk-K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ctr">
                            <a:lnSpc>
                              <a:spcPct val="107000"/>
                            </a:lnSpc>
                            <a:spcAft>
                              <a:spcPts val="0"/>
                            </a:spcAft>
                          </a:pPr>
                          <a:r>
                            <a:rPr lang="kk-KZ" sz="1100" dirty="0">
                              <a:effectLst/>
                            </a:rPr>
                            <a:t>Зарядталған денелер және бөлшектер</a:t>
                          </a:r>
                          <a:endParaRPr lang="kk-K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extLst>
                      <a:ext uri="{0D108BD9-81ED-4DB2-BD59-A6C34878D82A}">
                        <a16:rowId xmlns:a16="http://schemas.microsoft.com/office/drawing/2014/main" val="2430613612"/>
                      </a:ext>
                    </a:extLst>
                  </a:tr>
                  <a:tr h="920322">
                    <a:tc>
                      <a:txBody>
                        <a:bodyPr/>
                        <a:lstStyle/>
                        <a:p>
                          <a:pPr indent="13970" algn="ctr">
                            <a:lnSpc>
                              <a:spcPct val="107000"/>
                            </a:lnSpc>
                            <a:spcAft>
                              <a:spcPts val="0"/>
                            </a:spcAft>
                          </a:pPr>
                          <a:r>
                            <a:rPr lang="kk-KZ" sz="1100">
                              <a:effectLst/>
                            </a:rPr>
                            <a:t>Күш формуласы</a:t>
                          </a:r>
                          <a:endParaRPr lang="kk-KZ" sz="90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endParaRPr lang="LID4096"/>
                        </a:p>
                      </a:txBody>
                      <a:tcPr marL="53104" marR="53104" marT="0" marB="0">
                        <a:blipFill>
                          <a:blip r:embed="rId3"/>
                          <a:stretch>
                            <a:fillRect l="-128680" t="-212583" r="-74365" b="-494702"/>
                          </a:stretch>
                        </a:blipFill>
                      </a:tcPr>
                    </a:tc>
                    <a:tc>
                      <a:txBody>
                        <a:bodyPr/>
                        <a:lstStyle/>
                        <a:p>
                          <a:endParaRPr lang="LID4096"/>
                        </a:p>
                      </a:txBody>
                      <a:tcPr marL="53104" marR="53104" marT="0" marB="0">
                        <a:blipFill>
                          <a:blip r:embed="rId3"/>
                          <a:stretch>
                            <a:fillRect l="-312847" t="-212583" r="-1736" b="-494702"/>
                          </a:stretch>
                        </a:blipFill>
                      </a:tcPr>
                    </a:tc>
                    <a:extLst>
                      <a:ext uri="{0D108BD9-81ED-4DB2-BD59-A6C34878D82A}">
                        <a16:rowId xmlns:a16="http://schemas.microsoft.com/office/drawing/2014/main" val="594619122"/>
                      </a:ext>
                    </a:extLst>
                  </a:tr>
                  <a:tr h="1094909">
                    <a:tc>
                      <a:txBody>
                        <a:bodyPr/>
                        <a:lstStyle/>
                        <a:p>
                          <a:pPr indent="13970" algn="ctr">
                            <a:lnSpc>
                              <a:spcPct val="107000"/>
                            </a:lnSpc>
                            <a:spcAft>
                              <a:spcPts val="0"/>
                            </a:spcAft>
                          </a:pPr>
                          <a:r>
                            <a:rPr lang="kk-KZ" sz="1100" dirty="0">
                              <a:effectLst/>
                            </a:rPr>
                            <a:t>Кернеулік</a:t>
                          </a:r>
                          <a:endParaRPr lang="kk-K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endParaRPr lang="LID4096"/>
                        </a:p>
                      </a:txBody>
                      <a:tcPr marL="53104" marR="53104" marT="0" marB="0">
                        <a:blipFill>
                          <a:blip r:embed="rId3"/>
                          <a:stretch>
                            <a:fillRect l="-128680" t="-262222" r="-74365" b="-315000"/>
                          </a:stretch>
                        </a:blipFill>
                      </a:tcPr>
                    </a:tc>
                    <a:tc>
                      <a:txBody>
                        <a:bodyPr/>
                        <a:lstStyle/>
                        <a:p>
                          <a:endParaRPr lang="LID4096"/>
                        </a:p>
                      </a:txBody>
                      <a:tcPr marL="53104" marR="53104" marT="0" marB="0">
                        <a:blipFill>
                          <a:blip r:embed="rId3"/>
                          <a:stretch>
                            <a:fillRect l="-312847" t="-262222" r="-1736" b="-315000"/>
                          </a:stretch>
                        </a:blipFill>
                      </a:tcPr>
                    </a:tc>
                    <a:extLst>
                      <a:ext uri="{0D108BD9-81ED-4DB2-BD59-A6C34878D82A}">
                        <a16:rowId xmlns:a16="http://schemas.microsoft.com/office/drawing/2014/main" val="1850900353"/>
                      </a:ext>
                    </a:extLst>
                  </a:tr>
                  <a:tr h="1060811">
                    <a:tc>
                      <a:txBody>
                        <a:bodyPr/>
                        <a:lstStyle/>
                        <a:p>
                          <a:pPr indent="13970" algn="ctr">
                            <a:lnSpc>
                              <a:spcPct val="107000"/>
                            </a:lnSpc>
                            <a:spcAft>
                              <a:spcPts val="0"/>
                            </a:spcAft>
                          </a:pPr>
                          <a:r>
                            <a:rPr lang="kk-KZ" sz="1100">
                              <a:effectLst/>
                            </a:rPr>
                            <a:t>Потенциалдар айырмасы</a:t>
                          </a:r>
                          <a:endParaRPr lang="kk-KZ" sz="90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endParaRPr lang="LID4096"/>
                        </a:p>
                      </a:txBody>
                      <a:tcPr marL="53104" marR="53104" marT="0" marB="0">
                        <a:blipFill>
                          <a:blip r:embed="rId3"/>
                          <a:stretch>
                            <a:fillRect l="-128680" t="-374713" r="-74365" b="-225862"/>
                          </a:stretch>
                        </a:blipFill>
                      </a:tcPr>
                    </a:tc>
                    <a:tc>
                      <a:txBody>
                        <a:bodyPr/>
                        <a:lstStyle/>
                        <a:p>
                          <a:endParaRPr lang="LID4096"/>
                        </a:p>
                      </a:txBody>
                      <a:tcPr marL="53104" marR="53104" marT="0" marB="0">
                        <a:blipFill>
                          <a:blip r:embed="rId3"/>
                          <a:stretch>
                            <a:fillRect l="-312847" t="-374713" r="-1736" b="-225862"/>
                          </a:stretch>
                        </a:blipFill>
                      </a:tcPr>
                    </a:tc>
                    <a:extLst>
                      <a:ext uri="{0D108BD9-81ED-4DB2-BD59-A6C34878D82A}">
                        <a16:rowId xmlns:a16="http://schemas.microsoft.com/office/drawing/2014/main" val="1629980709"/>
                      </a:ext>
                    </a:extLst>
                  </a:tr>
                  <a:tr h="1587871">
                    <a:tc>
                      <a:txBody>
                        <a:bodyPr/>
                        <a:lstStyle/>
                        <a:p>
                          <a:pPr indent="13970" algn="ctr">
                            <a:lnSpc>
                              <a:spcPct val="107000"/>
                            </a:lnSpc>
                            <a:spcAft>
                              <a:spcPts val="0"/>
                            </a:spcAft>
                          </a:pPr>
                          <a:r>
                            <a:rPr lang="ru-RU" sz="1100">
                              <a:effectLst/>
                            </a:rPr>
                            <a:t>Дене мен зарядтың орын ауыстырудағы жұмысы</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endParaRPr lang="LID4096"/>
                        </a:p>
                      </a:txBody>
                      <a:tcPr marL="53104" marR="53104" marT="0" marB="0">
                        <a:blipFill>
                          <a:blip r:embed="rId3"/>
                          <a:stretch>
                            <a:fillRect l="-128680" t="-317692" r="-74365" b="-51154"/>
                          </a:stretch>
                        </a:blipFill>
                      </a:tcPr>
                    </a:tc>
                    <a:tc>
                      <a:txBody>
                        <a:bodyPr/>
                        <a:lstStyle/>
                        <a:p>
                          <a:endParaRPr lang="LID4096"/>
                        </a:p>
                      </a:txBody>
                      <a:tcPr marL="53104" marR="53104" marT="0" marB="0">
                        <a:blipFill>
                          <a:blip r:embed="rId3"/>
                          <a:stretch>
                            <a:fillRect l="-312847" t="-317692" r="-1736" b="-51154"/>
                          </a:stretch>
                        </a:blipFill>
                      </a:tcPr>
                    </a:tc>
                    <a:extLst>
                      <a:ext uri="{0D108BD9-81ED-4DB2-BD59-A6C34878D82A}">
                        <a16:rowId xmlns:a16="http://schemas.microsoft.com/office/drawing/2014/main" val="757933340"/>
                      </a:ext>
                    </a:extLst>
                  </a:tr>
                  <a:tr h="791094">
                    <a:tc>
                      <a:txBody>
                        <a:bodyPr/>
                        <a:lstStyle/>
                        <a:p>
                          <a:pPr indent="13970" algn="ctr">
                            <a:lnSpc>
                              <a:spcPct val="107000"/>
                            </a:lnSpc>
                            <a:spcAft>
                              <a:spcPts val="0"/>
                            </a:spcAft>
                          </a:pPr>
                          <a:r>
                            <a:rPr lang="kk-KZ" sz="1100">
                              <a:effectLst/>
                            </a:rPr>
                            <a:t>Тұйықталған траекториядағы жұмыс</a:t>
                          </a:r>
                          <a:endParaRPr lang="kk-KZ" sz="90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just">
                            <a:lnSpc>
                              <a:spcPct val="107000"/>
                            </a:lnSpc>
                            <a:spcAft>
                              <a:spcPts val="0"/>
                            </a:spcAft>
                          </a:pPr>
                          <a:r>
                            <a:rPr lang="en-US" sz="2000" dirty="0">
                              <a:effectLst/>
                            </a:rPr>
                            <a:t>A=0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tc>
                      <a:txBody>
                        <a:bodyPr/>
                        <a:lstStyle/>
                        <a:p>
                          <a:pPr indent="450215" algn="just">
                            <a:lnSpc>
                              <a:spcPct val="107000"/>
                            </a:lnSpc>
                            <a:spcAft>
                              <a:spcPts val="0"/>
                            </a:spcAft>
                          </a:pPr>
                          <a:r>
                            <a:rPr lang="en-US" sz="2000" dirty="0">
                              <a:effectLst/>
                            </a:rPr>
                            <a:t>A=0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104" marR="53104" marT="0" marB="0"/>
                    </a:tc>
                    <a:extLst>
                      <a:ext uri="{0D108BD9-81ED-4DB2-BD59-A6C34878D82A}">
                        <a16:rowId xmlns:a16="http://schemas.microsoft.com/office/drawing/2014/main" val="12112128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Таблица 14">
                <a:extLst>
                  <a:ext uri="{FF2B5EF4-FFF2-40B4-BE49-F238E27FC236}">
                    <a16:creationId xmlns:a16="http://schemas.microsoft.com/office/drawing/2014/main" id="{B2C0768D-0939-44F1-9C06-F68072873D6E}"/>
                  </a:ext>
                </a:extLst>
              </p:cNvPr>
              <p:cNvGraphicFramePr>
                <a:graphicFrameLocks noGrp="1"/>
              </p:cNvGraphicFramePr>
              <p:nvPr>
                <p:extLst>
                  <p:ext uri="{D42A27DB-BD31-4B8C-83A1-F6EECF244321}">
                    <p14:modId xmlns:p14="http://schemas.microsoft.com/office/powerpoint/2010/main" val="1934638426"/>
                  </p:ext>
                </p:extLst>
              </p:nvPr>
            </p:nvGraphicFramePr>
            <p:xfrm>
              <a:off x="0" y="836394"/>
              <a:ext cx="7315200" cy="7368419"/>
            </p:xfrm>
            <a:graphic>
              <a:graphicData uri="http://schemas.openxmlformats.org/drawingml/2006/table">
                <a:tbl>
                  <a:tblPr firstRow="1" firstCol="1" bandRow="1">
                    <a:tableStyleId>{5C22544A-7EE6-4342-B048-85BDC9FD1C3A}</a:tableStyleId>
                  </a:tblPr>
                  <a:tblGrid>
                    <a:gridCol w="2474352">
                      <a:extLst>
                        <a:ext uri="{9D8B030D-6E8A-4147-A177-3AD203B41FA5}">
                          <a16:colId xmlns:a16="http://schemas.microsoft.com/office/drawing/2014/main" val="4258574116"/>
                        </a:ext>
                      </a:extLst>
                    </a:gridCol>
                    <a:gridCol w="2474352">
                      <a:extLst>
                        <a:ext uri="{9D8B030D-6E8A-4147-A177-3AD203B41FA5}">
                          <a16:colId xmlns:a16="http://schemas.microsoft.com/office/drawing/2014/main" val="743744335"/>
                        </a:ext>
                      </a:extLst>
                    </a:gridCol>
                    <a:gridCol w="2366496">
                      <a:extLst>
                        <a:ext uri="{9D8B030D-6E8A-4147-A177-3AD203B41FA5}">
                          <a16:colId xmlns:a16="http://schemas.microsoft.com/office/drawing/2014/main" val="3758912539"/>
                        </a:ext>
                      </a:extLst>
                    </a:gridCol>
                  </a:tblGrid>
                  <a:tr h="423430">
                    <a:tc>
                      <a:txBody>
                        <a:bodyPr/>
                        <a:lstStyle/>
                        <a:p>
                          <a:pPr indent="13970" algn="ctr">
                            <a:lnSpc>
                              <a:spcPct val="107000"/>
                            </a:lnSpc>
                            <a:spcAft>
                              <a:spcPts val="0"/>
                            </a:spcAft>
                          </a:pPr>
                          <a:r>
                            <a:rPr lang="kk-KZ" sz="900" dirty="0">
                              <a:effectLst/>
                            </a:rPr>
                            <a:t>Ілгермелі қозғалыс</a:t>
                          </a:r>
                          <a:endParaRPr lang="kk-KZ"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Айнымалы қозғалыс</a:t>
                          </a:r>
                          <a:endParaRPr lang="kk-KZ"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Электрмагниттік шамалар</a:t>
                          </a:r>
                          <a:endParaRPr lang="kk-KZ"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2944439501"/>
                      </a:ext>
                    </a:extLst>
                  </a:tr>
                  <a:tr h="423430">
                    <a:tc>
                      <a:txBody>
                        <a:bodyPr/>
                        <a:lstStyle/>
                        <a:p>
                          <a:pPr indent="13970" algn="ctr">
                            <a:lnSpc>
                              <a:spcPct val="107000"/>
                            </a:lnSpc>
                            <a:spcAft>
                              <a:spcPts val="0"/>
                            </a:spcAft>
                          </a:pPr>
                          <a:r>
                            <a:rPr lang="kk-KZ" sz="900" dirty="0">
                              <a:effectLst/>
                            </a:rPr>
                            <a:t>Ығысу х</a:t>
                          </a:r>
                          <a:endParaRPr lang="kk-KZ"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Бұрыштық ығысу </a:t>
                          </a:r>
                          <a14:m>
                            <m:oMath xmlns:m="http://schemas.openxmlformats.org/officeDocument/2006/math">
                              <m:r>
                                <a:rPr lang="kk-KZ" sz="900">
                                  <a:effectLst/>
                                  <a:latin typeface="Cambria Math" panose="02040503050406030204" pitchFamily="18" charset="0"/>
                                </a:rPr>
                                <m:t>𝛼</m:t>
                              </m:r>
                            </m:oMath>
                          </a14:m>
                          <a:endParaRPr lang="kk-KZ"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Заряд </a:t>
                          </a:r>
                          <a:r>
                            <a:rPr lang="en-GB" sz="900">
                              <a:effectLst/>
                            </a:rPr>
                            <a:t>q</a:t>
                          </a:r>
                          <a:endParaRPr lang="en-GB" sz="700">
                            <a:effectLst/>
                          </a:endParaRPr>
                        </a:p>
                        <a:p>
                          <a:pPr indent="13970" algn="ctr">
                            <a:lnSpc>
                              <a:spcPct val="107000"/>
                            </a:lnSpc>
                            <a:spcAft>
                              <a:spcPts val="0"/>
                            </a:spcAft>
                          </a:pPr>
                          <a:r>
                            <a:rPr lang="en-GB" sz="9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4073977781"/>
                      </a:ext>
                    </a:extLst>
                  </a:tr>
                  <a:tr h="425724">
                    <a:tc>
                      <a:txBody>
                        <a:bodyPr/>
                        <a:lstStyle/>
                        <a:p>
                          <a:pPr indent="13970" algn="ctr">
                            <a:lnSpc>
                              <a:spcPct val="107000"/>
                            </a:lnSpc>
                            <a:spcAft>
                              <a:spcPts val="0"/>
                            </a:spcAft>
                          </a:pPr>
                          <a:r>
                            <a:rPr lang="kk-KZ" sz="900">
                              <a:effectLst/>
                            </a:rPr>
                            <a:t>Жылдамдық </a:t>
                          </a:r>
                          <a14:m>
                            <m:oMath xmlns:m="http://schemas.openxmlformats.org/officeDocument/2006/math">
                              <m:sSup>
                                <m:sSupPr>
                                  <m:ctrlPr>
                                    <a:rPr lang="ar-AE" sz="900" i="1">
                                      <a:effectLst/>
                                      <a:latin typeface="Cambria Math" panose="02040503050406030204" pitchFamily="18" charset="0"/>
                                    </a:rPr>
                                  </m:ctrlPr>
                                </m:sSupPr>
                                <m:e>
                                  <m:r>
                                    <a:rPr lang="kk-KZ" sz="900">
                                      <a:effectLst/>
                                      <a:latin typeface="Cambria Math" panose="02040503050406030204" pitchFamily="18" charset="0"/>
                                    </a:rPr>
                                    <m:t>х</m:t>
                                  </m:r>
                                </m:e>
                                <m:sup>
                                  <m:r>
                                    <a:rPr lang="ar-AE" sz="900">
                                      <a:effectLst/>
                                      <a:latin typeface="Cambria Math" panose="02040503050406030204" pitchFamily="18" charset="0"/>
                                    </a:rPr>
                                    <m:t>´</m:t>
                                  </m:r>
                                </m:sup>
                              </m:sSup>
                            </m:oMath>
                          </a14:m>
                          <a:endParaRPr lang="ar-AE"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Бұрыштық жылдамдық </a:t>
                          </a:r>
                          <a14:m>
                            <m:oMath xmlns:m="http://schemas.openxmlformats.org/officeDocument/2006/math">
                              <m:sSup>
                                <m:sSupPr>
                                  <m:ctrlPr>
                                    <a:rPr lang="ar-AE" sz="900" i="1">
                                      <a:effectLst/>
                                      <a:latin typeface="Cambria Math" panose="02040503050406030204" pitchFamily="18" charset="0"/>
                                    </a:rPr>
                                  </m:ctrlPr>
                                </m:sSupPr>
                                <m:e>
                                  <m:r>
                                    <a:rPr lang="ar-AE" sz="900">
                                      <a:effectLst/>
                                      <a:latin typeface="Cambria Math" panose="02040503050406030204" pitchFamily="18" charset="0"/>
                                    </a:rPr>
                                    <m:t>𝛼</m:t>
                                  </m:r>
                                </m:e>
                                <m:sup>
                                  <m:r>
                                    <a:rPr lang="ar-AE" sz="900">
                                      <a:effectLst/>
                                      <a:latin typeface="Cambria Math" panose="02040503050406030204" pitchFamily="18" charset="0"/>
                                    </a:rPr>
                                    <m:t>´</m:t>
                                  </m:r>
                                </m:sup>
                              </m:sSup>
                            </m:oMath>
                          </a14:m>
                          <a:endParaRPr lang="ar-AE"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Тоқтың өзгеріс жылдамдығы </a:t>
                          </a:r>
                          <a14:m>
                            <m:oMath xmlns:m="http://schemas.openxmlformats.org/officeDocument/2006/math">
                              <m:sSup>
                                <m:sSupPr>
                                  <m:ctrlPr>
                                    <a:rPr lang="ar-AE" sz="900" i="1">
                                      <a:effectLst/>
                                      <a:latin typeface="Cambria Math" panose="02040503050406030204" pitchFamily="18" charset="0"/>
                                    </a:rPr>
                                  </m:ctrlPr>
                                </m:sSupPr>
                                <m:e>
                                  <m:r>
                                    <a:rPr lang="ar-AE" sz="900">
                                      <a:effectLst/>
                                      <a:latin typeface="Cambria Math" panose="02040503050406030204" pitchFamily="18" charset="0"/>
                                    </a:rPr>
                                    <m:t>𝑞</m:t>
                                  </m:r>
                                </m:e>
                                <m:sup>
                                  <m:r>
                                    <a:rPr lang="ar-AE" sz="900">
                                      <a:effectLst/>
                                      <a:latin typeface="Cambria Math" panose="02040503050406030204" pitchFamily="18" charset="0"/>
                                    </a:rPr>
                                    <m:t>´</m:t>
                                  </m:r>
                                </m:sup>
                              </m:sSup>
                            </m:oMath>
                          </a14:m>
                          <a:endParaRPr lang="ar-AE"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3304626346"/>
                      </a:ext>
                    </a:extLst>
                  </a:tr>
                  <a:tr h="425724">
                    <a:tc>
                      <a:txBody>
                        <a:bodyPr/>
                        <a:lstStyle/>
                        <a:p>
                          <a:pPr indent="13970" algn="ctr">
                            <a:lnSpc>
                              <a:spcPct val="107000"/>
                            </a:lnSpc>
                            <a:spcAft>
                              <a:spcPts val="0"/>
                            </a:spcAft>
                          </a:pPr>
                          <a:r>
                            <a:rPr lang="kk-KZ" sz="900">
                              <a:effectLst/>
                            </a:rPr>
                            <a:t>Үдеу </a:t>
                          </a:r>
                          <a14:m>
                            <m:oMath xmlns:m="http://schemas.openxmlformats.org/officeDocument/2006/math">
                              <m:sSup>
                                <m:sSupPr>
                                  <m:ctrlPr>
                                    <a:rPr lang="ar-AE" sz="900" i="1">
                                      <a:effectLst/>
                                      <a:latin typeface="Cambria Math" panose="02040503050406030204" pitchFamily="18" charset="0"/>
                                    </a:rPr>
                                  </m:ctrlPr>
                                </m:sSupPr>
                                <m:e>
                                  <m:r>
                                    <a:rPr lang="kk-KZ" sz="900">
                                      <a:effectLst/>
                                      <a:latin typeface="Cambria Math" panose="02040503050406030204" pitchFamily="18" charset="0"/>
                                    </a:rPr>
                                    <m:t>х</m:t>
                                  </m:r>
                                </m:e>
                                <m:sup>
                                  <m:r>
                                    <a:rPr lang="ar-AE" sz="900">
                                      <a:effectLst/>
                                      <a:latin typeface="Cambria Math" panose="02040503050406030204" pitchFamily="18" charset="0"/>
                                    </a:rPr>
                                    <m:t>´´</m:t>
                                  </m:r>
                                </m:sup>
                              </m:sSup>
                            </m:oMath>
                          </a14:m>
                          <a:endParaRPr lang="ar-AE"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Бұрыштық үдеу </a:t>
                          </a:r>
                          <a14:m>
                            <m:oMath xmlns:m="http://schemas.openxmlformats.org/officeDocument/2006/math">
                              <m:sSup>
                                <m:sSupPr>
                                  <m:ctrlPr>
                                    <a:rPr lang="ar-AE" sz="900" i="1">
                                      <a:effectLst/>
                                      <a:latin typeface="Cambria Math" panose="02040503050406030204" pitchFamily="18" charset="0"/>
                                    </a:rPr>
                                  </m:ctrlPr>
                                </m:sSupPr>
                                <m:e>
                                  <m:r>
                                    <a:rPr lang="ar-AE" sz="900">
                                      <a:effectLst/>
                                      <a:latin typeface="Cambria Math" panose="02040503050406030204" pitchFamily="18" charset="0"/>
                                    </a:rPr>
                                    <m:t>𝛼</m:t>
                                  </m:r>
                                </m:e>
                                <m:sup>
                                  <m:r>
                                    <a:rPr lang="ar-AE" sz="900">
                                      <a:effectLst/>
                                      <a:latin typeface="Cambria Math" panose="02040503050406030204" pitchFamily="18" charset="0"/>
                                    </a:rPr>
                                    <m:t>´´</m:t>
                                  </m:r>
                                </m:sup>
                              </m:sSup>
                            </m:oMath>
                          </a14:m>
                          <a:endParaRPr lang="ar-A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Тоқтың өзгеріс жылдамдығы </a:t>
                          </a:r>
                          <a14:m>
                            <m:oMath xmlns:m="http://schemas.openxmlformats.org/officeDocument/2006/math">
                              <m:sSup>
                                <m:sSupPr>
                                  <m:ctrlPr>
                                    <a:rPr lang="ar-AE" sz="900" i="1">
                                      <a:effectLst/>
                                      <a:latin typeface="Cambria Math" panose="02040503050406030204" pitchFamily="18" charset="0"/>
                                    </a:rPr>
                                  </m:ctrlPr>
                                </m:sSupPr>
                                <m:e>
                                  <m:r>
                                    <a:rPr lang="ar-AE" sz="900">
                                      <a:effectLst/>
                                      <a:latin typeface="Cambria Math" panose="02040503050406030204" pitchFamily="18" charset="0"/>
                                    </a:rPr>
                                    <m:t>𝑞</m:t>
                                  </m:r>
                                </m:e>
                                <m:sup>
                                  <m:r>
                                    <a:rPr lang="ar-AE" sz="900">
                                      <a:effectLst/>
                                      <a:latin typeface="Cambria Math" panose="02040503050406030204" pitchFamily="18" charset="0"/>
                                    </a:rPr>
                                    <m:t>´´</m:t>
                                  </m:r>
                                </m:sup>
                              </m:sSup>
                            </m:oMath>
                          </a14:m>
                          <a:endParaRPr lang="ar-A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2695556728"/>
                      </a:ext>
                    </a:extLst>
                  </a:tr>
                  <a:tr h="206372">
                    <a:tc>
                      <a:txBody>
                        <a:bodyPr/>
                        <a:lstStyle/>
                        <a:p>
                          <a:pPr indent="13970" algn="ctr">
                            <a:lnSpc>
                              <a:spcPct val="107000"/>
                            </a:lnSpc>
                            <a:spcAft>
                              <a:spcPts val="0"/>
                            </a:spcAft>
                          </a:pPr>
                          <a:r>
                            <a:rPr lang="kk-KZ" sz="900">
                              <a:effectLst/>
                            </a:rPr>
                            <a:t>Масса </a:t>
                          </a:r>
                          <a:r>
                            <a:rPr lang="en-GB" sz="900">
                              <a:effectLst/>
                            </a:rPr>
                            <a:t>m</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Инерция моменті </a:t>
                          </a:r>
                          <a:r>
                            <a:rPr lang="en-GB" sz="900" dirty="0">
                              <a:effectLst/>
                            </a:rPr>
                            <a:t>j</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Индуктивтік </a:t>
                          </a:r>
                          <a:r>
                            <a:rPr lang="en-GB" sz="900" dirty="0">
                              <a:effectLst/>
                            </a:rPr>
                            <a:t>L</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17788209"/>
                      </a:ext>
                    </a:extLst>
                  </a:tr>
                  <a:tr h="741620">
                    <a:tc>
                      <a:txBody>
                        <a:bodyPr/>
                        <a:lstStyle/>
                        <a:p>
                          <a:pPr indent="13970" algn="ctr">
                            <a:lnSpc>
                              <a:spcPct val="107000"/>
                            </a:lnSpc>
                            <a:spcAft>
                              <a:spcPts val="0"/>
                            </a:spcAft>
                          </a:pPr>
                          <a:r>
                            <a:rPr lang="kk-KZ" sz="900">
                              <a:effectLst/>
                            </a:rPr>
                            <a:t>Созылу кезіндегі қатаңдық к</a:t>
                          </a:r>
                          <a:endParaRPr lang="kk-KZ"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Айналу кезіндегі қатаңдық к</a:t>
                          </a:r>
                          <a:endParaRPr lang="kk-KZ"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Электр сыйымдылығының кері шамасы </a:t>
                          </a:r>
                          <a14:m>
                            <m:oMath xmlns:m="http://schemas.openxmlformats.org/officeDocument/2006/math">
                              <m:f>
                                <m:fPr>
                                  <m:ctrlPr>
                                    <a:rPr lang="ar-AE" sz="900" i="1">
                                      <a:effectLst/>
                                      <a:latin typeface="Cambria Math" panose="02040503050406030204" pitchFamily="18" charset="0"/>
                                    </a:rPr>
                                  </m:ctrlPr>
                                </m:fPr>
                                <m:num>
                                  <m:r>
                                    <a:rPr lang="ar-AE" sz="900">
                                      <a:effectLst/>
                                      <a:latin typeface="Cambria Math" panose="02040503050406030204" pitchFamily="18" charset="0"/>
                                    </a:rPr>
                                    <m:t>1</m:t>
                                  </m:r>
                                </m:num>
                                <m:den>
                                  <m:r>
                                    <a:rPr lang="kk-KZ" sz="900">
                                      <a:effectLst/>
                                      <a:latin typeface="Cambria Math" panose="02040503050406030204" pitchFamily="18" charset="0"/>
                                    </a:rPr>
                                    <m:t>С</m:t>
                                  </m:r>
                                </m:den>
                              </m:f>
                            </m:oMath>
                          </a14:m>
                          <a:r>
                            <a:rPr lang="ar-AE" sz="900" dirty="0">
                              <a:effectLst/>
                            </a:rPr>
                            <a:t> </a:t>
                          </a:r>
                          <a:endParaRPr lang="ar-A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1710747117"/>
                      </a:ext>
                    </a:extLst>
                  </a:tr>
                  <a:tr h="206372">
                    <a:tc>
                      <a:txBody>
                        <a:bodyPr/>
                        <a:lstStyle/>
                        <a:p>
                          <a:pPr indent="13970" algn="ctr">
                            <a:lnSpc>
                              <a:spcPct val="107000"/>
                            </a:lnSpc>
                            <a:spcAft>
                              <a:spcPts val="0"/>
                            </a:spcAft>
                          </a:pPr>
                          <a:r>
                            <a:rPr lang="kk-KZ" sz="900">
                              <a:effectLst/>
                            </a:rPr>
                            <a:t>Күш </a:t>
                          </a:r>
                          <a:r>
                            <a:rPr lang="en-GB" sz="900">
                              <a:effectLst/>
                            </a:rPr>
                            <a:t>F</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Күш моменті М</a:t>
                          </a:r>
                          <a:endParaRPr lang="kk-KZ"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Кернеу </a:t>
                          </a:r>
                          <a:r>
                            <a:rPr lang="en-GB" sz="900">
                              <a:effectLst/>
                            </a:rPr>
                            <a:t>U</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2363499208"/>
                      </a:ext>
                    </a:extLst>
                  </a:tr>
                  <a:tr h="423430">
                    <a:tc>
                      <a:txBody>
                        <a:bodyPr/>
                        <a:lstStyle/>
                        <a:p>
                          <a:pPr indent="13970" algn="ctr">
                            <a:lnSpc>
                              <a:spcPct val="107000"/>
                            </a:lnSpc>
                            <a:spcAft>
                              <a:spcPts val="0"/>
                            </a:spcAft>
                          </a:pPr>
                          <a:r>
                            <a:rPr lang="kk-KZ" sz="900">
                              <a:effectLst/>
                            </a:rPr>
                            <a:t>Сұйықтықтың үйкеліс коэффиценті</a:t>
                          </a:r>
                          <a:endParaRPr lang="kk-KZ"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Сұйықтықтың үйкеліс коэффиценті </a:t>
                          </a:r>
                          <a:r>
                            <a:rPr lang="en-GB" sz="900">
                              <a:effectLst/>
                            </a:rPr>
                            <a:t>r</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Кедергі </a:t>
                          </a:r>
                          <a:r>
                            <a:rPr lang="en-GB" sz="900">
                              <a:effectLst/>
                            </a:rPr>
                            <a:t>R</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27802064"/>
                      </a:ext>
                    </a:extLst>
                  </a:tr>
                  <a:tr h="423430">
                    <a:tc>
                      <a:txBody>
                        <a:bodyPr/>
                        <a:lstStyle/>
                        <a:p>
                          <a:pPr indent="13970" algn="ctr">
                            <a:lnSpc>
                              <a:spcPct val="107000"/>
                            </a:lnSpc>
                            <a:spcAft>
                              <a:spcPts val="0"/>
                            </a:spcAft>
                          </a:pPr>
                          <a:r>
                            <a:rPr lang="kk-KZ" sz="900">
                              <a:effectLst/>
                            </a:rPr>
                            <a:t>Импульс </a:t>
                          </a:r>
                          <a:r>
                            <a:rPr lang="en-GB" sz="900">
                              <a:effectLst/>
                            </a:rPr>
                            <a:t>m</a:t>
                          </a:r>
                          <a14:m>
                            <m:oMath xmlns:m="http://schemas.openxmlformats.org/officeDocument/2006/math">
                              <m:r>
                                <a:rPr lang="en-GB" sz="900">
                                  <a:effectLst/>
                                  <a:latin typeface="Cambria Math" panose="02040503050406030204" pitchFamily="18" charset="0"/>
                                </a:rPr>
                                <m:t>∙</m:t>
                              </m:r>
                              <m:r>
                                <a:rPr lang="en-GB" sz="900">
                                  <a:effectLst/>
                                  <a:latin typeface="Cambria Math" panose="02040503050406030204" pitchFamily="18" charset="0"/>
                                </a:rPr>
                                <m:t>𝑣</m:t>
                              </m:r>
                            </m:oMath>
                          </a14:m>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Импульс моменті </a:t>
                          </a:r>
                          <a:r>
                            <a:rPr lang="en-GB" sz="900" dirty="0">
                              <a:effectLst/>
                            </a:rPr>
                            <a:t>j</a:t>
                          </a:r>
                          <a14:m>
                            <m:oMath xmlns:m="http://schemas.openxmlformats.org/officeDocument/2006/math">
                              <m:r>
                                <a:rPr lang="en-GB" sz="900">
                                  <a:effectLst/>
                                  <a:latin typeface="Cambria Math" panose="02040503050406030204" pitchFamily="18" charset="0"/>
                                </a:rPr>
                                <m:t>∙</m:t>
                              </m:r>
                              <m:r>
                                <a:rPr lang="en-GB" sz="900">
                                  <a:effectLst/>
                                  <a:latin typeface="Cambria Math" panose="02040503050406030204" pitchFamily="18" charset="0"/>
                                </a:rPr>
                                <m:t>𝜔</m:t>
                              </m:r>
                            </m:oMath>
                          </a14:m>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Магнит индукция ағыны </a:t>
                          </a:r>
                          <a:r>
                            <a:rPr lang="en-GB" sz="900" dirty="0">
                              <a:effectLst/>
                            </a:rPr>
                            <a:t>Li</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4389047"/>
                      </a:ext>
                    </a:extLst>
                  </a:tr>
                  <a:tr h="212590">
                    <a:tc>
                      <a:txBody>
                        <a:bodyPr/>
                        <a:lstStyle/>
                        <a:p>
                          <a:pPr indent="13970" algn="ctr">
                            <a:lnSpc>
                              <a:spcPct val="107000"/>
                            </a:lnSpc>
                            <a:spcAft>
                              <a:spcPts val="0"/>
                            </a:spcAft>
                          </a:pPr>
                          <a:r>
                            <a:rPr lang="kk-KZ" sz="900">
                              <a:effectLst/>
                            </a:rPr>
                            <a:t>Жұмыс </a:t>
                          </a:r>
                          <a:r>
                            <a:rPr lang="en-GB" sz="900">
                              <a:effectLst/>
                            </a:rPr>
                            <a:t>dA=F</a:t>
                          </a:r>
                          <a14:m>
                            <m:oMath xmlns:m="http://schemas.openxmlformats.org/officeDocument/2006/math">
                              <m:sSup>
                                <m:sSupPr>
                                  <m:ctrlPr>
                                    <a:rPr lang="ar-AE" sz="900" i="1">
                                      <a:effectLst/>
                                      <a:latin typeface="Cambria Math" panose="02040503050406030204" pitchFamily="18" charset="0"/>
                                    </a:rPr>
                                  </m:ctrlPr>
                                </m:sSupPr>
                                <m:e>
                                  <m:r>
                                    <a:rPr lang="kk-KZ" sz="900">
                                      <a:effectLst/>
                                      <a:latin typeface="Cambria Math" panose="02040503050406030204" pitchFamily="18" charset="0"/>
                                    </a:rPr>
                                    <m:t>х</m:t>
                                  </m:r>
                                </m:e>
                                <m:sup>
                                  <m:r>
                                    <a:rPr lang="ar-AE" sz="900">
                                      <a:effectLst/>
                                      <a:latin typeface="Cambria Math" panose="02040503050406030204" pitchFamily="18" charset="0"/>
                                    </a:rPr>
                                    <m:t>´</m:t>
                                  </m:r>
                                </m:sup>
                              </m:sSup>
                            </m:oMath>
                          </a14:m>
                          <a:r>
                            <a:rPr lang="en-GB" sz="900">
                              <a:effectLst/>
                            </a:rPr>
                            <a:t>dt</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Жұмыс </a:t>
                          </a:r>
                          <a:r>
                            <a:rPr lang="en-GB" sz="900">
                              <a:effectLst/>
                            </a:rPr>
                            <a:t>dA=M</a:t>
                          </a:r>
                          <a14:m>
                            <m:oMath xmlns:m="http://schemas.openxmlformats.org/officeDocument/2006/math">
                              <m:sSup>
                                <m:sSupPr>
                                  <m:ctrlPr>
                                    <a:rPr lang="ar-AE" sz="900" i="1">
                                      <a:effectLst/>
                                      <a:latin typeface="Cambria Math" panose="02040503050406030204" pitchFamily="18" charset="0"/>
                                    </a:rPr>
                                  </m:ctrlPr>
                                </m:sSupPr>
                                <m:e>
                                  <m:r>
                                    <a:rPr lang="ar-AE" sz="900">
                                      <a:effectLst/>
                                      <a:latin typeface="Cambria Math" panose="02040503050406030204" pitchFamily="18" charset="0"/>
                                    </a:rPr>
                                    <m:t>𝛼</m:t>
                                  </m:r>
                                </m:e>
                                <m:sup>
                                  <m:r>
                                    <a:rPr lang="ar-AE" sz="900">
                                      <a:effectLst/>
                                      <a:latin typeface="Cambria Math" panose="02040503050406030204" pitchFamily="18" charset="0"/>
                                    </a:rPr>
                                    <m:t>´</m:t>
                                  </m:r>
                                </m:sup>
                              </m:sSup>
                              <m:r>
                                <a:rPr lang="ar-AE" sz="900">
                                  <a:effectLst/>
                                  <a:latin typeface="Cambria Math" panose="02040503050406030204" pitchFamily="18" charset="0"/>
                                </a:rPr>
                                <m:t>𝑑𝑡</m:t>
                              </m:r>
                            </m:oMath>
                          </a14:m>
                          <a:endParaRPr lang="ar-AE"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Жұмыс </a:t>
                          </a:r>
                          <a:r>
                            <a:rPr lang="en-GB" sz="900">
                              <a:effectLst/>
                            </a:rPr>
                            <a:t>dA=U</a:t>
                          </a:r>
                          <a14:m>
                            <m:oMath xmlns:m="http://schemas.openxmlformats.org/officeDocument/2006/math">
                              <m:sSup>
                                <m:sSupPr>
                                  <m:ctrlPr>
                                    <a:rPr lang="ar-AE" sz="900" i="1">
                                      <a:effectLst/>
                                      <a:latin typeface="Cambria Math" panose="02040503050406030204" pitchFamily="18" charset="0"/>
                                    </a:rPr>
                                  </m:ctrlPr>
                                </m:sSupPr>
                                <m:e>
                                  <m:r>
                                    <a:rPr lang="ar-AE" sz="900">
                                      <a:effectLst/>
                                      <a:latin typeface="Cambria Math" panose="02040503050406030204" pitchFamily="18" charset="0"/>
                                    </a:rPr>
                                    <m:t>𝑞</m:t>
                                  </m:r>
                                </m:e>
                                <m:sup>
                                  <m:r>
                                    <a:rPr lang="ar-AE" sz="900">
                                      <a:effectLst/>
                                      <a:latin typeface="Cambria Math" panose="02040503050406030204" pitchFamily="18" charset="0"/>
                                    </a:rPr>
                                    <m:t>´</m:t>
                                  </m:r>
                                </m:sup>
                              </m:sSup>
                            </m:oMath>
                          </a14:m>
                          <a:r>
                            <a:rPr lang="en-GB" sz="900">
                              <a:effectLst/>
                            </a:rPr>
                            <a:t>dt</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893098633"/>
                      </a:ext>
                    </a:extLst>
                  </a:tr>
                  <a:tr h="208666">
                    <a:tc>
                      <a:txBody>
                        <a:bodyPr/>
                        <a:lstStyle/>
                        <a:p>
                          <a:pPr indent="13970" algn="ctr">
                            <a:lnSpc>
                              <a:spcPct val="107000"/>
                            </a:lnSpc>
                            <a:spcAft>
                              <a:spcPts val="0"/>
                            </a:spcAft>
                          </a:pPr>
                          <a:r>
                            <a:rPr lang="kk-KZ" sz="900">
                              <a:effectLst/>
                            </a:rPr>
                            <a:t>Қуат </a:t>
                          </a:r>
                          <a:r>
                            <a:rPr lang="en-GB" sz="900">
                              <a:effectLst/>
                            </a:rPr>
                            <a:t>P=F</a:t>
                          </a:r>
                          <a14:m>
                            <m:oMath xmlns:m="http://schemas.openxmlformats.org/officeDocument/2006/math">
                              <m:sSup>
                                <m:sSupPr>
                                  <m:ctrlPr>
                                    <a:rPr lang="ar-AE" sz="900" i="1">
                                      <a:effectLst/>
                                      <a:latin typeface="Cambria Math" panose="02040503050406030204" pitchFamily="18" charset="0"/>
                                    </a:rPr>
                                  </m:ctrlPr>
                                </m:sSupPr>
                                <m:e>
                                  <m:r>
                                    <a:rPr lang="kk-KZ" sz="900">
                                      <a:effectLst/>
                                      <a:latin typeface="Cambria Math" panose="02040503050406030204" pitchFamily="18" charset="0"/>
                                    </a:rPr>
                                    <m:t>х</m:t>
                                  </m:r>
                                </m:e>
                                <m:sup>
                                  <m:r>
                                    <a:rPr lang="ar-AE" sz="900">
                                      <a:effectLst/>
                                      <a:latin typeface="Cambria Math" panose="02040503050406030204" pitchFamily="18" charset="0"/>
                                    </a:rPr>
                                    <m:t>´</m:t>
                                  </m:r>
                                </m:sup>
                              </m:sSup>
                            </m:oMath>
                          </a14:m>
                          <a:endParaRPr lang="ar-AE"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Қуат </a:t>
                          </a:r>
                          <a:r>
                            <a:rPr lang="en-GB" sz="900">
                              <a:effectLst/>
                            </a:rPr>
                            <a:t>P=M</a:t>
                          </a:r>
                          <a14:m>
                            <m:oMath xmlns:m="http://schemas.openxmlformats.org/officeDocument/2006/math">
                              <m:sSup>
                                <m:sSupPr>
                                  <m:ctrlPr>
                                    <a:rPr lang="ar-AE" sz="900" i="1">
                                      <a:effectLst/>
                                      <a:latin typeface="Cambria Math" panose="02040503050406030204" pitchFamily="18" charset="0"/>
                                    </a:rPr>
                                  </m:ctrlPr>
                                </m:sSupPr>
                                <m:e>
                                  <m:r>
                                    <a:rPr lang="ar-AE" sz="900">
                                      <a:effectLst/>
                                      <a:latin typeface="Cambria Math" panose="02040503050406030204" pitchFamily="18" charset="0"/>
                                    </a:rPr>
                                    <m:t>𝛼</m:t>
                                  </m:r>
                                </m:e>
                                <m:sup>
                                  <m:r>
                                    <a:rPr lang="ar-AE" sz="900">
                                      <a:effectLst/>
                                      <a:latin typeface="Cambria Math" panose="02040503050406030204" pitchFamily="18" charset="0"/>
                                    </a:rPr>
                                    <m:t>´</m:t>
                                  </m:r>
                                </m:sup>
                              </m:sSup>
                            </m:oMath>
                          </a14:m>
                          <a:endParaRPr lang="ar-AE"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Қуат </a:t>
                          </a:r>
                          <a:r>
                            <a:rPr lang="en-GB" sz="900">
                              <a:effectLst/>
                            </a:rPr>
                            <a:t>P=U</a:t>
                          </a:r>
                          <a14:m>
                            <m:oMath xmlns:m="http://schemas.openxmlformats.org/officeDocument/2006/math">
                              <m:sSup>
                                <m:sSupPr>
                                  <m:ctrlPr>
                                    <a:rPr lang="ar-AE" sz="900" i="1">
                                      <a:effectLst/>
                                      <a:latin typeface="Cambria Math" panose="02040503050406030204" pitchFamily="18" charset="0"/>
                                    </a:rPr>
                                  </m:ctrlPr>
                                </m:sSupPr>
                                <m:e>
                                  <m:r>
                                    <a:rPr lang="ar-AE" sz="900">
                                      <a:effectLst/>
                                      <a:latin typeface="Cambria Math" panose="02040503050406030204" pitchFamily="18" charset="0"/>
                                    </a:rPr>
                                    <m:t>𝑞</m:t>
                                  </m:r>
                                </m:e>
                                <m:sup>
                                  <m:r>
                                    <a:rPr lang="ar-AE" sz="900">
                                      <a:effectLst/>
                                      <a:latin typeface="Cambria Math" panose="02040503050406030204" pitchFamily="18" charset="0"/>
                                    </a:rPr>
                                    <m:t>´</m:t>
                                  </m:r>
                                </m:sup>
                              </m:sSup>
                            </m:oMath>
                          </a14:m>
                          <a:endParaRPr lang="ar-AE"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1787261934"/>
                      </a:ext>
                    </a:extLst>
                  </a:tr>
                  <a:tr h="868174">
                    <a:tc>
                      <a:txBody>
                        <a:bodyPr/>
                        <a:lstStyle/>
                        <a:p>
                          <a:pPr indent="13970" algn="ctr">
                            <a:lnSpc>
                              <a:spcPct val="107000"/>
                            </a:lnSpc>
                            <a:spcAft>
                              <a:spcPts val="0"/>
                            </a:spcAft>
                          </a:pPr>
                          <a:r>
                            <a:rPr lang="kk-KZ" sz="900">
                              <a:effectLst/>
                            </a:rPr>
                            <a:t>Кинетикалық энергия</a:t>
                          </a:r>
                          <a:endParaRPr lang="kk-KZ" sz="700">
                            <a:effectLst/>
                          </a:endParaRPr>
                        </a:p>
                        <a:p>
                          <a:pPr indent="13970" algn="ctr">
                            <a:lnSpc>
                              <a:spcPct val="107000"/>
                            </a:lnSpc>
                            <a:spcAft>
                              <a:spcPts val="0"/>
                            </a:spcAft>
                          </a:pPr>
                          <a14:m>
                            <m:oMathPara xmlns:m="http://schemas.openxmlformats.org/officeDocument/2006/math">
                              <m:oMathParaPr>
                                <m:jc m:val="centerGroup"/>
                              </m:oMathParaPr>
                              <m:oMath xmlns:m="http://schemas.openxmlformats.org/officeDocument/2006/math">
                                <m:f>
                                  <m:fPr>
                                    <m:ctrlPr>
                                      <a:rPr lang="ar-AE" sz="900" i="1">
                                        <a:effectLst/>
                                        <a:latin typeface="Cambria Math" panose="02040503050406030204" pitchFamily="18" charset="0"/>
                                      </a:rPr>
                                    </m:ctrlPr>
                                  </m:fPr>
                                  <m:num>
                                    <m:r>
                                      <a:rPr lang="ar-AE" sz="900">
                                        <a:effectLst/>
                                        <a:latin typeface="Cambria Math" panose="02040503050406030204" pitchFamily="18" charset="0"/>
                                      </a:rPr>
                                      <m:t>𝑚𝑥</m:t>
                                    </m:r>
                                    <m:sSup>
                                      <m:sSupPr>
                                        <m:ctrlPr>
                                          <a:rPr lang="ar-AE" sz="900" i="1">
                                            <a:effectLst/>
                                            <a:latin typeface="Cambria Math" panose="02040503050406030204" pitchFamily="18" charset="0"/>
                                          </a:rPr>
                                        </m:ctrlPr>
                                      </m:sSupPr>
                                      <m:e>
                                        <m:r>
                                          <a:rPr lang="ar-AE" sz="900">
                                            <a:effectLst/>
                                            <a:latin typeface="Cambria Math" panose="02040503050406030204" pitchFamily="18" charset="0"/>
                                          </a:rPr>
                                          <m:t>´</m:t>
                                        </m:r>
                                      </m:e>
                                      <m:sup>
                                        <m:r>
                                          <a:rPr lang="ar-AE" sz="900">
                                            <a:effectLst/>
                                            <a:latin typeface="Cambria Math" panose="02040503050406030204" pitchFamily="18" charset="0"/>
                                          </a:rPr>
                                          <m:t>2</m:t>
                                        </m:r>
                                      </m:sup>
                                    </m:sSup>
                                  </m:num>
                                  <m:den>
                                    <m:r>
                                      <a:rPr lang="ar-AE" sz="900">
                                        <a:effectLst/>
                                        <a:latin typeface="Cambria Math" panose="02040503050406030204" pitchFamily="18" charset="0"/>
                                      </a:rPr>
                                      <m:t>2</m:t>
                                    </m:r>
                                  </m:den>
                                </m:f>
                              </m:oMath>
                            </m:oMathPara>
                          </a14:m>
                          <a:endParaRPr lang="ar-AE"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Кинетикалық энергия </a:t>
                          </a:r>
                          <a:endParaRPr lang="kk-KZ" sz="700" dirty="0">
                            <a:effectLst/>
                          </a:endParaRPr>
                        </a:p>
                        <a:p>
                          <a:pPr indent="13970" algn="ctr">
                            <a:lnSpc>
                              <a:spcPct val="107000"/>
                            </a:lnSpc>
                            <a:spcAft>
                              <a:spcPts val="0"/>
                            </a:spcAft>
                          </a:pPr>
                          <a14:m>
                            <m:oMathPara xmlns:m="http://schemas.openxmlformats.org/officeDocument/2006/math">
                              <m:oMathParaPr>
                                <m:jc m:val="centerGroup"/>
                              </m:oMathParaPr>
                              <m:oMath xmlns:m="http://schemas.openxmlformats.org/officeDocument/2006/math">
                                <m:f>
                                  <m:fPr>
                                    <m:ctrlPr>
                                      <a:rPr lang="ar-AE" sz="2000" i="1">
                                        <a:effectLst/>
                                        <a:latin typeface="Cambria Math" panose="02040503050406030204" pitchFamily="18" charset="0"/>
                                      </a:rPr>
                                    </m:ctrlPr>
                                  </m:fPr>
                                  <m:num>
                                    <m:r>
                                      <a:rPr lang="ar-AE" sz="2000">
                                        <a:effectLst/>
                                        <a:latin typeface="Cambria Math" panose="02040503050406030204" pitchFamily="18" charset="0"/>
                                      </a:rPr>
                                      <m:t>𝐽</m:t>
                                    </m:r>
                                    <m:r>
                                      <a:rPr lang="ar-AE" sz="2000">
                                        <a:effectLst/>
                                        <a:latin typeface="Cambria Math" panose="02040503050406030204" pitchFamily="18" charset="0"/>
                                      </a:rPr>
                                      <m:t>𝛼</m:t>
                                    </m:r>
                                    <m:sSup>
                                      <m:sSupPr>
                                        <m:ctrlPr>
                                          <a:rPr lang="ar-AE" sz="2000" i="1">
                                            <a:effectLst/>
                                            <a:latin typeface="Cambria Math" panose="02040503050406030204" pitchFamily="18" charset="0"/>
                                          </a:rPr>
                                        </m:ctrlPr>
                                      </m:sSupPr>
                                      <m:e>
                                        <m:r>
                                          <a:rPr lang="ar-AE" sz="2000">
                                            <a:effectLst/>
                                            <a:latin typeface="Cambria Math" panose="02040503050406030204" pitchFamily="18" charset="0"/>
                                          </a:rPr>
                                          <m:t>´</m:t>
                                        </m:r>
                                      </m:e>
                                      <m:sup>
                                        <m:r>
                                          <a:rPr lang="ar-AE" sz="2000">
                                            <a:effectLst/>
                                            <a:latin typeface="Cambria Math" panose="02040503050406030204" pitchFamily="18" charset="0"/>
                                          </a:rPr>
                                          <m:t>2</m:t>
                                        </m:r>
                                      </m:sup>
                                    </m:sSup>
                                  </m:num>
                                  <m:den>
                                    <m:r>
                                      <a:rPr lang="ar-AE" sz="2000">
                                        <a:effectLst/>
                                        <a:latin typeface="Cambria Math" panose="02040503050406030204" pitchFamily="18" charset="0"/>
                                      </a:rPr>
                                      <m:t>2</m:t>
                                    </m:r>
                                  </m:den>
                                </m:f>
                              </m:oMath>
                            </m:oMathPara>
                          </a14:m>
                          <a:endParaRPr lang="ar-A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Магнит өрісінің энергиясы</a:t>
                          </a:r>
                          <a:endParaRPr lang="kk-KZ" sz="700" dirty="0">
                            <a:effectLst/>
                          </a:endParaRPr>
                        </a:p>
                        <a:p>
                          <a:pPr indent="13970" algn="ctr">
                            <a:lnSpc>
                              <a:spcPct val="107000"/>
                            </a:lnSpc>
                            <a:spcAft>
                              <a:spcPts val="0"/>
                            </a:spcAft>
                          </a:pPr>
                          <a14:m>
                            <m:oMathPara xmlns:m="http://schemas.openxmlformats.org/officeDocument/2006/math">
                              <m:oMathParaPr>
                                <m:jc m:val="centerGroup"/>
                              </m:oMathParaPr>
                              <m:oMath xmlns:m="http://schemas.openxmlformats.org/officeDocument/2006/math">
                                <m:f>
                                  <m:fPr>
                                    <m:ctrlPr>
                                      <a:rPr lang="ar-AE" sz="2000" i="1">
                                        <a:effectLst/>
                                        <a:latin typeface="Cambria Math" panose="02040503050406030204" pitchFamily="18" charset="0"/>
                                      </a:rPr>
                                    </m:ctrlPr>
                                  </m:fPr>
                                  <m:num>
                                    <m:r>
                                      <a:rPr lang="ar-AE" sz="2000">
                                        <a:effectLst/>
                                        <a:latin typeface="Cambria Math" panose="02040503050406030204" pitchFamily="18" charset="0"/>
                                      </a:rPr>
                                      <m:t>𝐿𝑞</m:t>
                                    </m:r>
                                    <m:sSup>
                                      <m:sSupPr>
                                        <m:ctrlPr>
                                          <a:rPr lang="ar-AE" sz="2000" i="1">
                                            <a:effectLst/>
                                            <a:latin typeface="Cambria Math" panose="02040503050406030204" pitchFamily="18" charset="0"/>
                                          </a:rPr>
                                        </m:ctrlPr>
                                      </m:sSupPr>
                                      <m:e>
                                        <m:r>
                                          <a:rPr lang="ar-AE" sz="2000">
                                            <a:effectLst/>
                                            <a:latin typeface="Cambria Math" panose="02040503050406030204" pitchFamily="18" charset="0"/>
                                          </a:rPr>
                                          <m:t>´</m:t>
                                        </m:r>
                                      </m:e>
                                      <m:sup>
                                        <m:r>
                                          <a:rPr lang="ar-AE" sz="2000">
                                            <a:effectLst/>
                                            <a:latin typeface="Cambria Math" panose="02040503050406030204" pitchFamily="18" charset="0"/>
                                          </a:rPr>
                                          <m:t>2</m:t>
                                        </m:r>
                                      </m:sup>
                                    </m:sSup>
                                  </m:num>
                                  <m:den>
                                    <m:r>
                                      <a:rPr lang="ar-AE" sz="2000">
                                        <a:effectLst/>
                                        <a:latin typeface="Cambria Math" panose="02040503050406030204" pitchFamily="18" charset="0"/>
                                      </a:rPr>
                                      <m:t>2</m:t>
                                    </m:r>
                                  </m:den>
                                </m:f>
                              </m:oMath>
                            </m:oMathPara>
                          </a14:m>
                          <a:endParaRPr lang="ar-A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3082327673"/>
                      </a:ext>
                    </a:extLst>
                  </a:tr>
                  <a:tr h="869621">
                    <a:tc>
                      <a:txBody>
                        <a:bodyPr/>
                        <a:lstStyle/>
                        <a:p>
                          <a:pPr indent="13970" algn="ctr">
                            <a:lnSpc>
                              <a:spcPct val="107000"/>
                            </a:lnSpc>
                            <a:spcAft>
                              <a:spcPts val="0"/>
                            </a:spcAft>
                          </a:pPr>
                          <a:r>
                            <a:rPr lang="kk-KZ" sz="900">
                              <a:effectLst/>
                            </a:rPr>
                            <a:t>Потенциалдық энергия</a:t>
                          </a:r>
                          <a:endParaRPr lang="kk-KZ" sz="700">
                            <a:effectLst/>
                          </a:endParaRPr>
                        </a:p>
                        <a:p>
                          <a:pPr indent="13970" algn="ctr">
                            <a:lnSpc>
                              <a:spcPct val="107000"/>
                            </a:lnSpc>
                            <a:spcAft>
                              <a:spcPts val="0"/>
                            </a:spcAft>
                          </a:pPr>
                          <a14:m>
                            <m:oMathPara xmlns:m="http://schemas.openxmlformats.org/officeDocument/2006/math">
                              <m:oMathParaPr>
                                <m:jc m:val="centerGroup"/>
                              </m:oMathParaPr>
                              <m:oMath xmlns:m="http://schemas.openxmlformats.org/officeDocument/2006/math">
                                <m:f>
                                  <m:fPr>
                                    <m:ctrlPr>
                                      <a:rPr lang="ar-AE" sz="900" i="1">
                                        <a:effectLst/>
                                        <a:latin typeface="Cambria Math" panose="02040503050406030204" pitchFamily="18" charset="0"/>
                                      </a:rPr>
                                    </m:ctrlPr>
                                  </m:fPr>
                                  <m:num>
                                    <m:r>
                                      <a:rPr lang="ar-AE" sz="900">
                                        <a:effectLst/>
                                        <a:latin typeface="Cambria Math" panose="02040503050406030204" pitchFamily="18" charset="0"/>
                                      </a:rPr>
                                      <m:t>𝑘</m:t>
                                    </m:r>
                                    <m:sSup>
                                      <m:sSupPr>
                                        <m:ctrlPr>
                                          <a:rPr lang="ar-AE" sz="900" i="1">
                                            <a:effectLst/>
                                            <a:latin typeface="Cambria Math" panose="02040503050406030204" pitchFamily="18" charset="0"/>
                                          </a:rPr>
                                        </m:ctrlPr>
                                      </m:sSupPr>
                                      <m:e>
                                        <m:r>
                                          <a:rPr lang="ar-AE" sz="900">
                                            <a:effectLst/>
                                            <a:latin typeface="Cambria Math" panose="02040503050406030204" pitchFamily="18" charset="0"/>
                                          </a:rPr>
                                          <m:t>𝑥</m:t>
                                        </m:r>
                                      </m:e>
                                      <m:sup>
                                        <m:r>
                                          <a:rPr lang="ar-AE" sz="900">
                                            <a:effectLst/>
                                            <a:latin typeface="Cambria Math" panose="02040503050406030204" pitchFamily="18" charset="0"/>
                                          </a:rPr>
                                          <m:t>2</m:t>
                                        </m:r>
                                      </m:sup>
                                    </m:sSup>
                                  </m:num>
                                  <m:den>
                                    <m:r>
                                      <a:rPr lang="ar-AE" sz="900">
                                        <a:effectLst/>
                                        <a:latin typeface="Cambria Math" panose="02040503050406030204" pitchFamily="18" charset="0"/>
                                      </a:rPr>
                                      <m:t>2</m:t>
                                    </m:r>
                                  </m:den>
                                </m:f>
                              </m:oMath>
                            </m:oMathPara>
                          </a14:m>
                          <a:endParaRPr lang="ar-AE"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Потенциалдық энергия</a:t>
                          </a:r>
                          <a:endParaRPr lang="kk-KZ" sz="700" dirty="0">
                            <a:effectLst/>
                          </a:endParaRPr>
                        </a:p>
                        <a:p>
                          <a:pPr indent="13970" algn="ctr">
                            <a:lnSpc>
                              <a:spcPct val="107000"/>
                            </a:lnSpc>
                            <a:spcAft>
                              <a:spcPts val="0"/>
                            </a:spcAft>
                          </a:pPr>
                          <a14:m>
                            <m:oMathPara xmlns:m="http://schemas.openxmlformats.org/officeDocument/2006/math">
                              <m:oMathParaPr>
                                <m:jc m:val="centerGroup"/>
                              </m:oMathParaPr>
                              <m:oMath xmlns:m="http://schemas.openxmlformats.org/officeDocument/2006/math">
                                <m:f>
                                  <m:fPr>
                                    <m:ctrlPr>
                                      <a:rPr lang="ar-AE" sz="900" i="1">
                                        <a:effectLst/>
                                        <a:latin typeface="Cambria Math" panose="02040503050406030204" pitchFamily="18" charset="0"/>
                                      </a:rPr>
                                    </m:ctrlPr>
                                  </m:fPr>
                                  <m:num>
                                    <m:r>
                                      <a:rPr lang="ar-AE" sz="900">
                                        <a:effectLst/>
                                        <a:latin typeface="Cambria Math" panose="02040503050406030204" pitchFamily="18" charset="0"/>
                                      </a:rPr>
                                      <m:t>𝑘</m:t>
                                    </m:r>
                                    <m:sSup>
                                      <m:sSupPr>
                                        <m:ctrlPr>
                                          <a:rPr lang="ar-AE" sz="900" i="1">
                                            <a:effectLst/>
                                            <a:latin typeface="Cambria Math" panose="02040503050406030204" pitchFamily="18" charset="0"/>
                                          </a:rPr>
                                        </m:ctrlPr>
                                      </m:sSupPr>
                                      <m:e>
                                        <m:r>
                                          <a:rPr lang="ar-AE" sz="900">
                                            <a:effectLst/>
                                            <a:latin typeface="Cambria Math" panose="02040503050406030204" pitchFamily="18" charset="0"/>
                                          </a:rPr>
                                          <m:t>𝛼</m:t>
                                        </m:r>
                                      </m:e>
                                      <m:sup>
                                        <m:r>
                                          <a:rPr lang="ar-AE" sz="900">
                                            <a:effectLst/>
                                            <a:latin typeface="Cambria Math" panose="02040503050406030204" pitchFamily="18" charset="0"/>
                                          </a:rPr>
                                          <m:t>2</m:t>
                                        </m:r>
                                      </m:sup>
                                    </m:sSup>
                                  </m:num>
                                  <m:den>
                                    <m:r>
                                      <a:rPr lang="ar-AE" sz="900">
                                        <a:effectLst/>
                                        <a:latin typeface="Cambria Math" panose="02040503050406030204" pitchFamily="18" charset="0"/>
                                      </a:rPr>
                                      <m:t>2</m:t>
                                    </m:r>
                                  </m:den>
                                </m:f>
                              </m:oMath>
                            </m:oMathPara>
                          </a14:m>
                          <a:endParaRPr lang="ar-A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Электр өрісінің энергиясы</a:t>
                          </a:r>
                          <a:endParaRPr lang="kk-KZ" sz="700" dirty="0">
                            <a:effectLst/>
                          </a:endParaRPr>
                        </a:p>
                        <a:p>
                          <a:pPr indent="13970" algn="ctr">
                            <a:lnSpc>
                              <a:spcPct val="107000"/>
                            </a:lnSpc>
                            <a:spcAft>
                              <a:spcPts val="0"/>
                            </a:spcAft>
                          </a:pPr>
                          <a14:m>
                            <m:oMathPara xmlns:m="http://schemas.openxmlformats.org/officeDocument/2006/math">
                              <m:oMathParaPr>
                                <m:jc m:val="centerGroup"/>
                              </m:oMathParaPr>
                              <m:oMath xmlns:m="http://schemas.openxmlformats.org/officeDocument/2006/math">
                                <m:f>
                                  <m:fPr>
                                    <m:ctrlPr>
                                      <a:rPr lang="ar-AE" sz="900" i="1">
                                        <a:effectLst/>
                                        <a:latin typeface="Cambria Math" panose="02040503050406030204" pitchFamily="18" charset="0"/>
                                      </a:rPr>
                                    </m:ctrlPr>
                                  </m:fPr>
                                  <m:num>
                                    <m:sSup>
                                      <m:sSupPr>
                                        <m:ctrlPr>
                                          <a:rPr lang="ar-AE" sz="900" i="1">
                                            <a:effectLst/>
                                            <a:latin typeface="Cambria Math" panose="02040503050406030204" pitchFamily="18" charset="0"/>
                                          </a:rPr>
                                        </m:ctrlPr>
                                      </m:sSupPr>
                                      <m:e>
                                        <m:r>
                                          <a:rPr lang="ar-AE" sz="900">
                                            <a:effectLst/>
                                            <a:latin typeface="Cambria Math" panose="02040503050406030204" pitchFamily="18" charset="0"/>
                                          </a:rPr>
                                          <m:t>𝑞</m:t>
                                        </m:r>
                                      </m:e>
                                      <m:sup>
                                        <m:r>
                                          <a:rPr lang="ar-AE" sz="900">
                                            <a:effectLst/>
                                            <a:latin typeface="Cambria Math" panose="02040503050406030204" pitchFamily="18" charset="0"/>
                                          </a:rPr>
                                          <m:t>2</m:t>
                                        </m:r>
                                      </m:sup>
                                    </m:sSup>
                                  </m:num>
                                  <m:den>
                                    <m:r>
                                      <a:rPr lang="ar-AE" sz="900">
                                        <a:effectLst/>
                                        <a:latin typeface="Cambria Math" panose="02040503050406030204" pitchFamily="18" charset="0"/>
                                      </a:rPr>
                                      <m:t>2</m:t>
                                    </m:r>
                                    <m:r>
                                      <a:rPr lang="ar-AE" sz="900">
                                        <a:effectLst/>
                                        <a:latin typeface="Cambria Math" panose="02040503050406030204" pitchFamily="18" charset="0"/>
                                      </a:rPr>
                                      <m:t>𝐶</m:t>
                                    </m:r>
                                  </m:den>
                                </m:f>
                              </m:oMath>
                            </m:oMathPara>
                          </a14:m>
                          <a:endParaRPr lang="ar-A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2534078326"/>
                      </a:ext>
                    </a:extLst>
                  </a:tr>
                  <a:tr h="846134">
                    <a:tc>
                      <a:txBody>
                        <a:bodyPr/>
                        <a:lstStyle/>
                        <a:p>
                          <a:pPr indent="13970" algn="ctr">
                            <a:lnSpc>
                              <a:spcPct val="107000"/>
                            </a:lnSpc>
                            <a:spcAft>
                              <a:spcPts val="0"/>
                            </a:spcAft>
                          </a:pPr>
                          <a:r>
                            <a:rPr lang="kk-KZ" sz="900">
                              <a:effectLst/>
                            </a:rPr>
                            <a:t>Еркін тербелістің периоды</a:t>
                          </a:r>
                          <a:endParaRPr lang="kk-KZ" sz="700">
                            <a:effectLst/>
                          </a:endParaRPr>
                        </a:p>
                        <a:p>
                          <a:pPr indent="13970" algn="ctr">
                            <a:lnSpc>
                              <a:spcPct val="107000"/>
                            </a:lnSpc>
                            <a:spcAft>
                              <a:spcPts val="0"/>
                            </a:spcAft>
                          </a:pPr>
                          <a:r>
                            <a:rPr lang="en-GB" sz="900">
                              <a:effectLst/>
                            </a:rPr>
                            <a:t>T=2</a:t>
                          </a:r>
                          <a14:m>
                            <m:oMath xmlns:m="http://schemas.openxmlformats.org/officeDocument/2006/math">
                              <m:r>
                                <a:rPr lang="en-GB" sz="900">
                                  <a:effectLst/>
                                  <a:latin typeface="Cambria Math" panose="02040503050406030204" pitchFamily="18" charset="0"/>
                                </a:rPr>
                                <m:t>𝜋</m:t>
                              </m:r>
                              <m:rad>
                                <m:radPr>
                                  <m:degHide m:val="on"/>
                                  <m:ctrlPr>
                                    <a:rPr lang="ar-AE" sz="900" i="1">
                                      <a:effectLst/>
                                      <a:latin typeface="Cambria Math" panose="02040503050406030204" pitchFamily="18" charset="0"/>
                                    </a:rPr>
                                  </m:ctrlPr>
                                </m:radPr>
                                <m:deg/>
                                <m:e>
                                  <m:f>
                                    <m:fPr>
                                      <m:ctrlPr>
                                        <a:rPr lang="ar-AE" sz="900" i="1">
                                          <a:effectLst/>
                                          <a:latin typeface="Cambria Math" panose="02040503050406030204" pitchFamily="18" charset="0"/>
                                        </a:rPr>
                                      </m:ctrlPr>
                                    </m:fPr>
                                    <m:num>
                                      <m:r>
                                        <a:rPr lang="ar-AE" sz="900">
                                          <a:effectLst/>
                                          <a:latin typeface="Cambria Math" panose="02040503050406030204" pitchFamily="18" charset="0"/>
                                        </a:rPr>
                                        <m:t>𝑚</m:t>
                                      </m:r>
                                    </m:num>
                                    <m:den>
                                      <m:r>
                                        <a:rPr lang="ar-AE" sz="900">
                                          <a:effectLst/>
                                          <a:latin typeface="Cambria Math" panose="02040503050406030204" pitchFamily="18" charset="0"/>
                                        </a:rPr>
                                        <m:t>𝑘</m:t>
                                      </m:r>
                                    </m:den>
                                  </m:f>
                                </m:e>
                              </m:rad>
                            </m:oMath>
                          </a14:m>
                          <a:endParaRPr lang="ar-AE"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Еркін тербелістің периоды</a:t>
                          </a:r>
                          <a:endParaRPr lang="kk-KZ" sz="700" dirty="0">
                            <a:effectLst/>
                          </a:endParaRPr>
                        </a:p>
                        <a:p>
                          <a:pPr indent="13970" algn="ctr">
                            <a:lnSpc>
                              <a:spcPct val="107000"/>
                            </a:lnSpc>
                            <a:spcAft>
                              <a:spcPts val="0"/>
                            </a:spcAft>
                          </a:pPr>
                          <a:r>
                            <a:rPr lang="en-GB" sz="2000" dirty="0">
                              <a:effectLst/>
                            </a:rPr>
                            <a:t>T=2</a:t>
                          </a:r>
                          <a14:m>
                            <m:oMath xmlns:m="http://schemas.openxmlformats.org/officeDocument/2006/math">
                              <m:r>
                                <a:rPr lang="en-GB" sz="2000">
                                  <a:effectLst/>
                                  <a:latin typeface="Cambria Math" panose="02040503050406030204" pitchFamily="18" charset="0"/>
                                </a:rPr>
                                <m:t>𝜋</m:t>
                              </m:r>
                              <m:rad>
                                <m:radPr>
                                  <m:degHide m:val="on"/>
                                  <m:ctrlPr>
                                    <a:rPr lang="ar-AE" sz="2000" i="1">
                                      <a:effectLst/>
                                      <a:latin typeface="Cambria Math" panose="02040503050406030204" pitchFamily="18" charset="0"/>
                                    </a:rPr>
                                  </m:ctrlPr>
                                </m:radPr>
                                <m:deg/>
                                <m:e>
                                  <m:f>
                                    <m:fPr>
                                      <m:ctrlPr>
                                        <a:rPr lang="ar-AE" sz="2000" i="1">
                                          <a:effectLst/>
                                          <a:latin typeface="Cambria Math" panose="02040503050406030204" pitchFamily="18" charset="0"/>
                                        </a:rPr>
                                      </m:ctrlPr>
                                    </m:fPr>
                                    <m:num>
                                      <m:r>
                                        <a:rPr lang="ar-AE" sz="2000">
                                          <a:effectLst/>
                                          <a:latin typeface="Cambria Math" panose="02040503050406030204" pitchFamily="18" charset="0"/>
                                        </a:rPr>
                                        <m:t>𝐼</m:t>
                                      </m:r>
                                    </m:num>
                                    <m:den>
                                      <m:r>
                                        <a:rPr lang="ar-AE" sz="2000">
                                          <a:effectLst/>
                                          <a:latin typeface="Cambria Math" panose="02040503050406030204" pitchFamily="18" charset="0"/>
                                        </a:rPr>
                                        <m:t>𝑘</m:t>
                                      </m:r>
                                    </m:den>
                                  </m:f>
                                </m:e>
                              </m:rad>
                            </m:oMath>
                          </a14:m>
                          <a:endParaRPr lang="ar-A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Еркін тербелістің периоды </a:t>
                          </a:r>
                          <a:endParaRPr lang="kk-KZ" sz="700" dirty="0">
                            <a:effectLst/>
                          </a:endParaRPr>
                        </a:p>
                        <a:p>
                          <a:pPr indent="13970" algn="ctr">
                            <a:lnSpc>
                              <a:spcPct val="107000"/>
                            </a:lnSpc>
                            <a:spcAft>
                              <a:spcPts val="0"/>
                            </a:spcAft>
                          </a:pPr>
                          <a:r>
                            <a:rPr lang="en-GB" sz="2000" dirty="0">
                              <a:effectLst/>
                            </a:rPr>
                            <a:t>T=2</a:t>
                          </a:r>
                          <a14:m>
                            <m:oMath xmlns:m="http://schemas.openxmlformats.org/officeDocument/2006/math">
                              <m:r>
                                <a:rPr lang="en-GB" sz="2000">
                                  <a:effectLst/>
                                  <a:latin typeface="Cambria Math" panose="02040503050406030204" pitchFamily="18" charset="0"/>
                                </a:rPr>
                                <m:t>𝜋</m:t>
                              </m:r>
                              <m:rad>
                                <m:radPr>
                                  <m:degHide m:val="on"/>
                                  <m:ctrlPr>
                                    <a:rPr lang="ar-AE" sz="2000" i="1">
                                      <a:effectLst/>
                                      <a:latin typeface="Cambria Math" panose="02040503050406030204" pitchFamily="18" charset="0"/>
                                    </a:rPr>
                                  </m:ctrlPr>
                                </m:radPr>
                                <m:deg/>
                                <m:e>
                                  <m:r>
                                    <a:rPr lang="ar-AE" sz="2000">
                                      <a:effectLst/>
                                      <a:latin typeface="Cambria Math" panose="02040503050406030204" pitchFamily="18" charset="0"/>
                                    </a:rPr>
                                    <m:t>𝐿𝐶</m:t>
                                  </m:r>
                                </m:e>
                              </m:rad>
                            </m:oMath>
                          </a14:m>
                          <a:endParaRPr lang="ar-A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1252514596"/>
                      </a:ext>
                    </a:extLst>
                  </a:tr>
                  <a:tr h="658783">
                    <a:tc>
                      <a:txBody>
                        <a:bodyPr/>
                        <a:lstStyle/>
                        <a:p>
                          <a:pPr indent="13970" algn="ctr">
                            <a:lnSpc>
                              <a:spcPct val="107000"/>
                            </a:lnSpc>
                            <a:spcAft>
                              <a:spcPts val="0"/>
                            </a:spcAft>
                          </a:pPr>
                          <a:r>
                            <a:rPr lang="kk-KZ" sz="900">
                              <a:effectLst/>
                            </a:rPr>
                            <a:t>Толқындық кедергі </a:t>
                          </a:r>
                          <a:r>
                            <a:rPr lang="en-GB" sz="900">
                              <a:effectLst/>
                            </a:rPr>
                            <a:t>p=</a:t>
                          </a:r>
                          <a14:m>
                            <m:oMath xmlns:m="http://schemas.openxmlformats.org/officeDocument/2006/math">
                              <m:rad>
                                <m:radPr>
                                  <m:degHide m:val="on"/>
                                  <m:ctrlPr>
                                    <a:rPr lang="ar-AE" sz="900" i="1">
                                      <a:effectLst/>
                                      <a:latin typeface="Cambria Math" panose="02040503050406030204" pitchFamily="18" charset="0"/>
                                    </a:rPr>
                                  </m:ctrlPr>
                                </m:radPr>
                                <m:deg/>
                                <m:e>
                                  <m:r>
                                    <a:rPr lang="ar-AE" sz="900">
                                      <a:effectLst/>
                                      <a:latin typeface="Cambria Math" panose="02040503050406030204" pitchFamily="18" charset="0"/>
                                    </a:rPr>
                                    <m:t>𝑘𝑚</m:t>
                                  </m:r>
                                </m:e>
                              </m:rad>
                            </m:oMath>
                          </a14:m>
                          <a:endParaRPr lang="ar-AE"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Толқындық кедергі </a:t>
                          </a:r>
                          <a:r>
                            <a:rPr lang="en-GB" sz="2000" dirty="0">
                              <a:effectLst/>
                            </a:rPr>
                            <a:t>p=</a:t>
                          </a:r>
                          <a14:m>
                            <m:oMath xmlns:m="http://schemas.openxmlformats.org/officeDocument/2006/math">
                              <m:rad>
                                <m:radPr>
                                  <m:degHide m:val="on"/>
                                  <m:ctrlPr>
                                    <a:rPr lang="ar-AE" sz="2000" i="1">
                                      <a:effectLst/>
                                      <a:latin typeface="Cambria Math" panose="02040503050406030204" pitchFamily="18" charset="0"/>
                                    </a:rPr>
                                  </m:ctrlPr>
                                </m:radPr>
                                <m:deg/>
                                <m:e>
                                  <m:r>
                                    <a:rPr lang="ar-AE" sz="2000">
                                      <a:effectLst/>
                                      <a:latin typeface="Cambria Math" panose="02040503050406030204" pitchFamily="18" charset="0"/>
                                    </a:rPr>
                                    <m:t>𝑘𝐽</m:t>
                                  </m:r>
                                </m:e>
                              </m:rad>
                            </m:oMath>
                          </a14:m>
                          <a:endParaRPr lang="ar-A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Толқындық кедергі </a:t>
                          </a:r>
                          <a:r>
                            <a:rPr lang="en-GB" sz="2000" dirty="0">
                              <a:effectLst/>
                            </a:rPr>
                            <a:t>p=</a:t>
                          </a:r>
                          <a14:m>
                            <m:oMath xmlns:m="http://schemas.openxmlformats.org/officeDocument/2006/math">
                              <m:rad>
                                <m:radPr>
                                  <m:degHide m:val="on"/>
                                  <m:ctrlPr>
                                    <a:rPr lang="ar-AE" sz="2000" i="1">
                                      <a:effectLst/>
                                      <a:latin typeface="Cambria Math" panose="02040503050406030204" pitchFamily="18" charset="0"/>
                                    </a:rPr>
                                  </m:ctrlPr>
                                </m:radPr>
                                <m:deg/>
                                <m:e>
                                  <m:f>
                                    <m:fPr>
                                      <m:ctrlPr>
                                        <a:rPr lang="ar-AE" sz="2000" i="1">
                                          <a:effectLst/>
                                          <a:latin typeface="Cambria Math" panose="02040503050406030204" pitchFamily="18" charset="0"/>
                                        </a:rPr>
                                      </m:ctrlPr>
                                    </m:fPr>
                                    <m:num>
                                      <m:r>
                                        <a:rPr lang="ar-AE" sz="2000">
                                          <a:effectLst/>
                                          <a:latin typeface="Cambria Math" panose="02040503050406030204" pitchFamily="18" charset="0"/>
                                        </a:rPr>
                                        <m:t>𝐿</m:t>
                                      </m:r>
                                    </m:num>
                                    <m:den>
                                      <m:r>
                                        <a:rPr lang="ar-AE" sz="2000">
                                          <a:effectLst/>
                                          <a:latin typeface="Cambria Math" panose="02040503050406030204" pitchFamily="18" charset="0"/>
                                        </a:rPr>
                                        <m:t>𝐶</m:t>
                                      </m:r>
                                    </m:den>
                                  </m:f>
                                </m:e>
                              </m:rad>
                            </m:oMath>
                          </a14:m>
                          <a:endParaRPr lang="ar-A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1967201000"/>
                      </a:ext>
                    </a:extLst>
                  </a:tr>
                </a:tbl>
              </a:graphicData>
            </a:graphic>
          </p:graphicFrame>
        </mc:Choice>
        <mc:Fallback xmlns="">
          <p:graphicFrame>
            <p:nvGraphicFramePr>
              <p:cNvPr id="15" name="Таблица 14">
                <a:extLst>
                  <a:ext uri="{FF2B5EF4-FFF2-40B4-BE49-F238E27FC236}">
                    <a16:creationId xmlns:a16="http://schemas.microsoft.com/office/drawing/2014/main" id="{B2C0768D-0939-44F1-9C06-F68072873D6E}"/>
                  </a:ext>
                </a:extLst>
              </p:cNvPr>
              <p:cNvGraphicFramePr>
                <a:graphicFrameLocks noGrp="1"/>
              </p:cNvGraphicFramePr>
              <p:nvPr>
                <p:extLst>
                  <p:ext uri="{D42A27DB-BD31-4B8C-83A1-F6EECF244321}">
                    <p14:modId xmlns:p14="http://schemas.microsoft.com/office/powerpoint/2010/main" val="1934638426"/>
                  </p:ext>
                </p:extLst>
              </p:nvPr>
            </p:nvGraphicFramePr>
            <p:xfrm>
              <a:off x="0" y="836394"/>
              <a:ext cx="7315200" cy="7368419"/>
            </p:xfrm>
            <a:graphic>
              <a:graphicData uri="http://schemas.openxmlformats.org/drawingml/2006/table">
                <a:tbl>
                  <a:tblPr firstRow="1" firstCol="1" bandRow="1">
                    <a:tableStyleId>{5C22544A-7EE6-4342-B048-85BDC9FD1C3A}</a:tableStyleId>
                  </a:tblPr>
                  <a:tblGrid>
                    <a:gridCol w="2474352">
                      <a:extLst>
                        <a:ext uri="{9D8B030D-6E8A-4147-A177-3AD203B41FA5}">
                          <a16:colId xmlns:a16="http://schemas.microsoft.com/office/drawing/2014/main" val="4258574116"/>
                        </a:ext>
                      </a:extLst>
                    </a:gridCol>
                    <a:gridCol w="2474352">
                      <a:extLst>
                        <a:ext uri="{9D8B030D-6E8A-4147-A177-3AD203B41FA5}">
                          <a16:colId xmlns:a16="http://schemas.microsoft.com/office/drawing/2014/main" val="743744335"/>
                        </a:ext>
                      </a:extLst>
                    </a:gridCol>
                    <a:gridCol w="2366496">
                      <a:extLst>
                        <a:ext uri="{9D8B030D-6E8A-4147-A177-3AD203B41FA5}">
                          <a16:colId xmlns:a16="http://schemas.microsoft.com/office/drawing/2014/main" val="3758912539"/>
                        </a:ext>
                      </a:extLst>
                    </a:gridCol>
                  </a:tblGrid>
                  <a:tr h="423430">
                    <a:tc>
                      <a:txBody>
                        <a:bodyPr/>
                        <a:lstStyle/>
                        <a:p>
                          <a:pPr indent="13970" algn="ctr">
                            <a:lnSpc>
                              <a:spcPct val="107000"/>
                            </a:lnSpc>
                            <a:spcAft>
                              <a:spcPts val="0"/>
                            </a:spcAft>
                          </a:pPr>
                          <a:r>
                            <a:rPr lang="kk-KZ" sz="900" dirty="0">
                              <a:effectLst/>
                            </a:rPr>
                            <a:t>Ілгермелі қозғалыс</a:t>
                          </a:r>
                          <a:endParaRPr lang="kk-KZ"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Айнымалы қозғалыс</a:t>
                          </a:r>
                          <a:endParaRPr lang="kk-KZ"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Электрмагниттік шамалар</a:t>
                          </a:r>
                          <a:endParaRPr lang="kk-KZ"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2944439501"/>
                      </a:ext>
                    </a:extLst>
                  </a:tr>
                  <a:tr h="423430">
                    <a:tc>
                      <a:txBody>
                        <a:bodyPr/>
                        <a:lstStyle/>
                        <a:p>
                          <a:pPr indent="13970" algn="ctr">
                            <a:lnSpc>
                              <a:spcPct val="107000"/>
                            </a:lnSpc>
                            <a:spcAft>
                              <a:spcPts val="0"/>
                            </a:spcAft>
                          </a:pPr>
                          <a:r>
                            <a:rPr lang="kk-KZ" sz="900" dirty="0">
                              <a:effectLst/>
                            </a:rPr>
                            <a:t>Ығысу х</a:t>
                          </a:r>
                          <a:endParaRPr lang="kk-KZ"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endParaRPr lang="LID4096"/>
                        </a:p>
                      </a:txBody>
                      <a:tcPr marL="46052" marR="46052" marT="0" marB="0">
                        <a:blipFill>
                          <a:blip r:embed="rId4"/>
                          <a:stretch>
                            <a:fillRect l="-100493" t="-107143" r="-96798" b="-1534286"/>
                          </a:stretch>
                        </a:blipFill>
                      </a:tcPr>
                    </a:tc>
                    <a:tc>
                      <a:txBody>
                        <a:bodyPr/>
                        <a:lstStyle/>
                        <a:p>
                          <a:pPr indent="13970" algn="ctr">
                            <a:lnSpc>
                              <a:spcPct val="107000"/>
                            </a:lnSpc>
                            <a:spcAft>
                              <a:spcPts val="0"/>
                            </a:spcAft>
                          </a:pPr>
                          <a:r>
                            <a:rPr lang="kk-KZ" sz="900">
                              <a:effectLst/>
                            </a:rPr>
                            <a:t>Заряд </a:t>
                          </a:r>
                          <a:r>
                            <a:rPr lang="en-GB" sz="900">
                              <a:effectLst/>
                            </a:rPr>
                            <a:t>q</a:t>
                          </a:r>
                          <a:endParaRPr lang="en-GB" sz="700">
                            <a:effectLst/>
                          </a:endParaRPr>
                        </a:p>
                        <a:p>
                          <a:pPr indent="13970" algn="ctr">
                            <a:lnSpc>
                              <a:spcPct val="107000"/>
                            </a:lnSpc>
                            <a:spcAft>
                              <a:spcPts val="0"/>
                            </a:spcAft>
                          </a:pPr>
                          <a:r>
                            <a:rPr lang="en-GB" sz="9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4073977781"/>
                      </a:ext>
                    </a:extLst>
                  </a:tr>
                  <a:tr h="425724">
                    <a:tc>
                      <a:txBody>
                        <a:bodyPr/>
                        <a:lstStyle/>
                        <a:p>
                          <a:endParaRPr lang="LID4096"/>
                        </a:p>
                      </a:txBody>
                      <a:tcPr marL="46052" marR="46052" marT="0" marB="0">
                        <a:blipFill>
                          <a:blip r:embed="rId4"/>
                          <a:stretch>
                            <a:fillRect l="-493" t="-207143" r="-196798" b="-1434286"/>
                          </a:stretch>
                        </a:blipFill>
                      </a:tcPr>
                    </a:tc>
                    <a:tc>
                      <a:txBody>
                        <a:bodyPr/>
                        <a:lstStyle/>
                        <a:p>
                          <a:endParaRPr lang="LID4096"/>
                        </a:p>
                      </a:txBody>
                      <a:tcPr marL="46052" marR="46052" marT="0" marB="0">
                        <a:blipFill>
                          <a:blip r:embed="rId4"/>
                          <a:stretch>
                            <a:fillRect l="-100493" t="-207143" r="-96798" b="-1434286"/>
                          </a:stretch>
                        </a:blipFill>
                      </a:tcPr>
                    </a:tc>
                    <a:tc>
                      <a:txBody>
                        <a:bodyPr/>
                        <a:lstStyle/>
                        <a:p>
                          <a:endParaRPr lang="LID4096"/>
                        </a:p>
                      </a:txBody>
                      <a:tcPr marL="46052" marR="46052" marT="0" marB="0">
                        <a:blipFill>
                          <a:blip r:embed="rId4"/>
                          <a:stretch>
                            <a:fillRect l="-209794" t="-207143" r="-1289" b="-1434286"/>
                          </a:stretch>
                        </a:blipFill>
                      </a:tcPr>
                    </a:tc>
                    <a:extLst>
                      <a:ext uri="{0D108BD9-81ED-4DB2-BD59-A6C34878D82A}">
                        <a16:rowId xmlns:a16="http://schemas.microsoft.com/office/drawing/2014/main" val="3304626346"/>
                      </a:ext>
                    </a:extLst>
                  </a:tr>
                  <a:tr h="425724">
                    <a:tc>
                      <a:txBody>
                        <a:bodyPr/>
                        <a:lstStyle/>
                        <a:p>
                          <a:endParaRPr lang="LID4096"/>
                        </a:p>
                      </a:txBody>
                      <a:tcPr marL="46052" marR="46052" marT="0" marB="0">
                        <a:blipFill>
                          <a:blip r:embed="rId4"/>
                          <a:stretch>
                            <a:fillRect l="-493" t="-307143" r="-196798" b="-1334286"/>
                          </a:stretch>
                        </a:blipFill>
                      </a:tcPr>
                    </a:tc>
                    <a:tc>
                      <a:txBody>
                        <a:bodyPr/>
                        <a:lstStyle/>
                        <a:p>
                          <a:endParaRPr lang="LID4096"/>
                        </a:p>
                      </a:txBody>
                      <a:tcPr marL="46052" marR="46052" marT="0" marB="0">
                        <a:blipFill>
                          <a:blip r:embed="rId4"/>
                          <a:stretch>
                            <a:fillRect l="-100493" t="-307143" r="-96798" b="-1334286"/>
                          </a:stretch>
                        </a:blipFill>
                      </a:tcPr>
                    </a:tc>
                    <a:tc>
                      <a:txBody>
                        <a:bodyPr/>
                        <a:lstStyle/>
                        <a:p>
                          <a:endParaRPr lang="LID4096"/>
                        </a:p>
                      </a:txBody>
                      <a:tcPr marL="46052" marR="46052" marT="0" marB="0">
                        <a:blipFill>
                          <a:blip r:embed="rId4"/>
                          <a:stretch>
                            <a:fillRect l="-209794" t="-307143" r="-1289" b="-1334286"/>
                          </a:stretch>
                        </a:blipFill>
                      </a:tcPr>
                    </a:tc>
                    <a:extLst>
                      <a:ext uri="{0D108BD9-81ED-4DB2-BD59-A6C34878D82A}">
                        <a16:rowId xmlns:a16="http://schemas.microsoft.com/office/drawing/2014/main" val="2695556728"/>
                      </a:ext>
                    </a:extLst>
                  </a:tr>
                  <a:tr h="206372">
                    <a:tc>
                      <a:txBody>
                        <a:bodyPr/>
                        <a:lstStyle/>
                        <a:p>
                          <a:pPr indent="13970" algn="ctr">
                            <a:lnSpc>
                              <a:spcPct val="107000"/>
                            </a:lnSpc>
                            <a:spcAft>
                              <a:spcPts val="0"/>
                            </a:spcAft>
                          </a:pPr>
                          <a:r>
                            <a:rPr lang="kk-KZ" sz="900">
                              <a:effectLst/>
                            </a:rPr>
                            <a:t>Масса </a:t>
                          </a:r>
                          <a:r>
                            <a:rPr lang="en-GB" sz="900">
                              <a:effectLst/>
                            </a:rPr>
                            <a:t>m</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Инерция моменті </a:t>
                          </a:r>
                          <a:r>
                            <a:rPr lang="en-GB" sz="900" dirty="0">
                              <a:effectLst/>
                            </a:rPr>
                            <a:t>j</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dirty="0">
                              <a:effectLst/>
                            </a:rPr>
                            <a:t>Индуктивтік </a:t>
                          </a:r>
                          <a:r>
                            <a:rPr lang="en-GB" sz="900" dirty="0">
                              <a:effectLst/>
                            </a:rPr>
                            <a:t>L</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17788209"/>
                      </a:ext>
                    </a:extLst>
                  </a:tr>
                  <a:tr h="741620">
                    <a:tc>
                      <a:txBody>
                        <a:bodyPr/>
                        <a:lstStyle/>
                        <a:p>
                          <a:pPr indent="13970" algn="ctr">
                            <a:lnSpc>
                              <a:spcPct val="107000"/>
                            </a:lnSpc>
                            <a:spcAft>
                              <a:spcPts val="0"/>
                            </a:spcAft>
                          </a:pPr>
                          <a:r>
                            <a:rPr lang="kk-KZ" sz="900">
                              <a:effectLst/>
                            </a:rPr>
                            <a:t>Созылу кезіндегі қатаңдық к</a:t>
                          </a:r>
                          <a:endParaRPr lang="kk-KZ"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Айналу кезіндегі қатаңдық к</a:t>
                          </a:r>
                          <a:endParaRPr lang="kk-KZ"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endParaRPr lang="LID4096"/>
                        </a:p>
                      </a:txBody>
                      <a:tcPr marL="46052" marR="46052" marT="0" marB="0">
                        <a:blipFill>
                          <a:blip r:embed="rId4"/>
                          <a:stretch>
                            <a:fillRect l="-209794" t="-263636" r="-1289" b="-643802"/>
                          </a:stretch>
                        </a:blipFill>
                      </a:tcPr>
                    </a:tc>
                    <a:extLst>
                      <a:ext uri="{0D108BD9-81ED-4DB2-BD59-A6C34878D82A}">
                        <a16:rowId xmlns:a16="http://schemas.microsoft.com/office/drawing/2014/main" val="1710747117"/>
                      </a:ext>
                    </a:extLst>
                  </a:tr>
                  <a:tr h="206372">
                    <a:tc>
                      <a:txBody>
                        <a:bodyPr/>
                        <a:lstStyle/>
                        <a:p>
                          <a:pPr indent="13970" algn="ctr">
                            <a:lnSpc>
                              <a:spcPct val="107000"/>
                            </a:lnSpc>
                            <a:spcAft>
                              <a:spcPts val="0"/>
                            </a:spcAft>
                          </a:pPr>
                          <a:r>
                            <a:rPr lang="kk-KZ" sz="900">
                              <a:effectLst/>
                            </a:rPr>
                            <a:t>Күш </a:t>
                          </a:r>
                          <a:r>
                            <a:rPr lang="en-GB" sz="900">
                              <a:effectLst/>
                            </a:rPr>
                            <a:t>F</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Күш моменті М</a:t>
                          </a:r>
                          <a:endParaRPr lang="kk-KZ"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Кернеу </a:t>
                          </a:r>
                          <a:r>
                            <a:rPr lang="en-GB" sz="900">
                              <a:effectLst/>
                            </a:rPr>
                            <a:t>U</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2363499208"/>
                      </a:ext>
                    </a:extLst>
                  </a:tr>
                  <a:tr h="423430">
                    <a:tc>
                      <a:txBody>
                        <a:bodyPr/>
                        <a:lstStyle/>
                        <a:p>
                          <a:pPr indent="13970" algn="ctr">
                            <a:lnSpc>
                              <a:spcPct val="107000"/>
                            </a:lnSpc>
                            <a:spcAft>
                              <a:spcPts val="0"/>
                            </a:spcAft>
                          </a:pPr>
                          <a:r>
                            <a:rPr lang="kk-KZ" sz="900">
                              <a:effectLst/>
                            </a:rPr>
                            <a:t>Сұйықтықтың үйкеліс коэффиценті</a:t>
                          </a:r>
                          <a:endParaRPr lang="kk-KZ"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Сұйықтықтың үйкеліс коэффиценті </a:t>
                          </a:r>
                          <a:r>
                            <a:rPr lang="en-GB" sz="900">
                              <a:effectLst/>
                            </a:rPr>
                            <a:t>r</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tc>
                      <a:txBody>
                        <a:bodyPr/>
                        <a:lstStyle/>
                        <a:p>
                          <a:pPr indent="13970" algn="ctr">
                            <a:lnSpc>
                              <a:spcPct val="107000"/>
                            </a:lnSpc>
                            <a:spcAft>
                              <a:spcPts val="0"/>
                            </a:spcAft>
                          </a:pPr>
                          <a:r>
                            <a:rPr lang="kk-KZ" sz="900">
                              <a:effectLst/>
                            </a:rPr>
                            <a:t>Кедергі </a:t>
                          </a:r>
                          <a:r>
                            <a:rPr lang="en-GB" sz="900">
                              <a:effectLst/>
                            </a:rPr>
                            <a:t>R</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27802064"/>
                      </a:ext>
                    </a:extLst>
                  </a:tr>
                  <a:tr h="423430">
                    <a:tc>
                      <a:txBody>
                        <a:bodyPr/>
                        <a:lstStyle/>
                        <a:p>
                          <a:endParaRPr lang="LID4096"/>
                        </a:p>
                      </a:txBody>
                      <a:tcPr marL="46052" marR="46052" marT="0" marB="0">
                        <a:blipFill>
                          <a:blip r:embed="rId4"/>
                          <a:stretch>
                            <a:fillRect l="-493" t="-788406" r="-196798" b="-878261"/>
                          </a:stretch>
                        </a:blipFill>
                      </a:tcPr>
                    </a:tc>
                    <a:tc>
                      <a:txBody>
                        <a:bodyPr/>
                        <a:lstStyle/>
                        <a:p>
                          <a:endParaRPr lang="LID4096"/>
                        </a:p>
                      </a:txBody>
                      <a:tcPr marL="46052" marR="46052" marT="0" marB="0">
                        <a:blipFill>
                          <a:blip r:embed="rId4"/>
                          <a:stretch>
                            <a:fillRect l="-100493" t="-788406" r="-96798" b="-878261"/>
                          </a:stretch>
                        </a:blipFill>
                      </a:tcPr>
                    </a:tc>
                    <a:tc>
                      <a:txBody>
                        <a:bodyPr/>
                        <a:lstStyle/>
                        <a:p>
                          <a:pPr indent="13970" algn="ctr">
                            <a:lnSpc>
                              <a:spcPct val="107000"/>
                            </a:lnSpc>
                            <a:spcAft>
                              <a:spcPts val="0"/>
                            </a:spcAft>
                          </a:pPr>
                          <a:r>
                            <a:rPr lang="kk-KZ" sz="900" dirty="0">
                              <a:effectLst/>
                            </a:rPr>
                            <a:t>Магнит индукция ағыны </a:t>
                          </a:r>
                          <a:r>
                            <a:rPr lang="en-GB" sz="900" dirty="0">
                              <a:effectLst/>
                            </a:rPr>
                            <a:t>Li</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052" marR="46052" marT="0" marB="0"/>
                    </a:tc>
                    <a:extLst>
                      <a:ext uri="{0D108BD9-81ED-4DB2-BD59-A6C34878D82A}">
                        <a16:rowId xmlns:a16="http://schemas.microsoft.com/office/drawing/2014/main" val="4389047"/>
                      </a:ext>
                    </a:extLst>
                  </a:tr>
                  <a:tr h="212590">
                    <a:tc>
                      <a:txBody>
                        <a:bodyPr/>
                        <a:lstStyle/>
                        <a:p>
                          <a:endParaRPr lang="LID4096"/>
                        </a:p>
                      </a:txBody>
                      <a:tcPr marL="46052" marR="46052" marT="0" marB="0">
                        <a:blipFill>
                          <a:blip r:embed="rId4"/>
                          <a:stretch>
                            <a:fillRect l="-493" t="-1751429" r="-196798" b="-1631429"/>
                          </a:stretch>
                        </a:blipFill>
                      </a:tcPr>
                    </a:tc>
                    <a:tc>
                      <a:txBody>
                        <a:bodyPr/>
                        <a:lstStyle/>
                        <a:p>
                          <a:endParaRPr lang="LID4096"/>
                        </a:p>
                      </a:txBody>
                      <a:tcPr marL="46052" marR="46052" marT="0" marB="0">
                        <a:blipFill>
                          <a:blip r:embed="rId4"/>
                          <a:stretch>
                            <a:fillRect l="-100493" t="-1751429" r="-96798" b="-1631429"/>
                          </a:stretch>
                        </a:blipFill>
                      </a:tcPr>
                    </a:tc>
                    <a:tc>
                      <a:txBody>
                        <a:bodyPr/>
                        <a:lstStyle/>
                        <a:p>
                          <a:endParaRPr lang="LID4096"/>
                        </a:p>
                      </a:txBody>
                      <a:tcPr marL="46052" marR="46052" marT="0" marB="0">
                        <a:blipFill>
                          <a:blip r:embed="rId4"/>
                          <a:stretch>
                            <a:fillRect l="-209794" t="-1751429" r="-1289" b="-1631429"/>
                          </a:stretch>
                        </a:blipFill>
                      </a:tcPr>
                    </a:tc>
                    <a:extLst>
                      <a:ext uri="{0D108BD9-81ED-4DB2-BD59-A6C34878D82A}">
                        <a16:rowId xmlns:a16="http://schemas.microsoft.com/office/drawing/2014/main" val="893098633"/>
                      </a:ext>
                    </a:extLst>
                  </a:tr>
                  <a:tr h="208666">
                    <a:tc>
                      <a:txBody>
                        <a:bodyPr/>
                        <a:lstStyle/>
                        <a:p>
                          <a:endParaRPr lang="LID4096"/>
                        </a:p>
                      </a:txBody>
                      <a:tcPr marL="46052" marR="46052" marT="0" marB="0">
                        <a:blipFill>
                          <a:blip r:embed="rId4"/>
                          <a:stretch>
                            <a:fillRect l="-493" t="-1905882" r="-196798" b="-1579412"/>
                          </a:stretch>
                        </a:blipFill>
                      </a:tcPr>
                    </a:tc>
                    <a:tc>
                      <a:txBody>
                        <a:bodyPr/>
                        <a:lstStyle/>
                        <a:p>
                          <a:endParaRPr lang="LID4096"/>
                        </a:p>
                      </a:txBody>
                      <a:tcPr marL="46052" marR="46052" marT="0" marB="0">
                        <a:blipFill>
                          <a:blip r:embed="rId4"/>
                          <a:stretch>
                            <a:fillRect l="-100493" t="-1905882" r="-96798" b="-1579412"/>
                          </a:stretch>
                        </a:blipFill>
                      </a:tcPr>
                    </a:tc>
                    <a:tc>
                      <a:txBody>
                        <a:bodyPr/>
                        <a:lstStyle/>
                        <a:p>
                          <a:endParaRPr lang="LID4096"/>
                        </a:p>
                      </a:txBody>
                      <a:tcPr marL="46052" marR="46052" marT="0" marB="0">
                        <a:blipFill>
                          <a:blip r:embed="rId4"/>
                          <a:stretch>
                            <a:fillRect l="-209794" t="-1905882" r="-1289" b="-1579412"/>
                          </a:stretch>
                        </a:blipFill>
                      </a:tcPr>
                    </a:tc>
                    <a:extLst>
                      <a:ext uri="{0D108BD9-81ED-4DB2-BD59-A6C34878D82A}">
                        <a16:rowId xmlns:a16="http://schemas.microsoft.com/office/drawing/2014/main" val="1787261934"/>
                      </a:ext>
                    </a:extLst>
                  </a:tr>
                  <a:tr h="868174">
                    <a:tc>
                      <a:txBody>
                        <a:bodyPr/>
                        <a:lstStyle/>
                        <a:p>
                          <a:endParaRPr lang="LID4096"/>
                        </a:p>
                      </a:txBody>
                      <a:tcPr marL="46052" marR="46052" marT="0" marB="0">
                        <a:blipFill>
                          <a:blip r:embed="rId4"/>
                          <a:stretch>
                            <a:fillRect l="-493" t="-476923" r="-196798" b="-275524"/>
                          </a:stretch>
                        </a:blipFill>
                      </a:tcPr>
                    </a:tc>
                    <a:tc>
                      <a:txBody>
                        <a:bodyPr/>
                        <a:lstStyle/>
                        <a:p>
                          <a:endParaRPr lang="LID4096"/>
                        </a:p>
                      </a:txBody>
                      <a:tcPr marL="46052" marR="46052" marT="0" marB="0">
                        <a:blipFill>
                          <a:blip r:embed="rId4"/>
                          <a:stretch>
                            <a:fillRect l="-100493" t="-476923" r="-96798" b="-275524"/>
                          </a:stretch>
                        </a:blipFill>
                      </a:tcPr>
                    </a:tc>
                    <a:tc>
                      <a:txBody>
                        <a:bodyPr/>
                        <a:lstStyle/>
                        <a:p>
                          <a:endParaRPr lang="LID4096"/>
                        </a:p>
                      </a:txBody>
                      <a:tcPr marL="46052" marR="46052" marT="0" marB="0">
                        <a:blipFill>
                          <a:blip r:embed="rId4"/>
                          <a:stretch>
                            <a:fillRect l="-209794" t="-476923" r="-1289" b="-275524"/>
                          </a:stretch>
                        </a:blipFill>
                      </a:tcPr>
                    </a:tc>
                    <a:extLst>
                      <a:ext uri="{0D108BD9-81ED-4DB2-BD59-A6C34878D82A}">
                        <a16:rowId xmlns:a16="http://schemas.microsoft.com/office/drawing/2014/main" val="3082327673"/>
                      </a:ext>
                    </a:extLst>
                  </a:tr>
                  <a:tr h="869621">
                    <a:tc>
                      <a:txBody>
                        <a:bodyPr/>
                        <a:lstStyle/>
                        <a:p>
                          <a:endParaRPr lang="LID4096"/>
                        </a:p>
                      </a:txBody>
                      <a:tcPr marL="46052" marR="46052" marT="0" marB="0">
                        <a:blipFill>
                          <a:blip r:embed="rId4"/>
                          <a:stretch>
                            <a:fillRect l="-493" t="-580986" r="-196798" b="-177465"/>
                          </a:stretch>
                        </a:blipFill>
                      </a:tcPr>
                    </a:tc>
                    <a:tc>
                      <a:txBody>
                        <a:bodyPr/>
                        <a:lstStyle/>
                        <a:p>
                          <a:endParaRPr lang="LID4096"/>
                        </a:p>
                      </a:txBody>
                      <a:tcPr marL="46052" marR="46052" marT="0" marB="0">
                        <a:blipFill>
                          <a:blip r:embed="rId4"/>
                          <a:stretch>
                            <a:fillRect l="-100493" t="-580986" r="-96798" b="-177465"/>
                          </a:stretch>
                        </a:blipFill>
                      </a:tcPr>
                    </a:tc>
                    <a:tc>
                      <a:txBody>
                        <a:bodyPr/>
                        <a:lstStyle/>
                        <a:p>
                          <a:endParaRPr lang="LID4096"/>
                        </a:p>
                      </a:txBody>
                      <a:tcPr marL="46052" marR="46052" marT="0" marB="0">
                        <a:blipFill>
                          <a:blip r:embed="rId4"/>
                          <a:stretch>
                            <a:fillRect l="-209794" t="-580986" r="-1289" b="-177465"/>
                          </a:stretch>
                        </a:blipFill>
                      </a:tcPr>
                    </a:tc>
                    <a:extLst>
                      <a:ext uri="{0D108BD9-81ED-4DB2-BD59-A6C34878D82A}">
                        <a16:rowId xmlns:a16="http://schemas.microsoft.com/office/drawing/2014/main" val="2534078326"/>
                      </a:ext>
                    </a:extLst>
                  </a:tr>
                  <a:tr h="846134">
                    <a:tc>
                      <a:txBody>
                        <a:bodyPr/>
                        <a:lstStyle/>
                        <a:p>
                          <a:endParaRPr lang="LID4096"/>
                        </a:p>
                      </a:txBody>
                      <a:tcPr marL="46052" marR="46052" marT="0" marB="0">
                        <a:blipFill>
                          <a:blip r:embed="rId4"/>
                          <a:stretch>
                            <a:fillRect l="-493" t="-695683" r="-196798" b="-81295"/>
                          </a:stretch>
                        </a:blipFill>
                      </a:tcPr>
                    </a:tc>
                    <a:tc>
                      <a:txBody>
                        <a:bodyPr/>
                        <a:lstStyle/>
                        <a:p>
                          <a:endParaRPr lang="LID4096"/>
                        </a:p>
                      </a:txBody>
                      <a:tcPr marL="46052" marR="46052" marT="0" marB="0">
                        <a:blipFill>
                          <a:blip r:embed="rId4"/>
                          <a:stretch>
                            <a:fillRect l="-100493" t="-695683" r="-96798" b="-81295"/>
                          </a:stretch>
                        </a:blipFill>
                      </a:tcPr>
                    </a:tc>
                    <a:tc>
                      <a:txBody>
                        <a:bodyPr/>
                        <a:lstStyle/>
                        <a:p>
                          <a:endParaRPr lang="LID4096"/>
                        </a:p>
                      </a:txBody>
                      <a:tcPr marL="46052" marR="46052" marT="0" marB="0">
                        <a:blipFill>
                          <a:blip r:embed="rId4"/>
                          <a:stretch>
                            <a:fillRect l="-209794" t="-695683" r="-1289" b="-81295"/>
                          </a:stretch>
                        </a:blipFill>
                      </a:tcPr>
                    </a:tc>
                    <a:extLst>
                      <a:ext uri="{0D108BD9-81ED-4DB2-BD59-A6C34878D82A}">
                        <a16:rowId xmlns:a16="http://schemas.microsoft.com/office/drawing/2014/main" val="1252514596"/>
                      </a:ext>
                    </a:extLst>
                  </a:tr>
                  <a:tr h="663702">
                    <a:tc>
                      <a:txBody>
                        <a:bodyPr/>
                        <a:lstStyle/>
                        <a:p>
                          <a:endParaRPr lang="LID4096"/>
                        </a:p>
                      </a:txBody>
                      <a:tcPr marL="46052" marR="46052" marT="0" marB="0">
                        <a:blipFill>
                          <a:blip r:embed="rId4"/>
                          <a:stretch>
                            <a:fillRect l="-493" t="-1014679" r="-196798" b="-3670"/>
                          </a:stretch>
                        </a:blipFill>
                      </a:tcPr>
                    </a:tc>
                    <a:tc>
                      <a:txBody>
                        <a:bodyPr/>
                        <a:lstStyle/>
                        <a:p>
                          <a:endParaRPr lang="LID4096"/>
                        </a:p>
                      </a:txBody>
                      <a:tcPr marL="46052" marR="46052" marT="0" marB="0">
                        <a:blipFill>
                          <a:blip r:embed="rId4"/>
                          <a:stretch>
                            <a:fillRect l="-100493" t="-1014679" r="-96798" b="-3670"/>
                          </a:stretch>
                        </a:blipFill>
                      </a:tcPr>
                    </a:tc>
                    <a:tc>
                      <a:txBody>
                        <a:bodyPr/>
                        <a:lstStyle/>
                        <a:p>
                          <a:endParaRPr lang="LID4096"/>
                        </a:p>
                      </a:txBody>
                      <a:tcPr marL="46052" marR="46052" marT="0" marB="0">
                        <a:blipFill>
                          <a:blip r:embed="rId4"/>
                          <a:stretch>
                            <a:fillRect l="-209794" t="-1014679" r="-1289" b="-3670"/>
                          </a:stretch>
                        </a:blipFill>
                      </a:tcPr>
                    </a:tc>
                    <a:extLst>
                      <a:ext uri="{0D108BD9-81ED-4DB2-BD59-A6C34878D82A}">
                        <a16:rowId xmlns:a16="http://schemas.microsoft.com/office/drawing/2014/main" val="1967201000"/>
                      </a:ext>
                    </a:extLst>
                  </a:tr>
                </a:tbl>
              </a:graphicData>
            </a:graphic>
          </p:graphicFrame>
        </mc:Fallback>
      </mc:AlternateContent>
      <p:sp>
        <p:nvSpPr>
          <p:cNvPr id="18" name="Rectangle 3">
            <a:extLst>
              <a:ext uri="{FF2B5EF4-FFF2-40B4-BE49-F238E27FC236}">
                <a16:creationId xmlns:a16="http://schemas.microsoft.com/office/drawing/2014/main" id="{61BA9856-49D7-4B8E-AEB4-45EEDE20FB2F}"/>
              </a:ext>
            </a:extLst>
          </p:cNvPr>
          <p:cNvSpPr>
            <a:spLocks noChangeArrowheads="1"/>
          </p:cNvSpPr>
          <p:nvPr/>
        </p:nvSpPr>
        <p:spPr bwMode="auto">
          <a:xfrm>
            <a:off x="-39030" y="434108"/>
            <a:ext cx="73932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kk-KZ" altLang="LID4096"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Гравитациялық және электростатикалық өрістерді салыстыру.</a:t>
            </a:r>
            <a:endParaRPr kumimoji="0" lang="kk-KZ" altLang="LID4096" sz="900" b="0" i="0" u="none" strike="noStrike" cap="none" normalizeH="0" baseline="0" dirty="0">
              <a:ln>
                <a:noFill/>
              </a:ln>
              <a:solidFill>
                <a:schemeClr val="tx1"/>
              </a:solidFill>
              <a:effectLst/>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kk-KZ" altLang="LID4096"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kk-KZ" altLang="LID4096" sz="1800" b="0" i="0" u="none" strike="noStrike" cap="none" normalizeH="0" baseline="0" dirty="0">
              <a:ln>
                <a:noFill/>
              </a:ln>
              <a:solidFill>
                <a:schemeClr val="tx1"/>
              </a:solidFill>
              <a:effectLst/>
              <a:latin typeface="Arial" panose="020B0604020202020204" pitchFamily="34" charset="0"/>
            </a:endParaRPr>
          </a:p>
        </p:txBody>
      </p:sp>
      <p:sp>
        <p:nvSpPr>
          <p:cNvPr id="19" name="Rectangle 4">
            <a:extLst>
              <a:ext uri="{FF2B5EF4-FFF2-40B4-BE49-F238E27FC236}">
                <a16:creationId xmlns:a16="http://schemas.microsoft.com/office/drawing/2014/main" id="{934A9497-6884-4237-84B2-DBEECA6A6213}"/>
              </a:ext>
            </a:extLst>
          </p:cNvPr>
          <p:cNvSpPr>
            <a:spLocks noChangeArrowheads="1"/>
          </p:cNvSpPr>
          <p:nvPr/>
        </p:nvSpPr>
        <p:spPr bwMode="auto">
          <a:xfrm>
            <a:off x="7393259" y="183068"/>
            <a:ext cx="72371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2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288" algn="ctr" defTabSz="914400" rtl="0" eaLnBrk="0" fontAlgn="base" latinLnBrk="0" hangingPunct="0">
              <a:lnSpc>
                <a:spcPct val="100000"/>
              </a:lnSpc>
              <a:spcBef>
                <a:spcPct val="0"/>
              </a:spcBef>
              <a:spcAft>
                <a:spcPct val="0"/>
              </a:spcAft>
              <a:buClrTx/>
              <a:buSzTx/>
              <a:buFontTx/>
              <a:buNone/>
              <a:tabLst/>
            </a:pPr>
            <a:endParaRPr kumimoji="0" lang="en-US" altLang="LID4096"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kk-KZ" altLang="LID4096"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Электромеханикалық ұқсастық</a:t>
            </a:r>
            <a:endParaRPr kumimoji="0" lang="kk-KZ" altLang="LID4096"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444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4" name="Text 1"/>
          <p:cNvSpPr/>
          <p:nvPr/>
        </p:nvSpPr>
        <p:spPr>
          <a:xfrm>
            <a:off x="751880" y="1463159"/>
            <a:ext cx="7640241" cy="2406968"/>
          </a:xfrm>
          <a:prstGeom prst="rect">
            <a:avLst/>
          </a:prstGeom>
          <a:noFill/>
          <a:ln/>
        </p:spPr>
        <p:txBody>
          <a:bodyPr wrap="square" lIns="0" tIns="0" rIns="0" bIns="0" rtlCol="0" anchor="t"/>
          <a:lstStyle/>
          <a:p>
            <a:pPr marL="0" indent="0">
              <a:lnSpc>
                <a:spcPts val="2700"/>
              </a:lnSpc>
              <a:buNone/>
            </a:pPr>
            <a:r>
              <a:rPr lang="en-US" sz="1650" dirty="0">
                <a:solidFill>
                  <a:srgbClr val="383838"/>
                </a:solidFill>
                <a:latin typeface="Patrick Hand" panose="020B0604020202020204" charset="0"/>
                <a:ea typeface="Patrick Hand" pitchFamily="34" charset="-122"/>
                <a:cs typeface="Arial" panose="020B0604020202020204" pitchFamily="34" charset="0"/>
              </a:rPr>
              <a:t>Көріп отырғанымыздай электродинамикада іргелі тәжірибелер өте көп. Келтірілген тәжірибелердің кейбіреулері мектепте демонстрация ретінде көрсетілмейді, оларды сурет немесе компьютерлік үлгілеу арқылы көрсететіп түсіндіруге болады. Мысалы, Иоффе және Милликен, Ремер мен Физо тәжірибелері. Басқалары мектептегі бар құрал жабдықтарды пайдаланып демонстрация жасап көрсетіледі. Мысалы, Эрстед, Фарадей, Ампер және т.б. тәжірибелер жасап түсіндіреді.</a:t>
            </a:r>
            <a:endParaRPr lang="en-US" sz="1650" dirty="0">
              <a:latin typeface="Patrick Hand" panose="020B0604020202020204" charset="0"/>
              <a:cs typeface="Arial" panose="020B0604020202020204" pitchFamily="34" charset="0"/>
            </a:endParaRPr>
          </a:p>
        </p:txBody>
      </p:sp>
      <p:sp>
        <p:nvSpPr>
          <p:cNvPr id="5" name="Shape 2"/>
          <p:cNvSpPr/>
          <p:nvPr/>
        </p:nvSpPr>
        <p:spPr>
          <a:xfrm>
            <a:off x="751880" y="4111823"/>
            <a:ext cx="7640241" cy="3513773"/>
          </a:xfrm>
          <a:prstGeom prst="roundRect">
            <a:avLst>
              <a:gd name="adj" fmla="val 2568"/>
            </a:avLst>
          </a:prstGeom>
          <a:noFill/>
          <a:ln w="7620">
            <a:solidFill>
              <a:srgbClr val="000000">
                <a:alpha val="8000"/>
              </a:srgbClr>
            </a:solidFill>
            <a:prstDash val="solid"/>
          </a:ln>
        </p:spPr>
      </p:sp>
      <p:sp>
        <p:nvSpPr>
          <p:cNvPr id="6" name="Shape 3"/>
          <p:cNvSpPr/>
          <p:nvPr/>
        </p:nvSpPr>
        <p:spPr>
          <a:xfrm>
            <a:off x="759500" y="4119443"/>
            <a:ext cx="7625001" cy="1648301"/>
          </a:xfrm>
          <a:prstGeom prst="rect">
            <a:avLst/>
          </a:prstGeom>
          <a:solidFill>
            <a:srgbClr val="FFFFFF">
              <a:alpha val="4000"/>
            </a:srgbClr>
          </a:solidFill>
          <a:ln/>
        </p:spPr>
      </p:sp>
      <p:sp>
        <p:nvSpPr>
          <p:cNvPr id="7" name="Text 4"/>
          <p:cNvSpPr/>
          <p:nvPr/>
        </p:nvSpPr>
        <p:spPr>
          <a:xfrm>
            <a:off x="974288" y="4255889"/>
            <a:ext cx="3379113" cy="687705"/>
          </a:xfrm>
          <a:prstGeom prst="rect">
            <a:avLst/>
          </a:prstGeom>
          <a:noFill/>
          <a:ln/>
        </p:spPr>
        <p:txBody>
          <a:bodyPr wrap="square" lIns="0" tIns="0" rIns="0" bIns="0" rtlCol="0" anchor="t"/>
          <a:lstStyle/>
          <a:p>
            <a:pPr marL="0" indent="0">
              <a:lnSpc>
                <a:spcPts val="2700"/>
              </a:lnSpc>
              <a:buNone/>
            </a:pPr>
            <a:r>
              <a:rPr lang="en-US" sz="1650" b="1" dirty="0">
                <a:solidFill>
                  <a:srgbClr val="383838"/>
                </a:solidFill>
                <a:latin typeface="Patrick Hand" panose="020B0604020202020204" charset="0"/>
                <a:ea typeface="Patrick Hand" pitchFamily="34" charset="-122"/>
                <a:cs typeface="Arial" panose="020B0604020202020204" pitchFamily="34" charset="0"/>
              </a:rPr>
              <a:t>Демонстрацияланатын тәжірибелер</a:t>
            </a:r>
            <a:endParaRPr lang="en-US" sz="1650" dirty="0">
              <a:latin typeface="Patrick Hand" panose="020B0604020202020204" charset="0"/>
              <a:cs typeface="Arial" panose="020B0604020202020204" pitchFamily="34" charset="0"/>
            </a:endParaRPr>
          </a:p>
        </p:txBody>
      </p:sp>
      <p:sp>
        <p:nvSpPr>
          <p:cNvPr id="8" name="Text 5"/>
          <p:cNvSpPr/>
          <p:nvPr/>
        </p:nvSpPr>
        <p:spPr>
          <a:xfrm>
            <a:off x="4790599" y="4255889"/>
            <a:ext cx="3379113" cy="1375410"/>
          </a:xfrm>
          <a:prstGeom prst="rect">
            <a:avLst/>
          </a:prstGeom>
          <a:noFill/>
          <a:ln/>
        </p:spPr>
        <p:txBody>
          <a:bodyPr wrap="square" lIns="0" tIns="0" rIns="0" bIns="0" rtlCol="0" anchor="t"/>
          <a:lstStyle/>
          <a:p>
            <a:pPr marL="0" indent="0">
              <a:lnSpc>
                <a:spcPts val="2700"/>
              </a:lnSpc>
              <a:buNone/>
            </a:pPr>
            <a:r>
              <a:rPr lang="en-US" sz="1650" b="1" dirty="0">
                <a:solidFill>
                  <a:srgbClr val="383838"/>
                </a:solidFill>
                <a:latin typeface="Patrick Hand" panose="020B0604020202020204" charset="0"/>
                <a:ea typeface="Patrick Hand" pitchFamily="34" charset="-122"/>
                <a:cs typeface="Arial" panose="020B0604020202020204" pitchFamily="34" charset="0"/>
              </a:rPr>
              <a:t>Суреттер немесе компьютерлік үлгілер арқылы көрсетілетін тәжірибелер</a:t>
            </a:r>
            <a:endParaRPr lang="en-US" sz="1650" dirty="0">
              <a:latin typeface="Patrick Hand" panose="020B0604020202020204" charset="0"/>
              <a:cs typeface="Arial" panose="020B0604020202020204" pitchFamily="34" charset="0"/>
            </a:endParaRPr>
          </a:p>
        </p:txBody>
      </p:sp>
      <p:sp>
        <p:nvSpPr>
          <p:cNvPr id="9" name="Shape 6"/>
          <p:cNvSpPr/>
          <p:nvPr/>
        </p:nvSpPr>
        <p:spPr>
          <a:xfrm>
            <a:off x="759500" y="5767745"/>
            <a:ext cx="7625001" cy="616744"/>
          </a:xfrm>
          <a:prstGeom prst="rect">
            <a:avLst/>
          </a:prstGeom>
          <a:solidFill>
            <a:srgbClr val="000000">
              <a:alpha val="4000"/>
            </a:srgbClr>
          </a:solidFill>
          <a:ln/>
        </p:spPr>
      </p:sp>
      <p:sp>
        <p:nvSpPr>
          <p:cNvPr id="10" name="Text 7"/>
          <p:cNvSpPr/>
          <p:nvPr/>
        </p:nvSpPr>
        <p:spPr>
          <a:xfrm>
            <a:off x="974288" y="5904190"/>
            <a:ext cx="3379113" cy="343853"/>
          </a:xfrm>
          <a:prstGeom prst="rect">
            <a:avLst/>
          </a:prstGeom>
          <a:noFill/>
          <a:ln/>
        </p:spPr>
        <p:txBody>
          <a:bodyPr wrap="none" lIns="0" tIns="0" rIns="0" bIns="0" rtlCol="0" anchor="t"/>
          <a:lstStyle/>
          <a:p>
            <a:pPr marL="0" indent="0">
              <a:lnSpc>
                <a:spcPts val="2700"/>
              </a:lnSpc>
              <a:buNone/>
            </a:pPr>
            <a:r>
              <a:rPr lang="en-US" sz="1650" dirty="0">
                <a:solidFill>
                  <a:srgbClr val="383838"/>
                </a:solidFill>
                <a:latin typeface="Patrick Hand" panose="020B0604020202020204" charset="0"/>
                <a:ea typeface="Patrick Hand" pitchFamily="34" charset="-122"/>
                <a:cs typeface="Arial" panose="020B0604020202020204" pitchFamily="34" charset="0"/>
              </a:rPr>
              <a:t>Эрстед</a:t>
            </a:r>
            <a:endParaRPr lang="en-US" sz="1650" dirty="0">
              <a:latin typeface="Patrick Hand" panose="020B0604020202020204" charset="0"/>
              <a:cs typeface="Arial" panose="020B0604020202020204" pitchFamily="34" charset="0"/>
            </a:endParaRPr>
          </a:p>
        </p:txBody>
      </p:sp>
      <p:sp>
        <p:nvSpPr>
          <p:cNvPr id="11" name="Text 8"/>
          <p:cNvSpPr/>
          <p:nvPr/>
        </p:nvSpPr>
        <p:spPr>
          <a:xfrm>
            <a:off x="4790599" y="5904190"/>
            <a:ext cx="3379113" cy="343853"/>
          </a:xfrm>
          <a:prstGeom prst="rect">
            <a:avLst/>
          </a:prstGeom>
          <a:noFill/>
          <a:ln/>
        </p:spPr>
        <p:txBody>
          <a:bodyPr wrap="none" lIns="0" tIns="0" rIns="0" bIns="0" rtlCol="0" anchor="t"/>
          <a:lstStyle/>
          <a:p>
            <a:pPr marL="0" indent="0">
              <a:lnSpc>
                <a:spcPts val="2700"/>
              </a:lnSpc>
              <a:buNone/>
            </a:pPr>
            <a:r>
              <a:rPr lang="en-US" sz="1650" dirty="0">
                <a:solidFill>
                  <a:srgbClr val="383838"/>
                </a:solidFill>
                <a:latin typeface="Patrick Hand" panose="020B0604020202020204" charset="0"/>
                <a:ea typeface="Patrick Hand" pitchFamily="34" charset="-122"/>
                <a:cs typeface="Arial" panose="020B0604020202020204" pitchFamily="34" charset="0"/>
              </a:rPr>
              <a:t>Иоффе және Милликен</a:t>
            </a:r>
            <a:endParaRPr lang="en-US" sz="1650" dirty="0">
              <a:latin typeface="Patrick Hand" panose="020B0604020202020204" charset="0"/>
              <a:cs typeface="Arial" panose="020B0604020202020204" pitchFamily="34" charset="0"/>
            </a:endParaRPr>
          </a:p>
        </p:txBody>
      </p:sp>
      <p:sp>
        <p:nvSpPr>
          <p:cNvPr id="12" name="Shape 9"/>
          <p:cNvSpPr/>
          <p:nvPr/>
        </p:nvSpPr>
        <p:spPr>
          <a:xfrm>
            <a:off x="759500" y="6384488"/>
            <a:ext cx="7625001" cy="616744"/>
          </a:xfrm>
          <a:prstGeom prst="rect">
            <a:avLst/>
          </a:prstGeom>
          <a:solidFill>
            <a:srgbClr val="FFFFFF">
              <a:alpha val="4000"/>
            </a:srgbClr>
          </a:solidFill>
          <a:ln/>
        </p:spPr>
      </p:sp>
      <p:sp>
        <p:nvSpPr>
          <p:cNvPr id="13" name="Text 10"/>
          <p:cNvSpPr/>
          <p:nvPr/>
        </p:nvSpPr>
        <p:spPr>
          <a:xfrm>
            <a:off x="974288" y="6520934"/>
            <a:ext cx="3379113" cy="343853"/>
          </a:xfrm>
          <a:prstGeom prst="rect">
            <a:avLst/>
          </a:prstGeom>
          <a:noFill/>
          <a:ln/>
        </p:spPr>
        <p:txBody>
          <a:bodyPr wrap="none" lIns="0" tIns="0" rIns="0" bIns="0" rtlCol="0" anchor="t"/>
          <a:lstStyle/>
          <a:p>
            <a:pPr marL="0" indent="0">
              <a:lnSpc>
                <a:spcPts val="2700"/>
              </a:lnSpc>
              <a:buNone/>
            </a:pPr>
            <a:r>
              <a:rPr lang="en-US" sz="1650" dirty="0">
                <a:solidFill>
                  <a:srgbClr val="383838"/>
                </a:solidFill>
                <a:latin typeface="Patrick Hand" panose="020B0604020202020204" charset="0"/>
                <a:ea typeface="Patrick Hand" pitchFamily="34" charset="-122"/>
                <a:cs typeface="Arial" panose="020B0604020202020204" pitchFamily="34" charset="0"/>
              </a:rPr>
              <a:t>Фарадей</a:t>
            </a:r>
            <a:endParaRPr lang="en-US" sz="1650" dirty="0">
              <a:latin typeface="Patrick Hand" panose="020B0604020202020204" charset="0"/>
              <a:cs typeface="Arial" panose="020B0604020202020204" pitchFamily="34" charset="0"/>
            </a:endParaRPr>
          </a:p>
        </p:txBody>
      </p:sp>
      <p:sp>
        <p:nvSpPr>
          <p:cNvPr id="14" name="Text 11"/>
          <p:cNvSpPr/>
          <p:nvPr/>
        </p:nvSpPr>
        <p:spPr>
          <a:xfrm>
            <a:off x="4790599" y="6520934"/>
            <a:ext cx="3379113" cy="343853"/>
          </a:xfrm>
          <a:prstGeom prst="rect">
            <a:avLst/>
          </a:prstGeom>
          <a:noFill/>
          <a:ln/>
        </p:spPr>
        <p:txBody>
          <a:bodyPr wrap="none" lIns="0" tIns="0" rIns="0" bIns="0" rtlCol="0" anchor="t"/>
          <a:lstStyle/>
          <a:p>
            <a:pPr marL="0" indent="0">
              <a:lnSpc>
                <a:spcPts val="2700"/>
              </a:lnSpc>
              <a:buNone/>
            </a:pPr>
            <a:r>
              <a:rPr lang="en-US" sz="1650" dirty="0">
                <a:solidFill>
                  <a:srgbClr val="383838"/>
                </a:solidFill>
                <a:latin typeface="Patrick Hand" panose="020B0604020202020204" charset="0"/>
                <a:ea typeface="Patrick Hand" pitchFamily="34" charset="-122"/>
                <a:cs typeface="Arial" panose="020B0604020202020204" pitchFamily="34" charset="0"/>
              </a:rPr>
              <a:t>Ремер мен Физо</a:t>
            </a:r>
            <a:endParaRPr lang="en-US" sz="1650" dirty="0">
              <a:latin typeface="Patrick Hand" panose="020B0604020202020204" charset="0"/>
              <a:cs typeface="Arial" panose="020B0604020202020204" pitchFamily="34" charset="0"/>
            </a:endParaRPr>
          </a:p>
        </p:txBody>
      </p:sp>
      <p:sp>
        <p:nvSpPr>
          <p:cNvPr id="15" name="Shape 12"/>
          <p:cNvSpPr/>
          <p:nvPr/>
        </p:nvSpPr>
        <p:spPr>
          <a:xfrm>
            <a:off x="759500" y="7001232"/>
            <a:ext cx="7625001" cy="616744"/>
          </a:xfrm>
          <a:prstGeom prst="rect">
            <a:avLst/>
          </a:prstGeom>
          <a:solidFill>
            <a:srgbClr val="000000">
              <a:alpha val="4000"/>
            </a:srgbClr>
          </a:solidFill>
          <a:ln/>
        </p:spPr>
      </p:sp>
      <p:sp>
        <p:nvSpPr>
          <p:cNvPr id="16" name="Text 13"/>
          <p:cNvSpPr/>
          <p:nvPr/>
        </p:nvSpPr>
        <p:spPr>
          <a:xfrm>
            <a:off x="974288" y="7137678"/>
            <a:ext cx="3379113" cy="343853"/>
          </a:xfrm>
          <a:prstGeom prst="rect">
            <a:avLst/>
          </a:prstGeom>
          <a:noFill/>
          <a:ln/>
        </p:spPr>
        <p:txBody>
          <a:bodyPr wrap="none" lIns="0" tIns="0" rIns="0" bIns="0" rtlCol="0" anchor="t"/>
          <a:lstStyle/>
          <a:p>
            <a:pPr marL="0" indent="0">
              <a:lnSpc>
                <a:spcPts val="2700"/>
              </a:lnSpc>
              <a:buNone/>
            </a:pPr>
            <a:r>
              <a:rPr lang="en-US" sz="1650" dirty="0">
                <a:solidFill>
                  <a:srgbClr val="383838"/>
                </a:solidFill>
                <a:latin typeface="Patrick Hand" panose="020B0604020202020204" charset="0"/>
                <a:ea typeface="Patrick Hand" pitchFamily="34" charset="-122"/>
                <a:cs typeface="Arial" panose="020B0604020202020204" pitchFamily="34" charset="0"/>
              </a:rPr>
              <a:t>Ампер</a:t>
            </a:r>
            <a:endParaRPr lang="en-US" sz="1650" dirty="0">
              <a:latin typeface="Patrick Hand" panose="020B0604020202020204" charset="0"/>
              <a:cs typeface="Arial" panose="020B0604020202020204" pitchFamily="34" charset="0"/>
            </a:endParaRPr>
          </a:p>
        </p:txBody>
      </p:sp>
      <p:sp>
        <p:nvSpPr>
          <p:cNvPr id="17" name="Text 14"/>
          <p:cNvSpPr/>
          <p:nvPr/>
        </p:nvSpPr>
        <p:spPr>
          <a:xfrm>
            <a:off x="4790599" y="7137678"/>
            <a:ext cx="3379113" cy="343853"/>
          </a:xfrm>
          <a:prstGeom prst="rect">
            <a:avLst/>
          </a:prstGeom>
          <a:noFill/>
          <a:ln/>
        </p:spPr>
        <p:txBody>
          <a:bodyPr wrap="none" lIns="0" tIns="0" rIns="0" bIns="0" rtlCol="0" anchor="t"/>
          <a:lstStyle/>
          <a:p>
            <a:pPr marL="0" indent="0">
              <a:lnSpc>
                <a:spcPts val="2700"/>
              </a:lnSpc>
              <a:buNone/>
            </a:pPr>
            <a:endParaRPr lang="en-US" sz="1650" dirty="0">
              <a:latin typeface="Patrick Hand" panose="020B0604020202020204" charset="0"/>
              <a:cs typeface="Arial" panose="020B0604020202020204" pitchFamily="34" charset="0"/>
            </a:endParaRPr>
          </a:p>
        </p:txBody>
      </p:sp>
      <p:sp>
        <p:nvSpPr>
          <p:cNvPr id="18" name="Прямоугольник 17">
            <a:extLst>
              <a:ext uri="{FF2B5EF4-FFF2-40B4-BE49-F238E27FC236}">
                <a16:creationId xmlns:a16="http://schemas.microsoft.com/office/drawing/2014/main" id="{C1E62F13-9091-474C-A501-01C212D4D48D}"/>
              </a:ext>
            </a:extLst>
          </p:cNvPr>
          <p:cNvSpPr/>
          <p:nvPr/>
        </p:nvSpPr>
        <p:spPr>
          <a:xfrm>
            <a:off x="595326" y="396327"/>
            <a:ext cx="7953347" cy="646331"/>
          </a:xfrm>
          <a:prstGeom prst="rect">
            <a:avLst/>
          </a:prstGeom>
        </p:spPr>
        <p:txBody>
          <a:bodyPr wrap="square">
            <a:spAutoFit/>
          </a:bodyPr>
          <a:lstStyle/>
          <a:p>
            <a:r>
              <a:rPr lang="ru-RU" i="1" dirty="0">
                <a:latin typeface="Arial" panose="020B0604020202020204" pitchFamily="34" charset="0"/>
                <a:ea typeface="Calibri" panose="020F0502020204030204" pitchFamily="34" charset="0"/>
                <a:cs typeface="Arial" panose="020B0604020202020204" pitchFamily="34" charset="0"/>
              </a:rPr>
              <a:t>«Электродинамика </a:t>
            </a:r>
            <a:r>
              <a:rPr lang="ru-RU" i="1" dirty="0" err="1">
                <a:latin typeface="Arial" panose="020B0604020202020204" pitchFamily="34" charset="0"/>
                <a:ea typeface="Calibri" panose="020F0502020204030204" pitchFamily="34" charset="0"/>
                <a:cs typeface="Arial" panose="020B0604020202020204" pitchFamily="34" charset="0"/>
              </a:rPr>
              <a:t>бөліміндегі</a:t>
            </a:r>
            <a:r>
              <a:rPr lang="ru-RU" i="1" dirty="0">
                <a:latin typeface="Arial" panose="020B0604020202020204" pitchFamily="34" charset="0"/>
                <a:ea typeface="Calibri" panose="020F0502020204030204" pitchFamily="34" charset="0"/>
                <a:cs typeface="Arial" panose="020B0604020202020204" pitchFamily="34" charset="0"/>
              </a:rPr>
              <a:t> </a:t>
            </a:r>
            <a:r>
              <a:rPr lang="ru-RU" i="1" dirty="0" err="1">
                <a:latin typeface="Arial" panose="020B0604020202020204" pitchFamily="34" charset="0"/>
                <a:ea typeface="Calibri" panose="020F0502020204030204" pitchFamily="34" charset="0"/>
                <a:cs typeface="Arial" panose="020B0604020202020204" pitchFamily="34" charset="0"/>
              </a:rPr>
              <a:t>негізгі</a:t>
            </a:r>
            <a:r>
              <a:rPr lang="ru-RU" i="1" dirty="0">
                <a:latin typeface="Arial" panose="020B0604020202020204" pitchFamily="34" charset="0"/>
                <a:ea typeface="Calibri" panose="020F0502020204030204" pitchFamily="34" charset="0"/>
                <a:cs typeface="Arial" panose="020B0604020202020204" pitchFamily="34" charset="0"/>
              </a:rPr>
              <a:t> </a:t>
            </a:r>
            <a:r>
              <a:rPr lang="ru-RU" i="1" dirty="0" err="1">
                <a:latin typeface="Arial" panose="020B0604020202020204" pitchFamily="34" charset="0"/>
                <a:ea typeface="Calibri" panose="020F0502020204030204" pitchFamily="34" charset="0"/>
                <a:cs typeface="Arial" panose="020B0604020202020204" pitchFamily="34" charset="0"/>
              </a:rPr>
              <a:t>ұғымдарга</a:t>
            </a:r>
            <a:r>
              <a:rPr lang="ru-RU" i="1" dirty="0">
                <a:latin typeface="Arial" panose="020B0604020202020204" pitchFamily="34" charset="0"/>
                <a:ea typeface="Calibri" panose="020F0502020204030204" pitchFamily="34" charset="0"/>
                <a:cs typeface="Arial" panose="020B0604020202020204" pitchFamily="34" charset="0"/>
              </a:rPr>
              <a:t> </a:t>
            </a:r>
            <a:r>
              <a:rPr lang="ru-RU" i="1" dirty="0" err="1">
                <a:latin typeface="Arial" panose="020B0604020202020204" pitchFamily="34" charset="0"/>
                <a:ea typeface="Calibri" panose="020F0502020204030204" pitchFamily="34" charset="0"/>
                <a:cs typeface="Arial" panose="020B0604020202020204" pitchFamily="34" charset="0"/>
              </a:rPr>
              <a:t>ғылыми-әдістемелік</a:t>
            </a:r>
            <a:r>
              <a:rPr lang="ru-RU" i="1" dirty="0">
                <a:latin typeface="Arial" panose="020B0604020202020204" pitchFamily="34" charset="0"/>
                <a:ea typeface="Calibri" panose="020F0502020204030204" pitchFamily="34" charset="0"/>
                <a:cs typeface="Arial" panose="020B0604020202020204" pitchFamily="34" charset="0"/>
              </a:rPr>
              <a:t> </a:t>
            </a:r>
            <a:r>
              <a:rPr lang="ru-RU" i="1" dirty="0" err="1">
                <a:latin typeface="Arial" panose="020B0604020202020204" pitchFamily="34" charset="0"/>
                <a:ea typeface="Calibri" panose="020F0502020204030204" pitchFamily="34" charset="0"/>
                <a:cs typeface="Arial" panose="020B0604020202020204" pitchFamily="34" charset="0"/>
              </a:rPr>
              <a:t>талдау</a:t>
            </a:r>
            <a:r>
              <a:rPr lang="ru-RU" i="1" dirty="0">
                <a:latin typeface="Arial" panose="020B0604020202020204" pitchFamily="34" charset="0"/>
                <a:ea typeface="Calibri" panose="020F0502020204030204" pitchFamily="34" charset="0"/>
                <a:cs typeface="Arial" panose="020B0604020202020204" pitchFamily="34" charset="0"/>
              </a:rPr>
              <a:t> </a:t>
            </a:r>
            <a:r>
              <a:rPr lang="ru-RU" i="1" dirty="0" err="1">
                <a:latin typeface="Arial" panose="020B0604020202020204" pitchFamily="34" charset="0"/>
                <a:ea typeface="Calibri" panose="020F0502020204030204" pitchFamily="34" charset="0"/>
                <a:cs typeface="Arial" panose="020B0604020202020204" pitchFamily="34" charset="0"/>
              </a:rPr>
              <a:t>жасау</a:t>
            </a:r>
            <a:r>
              <a:rPr lang="ru-RU" i="1" dirty="0">
                <a:latin typeface="Arial" panose="020B0604020202020204" pitchFamily="34" charset="0"/>
                <a:ea typeface="Calibri" panose="020F0502020204030204" pitchFamily="34" charset="0"/>
                <a:cs typeface="Arial" panose="020B0604020202020204" pitchFamily="34" charset="0"/>
              </a:rPr>
              <a:t>»</a:t>
            </a:r>
            <a:endParaRPr lang="LID4096" i="1" dirty="0">
              <a:latin typeface="Patrick Hand" panose="020B060402020202020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1593533"/>
            <a:ext cx="7415927" cy="1234202"/>
          </a:xfrm>
          <a:prstGeom prst="rect">
            <a:avLst/>
          </a:prstGeom>
          <a:noFill/>
          <a:ln/>
        </p:spPr>
        <p:txBody>
          <a:bodyPr wrap="squar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Электродинамикадағы теориялар мен ұғымдар</a:t>
            </a:r>
            <a:endParaRPr lang="en-US" sz="3850" dirty="0"/>
          </a:p>
        </p:txBody>
      </p:sp>
      <p:sp>
        <p:nvSpPr>
          <p:cNvPr id="4" name="Text 1"/>
          <p:cNvSpPr/>
          <p:nvPr/>
        </p:nvSpPr>
        <p:spPr>
          <a:xfrm>
            <a:off x="6350437" y="3198019"/>
            <a:ext cx="7415927" cy="1580198"/>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Электродинамика электрлік зарядталған денелердің немесе бөлшектердің арасында өзара әсер туғызатын электрмагниттік өрістің зандылықтары мен қасиеттерін зерттейтін ғылым.</a:t>
            </a:r>
            <a:endParaRPr lang="en-US" sz="1900" dirty="0"/>
          </a:p>
        </p:txBody>
      </p:sp>
      <p:sp>
        <p:nvSpPr>
          <p:cNvPr id="5" name="Text 2"/>
          <p:cNvSpPr/>
          <p:nvPr/>
        </p:nvSpPr>
        <p:spPr>
          <a:xfrm>
            <a:off x="6350437" y="5055870"/>
            <a:ext cx="7415927" cy="1580198"/>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Табиғатта бір ғана электрмагниттік өріс бар, оның әр түрлі білінуі электр және магнит өрістері. Электродинамиканы оқып үйрену электрмагниттік өрістің осы екі байқалуына негізделіп жүргізіледі.</a:t>
            </a:r>
            <a:endParaRPr lang="en-US" sz="1900" dirty="0"/>
          </a:p>
        </p:txBody>
      </p:sp>
      <p:sp>
        <p:nvSpPr>
          <p:cNvPr id="6" name="Прямоугольник 5">
            <a:extLst>
              <a:ext uri="{FF2B5EF4-FFF2-40B4-BE49-F238E27FC236}">
                <a16:creationId xmlns:a16="http://schemas.microsoft.com/office/drawing/2014/main" id="{B7D70E96-0392-4E13-8231-BBEB9D9162B5}"/>
              </a:ext>
            </a:extLst>
          </p:cNvPr>
          <p:cNvSpPr/>
          <p:nvPr/>
        </p:nvSpPr>
        <p:spPr>
          <a:xfrm>
            <a:off x="12653641" y="7605656"/>
            <a:ext cx="1913096" cy="580913"/>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77728"/>
          </a:xfrm>
          <a:prstGeom prst="rect">
            <a:avLst/>
          </a:prstGeom>
        </p:spPr>
      </p:pic>
      <p:sp>
        <p:nvSpPr>
          <p:cNvPr id="3" name="Text 0"/>
          <p:cNvSpPr/>
          <p:nvPr/>
        </p:nvSpPr>
        <p:spPr>
          <a:xfrm>
            <a:off x="1920716" y="3388757"/>
            <a:ext cx="6746081" cy="555546"/>
          </a:xfrm>
          <a:prstGeom prst="rect">
            <a:avLst/>
          </a:prstGeom>
          <a:noFill/>
          <a:ln/>
        </p:spPr>
        <p:txBody>
          <a:bodyPr wrap="none" lIns="0" tIns="0" rIns="0" bIns="0" rtlCol="0" anchor="t"/>
          <a:lstStyle/>
          <a:p>
            <a:pPr marL="0" indent="0">
              <a:lnSpc>
                <a:spcPts val="4350"/>
              </a:lnSpc>
              <a:buNone/>
            </a:pPr>
            <a:r>
              <a:rPr lang="en-US" sz="3450" dirty="0">
                <a:solidFill>
                  <a:srgbClr val="383838"/>
                </a:solidFill>
                <a:latin typeface="Patrick Hand" pitchFamily="34" charset="0"/>
                <a:ea typeface="Patrick Hand" pitchFamily="34" charset="-122"/>
                <a:cs typeface="Patrick Hand" pitchFamily="34" charset="-120"/>
              </a:rPr>
              <a:t>Электр заряды мен электр өрісі</a:t>
            </a:r>
            <a:endParaRPr lang="en-US" sz="3450" dirty="0"/>
          </a:p>
        </p:txBody>
      </p:sp>
      <p:sp>
        <p:nvSpPr>
          <p:cNvPr id="4" name="Text 1"/>
          <p:cNvSpPr/>
          <p:nvPr/>
        </p:nvSpPr>
        <p:spPr>
          <a:xfrm>
            <a:off x="1920716" y="4277558"/>
            <a:ext cx="10788968" cy="710803"/>
          </a:xfrm>
          <a:prstGeom prst="rect">
            <a:avLst/>
          </a:prstGeom>
          <a:noFill/>
          <a:ln/>
        </p:spPr>
        <p:txBody>
          <a:bodyPr wrap="square" lIns="0" tIns="0" rIns="0" bIns="0" rtlCol="0" anchor="t"/>
          <a:lstStyle/>
          <a:p>
            <a:pPr marL="0" indent="0">
              <a:lnSpc>
                <a:spcPts val="2750"/>
              </a:lnSpc>
              <a:buNone/>
            </a:pPr>
            <a:r>
              <a:rPr lang="en-US" sz="1700" dirty="0">
                <a:solidFill>
                  <a:srgbClr val="383838"/>
                </a:solidFill>
                <a:latin typeface="Patrick Hand" pitchFamily="34" charset="0"/>
                <a:ea typeface="Patrick Hand" pitchFamily="34" charset="-122"/>
                <a:cs typeface="Patrick Hand" pitchFamily="34" charset="-120"/>
              </a:rPr>
              <a:t>Электр заряды – элементар бөлшектердің қасиеті. Зарядталған денелер электрмагниттік өріс арқылы әсерлеседі. Электр заряды мен электрмагниттік өріс бір-біріне байланысты ұғымдар.</a:t>
            </a:r>
            <a:endParaRPr lang="en-US" sz="1700" dirty="0"/>
          </a:p>
        </p:txBody>
      </p:sp>
      <p:sp>
        <p:nvSpPr>
          <p:cNvPr id="5" name="Text 2"/>
          <p:cNvSpPr/>
          <p:nvPr/>
        </p:nvSpPr>
        <p:spPr>
          <a:xfrm>
            <a:off x="1920716" y="5238274"/>
            <a:ext cx="10788968" cy="1066205"/>
          </a:xfrm>
          <a:prstGeom prst="rect">
            <a:avLst/>
          </a:prstGeom>
          <a:noFill/>
          <a:ln/>
        </p:spPr>
        <p:txBody>
          <a:bodyPr wrap="square" lIns="0" tIns="0" rIns="0" bIns="0" rtlCol="0" anchor="t"/>
          <a:lstStyle/>
          <a:p>
            <a:pPr marL="0" indent="0">
              <a:lnSpc>
                <a:spcPts val="2750"/>
              </a:lnSpc>
              <a:buNone/>
            </a:pPr>
            <a:r>
              <a:rPr lang="en-US" sz="1700" dirty="0">
                <a:solidFill>
                  <a:srgbClr val="383838"/>
                </a:solidFill>
                <a:latin typeface="Patrick Hand" pitchFamily="34" charset="0"/>
                <a:ea typeface="Patrick Hand" pitchFamily="34" charset="-122"/>
                <a:cs typeface="Patrick Hand" pitchFamily="34" charset="-120"/>
              </a:rPr>
              <a:t>Зарядтың шамасы санақ жүйесін таңдауға байланысты емес. Атомдар мен молекулалар электрлік бейтарап, себебі электронның және ядроның заряд шамалары бір-біріне тең, таңбалары қарама-қарсы.</a:t>
            </a:r>
            <a:endParaRPr lang="en-US" sz="1700" dirty="0"/>
          </a:p>
        </p:txBody>
      </p:sp>
      <p:sp>
        <p:nvSpPr>
          <p:cNvPr id="6" name="Text 3"/>
          <p:cNvSpPr/>
          <p:nvPr/>
        </p:nvSpPr>
        <p:spPr>
          <a:xfrm>
            <a:off x="1920716" y="6554391"/>
            <a:ext cx="10788968" cy="1066205"/>
          </a:xfrm>
          <a:prstGeom prst="rect">
            <a:avLst/>
          </a:prstGeom>
          <a:noFill/>
          <a:ln/>
        </p:spPr>
        <p:txBody>
          <a:bodyPr wrap="square" lIns="0" tIns="0" rIns="0" bIns="0" rtlCol="0" anchor="t"/>
          <a:lstStyle/>
          <a:p>
            <a:pPr marL="0" indent="0">
              <a:lnSpc>
                <a:spcPts val="2750"/>
              </a:lnSpc>
              <a:buNone/>
            </a:pPr>
            <a:r>
              <a:rPr lang="en-US" sz="1700" dirty="0">
                <a:solidFill>
                  <a:srgbClr val="383838"/>
                </a:solidFill>
                <a:latin typeface="Patrick Hand" pitchFamily="34" charset="0"/>
                <a:ea typeface="Patrick Hand" pitchFamily="34" charset="-122"/>
                <a:cs typeface="Patrick Hand" pitchFamily="34" charset="-120"/>
              </a:rPr>
              <a:t>Зарядтың бөлінгіштігі мен дискреттілігін көрсету үшін электрон ұғымы енгізіледі. Зарядтың бөлінгіштігін 8-сыныпта қарастырады. Зарядтың дискреттілігі Иоффе және Милликен тәжірибелерінде дәлелденеді.</a:t>
            </a:r>
            <a:endParaRPr lang="en-US" sz="1700" dirty="0"/>
          </a:p>
        </p:txBody>
      </p:sp>
      <p:sp>
        <p:nvSpPr>
          <p:cNvPr id="7" name="Прямоугольник 6">
            <a:extLst>
              <a:ext uri="{FF2B5EF4-FFF2-40B4-BE49-F238E27FC236}">
                <a16:creationId xmlns:a16="http://schemas.microsoft.com/office/drawing/2014/main" id="{50B1D3B5-D4C8-4BAD-A2B8-6B86A554D429}"/>
              </a:ext>
            </a:extLst>
          </p:cNvPr>
          <p:cNvSpPr/>
          <p:nvPr/>
        </p:nvSpPr>
        <p:spPr>
          <a:xfrm>
            <a:off x="12653641" y="7605656"/>
            <a:ext cx="1913096" cy="580913"/>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1111925"/>
            <a:ext cx="5351740"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Электромагниттік өріс</a:t>
            </a:r>
            <a:endParaRPr lang="en-US" sz="3850" dirty="0"/>
          </a:p>
        </p:txBody>
      </p:sp>
      <p:sp>
        <p:nvSpPr>
          <p:cNvPr id="4" name="Text 1"/>
          <p:cNvSpPr/>
          <p:nvPr/>
        </p:nvSpPr>
        <p:spPr>
          <a:xfrm>
            <a:off x="864037" y="2099310"/>
            <a:ext cx="7415927" cy="2370296"/>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Электромагниттік өріс ұғымын орта мектепте макроскопиялық электрдинамиканың элементтері арқылы түсіндіруге болады. Максвелл электрдинамикасы орта мектепте оқытылады. Максвелл теңдеулері электрмагниттік өрісті сипаттайды, ол электр өрісінің </a:t>
            </a:r>
            <a:r>
              <a:rPr lang="en-US" sz="1900" dirty="0" err="1">
                <a:solidFill>
                  <a:srgbClr val="383838"/>
                </a:solidFill>
                <a:latin typeface="Patrick Hand" pitchFamily="34" charset="0"/>
                <a:ea typeface="Patrick Hand" pitchFamily="34" charset="-122"/>
                <a:cs typeface="Patrick Hand" pitchFamily="34" charset="-120"/>
              </a:rPr>
              <a:t>кернеулігі</a:t>
            </a:r>
            <a:r>
              <a:rPr lang="en-US" sz="1900" dirty="0">
                <a:solidFill>
                  <a:srgbClr val="383838"/>
                </a:solidFill>
                <a:latin typeface="Patrick Hand" pitchFamily="34" charset="0"/>
                <a:ea typeface="Patrick Hand" pitchFamily="34" charset="-122"/>
                <a:cs typeface="Patrick Hand" pitchFamily="34" charset="-120"/>
              </a:rPr>
              <a:t>  Е </a:t>
            </a:r>
            <a:r>
              <a:rPr lang="en-US" sz="1900" dirty="0" err="1">
                <a:solidFill>
                  <a:srgbClr val="383838"/>
                </a:solidFill>
                <a:latin typeface="Patrick Hand" pitchFamily="34" charset="0"/>
                <a:ea typeface="Patrick Hand" pitchFamily="34" charset="-122"/>
                <a:cs typeface="Patrick Hand" pitchFamily="34" charset="-120"/>
              </a:rPr>
              <a:t>және</a:t>
            </a:r>
            <a:r>
              <a:rPr lang="en-US" sz="1900" dirty="0">
                <a:solidFill>
                  <a:srgbClr val="383838"/>
                </a:solidFill>
                <a:latin typeface="Patrick Hand" pitchFamily="34" charset="0"/>
                <a:ea typeface="Patrick Hand" pitchFamily="34" charset="-122"/>
                <a:cs typeface="Patrick Hand" pitchFamily="34" charset="-120"/>
              </a:rPr>
              <a:t> магнит индукция векторы В </a:t>
            </a:r>
            <a:r>
              <a:rPr lang="en-US" sz="1900" dirty="0" err="1">
                <a:solidFill>
                  <a:srgbClr val="383838"/>
                </a:solidFill>
                <a:latin typeface="Patrick Hand" pitchFamily="34" charset="0"/>
                <a:ea typeface="Patrick Hand" pitchFamily="34" charset="-122"/>
                <a:cs typeface="Patrick Hand" pitchFamily="34" charset="-120"/>
              </a:rPr>
              <a:t>арқылы</a:t>
            </a:r>
            <a:r>
              <a:rPr lang="en-US" sz="1900" dirty="0">
                <a:solidFill>
                  <a:srgbClr val="383838"/>
                </a:solidFill>
                <a:latin typeface="Patrick Hand" pitchFamily="34" charset="0"/>
                <a:ea typeface="Patrick Hand" pitchFamily="34" charset="-122"/>
                <a:cs typeface="Patrick Hand" pitchFamily="34" charset="-120"/>
              </a:rPr>
              <a:t> жазылады.</a:t>
            </a:r>
            <a:endParaRPr lang="en-US" sz="1900" dirty="0"/>
          </a:p>
        </p:txBody>
      </p:sp>
      <p:sp>
        <p:nvSpPr>
          <p:cNvPr id="5" name="Text 2"/>
          <p:cNvSpPr/>
          <p:nvPr/>
        </p:nvSpPr>
        <p:spPr>
          <a:xfrm>
            <a:off x="864037" y="4747260"/>
            <a:ext cx="7415927" cy="2370296"/>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Максвелл теориясында ортаның қасиеті үш шамамен сипатталады: ε -диэлектрлік өтімділік, магнит өрісінің өтімділігі - µ және меншікті электрлік өткізгіштік γ. Жалпы алғанда әр нүктедегі электрмагниттік өріс алты шамамен сипатталады: E x , E y , E z , B x , B y , B z , бұлардың араларында өзара байланыс бар.</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1170</Words>
  <Application>Microsoft Office PowerPoint</Application>
  <PresentationFormat>Произвольный</PresentationFormat>
  <Paragraphs>166</Paragraphs>
  <Slides>12</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Cambria Math</vt:lpstr>
      <vt:lpstr>Times New Roman</vt:lpstr>
      <vt:lpstr>Arial</vt:lpstr>
      <vt:lpstr>Patrick Hand</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Аралбаева Гульнара Мырзахановна</cp:lastModifiedBy>
  <cp:revision>5</cp:revision>
  <dcterms:created xsi:type="dcterms:W3CDTF">2024-10-31T13:34:41Z</dcterms:created>
  <dcterms:modified xsi:type="dcterms:W3CDTF">2024-10-31T14:43:07Z</dcterms:modified>
</cp:coreProperties>
</file>