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65" r:id="rId4"/>
    <p:sldId id="266" r:id="rId5"/>
    <p:sldId id="258" r:id="rId6"/>
    <p:sldId id="259" r:id="rId7"/>
    <p:sldId id="260" r:id="rId8"/>
    <p:sldId id="261" r:id="rId9"/>
    <p:sldId id="262" r:id="rId10"/>
    <p:sldId id="263" r:id="rId11"/>
    <p:sldId id="264" r:id="rId12"/>
    <p:sldId id="267" r:id="rId13"/>
    <p:sldId id="268" r:id="rId14"/>
  </p:sldIdLst>
  <p:sldSz cx="14630400" cy="8229600"/>
  <p:notesSz cx="8229600" cy="14630400"/>
  <p:embeddedFontLst>
    <p:embeddedFont>
      <p:font typeface="Calibri" panose="020F0502020204030204" pitchFamily="34" charset="0"/>
      <p:regular r:id="rId16"/>
      <p:bold r:id="rId17"/>
      <p:italic r:id="rId18"/>
      <p:boldItalic r:id="rId19"/>
    </p:embeddedFont>
    <p:embeddedFont>
      <p:font typeface="Inter" panose="020B0604020202020204" charset="0"/>
      <p:regular r:id="rId20"/>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9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43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83058" y="211336"/>
            <a:ext cx="13271317" cy="3903464"/>
          </a:xfrm>
          <a:prstGeom prst="rect">
            <a:avLst/>
          </a:prstGeom>
          <a:noFill/>
          <a:ln/>
        </p:spPr>
        <p:txBody>
          <a:bodyPr wrap="square" lIns="0" tIns="0" rIns="0" bIns="0" rtlCol="0" anchor="t"/>
          <a:lstStyle/>
          <a:p>
            <a:pPr>
              <a:lnSpc>
                <a:spcPts val="6100"/>
              </a:lnSpc>
            </a:pPr>
            <a:r>
              <a:rPr lang="ru-RU" sz="4900" b="1" kern="0" spc="-98" dirty="0">
                <a:solidFill>
                  <a:srgbClr val="F95F88"/>
                </a:solidFill>
                <a:latin typeface="Petrona Bold" pitchFamily="34" charset="0"/>
                <a:ea typeface="Petrona Bold" pitchFamily="34" charset="-122"/>
                <a:cs typeface="Petrona Bold" pitchFamily="34" charset="-120"/>
              </a:rPr>
              <a:t>4 </a:t>
            </a:r>
            <a:r>
              <a:rPr lang="ru-RU" sz="4900" b="1" kern="0" spc="-98" dirty="0" err="1">
                <a:solidFill>
                  <a:srgbClr val="F95F88"/>
                </a:solidFill>
                <a:latin typeface="Petrona Bold" pitchFamily="34" charset="0"/>
                <a:ea typeface="Petrona Bold" pitchFamily="34" charset="-122"/>
                <a:cs typeface="Petrona Bold" pitchFamily="34" charset="-120"/>
              </a:rPr>
              <a:t>Дәріс</a:t>
            </a:r>
            <a:r>
              <a:rPr lang="ru-RU" sz="4900" b="1" kern="0" spc="-98" dirty="0">
                <a:solidFill>
                  <a:srgbClr val="F95F88"/>
                </a:solidFill>
                <a:latin typeface="Petrona Bold" pitchFamily="34" charset="0"/>
                <a:ea typeface="Petrona Bold" pitchFamily="34" charset="-122"/>
                <a:cs typeface="Petrona Bold" pitchFamily="34" charset="-120"/>
              </a:rPr>
              <a:t>. </a:t>
            </a:r>
            <a:r>
              <a:rPr lang="en-US" sz="4900" b="1" kern="0" spc="-98" dirty="0">
                <a:solidFill>
                  <a:srgbClr val="F95F88"/>
                </a:solidFill>
                <a:latin typeface="Petrona Bold" pitchFamily="34" charset="0"/>
                <a:ea typeface="Petrona Bold" pitchFamily="34" charset="-122"/>
                <a:cs typeface="Petrona Bold" pitchFamily="34" charset="-120"/>
              </a:rPr>
              <a:t>Smart </a:t>
            </a:r>
            <a:r>
              <a:rPr lang="ru-RU" sz="4900" b="1" kern="0" spc="-98" dirty="0" err="1">
                <a:solidFill>
                  <a:srgbClr val="F95F88"/>
                </a:solidFill>
                <a:latin typeface="Petrona Bold" pitchFamily="34" charset="0"/>
                <a:ea typeface="Petrona Bold" pitchFamily="34" charset="-122"/>
                <a:cs typeface="Petrona Bold" pitchFamily="34" charset="-120"/>
              </a:rPr>
              <a:t>оқулық</a:t>
            </a:r>
            <a:r>
              <a:rPr lang="ru-RU" sz="4900" b="1" kern="0" spc="-98" dirty="0">
                <a:solidFill>
                  <a:srgbClr val="F95F88"/>
                </a:solidFill>
                <a:latin typeface="Petrona Bold" pitchFamily="34" charset="0"/>
                <a:ea typeface="Petrona Bold" pitchFamily="34" charset="-122"/>
                <a:cs typeface="Petrona Bold" pitchFamily="34" charset="-120"/>
              </a:rPr>
              <a:t> </a:t>
            </a:r>
            <a:r>
              <a:rPr lang="ru-RU" sz="4900" b="1" kern="0" spc="-98" dirty="0" err="1">
                <a:solidFill>
                  <a:srgbClr val="F95F88"/>
                </a:solidFill>
                <a:latin typeface="Petrona Bold" pitchFamily="34" charset="0"/>
                <a:ea typeface="Petrona Bold" pitchFamily="34" charset="-122"/>
                <a:cs typeface="Petrona Bold" pitchFamily="34" charset="-120"/>
              </a:rPr>
              <a:t>және</a:t>
            </a:r>
            <a:r>
              <a:rPr lang="ru-RU" sz="4900" b="1" kern="0" spc="-98" dirty="0">
                <a:solidFill>
                  <a:srgbClr val="F95F88"/>
                </a:solidFill>
                <a:latin typeface="Petrona Bold" pitchFamily="34" charset="0"/>
                <a:ea typeface="Petrona Bold" pitchFamily="34" charset="-122"/>
                <a:cs typeface="Petrona Bold" pitchFamily="34" charset="-120"/>
              </a:rPr>
              <a:t> </a:t>
            </a:r>
            <a:r>
              <a:rPr lang="en-US" sz="4900" b="1" kern="0" spc="-98" dirty="0">
                <a:solidFill>
                  <a:srgbClr val="F95F88"/>
                </a:solidFill>
                <a:latin typeface="Petrona Bold" pitchFamily="34" charset="0"/>
                <a:ea typeface="Petrona Bold" pitchFamily="34" charset="-122"/>
                <a:cs typeface="Petrona Bold" pitchFamily="34" charset="-120"/>
              </a:rPr>
              <a:t>Smart </a:t>
            </a:r>
            <a:r>
              <a:rPr lang="ru-RU" sz="4900" b="1" kern="0" spc="-98" dirty="0" err="1">
                <a:solidFill>
                  <a:srgbClr val="F95F88"/>
                </a:solidFill>
                <a:latin typeface="Petrona Bold" pitchFamily="34" charset="0"/>
                <a:ea typeface="Petrona Bold" pitchFamily="34" charset="-122"/>
                <a:cs typeface="Petrona Bold" pitchFamily="34" charset="-120"/>
              </a:rPr>
              <a:t>оқытушы</a:t>
            </a:r>
            <a:endParaRPr lang="en-US" sz="4900" dirty="0"/>
          </a:p>
        </p:txBody>
      </p:sp>
      <p:sp>
        <p:nvSpPr>
          <p:cNvPr id="4" name="Text 1"/>
          <p:cNvSpPr/>
          <p:nvPr/>
        </p:nvSpPr>
        <p:spPr>
          <a:xfrm>
            <a:off x="333653" y="1483859"/>
            <a:ext cx="14054375" cy="4189686"/>
          </a:xfrm>
          <a:prstGeom prst="rect">
            <a:avLst/>
          </a:prstGeom>
          <a:noFill/>
          <a:ln/>
        </p:spPr>
        <p:txBody>
          <a:bodyPr wrap="square" lIns="0" tIns="0" rIns="0" bIns="0" rtlCol="0" anchor="t"/>
          <a:lstStyle/>
          <a:p>
            <a:pPr algn="just"/>
            <a:r>
              <a:rPr lang="en-US"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Қазіргі</a:t>
            </a:r>
            <a:r>
              <a:rPr lang="en-US" sz="2400" kern="0" spc="-26" dirty="0">
                <a:solidFill>
                  <a:srgbClr val="272525"/>
                </a:solidFill>
                <a:latin typeface="Times New Roman" panose="02020603050405020304" pitchFamily="18" charset="0"/>
                <a:ea typeface="Inter" pitchFamily="34" charset="-122"/>
                <a:cs typeface="Times New Roman" panose="02020603050405020304" pitchFamily="18" charset="0"/>
              </a:rPr>
              <a:t> білім беру жүйесінде SMART технологияларының рөлі артып келеді. Бұл технологиялар оқыту процесін жаңаша ұйымдастырып, оны қызықты және тиімді етеді. Физика сабағында SMART технологияларын пайдалану оқушылардың пәнге деген қызығушылығын арттырып, күрделі құбылыстарды визуализациялауға және түсінуге көмектеседі. Бұл лекцияда біз SMART технологияларының дидактикалық мәні және олардың физика сабағында қолданылу тәжірибесі туралы </a:t>
            </a:r>
            <a:r>
              <a:rPr lang="en-US"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әңгімелейміз</a:t>
            </a:r>
            <a:r>
              <a:rPr lang="en-US" sz="2400" kern="0" spc="-26" dirty="0">
                <a:solidFill>
                  <a:srgbClr val="272525"/>
                </a:solidFill>
                <a:latin typeface="Times New Roman" panose="02020603050405020304" pitchFamily="18" charset="0"/>
                <a:ea typeface="Inter" pitchFamily="34" charset="-122"/>
                <a:cs typeface="Times New Roman" panose="02020603050405020304" pitchFamily="18" charset="0"/>
              </a:rPr>
              <a:t>.</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Білім</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беру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саласындағы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технологиялық</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жетістіктер</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білім</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беру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процесін</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жаңа</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деңгейге</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көтеруде</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kern="0" spc="-26" dirty="0">
                <a:solidFill>
                  <a:srgbClr val="272525"/>
                </a:solidFill>
                <a:latin typeface="Times New Roman" panose="02020603050405020304" pitchFamily="18" charset="0"/>
                <a:ea typeface="Inter" pitchFamily="34" charset="-122"/>
                <a:cs typeface="Times New Roman" panose="02020603050405020304" pitchFamily="18" charset="0"/>
              </a:rPr>
              <a:t>Smart Education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ұғымы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қазіргі</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заманғы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оқу</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құралдарын</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және</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оқыту</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әдістерін</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қамтиды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бұл</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оқушылардың</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білім</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алуын</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жеңілдетіп</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мұғалімдердің</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жұмысын</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тиімді</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етеді</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kern="0" spc="-26" dirty="0">
                <a:solidFill>
                  <a:srgbClr val="272525"/>
                </a:solidFill>
                <a:latin typeface="Times New Roman" panose="02020603050405020304" pitchFamily="18" charset="0"/>
                <a:ea typeface="Inter" pitchFamily="34" charset="-122"/>
                <a:cs typeface="Times New Roman" panose="02020603050405020304" pitchFamily="18" charset="0"/>
              </a:rPr>
              <a:t>Smart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оқулық</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және</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kern="0" spc="-26" dirty="0">
                <a:solidFill>
                  <a:srgbClr val="272525"/>
                </a:solidFill>
                <a:latin typeface="Times New Roman" panose="02020603050405020304" pitchFamily="18" charset="0"/>
                <a:ea typeface="Inter" pitchFamily="34" charset="-122"/>
                <a:cs typeface="Times New Roman" panose="02020603050405020304" pitchFamily="18" charset="0"/>
              </a:rPr>
              <a:t>Smart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оқытушы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ұғымдары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осы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өзгерістердің</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негізгі</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элементтері</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болып</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табылады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Бүгінгі</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лекцияда</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біз</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физика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пәнінде</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kern="0" spc="-26" dirty="0">
                <a:solidFill>
                  <a:srgbClr val="272525"/>
                </a:solidFill>
                <a:latin typeface="Times New Roman" panose="02020603050405020304" pitchFamily="18" charset="0"/>
                <a:ea typeface="Inter" pitchFamily="34" charset="-122"/>
                <a:cs typeface="Times New Roman" panose="02020603050405020304" pitchFamily="18" charset="0"/>
              </a:rPr>
              <a:t>Smart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оқулық</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пен </a:t>
            </a:r>
            <a:r>
              <a:rPr lang="en-US" sz="2400" kern="0" spc="-26" dirty="0">
                <a:solidFill>
                  <a:srgbClr val="272525"/>
                </a:solidFill>
                <a:latin typeface="Times New Roman" panose="02020603050405020304" pitchFamily="18" charset="0"/>
                <a:ea typeface="Inter" pitchFamily="34" charset="-122"/>
                <a:cs typeface="Times New Roman" panose="02020603050405020304" pitchFamily="18" charset="0"/>
              </a:rPr>
              <a:t>Smart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оқытушының</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рөлі</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олардың</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артықшылықтары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және</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білім</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беру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процесіне</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әсері</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туралы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әңгімелейтін</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боламыз</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kern="0" spc="-26" dirty="0">
                <a:solidFill>
                  <a:srgbClr val="272525"/>
                </a:solidFill>
                <a:latin typeface="Times New Roman" panose="02020603050405020304" pitchFamily="18" charset="0"/>
                <a:ea typeface="Inter" pitchFamily="34" charset="-122"/>
                <a:cs typeface="Times New Roman" panose="02020603050405020304" pitchFamily="18" charset="0"/>
              </a:rPr>
              <a:t>SMART-</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қоғам</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қалыптасуы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жаһандық</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үрдіс</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ретінде</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көрініс</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табады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Ұлттық</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идеясы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және</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басты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саяси</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міндеті</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ретінде</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Нидерланды, Австралия, Корея </a:t>
            </a:r>
            <a:r>
              <a:rPr lang="en-US" sz="2400" kern="0" spc="-26" dirty="0">
                <a:solidFill>
                  <a:srgbClr val="272525"/>
                </a:solidFill>
                <a:latin typeface="Times New Roman" panose="02020603050405020304" pitchFamily="18" charset="0"/>
                <a:ea typeface="Inter" pitchFamily="34" charset="-122"/>
                <a:cs typeface="Times New Roman" panose="02020603050405020304" pitchFamily="18" charset="0"/>
              </a:rPr>
              <a:t>SMART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туралы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мәлімдеді</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Нидерландыда</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2020 ж.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дейін</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даму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стратегиясы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қабылданды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"Топ-экономика, </a:t>
            </a:r>
            <a:r>
              <a:rPr lang="en-US" sz="2400" kern="0" spc="-26" dirty="0">
                <a:solidFill>
                  <a:srgbClr val="272525"/>
                </a:solidFill>
                <a:latin typeface="Times New Roman" panose="02020603050405020304" pitchFamily="18" charset="0"/>
                <a:ea typeface="Inter" pitchFamily="34" charset="-122"/>
                <a:cs typeface="Times New Roman" panose="02020603050405020304" pitchFamily="18" charset="0"/>
              </a:rPr>
              <a:t>SMART-</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қоғам</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ал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Австралияда</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 Стратегия-2020"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білім</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беру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арқылы</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kern="0" spc="-26" dirty="0">
                <a:solidFill>
                  <a:srgbClr val="272525"/>
                </a:solidFill>
                <a:latin typeface="Times New Roman" panose="02020603050405020304" pitchFamily="18" charset="0"/>
                <a:ea typeface="Inter" pitchFamily="34" charset="-122"/>
                <a:cs typeface="Times New Roman" panose="02020603050405020304" pitchFamily="18" charset="0"/>
              </a:rPr>
              <a:t>SMART-</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елде революция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күшті</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болмақ</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ұлттық</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экономиканың</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бәсекеге</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қабілеттігін</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kern="0" spc="-26" dirty="0">
                <a:solidFill>
                  <a:srgbClr val="272525"/>
                </a:solidFill>
                <a:latin typeface="Times New Roman" panose="02020603050405020304" pitchFamily="18" charset="0"/>
                <a:ea typeface="Inter" pitchFamily="34" charset="-122"/>
                <a:cs typeface="Times New Roman" panose="02020603050405020304" pitchFamily="18" charset="0"/>
              </a:rPr>
              <a:t>SMART-</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қоғамның</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негізгі</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тәсілдерін</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нығайтуға</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Корея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Республикасында</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 "</a:t>
            </a:r>
            <a:r>
              <a:rPr lang="en-US" sz="2400" kern="0" spc="-26" dirty="0">
                <a:solidFill>
                  <a:srgbClr val="272525"/>
                </a:solidFill>
                <a:latin typeface="Times New Roman" panose="02020603050405020304" pitchFamily="18" charset="0"/>
                <a:ea typeface="Inter" pitchFamily="34" charset="-122"/>
                <a:cs typeface="Times New Roman" panose="02020603050405020304" pitchFamily="18" charset="0"/>
              </a:rPr>
              <a:t>SMART-Education" –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базалық</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жүйелік</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шешім</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r>
              <a:rPr lang="ru-RU" sz="2400" kern="0" spc="-26" dirty="0" err="1">
                <a:solidFill>
                  <a:srgbClr val="272525"/>
                </a:solidFill>
                <a:latin typeface="Times New Roman" panose="02020603050405020304" pitchFamily="18" charset="0"/>
                <a:ea typeface="Inter" pitchFamily="34" charset="-122"/>
                <a:cs typeface="Times New Roman" panose="02020603050405020304" pitchFamily="18" charset="0"/>
              </a:rPr>
              <a:t>құруда</a:t>
            </a:r>
            <a:r>
              <a:rPr lang="ru-RU" sz="2400" kern="0" spc="-26" dirty="0">
                <a:solidFill>
                  <a:srgbClr val="272525"/>
                </a:solidFill>
                <a:latin typeface="Times New Roman" panose="02020603050405020304" pitchFamily="18" charset="0"/>
                <a:ea typeface="Inter" pitchFamily="34" charset="-122"/>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 name="Shape 2"/>
          <p:cNvSpPr/>
          <p:nvPr/>
        </p:nvSpPr>
        <p:spPr>
          <a:xfrm>
            <a:off x="6062424" y="6940629"/>
            <a:ext cx="263247" cy="263247"/>
          </a:xfrm>
          <a:prstGeom prst="roundRect">
            <a:avLst>
              <a:gd name="adj" fmla="val 34731965"/>
            </a:avLst>
          </a:prstGeom>
          <a:noFill/>
          <a:ln w="7620">
            <a:solidFill>
              <a:srgbClr val="FFFFFF"/>
            </a:solidFill>
            <a:prstDash val="solid"/>
          </a:ln>
        </p:spPr>
      </p:sp>
      <p:sp>
        <p:nvSpPr>
          <p:cNvPr id="8" name="Прямоугольник 7">
            <a:extLst>
              <a:ext uri="{FF2B5EF4-FFF2-40B4-BE49-F238E27FC236}">
                <a16:creationId xmlns:a16="http://schemas.microsoft.com/office/drawing/2014/main" id="{0B6D9E13-6C00-4C66-B23E-C6BD19D614D0}"/>
              </a:ext>
            </a:extLst>
          </p:cNvPr>
          <p:cNvSpPr/>
          <p:nvPr/>
        </p:nvSpPr>
        <p:spPr>
          <a:xfrm>
            <a:off x="12387532" y="7582641"/>
            <a:ext cx="2242868" cy="552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24959" y="842486"/>
            <a:ext cx="13436098" cy="1227773"/>
          </a:xfrm>
          <a:prstGeom prst="rect">
            <a:avLst/>
          </a:prstGeom>
          <a:noFill/>
          <a:ln/>
        </p:spPr>
        <p:txBody>
          <a:bodyPr wrap="square" lIns="0" tIns="0" rIns="0" bIns="0" rtlCol="0" anchor="t"/>
          <a:lstStyle/>
          <a:p>
            <a:pPr marL="0" indent="0">
              <a:lnSpc>
                <a:spcPts val="4800"/>
              </a:lnSpc>
              <a:buNone/>
            </a:pPr>
            <a:r>
              <a:rPr lang="en-US" sz="3850" b="1" kern="0" spc="-77" dirty="0">
                <a:solidFill>
                  <a:srgbClr val="F95F88"/>
                </a:solidFill>
                <a:latin typeface="Petrona Bold" pitchFamily="34" charset="0"/>
                <a:ea typeface="Petrona Bold" pitchFamily="34" charset="-122"/>
                <a:cs typeface="Petrona Bold" pitchFamily="34" charset="-120"/>
              </a:rPr>
              <a:t>SMART технологияларының білім беру жүйесіне әсері</a:t>
            </a:r>
            <a:endParaRPr lang="en-US" sz="3850" dirty="0"/>
          </a:p>
        </p:txBody>
      </p:sp>
      <p:sp>
        <p:nvSpPr>
          <p:cNvPr id="4" name="Text 1"/>
          <p:cNvSpPr/>
          <p:nvPr/>
        </p:nvSpPr>
        <p:spPr>
          <a:xfrm>
            <a:off x="632579" y="1839008"/>
            <a:ext cx="13815659" cy="1428750"/>
          </a:xfrm>
          <a:prstGeom prst="rect">
            <a:avLst/>
          </a:prstGeom>
          <a:noFill/>
          <a:ln/>
        </p:spPr>
        <p:txBody>
          <a:bodyPr wrap="square" lIns="0" tIns="0" rIns="0" bIns="0" rtlCol="0" anchor="t"/>
          <a:lstStyle/>
          <a:p>
            <a:pPr marL="0" indent="0" algn="just">
              <a:buNone/>
            </a:pPr>
            <a:r>
              <a:rPr lang="en-US" sz="2400" kern="0" spc="-28" dirty="0">
                <a:solidFill>
                  <a:srgbClr val="272525"/>
                </a:solidFill>
                <a:latin typeface="Times New Roman" panose="02020603050405020304" pitchFamily="18" charset="0"/>
                <a:ea typeface="Inter" pitchFamily="34" charset="-122"/>
                <a:cs typeface="Times New Roman" panose="02020603050405020304" pitchFamily="18" charset="0"/>
              </a:rPr>
              <a:t>SMART технологиялары физика сабағында маңызды дидактикалық құрал болып табылады. Олардың көмегімен физикалық құбылыстарды визуализациялауға, оқушылардың белсенділігін арттыруға және материалды терең меңгеруге мүмкіндік туады. Сонымен қатар, SMART технологиялары оқыту процесін икемді, тиімді және қызықты етеді, бұл қазіргі білім беру саласындағы маңызды талаптардың бірі болып табылады.</a:t>
            </a:r>
            <a:endParaRPr lang="en-US" sz="2400" dirty="0">
              <a:latin typeface="Times New Roman" panose="02020603050405020304" pitchFamily="18" charset="0"/>
              <a:cs typeface="Times New Roman" panose="02020603050405020304" pitchFamily="18" charset="0"/>
            </a:endParaRPr>
          </a:p>
        </p:txBody>
      </p:sp>
      <p:sp>
        <p:nvSpPr>
          <p:cNvPr id="5" name="Text 2"/>
          <p:cNvSpPr/>
          <p:nvPr/>
        </p:nvSpPr>
        <p:spPr>
          <a:xfrm>
            <a:off x="632579" y="3862025"/>
            <a:ext cx="13815660" cy="1143000"/>
          </a:xfrm>
          <a:prstGeom prst="rect">
            <a:avLst/>
          </a:prstGeom>
          <a:noFill/>
          <a:ln/>
        </p:spPr>
        <p:txBody>
          <a:bodyPr wrap="square" lIns="0" tIns="0" rIns="0" bIns="0" rtlCol="0" anchor="t"/>
          <a:lstStyle/>
          <a:p>
            <a:pPr marL="0" indent="0" algn="just">
              <a:lnSpc>
                <a:spcPts val="2200"/>
              </a:lnSpc>
              <a:buNone/>
            </a:pPr>
            <a:r>
              <a:rPr lang="en-US" sz="2400" kern="0" spc="-28" dirty="0">
                <a:solidFill>
                  <a:srgbClr val="272525"/>
                </a:solidFill>
                <a:latin typeface="Times New Roman" panose="02020603050405020304" pitchFamily="18" charset="0"/>
                <a:ea typeface="Inter" pitchFamily="34" charset="-122"/>
                <a:cs typeface="Times New Roman" panose="02020603050405020304" pitchFamily="18" charset="0"/>
              </a:rPr>
              <a:t>Бүгінде әлемдік озық технологиялар мен жаңашыл ізденістер отандық білім жүйесінде кең қолданысқа ие болып отыр. Интерактивті тақтаны пайдалану сабақты өткізуге жеңілдік береді, жаңа сабақты түсіндіру, өткен материалды қайталау не бекіту кезінде пайдалану әрбір сабақтың әсерлігін және мазмұнын арттырады.</a:t>
            </a:r>
            <a:endParaRPr lang="en-US" sz="2400" dirty="0">
              <a:latin typeface="Times New Roman" panose="02020603050405020304" pitchFamily="18" charset="0"/>
              <a:cs typeface="Times New Roman" panose="02020603050405020304" pitchFamily="18" charset="0"/>
            </a:endParaRPr>
          </a:p>
        </p:txBody>
      </p:sp>
      <p:sp>
        <p:nvSpPr>
          <p:cNvPr id="6" name="Shape 3"/>
          <p:cNvSpPr/>
          <p:nvPr/>
        </p:nvSpPr>
        <p:spPr>
          <a:xfrm>
            <a:off x="624959" y="5311497"/>
            <a:ext cx="7894082" cy="2075498"/>
          </a:xfrm>
          <a:prstGeom prst="roundRect">
            <a:avLst>
              <a:gd name="adj" fmla="val 3614"/>
            </a:avLst>
          </a:prstGeom>
          <a:noFill/>
          <a:ln w="7620">
            <a:solidFill>
              <a:srgbClr val="000000">
                <a:alpha val="8000"/>
              </a:srgbClr>
            </a:solidFill>
            <a:prstDash val="solid"/>
          </a:ln>
        </p:spPr>
      </p:sp>
      <p:sp>
        <p:nvSpPr>
          <p:cNvPr id="7" name="Shape 4"/>
          <p:cNvSpPr/>
          <p:nvPr/>
        </p:nvSpPr>
        <p:spPr>
          <a:xfrm>
            <a:off x="632579" y="5319117"/>
            <a:ext cx="7878842" cy="515064"/>
          </a:xfrm>
          <a:prstGeom prst="rect">
            <a:avLst/>
          </a:prstGeom>
          <a:solidFill>
            <a:srgbClr val="FFFFFF">
              <a:alpha val="4000"/>
            </a:srgbClr>
          </a:solidFill>
          <a:ln/>
        </p:spPr>
      </p:sp>
      <p:sp>
        <p:nvSpPr>
          <p:cNvPr id="8" name="Text 5"/>
          <p:cNvSpPr/>
          <p:nvPr/>
        </p:nvSpPr>
        <p:spPr>
          <a:xfrm>
            <a:off x="811054" y="5433774"/>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Дәстүрлі оқыту</a:t>
            </a:r>
            <a:endParaRPr lang="en-US" sz="1400" dirty="0"/>
          </a:p>
        </p:txBody>
      </p:sp>
      <p:sp>
        <p:nvSpPr>
          <p:cNvPr id="9" name="Text 6"/>
          <p:cNvSpPr/>
          <p:nvPr/>
        </p:nvSpPr>
        <p:spPr>
          <a:xfrm>
            <a:off x="4754285" y="5433774"/>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SMART технологиялары</a:t>
            </a:r>
            <a:endParaRPr lang="en-US" sz="1400" dirty="0"/>
          </a:p>
        </p:txBody>
      </p:sp>
      <p:sp>
        <p:nvSpPr>
          <p:cNvPr id="10" name="Shape 7"/>
          <p:cNvSpPr/>
          <p:nvPr/>
        </p:nvSpPr>
        <p:spPr>
          <a:xfrm>
            <a:off x="632579" y="5834182"/>
            <a:ext cx="7878842" cy="515064"/>
          </a:xfrm>
          <a:prstGeom prst="rect">
            <a:avLst/>
          </a:prstGeom>
          <a:solidFill>
            <a:srgbClr val="000000">
              <a:alpha val="4000"/>
            </a:srgbClr>
          </a:solidFill>
          <a:ln/>
        </p:spPr>
      </p:sp>
      <p:sp>
        <p:nvSpPr>
          <p:cNvPr id="11" name="Text 8"/>
          <p:cNvSpPr/>
          <p:nvPr/>
        </p:nvSpPr>
        <p:spPr>
          <a:xfrm>
            <a:off x="811054" y="5948839"/>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Статикалық</a:t>
            </a:r>
            <a:endParaRPr lang="en-US" sz="1400" dirty="0"/>
          </a:p>
        </p:txBody>
      </p:sp>
      <p:sp>
        <p:nvSpPr>
          <p:cNvPr id="12" name="Text 9"/>
          <p:cNvSpPr/>
          <p:nvPr/>
        </p:nvSpPr>
        <p:spPr>
          <a:xfrm>
            <a:off x="4754285" y="5948839"/>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Динамикалық</a:t>
            </a:r>
            <a:endParaRPr lang="en-US" sz="1400" dirty="0"/>
          </a:p>
        </p:txBody>
      </p:sp>
      <p:sp>
        <p:nvSpPr>
          <p:cNvPr id="13" name="Shape 10"/>
          <p:cNvSpPr/>
          <p:nvPr/>
        </p:nvSpPr>
        <p:spPr>
          <a:xfrm>
            <a:off x="632579" y="6349246"/>
            <a:ext cx="7878842" cy="515064"/>
          </a:xfrm>
          <a:prstGeom prst="rect">
            <a:avLst/>
          </a:prstGeom>
          <a:solidFill>
            <a:srgbClr val="FFFFFF">
              <a:alpha val="4000"/>
            </a:srgbClr>
          </a:solidFill>
          <a:ln/>
        </p:spPr>
      </p:sp>
      <p:sp>
        <p:nvSpPr>
          <p:cNvPr id="14" name="Text 11"/>
          <p:cNvSpPr/>
          <p:nvPr/>
        </p:nvSpPr>
        <p:spPr>
          <a:xfrm>
            <a:off x="811054" y="6463903"/>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Бір бағытты</a:t>
            </a:r>
            <a:endParaRPr lang="en-US" sz="1400" dirty="0"/>
          </a:p>
        </p:txBody>
      </p:sp>
      <p:sp>
        <p:nvSpPr>
          <p:cNvPr id="15" name="Text 12"/>
          <p:cNvSpPr/>
          <p:nvPr/>
        </p:nvSpPr>
        <p:spPr>
          <a:xfrm>
            <a:off x="4754285" y="6463903"/>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Интерактивті</a:t>
            </a:r>
            <a:endParaRPr lang="en-US" sz="1400" dirty="0"/>
          </a:p>
        </p:txBody>
      </p:sp>
      <p:sp>
        <p:nvSpPr>
          <p:cNvPr id="16" name="Shape 13"/>
          <p:cNvSpPr/>
          <p:nvPr/>
        </p:nvSpPr>
        <p:spPr>
          <a:xfrm>
            <a:off x="632579" y="6864310"/>
            <a:ext cx="7878842" cy="515064"/>
          </a:xfrm>
          <a:prstGeom prst="rect">
            <a:avLst/>
          </a:prstGeom>
          <a:solidFill>
            <a:srgbClr val="000000">
              <a:alpha val="4000"/>
            </a:srgbClr>
          </a:solidFill>
          <a:ln/>
        </p:spPr>
      </p:sp>
      <p:sp>
        <p:nvSpPr>
          <p:cNvPr id="17" name="Text 14"/>
          <p:cNvSpPr/>
          <p:nvPr/>
        </p:nvSpPr>
        <p:spPr>
          <a:xfrm>
            <a:off x="811054" y="6978968"/>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Шектеулі ресурстар</a:t>
            </a:r>
            <a:endParaRPr lang="en-US" sz="1400" dirty="0"/>
          </a:p>
        </p:txBody>
      </p:sp>
      <p:sp>
        <p:nvSpPr>
          <p:cNvPr id="18" name="Text 15"/>
          <p:cNvSpPr/>
          <p:nvPr/>
        </p:nvSpPr>
        <p:spPr>
          <a:xfrm>
            <a:off x="4754285" y="6978968"/>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Кең ауқымды ресурстар</a:t>
            </a:r>
            <a:endParaRPr lang="en-US" sz="1400" dirty="0"/>
          </a:p>
        </p:txBody>
      </p:sp>
      <p:pic>
        <p:nvPicPr>
          <p:cNvPr id="19" name="Рисунок 18">
            <a:extLst>
              <a:ext uri="{FF2B5EF4-FFF2-40B4-BE49-F238E27FC236}">
                <a16:creationId xmlns:a16="http://schemas.microsoft.com/office/drawing/2014/main" id="{068DDB5E-CC0C-4863-BBAB-C2D280A05A83}"/>
              </a:ext>
            </a:extLst>
          </p:cNvPr>
          <p:cNvPicPr>
            <a:picLocks noChangeAspect="1"/>
          </p:cNvPicPr>
          <p:nvPr/>
        </p:nvPicPr>
        <p:blipFill>
          <a:blip r:embed="rId3"/>
          <a:stretch>
            <a:fillRect/>
          </a:stretch>
        </p:blipFill>
        <p:spPr>
          <a:xfrm>
            <a:off x="9343234" y="4933674"/>
            <a:ext cx="5194242" cy="30604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68179" y="524947"/>
            <a:ext cx="5250537" cy="656273"/>
          </a:xfrm>
          <a:prstGeom prst="rect">
            <a:avLst/>
          </a:prstGeom>
          <a:noFill/>
          <a:ln/>
        </p:spPr>
        <p:txBody>
          <a:bodyPr wrap="none" lIns="0" tIns="0" rIns="0" bIns="0" rtlCol="0" anchor="t"/>
          <a:lstStyle/>
          <a:p>
            <a:pPr marL="0" indent="0">
              <a:lnSpc>
                <a:spcPts val="5150"/>
              </a:lnSpc>
              <a:buNone/>
            </a:pPr>
            <a:r>
              <a:rPr lang="en-US" sz="4100" b="1" kern="0" spc="-83" dirty="0">
                <a:solidFill>
                  <a:srgbClr val="F95F88"/>
                </a:solidFill>
                <a:latin typeface="Petrona Bold" pitchFamily="34" charset="0"/>
                <a:ea typeface="Petrona Bold" pitchFamily="34" charset="-122"/>
                <a:cs typeface="Petrona Bold" pitchFamily="34" charset="-120"/>
              </a:rPr>
              <a:t>Қорытынды</a:t>
            </a:r>
            <a:endParaRPr lang="en-US" sz="4100" dirty="0"/>
          </a:p>
        </p:txBody>
      </p:sp>
      <p:sp>
        <p:nvSpPr>
          <p:cNvPr id="3" name="Text 1"/>
          <p:cNvSpPr/>
          <p:nvPr/>
        </p:nvSpPr>
        <p:spPr>
          <a:xfrm>
            <a:off x="668179" y="1563053"/>
            <a:ext cx="13294043" cy="916543"/>
          </a:xfrm>
          <a:prstGeom prst="rect">
            <a:avLst/>
          </a:prstGeom>
          <a:noFill/>
          <a:ln/>
        </p:spPr>
        <p:txBody>
          <a:bodyPr wrap="square" lIns="0" tIns="0" rIns="0" bIns="0" rtlCol="0" anchor="t"/>
          <a:lstStyle/>
          <a:p>
            <a:pPr marL="0" indent="0">
              <a:lnSpc>
                <a:spcPts val="2400"/>
              </a:lnSpc>
              <a:buNone/>
            </a:pPr>
            <a:r>
              <a:rPr lang="en-US" sz="1500" kern="0" spc="-30" dirty="0">
                <a:solidFill>
                  <a:srgbClr val="272525"/>
                </a:solidFill>
                <a:latin typeface="Inter" pitchFamily="34" charset="0"/>
                <a:ea typeface="Inter" pitchFamily="34" charset="-122"/>
                <a:cs typeface="Inter" pitchFamily="34" charset="-120"/>
              </a:rPr>
              <a:t>SMART технологияларын қолдану оқушылардың қазіргі заманғы компьютерлік технологияларды меңгеруіне көмектеседі. Бұл олардың өмірге жаңа көзқарасын қалыптастырып, ой-өрісін жетілдіреді, шығармашылық белсенділігін, ізденімпаздығын, сабаққа араласу белсенділігін арттырады. Сонымен қатар, оқушының жігерлілігін, өзіне деген сенімділігін және пәнге қызығушылық әрекеттерін қалыптастырады.</a:t>
            </a:r>
            <a:endParaRPr lang="en-US" sz="1500" dirty="0"/>
          </a:p>
        </p:txBody>
      </p:sp>
      <p:sp>
        <p:nvSpPr>
          <p:cNvPr id="4" name="Text 2"/>
          <p:cNvSpPr/>
          <p:nvPr/>
        </p:nvSpPr>
        <p:spPr>
          <a:xfrm>
            <a:off x="668179" y="2694384"/>
            <a:ext cx="13294043" cy="916543"/>
          </a:xfrm>
          <a:prstGeom prst="rect">
            <a:avLst/>
          </a:prstGeom>
          <a:noFill/>
          <a:ln/>
        </p:spPr>
        <p:txBody>
          <a:bodyPr wrap="square" lIns="0" tIns="0" rIns="0" bIns="0" rtlCol="0" anchor="t"/>
          <a:lstStyle/>
          <a:p>
            <a:pPr marL="0" indent="0">
              <a:lnSpc>
                <a:spcPts val="2400"/>
              </a:lnSpc>
              <a:buNone/>
            </a:pPr>
            <a:r>
              <a:rPr lang="en-US" sz="1500" kern="0" spc="-30" dirty="0">
                <a:solidFill>
                  <a:srgbClr val="272525"/>
                </a:solidFill>
                <a:latin typeface="Inter" pitchFamily="34" charset="0"/>
                <a:ea typeface="Inter" pitchFamily="34" charset="-122"/>
                <a:cs typeface="Inter" pitchFamily="34" charset="-120"/>
              </a:rPr>
              <a:t>SMART технологиялары білім беру жүйесін жаңа деңгейге көтеріп, оқушылардың заманауи талаптарға сай білім алуына мүмкіндік береді. Бұл технологиялар физика сияқты күрделі пәндерді оқытуда ерекше маңызды рөл атқарады, оқушылардың пәнді терең түсінуіне және практикалық дағдыларды дамытуына көмектеседі.</a:t>
            </a:r>
            <a:endParaRPr lang="en-US" sz="1500" dirty="0"/>
          </a:p>
        </p:txBody>
      </p:sp>
      <p:pic>
        <p:nvPicPr>
          <p:cNvPr id="5" name="Image 0" descr="preencoded.png"/>
          <p:cNvPicPr>
            <a:picLocks noChangeAspect="1"/>
          </p:cNvPicPr>
          <p:nvPr/>
        </p:nvPicPr>
        <p:blipFill>
          <a:blip r:embed="rId3"/>
          <a:stretch>
            <a:fillRect/>
          </a:stretch>
        </p:blipFill>
        <p:spPr>
          <a:xfrm>
            <a:off x="668179" y="3825716"/>
            <a:ext cx="4240411" cy="2620685"/>
          </a:xfrm>
          <a:prstGeom prst="rect">
            <a:avLst/>
          </a:prstGeom>
        </p:spPr>
      </p:pic>
      <p:sp>
        <p:nvSpPr>
          <p:cNvPr id="6" name="Text 3"/>
          <p:cNvSpPr/>
          <p:nvPr/>
        </p:nvSpPr>
        <p:spPr>
          <a:xfrm>
            <a:off x="668179" y="6685002"/>
            <a:ext cx="2747486" cy="328136"/>
          </a:xfrm>
          <a:prstGeom prst="rect">
            <a:avLst/>
          </a:prstGeom>
          <a:noFill/>
          <a:ln/>
        </p:spPr>
        <p:txBody>
          <a:bodyPr wrap="none" lIns="0" tIns="0" rIns="0" bIns="0" rtlCol="0" anchor="t"/>
          <a:lstStyle/>
          <a:p>
            <a:pPr marL="0" indent="0" algn="l">
              <a:lnSpc>
                <a:spcPts val="2550"/>
              </a:lnSpc>
              <a:buNone/>
            </a:pPr>
            <a:r>
              <a:rPr lang="en-US" sz="2050" b="1" kern="0" spc="-41" dirty="0">
                <a:solidFill>
                  <a:srgbClr val="272525"/>
                </a:solidFill>
                <a:latin typeface="Petrona Bold" pitchFamily="34" charset="0"/>
                <a:ea typeface="Petrona Bold" pitchFamily="34" charset="-122"/>
                <a:cs typeface="Petrona Bold" pitchFamily="34" charset="-120"/>
              </a:rPr>
              <a:t>Виртуалды шындық</a:t>
            </a:r>
            <a:endParaRPr lang="en-US" sz="2050" dirty="0"/>
          </a:p>
        </p:txBody>
      </p:sp>
      <p:sp>
        <p:nvSpPr>
          <p:cNvPr id="7" name="Text 4"/>
          <p:cNvSpPr/>
          <p:nvPr/>
        </p:nvSpPr>
        <p:spPr>
          <a:xfrm>
            <a:off x="668179" y="7127677"/>
            <a:ext cx="4240411" cy="611029"/>
          </a:xfrm>
          <a:prstGeom prst="rect">
            <a:avLst/>
          </a:prstGeom>
          <a:noFill/>
          <a:ln/>
        </p:spPr>
        <p:txBody>
          <a:bodyPr wrap="square" lIns="0" tIns="0" rIns="0" bIns="0" rtlCol="0" anchor="t"/>
          <a:lstStyle/>
          <a:p>
            <a:pPr marL="0" indent="0" algn="l">
              <a:lnSpc>
                <a:spcPts val="2400"/>
              </a:lnSpc>
              <a:buNone/>
            </a:pPr>
            <a:r>
              <a:rPr lang="en-US" sz="1500" kern="0" spc="-30" dirty="0">
                <a:solidFill>
                  <a:srgbClr val="272525"/>
                </a:solidFill>
                <a:latin typeface="Inter" pitchFamily="34" charset="0"/>
                <a:ea typeface="Inter" pitchFamily="34" charset="-122"/>
                <a:cs typeface="Inter" pitchFamily="34" charset="-120"/>
              </a:rPr>
              <a:t>Физикалық тәжірибелерді виртуалды ортада жүргізу</a:t>
            </a:r>
            <a:endParaRPr lang="en-US" sz="1500" dirty="0"/>
          </a:p>
        </p:txBody>
      </p:sp>
      <p:pic>
        <p:nvPicPr>
          <p:cNvPr id="8" name="Image 1" descr="preencoded.png"/>
          <p:cNvPicPr>
            <a:picLocks noChangeAspect="1"/>
          </p:cNvPicPr>
          <p:nvPr/>
        </p:nvPicPr>
        <p:blipFill>
          <a:blip r:embed="rId4"/>
          <a:stretch>
            <a:fillRect/>
          </a:stretch>
        </p:blipFill>
        <p:spPr>
          <a:xfrm>
            <a:off x="5194935" y="3825716"/>
            <a:ext cx="4240411" cy="2620685"/>
          </a:xfrm>
          <a:prstGeom prst="rect">
            <a:avLst/>
          </a:prstGeom>
        </p:spPr>
      </p:pic>
      <p:sp>
        <p:nvSpPr>
          <p:cNvPr id="9" name="Text 5"/>
          <p:cNvSpPr/>
          <p:nvPr/>
        </p:nvSpPr>
        <p:spPr>
          <a:xfrm>
            <a:off x="5194935" y="6685002"/>
            <a:ext cx="2625209" cy="328136"/>
          </a:xfrm>
          <a:prstGeom prst="rect">
            <a:avLst/>
          </a:prstGeom>
          <a:noFill/>
          <a:ln/>
        </p:spPr>
        <p:txBody>
          <a:bodyPr wrap="none" lIns="0" tIns="0" rIns="0" bIns="0" rtlCol="0" anchor="t"/>
          <a:lstStyle/>
          <a:p>
            <a:pPr marL="0" indent="0" algn="l">
              <a:lnSpc>
                <a:spcPts val="2550"/>
              </a:lnSpc>
              <a:buNone/>
            </a:pPr>
            <a:r>
              <a:rPr lang="en-US" sz="2050" b="1" kern="0" spc="-41" dirty="0">
                <a:solidFill>
                  <a:srgbClr val="272525"/>
                </a:solidFill>
                <a:latin typeface="Petrona Bold" pitchFamily="34" charset="0"/>
                <a:ea typeface="Petrona Bold" pitchFamily="34" charset="-122"/>
                <a:cs typeface="Petrona Bold" pitchFamily="34" charset="-120"/>
              </a:rPr>
              <a:t>Ынтымақтастық</a:t>
            </a:r>
            <a:endParaRPr lang="en-US" sz="2050" dirty="0"/>
          </a:p>
        </p:txBody>
      </p:sp>
      <p:sp>
        <p:nvSpPr>
          <p:cNvPr id="10" name="Text 6"/>
          <p:cNvSpPr/>
          <p:nvPr/>
        </p:nvSpPr>
        <p:spPr>
          <a:xfrm>
            <a:off x="5194935" y="7127677"/>
            <a:ext cx="4240411" cy="305514"/>
          </a:xfrm>
          <a:prstGeom prst="rect">
            <a:avLst/>
          </a:prstGeom>
          <a:noFill/>
          <a:ln/>
        </p:spPr>
        <p:txBody>
          <a:bodyPr wrap="none" lIns="0" tIns="0" rIns="0" bIns="0" rtlCol="0" anchor="t"/>
          <a:lstStyle/>
          <a:p>
            <a:pPr marL="0" indent="0" algn="l">
              <a:lnSpc>
                <a:spcPts val="2400"/>
              </a:lnSpc>
              <a:buNone/>
            </a:pPr>
            <a:r>
              <a:rPr lang="en-US" sz="1500" kern="0" spc="-30" dirty="0">
                <a:solidFill>
                  <a:srgbClr val="272525"/>
                </a:solidFill>
                <a:latin typeface="Inter" pitchFamily="34" charset="0"/>
                <a:ea typeface="Inter" pitchFamily="34" charset="-122"/>
                <a:cs typeface="Inter" pitchFamily="34" charset="-120"/>
              </a:rPr>
              <a:t>Топтық жұмыс пен бірлескен оқыту</a:t>
            </a:r>
            <a:endParaRPr lang="en-US" sz="1500" dirty="0"/>
          </a:p>
        </p:txBody>
      </p:sp>
      <p:pic>
        <p:nvPicPr>
          <p:cNvPr id="11" name="Image 2" descr="preencoded.png"/>
          <p:cNvPicPr>
            <a:picLocks noChangeAspect="1"/>
          </p:cNvPicPr>
          <p:nvPr/>
        </p:nvPicPr>
        <p:blipFill>
          <a:blip r:embed="rId5"/>
          <a:stretch>
            <a:fillRect/>
          </a:stretch>
        </p:blipFill>
        <p:spPr>
          <a:xfrm>
            <a:off x="9721691" y="3825716"/>
            <a:ext cx="4240411" cy="2620685"/>
          </a:xfrm>
          <a:prstGeom prst="rect">
            <a:avLst/>
          </a:prstGeom>
        </p:spPr>
      </p:pic>
      <p:sp>
        <p:nvSpPr>
          <p:cNvPr id="12" name="Text 7"/>
          <p:cNvSpPr/>
          <p:nvPr/>
        </p:nvSpPr>
        <p:spPr>
          <a:xfrm>
            <a:off x="9721691" y="6685002"/>
            <a:ext cx="2905125" cy="328136"/>
          </a:xfrm>
          <a:prstGeom prst="rect">
            <a:avLst/>
          </a:prstGeom>
          <a:noFill/>
          <a:ln/>
        </p:spPr>
        <p:txBody>
          <a:bodyPr wrap="none" lIns="0" tIns="0" rIns="0" bIns="0" rtlCol="0" anchor="t"/>
          <a:lstStyle/>
          <a:p>
            <a:pPr marL="0" indent="0" algn="l">
              <a:lnSpc>
                <a:spcPts val="2550"/>
              </a:lnSpc>
              <a:buNone/>
            </a:pPr>
            <a:r>
              <a:rPr lang="en-US" sz="2050" b="1" kern="0" spc="-41" dirty="0">
                <a:solidFill>
                  <a:srgbClr val="272525"/>
                </a:solidFill>
                <a:latin typeface="Petrona Bold" pitchFamily="34" charset="0"/>
                <a:ea typeface="Petrona Bold" pitchFamily="34" charset="-122"/>
                <a:cs typeface="Petrona Bold" pitchFamily="34" charset="-120"/>
              </a:rPr>
              <a:t>Кеңейтілген шындық</a:t>
            </a:r>
            <a:endParaRPr lang="en-US" sz="2050" dirty="0"/>
          </a:p>
        </p:txBody>
      </p:sp>
      <p:sp>
        <p:nvSpPr>
          <p:cNvPr id="13" name="Text 8"/>
          <p:cNvSpPr/>
          <p:nvPr/>
        </p:nvSpPr>
        <p:spPr>
          <a:xfrm>
            <a:off x="9721691" y="7127677"/>
            <a:ext cx="4240411" cy="305514"/>
          </a:xfrm>
          <a:prstGeom prst="rect">
            <a:avLst/>
          </a:prstGeom>
          <a:noFill/>
          <a:ln/>
        </p:spPr>
        <p:txBody>
          <a:bodyPr wrap="none" lIns="0" tIns="0" rIns="0" bIns="0" rtlCol="0" anchor="t"/>
          <a:lstStyle/>
          <a:p>
            <a:pPr marL="0" indent="0" algn="l">
              <a:lnSpc>
                <a:spcPts val="2400"/>
              </a:lnSpc>
              <a:buNone/>
            </a:pPr>
            <a:r>
              <a:rPr lang="en-US" sz="1500" kern="0" spc="-30" dirty="0">
                <a:solidFill>
                  <a:srgbClr val="272525"/>
                </a:solidFill>
                <a:latin typeface="Inter" pitchFamily="34" charset="0"/>
                <a:ea typeface="Inter" pitchFamily="34" charset="-122"/>
                <a:cs typeface="Inter" pitchFamily="34" charset="-120"/>
              </a:rPr>
              <a:t>Күрделі физикалық концепцияларды түсіндіру</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7133BDB-C9D5-484D-9787-356D868FE06D}"/>
              </a:ext>
            </a:extLst>
          </p:cNvPr>
          <p:cNvSpPr/>
          <p:nvPr/>
        </p:nvSpPr>
        <p:spPr>
          <a:xfrm>
            <a:off x="293298" y="218666"/>
            <a:ext cx="14009298" cy="7176580"/>
          </a:xfrm>
          <a:prstGeom prst="rect">
            <a:avLst/>
          </a:prstGeom>
        </p:spPr>
        <p:txBody>
          <a:bodyPr wrap="square">
            <a:spAutoFit/>
          </a:bodyPr>
          <a:lstStyle/>
          <a:p>
            <a:pPr marL="457200" indent="450215" algn="just">
              <a:lnSpc>
                <a:spcPct val="107000"/>
              </a:lnSpc>
              <a:spcAft>
                <a:spcPts val="0"/>
              </a:spcAft>
              <a:tabLst>
                <a:tab pos="630555" algn="l"/>
              </a:tabLst>
            </a:pPr>
            <a:r>
              <a:rPr lang="kk-KZ" sz="3600" b="1" dirty="0">
                <a:latin typeface="Times New Roman" panose="02020603050405020304" pitchFamily="18" charset="0"/>
                <a:ea typeface="Calibri" panose="020F0502020204030204" pitchFamily="34" charset="0"/>
                <a:cs typeface="Times New Roman" panose="02020603050405020304" pitchFamily="18" charset="0"/>
              </a:rPr>
              <a:t>Дәрісті бекіту сұрақтары</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en-GB" sz="3600" dirty="0">
                <a:latin typeface="Times New Roman" panose="02020603050405020304" pitchFamily="18" charset="0"/>
                <a:ea typeface="Calibri" panose="020F0502020204030204" pitchFamily="34" charset="0"/>
                <a:cs typeface="Times New Roman" panose="02020603050405020304" pitchFamily="18" charset="0"/>
              </a:rPr>
              <a:t>SMART </a:t>
            </a:r>
            <a:r>
              <a:rPr lang="kk-KZ" sz="3600" dirty="0">
                <a:latin typeface="Times New Roman" panose="02020603050405020304" pitchFamily="18" charset="0"/>
                <a:ea typeface="Calibri" panose="020F0502020204030204" pitchFamily="34" charset="0"/>
                <a:cs typeface="Times New Roman" panose="02020603050405020304" pitchFamily="18" charset="0"/>
              </a:rPr>
              <a:t>технологияларының мақсаты неде?</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tabLst>
                <a:tab pos="630555" algn="l"/>
              </a:tabLst>
            </a:pPr>
            <a:r>
              <a:rPr lang="ru-RU" sz="3600" dirty="0" err="1">
                <a:latin typeface="Times New Roman" panose="02020603050405020304" pitchFamily="18" charset="0"/>
                <a:ea typeface="Calibri" panose="020F0502020204030204" pitchFamily="34" charset="0"/>
                <a:cs typeface="Times New Roman" panose="02020603050405020304" pitchFamily="18" charset="0"/>
              </a:rPr>
              <a:t>Қоғам</a:t>
            </a:r>
            <a:r>
              <a:rPr lang="ru-RU" sz="3600" dirty="0">
                <a:latin typeface="Times New Roman" panose="02020603050405020304" pitchFamily="18" charset="0"/>
                <a:ea typeface="Calibri" panose="020F0502020204030204" pitchFamily="34" charset="0"/>
                <a:cs typeface="Times New Roman" panose="02020603050405020304" pitchFamily="18" charset="0"/>
              </a:rPr>
              <a:t> мен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экономиканың</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дамуы</a:t>
            </a:r>
            <a:r>
              <a:rPr lang="kk-KZ" sz="3600" dirty="0">
                <a:latin typeface="Times New Roman" panose="02020603050405020304" pitchFamily="18" charset="0"/>
                <a:ea typeface="Calibri" panose="020F0502020204030204" pitchFamily="34" charset="0"/>
                <a:cs typeface="Times New Roman" panose="02020603050405020304" pitchFamily="18" charset="0"/>
              </a:rPr>
              <a:t>ның</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сипаттамалар</a:t>
            </a:r>
            <a:r>
              <a:rPr lang="kk-KZ" sz="3600" dirty="0">
                <a:latin typeface="Times New Roman" panose="02020603050405020304" pitchFamily="18" charset="0"/>
                <a:ea typeface="Calibri" panose="020F0502020204030204" pitchFamily="34" charset="0"/>
                <a:cs typeface="Times New Roman" panose="02020603050405020304" pitchFamily="18" charset="0"/>
              </a:rPr>
              <a:t>ды атаңыз</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3600" dirty="0">
                <a:latin typeface="Times New Roman" panose="02020603050405020304" pitchFamily="18" charset="0"/>
                <a:ea typeface="Calibri" panose="020F0502020204030204" pitchFamily="34" charset="0"/>
                <a:cs typeface="Times New Roman" panose="02020603050405020304" pitchFamily="18" charset="0"/>
              </a:rPr>
              <a:t>SMART технологияға еңбек сіңірген ғалымдар кім?</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3600" dirty="0">
                <a:latin typeface="Times New Roman" panose="02020603050405020304" pitchFamily="18" charset="0"/>
                <a:ea typeface="Calibri" panose="020F0502020204030204" pitchFamily="34" charset="0"/>
                <a:cs typeface="Times New Roman" panose="02020603050405020304" pitchFamily="18" charset="0"/>
              </a:rPr>
              <a:t>Сабақ оқытудың қай мобильді қосымша бағдарламаларын білесіздер</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en-GB" sz="3600" dirty="0">
                <a:latin typeface="Times New Roman" panose="02020603050405020304" pitchFamily="18" charset="0"/>
                <a:ea typeface="Calibri" panose="020F0502020204030204" pitchFamily="34" charset="0"/>
                <a:cs typeface="Times New Roman" panose="02020603050405020304" pitchFamily="18" charset="0"/>
              </a:rPr>
              <a:t>SMART </a:t>
            </a:r>
            <a:r>
              <a:rPr lang="kk-KZ" sz="3600" dirty="0">
                <a:latin typeface="Times New Roman" panose="02020603050405020304" pitchFamily="18" charset="0"/>
                <a:ea typeface="Calibri" panose="020F0502020204030204" pitchFamily="34" charset="0"/>
                <a:cs typeface="Times New Roman" panose="02020603050405020304" pitchFamily="18" charset="0"/>
              </a:rPr>
              <a:t>технологияларының перспективасы қандай?</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ru-RU" sz="3600" dirty="0" err="1">
                <a:latin typeface="Times New Roman" panose="02020603050405020304" pitchFamily="18" charset="0"/>
                <a:ea typeface="Calibri" panose="020F0502020204030204" pitchFamily="34" charset="0"/>
                <a:cs typeface="Times New Roman" panose="02020603050405020304" pitchFamily="18" charset="0"/>
              </a:rPr>
              <a:t>Smart</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оқулық</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деген</a:t>
            </a:r>
            <a:r>
              <a:rPr lang="ru-RU" sz="3600" dirty="0">
                <a:latin typeface="Times New Roman" panose="02020603050405020304" pitchFamily="18" charset="0"/>
                <a:ea typeface="Calibri" panose="020F0502020204030204" pitchFamily="34" charset="0"/>
                <a:cs typeface="Times New Roman" panose="02020603050405020304" pitchFamily="18" charset="0"/>
              </a:rPr>
              <a:t> не?</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ru-RU" sz="3600" dirty="0" err="1">
                <a:latin typeface="Times New Roman" panose="02020603050405020304" pitchFamily="18" charset="0"/>
                <a:ea typeface="Calibri" panose="020F0502020204030204" pitchFamily="34" charset="0"/>
                <a:cs typeface="Times New Roman" panose="02020603050405020304" pitchFamily="18" charset="0"/>
              </a:rPr>
              <a:t>Smart</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оқытушы</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деген</a:t>
            </a:r>
            <a:r>
              <a:rPr lang="ru-RU" sz="3600" dirty="0">
                <a:latin typeface="Times New Roman" panose="02020603050405020304" pitchFamily="18" charset="0"/>
                <a:ea typeface="Calibri" panose="020F0502020204030204" pitchFamily="34" charset="0"/>
                <a:cs typeface="Times New Roman" panose="02020603050405020304" pitchFamily="18" charset="0"/>
              </a:rPr>
              <a:t> не?</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ru-RU" sz="3600" dirty="0" err="1">
                <a:latin typeface="Times New Roman" panose="02020603050405020304" pitchFamily="18" charset="0"/>
                <a:ea typeface="Calibri" panose="020F0502020204030204" pitchFamily="34" charset="0"/>
                <a:cs typeface="Times New Roman" panose="02020603050405020304" pitchFamily="18" charset="0"/>
              </a:rPr>
              <a:t>Мұғалімге</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көмекші</a:t>
            </a:r>
            <a:r>
              <a:rPr lang="ru-RU" sz="3600" dirty="0">
                <a:latin typeface="Times New Roman" panose="02020603050405020304" pitchFamily="18" charset="0"/>
                <a:ea typeface="Calibri" panose="020F0502020204030204" pitchFamily="34" charset="0"/>
                <a:cs typeface="Times New Roman" panose="02020603050405020304" pitchFamily="18" charset="0"/>
              </a:rPr>
              <a:t> SMART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құралдарды</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ата</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ru-RU" sz="3600" dirty="0" err="1">
                <a:latin typeface="Times New Roman" panose="02020603050405020304" pitchFamily="18" charset="0"/>
                <a:ea typeface="Calibri" panose="020F0502020204030204" pitchFamily="34" charset="0"/>
                <a:cs typeface="Times New Roman" panose="02020603050405020304" pitchFamily="18" charset="0"/>
              </a:rPr>
              <a:t>Сабақта</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қандай</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мультимедияларды</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қолдануға</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болады</a:t>
            </a:r>
            <a:r>
              <a:rPr lang="ru-RU" sz="3600" dirty="0">
                <a:latin typeface="Times New Roman" panose="02020603050405020304" pitchFamily="18" charset="0"/>
                <a:ea typeface="Calibri" panose="020F0502020204030204" pitchFamily="34" charset="0"/>
                <a:cs typeface="Times New Roman" panose="02020603050405020304" pitchFamily="18" charset="0"/>
              </a:rPr>
              <a:t>?</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ru-RU" sz="3600" dirty="0" err="1">
                <a:latin typeface="Times New Roman" panose="02020603050405020304" pitchFamily="18" charset="0"/>
                <a:ea typeface="Calibri" panose="020F0502020204030204" pitchFamily="34" charset="0"/>
                <a:cs typeface="Times New Roman" panose="02020603050405020304" pitchFamily="18" charset="0"/>
              </a:rPr>
              <a:t>Мұғалімдерге</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қосымша</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материалдар</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алу</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үшін</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ұсынылатын</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қандай</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сайттар</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білесіз</a:t>
            </a:r>
            <a:r>
              <a:rPr lang="ru-RU" sz="3600" dirty="0">
                <a:latin typeface="Times New Roman" panose="02020603050405020304" pitchFamily="18" charset="0"/>
                <a:ea typeface="Calibri" panose="020F0502020204030204" pitchFamily="34" charset="0"/>
                <a:cs typeface="Times New Roman" panose="02020603050405020304" pitchFamily="18" charset="0"/>
              </a:rPr>
              <a:t>?</a:t>
            </a:r>
            <a:endParaRPr lang="ru-RU"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5986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28ECEBC-F19D-45CD-B3A5-5A48271358C8}"/>
              </a:ext>
            </a:extLst>
          </p:cNvPr>
          <p:cNvSpPr/>
          <p:nvPr/>
        </p:nvSpPr>
        <p:spPr>
          <a:xfrm>
            <a:off x="4159322" y="3302443"/>
            <a:ext cx="7153625" cy="830997"/>
          </a:xfrm>
          <a:prstGeom prst="rect">
            <a:avLst/>
          </a:prstGeom>
        </p:spPr>
        <p:txBody>
          <a:bodyPr wrap="none">
            <a:spAutoFit/>
          </a:bodyPr>
          <a:lstStyle/>
          <a:p>
            <a:r>
              <a:rPr lang="kk-KZ" sz="4800" b="1" dirty="0">
                <a:latin typeface="Times New Roman" panose="02020603050405020304" pitchFamily="18" charset="0"/>
              </a:rPr>
              <a:t>Назарларыңызға рақмет</a:t>
            </a:r>
            <a:endParaRPr lang="ru-RU" sz="4800" dirty="0"/>
          </a:p>
        </p:txBody>
      </p:sp>
    </p:spTree>
    <p:extLst>
      <p:ext uri="{BB962C8B-B14F-4D97-AF65-F5344CB8AC3E}">
        <p14:creationId xmlns:p14="http://schemas.microsoft.com/office/powerpoint/2010/main" val="184583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348430" y="2422327"/>
            <a:ext cx="5077420" cy="3384947"/>
          </a:xfrm>
          <a:prstGeom prst="rect">
            <a:avLst/>
          </a:prstGeom>
        </p:spPr>
      </p:pic>
      <p:sp>
        <p:nvSpPr>
          <p:cNvPr id="4" name="Text 0"/>
          <p:cNvSpPr/>
          <p:nvPr/>
        </p:nvSpPr>
        <p:spPr>
          <a:xfrm>
            <a:off x="572691" y="582930"/>
            <a:ext cx="7998619" cy="1124664"/>
          </a:xfrm>
          <a:prstGeom prst="rect">
            <a:avLst/>
          </a:prstGeom>
          <a:noFill/>
          <a:ln/>
        </p:spPr>
        <p:txBody>
          <a:bodyPr wrap="square" lIns="0" tIns="0" rIns="0" bIns="0" rtlCol="0" anchor="t"/>
          <a:lstStyle/>
          <a:p>
            <a:pPr marL="0" indent="0">
              <a:lnSpc>
                <a:spcPts val="4400"/>
              </a:lnSpc>
              <a:buNone/>
            </a:pPr>
            <a:r>
              <a:rPr lang="en-US" sz="3500" b="1" kern="0" spc="-71" dirty="0">
                <a:solidFill>
                  <a:srgbClr val="F95F88"/>
                </a:solidFill>
                <a:latin typeface="Petrona Bold" pitchFamily="34" charset="0"/>
                <a:ea typeface="Petrona Bold" pitchFamily="34" charset="-122"/>
                <a:cs typeface="Petrona Bold" pitchFamily="34" charset="-120"/>
              </a:rPr>
              <a:t>SMART-технологияда кездесетін мәселелер</a:t>
            </a:r>
            <a:endParaRPr lang="en-US" sz="3500" dirty="0"/>
          </a:p>
        </p:txBody>
      </p:sp>
      <p:sp>
        <p:nvSpPr>
          <p:cNvPr id="5" name="Text 1"/>
          <p:cNvSpPr/>
          <p:nvPr/>
        </p:nvSpPr>
        <p:spPr>
          <a:xfrm>
            <a:off x="572691" y="1952982"/>
            <a:ext cx="7998619" cy="1308497"/>
          </a:xfrm>
          <a:prstGeom prst="rect">
            <a:avLst/>
          </a:prstGeom>
          <a:noFill/>
          <a:ln/>
        </p:spPr>
        <p:txBody>
          <a:bodyPr wrap="square" lIns="0" tIns="0" rIns="0" bIns="0" rtlCol="0" anchor="t"/>
          <a:lstStyle/>
          <a:p>
            <a:pPr marL="0" indent="0">
              <a:lnSpc>
                <a:spcPts val="2050"/>
              </a:lnSpc>
              <a:buNone/>
            </a:pPr>
            <a:r>
              <a:rPr lang="en-US" sz="1250" kern="0" spc="-26" dirty="0">
                <a:solidFill>
                  <a:srgbClr val="272525"/>
                </a:solidFill>
                <a:latin typeface="Inter" pitchFamily="34" charset="0"/>
                <a:ea typeface="Inter" pitchFamily="34" charset="-122"/>
                <a:cs typeface="Inter" pitchFamily="34" charset="-120"/>
              </a:rPr>
              <a:t>Қазіргі уақытта e-learning электрондық оқытудан Smart – білімге (ақылды білім беру) көшу жүруде. Мектептерді ақпараттандыру мәселесін шешуде мұғалім мен оқушының негізгі құралдары (тақта, бор, қалам, дәптер) жаңа сипатта пайда болады. Оларды интерактивті SMART-тақта сияқты ұтымды компьютерлік оқыту құралдары ауыстырып жатыр. Электрондық тақтаның педагогикалық мүмкіндіктері дәстүрлі құралдардан әлдеқайда асып түседі.</a:t>
            </a:r>
            <a:endParaRPr lang="en-US" sz="1250" dirty="0"/>
          </a:p>
        </p:txBody>
      </p:sp>
      <p:sp>
        <p:nvSpPr>
          <p:cNvPr id="6" name="Text 2"/>
          <p:cNvSpPr/>
          <p:nvPr/>
        </p:nvSpPr>
        <p:spPr>
          <a:xfrm>
            <a:off x="572691" y="3445550"/>
            <a:ext cx="7998619" cy="785098"/>
          </a:xfrm>
          <a:prstGeom prst="rect">
            <a:avLst/>
          </a:prstGeom>
          <a:noFill/>
          <a:ln/>
        </p:spPr>
        <p:txBody>
          <a:bodyPr wrap="square" lIns="0" tIns="0" rIns="0" bIns="0" rtlCol="0" anchor="t"/>
          <a:lstStyle/>
          <a:p>
            <a:pPr marL="0" indent="0">
              <a:lnSpc>
                <a:spcPts val="2050"/>
              </a:lnSpc>
              <a:buNone/>
            </a:pPr>
            <a:r>
              <a:rPr lang="en-US" sz="1250" kern="0" spc="-26" dirty="0">
                <a:solidFill>
                  <a:srgbClr val="272525"/>
                </a:solidFill>
                <a:latin typeface="Inter" pitchFamily="34" charset="0"/>
                <a:ea typeface="Inter" pitchFamily="34" charset="-122"/>
                <a:cs typeface="Inter" pitchFamily="34" charset="-120"/>
              </a:rPr>
              <a:t>SMART құрылғылары білім беру жүйесінде, жоғары білім беру жүйесінде, бизнес саласында, әкімшілік пен қарулы күштер саласында сұранысқа ие. Әлемнің 175 елі SMART өнімдерін кең қолдануда.</a:t>
            </a:r>
            <a:endParaRPr lang="en-US" sz="1250" dirty="0"/>
          </a:p>
        </p:txBody>
      </p:sp>
      <p:sp>
        <p:nvSpPr>
          <p:cNvPr id="7" name="Shape 3"/>
          <p:cNvSpPr/>
          <p:nvPr/>
        </p:nvSpPr>
        <p:spPr>
          <a:xfrm>
            <a:off x="806648" y="4414718"/>
            <a:ext cx="22860" cy="3231833"/>
          </a:xfrm>
          <a:prstGeom prst="roundRect">
            <a:avLst>
              <a:gd name="adj" fmla="val 300628"/>
            </a:avLst>
          </a:prstGeom>
          <a:solidFill>
            <a:srgbClr val="C6BDDA"/>
          </a:solidFill>
          <a:ln/>
        </p:spPr>
      </p:sp>
      <p:sp>
        <p:nvSpPr>
          <p:cNvPr id="8" name="Shape 4"/>
          <p:cNvSpPr/>
          <p:nvPr/>
        </p:nvSpPr>
        <p:spPr>
          <a:xfrm>
            <a:off x="979289" y="4771430"/>
            <a:ext cx="572691" cy="22860"/>
          </a:xfrm>
          <a:prstGeom prst="roundRect">
            <a:avLst>
              <a:gd name="adj" fmla="val 300628"/>
            </a:avLst>
          </a:prstGeom>
          <a:solidFill>
            <a:srgbClr val="C6BDDA"/>
          </a:solidFill>
          <a:ln/>
        </p:spPr>
      </p:sp>
      <p:sp>
        <p:nvSpPr>
          <p:cNvPr id="9" name="Shape 5"/>
          <p:cNvSpPr/>
          <p:nvPr/>
        </p:nvSpPr>
        <p:spPr>
          <a:xfrm>
            <a:off x="634008" y="4598789"/>
            <a:ext cx="368141" cy="368141"/>
          </a:xfrm>
          <a:prstGeom prst="roundRect">
            <a:avLst>
              <a:gd name="adj" fmla="val 18668"/>
            </a:avLst>
          </a:prstGeom>
          <a:solidFill>
            <a:srgbClr val="E0D7F4"/>
          </a:solidFill>
          <a:ln w="7620">
            <a:solidFill>
              <a:srgbClr val="C6BDDA"/>
            </a:solidFill>
            <a:prstDash val="solid"/>
          </a:ln>
        </p:spPr>
      </p:sp>
      <p:sp>
        <p:nvSpPr>
          <p:cNvPr id="10" name="Text 6"/>
          <p:cNvSpPr/>
          <p:nvPr/>
        </p:nvSpPr>
        <p:spPr>
          <a:xfrm>
            <a:off x="762953" y="4647843"/>
            <a:ext cx="110133" cy="270034"/>
          </a:xfrm>
          <a:prstGeom prst="rect">
            <a:avLst/>
          </a:prstGeom>
          <a:noFill/>
          <a:ln/>
        </p:spPr>
        <p:txBody>
          <a:bodyPr wrap="none" lIns="0" tIns="0" rIns="0" bIns="0" rtlCol="0" anchor="t"/>
          <a:lstStyle/>
          <a:p>
            <a:pPr marL="0" indent="0" algn="ctr">
              <a:lnSpc>
                <a:spcPts val="2100"/>
              </a:lnSpc>
              <a:buNone/>
            </a:pPr>
            <a:r>
              <a:rPr lang="en-US" sz="2100" b="1" kern="0" spc="-43" dirty="0">
                <a:solidFill>
                  <a:srgbClr val="272525"/>
                </a:solidFill>
                <a:latin typeface="Petrona Bold" pitchFamily="34" charset="0"/>
                <a:ea typeface="Petrona Bold" pitchFamily="34" charset="-122"/>
                <a:cs typeface="Petrona Bold" pitchFamily="34" charset="-120"/>
              </a:rPr>
              <a:t>1</a:t>
            </a:r>
            <a:endParaRPr lang="en-US" sz="2100" dirty="0"/>
          </a:p>
        </p:txBody>
      </p:sp>
      <p:sp>
        <p:nvSpPr>
          <p:cNvPr id="11" name="Text 7"/>
          <p:cNvSpPr/>
          <p:nvPr/>
        </p:nvSpPr>
        <p:spPr>
          <a:xfrm>
            <a:off x="1717953" y="4578310"/>
            <a:ext cx="2249805" cy="281226"/>
          </a:xfrm>
          <a:prstGeom prst="rect">
            <a:avLst/>
          </a:prstGeom>
          <a:noFill/>
          <a:ln/>
        </p:spPr>
        <p:txBody>
          <a:bodyPr wrap="none" lIns="0" tIns="0" rIns="0" bIns="0" rtlCol="0" anchor="t"/>
          <a:lstStyle/>
          <a:p>
            <a:pPr marL="0" indent="0" algn="l">
              <a:lnSpc>
                <a:spcPts val="2200"/>
              </a:lnSpc>
              <a:buNone/>
            </a:pPr>
            <a:r>
              <a:rPr lang="en-US" sz="1750" b="1" kern="0" spc="-35" dirty="0">
                <a:solidFill>
                  <a:srgbClr val="272525"/>
                </a:solidFill>
                <a:latin typeface="Petrona Bold" pitchFamily="34" charset="0"/>
                <a:ea typeface="Petrona Bold" pitchFamily="34" charset="-122"/>
                <a:cs typeface="Petrona Bold" pitchFamily="34" charset="-120"/>
              </a:rPr>
              <a:t>E-learning</a:t>
            </a:r>
            <a:endParaRPr lang="en-US" sz="1750" dirty="0"/>
          </a:p>
        </p:txBody>
      </p:sp>
      <p:sp>
        <p:nvSpPr>
          <p:cNvPr id="12" name="Text 8"/>
          <p:cNvSpPr/>
          <p:nvPr/>
        </p:nvSpPr>
        <p:spPr>
          <a:xfrm>
            <a:off x="1717953" y="4957643"/>
            <a:ext cx="6853357" cy="261699"/>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Дәстүрлі электрондық оқыту жүйесі</a:t>
            </a:r>
            <a:endParaRPr lang="en-US" sz="1250" dirty="0"/>
          </a:p>
        </p:txBody>
      </p:sp>
      <p:sp>
        <p:nvSpPr>
          <p:cNvPr id="13" name="Shape 9"/>
          <p:cNvSpPr/>
          <p:nvPr/>
        </p:nvSpPr>
        <p:spPr>
          <a:xfrm>
            <a:off x="979289" y="5903238"/>
            <a:ext cx="572691" cy="22860"/>
          </a:xfrm>
          <a:prstGeom prst="roundRect">
            <a:avLst>
              <a:gd name="adj" fmla="val 300628"/>
            </a:avLst>
          </a:prstGeom>
          <a:solidFill>
            <a:srgbClr val="C6BDDA"/>
          </a:solidFill>
          <a:ln/>
        </p:spPr>
      </p:sp>
      <p:sp>
        <p:nvSpPr>
          <p:cNvPr id="14" name="Shape 10"/>
          <p:cNvSpPr/>
          <p:nvPr/>
        </p:nvSpPr>
        <p:spPr>
          <a:xfrm>
            <a:off x="634008" y="5730597"/>
            <a:ext cx="368141" cy="368141"/>
          </a:xfrm>
          <a:prstGeom prst="roundRect">
            <a:avLst>
              <a:gd name="adj" fmla="val 18668"/>
            </a:avLst>
          </a:prstGeom>
          <a:solidFill>
            <a:srgbClr val="E0D7F4"/>
          </a:solidFill>
          <a:ln w="7620">
            <a:solidFill>
              <a:srgbClr val="C6BDDA"/>
            </a:solidFill>
            <a:prstDash val="solid"/>
          </a:ln>
        </p:spPr>
      </p:sp>
      <p:sp>
        <p:nvSpPr>
          <p:cNvPr id="15" name="Text 11"/>
          <p:cNvSpPr/>
          <p:nvPr/>
        </p:nvSpPr>
        <p:spPr>
          <a:xfrm>
            <a:off x="744141" y="5779651"/>
            <a:ext cx="147757" cy="270034"/>
          </a:xfrm>
          <a:prstGeom prst="rect">
            <a:avLst/>
          </a:prstGeom>
          <a:noFill/>
          <a:ln/>
        </p:spPr>
        <p:txBody>
          <a:bodyPr wrap="none" lIns="0" tIns="0" rIns="0" bIns="0" rtlCol="0" anchor="t"/>
          <a:lstStyle/>
          <a:p>
            <a:pPr marL="0" indent="0" algn="ctr">
              <a:lnSpc>
                <a:spcPts val="2100"/>
              </a:lnSpc>
              <a:buNone/>
            </a:pPr>
            <a:r>
              <a:rPr lang="en-US" sz="2100" b="1" kern="0" spc="-43" dirty="0">
                <a:solidFill>
                  <a:srgbClr val="272525"/>
                </a:solidFill>
                <a:latin typeface="Petrona Bold" pitchFamily="34" charset="0"/>
                <a:ea typeface="Petrona Bold" pitchFamily="34" charset="-122"/>
                <a:cs typeface="Petrona Bold" pitchFamily="34" charset="-120"/>
              </a:rPr>
              <a:t>2</a:t>
            </a:r>
            <a:endParaRPr lang="en-US" sz="2100" dirty="0"/>
          </a:p>
        </p:txBody>
      </p:sp>
      <p:sp>
        <p:nvSpPr>
          <p:cNvPr id="16" name="Text 12"/>
          <p:cNvSpPr/>
          <p:nvPr/>
        </p:nvSpPr>
        <p:spPr>
          <a:xfrm>
            <a:off x="1717953" y="5710118"/>
            <a:ext cx="2249805" cy="281226"/>
          </a:xfrm>
          <a:prstGeom prst="rect">
            <a:avLst/>
          </a:prstGeom>
          <a:noFill/>
          <a:ln/>
        </p:spPr>
        <p:txBody>
          <a:bodyPr wrap="none" lIns="0" tIns="0" rIns="0" bIns="0" rtlCol="0" anchor="t"/>
          <a:lstStyle/>
          <a:p>
            <a:pPr marL="0" indent="0" algn="l">
              <a:lnSpc>
                <a:spcPts val="2200"/>
              </a:lnSpc>
              <a:buNone/>
            </a:pPr>
            <a:r>
              <a:rPr lang="en-US" sz="1750" b="1" kern="0" spc="-35" dirty="0">
                <a:solidFill>
                  <a:srgbClr val="272525"/>
                </a:solidFill>
                <a:latin typeface="Petrona Bold" pitchFamily="34" charset="0"/>
                <a:ea typeface="Petrona Bold" pitchFamily="34" charset="-122"/>
                <a:cs typeface="Petrona Bold" pitchFamily="34" charset="-120"/>
              </a:rPr>
              <a:t>Smart білім</a:t>
            </a:r>
            <a:endParaRPr lang="en-US" sz="1750" dirty="0"/>
          </a:p>
        </p:txBody>
      </p:sp>
      <p:sp>
        <p:nvSpPr>
          <p:cNvPr id="17" name="Text 13"/>
          <p:cNvSpPr/>
          <p:nvPr/>
        </p:nvSpPr>
        <p:spPr>
          <a:xfrm>
            <a:off x="1717953" y="6089452"/>
            <a:ext cx="6853357" cy="261699"/>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Ақылды білім беру жүйесіне көшу</a:t>
            </a:r>
            <a:endParaRPr lang="en-US" sz="1250" dirty="0"/>
          </a:p>
        </p:txBody>
      </p:sp>
      <p:sp>
        <p:nvSpPr>
          <p:cNvPr id="18" name="Shape 14"/>
          <p:cNvSpPr/>
          <p:nvPr/>
        </p:nvSpPr>
        <p:spPr>
          <a:xfrm>
            <a:off x="979289" y="7035046"/>
            <a:ext cx="572691" cy="22860"/>
          </a:xfrm>
          <a:prstGeom prst="roundRect">
            <a:avLst>
              <a:gd name="adj" fmla="val 300628"/>
            </a:avLst>
          </a:prstGeom>
          <a:solidFill>
            <a:srgbClr val="C6BDDA"/>
          </a:solidFill>
          <a:ln/>
        </p:spPr>
      </p:sp>
      <p:sp>
        <p:nvSpPr>
          <p:cNvPr id="19" name="Shape 15"/>
          <p:cNvSpPr/>
          <p:nvPr/>
        </p:nvSpPr>
        <p:spPr>
          <a:xfrm>
            <a:off x="634008" y="6862405"/>
            <a:ext cx="368141" cy="368141"/>
          </a:xfrm>
          <a:prstGeom prst="roundRect">
            <a:avLst>
              <a:gd name="adj" fmla="val 18668"/>
            </a:avLst>
          </a:prstGeom>
          <a:solidFill>
            <a:srgbClr val="E0D7F4"/>
          </a:solidFill>
          <a:ln w="7620">
            <a:solidFill>
              <a:srgbClr val="C6BDDA"/>
            </a:solidFill>
            <a:prstDash val="solid"/>
          </a:ln>
        </p:spPr>
      </p:sp>
      <p:sp>
        <p:nvSpPr>
          <p:cNvPr id="20" name="Text 16"/>
          <p:cNvSpPr/>
          <p:nvPr/>
        </p:nvSpPr>
        <p:spPr>
          <a:xfrm>
            <a:off x="744379" y="6911459"/>
            <a:ext cx="147399" cy="270034"/>
          </a:xfrm>
          <a:prstGeom prst="rect">
            <a:avLst/>
          </a:prstGeom>
          <a:noFill/>
          <a:ln/>
        </p:spPr>
        <p:txBody>
          <a:bodyPr wrap="none" lIns="0" tIns="0" rIns="0" bIns="0" rtlCol="0" anchor="t"/>
          <a:lstStyle/>
          <a:p>
            <a:pPr marL="0" indent="0" algn="ctr">
              <a:lnSpc>
                <a:spcPts val="2100"/>
              </a:lnSpc>
              <a:buNone/>
            </a:pPr>
            <a:r>
              <a:rPr lang="en-US" sz="2100" b="1" kern="0" spc="-43" dirty="0">
                <a:solidFill>
                  <a:srgbClr val="272525"/>
                </a:solidFill>
                <a:latin typeface="Petrona Bold" pitchFamily="34" charset="0"/>
                <a:ea typeface="Petrona Bold" pitchFamily="34" charset="-122"/>
                <a:cs typeface="Petrona Bold" pitchFamily="34" charset="-120"/>
              </a:rPr>
              <a:t>3</a:t>
            </a:r>
            <a:endParaRPr lang="en-US" sz="2100" dirty="0"/>
          </a:p>
        </p:txBody>
      </p:sp>
      <p:sp>
        <p:nvSpPr>
          <p:cNvPr id="21" name="Text 17"/>
          <p:cNvSpPr/>
          <p:nvPr/>
        </p:nvSpPr>
        <p:spPr>
          <a:xfrm>
            <a:off x="1717953" y="6841927"/>
            <a:ext cx="3092410" cy="281226"/>
          </a:xfrm>
          <a:prstGeom prst="rect">
            <a:avLst/>
          </a:prstGeom>
          <a:noFill/>
          <a:ln/>
        </p:spPr>
        <p:txBody>
          <a:bodyPr wrap="none" lIns="0" tIns="0" rIns="0" bIns="0" rtlCol="0" anchor="t"/>
          <a:lstStyle/>
          <a:p>
            <a:pPr marL="0" indent="0" algn="l">
              <a:lnSpc>
                <a:spcPts val="2200"/>
              </a:lnSpc>
              <a:buNone/>
            </a:pPr>
            <a:r>
              <a:rPr lang="en-US" sz="1750" b="1" kern="0" spc="-35" dirty="0">
                <a:solidFill>
                  <a:srgbClr val="272525"/>
                </a:solidFill>
                <a:latin typeface="Petrona Bold" pitchFamily="34" charset="0"/>
                <a:ea typeface="Petrona Bold" pitchFamily="34" charset="-122"/>
                <a:cs typeface="Petrona Bold" pitchFamily="34" charset="-120"/>
              </a:rPr>
              <a:t>Интерактивті SMART-тақта</a:t>
            </a:r>
            <a:endParaRPr lang="en-US" sz="1750" dirty="0"/>
          </a:p>
        </p:txBody>
      </p:sp>
      <p:sp>
        <p:nvSpPr>
          <p:cNvPr id="22" name="Text 18"/>
          <p:cNvSpPr/>
          <p:nvPr/>
        </p:nvSpPr>
        <p:spPr>
          <a:xfrm>
            <a:off x="1717953" y="7221260"/>
            <a:ext cx="6853357" cy="261699"/>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Дәстүрлі құралдарды алмастыру</a:t>
            </a:r>
            <a:endParaRPr lang="en-US" sz="12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9A4BEF7-C6CD-4D5B-8779-A6B577407AD9}"/>
              </a:ext>
            </a:extLst>
          </p:cNvPr>
          <p:cNvSpPr/>
          <p:nvPr/>
        </p:nvSpPr>
        <p:spPr>
          <a:xfrm>
            <a:off x="362310" y="356414"/>
            <a:ext cx="9920377" cy="7540526"/>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Smart </a:t>
            </a:r>
            <a:r>
              <a:rPr lang="ru-RU" sz="4400" b="1" dirty="0" err="1">
                <a:latin typeface="Times New Roman" panose="02020603050405020304" pitchFamily="18" charset="0"/>
                <a:cs typeface="Times New Roman" panose="02020603050405020304" pitchFamily="18" charset="0"/>
              </a:rPr>
              <a:t>оқулық</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дегеніміз</a:t>
            </a:r>
            <a:r>
              <a:rPr lang="ru-RU" sz="4400" b="1" dirty="0">
                <a:latin typeface="Times New Roman" panose="02020603050405020304" pitchFamily="18" charset="0"/>
                <a:cs typeface="Times New Roman" panose="02020603050405020304" pitchFamily="18" charset="0"/>
              </a:rPr>
              <a:t> не?</a:t>
            </a:r>
          </a:p>
          <a:p>
            <a:pPr algn="just"/>
            <a:r>
              <a:rPr lang="en-US" sz="4400" dirty="0">
                <a:latin typeface="Times New Roman" panose="02020603050405020304" pitchFamily="18" charset="0"/>
                <a:cs typeface="Times New Roman" panose="02020603050405020304" pitchFamily="18" charset="0"/>
              </a:rPr>
              <a:t>Smart </a:t>
            </a:r>
            <a:r>
              <a:rPr lang="ru-RU" sz="4400" dirty="0" err="1">
                <a:latin typeface="Times New Roman" panose="02020603050405020304" pitchFamily="18" charset="0"/>
                <a:cs typeface="Times New Roman" panose="02020603050405020304" pitchFamily="18" charset="0"/>
              </a:rPr>
              <a:t>оқулық</a:t>
            </a:r>
            <a:r>
              <a:rPr lang="ru-RU" sz="4400" dirty="0">
                <a:latin typeface="Times New Roman" panose="02020603050405020304" pitchFamily="18" charset="0"/>
                <a:cs typeface="Times New Roman" panose="02020603050405020304" pitchFamily="18" charset="0"/>
              </a:rPr>
              <a:t> – </a:t>
            </a:r>
            <a:r>
              <a:rPr lang="ru-RU" sz="4400" dirty="0" err="1">
                <a:latin typeface="Times New Roman" panose="02020603050405020304" pitchFamily="18" charset="0"/>
                <a:cs typeface="Times New Roman" panose="02020603050405020304" pitchFamily="18" charset="0"/>
              </a:rPr>
              <a:t>бұл</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дәстүрлі</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қағаз</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кітаптың</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заманауи</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цифрлық</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нұсқасы</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ол</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интерактивті</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мазмұн</a:t>
            </a:r>
            <a:r>
              <a:rPr lang="ru-RU" sz="4400" dirty="0">
                <a:latin typeface="Times New Roman" panose="02020603050405020304" pitchFamily="18" charset="0"/>
                <a:cs typeface="Times New Roman" panose="02020603050405020304" pitchFamily="18" charset="0"/>
              </a:rPr>
              <a:t>, мультимедиа </a:t>
            </a:r>
            <a:r>
              <a:rPr lang="ru-RU" sz="4400" dirty="0" err="1">
                <a:latin typeface="Times New Roman" panose="02020603050405020304" pitchFamily="18" charset="0"/>
                <a:cs typeface="Times New Roman" panose="02020603050405020304" pitchFamily="18" charset="0"/>
              </a:rPr>
              <a:t>элементтері</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және</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қосымша</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білім</a:t>
            </a:r>
            <a:r>
              <a:rPr lang="ru-RU" sz="4400" dirty="0">
                <a:latin typeface="Times New Roman" panose="02020603050405020304" pitchFamily="18" charset="0"/>
                <a:cs typeface="Times New Roman" panose="02020603050405020304" pitchFamily="18" charset="0"/>
              </a:rPr>
              <a:t> беру </a:t>
            </a:r>
            <a:r>
              <a:rPr lang="ru-RU" sz="4400" dirty="0" err="1">
                <a:latin typeface="Times New Roman" panose="02020603050405020304" pitchFamily="18" charset="0"/>
                <a:cs typeface="Times New Roman" panose="02020603050405020304" pitchFamily="18" charset="0"/>
              </a:rPr>
              <a:t>ресурстарымен</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толықтырылған</a:t>
            </a:r>
            <a:r>
              <a:rPr lang="ru-RU"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Smart </a:t>
            </a:r>
            <a:r>
              <a:rPr lang="ru-RU" sz="4400" dirty="0" err="1">
                <a:latin typeface="Times New Roman" panose="02020603050405020304" pitchFamily="18" charset="0"/>
                <a:cs typeface="Times New Roman" panose="02020603050405020304" pitchFamily="18" charset="0"/>
              </a:rPr>
              <a:t>оқулықтар</a:t>
            </a:r>
            <a:r>
              <a:rPr lang="ru-RU" sz="4400" dirty="0">
                <a:latin typeface="Times New Roman" panose="02020603050405020304" pitchFamily="18" charset="0"/>
                <a:cs typeface="Times New Roman" panose="02020603050405020304" pitchFamily="18" charset="0"/>
              </a:rPr>
              <a:t> тек </a:t>
            </a:r>
            <a:r>
              <a:rPr lang="ru-RU" sz="4400" dirty="0" err="1">
                <a:latin typeface="Times New Roman" panose="02020603050405020304" pitchFamily="18" charset="0"/>
                <a:cs typeface="Times New Roman" panose="02020603050405020304" pitchFamily="18" charset="0"/>
              </a:rPr>
              <a:t>теориялық</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материалдарды</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ұсынумен</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шектелмей</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оқушыларға</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физикалық</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құбылыстарды</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интерактивті</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түрде</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зерттеуге</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мүмкіндік</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береді</a:t>
            </a:r>
            <a:r>
              <a:rPr lang="ru-RU" sz="4400" dirty="0">
                <a:latin typeface="Times New Roman" panose="02020603050405020304" pitchFamily="18" charset="0"/>
                <a:cs typeface="Times New Roman" panose="02020603050405020304" pitchFamily="18" charset="0"/>
              </a:rPr>
              <a:t>.</a:t>
            </a:r>
          </a:p>
        </p:txBody>
      </p:sp>
      <p:pic>
        <p:nvPicPr>
          <p:cNvPr id="3" name="Рисунок 2">
            <a:extLst>
              <a:ext uri="{FF2B5EF4-FFF2-40B4-BE49-F238E27FC236}">
                <a16:creationId xmlns:a16="http://schemas.microsoft.com/office/drawing/2014/main" id="{72878496-1407-41F5-A050-B7EF015AC767}"/>
              </a:ext>
            </a:extLst>
          </p:cNvPr>
          <p:cNvPicPr>
            <a:picLocks noChangeAspect="1"/>
          </p:cNvPicPr>
          <p:nvPr/>
        </p:nvPicPr>
        <p:blipFill>
          <a:blip r:embed="rId2"/>
          <a:stretch>
            <a:fillRect/>
          </a:stretch>
        </p:blipFill>
        <p:spPr>
          <a:xfrm>
            <a:off x="10455215" y="0"/>
            <a:ext cx="4175185" cy="8229600"/>
          </a:xfrm>
          <a:prstGeom prst="rect">
            <a:avLst/>
          </a:prstGeom>
        </p:spPr>
      </p:pic>
    </p:spTree>
    <p:extLst>
      <p:ext uri="{BB962C8B-B14F-4D97-AF65-F5344CB8AC3E}">
        <p14:creationId xmlns:p14="http://schemas.microsoft.com/office/powerpoint/2010/main" val="52392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21E1F9B-86E2-4B9F-A585-AC5E6B00EE63}"/>
              </a:ext>
            </a:extLst>
          </p:cNvPr>
          <p:cNvSpPr/>
          <p:nvPr/>
        </p:nvSpPr>
        <p:spPr>
          <a:xfrm>
            <a:off x="189780" y="181218"/>
            <a:ext cx="10575985" cy="7650428"/>
          </a:xfrm>
          <a:prstGeom prst="rect">
            <a:avLst/>
          </a:prstGeom>
        </p:spPr>
        <p:txBody>
          <a:bodyPr wrap="square">
            <a:spAutoFit/>
          </a:bodyPr>
          <a:lstStyle/>
          <a:p>
            <a:pPr indent="450215" algn="just">
              <a:lnSpc>
                <a:spcPct val="107000"/>
              </a:lnSpc>
              <a:spcAft>
                <a:spcPts val="0"/>
              </a:spcAft>
              <a:tabLst>
                <a:tab pos="630555" algn="l"/>
              </a:tabLst>
            </a:pPr>
            <a:r>
              <a:rPr lang="kk-KZ" sz="2000" b="1" dirty="0">
                <a:latin typeface="Times New Roman" panose="02020603050405020304" pitchFamily="18" charset="0"/>
                <a:ea typeface="Calibri" panose="020F0502020204030204" pitchFamily="34" charset="0"/>
                <a:cs typeface="Times New Roman" panose="02020603050405020304" pitchFamily="18" charset="0"/>
              </a:rPr>
              <a:t>Smart оқытушы дегеніміз не?</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2000" dirty="0">
                <a:latin typeface="Times New Roman" panose="02020603050405020304" pitchFamily="18" charset="0"/>
                <a:ea typeface="Calibri" panose="020F0502020204030204" pitchFamily="34" charset="0"/>
                <a:cs typeface="Times New Roman" panose="02020603050405020304" pitchFamily="18" charset="0"/>
              </a:rPr>
              <a:t>Smart оқытушы – бұл білім беру процесінде заманауи технологияларды, цифрлық құралдарды және инновациялық әдістерді тиімді пайдаланатын мұғалім. Smart оқытушы дәстүрлі оқытушыдан жаңа педагогикалық тәсілдерімен және цифрлық ресурстарды пайдаланудағы икемділігімен ерекшеленеді.</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2000" dirty="0">
                <a:latin typeface="Times New Roman" panose="02020603050405020304" pitchFamily="18" charset="0"/>
                <a:ea typeface="Calibri" panose="020F0502020204030204" pitchFamily="34" charset="0"/>
                <a:cs typeface="Times New Roman" panose="02020603050405020304" pitchFamily="18" charset="0"/>
              </a:rPr>
              <a:t>Smart оқытушының артықшылықтары:</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2000" dirty="0">
                <a:latin typeface="Times New Roman" panose="02020603050405020304" pitchFamily="18" charset="0"/>
                <a:ea typeface="Calibri" panose="020F0502020204030204" pitchFamily="34" charset="0"/>
                <a:cs typeface="Times New Roman" panose="02020603050405020304" pitchFamily="18" charset="0"/>
              </a:rPr>
              <a:t>Технологияларды тиімді пайдалану: Smart оқытушы интерактивті тақталар, виртуалды зертханалар, цифрлық платформалар және Smart оқулықтар сияқты заманауи құралдарды сабақ беру процесінде қолданады. Бұл оқушыларға күрделі тақырыптарды жеңіл түсіндіруге көмектеседі.</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2000" dirty="0">
                <a:latin typeface="Times New Roman" panose="02020603050405020304" pitchFamily="18" charset="0"/>
                <a:ea typeface="Calibri" panose="020F0502020204030204" pitchFamily="34" charset="0"/>
                <a:cs typeface="Times New Roman" panose="02020603050405020304" pitchFamily="18" charset="0"/>
              </a:rPr>
              <a:t>Жеке оқу траекторияларын құру: Smart оқытушы әр оқушының жеке ерекшеліктеріне және білім деңгейіне сәйкес бейімделген оқу жоспарларын құра алады. Бұл тәсіл оқушылардың өз қарқынымен оқып, оқу процесін тиімдірек етуді қамтамасыз етеді.</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2000" dirty="0">
                <a:latin typeface="Times New Roman" panose="02020603050405020304" pitchFamily="18" charset="0"/>
                <a:ea typeface="Calibri" panose="020F0502020204030204" pitchFamily="34" charset="0"/>
                <a:cs typeface="Times New Roman" panose="02020603050405020304" pitchFamily="18" charset="0"/>
              </a:rPr>
              <a:t>Интерактивті оқыту: Smart оқытушы интерактивті тапсырмалар мен эксперименттерді белсенді пайдаланып, оқушыларды оқу процесіне белсене қатысуға ынталандырады.</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2000" dirty="0">
                <a:latin typeface="Times New Roman" panose="02020603050405020304" pitchFamily="18" charset="0"/>
                <a:ea typeface="Calibri" panose="020F0502020204030204" pitchFamily="34" charset="0"/>
                <a:cs typeface="Times New Roman" panose="02020603050405020304" pitchFamily="18" charset="0"/>
              </a:rPr>
              <a:t>Smart оқытушының физика сабағында рөлі</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2000" dirty="0">
                <a:latin typeface="Times New Roman" panose="02020603050405020304" pitchFamily="18" charset="0"/>
                <a:ea typeface="Calibri" panose="020F0502020204030204" pitchFamily="34" charset="0"/>
                <a:cs typeface="Times New Roman" panose="02020603050405020304" pitchFamily="18" charset="0"/>
              </a:rPr>
              <a:t>Физика сабағында Smart оқытушының рөлі ерекше маңызды, өйткені бұл пән күрделі және теориялық ұғымдарды түсіндіруде визуализацияны қажет етеді. Smart оқытушы:</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2000" dirty="0">
                <a:latin typeface="Times New Roman" panose="02020603050405020304" pitchFamily="18" charset="0"/>
                <a:ea typeface="Calibri" panose="020F0502020204030204" pitchFamily="34" charset="0"/>
                <a:cs typeface="Times New Roman" panose="02020603050405020304" pitchFamily="18" charset="0"/>
              </a:rPr>
              <a:t>Интерактивті тақталарды қолдану арқылы физикалық құбылыстарды түсіндіреді. Мысалы, қозғалыс графиктерін интерактивті түрде сызу немесе тәжірибелік жұмыстарды виртуалды зертханаларда орындау.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2000" dirty="0">
                <a:latin typeface="Times New Roman" panose="02020603050405020304" pitchFamily="18" charset="0"/>
                <a:ea typeface="Calibri" panose="020F0502020204030204" pitchFamily="34" charset="0"/>
                <a:cs typeface="Times New Roman" panose="02020603050405020304" pitchFamily="18" charset="0"/>
              </a:rPr>
              <a:t>Симуляцияларды пайдаланып, оқушыларға күрделі құбылыстарды көрсету. Мысалы, электромагниттік индукция құбылысын интерактивті түрде көрсету.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7072A5CF-4E43-406D-AE2F-84B35E710B08}"/>
              </a:ext>
            </a:extLst>
          </p:cNvPr>
          <p:cNvPicPr>
            <a:picLocks noChangeAspect="1"/>
          </p:cNvPicPr>
          <p:nvPr/>
        </p:nvPicPr>
        <p:blipFill>
          <a:blip r:embed="rId2"/>
          <a:stretch>
            <a:fillRect/>
          </a:stretch>
        </p:blipFill>
        <p:spPr>
          <a:xfrm>
            <a:off x="10765765" y="0"/>
            <a:ext cx="3864635" cy="8229600"/>
          </a:xfrm>
          <a:prstGeom prst="rect">
            <a:avLst/>
          </a:prstGeom>
        </p:spPr>
      </p:pic>
    </p:spTree>
    <p:extLst>
      <p:ext uri="{BB962C8B-B14F-4D97-AF65-F5344CB8AC3E}">
        <p14:creationId xmlns:p14="http://schemas.microsoft.com/office/powerpoint/2010/main" val="2625382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546140" y="429101"/>
            <a:ext cx="12738539" cy="1072753"/>
          </a:xfrm>
          <a:prstGeom prst="rect">
            <a:avLst/>
          </a:prstGeom>
          <a:noFill/>
          <a:ln/>
        </p:spPr>
        <p:txBody>
          <a:bodyPr wrap="square" lIns="0" tIns="0" rIns="0" bIns="0" rtlCol="0" anchor="t"/>
          <a:lstStyle/>
          <a:p>
            <a:pPr marL="0" indent="0">
              <a:lnSpc>
                <a:spcPts val="4200"/>
              </a:lnSpc>
              <a:buNone/>
            </a:pPr>
            <a:r>
              <a:rPr lang="en-US" sz="3350" b="1" kern="0" spc="-68" dirty="0">
                <a:solidFill>
                  <a:srgbClr val="F95F88"/>
                </a:solidFill>
                <a:latin typeface="Petrona Bold" pitchFamily="34" charset="0"/>
                <a:ea typeface="Petrona Bold" pitchFamily="34" charset="-122"/>
                <a:cs typeface="Petrona Bold" pitchFamily="34" charset="-120"/>
              </a:rPr>
              <a:t>SMART технологиясының дидактикалық мәні</a:t>
            </a:r>
            <a:endParaRPr lang="en-US" sz="3350" dirty="0"/>
          </a:p>
        </p:txBody>
      </p:sp>
      <p:sp>
        <p:nvSpPr>
          <p:cNvPr id="4" name="Text 1"/>
          <p:cNvSpPr/>
          <p:nvPr/>
        </p:nvSpPr>
        <p:spPr>
          <a:xfrm>
            <a:off x="408117" y="1160489"/>
            <a:ext cx="13549422" cy="499348"/>
          </a:xfrm>
          <a:prstGeom prst="rect">
            <a:avLst/>
          </a:prstGeom>
          <a:noFill/>
          <a:ln/>
        </p:spPr>
        <p:txBody>
          <a:bodyPr wrap="square" lIns="0" tIns="0" rIns="0" bIns="0" rtlCol="0" anchor="t"/>
          <a:lstStyle/>
          <a:p>
            <a:pPr marL="0" indent="0">
              <a:buNone/>
            </a:pPr>
            <a:r>
              <a:rPr lang="en-US" sz="2400" kern="0" spc="-25" dirty="0">
                <a:solidFill>
                  <a:srgbClr val="272525"/>
                </a:solidFill>
                <a:latin typeface="Times New Roman" panose="02020603050405020304" pitchFamily="18" charset="0"/>
                <a:ea typeface="Inter" pitchFamily="34" charset="-122"/>
                <a:cs typeface="Times New Roman" panose="02020603050405020304" pitchFamily="18" charset="0"/>
              </a:rPr>
              <a:t>SMART технологиялары білім беру процесін инновациялық деңгейге шығарады. Оның дидактикалық мәні келесі аспектілерде көрінеді:</a:t>
            </a:r>
            <a:endParaRPr lang="en-US" sz="2400" dirty="0">
              <a:latin typeface="Times New Roman" panose="02020603050405020304" pitchFamily="18" charset="0"/>
              <a:cs typeface="Times New Roman" panose="02020603050405020304" pitchFamily="18" charset="0"/>
            </a:endParaRPr>
          </a:p>
        </p:txBody>
      </p:sp>
      <p:sp>
        <p:nvSpPr>
          <p:cNvPr id="5" name="Text 2"/>
          <p:cNvSpPr/>
          <p:nvPr/>
        </p:nvSpPr>
        <p:spPr>
          <a:xfrm>
            <a:off x="408117" y="2015523"/>
            <a:ext cx="13773709" cy="998696"/>
          </a:xfrm>
          <a:prstGeom prst="rect">
            <a:avLst/>
          </a:prstGeom>
          <a:noFill/>
          <a:ln/>
        </p:spPr>
        <p:txBody>
          <a:bodyPr wrap="square" lIns="0" tIns="0" rIns="0" bIns="0" rtlCol="0" anchor="t"/>
          <a:lstStyle/>
          <a:p>
            <a:pPr marL="0" indent="0">
              <a:buNone/>
            </a:pPr>
            <a:r>
              <a:rPr lang="en-US" sz="2400" kern="0" spc="-25" dirty="0">
                <a:solidFill>
                  <a:srgbClr val="272525"/>
                </a:solidFill>
                <a:latin typeface="Times New Roman" panose="02020603050405020304" pitchFamily="18" charset="0"/>
                <a:ea typeface="Inter" pitchFamily="34" charset="-122"/>
                <a:cs typeface="Times New Roman" panose="02020603050405020304" pitchFamily="18" charset="0"/>
              </a:rPr>
              <a:t>1. Интерактивтілік: Оқушылардың белсенді қатысуына мүмкіндік береді. 2. Визуализация: Физикалық заңдар мен құбылыстарды көрнекі түрде көрсетеді. 3. Жеке траекториялар: Әр оқушының білім деңгейіне сәйкес бейімделген оқу жолдарын құрады. 4. Мотивацияны арттыру: Оқушылардың оқу барысына белсенді қатысуын қамтамасыз етеді.</a:t>
            </a:r>
            <a:endParaRPr lang="en-US" sz="2400" dirty="0">
              <a:latin typeface="Times New Roman" panose="02020603050405020304" pitchFamily="18" charset="0"/>
              <a:cs typeface="Times New Roman" panose="02020603050405020304" pitchFamily="18" charset="0"/>
            </a:endParaRPr>
          </a:p>
        </p:txBody>
      </p:sp>
      <p:sp>
        <p:nvSpPr>
          <p:cNvPr id="6" name="Shape 3"/>
          <p:cNvSpPr/>
          <p:nvPr/>
        </p:nvSpPr>
        <p:spPr>
          <a:xfrm>
            <a:off x="546140" y="3677039"/>
            <a:ext cx="8051721" cy="938570"/>
          </a:xfrm>
          <a:prstGeom prst="roundRect">
            <a:avLst>
              <a:gd name="adj" fmla="val 6983"/>
            </a:avLst>
          </a:prstGeom>
          <a:solidFill>
            <a:srgbClr val="E0D7F4"/>
          </a:solidFill>
          <a:ln w="7620">
            <a:solidFill>
              <a:srgbClr val="C6BDDA"/>
            </a:solidFill>
            <a:prstDash val="solid"/>
          </a:ln>
        </p:spPr>
      </p:sp>
      <p:sp>
        <p:nvSpPr>
          <p:cNvPr id="7" name="Text 4"/>
          <p:cNvSpPr/>
          <p:nvPr/>
        </p:nvSpPr>
        <p:spPr>
          <a:xfrm>
            <a:off x="709732" y="3748445"/>
            <a:ext cx="2145625" cy="268129"/>
          </a:xfrm>
          <a:prstGeom prst="rect">
            <a:avLst/>
          </a:prstGeom>
          <a:noFill/>
          <a:ln/>
        </p:spPr>
        <p:txBody>
          <a:bodyPr wrap="none" lIns="0" tIns="0" rIns="0" bIns="0" rtlCol="0" anchor="t"/>
          <a:lstStyle/>
          <a:p>
            <a:pPr marL="0" indent="0">
              <a:lnSpc>
                <a:spcPts val="2100"/>
              </a:lnSpc>
              <a:buNone/>
            </a:pPr>
            <a:r>
              <a:rPr lang="en-US" sz="1650" b="1" kern="0" spc="-34" dirty="0">
                <a:solidFill>
                  <a:srgbClr val="272525"/>
                </a:solidFill>
                <a:latin typeface="Petrona Bold" pitchFamily="34" charset="0"/>
                <a:ea typeface="Petrona Bold" pitchFamily="34" charset="-122"/>
                <a:cs typeface="Petrona Bold" pitchFamily="34" charset="-120"/>
              </a:rPr>
              <a:t>Интерактивтілік</a:t>
            </a:r>
            <a:endParaRPr lang="en-US" sz="1650" dirty="0"/>
          </a:p>
        </p:txBody>
      </p:sp>
      <p:sp>
        <p:nvSpPr>
          <p:cNvPr id="8" name="Text 5"/>
          <p:cNvSpPr/>
          <p:nvPr/>
        </p:nvSpPr>
        <p:spPr>
          <a:xfrm>
            <a:off x="709732" y="4110157"/>
            <a:ext cx="7724537" cy="249674"/>
          </a:xfrm>
          <a:prstGeom prst="rect">
            <a:avLst/>
          </a:prstGeom>
          <a:noFill/>
          <a:ln/>
        </p:spPr>
        <p:txBody>
          <a:bodyPr wrap="none" lIns="0" tIns="0" rIns="0" bIns="0" rtlCol="0" anchor="t"/>
          <a:lstStyle/>
          <a:p>
            <a:pPr marL="0" indent="0">
              <a:lnSpc>
                <a:spcPts val="1950"/>
              </a:lnSpc>
              <a:buNone/>
            </a:pPr>
            <a:r>
              <a:rPr lang="en-US" sz="1200" kern="0" spc="-25" dirty="0">
                <a:solidFill>
                  <a:srgbClr val="272525"/>
                </a:solidFill>
                <a:latin typeface="Inter" pitchFamily="34" charset="0"/>
                <a:ea typeface="Inter" pitchFamily="34" charset="-122"/>
                <a:cs typeface="Inter" pitchFamily="34" charset="-120"/>
              </a:rPr>
              <a:t>Оқушылардың белсенді қатысуы</a:t>
            </a:r>
            <a:endParaRPr lang="en-US" sz="1200" dirty="0"/>
          </a:p>
        </p:txBody>
      </p:sp>
      <p:sp>
        <p:nvSpPr>
          <p:cNvPr id="9" name="Shape 6"/>
          <p:cNvSpPr/>
          <p:nvPr/>
        </p:nvSpPr>
        <p:spPr>
          <a:xfrm>
            <a:off x="546140" y="4679394"/>
            <a:ext cx="8051721" cy="938570"/>
          </a:xfrm>
          <a:prstGeom prst="roundRect">
            <a:avLst>
              <a:gd name="adj" fmla="val 6983"/>
            </a:avLst>
          </a:prstGeom>
          <a:solidFill>
            <a:srgbClr val="E0D7F4"/>
          </a:solidFill>
          <a:ln w="7620">
            <a:solidFill>
              <a:srgbClr val="C6BDDA"/>
            </a:solidFill>
            <a:prstDash val="solid"/>
          </a:ln>
        </p:spPr>
      </p:sp>
      <p:sp>
        <p:nvSpPr>
          <p:cNvPr id="10" name="Text 7"/>
          <p:cNvSpPr/>
          <p:nvPr/>
        </p:nvSpPr>
        <p:spPr>
          <a:xfrm>
            <a:off x="709732" y="4842986"/>
            <a:ext cx="2145625" cy="268129"/>
          </a:xfrm>
          <a:prstGeom prst="rect">
            <a:avLst/>
          </a:prstGeom>
          <a:noFill/>
          <a:ln/>
        </p:spPr>
        <p:txBody>
          <a:bodyPr wrap="none" lIns="0" tIns="0" rIns="0" bIns="0" rtlCol="0" anchor="t"/>
          <a:lstStyle/>
          <a:p>
            <a:pPr marL="0" indent="0">
              <a:lnSpc>
                <a:spcPts val="2100"/>
              </a:lnSpc>
              <a:buNone/>
            </a:pPr>
            <a:r>
              <a:rPr lang="en-US" sz="1650" b="1" kern="0" spc="-34" dirty="0">
                <a:solidFill>
                  <a:srgbClr val="272525"/>
                </a:solidFill>
                <a:latin typeface="Petrona Bold" pitchFamily="34" charset="0"/>
                <a:ea typeface="Petrona Bold" pitchFamily="34" charset="-122"/>
                <a:cs typeface="Petrona Bold" pitchFamily="34" charset="-120"/>
              </a:rPr>
              <a:t>Визуализация</a:t>
            </a:r>
            <a:endParaRPr lang="en-US" sz="1650" dirty="0"/>
          </a:p>
        </p:txBody>
      </p:sp>
      <p:sp>
        <p:nvSpPr>
          <p:cNvPr id="11" name="Text 8"/>
          <p:cNvSpPr/>
          <p:nvPr/>
        </p:nvSpPr>
        <p:spPr>
          <a:xfrm>
            <a:off x="709732" y="5204698"/>
            <a:ext cx="7724537" cy="249674"/>
          </a:xfrm>
          <a:prstGeom prst="rect">
            <a:avLst/>
          </a:prstGeom>
          <a:noFill/>
          <a:ln/>
        </p:spPr>
        <p:txBody>
          <a:bodyPr wrap="none" lIns="0" tIns="0" rIns="0" bIns="0" rtlCol="0" anchor="t"/>
          <a:lstStyle/>
          <a:p>
            <a:pPr marL="0" indent="0">
              <a:lnSpc>
                <a:spcPts val="1950"/>
              </a:lnSpc>
              <a:buNone/>
            </a:pPr>
            <a:r>
              <a:rPr lang="en-US" sz="1200" kern="0" spc="-25" dirty="0">
                <a:solidFill>
                  <a:srgbClr val="272525"/>
                </a:solidFill>
                <a:latin typeface="Inter" pitchFamily="34" charset="0"/>
                <a:ea typeface="Inter" pitchFamily="34" charset="-122"/>
                <a:cs typeface="Inter" pitchFamily="34" charset="-120"/>
              </a:rPr>
              <a:t>Күрделі құбылыстарды көрнекі түсіндіру</a:t>
            </a:r>
            <a:endParaRPr lang="en-US" sz="1200" dirty="0"/>
          </a:p>
        </p:txBody>
      </p:sp>
      <p:sp>
        <p:nvSpPr>
          <p:cNvPr id="12" name="Shape 9"/>
          <p:cNvSpPr/>
          <p:nvPr/>
        </p:nvSpPr>
        <p:spPr>
          <a:xfrm>
            <a:off x="546140" y="5773936"/>
            <a:ext cx="8051721" cy="938570"/>
          </a:xfrm>
          <a:prstGeom prst="roundRect">
            <a:avLst>
              <a:gd name="adj" fmla="val 6983"/>
            </a:avLst>
          </a:prstGeom>
          <a:solidFill>
            <a:srgbClr val="E0D7F4"/>
          </a:solidFill>
          <a:ln w="7620">
            <a:solidFill>
              <a:srgbClr val="C6BDDA"/>
            </a:solidFill>
            <a:prstDash val="solid"/>
          </a:ln>
        </p:spPr>
      </p:sp>
      <p:sp>
        <p:nvSpPr>
          <p:cNvPr id="13" name="Text 10"/>
          <p:cNvSpPr/>
          <p:nvPr/>
        </p:nvSpPr>
        <p:spPr>
          <a:xfrm>
            <a:off x="709732" y="5937528"/>
            <a:ext cx="2273498" cy="268129"/>
          </a:xfrm>
          <a:prstGeom prst="rect">
            <a:avLst/>
          </a:prstGeom>
          <a:noFill/>
          <a:ln/>
        </p:spPr>
        <p:txBody>
          <a:bodyPr wrap="none" lIns="0" tIns="0" rIns="0" bIns="0" rtlCol="0" anchor="t"/>
          <a:lstStyle/>
          <a:p>
            <a:pPr marL="0" indent="0">
              <a:lnSpc>
                <a:spcPts val="2100"/>
              </a:lnSpc>
              <a:buNone/>
            </a:pPr>
            <a:r>
              <a:rPr lang="en-US" sz="1650" b="1" kern="0" spc="-34" dirty="0">
                <a:solidFill>
                  <a:srgbClr val="272525"/>
                </a:solidFill>
                <a:latin typeface="Petrona Bold" pitchFamily="34" charset="0"/>
                <a:ea typeface="Petrona Bold" pitchFamily="34" charset="-122"/>
                <a:cs typeface="Petrona Bold" pitchFamily="34" charset="-120"/>
              </a:rPr>
              <a:t>Жеке траекториялар</a:t>
            </a:r>
            <a:endParaRPr lang="en-US" sz="1650" dirty="0"/>
          </a:p>
        </p:txBody>
      </p:sp>
      <p:sp>
        <p:nvSpPr>
          <p:cNvPr id="14" name="Text 11"/>
          <p:cNvSpPr/>
          <p:nvPr/>
        </p:nvSpPr>
        <p:spPr>
          <a:xfrm>
            <a:off x="709732" y="6299240"/>
            <a:ext cx="7724537" cy="249674"/>
          </a:xfrm>
          <a:prstGeom prst="rect">
            <a:avLst/>
          </a:prstGeom>
          <a:noFill/>
          <a:ln/>
        </p:spPr>
        <p:txBody>
          <a:bodyPr wrap="none" lIns="0" tIns="0" rIns="0" bIns="0" rtlCol="0" anchor="t"/>
          <a:lstStyle/>
          <a:p>
            <a:pPr marL="0" indent="0">
              <a:lnSpc>
                <a:spcPts val="1950"/>
              </a:lnSpc>
              <a:buNone/>
            </a:pPr>
            <a:r>
              <a:rPr lang="en-US" sz="1200" kern="0" spc="-25" dirty="0">
                <a:solidFill>
                  <a:srgbClr val="272525"/>
                </a:solidFill>
                <a:latin typeface="Inter" pitchFamily="34" charset="0"/>
                <a:ea typeface="Inter" pitchFamily="34" charset="-122"/>
                <a:cs typeface="Inter" pitchFamily="34" charset="-120"/>
              </a:rPr>
              <a:t>Бейімделген оқу жолдары</a:t>
            </a:r>
            <a:endParaRPr lang="en-US" sz="1200" dirty="0"/>
          </a:p>
        </p:txBody>
      </p:sp>
      <p:sp>
        <p:nvSpPr>
          <p:cNvPr id="15" name="Shape 12"/>
          <p:cNvSpPr/>
          <p:nvPr/>
        </p:nvSpPr>
        <p:spPr>
          <a:xfrm>
            <a:off x="546140" y="6868478"/>
            <a:ext cx="8051721" cy="938570"/>
          </a:xfrm>
          <a:prstGeom prst="roundRect">
            <a:avLst>
              <a:gd name="adj" fmla="val 6983"/>
            </a:avLst>
          </a:prstGeom>
          <a:solidFill>
            <a:srgbClr val="E0D7F4"/>
          </a:solidFill>
          <a:ln w="7620">
            <a:solidFill>
              <a:srgbClr val="C6BDDA"/>
            </a:solidFill>
            <a:prstDash val="solid"/>
          </a:ln>
        </p:spPr>
      </p:sp>
      <p:sp>
        <p:nvSpPr>
          <p:cNvPr id="16" name="Text 13"/>
          <p:cNvSpPr/>
          <p:nvPr/>
        </p:nvSpPr>
        <p:spPr>
          <a:xfrm>
            <a:off x="709732" y="7032069"/>
            <a:ext cx="2145625" cy="268129"/>
          </a:xfrm>
          <a:prstGeom prst="rect">
            <a:avLst/>
          </a:prstGeom>
          <a:noFill/>
          <a:ln/>
        </p:spPr>
        <p:txBody>
          <a:bodyPr wrap="none" lIns="0" tIns="0" rIns="0" bIns="0" rtlCol="0" anchor="t"/>
          <a:lstStyle/>
          <a:p>
            <a:pPr marL="0" indent="0">
              <a:lnSpc>
                <a:spcPts val="2100"/>
              </a:lnSpc>
              <a:buNone/>
            </a:pPr>
            <a:r>
              <a:rPr lang="en-US" sz="1650" b="1" kern="0" spc="-34" dirty="0">
                <a:solidFill>
                  <a:srgbClr val="272525"/>
                </a:solidFill>
                <a:latin typeface="Petrona Bold" pitchFamily="34" charset="0"/>
                <a:ea typeface="Petrona Bold" pitchFamily="34" charset="-122"/>
                <a:cs typeface="Petrona Bold" pitchFamily="34" charset="-120"/>
              </a:rPr>
              <a:t>Мотивация</a:t>
            </a:r>
            <a:endParaRPr lang="en-US" sz="1650" dirty="0"/>
          </a:p>
        </p:txBody>
      </p:sp>
      <p:sp>
        <p:nvSpPr>
          <p:cNvPr id="17" name="Text 14"/>
          <p:cNvSpPr/>
          <p:nvPr/>
        </p:nvSpPr>
        <p:spPr>
          <a:xfrm>
            <a:off x="709732" y="7393781"/>
            <a:ext cx="7724537" cy="249674"/>
          </a:xfrm>
          <a:prstGeom prst="rect">
            <a:avLst/>
          </a:prstGeom>
          <a:noFill/>
          <a:ln/>
        </p:spPr>
        <p:txBody>
          <a:bodyPr wrap="none" lIns="0" tIns="0" rIns="0" bIns="0" rtlCol="0" anchor="t"/>
          <a:lstStyle/>
          <a:p>
            <a:pPr marL="0" indent="0">
              <a:lnSpc>
                <a:spcPts val="1950"/>
              </a:lnSpc>
              <a:buNone/>
            </a:pPr>
            <a:r>
              <a:rPr lang="en-US" sz="1200" kern="0" spc="-25" dirty="0">
                <a:solidFill>
                  <a:srgbClr val="272525"/>
                </a:solidFill>
                <a:latin typeface="Inter" pitchFamily="34" charset="0"/>
                <a:ea typeface="Inter" pitchFamily="34" charset="-122"/>
                <a:cs typeface="Inter" pitchFamily="34" charset="-120"/>
              </a:rPr>
              <a:t>Оқуға деген қызығушылықты арттыру</a:t>
            </a:r>
            <a:endParaRPr lang="en-US" sz="1200" dirty="0"/>
          </a:p>
        </p:txBody>
      </p:sp>
      <p:pic>
        <p:nvPicPr>
          <p:cNvPr id="18" name="Рисунок 17">
            <a:extLst>
              <a:ext uri="{FF2B5EF4-FFF2-40B4-BE49-F238E27FC236}">
                <a16:creationId xmlns:a16="http://schemas.microsoft.com/office/drawing/2014/main" id="{BBCC77EA-0D3F-4F91-AC4D-6B88EC53941B}"/>
              </a:ext>
            </a:extLst>
          </p:cNvPr>
          <p:cNvPicPr>
            <a:picLocks noChangeAspect="1"/>
          </p:cNvPicPr>
          <p:nvPr/>
        </p:nvPicPr>
        <p:blipFill>
          <a:blip r:embed="rId3"/>
          <a:stretch>
            <a:fillRect/>
          </a:stretch>
        </p:blipFill>
        <p:spPr>
          <a:xfrm>
            <a:off x="11986118" y="6093666"/>
            <a:ext cx="2597121" cy="195088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620202"/>
          </a:xfrm>
          <a:prstGeom prst="rect">
            <a:avLst/>
          </a:prstGeom>
        </p:spPr>
      </p:pic>
      <p:sp>
        <p:nvSpPr>
          <p:cNvPr id="4" name="Text 0"/>
          <p:cNvSpPr/>
          <p:nvPr/>
        </p:nvSpPr>
        <p:spPr>
          <a:xfrm>
            <a:off x="2999780" y="1832908"/>
            <a:ext cx="8923258" cy="670441"/>
          </a:xfrm>
          <a:prstGeom prst="rect">
            <a:avLst/>
          </a:prstGeom>
          <a:noFill/>
          <a:ln/>
        </p:spPr>
        <p:txBody>
          <a:bodyPr wrap="none" lIns="0" tIns="0" rIns="0" bIns="0" rtlCol="0" anchor="t"/>
          <a:lstStyle/>
          <a:p>
            <a:pPr marL="0" indent="0">
              <a:lnSpc>
                <a:spcPts val="5250"/>
              </a:lnSpc>
              <a:buNone/>
            </a:pPr>
            <a:r>
              <a:rPr lang="en-US" sz="4200" b="1" kern="0" spc="-84" dirty="0">
                <a:solidFill>
                  <a:srgbClr val="F95F88"/>
                </a:solidFill>
                <a:latin typeface="Petrona Bold" pitchFamily="34" charset="0"/>
                <a:ea typeface="Petrona Bold" pitchFamily="34" charset="-122"/>
                <a:cs typeface="Petrona Bold" pitchFamily="34" charset="-120"/>
              </a:rPr>
              <a:t>Заманауи SMART-технологиялар</a:t>
            </a:r>
            <a:endParaRPr lang="en-US" sz="4200" dirty="0"/>
          </a:p>
        </p:txBody>
      </p:sp>
      <p:sp>
        <p:nvSpPr>
          <p:cNvPr id="5" name="Text 1"/>
          <p:cNvSpPr/>
          <p:nvPr/>
        </p:nvSpPr>
        <p:spPr>
          <a:xfrm>
            <a:off x="682586" y="2728613"/>
            <a:ext cx="13265229" cy="935831"/>
          </a:xfrm>
          <a:prstGeom prst="rect">
            <a:avLst/>
          </a:prstGeom>
          <a:noFill/>
          <a:ln/>
        </p:spPr>
        <p:txBody>
          <a:bodyPr wrap="square" lIns="0" tIns="0" rIns="0" bIns="0" rtlCol="0" anchor="t"/>
          <a:lstStyle/>
          <a:p>
            <a:pPr marL="0" indent="0" algn="just">
              <a:buNone/>
            </a:pPr>
            <a:r>
              <a:rPr lang="en-US" sz="2400" kern="0" spc="-31" dirty="0">
                <a:solidFill>
                  <a:srgbClr val="272525"/>
                </a:solidFill>
                <a:latin typeface="Times New Roman" panose="02020603050405020304" pitchFamily="18" charset="0"/>
                <a:ea typeface="Inter" pitchFamily="34" charset="-122"/>
                <a:cs typeface="Times New Roman" panose="02020603050405020304" pitchFamily="18" charset="0"/>
              </a:rPr>
              <a:t>Жаңа интеллектуалды SMART технологиялар білім беруде пайдаланылатын SMART-құрылғылардың платформаларын өзгертуді және оларды кеңінен қолдануды талап етеді. Мектептерге жыл сайын жаңа платформадағы тақталар келуде. Интерактивті тақтаны пайдалану оқушылар үшін сабақты қызықты етеді, мотивацияларын дамытады және ынтымақтастық үшін көбірек мүмкіндіктер пайда болады.</a:t>
            </a:r>
            <a:endParaRPr lang="en-US" sz="2400" dirty="0">
              <a:latin typeface="Times New Roman" panose="02020603050405020304" pitchFamily="18" charset="0"/>
              <a:cs typeface="Times New Roman" panose="02020603050405020304" pitchFamily="18" charset="0"/>
            </a:endParaRPr>
          </a:p>
        </p:txBody>
      </p:sp>
      <p:sp>
        <p:nvSpPr>
          <p:cNvPr id="6" name="Text 2"/>
          <p:cNvSpPr/>
          <p:nvPr/>
        </p:nvSpPr>
        <p:spPr>
          <a:xfrm>
            <a:off x="682586" y="4460911"/>
            <a:ext cx="13265229" cy="623887"/>
          </a:xfrm>
          <a:prstGeom prst="rect">
            <a:avLst/>
          </a:prstGeom>
          <a:noFill/>
          <a:ln/>
        </p:spPr>
        <p:txBody>
          <a:bodyPr wrap="square" lIns="0" tIns="0" rIns="0" bIns="0" rtlCol="0" anchor="t"/>
          <a:lstStyle/>
          <a:p>
            <a:pPr marL="0" indent="0" algn="just">
              <a:lnSpc>
                <a:spcPts val="2450"/>
              </a:lnSpc>
              <a:buNone/>
            </a:pPr>
            <a:r>
              <a:rPr lang="en-US" sz="2400" kern="0" spc="-31" dirty="0">
                <a:solidFill>
                  <a:srgbClr val="272525"/>
                </a:solidFill>
                <a:latin typeface="Times New Roman" panose="02020603050405020304" pitchFamily="18" charset="0"/>
                <a:ea typeface="Inter" pitchFamily="34" charset="-122"/>
                <a:cs typeface="Times New Roman" panose="02020603050405020304" pitchFamily="18" charset="0"/>
              </a:rPr>
              <a:t>Мұғалімдер үшін интерактивті тақта кез келген қосымшалардың және веб-ресурстардың үстінде сызбалар жасау мен жазу мүмкіндіктерін береді, сабақ материалын беру сапасын арттырады және мұғалімдердің бір-бірімен материалдарымен бөлісуіне мүмкіндік береді.</a:t>
            </a:r>
            <a:endParaRPr lang="en-US" sz="2400" dirty="0">
              <a:latin typeface="Times New Roman" panose="02020603050405020304" pitchFamily="18" charset="0"/>
              <a:cs typeface="Times New Roman" panose="02020603050405020304" pitchFamily="18" charset="0"/>
            </a:endParaRPr>
          </a:p>
        </p:txBody>
      </p:sp>
      <p:pic>
        <p:nvPicPr>
          <p:cNvPr id="7" name="Image 2" descr="preencoded.png"/>
          <p:cNvPicPr>
            <a:picLocks noChangeAspect="1"/>
          </p:cNvPicPr>
          <p:nvPr/>
        </p:nvPicPr>
        <p:blipFill>
          <a:blip r:embed="rId4"/>
          <a:stretch>
            <a:fillRect/>
          </a:stretch>
        </p:blipFill>
        <p:spPr>
          <a:xfrm>
            <a:off x="682585" y="5935504"/>
            <a:ext cx="487561" cy="487561"/>
          </a:xfrm>
          <a:prstGeom prst="rect">
            <a:avLst/>
          </a:prstGeom>
        </p:spPr>
      </p:pic>
      <p:sp>
        <p:nvSpPr>
          <p:cNvPr id="8" name="Text 3"/>
          <p:cNvSpPr/>
          <p:nvPr/>
        </p:nvSpPr>
        <p:spPr>
          <a:xfrm>
            <a:off x="682585" y="6618089"/>
            <a:ext cx="2681764" cy="335161"/>
          </a:xfrm>
          <a:prstGeom prst="rect">
            <a:avLst/>
          </a:prstGeom>
          <a:noFill/>
          <a:ln/>
        </p:spPr>
        <p:txBody>
          <a:bodyPr wrap="none" lIns="0" tIns="0" rIns="0" bIns="0" rtlCol="0" anchor="t"/>
          <a:lstStyle/>
          <a:p>
            <a:pPr marL="0" indent="0" algn="l">
              <a:lnSpc>
                <a:spcPts val="2600"/>
              </a:lnSpc>
              <a:buNone/>
            </a:pPr>
            <a:r>
              <a:rPr lang="en-US" sz="2100" b="1" kern="0" spc="-42" dirty="0">
                <a:solidFill>
                  <a:srgbClr val="272525"/>
                </a:solidFill>
                <a:latin typeface="Petrona Bold" pitchFamily="34" charset="0"/>
                <a:ea typeface="Petrona Bold" pitchFamily="34" charset="-122"/>
                <a:cs typeface="Petrona Bold" pitchFamily="34" charset="-120"/>
              </a:rPr>
              <a:t>Презентациялар</a:t>
            </a:r>
            <a:endParaRPr lang="en-US" sz="2100" dirty="0"/>
          </a:p>
        </p:txBody>
      </p:sp>
      <p:sp>
        <p:nvSpPr>
          <p:cNvPr id="9" name="Text 4"/>
          <p:cNvSpPr/>
          <p:nvPr/>
        </p:nvSpPr>
        <p:spPr>
          <a:xfrm>
            <a:off x="682585" y="7070169"/>
            <a:ext cx="3096816" cy="311944"/>
          </a:xfrm>
          <a:prstGeom prst="rect">
            <a:avLst/>
          </a:prstGeom>
          <a:noFill/>
          <a:ln/>
        </p:spPr>
        <p:txBody>
          <a:bodyPr wrap="none" lIns="0" tIns="0" rIns="0" bIns="0" rtlCol="0" anchor="t"/>
          <a:lstStyle/>
          <a:p>
            <a:pPr marL="0" indent="0" algn="l">
              <a:lnSpc>
                <a:spcPts val="2450"/>
              </a:lnSpc>
              <a:buNone/>
            </a:pPr>
            <a:r>
              <a:rPr lang="en-US" sz="1500" kern="0" spc="-31" dirty="0">
                <a:solidFill>
                  <a:srgbClr val="272525"/>
                </a:solidFill>
                <a:latin typeface="Inter" pitchFamily="34" charset="0"/>
                <a:ea typeface="Inter" pitchFamily="34" charset="-122"/>
                <a:cs typeface="Inter" pitchFamily="34" charset="-120"/>
              </a:rPr>
              <a:t>Интерактивті слайдтар</a:t>
            </a:r>
            <a:endParaRPr lang="en-US" sz="1500" dirty="0"/>
          </a:p>
        </p:txBody>
      </p:sp>
      <p:pic>
        <p:nvPicPr>
          <p:cNvPr id="10" name="Image 3" descr="preencoded.png"/>
          <p:cNvPicPr>
            <a:picLocks noChangeAspect="1"/>
          </p:cNvPicPr>
          <p:nvPr/>
        </p:nvPicPr>
        <p:blipFill>
          <a:blip r:embed="rId5"/>
          <a:stretch>
            <a:fillRect/>
          </a:stretch>
        </p:blipFill>
        <p:spPr>
          <a:xfrm>
            <a:off x="4071938" y="5935504"/>
            <a:ext cx="487561" cy="487561"/>
          </a:xfrm>
          <a:prstGeom prst="rect">
            <a:avLst/>
          </a:prstGeom>
        </p:spPr>
      </p:pic>
      <p:sp>
        <p:nvSpPr>
          <p:cNvPr id="11" name="Text 5"/>
          <p:cNvSpPr/>
          <p:nvPr/>
        </p:nvSpPr>
        <p:spPr>
          <a:xfrm>
            <a:off x="4071938" y="6618089"/>
            <a:ext cx="2681764" cy="335161"/>
          </a:xfrm>
          <a:prstGeom prst="rect">
            <a:avLst/>
          </a:prstGeom>
          <a:noFill/>
          <a:ln/>
        </p:spPr>
        <p:txBody>
          <a:bodyPr wrap="none" lIns="0" tIns="0" rIns="0" bIns="0" rtlCol="0" anchor="t"/>
          <a:lstStyle/>
          <a:p>
            <a:pPr marL="0" indent="0" algn="l">
              <a:lnSpc>
                <a:spcPts val="2600"/>
              </a:lnSpc>
              <a:buNone/>
            </a:pPr>
            <a:r>
              <a:rPr lang="en-US" sz="2100" b="1" kern="0" spc="-42" dirty="0">
                <a:solidFill>
                  <a:srgbClr val="272525"/>
                </a:solidFill>
                <a:latin typeface="Petrona Bold" pitchFamily="34" charset="0"/>
                <a:ea typeface="Petrona Bold" pitchFamily="34" charset="-122"/>
                <a:cs typeface="Petrona Bold" pitchFamily="34" charset="-120"/>
              </a:rPr>
              <a:t>Модельдер</a:t>
            </a:r>
            <a:endParaRPr lang="en-US" sz="2100" dirty="0"/>
          </a:p>
        </p:txBody>
      </p:sp>
      <p:sp>
        <p:nvSpPr>
          <p:cNvPr id="12" name="Text 6"/>
          <p:cNvSpPr/>
          <p:nvPr/>
        </p:nvSpPr>
        <p:spPr>
          <a:xfrm>
            <a:off x="4071938" y="7070169"/>
            <a:ext cx="3096935" cy="623887"/>
          </a:xfrm>
          <a:prstGeom prst="rect">
            <a:avLst/>
          </a:prstGeom>
          <a:noFill/>
          <a:ln/>
        </p:spPr>
        <p:txBody>
          <a:bodyPr wrap="square" lIns="0" tIns="0" rIns="0" bIns="0" rtlCol="0" anchor="t"/>
          <a:lstStyle/>
          <a:p>
            <a:pPr marL="0" indent="0" algn="l">
              <a:lnSpc>
                <a:spcPts val="2450"/>
              </a:lnSpc>
              <a:buNone/>
            </a:pPr>
            <a:r>
              <a:rPr lang="en-US" sz="1500" kern="0" spc="-31" dirty="0">
                <a:solidFill>
                  <a:srgbClr val="272525"/>
                </a:solidFill>
                <a:latin typeface="Inter" pitchFamily="34" charset="0"/>
                <a:ea typeface="Inter" pitchFamily="34" charset="-122"/>
                <a:cs typeface="Inter" pitchFamily="34" charset="-120"/>
              </a:rPr>
              <a:t>Физикалық құбылыстарды модельдеу</a:t>
            </a:r>
            <a:endParaRPr lang="en-US" sz="1500" dirty="0"/>
          </a:p>
        </p:txBody>
      </p:sp>
      <p:pic>
        <p:nvPicPr>
          <p:cNvPr id="13" name="Image 4" descr="preencoded.png"/>
          <p:cNvPicPr>
            <a:picLocks noChangeAspect="1"/>
          </p:cNvPicPr>
          <p:nvPr/>
        </p:nvPicPr>
        <p:blipFill>
          <a:blip r:embed="rId6"/>
          <a:stretch>
            <a:fillRect/>
          </a:stretch>
        </p:blipFill>
        <p:spPr>
          <a:xfrm>
            <a:off x="7461409" y="5935504"/>
            <a:ext cx="487561" cy="487561"/>
          </a:xfrm>
          <a:prstGeom prst="rect">
            <a:avLst/>
          </a:prstGeom>
        </p:spPr>
      </p:pic>
      <p:sp>
        <p:nvSpPr>
          <p:cNvPr id="14" name="Text 7"/>
          <p:cNvSpPr/>
          <p:nvPr/>
        </p:nvSpPr>
        <p:spPr>
          <a:xfrm>
            <a:off x="7461409" y="6618089"/>
            <a:ext cx="2681764" cy="335161"/>
          </a:xfrm>
          <a:prstGeom prst="rect">
            <a:avLst/>
          </a:prstGeom>
          <a:noFill/>
          <a:ln/>
        </p:spPr>
        <p:txBody>
          <a:bodyPr wrap="none" lIns="0" tIns="0" rIns="0" bIns="0" rtlCol="0" anchor="t"/>
          <a:lstStyle/>
          <a:p>
            <a:pPr marL="0" indent="0" algn="l">
              <a:lnSpc>
                <a:spcPts val="2600"/>
              </a:lnSpc>
              <a:buNone/>
            </a:pPr>
            <a:r>
              <a:rPr lang="en-US" sz="2100" b="1" kern="0" spc="-42" dirty="0">
                <a:solidFill>
                  <a:srgbClr val="272525"/>
                </a:solidFill>
                <a:latin typeface="Petrona Bold" pitchFamily="34" charset="0"/>
                <a:ea typeface="Petrona Bold" pitchFamily="34" charset="-122"/>
                <a:cs typeface="Petrona Bold" pitchFamily="34" charset="-120"/>
              </a:rPr>
              <a:t>Бейнеүзінділер</a:t>
            </a:r>
            <a:endParaRPr lang="en-US" sz="2100" dirty="0"/>
          </a:p>
        </p:txBody>
      </p:sp>
      <p:sp>
        <p:nvSpPr>
          <p:cNvPr id="15" name="Text 8"/>
          <p:cNvSpPr/>
          <p:nvPr/>
        </p:nvSpPr>
        <p:spPr>
          <a:xfrm>
            <a:off x="7461409" y="7070169"/>
            <a:ext cx="3096935" cy="311944"/>
          </a:xfrm>
          <a:prstGeom prst="rect">
            <a:avLst/>
          </a:prstGeom>
          <a:noFill/>
          <a:ln/>
        </p:spPr>
        <p:txBody>
          <a:bodyPr wrap="none" lIns="0" tIns="0" rIns="0" bIns="0" rtlCol="0" anchor="t"/>
          <a:lstStyle/>
          <a:p>
            <a:pPr marL="0" indent="0" algn="l">
              <a:lnSpc>
                <a:spcPts val="2450"/>
              </a:lnSpc>
              <a:buNone/>
            </a:pPr>
            <a:r>
              <a:rPr lang="en-US" sz="1500" kern="0" spc="-31" dirty="0">
                <a:solidFill>
                  <a:srgbClr val="272525"/>
                </a:solidFill>
                <a:latin typeface="Inter" pitchFamily="34" charset="0"/>
                <a:ea typeface="Inter" pitchFamily="34" charset="-122"/>
                <a:cs typeface="Inter" pitchFamily="34" charset="-120"/>
              </a:rPr>
              <a:t>Оқу видеолары</a:t>
            </a:r>
            <a:endParaRPr lang="en-US" sz="1500" dirty="0"/>
          </a:p>
        </p:txBody>
      </p:sp>
      <p:pic>
        <p:nvPicPr>
          <p:cNvPr id="16" name="Image 5" descr="preencoded.png"/>
          <p:cNvPicPr>
            <a:picLocks noChangeAspect="1"/>
          </p:cNvPicPr>
          <p:nvPr/>
        </p:nvPicPr>
        <p:blipFill>
          <a:blip r:embed="rId7"/>
          <a:stretch>
            <a:fillRect/>
          </a:stretch>
        </p:blipFill>
        <p:spPr>
          <a:xfrm>
            <a:off x="10850880" y="5935504"/>
            <a:ext cx="487561" cy="487561"/>
          </a:xfrm>
          <a:prstGeom prst="rect">
            <a:avLst/>
          </a:prstGeom>
        </p:spPr>
      </p:pic>
      <p:sp>
        <p:nvSpPr>
          <p:cNvPr id="17" name="Text 9"/>
          <p:cNvSpPr/>
          <p:nvPr/>
        </p:nvSpPr>
        <p:spPr>
          <a:xfrm>
            <a:off x="10850880" y="6618089"/>
            <a:ext cx="2681764" cy="335161"/>
          </a:xfrm>
          <a:prstGeom prst="rect">
            <a:avLst/>
          </a:prstGeom>
          <a:noFill/>
          <a:ln/>
        </p:spPr>
        <p:txBody>
          <a:bodyPr wrap="none" lIns="0" tIns="0" rIns="0" bIns="0" rtlCol="0" anchor="t"/>
          <a:lstStyle/>
          <a:p>
            <a:pPr marL="0" indent="0" algn="l">
              <a:lnSpc>
                <a:spcPts val="2600"/>
              </a:lnSpc>
              <a:buNone/>
            </a:pPr>
            <a:r>
              <a:rPr lang="en-US" sz="2100" b="1" kern="0" spc="-42" dirty="0">
                <a:solidFill>
                  <a:srgbClr val="272525"/>
                </a:solidFill>
                <a:latin typeface="Petrona Bold" pitchFamily="34" charset="0"/>
                <a:ea typeface="Petrona Bold" pitchFamily="34" charset="-122"/>
                <a:cs typeface="Petrona Bold" pitchFamily="34" charset="-120"/>
              </a:rPr>
              <a:t>Мультимедиа</a:t>
            </a:r>
            <a:endParaRPr lang="en-US" sz="2100" dirty="0"/>
          </a:p>
        </p:txBody>
      </p:sp>
      <p:sp>
        <p:nvSpPr>
          <p:cNvPr id="18" name="Text 10"/>
          <p:cNvSpPr/>
          <p:nvPr/>
        </p:nvSpPr>
        <p:spPr>
          <a:xfrm>
            <a:off x="10850880" y="7070169"/>
            <a:ext cx="3096935" cy="623887"/>
          </a:xfrm>
          <a:prstGeom prst="rect">
            <a:avLst/>
          </a:prstGeom>
          <a:noFill/>
          <a:ln/>
        </p:spPr>
        <p:txBody>
          <a:bodyPr wrap="square" lIns="0" tIns="0" rIns="0" bIns="0" rtlCol="0" anchor="t"/>
          <a:lstStyle/>
          <a:p>
            <a:pPr marL="0" indent="0" algn="l">
              <a:lnSpc>
                <a:spcPts val="2450"/>
              </a:lnSpc>
              <a:buNone/>
            </a:pPr>
            <a:r>
              <a:rPr lang="en-US" sz="1500" kern="0" spc="-31" dirty="0">
                <a:solidFill>
                  <a:srgbClr val="272525"/>
                </a:solidFill>
                <a:latin typeface="Inter" pitchFamily="34" charset="0"/>
                <a:ea typeface="Inter" pitchFamily="34" charset="-122"/>
                <a:cs typeface="Inter" pitchFamily="34" charset="-120"/>
              </a:rPr>
              <a:t>Өзіндік мультимедиалық өнімдер</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70811" y="606385"/>
            <a:ext cx="13088779" cy="1513999"/>
          </a:xfrm>
          <a:prstGeom prst="rect">
            <a:avLst/>
          </a:prstGeom>
          <a:noFill/>
          <a:ln/>
        </p:spPr>
        <p:txBody>
          <a:bodyPr wrap="square" lIns="0" tIns="0" rIns="0" bIns="0" rtlCol="0" anchor="t"/>
          <a:lstStyle/>
          <a:p>
            <a:pPr marL="0" indent="0">
              <a:lnSpc>
                <a:spcPts val="5950"/>
              </a:lnSpc>
              <a:buNone/>
            </a:pPr>
            <a:r>
              <a:rPr lang="en-US" sz="4750" b="1" kern="0" spc="-95" dirty="0">
                <a:solidFill>
                  <a:srgbClr val="F95F88"/>
                </a:solidFill>
                <a:latin typeface="Petrona Bold" pitchFamily="34" charset="0"/>
                <a:ea typeface="Petrona Bold" pitchFamily="34" charset="-122"/>
                <a:cs typeface="Petrona Bold" pitchFamily="34" charset="-120"/>
              </a:rPr>
              <a:t>SMART технологияларын физика сабағында қолдану</a:t>
            </a:r>
            <a:endParaRPr lang="en-US" sz="4750" dirty="0"/>
          </a:p>
        </p:txBody>
      </p:sp>
      <p:sp>
        <p:nvSpPr>
          <p:cNvPr id="3" name="Text 1"/>
          <p:cNvSpPr/>
          <p:nvPr/>
        </p:nvSpPr>
        <p:spPr>
          <a:xfrm>
            <a:off x="770811" y="2560796"/>
            <a:ext cx="13088779" cy="704850"/>
          </a:xfrm>
          <a:prstGeom prst="rect">
            <a:avLst/>
          </a:prstGeom>
          <a:noFill/>
          <a:ln/>
        </p:spPr>
        <p:txBody>
          <a:bodyPr wrap="square" lIns="0" tIns="0" rIns="0" bIns="0" rtlCol="0" anchor="t"/>
          <a:lstStyle/>
          <a:p>
            <a:pPr marL="0" indent="0">
              <a:lnSpc>
                <a:spcPts val="2750"/>
              </a:lnSpc>
              <a:buNone/>
            </a:pPr>
            <a:r>
              <a:rPr lang="en-US" sz="1700" kern="0" spc="-35" dirty="0">
                <a:solidFill>
                  <a:srgbClr val="272525"/>
                </a:solidFill>
                <a:latin typeface="Inter" pitchFamily="34" charset="0"/>
                <a:ea typeface="Inter" pitchFamily="34" charset="-122"/>
                <a:cs typeface="Inter" pitchFamily="34" charset="-120"/>
              </a:rPr>
              <a:t>Физика – нақты ғылыми пән болғандықтан, оны үйрету үшін визуалды құралдар мен тәжірибелер маңызды. SMART технологиялары физика сабақтарында келесі тәсілдермен қолданылады:</a:t>
            </a:r>
            <a:endParaRPr lang="en-US" sz="1700" dirty="0"/>
          </a:p>
        </p:txBody>
      </p:sp>
      <p:sp>
        <p:nvSpPr>
          <p:cNvPr id="4" name="Text 2"/>
          <p:cNvSpPr/>
          <p:nvPr/>
        </p:nvSpPr>
        <p:spPr>
          <a:xfrm>
            <a:off x="770811" y="3513296"/>
            <a:ext cx="13088779" cy="1409700"/>
          </a:xfrm>
          <a:prstGeom prst="rect">
            <a:avLst/>
          </a:prstGeom>
          <a:noFill/>
          <a:ln/>
        </p:spPr>
        <p:txBody>
          <a:bodyPr wrap="square" lIns="0" tIns="0" rIns="0" bIns="0" rtlCol="0" anchor="t"/>
          <a:lstStyle/>
          <a:p>
            <a:pPr marL="0" indent="0">
              <a:lnSpc>
                <a:spcPts val="2750"/>
              </a:lnSpc>
              <a:buNone/>
            </a:pPr>
            <a:r>
              <a:rPr lang="en-US" sz="1700" kern="0" spc="-35" dirty="0">
                <a:solidFill>
                  <a:srgbClr val="272525"/>
                </a:solidFill>
                <a:latin typeface="Inter" pitchFamily="34" charset="0"/>
                <a:ea typeface="Inter" pitchFamily="34" charset="-122"/>
                <a:cs typeface="Inter" pitchFamily="34" charset="-120"/>
              </a:rPr>
              <a:t>1. Интерактивті тақталар: Механикалық қозғалысты көрсету, электр тізбектерін сызу және талдау. 2. Мультимедиялық симуляциялар: Электромагниттік толқындар, гравитация, оптика заңдарын модельдеу. 3. Виртуалды зертханалар: Қашықтан немесе сыныпта тәжірибелік жұмыстарды орындау. 4. Электрондық оқу құралдары: Интерактивті тапсырмалар, тесттер, онлайн материалдар.</a:t>
            </a:r>
            <a:endParaRPr lang="en-US" sz="1700" dirty="0"/>
          </a:p>
        </p:txBody>
      </p:sp>
      <p:sp>
        <p:nvSpPr>
          <p:cNvPr id="5" name="Text 3"/>
          <p:cNvSpPr/>
          <p:nvPr/>
        </p:nvSpPr>
        <p:spPr>
          <a:xfrm>
            <a:off x="770811" y="5390793"/>
            <a:ext cx="3604974" cy="378381"/>
          </a:xfrm>
          <a:prstGeom prst="rect">
            <a:avLst/>
          </a:prstGeom>
          <a:noFill/>
          <a:ln/>
        </p:spPr>
        <p:txBody>
          <a:bodyPr wrap="none" lIns="0" tIns="0" rIns="0" bIns="0" rtlCol="0" anchor="t"/>
          <a:lstStyle/>
          <a:p>
            <a:pPr marL="0" indent="0">
              <a:lnSpc>
                <a:spcPts val="2950"/>
              </a:lnSpc>
              <a:buNone/>
            </a:pPr>
            <a:r>
              <a:rPr lang="en-US" sz="2350" b="1" kern="0" spc="-48" dirty="0">
                <a:solidFill>
                  <a:srgbClr val="F95F88"/>
                </a:solidFill>
                <a:latin typeface="Petrona Bold" pitchFamily="34" charset="0"/>
                <a:ea typeface="Petrona Bold" pitchFamily="34" charset="-122"/>
                <a:cs typeface="Petrona Bold" pitchFamily="34" charset="-120"/>
              </a:rPr>
              <a:t>Интерактивті тақталар</a:t>
            </a:r>
            <a:endParaRPr lang="en-US" sz="2350" dirty="0"/>
          </a:p>
        </p:txBody>
      </p:sp>
      <p:sp>
        <p:nvSpPr>
          <p:cNvPr id="6" name="Text 4"/>
          <p:cNvSpPr/>
          <p:nvPr/>
        </p:nvSpPr>
        <p:spPr>
          <a:xfrm>
            <a:off x="770811" y="5989320"/>
            <a:ext cx="4004310" cy="704850"/>
          </a:xfrm>
          <a:prstGeom prst="rect">
            <a:avLst/>
          </a:prstGeom>
          <a:noFill/>
          <a:ln/>
        </p:spPr>
        <p:txBody>
          <a:bodyPr wrap="square" lIns="0" tIns="0" rIns="0" bIns="0" rtlCol="0" anchor="t"/>
          <a:lstStyle/>
          <a:p>
            <a:pPr marL="0" indent="0">
              <a:lnSpc>
                <a:spcPts val="2750"/>
              </a:lnSpc>
              <a:buNone/>
            </a:pPr>
            <a:r>
              <a:rPr lang="en-US" sz="1700" kern="0" spc="-35" dirty="0">
                <a:solidFill>
                  <a:srgbClr val="272525"/>
                </a:solidFill>
                <a:latin typeface="Inter" pitchFamily="34" charset="0"/>
                <a:ea typeface="Inter" pitchFamily="34" charset="-122"/>
                <a:cs typeface="Inter" pitchFamily="34" charset="-120"/>
              </a:rPr>
              <a:t>Механикалық қозғалысты көрсету, электр тізбектерін сызу және талдау</a:t>
            </a:r>
            <a:endParaRPr lang="en-US" sz="1700" dirty="0"/>
          </a:p>
        </p:txBody>
      </p:sp>
      <p:sp>
        <p:nvSpPr>
          <p:cNvPr id="7" name="Text 5"/>
          <p:cNvSpPr/>
          <p:nvPr/>
        </p:nvSpPr>
        <p:spPr>
          <a:xfrm>
            <a:off x="5319951" y="5390793"/>
            <a:ext cx="4004310" cy="756761"/>
          </a:xfrm>
          <a:prstGeom prst="rect">
            <a:avLst/>
          </a:prstGeom>
          <a:noFill/>
          <a:ln/>
        </p:spPr>
        <p:txBody>
          <a:bodyPr wrap="square" lIns="0" tIns="0" rIns="0" bIns="0" rtlCol="0" anchor="t"/>
          <a:lstStyle/>
          <a:p>
            <a:pPr marL="0" indent="0">
              <a:lnSpc>
                <a:spcPts val="2950"/>
              </a:lnSpc>
              <a:buNone/>
            </a:pPr>
            <a:r>
              <a:rPr lang="en-US" sz="2350" b="1" kern="0" spc="-48" dirty="0">
                <a:solidFill>
                  <a:srgbClr val="F95F88"/>
                </a:solidFill>
                <a:latin typeface="Petrona Bold" pitchFamily="34" charset="0"/>
                <a:ea typeface="Petrona Bold" pitchFamily="34" charset="-122"/>
                <a:cs typeface="Petrona Bold" pitchFamily="34" charset="-120"/>
              </a:rPr>
              <a:t>Мультимедиялық симуляциялар</a:t>
            </a:r>
            <a:endParaRPr lang="en-US" sz="2350" dirty="0"/>
          </a:p>
        </p:txBody>
      </p:sp>
      <p:sp>
        <p:nvSpPr>
          <p:cNvPr id="8" name="Text 6"/>
          <p:cNvSpPr/>
          <p:nvPr/>
        </p:nvSpPr>
        <p:spPr>
          <a:xfrm>
            <a:off x="5319951" y="6367701"/>
            <a:ext cx="4004310" cy="1057275"/>
          </a:xfrm>
          <a:prstGeom prst="rect">
            <a:avLst/>
          </a:prstGeom>
          <a:noFill/>
          <a:ln/>
        </p:spPr>
        <p:txBody>
          <a:bodyPr wrap="square" lIns="0" tIns="0" rIns="0" bIns="0" rtlCol="0" anchor="t"/>
          <a:lstStyle/>
          <a:p>
            <a:pPr marL="0" indent="0">
              <a:lnSpc>
                <a:spcPts val="2750"/>
              </a:lnSpc>
              <a:buNone/>
            </a:pPr>
            <a:r>
              <a:rPr lang="en-US" sz="1700" kern="0" spc="-35" dirty="0">
                <a:solidFill>
                  <a:srgbClr val="272525"/>
                </a:solidFill>
                <a:latin typeface="Inter" pitchFamily="34" charset="0"/>
                <a:ea typeface="Inter" pitchFamily="34" charset="-122"/>
                <a:cs typeface="Inter" pitchFamily="34" charset="-120"/>
              </a:rPr>
              <a:t>Электромагниттік толқындар, гравитация, оптика заңдарын модельдеу</a:t>
            </a:r>
            <a:endParaRPr lang="en-US" sz="1700" dirty="0"/>
          </a:p>
        </p:txBody>
      </p:sp>
      <p:sp>
        <p:nvSpPr>
          <p:cNvPr id="9" name="Text 7"/>
          <p:cNvSpPr/>
          <p:nvPr/>
        </p:nvSpPr>
        <p:spPr>
          <a:xfrm>
            <a:off x="9869091" y="5390793"/>
            <a:ext cx="3745706" cy="378381"/>
          </a:xfrm>
          <a:prstGeom prst="rect">
            <a:avLst/>
          </a:prstGeom>
          <a:noFill/>
          <a:ln/>
        </p:spPr>
        <p:txBody>
          <a:bodyPr wrap="none" lIns="0" tIns="0" rIns="0" bIns="0" rtlCol="0" anchor="t"/>
          <a:lstStyle/>
          <a:p>
            <a:pPr marL="0" indent="0">
              <a:lnSpc>
                <a:spcPts val="2950"/>
              </a:lnSpc>
              <a:buNone/>
            </a:pPr>
            <a:r>
              <a:rPr lang="en-US" sz="2350" b="1" kern="0" spc="-48" dirty="0">
                <a:solidFill>
                  <a:srgbClr val="F95F88"/>
                </a:solidFill>
                <a:latin typeface="Petrona Bold" pitchFamily="34" charset="0"/>
                <a:ea typeface="Petrona Bold" pitchFamily="34" charset="-122"/>
                <a:cs typeface="Petrona Bold" pitchFamily="34" charset="-120"/>
              </a:rPr>
              <a:t>Виртуалды зертханалар</a:t>
            </a:r>
            <a:endParaRPr lang="en-US" sz="2350" dirty="0"/>
          </a:p>
        </p:txBody>
      </p:sp>
      <p:sp>
        <p:nvSpPr>
          <p:cNvPr id="10" name="Text 8"/>
          <p:cNvSpPr/>
          <p:nvPr/>
        </p:nvSpPr>
        <p:spPr>
          <a:xfrm>
            <a:off x="9869091" y="5989320"/>
            <a:ext cx="4004310" cy="704850"/>
          </a:xfrm>
          <a:prstGeom prst="rect">
            <a:avLst/>
          </a:prstGeom>
          <a:noFill/>
          <a:ln/>
        </p:spPr>
        <p:txBody>
          <a:bodyPr wrap="square" lIns="0" tIns="0" rIns="0" bIns="0" rtlCol="0" anchor="t"/>
          <a:lstStyle/>
          <a:p>
            <a:pPr marL="0" indent="0">
              <a:lnSpc>
                <a:spcPts val="2750"/>
              </a:lnSpc>
              <a:buNone/>
            </a:pPr>
            <a:r>
              <a:rPr lang="en-US" sz="1700" kern="0" spc="-35" dirty="0">
                <a:solidFill>
                  <a:srgbClr val="272525"/>
                </a:solidFill>
                <a:latin typeface="Inter" pitchFamily="34" charset="0"/>
                <a:ea typeface="Inter" pitchFamily="34" charset="-122"/>
                <a:cs typeface="Inter" pitchFamily="34" charset="-120"/>
              </a:rPr>
              <a:t>Қашықтан немесе сыныпта тәжірибелік жұмыстарды орындау</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93884" y="654129"/>
            <a:ext cx="7956233" cy="1749504"/>
          </a:xfrm>
          <a:prstGeom prst="rect">
            <a:avLst/>
          </a:prstGeom>
          <a:noFill/>
          <a:ln/>
        </p:spPr>
        <p:txBody>
          <a:bodyPr wrap="square" lIns="0" tIns="0" rIns="0" bIns="0" rtlCol="0" anchor="t"/>
          <a:lstStyle/>
          <a:p>
            <a:pPr marL="0" indent="0">
              <a:lnSpc>
                <a:spcPts val="4550"/>
              </a:lnSpc>
              <a:buNone/>
            </a:pPr>
            <a:r>
              <a:rPr lang="en-US" sz="3650" b="1" kern="0" spc="-73" dirty="0">
                <a:solidFill>
                  <a:srgbClr val="F95F88"/>
                </a:solidFill>
                <a:latin typeface="Petrona Bold" pitchFamily="34" charset="0"/>
                <a:ea typeface="Petrona Bold" pitchFamily="34" charset="-122"/>
                <a:cs typeface="Petrona Bold" pitchFamily="34" charset="-120"/>
              </a:rPr>
              <a:t>SMART технологияларын қолданудың тәжірибелік артықшылықтары</a:t>
            </a:r>
            <a:endParaRPr lang="en-US" sz="3650" dirty="0"/>
          </a:p>
        </p:txBody>
      </p:sp>
      <p:sp>
        <p:nvSpPr>
          <p:cNvPr id="4" name="Text 1"/>
          <p:cNvSpPr/>
          <p:nvPr/>
        </p:nvSpPr>
        <p:spPr>
          <a:xfrm>
            <a:off x="593884" y="2658070"/>
            <a:ext cx="7956233" cy="271463"/>
          </a:xfrm>
          <a:prstGeom prst="rect">
            <a:avLst/>
          </a:prstGeom>
          <a:noFill/>
          <a:ln/>
        </p:spPr>
        <p:txBody>
          <a:bodyPr wrap="none" lIns="0" tIns="0" rIns="0" bIns="0" rtlCol="0" anchor="t"/>
          <a:lstStyle/>
          <a:p>
            <a:pPr marL="0" indent="0">
              <a:lnSpc>
                <a:spcPts val="2100"/>
              </a:lnSpc>
              <a:buNone/>
            </a:pPr>
            <a:r>
              <a:rPr lang="en-US" sz="1300" kern="0" spc="-27" dirty="0">
                <a:solidFill>
                  <a:srgbClr val="272525"/>
                </a:solidFill>
                <a:latin typeface="Inter" pitchFamily="34" charset="0"/>
                <a:ea typeface="Inter" pitchFamily="34" charset="-122"/>
                <a:cs typeface="Inter" pitchFamily="34" charset="-120"/>
              </a:rPr>
              <a:t>Физика сабағында SMART технологияларын қолдану бірқатар маңызды артықшылықтарға ие:</a:t>
            </a:r>
            <a:endParaRPr lang="en-US" sz="1300" dirty="0"/>
          </a:p>
        </p:txBody>
      </p:sp>
      <p:sp>
        <p:nvSpPr>
          <p:cNvPr id="5" name="Text 2"/>
          <p:cNvSpPr/>
          <p:nvPr/>
        </p:nvSpPr>
        <p:spPr>
          <a:xfrm>
            <a:off x="593884" y="3120390"/>
            <a:ext cx="7956233" cy="1357313"/>
          </a:xfrm>
          <a:prstGeom prst="rect">
            <a:avLst/>
          </a:prstGeom>
          <a:noFill/>
          <a:ln/>
        </p:spPr>
        <p:txBody>
          <a:bodyPr wrap="square" lIns="0" tIns="0" rIns="0" bIns="0" rtlCol="0" anchor="t"/>
          <a:lstStyle/>
          <a:p>
            <a:pPr marL="0" indent="0">
              <a:lnSpc>
                <a:spcPts val="2100"/>
              </a:lnSpc>
              <a:buNone/>
            </a:pPr>
            <a:r>
              <a:rPr lang="en-US" sz="1300" kern="0" spc="-27" dirty="0">
                <a:solidFill>
                  <a:srgbClr val="272525"/>
                </a:solidFill>
                <a:latin typeface="Inter" pitchFamily="34" charset="0"/>
                <a:ea typeface="Inter" pitchFamily="34" charset="-122"/>
                <a:cs typeface="Inter" pitchFamily="34" charset="-120"/>
              </a:rPr>
              <a:t>1. Оқушылардың белсенділігін арттыру: Интерактивті тапсырмалар мен эксперименттерге қатысу арқылы оқушылар физикалық заңдарды өз бетімен зерттей алады. 2. Көрнекілік пен түсіндірме: Күрделі теориялық материалдарды анимация және графика арқылы түсіндіру оңайырақ болады. 3. Қол жетімділік: SMART технологиялары арқылы сабақтар қашықтан немесе аралас форматта өткізілуі мүмкін. Бұл барлық оқушыларға бірдей білім алу мүмкіндігін ұсынады.</a:t>
            </a:r>
            <a:endParaRPr lang="en-US" sz="1300" dirty="0"/>
          </a:p>
        </p:txBody>
      </p:sp>
      <p:sp>
        <p:nvSpPr>
          <p:cNvPr id="6" name="Shape 3"/>
          <p:cNvSpPr/>
          <p:nvPr/>
        </p:nvSpPr>
        <p:spPr>
          <a:xfrm>
            <a:off x="593884" y="4859417"/>
            <a:ext cx="381714" cy="381714"/>
          </a:xfrm>
          <a:prstGeom prst="roundRect">
            <a:avLst>
              <a:gd name="adj" fmla="val 18671"/>
            </a:avLst>
          </a:prstGeom>
          <a:solidFill>
            <a:srgbClr val="E0D7F4"/>
          </a:solidFill>
          <a:ln w="7620">
            <a:solidFill>
              <a:srgbClr val="C6BDDA"/>
            </a:solidFill>
            <a:prstDash val="solid"/>
          </a:ln>
        </p:spPr>
      </p:sp>
      <p:sp>
        <p:nvSpPr>
          <p:cNvPr id="7" name="Text 4"/>
          <p:cNvSpPr/>
          <p:nvPr/>
        </p:nvSpPr>
        <p:spPr>
          <a:xfrm>
            <a:off x="727591" y="4910257"/>
            <a:ext cx="114300" cy="280035"/>
          </a:xfrm>
          <a:prstGeom prst="rect">
            <a:avLst/>
          </a:prstGeom>
          <a:noFill/>
          <a:ln/>
        </p:spPr>
        <p:txBody>
          <a:bodyPr wrap="none" lIns="0" tIns="0" rIns="0" bIns="0" rtlCol="0" anchor="t"/>
          <a:lstStyle/>
          <a:p>
            <a:pPr marL="0" indent="0" algn="ctr">
              <a:lnSpc>
                <a:spcPts val="2200"/>
              </a:lnSpc>
              <a:buNone/>
            </a:pPr>
            <a:r>
              <a:rPr lang="en-US" sz="2200" b="1" kern="0" spc="-44" dirty="0">
                <a:solidFill>
                  <a:srgbClr val="272525"/>
                </a:solidFill>
                <a:latin typeface="Petrona Bold" pitchFamily="34" charset="0"/>
                <a:ea typeface="Petrona Bold" pitchFamily="34" charset="-122"/>
                <a:cs typeface="Petrona Bold" pitchFamily="34" charset="-120"/>
              </a:rPr>
              <a:t>1</a:t>
            </a:r>
            <a:endParaRPr lang="en-US" sz="2200" dirty="0"/>
          </a:p>
        </p:txBody>
      </p:sp>
      <p:sp>
        <p:nvSpPr>
          <p:cNvPr id="8" name="Text 5"/>
          <p:cNvSpPr/>
          <p:nvPr/>
        </p:nvSpPr>
        <p:spPr>
          <a:xfrm>
            <a:off x="1145262" y="4859417"/>
            <a:ext cx="2619851" cy="291703"/>
          </a:xfrm>
          <a:prstGeom prst="rect">
            <a:avLst/>
          </a:prstGeom>
          <a:noFill/>
          <a:ln/>
        </p:spPr>
        <p:txBody>
          <a:bodyPr wrap="none" lIns="0" tIns="0" rIns="0" bIns="0" rtlCol="0" anchor="t"/>
          <a:lstStyle/>
          <a:p>
            <a:pPr marL="0" indent="0">
              <a:lnSpc>
                <a:spcPts val="2250"/>
              </a:lnSpc>
              <a:buNone/>
            </a:pPr>
            <a:r>
              <a:rPr lang="en-US" sz="1800" b="1" kern="0" spc="-37" dirty="0">
                <a:solidFill>
                  <a:srgbClr val="272525"/>
                </a:solidFill>
                <a:latin typeface="Petrona Bold" pitchFamily="34" charset="0"/>
                <a:ea typeface="Petrona Bold" pitchFamily="34" charset="-122"/>
                <a:cs typeface="Petrona Bold" pitchFamily="34" charset="-120"/>
              </a:rPr>
              <a:t>Белсенділікті арттыру</a:t>
            </a:r>
            <a:endParaRPr lang="en-US" sz="1800" dirty="0"/>
          </a:p>
        </p:txBody>
      </p:sp>
      <p:sp>
        <p:nvSpPr>
          <p:cNvPr id="9" name="Text 6"/>
          <p:cNvSpPr/>
          <p:nvPr/>
        </p:nvSpPr>
        <p:spPr>
          <a:xfrm>
            <a:off x="1145262" y="5252918"/>
            <a:ext cx="7404854" cy="271463"/>
          </a:xfrm>
          <a:prstGeom prst="rect">
            <a:avLst/>
          </a:prstGeom>
          <a:noFill/>
          <a:ln/>
        </p:spPr>
        <p:txBody>
          <a:bodyPr wrap="none" lIns="0" tIns="0" rIns="0" bIns="0" rtlCol="0" anchor="t"/>
          <a:lstStyle/>
          <a:p>
            <a:pPr marL="0" indent="0">
              <a:lnSpc>
                <a:spcPts val="2100"/>
              </a:lnSpc>
              <a:buNone/>
            </a:pPr>
            <a:r>
              <a:rPr lang="en-US" sz="1300" kern="0" spc="-27" dirty="0">
                <a:solidFill>
                  <a:srgbClr val="272525"/>
                </a:solidFill>
                <a:latin typeface="Inter" pitchFamily="34" charset="0"/>
                <a:ea typeface="Inter" pitchFamily="34" charset="-122"/>
                <a:cs typeface="Inter" pitchFamily="34" charset="-120"/>
              </a:rPr>
              <a:t>Оқушылар интерактивті тапсырмалар мен эксперименттерге қатысады</a:t>
            </a:r>
            <a:endParaRPr lang="en-US" sz="1300" dirty="0"/>
          </a:p>
        </p:txBody>
      </p:sp>
      <p:sp>
        <p:nvSpPr>
          <p:cNvPr id="10" name="Shape 7"/>
          <p:cNvSpPr/>
          <p:nvPr/>
        </p:nvSpPr>
        <p:spPr>
          <a:xfrm>
            <a:off x="593884" y="5884902"/>
            <a:ext cx="381714" cy="381714"/>
          </a:xfrm>
          <a:prstGeom prst="roundRect">
            <a:avLst>
              <a:gd name="adj" fmla="val 18671"/>
            </a:avLst>
          </a:prstGeom>
          <a:solidFill>
            <a:srgbClr val="E0D7F4"/>
          </a:solidFill>
          <a:ln w="7620">
            <a:solidFill>
              <a:srgbClr val="C6BDDA"/>
            </a:solidFill>
            <a:prstDash val="solid"/>
          </a:ln>
        </p:spPr>
      </p:sp>
      <p:sp>
        <p:nvSpPr>
          <p:cNvPr id="11" name="Text 8"/>
          <p:cNvSpPr/>
          <p:nvPr/>
        </p:nvSpPr>
        <p:spPr>
          <a:xfrm>
            <a:off x="708184" y="5935742"/>
            <a:ext cx="153114" cy="280035"/>
          </a:xfrm>
          <a:prstGeom prst="rect">
            <a:avLst/>
          </a:prstGeom>
          <a:noFill/>
          <a:ln/>
        </p:spPr>
        <p:txBody>
          <a:bodyPr wrap="none" lIns="0" tIns="0" rIns="0" bIns="0" rtlCol="0" anchor="t"/>
          <a:lstStyle/>
          <a:p>
            <a:pPr marL="0" indent="0" algn="ctr">
              <a:lnSpc>
                <a:spcPts val="2200"/>
              </a:lnSpc>
              <a:buNone/>
            </a:pPr>
            <a:r>
              <a:rPr lang="en-US" sz="2200" b="1" kern="0" spc="-44" dirty="0">
                <a:solidFill>
                  <a:srgbClr val="272525"/>
                </a:solidFill>
                <a:latin typeface="Petrona Bold" pitchFamily="34" charset="0"/>
                <a:ea typeface="Petrona Bold" pitchFamily="34" charset="-122"/>
                <a:cs typeface="Petrona Bold" pitchFamily="34" charset="-120"/>
              </a:rPr>
              <a:t>2</a:t>
            </a:r>
            <a:endParaRPr lang="en-US" sz="2200" dirty="0"/>
          </a:p>
        </p:txBody>
      </p:sp>
      <p:sp>
        <p:nvSpPr>
          <p:cNvPr id="12" name="Text 9"/>
          <p:cNvSpPr/>
          <p:nvPr/>
        </p:nvSpPr>
        <p:spPr>
          <a:xfrm>
            <a:off x="1145262" y="5884902"/>
            <a:ext cx="2333149" cy="291703"/>
          </a:xfrm>
          <a:prstGeom prst="rect">
            <a:avLst/>
          </a:prstGeom>
          <a:noFill/>
          <a:ln/>
        </p:spPr>
        <p:txBody>
          <a:bodyPr wrap="none" lIns="0" tIns="0" rIns="0" bIns="0" rtlCol="0" anchor="t"/>
          <a:lstStyle/>
          <a:p>
            <a:pPr marL="0" indent="0">
              <a:lnSpc>
                <a:spcPts val="2250"/>
              </a:lnSpc>
              <a:buNone/>
            </a:pPr>
            <a:r>
              <a:rPr lang="en-US" sz="1800" b="1" kern="0" spc="-37" dirty="0">
                <a:solidFill>
                  <a:srgbClr val="272525"/>
                </a:solidFill>
                <a:latin typeface="Petrona Bold" pitchFamily="34" charset="0"/>
                <a:ea typeface="Petrona Bold" pitchFamily="34" charset="-122"/>
                <a:cs typeface="Petrona Bold" pitchFamily="34" charset="-120"/>
              </a:rPr>
              <a:t>Көрнекілік</a:t>
            </a:r>
            <a:endParaRPr lang="en-US" sz="1800" dirty="0"/>
          </a:p>
        </p:txBody>
      </p:sp>
      <p:sp>
        <p:nvSpPr>
          <p:cNvPr id="13" name="Text 10"/>
          <p:cNvSpPr/>
          <p:nvPr/>
        </p:nvSpPr>
        <p:spPr>
          <a:xfrm>
            <a:off x="1145262" y="6278404"/>
            <a:ext cx="7404854" cy="271463"/>
          </a:xfrm>
          <a:prstGeom prst="rect">
            <a:avLst/>
          </a:prstGeom>
          <a:noFill/>
          <a:ln/>
        </p:spPr>
        <p:txBody>
          <a:bodyPr wrap="none" lIns="0" tIns="0" rIns="0" bIns="0" rtlCol="0" anchor="t"/>
          <a:lstStyle/>
          <a:p>
            <a:pPr marL="0" indent="0">
              <a:lnSpc>
                <a:spcPts val="2100"/>
              </a:lnSpc>
              <a:buNone/>
            </a:pPr>
            <a:r>
              <a:rPr lang="en-US" sz="1300" kern="0" spc="-27" dirty="0">
                <a:solidFill>
                  <a:srgbClr val="272525"/>
                </a:solidFill>
                <a:latin typeface="Inter" pitchFamily="34" charset="0"/>
                <a:ea typeface="Inter" pitchFamily="34" charset="-122"/>
                <a:cs typeface="Inter" pitchFamily="34" charset="-120"/>
              </a:rPr>
              <a:t>Күрделі теориялық материалдар анимация және графика арқылы түсіндіріледі</a:t>
            </a:r>
            <a:endParaRPr lang="en-US" sz="1300" dirty="0"/>
          </a:p>
        </p:txBody>
      </p:sp>
      <p:sp>
        <p:nvSpPr>
          <p:cNvPr id="14" name="Shape 11"/>
          <p:cNvSpPr/>
          <p:nvPr/>
        </p:nvSpPr>
        <p:spPr>
          <a:xfrm>
            <a:off x="593884" y="6910388"/>
            <a:ext cx="381714" cy="381714"/>
          </a:xfrm>
          <a:prstGeom prst="roundRect">
            <a:avLst>
              <a:gd name="adj" fmla="val 18671"/>
            </a:avLst>
          </a:prstGeom>
          <a:solidFill>
            <a:srgbClr val="E0D7F4"/>
          </a:solidFill>
          <a:ln w="7620">
            <a:solidFill>
              <a:srgbClr val="C6BDDA"/>
            </a:solidFill>
            <a:prstDash val="solid"/>
          </a:ln>
        </p:spPr>
      </p:sp>
      <p:sp>
        <p:nvSpPr>
          <p:cNvPr id="15" name="Text 12"/>
          <p:cNvSpPr/>
          <p:nvPr/>
        </p:nvSpPr>
        <p:spPr>
          <a:xfrm>
            <a:off x="708303" y="6961227"/>
            <a:ext cx="152876" cy="280035"/>
          </a:xfrm>
          <a:prstGeom prst="rect">
            <a:avLst/>
          </a:prstGeom>
          <a:noFill/>
          <a:ln/>
        </p:spPr>
        <p:txBody>
          <a:bodyPr wrap="none" lIns="0" tIns="0" rIns="0" bIns="0" rtlCol="0" anchor="t"/>
          <a:lstStyle/>
          <a:p>
            <a:pPr marL="0" indent="0" algn="ctr">
              <a:lnSpc>
                <a:spcPts val="2200"/>
              </a:lnSpc>
              <a:buNone/>
            </a:pPr>
            <a:r>
              <a:rPr lang="en-US" sz="2200" b="1" kern="0" spc="-44" dirty="0">
                <a:solidFill>
                  <a:srgbClr val="272525"/>
                </a:solidFill>
                <a:latin typeface="Petrona Bold" pitchFamily="34" charset="0"/>
                <a:ea typeface="Petrona Bold" pitchFamily="34" charset="-122"/>
                <a:cs typeface="Petrona Bold" pitchFamily="34" charset="-120"/>
              </a:rPr>
              <a:t>3</a:t>
            </a:r>
            <a:endParaRPr lang="en-US" sz="2200" dirty="0"/>
          </a:p>
        </p:txBody>
      </p:sp>
      <p:sp>
        <p:nvSpPr>
          <p:cNvPr id="16" name="Text 13"/>
          <p:cNvSpPr/>
          <p:nvPr/>
        </p:nvSpPr>
        <p:spPr>
          <a:xfrm>
            <a:off x="1145262" y="6910388"/>
            <a:ext cx="2333149" cy="291703"/>
          </a:xfrm>
          <a:prstGeom prst="rect">
            <a:avLst/>
          </a:prstGeom>
          <a:noFill/>
          <a:ln/>
        </p:spPr>
        <p:txBody>
          <a:bodyPr wrap="none" lIns="0" tIns="0" rIns="0" bIns="0" rtlCol="0" anchor="t"/>
          <a:lstStyle/>
          <a:p>
            <a:pPr marL="0" indent="0">
              <a:lnSpc>
                <a:spcPts val="2250"/>
              </a:lnSpc>
              <a:buNone/>
            </a:pPr>
            <a:r>
              <a:rPr lang="en-US" sz="1800" b="1" kern="0" spc="-37" dirty="0">
                <a:solidFill>
                  <a:srgbClr val="272525"/>
                </a:solidFill>
                <a:latin typeface="Petrona Bold" pitchFamily="34" charset="0"/>
                <a:ea typeface="Petrona Bold" pitchFamily="34" charset="-122"/>
                <a:cs typeface="Petrona Bold" pitchFamily="34" charset="-120"/>
              </a:rPr>
              <a:t>Қол жетімділік</a:t>
            </a:r>
            <a:endParaRPr lang="en-US" sz="1800" dirty="0"/>
          </a:p>
        </p:txBody>
      </p:sp>
      <p:sp>
        <p:nvSpPr>
          <p:cNvPr id="17" name="Text 14"/>
          <p:cNvSpPr/>
          <p:nvPr/>
        </p:nvSpPr>
        <p:spPr>
          <a:xfrm>
            <a:off x="1145262" y="7303889"/>
            <a:ext cx="7404854" cy="271463"/>
          </a:xfrm>
          <a:prstGeom prst="rect">
            <a:avLst/>
          </a:prstGeom>
          <a:noFill/>
          <a:ln/>
        </p:spPr>
        <p:txBody>
          <a:bodyPr wrap="none" lIns="0" tIns="0" rIns="0" bIns="0" rtlCol="0" anchor="t"/>
          <a:lstStyle/>
          <a:p>
            <a:pPr marL="0" indent="0">
              <a:lnSpc>
                <a:spcPts val="2100"/>
              </a:lnSpc>
              <a:buNone/>
            </a:pPr>
            <a:r>
              <a:rPr lang="en-US" sz="1300" kern="0" spc="-27" dirty="0">
                <a:solidFill>
                  <a:srgbClr val="272525"/>
                </a:solidFill>
                <a:latin typeface="Inter" pitchFamily="34" charset="0"/>
                <a:ea typeface="Inter" pitchFamily="34" charset="-122"/>
                <a:cs typeface="Inter" pitchFamily="34" charset="-120"/>
              </a:rPr>
              <a:t>Сабақтар қашықтан немесе аралас форматта өткізіледі</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63496" y="468630"/>
            <a:ext cx="7989808" cy="1133713"/>
          </a:xfrm>
          <a:prstGeom prst="rect">
            <a:avLst/>
          </a:prstGeom>
          <a:noFill/>
          <a:ln/>
        </p:spPr>
        <p:txBody>
          <a:bodyPr wrap="square" lIns="0" tIns="0" rIns="0" bIns="0" rtlCol="0" anchor="t"/>
          <a:lstStyle/>
          <a:p>
            <a:pPr marL="0" indent="0">
              <a:lnSpc>
                <a:spcPts val="4450"/>
              </a:lnSpc>
              <a:buNone/>
            </a:pPr>
            <a:r>
              <a:rPr lang="en-US" sz="3550" b="1" kern="0" spc="-71" dirty="0">
                <a:solidFill>
                  <a:srgbClr val="F95F88"/>
                </a:solidFill>
                <a:latin typeface="Petrona Bold" pitchFamily="34" charset="0"/>
                <a:ea typeface="Petrona Bold" pitchFamily="34" charset="-122"/>
                <a:cs typeface="Petrona Bold" pitchFamily="34" charset="-120"/>
              </a:rPr>
              <a:t>SMART технологияларын қолдану тәжірибесінен мысалдар</a:t>
            </a:r>
            <a:endParaRPr lang="en-US" sz="3550" dirty="0"/>
          </a:p>
        </p:txBody>
      </p:sp>
      <p:sp>
        <p:nvSpPr>
          <p:cNvPr id="4" name="Text 1"/>
          <p:cNvSpPr/>
          <p:nvPr/>
        </p:nvSpPr>
        <p:spPr>
          <a:xfrm>
            <a:off x="6063496" y="1849636"/>
            <a:ext cx="7989808" cy="791527"/>
          </a:xfrm>
          <a:prstGeom prst="rect">
            <a:avLst/>
          </a:prstGeom>
          <a:noFill/>
          <a:ln/>
        </p:spPr>
        <p:txBody>
          <a:bodyPr wrap="square" lIns="0" tIns="0" rIns="0" bIns="0" rtlCol="0" anchor="t"/>
          <a:lstStyle/>
          <a:p>
            <a:pPr marL="0" indent="0">
              <a:lnSpc>
                <a:spcPts val="2050"/>
              </a:lnSpc>
              <a:buNone/>
            </a:pPr>
            <a:r>
              <a:rPr lang="en-US" sz="1250" kern="0" spc="-26" dirty="0">
                <a:solidFill>
                  <a:srgbClr val="272525"/>
                </a:solidFill>
                <a:latin typeface="Inter" pitchFamily="34" charset="0"/>
                <a:ea typeface="Inter" pitchFamily="34" charset="-122"/>
                <a:cs typeface="Inter" pitchFamily="34" charset="-120"/>
              </a:rPr>
              <a:t>Мысал 1: Механикалық тербелістерді модельдеу Оқушылар интерактивті тақта арқылы механикалық тербелістерді модельдеп, олардың амплитудасы мен жиілігіне қалай әсер ететінін көре алады. Бұл оларға тербеліс заңдарын визуалды түрде түсінуге көмектеседі.</a:t>
            </a:r>
            <a:endParaRPr lang="en-US" sz="1250" dirty="0"/>
          </a:p>
        </p:txBody>
      </p:sp>
      <p:sp>
        <p:nvSpPr>
          <p:cNvPr id="5" name="Text 2"/>
          <p:cNvSpPr/>
          <p:nvPr/>
        </p:nvSpPr>
        <p:spPr>
          <a:xfrm>
            <a:off x="6063496" y="2826663"/>
            <a:ext cx="7989808" cy="791527"/>
          </a:xfrm>
          <a:prstGeom prst="rect">
            <a:avLst/>
          </a:prstGeom>
          <a:noFill/>
          <a:ln/>
        </p:spPr>
        <p:txBody>
          <a:bodyPr wrap="square" lIns="0" tIns="0" rIns="0" bIns="0" rtlCol="0" anchor="t"/>
          <a:lstStyle/>
          <a:p>
            <a:pPr marL="0" indent="0">
              <a:lnSpc>
                <a:spcPts val="2050"/>
              </a:lnSpc>
              <a:buNone/>
            </a:pPr>
            <a:r>
              <a:rPr lang="en-US" sz="1250" kern="0" spc="-26" dirty="0">
                <a:solidFill>
                  <a:srgbClr val="272525"/>
                </a:solidFill>
                <a:latin typeface="Inter" pitchFamily="34" charset="0"/>
                <a:ea typeface="Inter" pitchFamily="34" charset="-122"/>
                <a:cs typeface="Inter" pitchFamily="34" charset="-120"/>
              </a:rPr>
              <a:t>Мысал 2: Электромагниттік индукция тәжірибесі SMART технологияларының көмегімен оқушылар виртуалды түрде электромагниттік индукция құбылысын зерттей алады. Олар катушкаға магнитті енгізіп, нәтижесінде пайда болатын электр тогын бақылай алады.</a:t>
            </a:r>
            <a:endParaRPr lang="en-US" sz="1250" dirty="0"/>
          </a:p>
        </p:txBody>
      </p:sp>
      <p:pic>
        <p:nvPicPr>
          <p:cNvPr id="6" name="Image 1" descr="preencoded.png"/>
          <p:cNvPicPr>
            <a:picLocks noChangeAspect="1"/>
          </p:cNvPicPr>
          <p:nvPr/>
        </p:nvPicPr>
        <p:blipFill>
          <a:blip r:embed="rId4"/>
          <a:stretch>
            <a:fillRect/>
          </a:stretch>
        </p:blipFill>
        <p:spPr>
          <a:xfrm>
            <a:off x="6063496" y="3803690"/>
            <a:ext cx="824389" cy="1319093"/>
          </a:xfrm>
          <a:prstGeom prst="rect">
            <a:avLst/>
          </a:prstGeom>
        </p:spPr>
      </p:pic>
      <p:sp>
        <p:nvSpPr>
          <p:cNvPr id="7" name="Text 3"/>
          <p:cNvSpPr/>
          <p:nvPr/>
        </p:nvSpPr>
        <p:spPr>
          <a:xfrm>
            <a:off x="7135178" y="3968472"/>
            <a:ext cx="2267307" cy="283369"/>
          </a:xfrm>
          <a:prstGeom prst="rect">
            <a:avLst/>
          </a:prstGeom>
          <a:noFill/>
          <a:ln/>
        </p:spPr>
        <p:txBody>
          <a:bodyPr wrap="none" lIns="0" tIns="0" rIns="0" bIns="0" rtlCol="0" anchor="t"/>
          <a:lstStyle/>
          <a:p>
            <a:pPr marL="0" indent="0" algn="l">
              <a:lnSpc>
                <a:spcPts val="2200"/>
              </a:lnSpc>
              <a:buNone/>
            </a:pPr>
            <a:r>
              <a:rPr lang="en-US" sz="1750" b="1" kern="0" spc="-36" dirty="0">
                <a:solidFill>
                  <a:srgbClr val="272525"/>
                </a:solidFill>
                <a:latin typeface="Petrona Bold" pitchFamily="34" charset="0"/>
                <a:ea typeface="Petrona Bold" pitchFamily="34" charset="-122"/>
                <a:cs typeface="Petrona Bold" pitchFamily="34" charset="-120"/>
              </a:rPr>
              <a:t>Тәжірибені таңдау</a:t>
            </a:r>
            <a:endParaRPr lang="en-US" sz="1750" dirty="0"/>
          </a:p>
        </p:txBody>
      </p:sp>
      <p:sp>
        <p:nvSpPr>
          <p:cNvPr id="8" name="Text 4"/>
          <p:cNvSpPr/>
          <p:nvPr/>
        </p:nvSpPr>
        <p:spPr>
          <a:xfrm>
            <a:off x="7135178" y="4350663"/>
            <a:ext cx="6918127" cy="263843"/>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Оқушылар қажетті физикалық тәжірибені таңдайды</a:t>
            </a:r>
            <a:endParaRPr lang="en-US" sz="1250" dirty="0"/>
          </a:p>
        </p:txBody>
      </p:sp>
      <p:pic>
        <p:nvPicPr>
          <p:cNvPr id="9" name="Image 2" descr="preencoded.png"/>
          <p:cNvPicPr>
            <a:picLocks noChangeAspect="1"/>
          </p:cNvPicPr>
          <p:nvPr/>
        </p:nvPicPr>
        <p:blipFill>
          <a:blip r:embed="rId5"/>
          <a:stretch>
            <a:fillRect/>
          </a:stretch>
        </p:blipFill>
        <p:spPr>
          <a:xfrm>
            <a:off x="6063496" y="5122783"/>
            <a:ext cx="824389" cy="1319093"/>
          </a:xfrm>
          <a:prstGeom prst="rect">
            <a:avLst/>
          </a:prstGeom>
        </p:spPr>
      </p:pic>
      <p:sp>
        <p:nvSpPr>
          <p:cNvPr id="10" name="Text 5"/>
          <p:cNvSpPr/>
          <p:nvPr/>
        </p:nvSpPr>
        <p:spPr>
          <a:xfrm>
            <a:off x="7135178" y="5287566"/>
            <a:ext cx="2684502" cy="283369"/>
          </a:xfrm>
          <a:prstGeom prst="rect">
            <a:avLst/>
          </a:prstGeom>
          <a:noFill/>
          <a:ln/>
        </p:spPr>
        <p:txBody>
          <a:bodyPr wrap="none" lIns="0" tIns="0" rIns="0" bIns="0" rtlCol="0" anchor="t"/>
          <a:lstStyle/>
          <a:p>
            <a:pPr marL="0" indent="0" algn="l">
              <a:lnSpc>
                <a:spcPts val="2200"/>
              </a:lnSpc>
              <a:buNone/>
            </a:pPr>
            <a:r>
              <a:rPr lang="en-US" sz="1750" b="1" kern="0" spc="-36" dirty="0">
                <a:solidFill>
                  <a:srgbClr val="272525"/>
                </a:solidFill>
                <a:latin typeface="Petrona Bold" pitchFamily="34" charset="0"/>
                <a:ea typeface="Petrona Bold" pitchFamily="34" charset="-122"/>
                <a:cs typeface="Petrona Bold" pitchFamily="34" charset="-120"/>
              </a:rPr>
              <a:t>Параметрлерді өзгерту</a:t>
            </a:r>
            <a:endParaRPr lang="en-US" sz="1750" dirty="0"/>
          </a:p>
        </p:txBody>
      </p:sp>
      <p:sp>
        <p:nvSpPr>
          <p:cNvPr id="11" name="Text 6"/>
          <p:cNvSpPr/>
          <p:nvPr/>
        </p:nvSpPr>
        <p:spPr>
          <a:xfrm>
            <a:off x="7135178" y="5669756"/>
            <a:ext cx="6918127" cy="263843"/>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Тәжірибенің параметрлерін өзгертіп, нәтижелерді бақылайды</a:t>
            </a:r>
            <a:endParaRPr lang="en-US" sz="1250" dirty="0"/>
          </a:p>
        </p:txBody>
      </p:sp>
      <p:pic>
        <p:nvPicPr>
          <p:cNvPr id="12" name="Image 3" descr="preencoded.png"/>
          <p:cNvPicPr>
            <a:picLocks noChangeAspect="1"/>
          </p:cNvPicPr>
          <p:nvPr/>
        </p:nvPicPr>
        <p:blipFill>
          <a:blip r:embed="rId6"/>
          <a:stretch>
            <a:fillRect/>
          </a:stretch>
        </p:blipFill>
        <p:spPr>
          <a:xfrm>
            <a:off x="6063496" y="6441877"/>
            <a:ext cx="824389" cy="1319093"/>
          </a:xfrm>
          <a:prstGeom prst="rect">
            <a:avLst/>
          </a:prstGeom>
        </p:spPr>
      </p:pic>
      <p:sp>
        <p:nvSpPr>
          <p:cNvPr id="13" name="Text 7"/>
          <p:cNvSpPr/>
          <p:nvPr/>
        </p:nvSpPr>
        <p:spPr>
          <a:xfrm>
            <a:off x="7135178" y="6606659"/>
            <a:ext cx="2364343" cy="283369"/>
          </a:xfrm>
          <a:prstGeom prst="rect">
            <a:avLst/>
          </a:prstGeom>
          <a:noFill/>
          <a:ln/>
        </p:spPr>
        <p:txBody>
          <a:bodyPr wrap="none" lIns="0" tIns="0" rIns="0" bIns="0" rtlCol="0" anchor="t"/>
          <a:lstStyle/>
          <a:p>
            <a:pPr marL="0" indent="0" algn="l">
              <a:lnSpc>
                <a:spcPts val="2200"/>
              </a:lnSpc>
              <a:buNone/>
            </a:pPr>
            <a:r>
              <a:rPr lang="en-US" sz="1750" b="1" kern="0" spc="-36" dirty="0">
                <a:solidFill>
                  <a:srgbClr val="272525"/>
                </a:solidFill>
                <a:latin typeface="Petrona Bold" pitchFamily="34" charset="0"/>
                <a:ea typeface="Petrona Bold" pitchFamily="34" charset="-122"/>
                <a:cs typeface="Petrona Bold" pitchFamily="34" charset="-120"/>
              </a:rPr>
              <a:t>Нәтижелерді талдау</a:t>
            </a:r>
            <a:endParaRPr lang="en-US" sz="1750" dirty="0"/>
          </a:p>
        </p:txBody>
      </p:sp>
      <p:sp>
        <p:nvSpPr>
          <p:cNvPr id="14" name="Text 8"/>
          <p:cNvSpPr/>
          <p:nvPr/>
        </p:nvSpPr>
        <p:spPr>
          <a:xfrm>
            <a:off x="7135178" y="6988850"/>
            <a:ext cx="6918127" cy="263843"/>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Алынған нәтижелерді талдап, қорытынды жасайды</a:t>
            </a:r>
            <a:endParaRPr lang="en-US" sz="12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1355</Words>
  <Application>Microsoft Office PowerPoint</Application>
  <PresentationFormat>Произвольный</PresentationFormat>
  <Paragraphs>119</Paragraphs>
  <Slides>13</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Inter</vt:lpstr>
      <vt:lpstr>Times New Roman</vt:lpstr>
      <vt:lpstr>Arial</vt:lpstr>
      <vt:lpstr>Petrona Bold</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Аралбаева Гульнара Мырзахановна</cp:lastModifiedBy>
  <cp:revision>3</cp:revision>
  <dcterms:created xsi:type="dcterms:W3CDTF">2024-10-16T09:32:00Z</dcterms:created>
  <dcterms:modified xsi:type="dcterms:W3CDTF">2024-10-16T10:23:57Z</dcterms:modified>
</cp:coreProperties>
</file>