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90" r:id="rId6"/>
    <p:sldId id="262" r:id="rId7"/>
    <p:sldId id="263" r:id="rId8"/>
    <p:sldId id="264" r:id="rId9"/>
    <p:sldId id="265" r:id="rId10"/>
    <p:sldId id="267" r:id="rId11"/>
    <p:sldId id="261" r:id="rId12"/>
  </p:sldIdLst>
  <p:sldSz cx="9144000" cy="5143500" type="screen16x9"/>
  <p:notesSz cx="6858000" cy="9144000"/>
  <p:embeddedFontLst>
    <p:embeddedFont>
      <p:font typeface="Inter" panose="020B0604020202020204" charset="0"/>
      <p:regular r:id="rId14"/>
      <p:bold r:id="rId15"/>
    </p:embeddedFont>
    <p:embeddedFont>
      <p:font typeface="Sora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FCE357-15CC-4573-9193-2AB5A9E5B7F7}">
  <a:tblStyle styleId="{ADFCE357-15CC-4573-9193-2AB5A9E5B7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27b8370ea39_0_1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27b8370ea39_0_1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7b8370ea3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7b8370ea3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7b3d583d5b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7b3d583d5b_1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7b3d583d5b_1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7b3d583d5b_1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7b3d583d5b_1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7b3d583d5b_1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7b8370ea39_0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27b8370ea39_0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26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7b8370ea39_0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27b8370ea39_0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7b8370ea39_0_1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7b8370ea39_0_1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27b8370ea39_0_1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27b8370ea39_0_1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27bdf7d85d2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27bdf7d85d2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1250" y="4770000"/>
            <a:ext cx="414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747850"/>
            <a:ext cx="4368000" cy="2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800" b="1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770500" y="4770000"/>
            <a:ext cx="373500" cy="38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1400" y="-24275"/>
            <a:ext cx="414900" cy="39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14" name="Google Shape;14;p2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" name="Google Shape;15;p2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16" name="Google Shape;16;p2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-41250" y="4770000"/>
            <a:ext cx="414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/>
          <p:nvPr/>
        </p:nvSpPr>
        <p:spPr>
          <a:xfrm>
            <a:off x="8770500" y="4770000"/>
            <a:ext cx="373500" cy="38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-41400" y="-24275"/>
            <a:ext cx="414900" cy="39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11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107" name="Google Shape;107;p11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8" name="Google Shape;108;p11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109" name="Google Shape;109;p11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11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11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8769600" y="4773225"/>
            <a:ext cx="374400" cy="37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-41250" y="0"/>
            <a:ext cx="415500" cy="37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4729375" y="1517026"/>
            <a:ext cx="3699300" cy="29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 idx="2" hasCustomPrompt="1"/>
          </p:nvPr>
        </p:nvSpPr>
        <p:spPr>
          <a:xfrm>
            <a:off x="7261150" y="656013"/>
            <a:ext cx="11676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135" name="Google Shape;135;p14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136" name="Google Shape;136;p14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7" name="Google Shape;137;p14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138" name="Google Shape;138;p14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14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14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8769450" y="-54600"/>
            <a:ext cx="416100" cy="42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-41250" y="4768021"/>
            <a:ext cx="416100" cy="42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5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146" name="Google Shape;146;p15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7" name="Google Shape;147;p15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148" name="Google Shape;148;p15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15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15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-41250" y="-54600"/>
            <a:ext cx="416100" cy="42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374850" y="4771950"/>
            <a:ext cx="8391600" cy="42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16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156" name="Google Shape;156;p16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7" name="Google Shape;157;p16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158" name="Google Shape;158;p16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16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16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/>
          <p:nvPr/>
        </p:nvSpPr>
        <p:spPr>
          <a:xfrm>
            <a:off x="0" y="-19300"/>
            <a:ext cx="374100" cy="38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0" y="4774588"/>
            <a:ext cx="374100" cy="38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8769900" y="380750"/>
            <a:ext cx="374100" cy="439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9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190" name="Google Shape;190;p19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1" name="Google Shape;191;p19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192" name="Google Shape;192;p19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19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19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2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/>
        </p:nvSpPr>
        <p:spPr>
          <a:xfrm rot="10800000" flipH="1">
            <a:off x="-43725" y="-31975"/>
            <a:ext cx="417900" cy="40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/>
          <p:nvPr/>
        </p:nvSpPr>
        <p:spPr>
          <a:xfrm rot="10800000" flipH="1">
            <a:off x="8770500" y="-31850"/>
            <a:ext cx="373500" cy="40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"/>
          <p:cNvSpPr/>
          <p:nvPr/>
        </p:nvSpPr>
        <p:spPr>
          <a:xfrm rot="10800000" flipH="1">
            <a:off x="374200" y="4774425"/>
            <a:ext cx="8397300" cy="3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20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200" name="Google Shape;200;p20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1" name="Google Shape;201;p20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202" name="Google Shape;202;p20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20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20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4773225"/>
            <a:ext cx="374400" cy="37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41250" y="0"/>
            <a:ext cx="415500" cy="3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13225" y="2435875"/>
            <a:ext cx="5578800" cy="20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886975"/>
            <a:ext cx="11676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24" name="Google Shape;24;p3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25" name="Google Shape;25;p3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" name="Google Shape;26;p3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27" name="Google Shape;27;p3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3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3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-41250" y="-54600"/>
            <a:ext cx="416100" cy="42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8769450" y="4768021"/>
            <a:ext cx="416100" cy="42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36" name="Google Shape;36;p4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7" name="Google Shape;37;p4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38" name="Google Shape;38;p4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4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4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 rot="10800000" flipH="1">
            <a:off x="-43725" y="-31975"/>
            <a:ext cx="417900" cy="40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980000" y="1762075"/>
            <a:ext cx="3443700" cy="22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4720300" y="1762075"/>
            <a:ext cx="3443700" cy="22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 rot="10800000" flipH="1">
            <a:off x="8770500" y="-31850"/>
            <a:ext cx="373500" cy="40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374200" y="4774425"/>
            <a:ext cx="8397300" cy="37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5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49" name="Google Shape;49;p5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0" name="Google Shape;50;p5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51" name="Google Shape;51;p5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5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5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-41250" y="-54600"/>
            <a:ext cx="416100" cy="42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8769450" y="4768021"/>
            <a:ext cx="416100" cy="42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6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59" name="Google Shape;59;p6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0" name="Google Shape;60;p6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61" name="Google Shape;61;p6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6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6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0" y="4773225"/>
            <a:ext cx="374400" cy="37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-41250" y="0"/>
            <a:ext cx="415500" cy="3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70" name="Google Shape;70;p7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1" name="Google Shape;71;p7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72" name="Google Shape;72;p7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7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7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 rot="10800000" flipH="1">
            <a:off x="-43725" y="-31975"/>
            <a:ext cx="417900" cy="40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rot="10800000" flipH="1">
            <a:off x="8770500" y="-31850"/>
            <a:ext cx="373500" cy="40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10800000" flipH="1">
            <a:off x="374200" y="4774425"/>
            <a:ext cx="8397300" cy="3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81" name="Google Shape;81;p8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2" name="Google Shape;82;p8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83" name="Google Shape;83;p8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8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8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/>
          <p:nvPr/>
        </p:nvSpPr>
        <p:spPr>
          <a:xfrm rot="10800000" flipH="1">
            <a:off x="8770500" y="-31850"/>
            <a:ext cx="373500" cy="40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 rot="10800000" flipH="1">
            <a:off x="374200" y="4774425"/>
            <a:ext cx="8397300" cy="3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9"/>
          <p:cNvGrpSpPr/>
          <p:nvPr/>
        </p:nvGrpSpPr>
        <p:grpSpPr>
          <a:xfrm>
            <a:off x="-41250" y="-54600"/>
            <a:ext cx="9226500" cy="5232300"/>
            <a:chOff x="-41250" y="-54600"/>
            <a:chExt cx="9226500" cy="5232300"/>
          </a:xfrm>
        </p:grpSpPr>
        <p:cxnSp>
          <p:nvCxnSpPr>
            <p:cNvPr id="93" name="Google Shape;93;p9"/>
            <p:cNvCxnSpPr/>
            <p:nvPr/>
          </p:nvCxnSpPr>
          <p:spPr>
            <a:xfrm>
              <a:off x="373500" y="-54600"/>
              <a:ext cx="0" cy="523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4" name="Google Shape;94;p9"/>
            <p:cNvGrpSpPr/>
            <p:nvPr/>
          </p:nvGrpSpPr>
          <p:grpSpPr>
            <a:xfrm>
              <a:off x="-41250" y="-54600"/>
              <a:ext cx="9226500" cy="5232300"/>
              <a:chOff x="-41250" y="-54600"/>
              <a:chExt cx="9226500" cy="5232300"/>
            </a:xfrm>
          </p:grpSpPr>
          <p:cxnSp>
            <p:nvCxnSpPr>
              <p:cNvPr id="95" name="Google Shape;95;p9"/>
              <p:cNvCxnSpPr/>
              <p:nvPr/>
            </p:nvCxnSpPr>
            <p:spPr>
              <a:xfrm>
                <a:off x="-41250" y="3746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9"/>
              <p:cNvCxnSpPr/>
              <p:nvPr/>
            </p:nvCxnSpPr>
            <p:spPr>
              <a:xfrm>
                <a:off x="-41250" y="4768850"/>
                <a:ext cx="922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9"/>
              <p:cNvCxnSpPr/>
              <p:nvPr/>
            </p:nvCxnSpPr>
            <p:spPr>
              <a:xfrm>
                <a:off x="8770500" y="-54600"/>
                <a:ext cx="0" cy="523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713225" y="40034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ora"/>
              <a:buNone/>
              <a:defRPr sz="2500" b="1">
                <a:latin typeface="Sora"/>
                <a:ea typeface="Sora"/>
                <a:cs typeface="Sora"/>
                <a:sym typeface="Sora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5" r:id="rId15"/>
    <p:sldLayoutId id="214748366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ctrTitle"/>
          </p:nvPr>
        </p:nvSpPr>
        <p:spPr>
          <a:xfrm>
            <a:off x="870788" y="742961"/>
            <a:ext cx="4368000" cy="2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Понятие о качестве и стандартах обслуживания, роль SMART технологии в улучшении удовлетворенности туристов</a:t>
            </a:r>
            <a:endParaRPr sz="3200" dirty="0"/>
          </a:p>
        </p:txBody>
      </p:sp>
      <p:pic>
        <p:nvPicPr>
          <p:cNvPr id="1028" name="Picture 4" descr="Smart light - Free technology icons">
            <a:extLst>
              <a:ext uri="{FF2B5EF4-FFF2-40B4-BE49-F238E27FC236}">
                <a16:creationId xmlns:a16="http://schemas.microsoft.com/office/drawing/2014/main" id="{4463A925-AA6A-8F7B-A7FB-A0041B5C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08" y="2158961"/>
            <a:ext cx="2414016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7FE6E8-AFA3-0D75-0DC9-01881A52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57" y="466227"/>
            <a:ext cx="3108734" cy="31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5"/>
          <p:cNvSpPr txBox="1">
            <a:spLocks noGrp="1"/>
          </p:cNvSpPr>
          <p:nvPr>
            <p:ph type="body" idx="4294967295"/>
          </p:nvPr>
        </p:nvSpPr>
        <p:spPr>
          <a:xfrm>
            <a:off x="384041" y="405531"/>
            <a:ext cx="7120128" cy="75895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dirty="0"/>
              <a:t>С появлением современных ИТ сильные изменения претерпевает также система распределения путешествий. На рис. 3 и 4 для сравнения представлены</a:t>
            </a:r>
            <a:r>
              <a:rPr lang="en-US" sz="1200" dirty="0"/>
              <a:t> </a:t>
            </a:r>
            <a:r>
              <a:rPr lang="ru-RU" sz="1200" dirty="0"/>
              <a:t>традиционная и цифровая системы распределения путешествий соответственно.</a:t>
            </a:r>
            <a:endParaRPr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88AACF-6219-7A4D-3AEF-B98BF0BEA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" t="4739" r="4397" b="358"/>
          <a:stretch/>
        </p:blipFill>
        <p:spPr>
          <a:xfrm>
            <a:off x="472424" y="1200585"/>
            <a:ext cx="3798087" cy="17983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B195BE-90FD-3E2C-333A-5FB37D91A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3"/>
          <a:stretch/>
        </p:blipFill>
        <p:spPr>
          <a:xfrm>
            <a:off x="4383278" y="2083308"/>
            <a:ext cx="4397996" cy="2688792"/>
          </a:xfrm>
          <a:prstGeom prst="rect">
            <a:avLst/>
          </a:prstGeom>
        </p:spPr>
      </p:pic>
      <p:sp>
        <p:nvSpPr>
          <p:cNvPr id="6" name="Google Shape;1091;p35">
            <a:extLst>
              <a:ext uri="{FF2B5EF4-FFF2-40B4-BE49-F238E27FC236}">
                <a16:creationId xmlns:a16="http://schemas.microsoft.com/office/drawing/2014/main" id="{AAFDF1DC-C0EC-C6CA-6B81-6A5706A13408}"/>
              </a:ext>
            </a:extLst>
          </p:cNvPr>
          <p:cNvSpPr txBox="1">
            <a:spLocks/>
          </p:cNvSpPr>
          <p:nvPr/>
        </p:nvSpPr>
        <p:spPr>
          <a:xfrm>
            <a:off x="4462544" y="1106187"/>
            <a:ext cx="4397996" cy="91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39700" indent="0" algn="ctr">
              <a:buFont typeface="Inter"/>
              <a:buNone/>
            </a:pPr>
            <a:r>
              <a:rPr lang="ru-RU" sz="1200" dirty="0"/>
              <a:t>Информацию в распределении путешествий (см. рис. 4) можно разделить</a:t>
            </a:r>
            <a:r>
              <a:rPr lang="en-US" sz="1200" dirty="0"/>
              <a:t> </a:t>
            </a:r>
            <a:r>
              <a:rPr lang="ru-RU" sz="1200" dirty="0"/>
              <a:t>на следующие типы:</a:t>
            </a:r>
            <a:endParaRPr lang="en-US" sz="1200" dirty="0"/>
          </a:p>
          <a:p>
            <a:pPr marL="139700" indent="0" algn="ctr">
              <a:buNone/>
            </a:pPr>
            <a:r>
              <a:rPr lang="ru-RU" sz="1200" dirty="0"/>
              <a:t>➢ описательная,</a:t>
            </a:r>
            <a:r>
              <a:rPr lang="en-US" sz="1200" dirty="0"/>
              <a:t>        </a:t>
            </a:r>
            <a:r>
              <a:rPr lang="ru-RU" sz="1200" dirty="0"/>
              <a:t> ➢ аналитическая</a:t>
            </a:r>
          </a:p>
          <a:p>
            <a:pPr marL="139700" indent="0" algn="ctr">
              <a:buFont typeface="Inter"/>
              <a:buNone/>
            </a:pPr>
            <a:r>
              <a:rPr lang="ru-RU" sz="1200" dirty="0"/>
              <a:t>➢ о пользователе,</a:t>
            </a:r>
            <a:r>
              <a:rPr lang="en-US" sz="1200" dirty="0"/>
              <a:t>      </a:t>
            </a:r>
            <a:r>
              <a:rPr lang="ru-RU" sz="1200" dirty="0"/>
              <a:t>➢ о транзакциях</a:t>
            </a:r>
          </a:p>
        </p:txBody>
      </p:sp>
      <p:sp>
        <p:nvSpPr>
          <p:cNvPr id="9" name="Google Shape;1091;p35">
            <a:extLst>
              <a:ext uri="{FF2B5EF4-FFF2-40B4-BE49-F238E27FC236}">
                <a16:creationId xmlns:a16="http://schemas.microsoft.com/office/drawing/2014/main" id="{367796F2-7D81-C25B-6196-2FC716938BF1}"/>
              </a:ext>
            </a:extLst>
          </p:cNvPr>
          <p:cNvSpPr txBox="1">
            <a:spLocks/>
          </p:cNvSpPr>
          <p:nvPr/>
        </p:nvSpPr>
        <p:spPr>
          <a:xfrm>
            <a:off x="292880" y="3092157"/>
            <a:ext cx="4169664" cy="87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39700" indent="0" algn="ctr">
              <a:buFont typeface="Inter"/>
              <a:buNone/>
            </a:pPr>
            <a:r>
              <a:rPr lang="ru-RU" sz="1200" dirty="0"/>
              <a:t>Таким образом, цифровая туристская экосистема представляется как сложная и многоликая. С одной стороны, это путешественники с меняющимися требованиями, с другой – технологии, которые призваны помогать туристам, но порой могут создавать для некоторых из них трудности.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9"/>
          <p:cNvSpPr txBox="1">
            <a:spLocks noGrp="1"/>
          </p:cNvSpPr>
          <p:nvPr>
            <p:ph type="title"/>
          </p:nvPr>
        </p:nvSpPr>
        <p:spPr>
          <a:xfrm>
            <a:off x="1297235" y="1807465"/>
            <a:ext cx="6549529" cy="2179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/>
              <a:t>СПАСИБО ЗА ВНИМАНИЕ</a:t>
            </a:r>
            <a:r>
              <a:rPr lang="en-US" sz="5400"/>
              <a:t>!</a:t>
            </a:r>
            <a:r>
              <a:rPr lang="ru-RU" sz="5400"/>
              <a:t> </a:t>
            </a:r>
            <a:endParaRPr sz="5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8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6"/>
          <p:cNvSpPr txBox="1">
            <a:spLocks noGrp="1"/>
          </p:cNvSpPr>
          <p:nvPr>
            <p:ph type="title"/>
          </p:nvPr>
        </p:nvSpPr>
        <p:spPr>
          <a:xfrm>
            <a:off x="1584067" y="511894"/>
            <a:ext cx="5578800" cy="602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Туристская цифровая экосистема</a:t>
            </a:r>
            <a:endParaRPr sz="2400" dirty="0"/>
          </a:p>
        </p:txBody>
      </p:sp>
      <p:sp>
        <p:nvSpPr>
          <p:cNvPr id="468" name="Google Shape;468;p26"/>
          <p:cNvSpPr txBox="1">
            <a:spLocks noGrp="1"/>
          </p:cNvSpPr>
          <p:nvPr>
            <p:ph type="title" idx="2"/>
          </p:nvPr>
        </p:nvSpPr>
        <p:spPr>
          <a:xfrm>
            <a:off x="554718" y="375396"/>
            <a:ext cx="11676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01</a:t>
            </a:r>
            <a:endParaRPr sz="4400" dirty="0"/>
          </a:p>
        </p:txBody>
      </p:sp>
      <p:grpSp>
        <p:nvGrpSpPr>
          <p:cNvPr id="469" name="Google Shape;469;p26"/>
          <p:cNvGrpSpPr/>
          <p:nvPr/>
        </p:nvGrpSpPr>
        <p:grpSpPr>
          <a:xfrm flipH="1">
            <a:off x="7869742" y="3476571"/>
            <a:ext cx="1039460" cy="1105861"/>
            <a:chOff x="6668775" y="766250"/>
            <a:chExt cx="1574783" cy="1717575"/>
          </a:xfrm>
        </p:grpSpPr>
        <p:sp>
          <p:nvSpPr>
            <p:cNvPr id="470" name="Google Shape;470;p26"/>
            <p:cNvSpPr/>
            <p:nvPr/>
          </p:nvSpPr>
          <p:spPr>
            <a:xfrm>
              <a:off x="7079092" y="778911"/>
              <a:ext cx="422950" cy="450750"/>
            </a:xfrm>
            <a:custGeom>
              <a:avLst/>
              <a:gdLst/>
              <a:ahLst/>
              <a:cxnLst/>
              <a:rect l="l" t="t" r="r" b="b"/>
              <a:pathLst>
                <a:path w="16918" h="18030" extrusionOk="0">
                  <a:moveTo>
                    <a:pt x="12558" y="839"/>
                  </a:moveTo>
                  <a:cubicBezTo>
                    <a:pt x="11494" y="45"/>
                    <a:pt x="9600" y="-40"/>
                    <a:pt x="8208" y="13"/>
                  </a:cubicBezTo>
                  <a:cubicBezTo>
                    <a:pt x="6816" y="66"/>
                    <a:pt x="5129" y="463"/>
                    <a:pt x="4208" y="1156"/>
                  </a:cubicBezTo>
                  <a:cubicBezTo>
                    <a:pt x="3287" y="1849"/>
                    <a:pt x="3219" y="3257"/>
                    <a:pt x="2684" y="4172"/>
                  </a:cubicBezTo>
                  <a:cubicBezTo>
                    <a:pt x="2150" y="5088"/>
                    <a:pt x="1176" y="5527"/>
                    <a:pt x="1001" y="6649"/>
                  </a:cubicBezTo>
                  <a:cubicBezTo>
                    <a:pt x="826" y="7771"/>
                    <a:pt x="1800" y="9718"/>
                    <a:pt x="1636" y="10903"/>
                  </a:cubicBezTo>
                  <a:cubicBezTo>
                    <a:pt x="1472" y="12088"/>
                    <a:pt x="107" y="12750"/>
                    <a:pt x="17" y="13761"/>
                  </a:cubicBezTo>
                  <a:cubicBezTo>
                    <a:pt x="-73" y="14772"/>
                    <a:pt x="186" y="16307"/>
                    <a:pt x="1096" y="16968"/>
                  </a:cubicBezTo>
                  <a:cubicBezTo>
                    <a:pt x="2006" y="17630"/>
                    <a:pt x="3033" y="17630"/>
                    <a:pt x="5478" y="17730"/>
                  </a:cubicBezTo>
                  <a:cubicBezTo>
                    <a:pt x="7923" y="17831"/>
                    <a:pt x="13924" y="18439"/>
                    <a:pt x="15765" y="17571"/>
                  </a:cubicBezTo>
                  <a:cubicBezTo>
                    <a:pt x="17607" y="16703"/>
                    <a:pt x="16744" y="13719"/>
                    <a:pt x="16527" y="12523"/>
                  </a:cubicBezTo>
                  <a:cubicBezTo>
                    <a:pt x="16310" y="11327"/>
                    <a:pt x="14685" y="11247"/>
                    <a:pt x="14463" y="10395"/>
                  </a:cubicBezTo>
                  <a:cubicBezTo>
                    <a:pt x="14241" y="9543"/>
                    <a:pt x="15172" y="8348"/>
                    <a:pt x="15193" y="7411"/>
                  </a:cubicBezTo>
                  <a:cubicBezTo>
                    <a:pt x="15214" y="6475"/>
                    <a:pt x="15029" y="5871"/>
                    <a:pt x="14590" y="4776"/>
                  </a:cubicBezTo>
                  <a:cubicBezTo>
                    <a:pt x="14151" y="3681"/>
                    <a:pt x="13622" y="1633"/>
                    <a:pt x="12558" y="839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6928625" y="1288750"/>
              <a:ext cx="101400" cy="101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6947525" y="1314450"/>
              <a:ext cx="82500" cy="333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26"/>
            <p:cNvGrpSpPr/>
            <p:nvPr/>
          </p:nvGrpSpPr>
          <p:grpSpPr>
            <a:xfrm>
              <a:off x="6957616" y="1862500"/>
              <a:ext cx="142872" cy="617400"/>
              <a:chOff x="7006785" y="1862499"/>
              <a:chExt cx="109800" cy="617400"/>
            </a:xfrm>
          </p:grpSpPr>
          <p:sp>
            <p:nvSpPr>
              <p:cNvPr id="474" name="Google Shape;474;p26"/>
              <p:cNvSpPr/>
              <p:nvPr/>
            </p:nvSpPr>
            <p:spPr>
              <a:xfrm>
                <a:off x="7006785" y="1862499"/>
                <a:ext cx="109800" cy="6174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7027975" y="1968150"/>
                <a:ext cx="47100" cy="40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6" name="Google Shape;476;p26"/>
            <p:cNvGrpSpPr/>
            <p:nvPr/>
          </p:nvGrpSpPr>
          <p:grpSpPr>
            <a:xfrm>
              <a:off x="7643416" y="1862500"/>
              <a:ext cx="142872" cy="617400"/>
              <a:chOff x="7006785" y="1862499"/>
              <a:chExt cx="109800" cy="617400"/>
            </a:xfrm>
          </p:grpSpPr>
          <p:sp>
            <p:nvSpPr>
              <p:cNvPr id="477" name="Google Shape;477;p26"/>
              <p:cNvSpPr/>
              <p:nvPr/>
            </p:nvSpPr>
            <p:spPr>
              <a:xfrm>
                <a:off x="7006785" y="1862499"/>
                <a:ext cx="109800" cy="6174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6"/>
              <p:cNvSpPr/>
              <p:nvPr/>
            </p:nvSpPr>
            <p:spPr>
              <a:xfrm>
                <a:off x="7027975" y="1968150"/>
                <a:ext cx="47100" cy="40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9" name="Google Shape;479;p26"/>
            <p:cNvSpPr/>
            <p:nvPr/>
          </p:nvSpPr>
          <p:spPr>
            <a:xfrm>
              <a:off x="7608650" y="2155825"/>
              <a:ext cx="31800" cy="276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7147550" y="2155825"/>
              <a:ext cx="31800" cy="276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7121613" y="2421900"/>
              <a:ext cx="544200" cy="31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6668775" y="2472400"/>
              <a:ext cx="1574783" cy="11425"/>
            </a:xfrm>
            <a:custGeom>
              <a:avLst/>
              <a:gdLst/>
              <a:ahLst/>
              <a:cxnLst/>
              <a:rect l="l" t="t" r="r" b="b"/>
              <a:pathLst>
                <a:path w="283107" h="457" extrusionOk="0">
                  <a:moveTo>
                    <a:pt x="183" y="1"/>
                  </a:moveTo>
                  <a:cubicBezTo>
                    <a:pt x="92" y="1"/>
                    <a:pt x="1" y="92"/>
                    <a:pt x="1" y="214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47114" y="427"/>
                    <a:pt x="94349" y="457"/>
                    <a:pt x="141584" y="457"/>
                  </a:cubicBezTo>
                  <a:cubicBezTo>
                    <a:pt x="188819" y="457"/>
                    <a:pt x="236054" y="427"/>
                    <a:pt x="282924" y="396"/>
                  </a:cubicBezTo>
                  <a:cubicBezTo>
                    <a:pt x="283046" y="396"/>
                    <a:pt x="283107" y="305"/>
                    <a:pt x="283107" y="214"/>
                  </a:cubicBezTo>
                  <a:cubicBezTo>
                    <a:pt x="283107" y="92"/>
                    <a:pt x="283046" y="1"/>
                    <a:pt x="282924" y="1"/>
                  </a:cubicBezTo>
                  <a:cubicBezTo>
                    <a:pt x="236039" y="47"/>
                    <a:pt x="188819" y="69"/>
                    <a:pt x="141588" y="69"/>
                  </a:cubicBezTo>
                  <a:cubicBezTo>
                    <a:pt x="94357" y="69"/>
                    <a:pt x="47114" y="47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6959625" y="1105375"/>
              <a:ext cx="744725" cy="858150"/>
            </a:xfrm>
            <a:custGeom>
              <a:avLst/>
              <a:gdLst/>
              <a:ahLst/>
              <a:cxnLst/>
              <a:rect l="l" t="t" r="r" b="b"/>
              <a:pathLst>
                <a:path w="29789" h="34326" extrusionOk="0">
                  <a:moveTo>
                    <a:pt x="17022" y="0"/>
                  </a:moveTo>
                  <a:lnTo>
                    <a:pt x="10730" y="92"/>
                  </a:lnTo>
                  <a:cubicBezTo>
                    <a:pt x="10730" y="92"/>
                    <a:pt x="7539" y="1733"/>
                    <a:pt x="6110" y="2706"/>
                  </a:cubicBezTo>
                  <a:cubicBezTo>
                    <a:pt x="5138" y="3131"/>
                    <a:pt x="3405" y="4013"/>
                    <a:pt x="2554" y="5198"/>
                  </a:cubicBezTo>
                  <a:cubicBezTo>
                    <a:pt x="1399" y="6870"/>
                    <a:pt x="1" y="19362"/>
                    <a:pt x="396" y="19727"/>
                  </a:cubicBezTo>
                  <a:cubicBezTo>
                    <a:pt x="669" y="20001"/>
                    <a:pt x="2736" y="20031"/>
                    <a:pt x="4104" y="20061"/>
                  </a:cubicBezTo>
                  <a:cubicBezTo>
                    <a:pt x="3861" y="23618"/>
                    <a:pt x="3739" y="26566"/>
                    <a:pt x="3739" y="27296"/>
                  </a:cubicBezTo>
                  <a:cubicBezTo>
                    <a:pt x="3831" y="29484"/>
                    <a:pt x="3739" y="32706"/>
                    <a:pt x="5715" y="33800"/>
                  </a:cubicBezTo>
                  <a:cubicBezTo>
                    <a:pt x="6447" y="34201"/>
                    <a:pt x="8884" y="34325"/>
                    <a:pt x="11639" y="34325"/>
                  </a:cubicBezTo>
                  <a:cubicBezTo>
                    <a:pt x="16204" y="34325"/>
                    <a:pt x="21642" y="33983"/>
                    <a:pt x="21642" y="33983"/>
                  </a:cubicBezTo>
                  <a:cubicBezTo>
                    <a:pt x="21642" y="33983"/>
                    <a:pt x="22311" y="18663"/>
                    <a:pt x="22220" y="17387"/>
                  </a:cubicBezTo>
                  <a:cubicBezTo>
                    <a:pt x="22129" y="16110"/>
                    <a:pt x="22433" y="11186"/>
                    <a:pt x="22433" y="11186"/>
                  </a:cubicBezTo>
                  <a:cubicBezTo>
                    <a:pt x="22433" y="11186"/>
                    <a:pt x="24469" y="19332"/>
                    <a:pt x="25381" y="19454"/>
                  </a:cubicBezTo>
                  <a:cubicBezTo>
                    <a:pt x="25615" y="19478"/>
                    <a:pt x="25979" y="19495"/>
                    <a:pt x="26396" y="19495"/>
                  </a:cubicBezTo>
                  <a:cubicBezTo>
                    <a:pt x="27550" y="19495"/>
                    <a:pt x="29103" y="19359"/>
                    <a:pt x="29393" y="18846"/>
                  </a:cubicBezTo>
                  <a:cubicBezTo>
                    <a:pt x="29789" y="18177"/>
                    <a:pt x="26141" y="8542"/>
                    <a:pt x="24864" y="5988"/>
                  </a:cubicBezTo>
                  <a:cubicBezTo>
                    <a:pt x="23588" y="3435"/>
                    <a:pt x="21521" y="2736"/>
                    <a:pt x="20366" y="2250"/>
                  </a:cubicBezTo>
                  <a:cubicBezTo>
                    <a:pt x="19180" y="1763"/>
                    <a:pt x="17022" y="0"/>
                    <a:pt x="17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6953550" y="1100050"/>
              <a:ext cx="757650" cy="868575"/>
            </a:xfrm>
            <a:custGeom>
              <a:avLst/>
              <a:gdLst/>
              <a:ahLst/>
              <a:cxnLst/>
              <a:rect l="l" t="t" r="r" b="b"/>
              <a:pathLst>
                <a:path w="30306" h="34743" extrusionOk="0">
                  <a:moveTo>
                    <a:pt x="17174" y="396"/>
                  </a:moveTo>
                  <a:cubicBezTo>
                    <a:pt x="17539" y="669"/>
                    <a:pt x="19393" y="2189"/>
                    <a:pt x="20518" y="2645"/>
                  </a:cubicBezTo>
                  <a:lnTo>
                    <a:pt x="20761" y="2736"/>
                  </a:lnTo>
                  <a:cubicBezTo>
                    <a:pt x="21977" y="3253"/>
                    <a:pt x="23800" y="3982"/>
                    <a:pt x="24955" y="6292"/>
                  </a:cubicBezTo>
                  <a:cubicBezTo>
                    <a:pt x="26384" y="9150"/>
                    <a:pt x="29728" y="18299"/>
                    <a:pt x="29484" y="18967"/>
                  </a:cubicBezTo>
                  <a:cubicBezTo>
                    <a:pt x="29251" y="19364"/>
                    <a:pt x="27802" y="19528"/>
                    <a:pt x="26605" y="19528"/>
                  </a:cubicBezTo>
                  <a:cubicBezTo>
                    <a:pt x="26241" y="19528"/>
                    <a:pt x="25900" y="19512"/>
                    <a:pt x="25624" y="19484"/>
                  </a:cubicBezTo>
                  <a:cubicBezTo>
                    <a:pt x="25107" y="19332"/>
                    <a:pt x="23831" y="15229"/>
                    <a:pt x="22828" y="11369"/>
                  </a:cubicBezTo>
                  <a:cubicBezTo>
                    <a:pt x="22828" y="11277"/>
                    <a:pt x="22737" y="11217"/>
                    <a:pt x="22645" y="11217"/>
                  </a:cubicBezTo>
                  <a:cubicBezTo>
                    <a:pt x="22554" y="11217"/>
                    <a:pt x="22463" y="11308"/>
                    <a:pt x="22463" y="11399"/>
                  </a:cubicBezTo>
                  <a:cubicBezTo>
                    <a:pt x="22463" y="11612"/>
                    <a:pt x="22159" y="16323"/>
                    <a:pt x="22281" y="17600"/>
                  </a:cubicBezTo>
                  <a:cubicBezTo>
                    <a:pt x="22372" y="18785"/>
                    <a:pt x="21764" y="32341"/>
                    <a:pt x="21703" y="34044"/>
                  </a:cubicBezTo>
                  <a:cubicBezTo>
                    <a:pt x="20748" y="34098"/>
                    <a:pt x="16042" y="34365"/>
                    <a:pt x="12002" y="34365"/>
                  </a:cubicBezTo>
                  <a:cubicBezTo>
                    <a:pt x="9228" y="34365"/>
                    <a:pt x="6767" y="34239"/>
                    <a:pt x="6049" y="33831"/>
                  </a:cubicBezTo>
                  <a:cubicBezTo>
                    <a:pt x="4378" y="32919"/>
                    <a:pt x="4286" y="30305"/>
                    <a:pt x="4195" y="28177"/>
                  </a:cubicBezTo>
                  <a:cubicBezTo>
                    <a:pt x="4165" y="27965"/>
                    <a:pt x="4165" y="27721"/>
                    <a:pt x="4165" y="27509"/>
                  </a:cubicBezTo>
                  <a:cubicBezTo>
                    <a:pt x="4165" y="26870"/>
                    <a:pt x="4286" y="24287"/>
                    <a:pt x="4530" y="20274"/>
                  </a:cubicBezTo>
                  <a:cubicBezTo>
                    <a:pt x="4530" y="20214"/>
                    <a:pt x="4530" y="20183"/>
                    <a:pt x="4499" y="20122"/>
                  </a:cubicBezTo>
                  <a:cubicBezTo>
                    <a:pt x="4456" y="20101"/>
                    <a:pt x="4428" y="20079"/>
                    <a:pt x="4394" y="20079"/>
                  </a:cubicBezTo>
                  <a:cubicBezTo>
                    <a:pt x="4380" y="20079"/>
                    <a:pt x="4365" y="20083"/>
                    <a:pt x="4347" y="20092"/>
                  </a:cubicBezTo>
                  <a:cubicBezTo>
                    <a:pt x="1429" y="20062"/>
                    <a:pt x="882" y="19879"/>
                    <a:pt x="791" y="19849"/>
                  </a:cubicBezTo>
                  <a:cubicBezTo>
                    <a:pt x="517" y="18907"/>
                    <a:pt x="1855" y="7083"/>
                    <a:pt x="2949" y="5533"/>
                  </a:cubicBezTo>
                  <a:cubicBezTo>
                    <a:pt x="3739" y="4378"/>
                    <a:pt x="5472" y="3526"/>
                    <a:pt x="6444" y="3101"/>
                  </a:cubicBezTo>
                  <a:cubicBezTo>
                    <a:pt x="7782" y="2189"/>
                    <a:pt x="10609" y="669"/>
                    <a:pt x="11004" y="487"/>
                  </a:cubicBezTo>
                  <a:lnTo>
                    <a:pt x="17174" y="396"/>
                  </a:lnTo>
                  <a:close/>
                  <a:moveTo>
                    <a:pt x="17235" y="1"/>
                  </a:moveTo>
                  <a:lnTo>
                    <a:pt x="10973" y="92"/>
                  </a:lnTo>
                  <a:cubicBezTo>
                    <a:pt x="10943" y="122"/>
                    <a:pt x="10913" y="122"/>
                    <a:pt x="10882" y="122"/>
                  </a:cubicBezTo>
                  <a:cubicBezTo>
                    <a:pt x="10821" y="153"/>
                    <a:pt x="7691" y="1794"/>
                    <a:pt x="6262" y="2767"/>
                  </a:cubicBezTo>
                  <a:cubicBezTo>
                    <a:pt x="5289" y="3192"/>
                    <a:pt x="3496" y="4074"/>
                    <a:pt x="2645" y="5289"/>
                  </a:cubicBezTo>
                  <a:cubicBezTo>
                    <a:pt x="1460" y="6961"/>
                    <a:pt x="1" y="19545"/>
                    <a:pt x="517" y="20092"/>
                  </a:cubicBezTo>
                  <a:cubicBezTo>
                    <a:pt x="608" y="20183"/>
                    <a:pt x="852" y="20457"/>
                    <a:pt x="4134" y="20457"/>
                  </a:cubicBezTo>
                  <a:cubicBezTo>
                    <a:pt x="3952" y="23253"/>
                    <a:pt x="3770" y="26688"/>
                    <a:pt x="3800" y="27539"/>
                  </a:cubicBezTo>
                  <a:cubicBezTo>
                    <a:pt x="3830" y="27752"/>
                    <a:pt x="3830" y="27965"/>
                    <a:pt x="3830" y="28177"/>
                  </a:cubicBezTo>
                  <a:cubicBezTo>
                    <a:pt x="3891" y="30396"/>
                    <a:pt x="3982" y="33162"/>
                    <a:pt x="5867" y="34165"/>
                  </a:cubicBezTo>
                  <a:cubicBezTo>
                    <a:pt x="6627" y="34591"/>
                    <a:pt x="9180" y="34743"/>
                    <a:pt x="12007" y="34743"/>
                  </a:cubicBezTo>
                  <a:cubicBezTo>
                    <a:pt x="16414" y="34743"/>
                    <a:pt x="21551" y="34408"/>
                    <a:pt x="21885" y="34378"/>
                  </a:cubicBezTo>
                  <a:cubicBezTo>
                    <a:pt x="21977" y="34378"/>
                    <a:pt x="22068" y="34287"/>
                    <a:pt x="22068" y="34196"/>
                  </a:cubicBezTo>
                  <a:cubicBezTo>
                    <a:pt x="22098" y="33588"/>
                    <a:pt x="22737" y="18846"/>
                    <a:pt x="22645" y="17569"/>
                  </a:cubicBezTo>
                  <a:cubicBezTo>
                    <a:pt x="22585" y="16718"/>
                    <a:pt x="22706" y="14165"/>
                    <a:pt x="22797" y="12615"/>
                  </a:cubicBezTo>
                  <a:cubicBezTo>
                    <a:pt x="23527" y="15411"/>
                    <a:pt x="24803" y="19758"/>
                    <a:pt x="25594" y="19849"/>
                  </a:cubicBezTo>
                  <a:cubicBezTo>
                    <a:pt x="25723" y="19866"/>
                    <a:pt x="26076" y="19886"/>
                    <a:pt x="26528" y="19886"/>
                  </a:cubicBezTo>
                  <a:cubicBezTo>
                    <a:pt x="27670" y="19886"/>
                    <a:pt x="29440" y="19760"/>
                    <a:pt x="29788" y="19150"/>
                  </a:cubicBezTo>
                  <a:cubicBezTo>
                    <a:pt x="30305" y="18299"/>
                    <a:pt x="26384" y="8299"/>
                    <a:pt x="25290" y="6110"/>
                  </a:cubicBezTo>
                  <a:cubicBezTo>
                    <a:pt x="24074" y="3678"/>
                    <a:pt x="22189" y="2888"/>
                    <a:pt x="20913" y="2371"/>
                  </a:cubicBezTo>
                  <a:lnTo>
                    <a:pt x="20670" y="2280"/>
                  </a:lnTo>
                  <a:cubicBezTo>
                    <a:pt x="19515" y="1794"/>
                    <a:pt x="17387" y="61"/>
                    <a:pt x="17387" y="61"/>
                  </a:cubicBezTo>
                  <a:cubicBezTo>
                    <a:pt x="17326" y="31"/>
                    <a:pt x="17296" y="1"/>
                    <a:pt x="17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7224825" y="1123600"/>
              <a:ext cx="164925" cy="154550"/>
            </a:xfrm>
            <a:custGeom>
              <a:avLst/>
              <a:gdLst/>
              <a:ahLst/>
              <a:cxnLst/>
              <a:rect l="l" t="t" r="r" b="b"/>
              <a:pathLst>
                <a:path w="6597" h="6182" extrusionOk="0">
                  <a:moveTo>
                    <a:pt x="1" y="1"/>
                  </a:moveTo>
                  <a:cubicBezTo>
                    <a:pt x="1" y="1"/>
                    <a:pt x="2311" y="5867"/>
                    <a:pt x="3891" y="6171"/>
                  </a:cubicBezTo>
                  <a:cubicBezTo>
                    <a:pt x="3928" y="6178"/>
                    <a:pt x="3965" y="6182"/>
                    <a:pt x="4002" y="6182"/>
                  </a:cubicBezTo>
                  <a:cubicBezTo>
                    <a:pt x="5496" y="6182"/>
                    <a:pt x="6597" y="244"/>
                    <a:pt x="6597" y="2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7219525" y="1119050"/>
              <a:ext cx="174800" cy="164150"/>
            </a:xfrm>
            <a:custGeom>
              <a:avLst/>
              <a:gdLst/>
              <a:ahLst/>
              <a:cxnLst/>
              <a:rect l="l" t="t" r="r" b="b"/>
              <a:pathLst>
                <a:path w="6992" h="6566" extrusionOk="0">
                  <a:moveTo>
                    <a:pt x="486" y="396"/>
                  </a:moveTo>
                  <a:lnTo>
                    <a:pt x="6566" y="608"/>
                  </a:lnTo>
                  <a:cubicBezTo>
                    <a:pt x="6292" y="2098"/>
                    <a:pt x="5471" y="5411"/>
                    <a:pt x="4499" y="6080"/>
                  </a:cubicBezTo>
                  <a:cubicBezTo>
                    <a:pt x="4424" y="6129"/>
                    <a:pt x="4309" y="6179"/>
                    <a:pt x="4203" y="6179"/>
                  </a:cubicBezTo>
                  <a:cubicBezTo>
                    <a:pt x="4180" y="6179"/>
                    <a:pt x="4156" y="6176"/>
                    <a:pt x="4134" y="6171"/>
                  </a:cubicBezTo>
                  <a:cubicBezTo>
                    <a:pt x="2979" y="5928"/>
                    <a:pt x="1216" y="2128"/>
                    <a:pt x="486" y="396"/>
                  </a:cubicBezTo>
                  <a:close/>
                  <a:moveTo>
                    <a:pt x="213" y="0"/>
                  </a:moveTo>
                  <a:cubicBezTo>
                    <a:pt x="152" y="0"/>
                    <a:pt x="91" y="31"/>
                    <a:pt x="30" y="92"/>
                  </a:cubicBezTo>
                  <a:cubicBezTo>
                    <a:pt x="0" y="122"/>
                    <a:pt x="0" y="213"/>
                    <a:pt x="30" y="274"/>
                  </a:cubicBezTo>
                  <a:cubicBezTo>
                    <a:pt x="243" y="882"/>
                    <a:pt x="2432" y="6232"/>
                    <a:pt x="4043" y="6566"/>
                  </a:cubicBezTo>
                  <a:lnTo>
                    <a:pt x="4195" y="6566"/>
                  </a:lnTo>
                  <a:cubicBezTo>
                    <a:pt x="4377" y="6566"/>
                    <a:pt x="4559" y="6505"/>
                    <a:pt x="4711" y="6414"/>
                  </a:cubicBezTo>
                  <a:cubicBezTo>
                    <a:pt x="6049" y="5472"/>
                    <a:pt x="6930" y="700"/>
                    <a:pt x="6991" y="487"/>
                  </a:cubicBezTo>
                  <a:cubicBezTo>
                    <a:pt x="6991" y="426"/>
                    <a:pt x="6991" y="365"/>
                    <a:pt x="6930" y="335"/>
                  </a:cubicBezTo>
                  <a:cubicBezTo>
                    <a:pt x="6900" y="274"/>
                    <a:pt x="6869" y="274"/>
                    <a:pt x="6809" y="274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7420875" y="887275"/>
              <a:ext cx="21300" cy="125425"/>
            </a:xfrm>
            <a:custGeom>
              <a:avLst/>
              <a:gdLst/>
              <a:ahLst/>
              <a:cxnLst/>
              <a:rect l="l" t="t" r="r" b="b"/>
              <a:pathLst>
                <a:path w="852" h="5017" extrusionOk="0">
                  <a:moveTo>
                    <a:pt x="366" y="1"/>
                  </a:moveTo>
                  <a:lnTo>
                    <a:pt x="1" y="1612"/>
                  </a:lnTo>
                  <a:lnTo>
                    <a:pt x="426" y="5016"/>
                  </a:lnTo>
                  <a:cubicBezTo>
                    <a:pt x="670" y="4135"/>
                    <a:pt x="822" y="3223"/>
                    <a:pt x="852" y="2280"/>
                  </a:cubicBezTo>
                  <a:cubicBezTo>
                    <a:pt x="852" y="1490"/>
                    <a:pt x="700" y="730"/>
                    <a:pt x="3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7416325" y="882525"/>
              <a:ext cx="31175" cy="134925"/>
            </a:xfrm>
            <a:custGeom>
              <a:avLst/>
              <a:gdLst/>
              <a:ahLst/>
              <a:cxnLst/>
              <a:rect l="l" t="t" r="r" b="b"/>
              <a:pathLst>
                <a:path w="1247" h="5397" extrusionOk="0">
                  <a:moveTo>
                    <a:pt x="578" y="860"/>
                  </a:moveTo>
                  <a:cubicBezTo>
                    <a:pt x="760" y="1376"/>
                    <a:pt x="852" y="1923"/>
                    <a:pt x="852" y="2470"/>
                  </a:cubicBezTo>
                  <a:cubicBezTo>
                    <a:pt x="852" y="3018"/>
                    <a:pt x="791" y="3595"/>
                    <a:pt x="669" y="4142"/>
                  </a:cubicBezTo>
                  <a:lnTo>
                    <a:pt x="365" y="1802"/>
                  </a:lnTo>
                  <a:lnTo>
                    <a:pt x="578" y="860"/>
                  </a:lnTo>
                  <a:close/>
                  <a:moveTo>
                    <a:pt x="595" y="0"/>
                  </a:moveTo>
                  <a:cubicBezTo>
                    <a:pt x="580" y="0"/>
                    <a:pt x="564" y="3"/>
                    <a:pt x="548" y="8"/>
                  </a:cubicBezTo>
                  <a:cubicBezTo>
                    <a:pt x="456" y="8"/>
                    <a:pt x="396" y="69"/>
                    <a:pt x="365" y="160"/>
                  </a:cubicBezTo>
                  <a:lnTo>
                    <a:pt x="1" y="1741"/>
                  </a:lnTo>
                  <a:cubicBezTo>
                    <a:pt x="1" y="1771"/>
                    <a:pt x="1" y="1802"/>
                    <a:pt x="1" y="1802"/>
                  </a:cubicBezTo>
                  <a:lnTo>
                    <a:pt x="456" y="5236"/>
                  </a:lnTo>
                  <a:cubicBezTo>
                    <a:pt x="456" y="5328"/>
                    <a:pt x="517" y="5388"/>
                    <a:pt x="608" y="5388"/>
                  </a:cubicBezTo>
                  <a:cubicBezTo>
                    <a:pt x="625" y="5394"/>
                    <a:pt x="641" y="5396"/>
                    <a:pt x="657" y="5396"/>
                  </a:cubicBezTo>
                  <a:cubicBezTo>
                    <a:pt x="730" y="5396"/>
                    <a:pt x="796" y="5342"/>
                    <a:pt x="821" y="5267"/>
                  </a:cubicBezTo>
                  <a:cubicBezTo>
                    <a:pt x="1064" y="4355"/>
                    <a:pt x="1216" y="3413"/>
                    <a:pt x="1247" y="2470"/>
                  </a:cubicBezTo>
                  <a:cubicBezTo>
                    <a:pt x="1247" y="1650"/>
                    <a:pt x="1064" y="860"/>
                    <a:pt x="730" y="100"/>
                  </a:cubicBezTo>
                  <a:cubicBezTo>
                    <a:pt x="705" y="50"/>
                    <a:pt x="660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7164800" y="783650"/>
              <a:ext cx="276625" cy="410375"/>
            </a:xfrm>
            <a:custGeom>
              <a:avLst/>
              <a:gdLst/>
              <a:ahLst/>
              <a:cxnLst/>
              <a:rect l="l" t="t" r="r" b="b"/>
              <a:pathLst>
                <a:path w="11065" h="16415" extrusionOk="0">
                  <a:moveTo>
                    <a:pt x="5322" y="1"/>
                  </a:moveTo>
                  <a:cubicBezTo>
                    <a:pt x="4591" y="1"/>
                    <a:pt x="3957" y="128"/>
                    <a:pt x="3587" y="255"/>
                  </a:cubicBezTo>
                  <a:cubicBezTo>
                    <a:pt x="3587" y="255"/>
                    <a:pt x="1247" y="590"/>
                    <a:pt x="639" y="3963"/>
                  </a:cubicBezTo>
                  <a:cubicBezTo>
                    <a:pt x="1" y="7307"/>
                    <a:pt x="1490" y="12322"/>
                    <a:pt x="2402" y="13599"/>
                  </a:cubicBezTo>
                  <a:cubicBezTo>
                    <a:pt x="3169" y="14673"/>
                    <a:pt x="4948" y="16414"/>
                    <a:pt x="6489" y="16414"/>
                  </a:cubicBezTo>
                  <a:cubicBezTo>
                    <a:pt x="6779" y="16414"/>
                    <a:pt x="7061" y="16353"/>
                    <a:pt x="7326" y="16213"/>
                  </a:cubicBezTo>
                  <a:cubicBezTo>
                    <a:pt x="9028" y="15301"/>
                    <a:pt x="10305" y="11775"/>
                    <a:pt x="10700" y="9161"/>
                  </a:cubicBezTo>
                  <a:cubicBezTo>
                    <a:pt x="11065" y="6577"/>
                    <a:pt x="10517" y="3538"/>
                    <a:pt x="8937" y="1562"/>
                  </a:cubicBezTo>
                  <a:cubicBezTo>
                    <a:pt x="7958" y="338"/>
                    <a:pt x="6512" y="1"/>
                    <a:pt x="5322" y="1"/>
                  </a:cubicBezTo>
                  <a:close/>
                </a:path>
              </a:pathLst>
            </a:custGeom>
            <a:solidFill>
              <a:srgbClr val="9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7160250" y="778900"/>
              <a:ext cx="286500" cy="419950"/>
            </a:xfrm>
            <a:custGeom>
              <a:avLst/>
              <a:gdLst/>
              <a:ahLst/>
              <a:cxnLst/>
              <a:rect l="l" t="t" r="r" b="b"/>
              <a:pathLst>
                <a:path w="11460" h="16798" extrusionOk="0">
                  <a:moveTo>
                    <a:pt x="5759" y="380"/>
                  </a:moveTo>
                  <a:cubicBezTo>
                    <a:pt x="6994" y="380"/>
                    <a:pt x="8159" y="921"/>
                    <a:pt x="8967" y="1874"/>
                  </a:cubicBezTo>
                  <a:cubicBezTo>
                    <a:pt x="10396" y="3698"/>
                    <a:pt x="11064" y="6585"/>
                    <a:pt x="10669" y="9321"/>
                  </a:cubicBezTo>
                  <a:cubicBezTo>
                    <a:pt x="10244" y="12087"/>
                    <a:pt x="8967" y="15369"/>
                    <a:pt x="7417" y="16220"/>
                  </a:cubicBezTo>
                  <a:cubicBezTo>
                    <a:pt x="7170" y="16353"/>
                    <a:pt x="6906" y="16412"/>
                    <a:pt x="6634" y="16412"/>
                  </a:cubicBezTo>
                  <a:cubicBezTo>
                    <a:pt x="5159" y="16412"/>
                    <a:pt x="3424" y="14693"/>
                    <a:pt x="2705" y="13667"/>
                  </a:cubicBezTo>
                  <a:cubicBezTo>
                    <a:pt x="1763" y="12360"/>
                    <a:pt x="395" y="7436"/>
                    <a:pt x="973" y="4184"/>
                  </a:cubicBezTo>
                  <a:cubicBezTo>
                    <a:pt x="1550" y="992"/>
                    <a:pt x="3708" y="658"/>
                    <a:pt x="3800" y="658"/>
                  </a:cubicBezTo>
                  <a:lnTo>
                    <a:pt x="3830" y="658"/>
                  </a:lnTo>
                  <a:cubicBezTo>
                    <a:pt x="4377" y="476"/>
                    <a:pt x="4955" y="384"/>
                    <a:pt x="5563" y="384"/>
                  </a:cubicBezTo>
                  <a:cubicBezTo>
                    <a:pt x="5628" y="381"/>
                    <a:pt x="5694" y="380"/>
                    <a:pt x="5759" y="380"/>
                  </a:cubicBezTo>
                  <a:close/>
                  <a:moveTo>
                    <a:pt x="5553" y="0"/>
                  </a:moveTo>
                  <a:cubicBezTo>
                    <a:pt x="4761" y="0"/>
                    <a:pt x="4079" y="143"/>
                    <a:pt x="3708" y="263"/>
                  </a:cubicBezTo>
                  <a:cubicBezTo>
                    <a:pt x="3465" y="324"/>
                    <a:pt x="1216" y="780"/>
                    <a:pt x="608" y="4123"/>
                  </a:cubicBezTo>
                  <a:cubicBezTo>
                    <a:pt x="0" y="7436"/>
                    <a:pt x="1429" y="12512"/>
                    <a:pt x="2401" y="13910"/>
                  </a:cubicBezTo>
                  <a:cubicBezTo>
                    <a:pt x="3313" y="15157"/>
                    <a:pt x="5076" y="16798"/>
                    <a:pt x="6657" y="16798"/>
                  </a:cubicBezTo>
                  <a:cubicBezTo>
                    <a:pt x="6961" y="16798"/>
                    <a:pt x="7295" y="16707"/>
                    <a:pt x="7599" y="16555"/>
                  </a:cubicBezTo>
                  <a:cubicBezTo>
                    <a:pt x="9271" y="15643"/>
                    <a:pt x="10639" y="12208"/>
                    <a:pt x="11034" y="9381"/>
                  </a:cubicBezTo>
                  <a:cubicBezTo>
                    <a:pt x="11459" y="6585"/>
                    <a:pt x="10760" y="3546"/>
                    <a:pt x="9271" y="1631"/>
                  </a:cubicBezTo>
                  <a:cubicBezTo>
                    <a:pt x="8257" y="340"/>
                    <a:pt x="6773" y="0"/>
                    <a:pt x="5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7257500" y="1018775"/>
              <a:ext cx="69500" cy="18400"/>
            </a:xfrm>
            <a:custGeom>
              <a:avLst/>
              <a:gdLst/>
              <a:ahLst/>
              <a:cxnLst/>
              <a:rect l="l" t="t" r="r" b="b"/>
              <a:pathLst>
                <a:path w="2780" h="736" extrusionOk="0">
                  <a:moveTo>
                    <a:pt x="688" y="0"/>
                  </a:moveTo>
                  <a:cubicBezTo>
                    <a:pt x="510" y="0"/>
                    <a:pt x="331" y="10"/>
                    <a:pt x="153" y="30"/>
                  </a:cubicBezTo>
                  <a:cubicBezTo>
                    <a:pt x="62" y="60"/>
                    <a:pt x="1" y="151"/>
                    <a:pt x="1" y="273"/>
                  </a:cubicBezTo>
                  <a:cubicBezTo>
                    <a:pt x="31" y="364"/>
                    <a:pt x="122" y="425"/>
                    <a:pt x="244" y="425"/>
                  </a:cubicBezTo>
                  <a:cubicBezTo>
                    <a:pt x="423" y="402"/>
                    <a:pt x="601" y="391"/>
                    <a:pt x="780" y="391"/>
                  </a:cubicBezTo>
                  <a:cubicBezTo>
                    <a:pt x="1329" y="391"/>
                    <a:pt x="1874" y="499"/>
                    <a:pt x="2402" y="729"/>
                  </a:cubicBezTo>
                  <a:lnTo>
                    <a:pt x="2463" y="729"/>
                  </a:lnTo>
                  <a:cubicBezTo>
                    <a:pt x="2482" y="733"/>
                    <a:pt x="2501" y="735"/>
                    <a:pt x="2518" y="735"/>
                  </a:cubicBezTo>
                  <a:cubicBezTo>
                    <a:pt x="2744" y="735"/>
                    <a:pt x="2780" y="392"/>
                    <a:pt x="2554" y="364"/>
                  </a:cubicBezTo>
                  <a:cubicBezTo>
                    <a:pt x="1960" y="126"/>
                    <a:pt x="1328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7361625" y="1010225"/>
              <a:ext cx="47125" cy="26775"/>
            </a:xfrm>
            <a:custGeom>
              <a:avLst/>
              <a:gdLst/>
              <a:ahLst/>
              <a:cxnLst/>
              <a:rect l="l" t="t" r="r" b="b"/>
              <a:pathLst>
                <a:path w="1885" h="1071" extrusionOk="0">
                  <a:moveTo>
                    <a:pt x="1708" y="1"/>
                  </a:moveTo>
                  <a:cubicBezTo>
                    <a:pt x="1696" y="1"/>
                    <a:pt x="1684" y="3"/>
                    <a:pt x="1672" y="7"/>
                  </a:cubicBezTo>
                  <a:cubicBezTo>
                    <a:pt x="1094" y="128"/>
                    <a:pt x="578" y="372"/>
                    <a:pt x="91" y="706"/>
                  </a:cubicBezTo>
                  <a:cubicBezTo>
                    <a:pt x="0" y="767"/>
                    <a:pt x="0" y="888"/>
                    <a:pt x="61" y="980"/>
                  </a:cubicBezTo>
                  <a:cubicBezTo>
                    <a:pt x="91" y="1040"/>
                    <a:pt x="152" y="1040"/>
                    <a:pt x="213" y="1071"/>
                  </a:cubicBezTo>
                  <a:cubicBezTo>
                    <a:pt x="243" y="1071"/>
                    <a:pt x="304" y="1040"/>
                    <a:pt x="334" y="1010"/>
                  </a:cubicBezTo>
                  <a:cubicBezTo>
                    <a:pt x="730" y="706"/>
                    <a:pt x="1216" y="493"/>
                    <a:pt x="1733" y="372"/>
                  </a:cubicBezTo>
                  <a:cubicBezTo>
                    <a:pt x="1824" y="372"/>
                    <a:pt x="1885" y="250"/>
                    <a:pt x="1885" y="159"/>
                  </a:cubicBezTo>
                  <a:cubicBezTo>
                    <a:pt x="1858" y="80"/>
                    <a:pt x="1786" y="1"/>
                    <a:pt x="1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7311450" y="1105300"/>
              <a:ext cx="53225" cy="20625"/>
            </a:xfrm>
            <a:custGeom>
              <a:avLst/>
              <a:gdLst/>
              <a:ahLst/>
              <a:cxnLst/>
              <a:rect l="l" t="t" r="r" b="b"/>
              <a:pathLst>
                <a:path w="2129" h="825" extrusionOk="0">
                  <a:moveTo>
                    <a:pt x="1918" y="1"/>
                  </a:moveTo>
                  <a:cubicBezTo>
                    <a:pt x="1862" y="1"/>
                    <a:pt x="1801" y="27"/>
                    <a:pt x="1764" y="64"/>
                  </a:cubicBezTo>
                  <a:cubicBezTo>
                    <a:pt x="1612" y="277"/>
                    <a:pt x="1399" y="398"/>
                    <a:pt x="1186" y="429"/>
                  </a:cubicBezTo>
                  <a:cubicBezTo>
                    <a:pt x="882" y="398"/>
                    <a:pt x="578" y="277"/>
                    <a:pt x="305" y="125"/>
                  </a:cubicBezTo>
                  <a:cubicBezTo>
                    <a:pt x="273" y="103"/>
                    <a:pt x="240" y="93"/>
                    <a:pt x="209" y="93"/>
                  </a:cubicBezTo>
                  <a:cubicBezTo>
                    <a:pt x="153" y="93"/>
                    <a:pt x="101" y="127"/>
                    <a:pt x="62" y="186"/>
                  </a:cubicBezTo>
                  <a:cubicBezTo>
                    <a:pt x="1" y="277"/>
                    <a:pt x="31" y="368"/>
                    <a:pt x="123" y="429"/>
                  </a:cubicBezTo>
                  <a:cubicBezTo>
                    <a:pt x="426" y="642"/>
                    <a:pt x="791" y="763"/>
                    <a:pt x="1186" y="824"/>
                  </a:cubicBezTo>
                  <a:cubicBezTo>
                    <a:pt x="1521" y="794"/>
                    <a:pt x="1855" y="581"/>
                    <a:pt x="2068" y="307"/>
                  </a:cubicBezTo>
                  <a:cubicBezTo>
                    <a:pt x="2129" y="216"/>
                    <a:pt x="2098" y="95"/>
                    <a:pt x="2007" y="34"/>
                  </a:cubicBezTo>
                  <a:cubicBezTo>
                    <a:pt x="1984" y="11"/>
                    <a:pt x="1952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7293975" y="1128550"/>
              <a:ext cx="72800" cy="22450"/>
            </a:xfrm>
            <a:custGeom>
              <a:avLst/>
              <a:gdLst/>
              <a:ahLst/>
              <a:cxnLst/>
              <a:rect l="l" t="t" r="r" b="b"/>
              <a:pathLst>
                <a:path w="2912" h="898" extrusionOk="0">
                  <a:moveTo>
                    <a:pt x="217" y="0"/>
                  </a:moveTo>
                  <a:cubicBezTo>
                    <a:pt x="168" y="0"/>
                    <a:pt x="122" y="16"/>
                    <a:pt x="92" y="46"/>
                  </a:cubicBezTo>
                  <a:cubicBezTo>
                    <a:pt x="1" y="137"/>
                    <a:pt x="1" y="259"/>
                    <a:pt x="92" y="320"/>
                  </a:cubicBezTo>
                  <a:cubicBezTo>
                    <a:pt x="426" y="684"/>
                    <a:pt x="913" y="897"/>
                    <a:pt x="1429" y="897"/>
                  </a:cubicBezTo>
                  <a:cubicBezTo>
                    <a:pt x="1885" y="897"/>
                    <a:pt x="2341" y="775"/>
                    <a:pt x="2736" y="502"/>
                  </a:cubicBezTo>
                  <a:cubicBezTo>
                    <a:pt x="2911" y="402"/>
                    <a:pt x="2779" y="159"/>
                    <a:pt x="2625" y="159"/>
                  </a:cubicBezTo>
                  <a:cubicBezTo>
                    <a:pt x="2591" y="159"/>
                    <a:pt x="2556" y="171"/>
                    <a:pt x="2524" y="198"/>
                  </a:cubicBezTo>
                  <a:cubicBezTo>
                    <a:pt x="2486" y="217"/>
                    <a:pt x="2025" y="530"/>
                    <a:pt x="1455" y="530"/>
                  </a:cubicBezTo>
                  <a:cubicBezTo>
                    <a:pt x="1109" y="530"/>
                    <a:pt x="722" y="414"/>
                    <a:pt x="366" y="46"/>
                  </a:cubicBezTo>
                  <a:cubicBezTo>
                    <a:pt x="320" y="16"/>
                    <a:pt x="267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7262825" y="1053250"/>
              <a:ext cx="52450" cy="21000"/>
            </a:xfrm>
            <a:custGeom>
              <a:avLst/>
              <a:gdLst/>
              <a:ahLst/>
              <a:cxnLst/>
              <a:rect l="l" t="t" r="r" b="b"/>
              <a:pathLst>
                <a:path w="2098" h="840" extrusionOk="0">
                  <a:moveTo>
                    <a:pt x="230" y="0"/>
                  </a:moveTo>
                  <a:cubicBezTo>
                    <a:pt x="193" y="0"/>
                    <a:pt x="156" y="7"/>
                    <a:pt x="122" y="18"/>
                  </a:cubicBezTo>
                  <a:cubicBezTo>
                    <a:pt x="31" y="79"/>
                    <a:pt x="1" y="201"/>
                    <a:pt x="61" y="292"/>
                  </a:cubicBezTo>
                  <a:cubicBezTo>
                    <a:pt x="305" y="626"/>
                    <a:pt x="700" y="839"/>
                    <a:pt x="1125" y="839"/>
                  </a:cubicBezTo>
                  <a:cubicBezTo>
                    <a:pt x="1429" y="839"/>
                    <a:pt x="1733" y="748"/>
                    <a:pt x="1976" y="596"/>
                  </a:cubicBezTo>
                  <a:cubicBezTo>
                    <a:pt x="2068" y="566"/>
                    <a:pt x="2098" y="444"/>
                    <a:pt x="2068" y="353"/>
                  </a:cubicBezTo>
                  <a:cubicBezTo>
                    <a:pt x="2022" y="284"/>
                    <a:pt x="1942" y="250"/>
                    <a:pt x="1867" y="250"/>
                  </a:cubicBezTo>
                  <a:cubicBezTo>
                    <a:pt x="1841" y="250"/>
                    <a:pt x="1817" y="254"/>
                    <a:pt x="1794" y="262"/>
                  </a:cubicBezTo>
                  <a:cubicBezTo>
                    <a:pt x="1528" y="412"/>
                    <a:pt x="1300" y="467"/>
                    <a:pt x="1111" y="467"/>
                  </a:cubicBezTo>
                  <a:cubicBezTo>
                    <a:pt x="652" y="467"/>
                    <a:pt x="417" y="144"/>
                    <a:pt x="396" y="79"/>
                  </a:cubicBezTo>
                  <a:cubicBezTo>
                    <a:pt x="357" y="21"/>
                    <a:pt x="294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7363125" y="1049825"/>
              <a:ext cx="39550" cy="21375"/>
            </a:xfrm>
            <a:custGeom>
              <a:avLst/>
              <a:gdLst/>
              <a:ahLst/>
              <a:cxnLst/>
              <a:rect l="l" t="t" r="r" b="b"/>
              <a:pathLst>
                <a:path w="1582" h="855" extrusionOk="0">
                  <a:moveTo>
                    <a:pt x="1378" y="1"/>
                  </a:moveTo>
                  <a:cubicBezTo>
                    <a:pt x="1315" y="1"/>
                    <a:pt x="1254" y="27"/>
                    <a:pt x="1217" y="64"/>
                  </a:cubicBezTo>
                  <a:cubicBezTo>
                    <a:pt x="1095" y="277"/>
                    <a:pt x="913" y="399"/>
                    <a:pt x="700" y="459"/>
                  </a:cubicBezTo>
                  <a:cubicBezTo>
                    <a:pt x="548" y="459"/>
                    <a:pt x="426" y="399"/>
                    <a:pt x="335" y="307"/>
                  </a:cubicBezTo>
                  <a:cubicBezTo>
                    <a:pt x="305" y="277"/>
                    <a:pt x="259" y="262"/>
                    <a:pt x="210" y="262"/>
                  </a:cubicBezTo>
                  <a:cubicBezTo>
                    <a:pt x="160" y="262"/>
                    <a:pt x="107" y="277"/>
                    <a:pt x="62" y="307"/>
                  </a:cubicBezTo>
                  <a:cubicBezTo>
                    <a:pt x="1" y="368"/>
                    <a:pt x="1" y="490"/>
                    <a:pt x="62" y="581"/>
                  </a:cubicBezTo>
                  <a:cubicBezTo>
                    <a:pt x="244" y="733"/>
                    <a:pt x="457" y="855"/>
                    <a:pt x="700" y="855"/>
                  </a:cubicBezTo>
                  <a:lnTo>
                    <a:pt x="730" y="824"/>
                  </a:lnTo>
                  <a:cubicBezTo>
                    <a:pt x="1065" y="794"/>
                    <a:pt x="1338" y="581"/>
                    <a:pt x="1521" y="307"/>
                  </a:cubicBezTo>
                  <a:cubicBezTo>
                    <a:pt x="1581" y="216"/>
                    <a:pt x="1551" y="95"/>
                    <a:pt x="1490" y="34"/>
                  </a:cubicBezTo>
                  <a:cubicBezTo>
                    <a:pt x="1455" y="11"/>
                    <a:pt x="1416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7165550" y="770875"/>
              <a:ext cx="273600" cy="236300"/>
            </a:xfrm>
            <a:custGeom>
              <a:avLst/>
              <a:gdLst/>
              <a:ahLst/>
              <a:cxnLst/>
              <a:rect l="l" t="t" r="r" b="b"/>
              <a:pathLst>
                <a:path w="10944" h="9452" extrusionOk="0">
                  <a:moveTo>
                    <a:pt x="4872" y="1"/>
                  </a:moveTo>
                  <a:cubicBezTo>
                    <a:pt x="4274" y="1"/>
                    <a:pt x="3698" y="114"/>
                    <a:pt x="3193" y="371"/>
                  </a:cubicBezTo>
                  <a:cubicBezTo>
                    <a:pt x="1217" y="1344"/>
                    <a:pt x="670" y="2012"/>
                    <a:pt x="244" y="3927"/>
                  </a:cubicBezTo>
                  <a:cubicBezTo>
                    <a:pt x="1" y="5295"/>
                    <a:pt x="1" y="6663"/>
                    <a:pt x="275" y="8031"/>
                  </a:cubicBezTo>
                  <a:cubicBezTo>
                    <a:pt x="275" y="8031"/>
                    <a:pt x="1551" y="8487"/>
                    <a:pt x="1551" y="9216"/>
                  </a:cubicBezTo>
                  <a:cubicBezTo>
                    <a:pt x="1551" y="9216"/>
                    <a:pt x="2081" y="9452"/>
                    <a:pt x="2423" y="9452"/>
                  </a:cubicBezTo>
                  <a:cubicBezTo>
                    <a:pt x="2573" y="9452"/>
                    <a:pt x="2688" y="9406"/>
                    <a:pt x="2706" y="9277"/>
                  </a:cubicBezTo>
                  <a:cubicBezTo>
                    <a:pt x="2767" y="8851"/>
                    <a:pt x="2767" y="7727"/>
                    <a:pt x="2949" y="7544"/>
                  </a:cubicBezTo>
                  <a:cubicBezTo>
                    <a:pt x="3132" y="7362"/>
                    <a:pt x="3709" y="7544"/>
                    <a:pt x="4439" y="7240"/>
                  </a:cubicBezTo>
                  <a:cubicBezTo>
                    <a:pt x="5138" y="6937"/>
                    <a:pt x="5958" y="6572"/>
                    <a:pt x="5959" y="6572"/>
                  </a:cubicBezTo>
                  <a:lnTo>
                    <a:pt x="5959" y="6572"/>
                  </a:lnTo>
                  <a:cubicBezTo>
                    <a:pt x="5958" y="6572"/>
                    <a:pt x="5229" y="7666"/>
                    <a:pt x="5533" y="7666"/>
                  </a:cubicBezTo>
                  <a:cubicBezTo>
                    <a:pt x="5685" y="7666"/>
                    <a:pt x="6035" y="7727"/>
                    <a:pt x="6479" y="7727"/>
                  </a:cubicBezTo>
                  <a:cubicBezTo>
                    <a:pt x="6924" y="7727"/>
                    <a:pt x="7463" y="7666"/>
                    <a:pt x="7995" y="7423"/>
                  </a:cubicBezTo>
                  <a:cubicBezTo>
                    <a:pt x="9028" y="6936"/>
                    <a:pt x="10305" y="6268"/>
                    <a:pt x="10609" y="5477"/>
                  </a:cubicBezTo>
                  <a:cubicBezTo>
                    <a:pt x="10943" y="4657"/>
                    <a:pt x="10822" y="3745"/>
                    <a:pt x="9515" y="2134"/>
                  </a:cubicBezTo>
                  <a:cubicBezTo>
                    <a:pt x="8542" y="958"/>
                    <a:pt x="6611" y="1"/>
                    <a:pt x="4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7161000" y="766250"/>
              <a:ext cx="284225" cy="245675"/>
            </a:xfrm>
            <a:custGeom>
              <a:avLst/>
              <a:gdLst/>
              <a:ahLst/>
              <a:cxnLst/>
              <a:rect l="l" t="t" r="r" b="b"/>
              <a:pathLst>
                <a:path w="11369" h="9827" extrusionOk="0">
                  <a:moveTo>
                    <a:pt x="5034" y="346"/>
                  </a:moveTo>
                  <a:cubicBezTo>
                    <a:pt x="6710" y="346"/>
                    <a:pt x="8612" y="1250"/>
                    <a:pt x="9545" y="2410"/>
                  </a:cubicBezTo>
                  <a:cubicBezTo>
                    <a:pt x="10913" y="4112"/>
                    <a:pt x="10882" y="4933"/>
                    <a:pt x="10639" y="5541"/>
                  </a:cubicBezTo>
                  <a:cubicBezTo>
                    <a:pt x="10366" y="6270"/>
                    <a:pt x="9119" y="6939"/>
                    <a:pt x="8086" y="7425"/>
                  </a:cubicBezTo>
                  <a:cubicBezTo>
                    <a:pt x="7588" y="7606"/>
                    <a:pt x="7056" y="7703"/>
                    <a:pt x="6529" y="7703"/>
                  </a:cubicBezTo>
                  <a:cubicBezTo>
                    <a:pt x="6348" y="7703"/>
                    <a:pt x="6167" y="7692"/>
                    <a:pt x="5989" y="7669"/>
                  </a:cubicBezTo>
                  <a:lnTo>
                    <a:pt x="5837" y="7669"/>
                  </a:lnTo>
                  <a:cubicBezTo>
                    <a:pt x="5958" y="7365"/>
                    <a:pt x="6110" y="7091"/>
                    <a:pt x="6292" y="6848"/>
                  </a:cubicBezTo>
                  <a:cubicBezTo>
                    <a:pt x="6394" y="6721"/>
                    <a:pt x="6284" y="6552"/>
                    <a:pt x="6139" y="6552"/>
                  </a:cubicBezTo>
                  <a:cubicBezTo>
                    <a:pt x="6110" y="6552"/>
                    <a:pt x="6080" y="6559"/>
                    <a:pt x="6049" y="6574"/>
                  </a:cubicBezTo>
                  <a:cubicBezTo>
                    <a:pt x="6049" y="6574"/>
                    <a:pt x="5259" y="6939"/>
                    <a:pt x="4530" y="7243"/>
                  </a:cubicBezTo>
                  <a:cubicBezTo>
                    <a:pt x="4226" y="7365"/>
                    <a:pt x="3922" y="7425"/>
                    <a:pt x="3587" y="7425"/>
                  </a:cubicBezTo>
                  <a:cubicBezTo>
                    <a:pt x="3551" y="7420"/>
                    <a:pt x="3514" y="7418"/>
                    <a:pt x="3478" y="7418"/>
                  </a:cubicBezTo>
                  <a:cubicBezTo>
                    <a:pt x="3303" y="7418"/>
                    <a:pt x="3136" y="7477"/>
                    <a:pt x="3010" y="7577"/>
                  </a:cubicBezTo>
                  <a:cubicBezTo>
                    <a:pt x="2827" y="7760"/>
                    <a:pt x="2797" y="8185"/>
                    <a:pt x="2736" y="8884"/>
                  </a:cubicBezTo>
                  <a:cubicBezTo>
                    <a:pt x="2736" y="9097"/>
                    <a:pt x="2706" y="9280"/>
                    <a:pt x="2706" y="9401"/>
                  </a:cubicBezTo>
                  <a:cubicBezTo>
                    <a:pt x="2659" y="9406"/>
                    <a:pt x="2612" y="9409"/>
                    <a:pt x="2565" y="9409"/>
                  </a:cubicBezTo>
                  <a:cubicBezTo>
                    <a:pt x="2339" y="9409"/>
                    <a:pt x="2117" y="9350"/>
                    <a:pt x="1916" y="9249"/>
                  </a:cubicBezTo>
                  <a:cubicBezTo>
                    <a:pt x="1794" y="8611"/>
                    <a:pt x="943" y="8185"/>
                    <a:pt x="639" y="8033"/>
                  </a:cubicBezTo>
                  <a:cubicBezTo>
                    <a:pt x="396" y="6757"/>
                    <a:pt x="396" y="5419"/>
                    <a:pt x="639" y="4112"/>
                  </a:cubicBezTo>
                  <a:cubicBezTo>
                    <a:pt x="1034" y="2289"/>
                    <a:pt x="1642" y="1620"/>
                    <a:pt x="3466" y="678"/>
                  </a:cubicBezTo>
                  <a:cubicBezTo>
                    <a:pt x="3932" y="448"/>
                    <a:pt x="4471" y="346"/>
                    <a:pt x="5034" y="346"/>
                  </a:cubicBezTo>
                  <a:close/>
                  <a:moveTo>
                    <a:pt x="5018" y="0"/>
                  </a:moveTo>
                  <a:cubicBezTo>
                    <a:pt x="4396" y="0"/>
                    <a:pt x="3800" y="115"/>
                    <a:pt x="3283" y="374"/>
                  </a:cubicBezTo>
                  <a:cubicBezTo>
                    <a:pt x="1277" y="1377"/>
                    <a:pt x="700" y="2106"/>
                    <a:pt x="244" y="4082"/>
                  </a:cubicBezTo>
                  <a:cubicBezTo>
                    <a:pt x="1" y="5450"/>
                    <a:pt x="1" y="6878"/>
                    <a:pt x="274" y="8246"/>
                  </a:cubicBezTo>
                  <a:cubicBezTo>
                    <a:pt x="274" y="8307"/>
                    <a:pt x="335" y="8368"/>
                    <a:pt x="396" y="8398"/>
                  </a:cubicBezTo>
                  <a:cubicBezTo>
                    <a:pt x="700" y="8489"/>
                    <a:pt x="1520" y="8915"/>
                    <a:pt x="1520" y="9401"/>
                  </a:cubicBezTo>
                  <a:cubicBezTo>
                    <a:pt x="1520" y="9462"/>
                    <a:pt x="1581" y="9553"/>
                    <a:pt x="1642" y="9584"/>
                  </a:cubicBezTo>
                  <a:cubicBezTo>
                    <a:pt x="1946" y="9705"/>
                    <a:pt x="2280" y="9796"/>
                    <a:pt x="2615" y="9827"/>
                  </a:cubicBezTo>
                  <a:cubicBezTo>
                    <a:pt x="2706" y="9827"/>
                    <a:pt x="2797" y="9827"/>
                    <a:pt x="2888" y="9766"/>
                  </a:cubicBezTo>
                  <a:cubicBezTo>
                    <a:pt x="2979" y="9705"/>
                    <a:pt x="3040" y="9614"/>
                    <a:pt x="3071" y="9492"/>
                  </a:cubicBezTo>
                  <a:cubicBezTo>
                    <a:pt x="3101" y="9371"/>
                    <a:pt x="3131" y="9158"/>
                    <a:pt x="3131" y="8945"/>
                  </a:cubicBezTo>
                  <a:cubicBezTo>
                    <a:pt x="3131" y="8580"/>
                    <a:pt x="3162" y="8246"/>
                    <a:pt x="3253" y="7881"/>
                  </a:cubicBezTo>
                  <a:cubicBezTo>
                    <a:pt x="3375" y="7851"/>
                    <a:pt x="3466" y="7851"/>
                    <a:pt x="3587" y="7851"/>
                  </a:cubicBezTo>
                  <a:cubicBezTo>
                    <a:pt x="3952" y="7821"/>
                    <a:pt x="4317" y="7760"/>
                    <a:pt x="4682" y="7608"/>
                  </a:cubicBezTo>
                  <a:cubicBezTo>
                    <a:pt x="5016" y="7486"/>
                    <a:pt x="5381" y="7334"/>
                    <a:pt x="5654" y="7182"/>
                  </a:cubicBezTo>
                  <a:lnTo>
                    <a:pt x="5654" y="7182"/>
                  </a:lnTo>
                  <a:cubicBezTo>
                    <a:pt x="5381" y="7729"/>
                    <a:pt x="5441" y="7881"/>
                    <a:pt x="5472" y="7942"/>
                  </a:cubicBezTo>
                  <a:cubicBezTo>
                    <a:pt x="5533" y="8003"/>
                    <a:pt x="5624" y="8064"/>
                    <a:pt x="5715" y="8064"/>
                  </a:cubicBezTo>
                  <a:lnTo>
                    <a:pt x="5928" y="8064"/>
                  </a:lnTo>
                  <a:cubicBezTo>
                    <a:pt x="6154" y="8098"/>
                    <a:pt x="6379" y="8116"/>
                    <a:pt x="6604" y="8116"/>
                  </a:cubicBezTo>
                  <a:cubicBezTo>
                    <a:pt x="7165" y="8116"/>
                    <a:pt x="7717" y="8007"/>
                    <a:pt x="8238" y="7790"/>
                  </a:cubicBezTo>
                  <a:cubicBezTo>
                    <a:pt x="9423" y="7243"/>
                    <a:pt x="10669" y="6544"/>
                    <a:pt x="11004" y="5723"/>
                  </a:cubicBezTo>
                  <a:cubicBezTo>
                    <a:pt x="11369" y="4720"/>
                    <a:pt x="11034" y="3656"/>
                    <a:pt x="9849" y="2197"/>
                  </a:cubicBezTo>
                  <a:cubicBezTo>
                    <a:pt x="8833" y="956"/>
                    <a:pt x="6813" y="0"/>
                    <a:pt x="5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7143525" y="966575"/>
              <a:ext cx="60050" cy="91725"/>
            </a:xfrm>
            <a:custGeom>
              <a:avLst/>
              <a:gdLst/>
              <a:ahLst/>
              <a:cxnLst/>
              <a:rect l="l" t="t" r="r" b="b"/>
              <a:pathLst>
                <a:path w="2402" h="3669" extrusionOk="0">
                  <a:moveTo>
                    <a:pt x="1066" y="0"/>
                  </a:moveTo>
                  <a:cubicBezTo>
                    <a:pt x="940" y="0"/>
                    <a:pt x="816" y="51"/>
                    <a:pt x="700" y="172"/>
                  </a:cubicBezTo>
                  <a:cubicBezTo>
                    <a:pt x="0" y="871"/>
                    <a:pt x="487" y="2908"/>
                    <a:pt x="943" y="3303"/>
                  </a:cubicBezTo>
                  <a:cubicBezTo>
                    <a:pt x="1364" y="3646"/>
                    <a:pt x="2151" y="3668"/>
                    <a:pt x="2353" y="3668"/>
                  </a:cubicBezTo>
                  <a:cubicBezTo>
                    <a:pt x="2384" y="3668"/>
                    <a:pt x="2402" y="3668"/>
                    <a:pt x="2402" y="3668"/>
                  </a:cubicBezTo>
                  <a:lnTo>
                    <a:pt x="2371" y="1267"/>
                  </a:lnTo>
                  <a:cubicBezTo>
                    <a:pt x="2371" y="1267"/>
                    <a:pt x="1696" y="0"/>
                    <a:pt x="1066" y="0"/>
                  </a:cubicBezTo>
                  <a:close/>
                </a:path>
              </a:pathLst>
            </a:custGeom>
            <a:solidFill>
              <a:srgbClr val="9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7145800" y="961600"/>
              <a:ext cx="63100" cy="101250"/>
            </a:xfrm>
            <a:custGeom>
              <a:avLst/>
              <a:gdLst/>
              <a:ahLst/>
              <a:cxnLst/>
              <a:rect l="l" t="t" r="r" b="b"/>
              <a:pathLst>
                <a:path w="2524" h="4050" extrusionOk="0">
                  <a:moveTo>
                    <a:pt x="981" y="1"/>
                  </a:moveTo>
                  <a:cubicBezTo>
                    <a:pt x="790" y="1"/>
                    <a:pt x="589" y="87"/>
                    <a:pt x="457" y="219"/>
                  </a:cubicBezTo>
                  <a:cubicBezTo>
                    <a:pt x="153" y="645"/>
                    <a:pt x="1" y="1192"/>
                    <a:pt x="61" y="1739"/>
                  </a:cubicBezTo>
                  <a:cubicBezTo>
                    <a:pt x="122" y="2529"/>
                    <a:pt x="396" y="3380"/>
                    <a:pt x="730" y="3654"/>
                  </a:cubicBezTo>
                  <a:cubicBezTo>
                    <a:pt x="1216" y="4019"/>
                    <a:pt x="2068" y="4049"/>
                    <a:pt x="2280" y="4049"/>
                  </a:cubicBezTo>
                  <a:lnTo>
                    <a:pt x="2311" y="4049"/>
                  </a:lnTo>
                  <a:cubicBezTo>
                    <a:pt x="2432" y="4049"/>
                    <a:pt x="2524" y="3958"/>
                    <a:pt x="2493" y="3867"/>
                  </a:cubicBezTo>
                  <a:cubicBezTo>
                    <a:pt x="2493" y="3745"/>
                    <a:pt x="2402" y="3684"/>
                    <a:pt x="2311" y="3684"/>
                  </a:cubicBezTo>
                  <a:cubicBezTo>
                    <a:pt x="1855" y="3684"/>
                    <a:pt x="1368" y="3593"/>
                    <a:pt x="973" y="3350"/>
                  </a:cubicBezTo>
                  <a:cubicBezTo>
                    <a:pt x="761" y="3168"/>
                    <a:pt x="487" y="2469"/>
                    <a:pt x="457" y="1709"/>
                  </a:cubicBezTo>
                  <a:cubicBezTo>
                    <a:pt x="365" y="1283"/>
                    <a:pt x="487" y="858"/>
                    <a:pt x="730" y="493"/>
                  </a:cubicBezTo>
                  <a:cubicBezTo>
                    <a:pt x="799" y="425"/>
                    <a:pt x="867" y="390"/>
                    <a:pt x="935" y="390"/>
                  </a:cubicBezTo>
                  <a:cubicBezTo>
                    <a:pt x="958" y="390"/>
                    <a:pt x="981" y="394"/>
                    <a:pt x="1004" y="402"/>
                  </a:cubicBezTo>
                  <a:cubicBezTo>
                    <a:pt x="1399" y="432"/>
                    <a:pt x="1885" y="1131"/>
                    <a:pt x="2128" y="1557"/>
                  </a:cubicBezTo>
                  <a:cubicBezTo>
                    <a:pt x="2166" y="1614"/>
                    <a:pt x="2219" y="1638"/>
                    <a:pt x="2272" y="1638"/>
                  </a:cubicBezTo>
                  <a:cubicBezTo>
                    <a:pt x="2388" y="1638"/>
                    <a:pt x="2504" y="1521"/>
                    <a:pt x="2463" y="1374"/>
                  </a:cubicBezTo>
                  <a:cubicBezTo>
                    <a:pt x="2372" y="1253"/>
                    <a:pt x="1764" y="128"/>
                    <a:pt x="1065" y="7"/>
                  </a:cubicBezTo>
                  <a:cubicBezTo>
                    <a:pt x="1037" y="3"/>
                    <a:pt x="100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6969500" y="1438750"/>
              <a:ext cx="152775" cy="159825"/>
            </a:xfrm>
            <a:custGeom>
              <a:avLst/>
              <a:gdLst/>
              <a:ahLst/>
              <a:cxnLst/>
              <a:rect l="l" t="t" r="r" b="b"/>
              <a:pathLst>
                <a:path w="6111" h="6393" extrusionOk="0">
                  <a:moveTo>
                    <a:pt x="2004" y="0"/>
                  </a:moveTo>
                  <a:cubicBezTo>
                    <a:pt x="822" y="0"/>
                    <a:pt x="487" y="283"/>
                    <a:pt x="487" y="283"/>
                  </a:cubicBezTo>
                  <a:lnTo>
                    <a:pt x="1" y="6392"/>
                  </a:lnTo>
                  <a:lnTo>
                    <a:pt x="5594" y="5906"/>
                  </a:lnTo>
                  <a:lnTo>
                    <a:pt x="6019" y="3839"/>
                  </a:lnTo>
                  <a:lnTo>
                    <a:pt x="6110" y="1042"/>
                  </a:lnTo>
                  <a:cubicBezTo>
                    <a:pt x="6110" y="1042"/>
                    <a:pt x="5715" y="435"/>
                    <a:pt x="3375" y="100"/>
                  </a:cubicBezTo>
                  <a:cubicBezTo>
                    <a:pt x="2825" y="28"/>
                    <a:pt x="2373" y="0"/>
                    <a:pt x="2004" y="0"/>
                  </a:cubicBezTo>
                  <a:close/>
                </a:path>
              </a:pathLst>
            </a:custGeom>
            <a:solidFill>
              <a:srgbClr val="9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6964950" y="1434200"/>
              <a:ext cx="161125" cy="169675"/>
            </a:xfrm>
            <a:custGeom>
              <a:avLst/>
              <a:gdLst/>
              <a:ahLst/>
              <a:cxnLst/>
              <a:rect l="l" t="t" r="r" b="b"/>
              <a:pathLst>
                <a:path w="6445" h="6787" extrusionOk="0">
                  <a:moveTo>
                    <a:pt x="2250" y="380"/>
                  </a:moveTo>
                  <a:cubicBezTo>
                    <a:pt x="2596" y="380"/>
                    <a:pt x="3017" y="403"/>
                    <a:pt x="3526" y="465"/>
                  </a:cubicBezTo>
                  <a:cubicBezTo>
                    <a:pt x="5381" y="738"/>
                    <a:pt x="5958" y="1194"/>
                    <a:pt x="6080" y="1285"/>
                  </a:cubicBezTo>
                  <a:lnTo>
                    <a:pt x="6019" y="3990"/>
                  </a:lnTo>
                  <a:lnTo>
                    <a:pt x="5624" y="5905"/>
                  </a:lnTo>
                  <a:lnTo>
                    <a:pt x="396" y="6392"/>
                  </a:lnTo>
                  <a:lnTo>
                    <a:pt x="852" y="586"/>
                  </a:lnTo>
                  <a:cubicBezTo>
                    <a:pt x="1003" y="521"/>
                    <a:pt x="1400" y="380"/>
                    <a:pt x="2250" y="380"/>
                  </a:cubicBezTo>
                  <a:close/>
                  <a:moveTo>
                    <a:pt x="2206" y="1"/>
                  </a:moveTo>
                  <a:cubicBezTo>
                    <a:pt x="979" y="1"/>
                    <a:pt x="594" y="296"/>
                    <a:pt x="548" y="343"/>
                  </a:cubicBezTo>
                  <a:cubicBezTo>
                    <a:pt x="517" y="373"/>
                    <a:pt x="487" y="404"/>
                    <a:pt x="487" y="465"/>
                  </a:cubicBezTo>
                  <a:lnTo>
                    <a:pt x="0" y="6574"/>
                  </a:lnTo>
                  <a:cubicBezTo>
                    <a:pt x="0" y="6635"/>
                    <a:pt x="0" y="6696"/>
                    <a:pt x="61" y="6726"/>
                  </a:cubicBezTo>
                  <a:cubicBezTo>
                    <a:pt x="92" y="6756"/>
                    <a:pt x="122" y="6787"/>
                    <a:pt x="183" y="6787"/>
                  </a:cubicBezTo>
                  <a:lnTo>
                    <a:pt x="213" y="6787"/>
                  </a:lnTo>
                  <a:lnTo>
                    <a:pt x="5776" y="6270"/>
                  </a:lnTo>
                  <a:cubicBezTo>
                    <a:pt x="5867" y="6270"/>
                    <a:pt x="5928" y="6209"/>
                    <a:pt x="5958" y="6118"/>
                  </a:cubicBezTo>
                  <a:lnTo>
                    <a:pt x="6384" y="4051"/>
                  </a:lnTo>
                  <a:cubicBezTo>
                    <a:pt x="6384" y="4021"/>
                    <a:pt x="6384" y="4021"/>
                    <a:pt x="6384" y="4021"/>
                  </a:cubicBezTo>
                  <a:lnTo>
                    <a:pt x="6444" y="1255"/>
                  </a:lnTo>
                  <a:cubicBezTo>
                    <a:pt x="6444" y="1194"/>
                    <a:pt x="6444" y="1164"/>
                    <a:pt x="6444" y="1133"/>
                  </a:cubicBezTo>
                  <a:cubicBezTo>
                    <a:pt x="6384" y="1072"/>
                    <a:pt x="5928" y="434"/>
                    <a:pt x="3587" y="100"/>
                  </a:cubicBezTo>
                  <a:cubicBezTo>
                    <a:pt x="3038" y="28"/>
                    <a:pt x="2582" y="1"/>
                    <a:pt x="2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7330450" y="1451850"/>
              <a:ext cx="69175" cy="95050"/>
            </a:xfrm>
            <a:custGeom>
              <a:avLst/>
              <a:gdLst/>
              <a:ahLst/>
              <a:cxnLst/>
              <a:rect l="l" t="t" r="r" b="b"/>
              <a:pathLst>
                <a:path w="2767" h="3802" extrusionOk="0">
                  <a:moveTo>
                    <a:pt x="225" y="1"/>
                  </a:moveTo>
                  <a:cubicBezTo>
                    <a:pt x="191" y="1"/>
                    <a:pt x="155" y="11"/>
                    <a:pt x="122" y="32"/>
                  </a:cubicBezTo>
                  <a:cubicBezTo>
                    <a:pt x="31" y="93"/>
                    <a:pt x="1" y="215"/>
                    <a:pt x="62" y="306"/>
                  </a:cubicBezTo>
                  <a:lnTo>
                    <a:pt x="2402" y="3710"/>
                  </a:lnTo>
                  <a:cubicBezTo>
                    <a:pt x="2432" y="3771"/>
                    <a:pt x="2493" y="3801"/>
                    <a:pt x="2554" y="3801"/>
                  </a:cubicBezTo>
                  <a:cubicBezTo>
                    <a:pt x="2615" y="3801"/>
                    <a:pt x="2645" y="3801"/>
                    <a:pt x="2676" y="3771"/>
                  </a:cubicBezTo>
                  <a:cubicBezTo>
                    <a:pt x="2767" y="3710"/>
                    <a:pt x="2767" y="3588"/>
                    <a:pt x="2706" y="3497"/>
                  </a:cubicBezTo>
                  <a:lnTo>
                    <a:pt x="366" y="93"/>
                  </a:lnTo>
                  <a:cubicBezTo>
                    <a:pt x="346" y="34"/>
                    <a:pt x="288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6956600" y="1510375"/>
              <a:ext cx="537250" cy="108625"/>
            </a:xfrm>
            <a:custGeom>
              <a:avLst/>
              <a:gdLst/>
              <a:ahLst/>
              <a:cxnLst/>
              <a:rect l="l" t="t" r="r" b="b"/>
              <a:pathLst>
                <a:path w="21490" h="4345" extrusionOk="0">
                  <a:moveTo>
                    <a:pt x="5937" y="0"/>
                  </a:moveTo>
                  <a:cubicBezTo>
                    <a:pt x="5913" y="0"/>
                    <a:pt x="5889" y="0"/>
                    <a:pt x="5867" y="1"/>
                  </a:cubicBezTo>
                  <a:cubicBezTo>
                    <a:pt x="4104" y="92"/>
                    <a:pt x="2006" y="1095"/>
                    <a:pt x="2006" y="1095"/>
                  </a:cubicBezTo>
                  <a:lnTo>
                    <a:pt x="760" y="1278"/>
                  </a:lnTo>
                  <a:cubicBezTo>
                    <a:pt x="0" y="2038"/>
                    <a:pt x="426" y="4317"/>
                    <a:pt x="426" y="4317"/>
                  </a:cubicBezTo>
                  <a:cubicBezTo>
                    <a:pt x="426" y="4317"/>
                    <a:pt x="9571" y="4344"/>
                    <a:pt x="15741" y="4344"/>
                  </a:cubicBezTo>
                  <a:cubicBezTo>
                    <a:pt x="18825" y="4344"/>
                    <a:pt x="21166" y="4338"/>
                    <a:pt x="21247" y="4317"/>
                  </a:cubicBezTo>
                  <a:cubicBezTo>
                    <a:pt x="21490" y="4257"/>
                    <a:pt x="20456" y="2585"/>
                    <a:pt x="20274" y="2342"/>
                  </a:cubicBezTo>
                  <a:cubicBezTo>
                    <a:pt x="19849" y="1916"/>
                    <a:pt x="19332" y="1582"/>
                    <a:pt x="18785" y="1399"/>
                  </a:cubicBezTo>
                  <a:cubicBezTo>
                    <a:pt x="18734" y="1385"/>
                    <a:pt x="18664" y="1378"/>
                    <a:pt x="18577" y="1378"/>
                  </a:cubicBezTo>
                  <a:cubicBezTo>
                    <a:pt x="17561" y="1378"/>
                    <a:pt x="14286" y="2281"/>
                    <a:pt x="14286" y="2281"/>
                  </a:cubicBezTo>
                  <a:cubicBezTo>
                    <a:pt x="14286" y="2281"/>
                    <a:pt x="7799" y="0"/>
                    <a:pt x="5937" y="0"/>
                  </a:cubicBezTo>
                  <a:close/>
                </a:path>
              </a:pathLst>
            </a:custGeom>
            <a:solidFill>
              <a:srgbClr val="9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6952025" y="1505825"/>
              <a:ext cx="544125" cy="118575"/>
            </a:xfrm>
            <a:custGeom>
              <a:avLst/>
              <a:gdLst/>
              <a:ahLst/>
              <a:cxnLst/>
              <a:rect l="l" t="t" r="r" b="b"/>
              <a:pathLst>
                <a:path w="21765" h="4743" extrusionOk="0">
                  <a:moveTo>
                    <a:pt x="6057" y="0"/>
                  </a:moveTo>
                  <a:cubicBezTo>
                    <a:pt x="6044" y="0"/>
                    <a:pt x="6032" y="1"/>
                    <a:pt x="6019" y="1"/>
                  </a:cubicBezTo>
                  <a:cubicBezTo>
                    <a:pt x="4226" y="92"/>
                    <a:pt x="2189" y="1065"/>
                    <a:pt x="2098" y="1095"/>
                  </a:cubicBezTo>
                  <a:cubicBezTo>
                    <a:pt x="1889" y="1200"/>
                    <a:pt x="1995" y="1484"/>
                    <a:pt x="2183" y="1484"/>
                  </a:cubicBezTo>
                  <a:cubicBezTo>
                    <a:pt x="2214" y="1484"/>
                    <a:pt x="2246" y="1477"/>
                    <a:pt x="2280" y="1460"/>
                  </a:cubicBezTo>
                  <a:cubicBezTo>
                    <a:pt x="2280" y="1429"/>
                    <a:pt x="4317" y="457"/>
                    <a:pt x="6050" y="396"/>
                  </a:cubicBezTo>
                  <a:cubicBezTo>
                    <a:pt x="6072" y="395"/>
                    <a:pt x="6095" y="395"/>
                    <a:pt x="6118" y="395"/>
                  </a:cubicBezTo>
                  <a:cubicBezTo>
                    <a:pt x="7921" y="395"/>
                    <a:pt x="14318" y="2646"/>
                    <a:pt x="14408" y="2676"/>
                  </a:cubicBezTo>
                  <a:lnTo>
                    <a:pt x="14500" y="2676"/>
                  </a:lnTo>
                  <a:cubicBezTo>
                    <a:pt x="15852" y="2289"/>
                    <a:pt x="18031" y="1778"/>
                    <a:pt x="18739" y="1778"/>
                  </a:cubicBezTo>
                  <a:cubicBezTo>
                    <a:pt x="18811" y="1778"/>
                    <a:pt x="18868" y="1783"/>
                    <a:pt x="18907" y="1794"/>
                  </a:cubicBezTo>
                  <a:cubicBezTo>
                    <a:pt x="19424" y="1946"/>
                    <a:pt x="19910" y="2250"/>
                    <a:pt x="20305" y="2645"/>
                  </a:cubicBezTo>
                  <a:cubicBezTo>
                    <a:pt x="20670" y="3162"/>
                    <a:pt x="20974" y="3739"/>
                    <a:pt x="21247" y="4317"/>
                  </a:cubicBezTo>
                  <a:cubicBezTo>
                    <a:pt x="20605" y="4343"/>
                    <a:pt x="18046" y="4352"/>
                    <a:pt x="14798" y="4352"/>
                  </a:cubicBezTo>
                  <a:cubicBezTo>
                    <a:pt x="10361" y="4352"/>
                    <a:pt x="4639" y="4335"/>
                    <a:pt x="761" y="4317"/>
                  </a:cubicBezTo>
                  <a:cubicBezTo>
                    <a:pt x="639" y="3618"/>
                    <a:pt x="548" y="2129"/>
                    <a:pt x="1065" y="1612"/>
                  </a:cubicBezTo>
                  <a:cubicBezTo>
                    <a:pt x="1156" y="1521"/>
                    <a:pt x="1156" y="1399"/>
                    <a:pt x="1065" y="1338"/>
                  </a:cubicBezTo>
                  <a:cubicBezTo>
                    <a:pt x="1034" y="1293"/>
                    <a:pt x="989" y="1270"/>
                    <a:pt x="943" y="1270"/>
                  </a:cubicBezTo>
                  <a:cubicBezTo>
                    <a:pt x="897" y="1270"/>
                    <a:pt x="852" y="1293"/>
                    <a:pt x="821" y="1338"/>
                  </a:cubicBezTo>
                  <a:cubicBezTo>
                    <a:pt x="1" y="2159"/>
                    <a:pt x="396" y="4469"/>
                    <a:pt x="396" y="4560"/>
                  </a:cubicBezTo>
                  <a:cubicBezTo>
                    <a:pt x="426" y="4651"/>
                    <a:pt x="487" y="4712"/>
                    <a:pt x="609" y="4712"/>
                  </a:cubicBezTo>
                  <a:cubicBezTo>
                    <a:pt x="3496" y="4743"/>
                    <a:pt x="10366" y="4743"/>
                    <a:pt x="15442" y="4743"/>
                  </a:cubicBezTo>
                  <a:cubicBezTo>
                    <a:pt x="18816" y="4743"/>
                    <a:pt x="21369" y="4712"/>
                    <a:pt x="21460" y="4712"/>
                  </a:cubicBezTo>
                  <a:cubicBezTo>
                    <a:pt x="21551" y="4682"/>
                    <a:pt x="21612" y="4621"/>
                    <a:pt x="21643" y="4560"/>
                  </a:cubicBezTo>
                  <a:cubicBezTo>
                    <a:pt x="21764" y="4135"/>
                    <a:pt x="20609" y="2432"/>
                    <a:pt x="20609" y="2432"/>
                  </a:cubicBezTo>
                  <a:cubicBezTo>
                    <a:pt x="20153" y="1977"/>
                    <a:pt x="19606" y="1612"/>
                    <a:pt x="18998" y="1429"/>
                  </a:cubicBezTo>
                  <a:cubicBezTo>
                    <a:pt x="18937" y="1412"/>
                    <a:pt x="18853" y="1404"/>
                    <a:pt x="18750" y="1404"/>
                  </a:cubicBezTo>
                  <a:cubicBezTo>
                    <a:pt x="17782" y="1404"/>
                    <a:pt x="15156" y="2116"/>
                    <a:pt x="14469" y="2280"/>
                  </a:cubicBezTo>
                  <a:cubicBezTo>
                    <a:pt x="13775" y="2039"/>
                    <a:pt x="7809" y="0"/>
                    <a:pt x="6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7405675" y="1562625"/>
              <a:ext cx="72225" cy="54175"/>
            </a:xfrm>
            <a:custGeom>
              <a:avLst/>
              <a:gdLst/>
              <a:ahLst/>
              <a:cxnLst/>
              <a:rect l="l" t="t" r="r" b="b"/>
              <a:pathLst>
                <a:path w="2889" h="2167" extrusionOk="0">
                  <a:moveTo>
                    <a:pt x="167" y="1"/>
                  </a:moveTo>
                  <a:cubicBezTo>
                    <a:pt x="93" y="1"/>
                    <a:pt x="26" y="60"/>
                    <a:pt x="1" y="160"/>
                  </a:cubicBezTo>
                  <a:cubicBezTo>
                    <a:pt x="1" y="252"/>
                    <a:pt x="62" y="343"/>
                    <a:pt x="153" y="373"/>
                  </a:cubicBezTo>
                  <a:cubicBezTo>
                    <a:pt x="457" y="434"/>
                    <a:pt x="730" y="556"/>
                    <a:pt x="1004" y="708"/>
                  </a:cubicBezTo>
                  <a:cubicBezTo>
                    <a:pt x="1551" y="1133"/>
                    <a:pt x="2068" y="1589"/>
                    <a:pt x="2554" y="2106"/>
                  </a:cubicBezTo>
                  <a:cubicBezTo>
                    <a:pt x="2585" y="2136"/>
                    <a:pt x="2645" y="2167"/>
                    <a:pt x="2706" y="2167"/>
                  </a:cubicBezTo>
                  <a:cubicBezTo>
                    <a:pt x="2737" y="2167"/>
                    <a:pt x="2797" y="2136"/>
                    <a:pt x="2828" y="2106"/>
                  </a:cubicBezTo>
                  <a:cubicBezTo>
                    <a:pt x="2889" y="2045"/>
                    <a:pt x="2889" y="1923"/>
                    <a:pt x="2828" y="1832"/>
                  </a:cubicBezTo>
                  <a:cubicBezTo>
                    <a:pt x="2341" y="1285"/>
                    <a:pt x="1764" y="799"/>
                    <a:pt x="1186" y="373"/>
                  </a:cubicBezTo>
                  <a:cubicBezTo>
                    <a:pt x="882" y="191"/>
                    <a:pt x="548" y="69"/>
                    <a:pt x="214" y="8"/>
                  </a:cubicBezTo>
                  <a:cubicBezTo>
                    <a:pt x="198" y="3"/>
                    <a:pt x="18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7392775" y="1581800"/>
              <a:ext cx="55500" cy="39550"/>
            </a:xfrm>
            <a:custGeom>
              <a:avLst/>
              <a:gdLst/>
              <a:ahLst/>
              <a:cxnLst/>
              <a:rect l="l" t="t" r="r" b="b"/>
              <a:pathLst>
                <a:path w="2220" h="1582" extrusionOk="0">
                  <a:moveTo>
                    <a:pt x="230" y="0"/>
                  </a:moveTo>
                  <a:cubicBezTo>
                    <a:pt x="165" y="0"/>
                    <a:pt x="100" y="34"/>
                    <a:pt x="61" y="93"/>
                  </a:cubicBezTo>
                  <a:cubicBezTo>
                    <a:pt x="0" y="184"/>
                    <a:pt x="31" y="275"/>
                    <a:pt x="122" y="336"/>
                  </a:cubicBezTo>
                  <a:lnTo>
                    <a:pt x="1915" y="1552"/>
                  </a:lnTo>
                  <a:cubicBezTo>
                    <a:pt x="1946" y="1552"/>
                    <a:pt x="1976" y="1552"/>
                    <a:pt x="2006" y="1582"/>
                  </a:cubicBezTo>
                  <a:cubicBezTo>
                    <a:pt x="2067" y="1552"/>
                    <a:pt x="2128" y="1521"/>
                    <a:pt x="2189" y="1491"/>
                  </a:cubicBezTo>
                  <a:cubicBezTo>
                    <a:pt x="2219" y="1400"/>
                    <a:pt x="2219" y="1278"/>
                    <a:pt x="2128" y="1217"/>
                  </a:cubicBezTo>
                  <a:lnTo>
                    <a:pt x="335" y="32"/>
                  </a:lnTo>
                  <a:cubicBezTo>
                    <a:pt x="302" y="10"/>
                    <a:pt x="266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7550075" y="1427575"/>
              <a:ext cx="149725" cy="165200"/>
            </a:xfrm>
            <a:custGeom>
              <a:avLst/>
              <a:gdLst/>
              <a:ahLst/>
              <a:cxnLst/>
              <a:rect l="l" t="t" r="r" b="b"/>
              <a:pathLst>
                <a:path w="5989" h="6608" extrusionOk="0">
                  <a:moveTo>
                    <a:pt x="4043" y="0"/>
                  </a:moveTo>
                  <a:lnTo>
                    <a:pt x="0" y="2584"/>
                  </a:lnTo>
                  <a:cubicBezTo>
                    <a:pt x="608" y="4559"/>
                    <a:pt x="1307" y="6505"/>
                    <a:pt x="1763" y="6566"/>
                  </a:cubicBezTo>
                  <a:cubicBezTo>
                    <a:pt x="1997" y="6590"/>
                    <a:pt x="2361" y="6607"/>
                    <a:pt x="2778" y="6607"/>
                  </a:cubicBezTo>
                  <a:cubicBezTo>
                    <a:pt x="3932" y="6607"/>
                    <a:pt x="5485" y="6471"/>
                    <a:pt x="5775" y="5958"/>
                  </a:cubicBezTo>
                  <a:cubicBezTo>
                    <a:pt x="5988" y="5623"/>
                    <a:pt x="5107" y="2888"/>
                    <a:pt x="4043" y="0"/>
                  </a:cubicBezTo>
                  <a:close/>
                </a:path>
              </a:pathLst>
            </a:custGeom>
            <a:solidFill>
              <a:srgbClr val="9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7544750" y="1422425"/>
              <a:ext cx="159600" cy="174625"/>
            </a:xfrm>
            <a:custGeom>
              <a:avLst/>
              <a:gdLst/>
              <a:ahLst/>
              <a:cxnLst/>
              <a:rect l="l" t="t" r="r" b="b"/>
              <a:pathLst>
                <a:path w="6384" h="6985" extrusionOk="0">
                  <a:moveTo>
                    <a:pt x="4165" y="480"/>
                  </a:moveTo>
                  <a:cubicBezTo>
                    <a:pt x="5624" y="4492"/>
                    <a:pt x="5897" y="5890"/>
                    <a:pt x="5836" y="6072"/>
                  </a:cubicBezTo>
                  <a:cubicBezTo>
                    <a:pt x="5607" y="6439"/>
                    <a:pt x="4206" y="6615"/>
                    <a:pt x="3022" y="6615"/>
                  </a:cubicBezTo>
                  <a:cubicBezTo>
                    <a:pt x="2634" y="6615"/>
                    <a:pt x="2269" y="6596"/>
                    <a:pt x="1976" y="6559"/>
                  </a:cubicBezTo>
                  <a:cubicBezTo>
                    <a:pt x="1915" y="6559"/>
                    <a:pt x="1490" y="6285"/>
                    <a:pt x="426" y="2850"/>
                  </a:cubicBezTo>
                  <a:lnTo>
                    <a:pt x="4165" y="480"/>
                  </a:lnTo>
                  <a:close/>
                  <a:moveTo>
                    <a:pt x="4256" y="1"/>
                  </a:moveTo>
                  <a:cubicBezTo>
                    <a:pt x="4225" y="1"/>
                    <a:pt x="4195" y="8"/>
                    <a:pt x="4165" y="24"/>
                  </a:cubicBezTo>
                  <a:lnTo>
                    <a:pt x="122" y="2638"/>
                  </a:lnTo>
                  <a:cubicBezTo>
                    <a:pt x="31" y="2668"/>
                    <a:pt x="0" y="2759"/>
                    <a:pt x="31" y="2850"/>
                  </a:cubicBezTo>
                  <a:cubicBezTo>
                    <a:pt x="1277" y="6863"/>
                    <a:pt x="1733" y="6923"/>
                    <a:pt x="1946" y="6954"/>
                  </a:cubicBezTo>
                  <a:cubicBezTo>
                    <a:pt x="2098" y="6984"/>
                    <a:pt x="2493" y="6984"/>
                    <a:pt x="3040" y="6984"/>
                  </a:cubicBezTo>
                  <a:cubicBezTo>
                    <a:pt x="4165" y="6984"/>
                    <a:pt x="5806" y="6863"/>
                    <a:pt x="6171" y="6255"/>
                  </a:cubicBezTo>
                  <a:cubicBezTo>
                    <a:pt x="6384" y="5890"/>
                    <a:pt x="5806" y="3823"/>
                    <a:pt x="4438" y="145"/>
                  </a:cubicBezTo>
                  <a:cubicBezTo>
                    <a:pt x="4438" y="84"/>
                    <a:pt x="4377" y="24"/>
                    <a:pt x="4347" y="24"/>
                  </a:cubicBezTo>
                  <a:cubicBezTo>
                    <a:pt x="4317" y="8"/>
                    <a:pt x="4286" y="1"/>
                    <a:pt x="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7554625" y="1507575"/>
              <a:ext cx="142875" cy="106950"/>
            </a:xfrm>
            <a:custGeom>
              <a:avLst/>
              <a:gdLst/>
              <a:ahLst/>
              <a:cxnLst/>
              <a:rect l="l" t="t" r="r" b="b"/>
              <a:pathLst>
                <a:path w="5715" h="4278" extrusionOk="0">
                  <a:moveTo>
                    <a:pt x="3206" y="0"/>
                  </a:moveTo>
                  <a:cubicBezTo>
                    <a:pt x="2035" y="0"/>
                    <a:pt x="760" y="1937"/>
                    <a:pt x="760" y="1937"/>
                  </a:cubicBezTo>
                  <a:cubicBezTo>
                    <a:pt x="61" y="2454"/>
                    <a:pt x="1" y="4277"/>
                    <a:pt x="1" y="4277"/>
                  </a:cubicBezTo>
                  <a:lnTo>
                    <a:pt x="4043" y="4277"/>
                  </a:lnTo>
                  <a:cubicBezTo>
                    <a:pt x="4043" y="4277"/>
                    <a:pt x="5046" y="4217"/>
                    <a:pt x="5289" y="4156"/>
                  </a:cubicBezTo>
                  <a:cubicBezTo>
                    <a:pt x="5533" y="4095"/>
                    <a:pt x="5715" y="3578"/>
                    <a:pt x="5593" y="2758"/>
                  </a:cubicBezTo>
                  <a:cubicBezTo>
                    <a:pt x="5472" y="1937"/>
                    <a:pt x="4773" y="478"/>
                    <a:pt x="3526" y="52"/>
                  </a:cubicBezTo>
                  <a:cubicBezTo>
                    <a:pt x="3421" y="17"/>
                    <a:pt x="3314" y="0"/>
                    <a:pt x="3206" y="0"/>
                  </a:cubicBezTo>
                  <a:close/>
                </a:path>
              </a:pathLst>
            </a:custGeom>
            <a:solidFill>
              <a:srgbClr val="9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7549300" y="1503275"/>
              <a:ext cx="153525" cy="115800"/>
            </a:xfrm>
            <a:custGeom>
              <a:avLst/>
              <a:gdLst/>
              <a:ahLst/>
              <a:cxnLst/>
              <a:rect l="l" t="t" r="r" b="b"/>
              <a:pathLst>
                <a:path w="6141" h="4632" extrusionOk="0">
                  <a:moveTo>
                    <a:pt x="3427" y="367"/>
                  </a:moveTo>
                  <a:cubicBezTo>
                    <a:pt x="3513" y="367"/>
                    <a:pt x="3597" y="380"/>
                    <a:pt x="3679" y="407"/>
                  </a:cubicBezTo>
                  <a:cubicBezTo>
                    <a:pt x="4864" y="832"/>
                    <a:pt x="5502" y="2170"/>
                    <a:pt x="5624" y="2960"/>
                  </a:cubicBezTo>
                  <a:cubicBezTo>
                    <a:pt x="5746" y="3750"/>
                    <a:pt x="5563" y="4115"/>
                    <a:pt x="5442" y="4145"/>
                  </a:cubicBezTo>
                  <a:cubicBezTo>
                    <a:pt x="5259" y="4206"/>
                    <a:pt x="4499" y="4237"/>
                    <a:pt x="4256" y="4267"/>
                  </a:cubicBezTo>
                  <a:lnTo>
                    <a:pt x="396" y="4267"/>
                  </a:lnTo>
                  <a:cubicBezTo>
                    <a:pt x="457" y="3720"/>
                    <a:pt x="639" y="2595"/>
                    <a:pt x="1095" y="2291"/>
                  </a:cubicBezTo>
                  <a:cubicBezTo>
                    <a:pt x="1095" y="2261"/>
                    <a:pt x="1125" y="2261"/>
                    <a:pt x="1125" y="2231"/>
                  </a:cubicBezTo>
                  <a:cubicBezTo>
                    <a:pt x="1485" y="1677"/>
                    <a:pt x="2551" y="367"/>
                    <a:pt x="3427" y="367"/>
                  </a:cubicBezTo>
                  <a:close/>
                  <a:moveTo>
                    <a:pt x="3397" y="0"/>
                  </a:moveTo>
                  <a:cubicBezTo>
                    <a:pt x="2203" y="0"/>
                    <a:pt x="985" y="1742"/>
                    <a:pt x="821" y="1987"/>
                  </a:cubicBezTo>
                  <a:cubicBezTo>
                    <a:pt x="122" y="2534"/>
                    <a:pt x="31" y="4267"/>
                    <a:pt x="31" y="4449"/>
                  </a:cubicBezTo>
                  <a:cubicBezTo>
                    <a:pt x="1" y="4541"/>
                    <a:pt x="92" y="4632"/>
                    <a:pt x="214" y="4632"/>
                  </a:cubicBezTo>
                  <a:lnTo>
                    <a:pt x="4256" y="4632"/>
                  </a:lnTo>
                  <a:cubicBezTo>
                    <a:pt x="4347" y="4632"/>
                    <a:pt x="5290" y="4571"/>
                    <a:pt x="5533" y="4510"/>
                  </a:cubicBezTo>
                  <a:cubicBezTo>
                    <a:pt x="5958" y="4419"/>
                    <a:pt x="6141" y="3750"/>
                    <a:pt x="5989" y="2899"/>
                  </a:cubicBezTo>
                  <a:cubicBezTo>
                    <a:pt x="5867" y="2048"/>
                    <a:pt x="5107" y="528"/>
                    <a:pt x="3800" y="72"/>
                  </a:cubicBezTo>
                  <a:cubicBezTo>
                    <a:pt x="3667" y="23"/>
                    <a:pt x="3532" y="0"/>
                    <a:pt x="3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7509025" y="1557425"/>
              <a:ext cx="146700" cy="57850"/>
            </a:xfrm>
            <a:custGeom>
              <a:avLst/>
              <a:gdLst/>
              <a:ahLst/>
              <a:cxnLst/>
              <a:rect l="l" t="t" r="r" b="b"/>
              <a:pathLst>
                <a:path w="5868" h="2314" extrusionOk="0">
                  <a:moveTo>
                    <a:pt x="3220" y="0"/>
                  </a:moveTo>
                  <a:cubicBezTo>
                    <a:pt x="2475" y="0"/>
                    <a:pt x="1749" y="203"/>
                    <a:pt x="1429" y="672"/>
                  </a:cubicBezTo>
                  <a:cubicBezTo>
                    <a:pt x="943" y="1432"/>
                    <a:pt x="1" y="1919"/>
                    <a:pt x="548" y="2101"/>
                  </a:cubicBezTo>
                  <a:lnTo>
                    <a:pt x="1125" y="2314"/>
                  </a:lnTo>
                  <a:lnTo>
                    <a:pt x="5867" y="2314"/>
                  </a:lnTo>
                  <a:cubicBezTo>
                    <a:pt x="5867" y="2314"/>
                    <a:pt x="5533" y="612"/>
                    <a:pt x="4530" y="216"/>
                  </a:cubicBezTo>
                  <a:cubicBezTo>
                    <a:pt x="4147" y="77"/>
                    <a:pt x="3680" y="0"/>
                    <a:pt x="3220" y="0"/>
                  </a:cubicBezTo>
                  <a:close/>
                </a:path>
              </a:pathLst>
            </a:custGeom>
            <a:solidFill>
              <a:srgbClr val="9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7512825" y="1552275"/>
              <a:ext cx="147450" cy="66800"/>
            </a:xfrm>
            <a:custGeom>
              <a:avLst/>
              <a:gdLst/>
              <a:ahLst/>
              <a:cxnLst/>
              <a:rect l="l" t="t" r="r" b="b"/>
              <a:pathLst>
                <a:path w="5898" h="2672" extrusionOk="0">
                  <a:moveTo>
                    <a:pt x="3041" y="370"/>
                  </a:moveTo>
                  <a:cubicBezTo>
                    <a:pt x="3480" y="370"/>
                    <a:pt x="3936" y="450"/>
                    <a:pt x="4317" y="605"/>
                  </a:cubicBezTo>
                  <a:cubicBezTo>
                    <a:pt x="4986" y="848"/>
                    <a:pt x="5350" y="1851"/>
                    <a:pt x="5442" y="2307"/>
                  </a:cubicBezTo>
                  <a:lnTo>
                    <a:pt x="1004" y="2307"/>
                  </a:lnTo>
                  <a:lnTo>
                    <a:pt x="487" y="2125"/>
                  </a:lnTo>
                  <a:lnTo>
                    <a:pt x="457" y="2125"/>
                  </a:lnTo>
                  <a:cubicBezTo>
                    <a:pt x="548" y="1973"/>
                    <a:pt x="669" y="1851"/>
                    <a:pt x="791" y="1729"/>
                  </a:cubicBezTo>
                  <a:cubicBezTo>
                    <a:pt x="1034" y="1486"/>
                    <a:pt x="1277" y="1243"/>
                    <a:pt x="1460" y="970"/>
                  </a:cubicBezTo>
                  <a:cubicBezTo>
                    <a:pt x="1719" y="563"/>
                    <a:pt x="2360" y="370"/>
                    <a:pt x="3041" y="370"/>
                  </a:cubicBezTo>
                  <a:close/>
                  <a:moveTo>
                    <a:pt x="3060" y="0"/>
                  </a:moveTo>
                  <a:cubicBezTo>
                    <a:pt x="2249" y="0"/>
                    <a:pt x="1470" y="240"/>
                    <a:pt x="1125" y="757"/>
                  </a:cubicBezTo>
                  <a:cubicBezTo>
                    <a:pt x="943" y="1000"/>
                    <a:pt x="761" y="1243"/>
                    <a:pt x="518" y="1456"/>
                  </a:cubicBezTo>
                  <a:cubicBezTo>
                    <a:pt x="214" y="1760"/>
                    <a:pt x="1" y="1973"/>
                    <a:pt x="62" y="2216"/>
                  </a:cubicBezTo>
                  <a:cubicBezTo>
                    <a:pt x="92" y="2368"/>
                    <a:pt x="214" y="2459"/>
                    <a:pt x="335" y="2489"/>
                  </a:cubicBezTo>
                  <a:lnTo>
                    <a:pt x="913" y="2672"/>
                  </a:lnTo>
                  <a:lnTo>
                    <a:pt x="5715" y="2672"/>
                  </a:lnTo>
                  <a:cubicBezTo>
                    <a:pt x="5746" y="2672"/>
                    <a:pt x="5806" y="2672"/>
                    <a:pt x="5837" y="2641"/>
                  </a:cubicBezTo>
                  <a:cubicBezTo>
                    <a:pt x="5867" y="2581"/>
                    <a:pt x="5898" y="2520"/>
                    <a:pt x="5898" y="2459"/>
                  </a:cubicBezTo>
                  <a:cubicBezTo>
                    <a:pt x="5867" y="2398"/>
                    <a:pt x="5563" y="666"/>
                    <a:pt x="4439" y="240"/>
                  </a:cubicBezTo>
                  <a:cubicBezTo>
                    <a:pt x="4023" y="83"/>
                    <a:pt x="3536" y="0"/>
                    <a:pt x="3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7531825" y="1575750"/>
              <a:ext cx="47600" cy="43325"/>
            </a:xfrm>
            <a:custGeom>
              <a:avLst/>
              <a:gdLst/>
              <a:ahLst/>
              <a:cxnLst/>
              <a:rect l="l" t="t" r="r" b="b"/>
              <a:pathLst>
                <a:path w="1904" h="1733" extrusionOk="0">
                  <a:moveTo>
                    <a:pt x="1625" y="1"/>
                  </a:moveTo>
                  <a:cubicBezTo>
                    <a:pt x="1580" y="1"/>
                    <a:pt x="1532" y="19"/>
                    <a:pt x="1490" y="61"/>
                  </a:cubicBezTo>
                  <a:lnTo>
                    <a:pt x="92" y="1429"/>
                  </a:lnTo>
                  <a:cubicBezTo>
                    <a:pt x="1" y="1490"/>
                    <a:pt x="1" y="1611"/>
                    <a:pt x="92" y="1702"/>
                  </a:cubicBezTo>
                  <a:cubicBezTo>
                    <a:pt x="122" y="1733"/>
                    <a:pt x="153" y="1733"/>
                    <a:pt x="213" y="1733"/>
                  </a:cubicBezTo>
                  <a:cubicBezTo>
                    <a:pt x="274" y="1733"/>
                    <a:pt x="305" y="1733"/>
                    <a:pt x="335" y="1702"/>
                  </a:cubicBezTo>
                  <a:lnTo>
                    <a:pt x="1764" y="335"/>
                  </a:lnTo>
                  <a:cubicBezTo>
                    <a:pt x="1904" y="195"/>
                    <a:pt x="1775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7567550" y="1587050"/>
              <a:ext cx="32500" cy="31275"/>
            </a:xfrm>
            <a:custGeom>
              <a:avLst/>
              <a:gdLst/>
              <a:ahLst/>
              <a:cxnLst/>
              <a:rect l="l" t="t" r="r" b="b"/>
              <a:pathLst>
                <a:path w="1300" h="1251" extrusionOk="0">
                  <a:moveTo>
                    <a:pt x="1040" y="0"/>
                  </a:moveTo>
                  <a:cubicBezTo>
                    <a:pt x="996" y="0"/>
                    <a:pt x="950" y="19"/>
                    <a:pt x="912" y="65"/>
                  </a:cubicBezTo>
                  <a:lnTo>
                    <a:pt x="122" y="916"/>
                  </a:lnTo>
                  <a:cubicBezTo>
                    <a:pt x="0" y="1038"/>
                    <a:pt x="91" y="1250"/>
                    <a:pt x="243" y="1250"/>
                  </a:cubicBezTo>
                  <a:cubicBezTo>
                    <a:pt x="304" y="1250"/>
                    <a:pt x="365" y="1220"/>
                    <a:pt x="395" y="1190"/>
                  </a:cubicBezTo>
                  <a:lnTo>
                    <a:pt x="1186" y="308"/>
                  </a:lnTo>
                  <a:cubicBezTo>
                    <a:pt x="1300" y="171"/>
                    <a:pt x="1174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7600225" y="1593225"/>
              <a:ext cx="27825" cy="26625"/>
            </a:xfrm>
            <a:custGeom>
              <a:avLst/>
              <a:gdLst/>
              <a:ahLst/>
              <a:cxnLst/>
              <a:rect l="l" t="t" r="r" b="b"/>
              <a:pathLst>
                <a:path w="1113" h="1065" extrusionOk="0">
                  <a:moveTo>
                    <a:pt x="848" y="1"/>
                  </a:moveTo>
                  <a:cubicBezTo>
                    <a:pt x="807" y="1"/>
                    <a:pt x="765" y="19"/>
                    <a:pt x="730" y="61"/>
                  </a:cubicBezTo>
                  <a:lnTo>
                    <a:pt x="61" y="730"/>
                  </a:lnTo>
                  <a:cubicBezTo>
                    <a:pt x="0" y="791"/>
                    <a:pt x="0" y="912"/>
                    <a:pt x="61" y="1003"/>
                  </a:cubicBezTo>
                  <a:cubicBezTo>
                    <a:pt x="91" y="1034"/>
                    <a:pt x="152" y="1064"/>
                    <a:pt x="183" y="1064"/>
                  </a:cubicBezTo>
                  <a:cubicBezTo>
                    <a:pt x="243" y="1064"/>
                    <a:pt x="304" y="1034"/>
                    <a:pt x="335" y="1003"/>
                  </a:cubicBezTo>
                  <a:lnTo>
                    <a:pt x="973" y="335"/>
                  </a:lnTo>
                  <a:cubicBezTo>
                    <a:pt x="1113" y="195"/>
                    <a:pt x="984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7125275" y="1341700"/>
              <a:ext cx="9925" cy="95000"/>
            </a:xfrm>
            <a:custGeom>
              <a:avLst/>
              <a:gdLst/>
              <a:ahLst/>
              <a:cxnLst/>
              <a:rect l="l" t="t" r="r" b="b"/>
              <a:pathLst>
                <a:path w="397" h="3800" extrusionOk="0">
                  <a:moveTo>
                    <a:pt x="1" y="3800"/>
                  </a:moveTo>
                  <a:lnTo>
                    <a:pt x="39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7120725" y="1336375"/>
              <a:ext cx="19775" cy="105650"/>
            </a:xfrm>
            <a:custGeom>
              <a:avLst/>
              <a:gdLst/>
              <a:ahLst/>
              <a:cxnLst/>
              <a:rect l="l" t="t" r="r" b="b"/>
              <a:pathLst>
                <a:path w="791" h="4226" extrusionOk="0">
                  <a:moveTo>
                    <a:pt x="609" y="1"/>
                  </a:moveTo>
                  <a:cubicBezTo>
                    <a:pt x="517" y="1"/>
                    <a:pt x="426" y="61"/>
                    <a:pt x="396" y="183"/>
                  </a:cubicBezTo>
                  <a:lnTo>
                    <a:pt x="31" y="4013"/>
                  </a:lnTo>
                  <a:cubicBezTo>
                    <a:pt x="1" y="4104"/>
                    <a:pt x="92" y="4195"/>
                    <a:pt x="183" y="4226"/>
                  </a:cubicBezTo>
                  <a:cubicBezTo>
                    <a:pt x="305" y="4226"/>
                    <a:pt x="396" y="4134"/>
                    <a:pt x="396" y="4043"/>
                  </a:cubicBezTo>
                  <a:lnTo>
                    <a:pt x="791" y="213"/>
                  </a:lnTo>
                  <a:cubicBezTo>
                    <a:pt x="791" y="122"/>
                    <a:pt x="700" y="3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7151500" y="1697100"/>
              <a:ext cx="190775" cy="628900"/>
            </a:xfrm>
            <a:custGeom>
              <a:avLst/>
              <a:gdLst/>
              <a:ahLst/>
              <a:cxnLst/>
              <a:rect l="l" t="t" r="r" b="b"/>
              <a:pathLst>
                <a:path w="7631" h="25156" extrusionOk="0">
                  <a:moveTo>
                    <a:pt x="3698" y="1"/>
                  </a:moveTo>
                  <a:cubicBezTo>
                    <a:pt x="3061" y="1"/>
                    <a:pt x="2254" y="244"/>
                    <a:pt x="1551" y="1202"/>
                  </a:cubicBezTo>
                  <a:cubicBezTo>
                    <a:pt x="153" y="3147"/>
                    <a:pt x="1" y="6095"/>
                    <a:pt x="244" y="7189"/>
                  </a:cubicBezTo>
                  <a:cubicBezTo>
                    <a:pt x="457" y="8284"/>
                    <a:pt x="852" y="10168"/>
                    <a:pt x="852" y="10168"/>
                  </a:cubicBezTo>
                  <a:lnTo>
                    <a:pt x="2797" y="24758"/>
                  </a:lnTo>
                  <a:cubicBezTo>
                    <a:pt x="2797" y="24758"/>
                    <a:pt x="3253" y="25153"/>
                    <a:pt x="4591" y="25153"/>
                  </a:cubicBezTo>
                  <a:cubicBezTo>
                    <a:pt x="4622" y="25155"/>
                    <a:pt x="4654" y="25155"/>
                    <a:pt x="4686" y="25155"/>
                  </a:cubicBezTo>
                  <a:cubicBezTo>
                    <a:pt x="5353" y="25155"/>
                    <a:pt x="6007" y="24852"/>
                    <a:pt x="6384" y="24272"/>
                  </a:cubicBezTo>
                  <a:cubicBezTo>
                    <a:pt x="6384" y="24272"/>
                    <a:pt x="7630" y="7676"/>
                    <a:pt x="7326" y="4484"/>
                  </a:cubicBezTo>
                  <a:cubicBezTo>
                    <a:pt x="7144" y="2600"/>
                    <a:pt x="6536" y="1384"/>
                    <a:pt x="5594" y="563"/>
                  </a:cubicBezTo>
                  <a:lnTo>
                    <a:pt x="4834" y="259"/>
                  </a:lnTo>
                  <a:cubicBezTo>
                    <a:pt x="4834" y="259"/>
                    <a:pt x="4356" y="1"/>
                    <a:pt x="3698" y="1"/>
                  </a:cubicBezTo>
                  <a:close/>
                </a:path>
              </a:pathLst>
            </a:custGeom>
            <a:solidFill>
              <a:srgbClr val="9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7146950" y="1692375"/>
              <a:ext cx="200625" cy="638300"/>
            </a:xfrm>
            <a:custGeom>
              <a:avLst/>
              <a:gdLst/>
              <a:ahLst/>
              <a:cxnLst/>
              <a:rect l="l" t="t" r="r" b="b"/>
              <a:pathLst>
                <a:path w="8025" h="25532" extrusionOk="0">
                  <a:moveTo>
                    <a:pt x="3849" y="372"/>
                  </a:moveTo>
                  <a:cubicBezTo>
                    <a:pt x="4438" y="372"/>
                    <a:pt x="4879" y="600"/>
                    <a:pt x="4925" y="631"/>
                  </a:cubicBezTo>
                  <a:lnTo>
                    <a:pt x="5684" y="935"/>
                  </a:lnTo>
                  <a:cubicBezTo>
                    <a:pt x="6596" y="1725"/>
                    <a:pt x="7143" y="2971"/>
                    <a:pt x="7326" y="4673"/>
                  </a:cubicBezTo>
                  <a:cubicBezTo>
                    <a:pt x="7599" y="7743"/>
                    <a:pt x="6444" y="23427"/>
                    <a:pt x="6384" y="24400"/>
                  </a:cubicBezTo>
                  <a:cubicBezTo>
                    <a:pt x="6025" y="24869"/>
                    <a:pt x="5516" y="25138"/>
                    <a:pt x="4947" y="25138"/>
                  </a:cubicBezTo>
                  <a:cubicBezTo>
                    <a:pt x="4890" y="25138"/>
                    <a:pt x="4831" y="25135"/>
                    <a:pt x="4773" y="25129"/>
                  </a:cubicBezTo>
                  <a:cubicBezTo>
                    <a:pt x="4679" y="25140"/>
                    <a:pt x="4584" y="25145"/>
                    <a:pt x="4489" y="25145"/>
                  </a:cubicBezTo>
                  <a:cubicBezTo>
                    <a:pt x="4030" y="25145"/>
                    <a:pt x="3564" y="25027"/>
                    <a:pt x="3162" y="24826"/>
                  </a:cubicBezTo>
                  <a:lnTo>
                    <a:pt x="1216" y="10327"/>
                  </a:lnTo>
                  <a:cubicBezTo>
                    <a:pt x="1216" y="10327"/>
                    <a:pt x="791" y="8412"/>
                    <a:pt x="578" y="7348"/>
                  </a:cubicBezTo>
                  <a:cubicBezTo>
                    <a:pt x="365" y="6284"/>
                    <a:pt x="517" y="3397"/>
                    <a:pt x="1885" y="1482"/>
                  </a:cubicBezTo>
                  <a:cubicBezTo>
                    <a:pt x="2523" y="600"/>
                    <a:pt x="3260" y="372"/>
                    <a:pt x="3849" y="372"/>
                  </a:cubicBezTo>
                  <a:close/>
                  <a:moveTo>
                    <a:pt x="3884" y="0"/>
                  </a:moveTo>
                  <a:cubicBezTo>
                    <a:pt x="2981" y="0"/>
                    <a:pt x="2102" y="456"/>
                    <a:pt x="1581" y="1269"/>
                  </a:cubicBezTo>
                  <a:cubicBezTo>
                    <a:pt x="152" y="3275"/>
                    <a:pt x="0" y="6345"/>
                    <a:pt x="244" y="7439"/>
                  </a:cubicBezTo>
                  <a:cubicBezTo>
                    <a:pt x="487" y="8503"/>
                    <a:pt x="851" y="10388"/>
                    <a:pt x="851" y="10388"/>
                  </a:cubicBezTo>
                  <a:lnTo>
                    <a:pt x="2797" y="24978"/>
                  </a:lnTo>
                  <a:cubicBezTo>
                    <a:pt x="2797" y="25008"/>
                    <a:pt x="2827" y="25069"/>
                    <a:pt x="2888" y="25099"/>
                  </a:cubicBezTo>
                  <a:cubicBezTo>
                    <a:pt x="2888" y="25099"/>
                    <a:pt x="3405" y="25525"/>
                    <a:pt x="4773" y="25525"/>
                  </a:cubicBezTo>
                  <a:cubicBezTo>
                    <a:pt x="4830" y="25529"/>
                    <a:pt x="4886" y="25531"/>
                    <a:pt x="4943" y="25531"/>
                  </a:cubicBezTo>
                  <a:cubicBezTo>
                    <a:pt x="5671" y="25531"/>
                    <a:pt x="6353" y="25172"/>
                    <a:pt x="6748" y="24552"/>
                  </a:cubicBezTo>
                  <a:cubicBezTo>
                    <a:pt x="6779" y="24552"/>
                    <a:pt x="6779" y="24522"/>
                    <a:pt x="6779" y="24491"/>
                  </a:cubicBezTo>
                  <a:cubicBezTo>
                    <a:pt x="6839" y="23822"/>
                    <a:pt x="8025" y="7834"/>
                    <a:pt x="7721" y="4643"/>
                  </a:cubicBezTo>
                  <a:cubicBezTo>
                    <a:pt x="7539" y="2819"/>
                    <a:pt x="6961" y="1482"/>
                    <a:pt x="5928" y="631"/>
                  </a:cubicBezTo>
                  <a:cubicBezTo>
                    <a:pt x="5897" y="600"/>
                    <a:pt x="5897" y="600"/>
                    <a:pt x="5867" y="600"/>
                  </a:cubicBezTo>
                  <a:lnTo>
                    <a:pt x="5107" y="296"/>
                  </a:lnTo>
                  <a:cubicBezTo>
                    <a:pt x="4715" y="96"/>
                    <a:pt x="4297" y="0"/>
                    <a:pt x="3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7444075" y="1695200"/>
              <a:ext cx="274325" cy="636825"/>
            </a:xfrm>
            <a:custGeom>
              <a:avLst/>
              <a:gdLst/>
              <a:ahLst/>
              <a:cxnLst/>
              <a:rect l="l" t="t" r="r" b="b"/>
              <a:pathLst>
                <a:path w="10973" h="25473" extrusionOk="0">
                  <a:moveTo>
                    <a:pt x="5471" y="1"/>
                  </a:moveTo>
                  <a:cubicBezTo>
                    <a:pt x="4742" y="578"/>
                    <a:pt x="4104" y="1278"/>
                    <a:pt x="3587" y="2037"/>
                  </a:cubicBezTo>
                  <a:cubicBezTo>
                    <a:pt x="2341" y="4013"/>
                    <a:pt x="1854" y="10001"/>
                    <a:pt x="1854" y="10001"/>
                  </a:cubicBezTo>
                  <a:cubicBezTo>
                    <a:pt x="1854" y="10001"/>
                    <a:pt x="1702" y="13375"/>
                    <a:pt x="1550" y="14682"/>
                  </a:cubicBezTo>
                  <a:cubicBezTo>
                    <a:pt x="1398" y="16019"/>
                    <a:pt x="0" y="24682"/>
                    <a:pt x="0" y="24682"/>
                  </a:cubicBezTo>
                  <a:cubicBezTo>
                    <a:pt x="334" y="24986"/>
                    <a:pt x="730" y="25229"/>
                    <a:pt x="1155" y="25381"/>
                  </a:cubicBezTo>
                  <a:cubicBezTo>
                    <a:pt x="1459" y="25442"/>
                    <a:pt x="1763" y="25472"/>
                    <a:pt x="2063" y="25472"/>
                  </a:cubicBezTo>
                  <a:cubicBezTo>
                    <a:pt x="2363" y="25472"/>
                    <a:pt x="2660" y="25442"/>
                    <a:pt x="2949" y="25381"/>
                  </a:cubicBezTo>
                  <a:cubicBezTo>
                    <a:pt x="2949" y="25381"/>
                    <a:pt x="3587" y="24044"/>
                    <a:pt x="3830" y="23588"/>
                  </a:cubicBezTo>
                  <a:cubicBezTo>
                    <a:pt x="4043" y="23102"/>
                    <a:pt x="8663" y="8998"/>
                    <a:pt x="8876" y="8208"/>
                  </a:cubicBezTo>
                  <a:cubicBezTo>
                    <a:pt x="9119" y="7448"/>
                    <a:pt x="10973" y="2433"/>
                    <a:pt x="9666" y="1186"/>
                  </a:cubicBezTo>
                  <a:cubicBezTo>
                    <a:pt x="9028" y="578"/>
                    <a:pt x="7265" y="214"/>
                    <a:pt x="5471" y="1"/>
                  </a:cubicBezTo>
                  <a:close/>
                </a:path>
              </a:pathLst>
            </a:custGeom>
            <a:solidFill>
              <a:srgbClr val="9C6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7438750" y="1690325"/>
              <a:ext cx="278900" cy="646450"/>
            </a:xfrm>
            <a:custGeom>
              <a:avLst/>
              <a:gdLst/>
              <a:ahLst/>
              <a:cxnLst/>
              <a:rect l="l" t="t" r="r" b="b"/>
              <a:pathLst>
                <a:path w="11156" h="25858" extrusionOk="0">
                  <a:moveTo>
                    <a:pt x="5776" y="409"/>
                  </a:moveTo>
                  <a:cubicBezTo>
                    <a:pt x="8420" y="743"/>
                    <a:pt x="9393" y="1199"/>
                    <a:pt x="9727" y="1533"/>
                  </a:cubicBezTo>
                  <a:cubicBezTo>
                    <a:pt x="10456" y="2232"/>
                    <a:pt x="10244" y="4391"/>
                    <a:pt x="9028" y="7977"/>
                  </a:cubicBezTo>
                  <a:cubicBezTo>
                    <a:pt x="8967" y="8129"/>
                    <a:pt x="8937" y="8251"/>
                    <a:pt x="8906" y="8342"/>
                  </a:cubicBezTo>
                  <a:cubicBezTo>
                    <a:pt x="8633" y="9254"/>
                    <a:pt x="4073" y="23236"/>
                    <a:pt x="3861" y="23692"/>
                  </a:cubicBezTo>
                  <a:cubicBezTo>
                    <a:pt x="3648" y="24087"/>
                    <a:pt x="3162" y="25090"/>
                    <a:pt x="3040" y="25394"/>
                  </a:cubicBezTo>
                  <a:cubicBezTo>
                    <a:pt x="2766" y="25455"/>
                    <a:pt x="2493" y="25485"/>
                    <a:pt x="2223" y="25485"/>
                  </a:cubicBezTo>
                  <a:cubicBezTo>
                    <a:pt x="1953" y="25485"/>
                    <a:pt x="1687" y="25455"/>
                    <a:pt x="1429" y="25394"/>
                  </a:cubicBezTo>
                  <a:cubicBezTo>
                    <a:pt x="1064" y="25242"/>
                    <a:pt x="699" y="25060"/>
                    <a:pt x="396" y="24786"/>
                  </a:cubicBezTo>
                  <a:cubicBezTo>
                    <a:pt x="547" y="23844"/>
                    <a:pt x="1794" y="16154"/>
                    <a:pt x="1946" y="14907"/>
                  </a:cubicBezTo>
                  <a:cubicBezTo>
                    <a:pt x="2098" y="13570"/>
                    <a:pt x="2250" y="10257"/>
                    <a:pt x="2250" y="10196"/>
                  </a:cubicBezTo>
                  <a:cubicBezTo>
                    <a:pt x="2280" y="10135"/>
                    <a:pt x="2736" y="4239"/>
                    <a:pt x="3952" y="2354"/>
                  </a:cubicBezTo>
                  <a:cubicBezTo>
                    <a:pt x="4438" y="1594"/>
                    <a:pt x="5046" y="925"/>
                    <a:pt x="5776" y="409"/>
                  </a:cubicBezTo>
                  <a:close/>
                  <a:moveTo>
                    <a:pt x="5682" y="1"/>
                  </a:moveTo>
                  <a:cubicBezTo>
                    <a:pt x="5651" y="1"/>
                    <a:pt x="5615" y="22"/>
                    <a:pt x="5593" y="44"/>
                  </a:cubicBezTo>
                  <a:cubicBezTo>
                    <a:pt x="4833" y="621"/>
                    <a:pt x="4165" y="1321"/>
                    <a:pt x="3617" y="2141"/>
                  </a:cubicBezTo>
                  <a:cubicBezTo>
                    <a:pt x="2371" y="4117"/>
                    <a:pt x="1915" y="9923"/>
                    <a:pt x="1885" y="10196"/>
                  </a:cubicBezTo>
                  <a:cubicBezTo>
                    <a:pt x="1885" y="10226"/>
                    <a:pt x="1733" y="13540"/>
                    <a:pt x="1581" y="14847"/>
                  </a:cubicBezTo>
                  <a:cubicBezTo>
                    <a:pt x="1429" y="16154"/>
                    <a:pt x="0" y="24725"/>
                    <a:pt x="0" y="24816"/>
                  </a:cubicBezTo>
                  <a:cubicBezTo>
                    <a:pt x="0" y="24877"/>
                    <a:pt x="31" y="24938"/>
                    <a:pt x="61" y="24999"/>
                  </a:cubicBezTo>
                  <a:cubicBezTo>
                    <a:pt x="426" y="25333"/>
                    <a:pt x="851" y="25576"/>
                    <a:pt x="1307" y="25759"/>
                  </a:cubicBezTo>
                  <a:cubicBezTo>
                    <a:pt x="1531" y="25808"/>
                    <a:pt x="1754" y="25858"/>
                    <a:pt x="1994" y="25858"/>
                  </a:cubicBezTo>
                  <a:cubicBezTo>
                    <a:pt x="2048" y="25858"/>
                    <a:pt x="2103" y="25855"/>
                    <a:pt x="2158" y="25850"/>
                  </a:cubicBezTo>
                  <a:cubicBezTo>
                    <a:pt x="2493" y="25850"/>
                    <a:pt x="2858" y="25819"/>
                    <a:pt x="3192" y="25759"/>
                  </a:cubicBezTo>
                  <a:cubicBezTo>
                    <a:pt x="3253" y="25728"/>
                    <a:pt x="3313" y="25698"/>
                    <a:pt x="3344" y="25637"/>
                  </a:cubicBezTo>
                  <a:cubicBezTo>
                    <a:pt x="3344" y="25637"/>
                    <a:pt x="3952" y="24330"/>
                    <a:pt x="4195" y="23844"/>
                  </a:cubicBezTo>
                  <a:cubicBezTo>
                    <a:pt x="4469" y="23327"/>
                    <a:pt x="9241" y="8585"/>
                    <a:pt x="9271" y="8464"/>
                  </a:cubicBezTo>
                  <a:lnTo>
                    <a:pt x="9393" y="8068"/>
                  </a:lnTo>
                  <a:cubicBezTo>
                    <a:pt x="10213" y="5637"/>
                    <a:pt x="11156" y="2324"/>
                    <a:pt x="10001" y="1229"/>
                  </a:cubicBezTo>
                  <a:cubicBezTo>
                    <a:pt x="9423" y="713"/>
                    <a:pt x="7994" y="287"/>
                    <a:pt x="5715" y="14"/>
                  </a:cubicBezTo>
                  <a:cubicBezTo>
                    <a:pt x="5706" y="5"/>
                    <a:pt x="5694" y="1"/>
                    <a:pt x="5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7418225" y="2283500"/>
              <a:ext cx="234075" cy="154900"/>
            </a:xfrm>
            <a:custGeom>
              <a:avLst/>
              <a:gdLst/>
              <a:ahLst/>
              <a:cxnLst/>
              <a:rect l="l" t="t" r="r" b="b"/>
              <a:pathLst>
                <a:path w="9363" h="6196" extrusionOk="0">
                  <a:moveTo>
                    <a:pt x="4442" y="0"/>
                  </a:moveTo>
                  <a:cubicBezTo>
                    <a:pt x="3473" y="0"/>
                    <a:pt x="2736" y="998"/>
                    <a:pt x="2736" y="998"/>
                  </a:cubicBezTo>
                  <a:lnTo>
                    <a:pt x="852" y="512"/>
                  </a:lnTo>
                  <a:cubicBezTo>
                    <a:pt x="852" y="512"/>
                    <a:pt x="1" y="4099"/>
                    <a:pt x="1" y="4950"/>
                  </a:cubicBezTo>
                  <a:cubicBezTo>
                    <a:pt x="1" y="5831"/>
                    <a:pt x="1399" y="6196"/>
                    <a:pt x="1399" y="6196"/>
                  </a:cubicBezTo>
                  <a:lnTo>
                    <a:pt x="8208" y="6196"/>
                  </a:lnTo>
                  <a:cubicBezTo>
                    <a:pt x="8420" y="6196"/>
                    <a:pt x="9363" y="5740"/>
                    <a:pt x="8907" y="4889"/>
                  </a:cubicBezTo>
                  <a:cubicBezTo>
                    <a:pt x="8420" y="4038"/>
                    <a:pt x="7174" y="3247"/>
                    <a:pt x="6566" y="2852"/>
                  </a:cubicBezTo>
                  <a:cubicBezTo>
                    <a:pt x="6049" y="2579"/>
                    <a:pt x="5593" y="2184"/>
                    <a:pt x="5320" y="1697"/>
                  </a:cubicBezTo>
                  <a:cubicBezTo>
                    <a:pt x="5320" y="1697"/>
                    <a:pt x="6019" y="360"/>
                    <a:pt x="4834" y="56"/>
                  </a:cubicBezTo>
                  <a:cubicBezTo>
                    <a:pt x="4700" y="17"/>
                    <a:pt x="4569" y="0"/>
                    <a:pt x="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7413675" y="2278800"/>
              <a:ext cx="236350" cy="164925"/>
            </a:xfrm>
            <a:custGeom>
              <a:avLst/>
              <a:gdLst/>
              <a:ahLst/>
              <a:cxnLst/>
              <a:rect l="l" t="t" r="r" b="b"/>
              <a:pathLst>
                <a:path w="9454" h="6597" extrusionOk="0">
                  <a:moveTo>
                    <a:pt x="4655" y="383"/>
                  </a:moveTo>
                  <a:cubicBezTo>
                    <a:pt x="4763" y="383"/>
                    <a:pt x="4873" y="397"/>
                    <a:pt x="4985" y="426"/>
                  </a:cubicBezTo>
                  <a:cubicBezTo>
                    <a:pt x="5168" y="457"/>
                    <a:pt x="5350" y="578"/>
                    <a:pt x="5441" y="791"/>
                  </a:cubicBezTo>
                  <a:cubicBezTo>
                    <a:pt x="5532" y="1125"/>
                    <a:pt x="5502" y="1490"/>
                    <a:pt x="5320" y="1794"/>
                  </a:cubicBezTo>
                  <a:lnTo>
                    <a:pt x="5259" y="1885"/>
                  </a:lnTo>
                  <a:lnTo>
                    <a:pt x="5320" y="1976"/>
                  </a:lnTo>
                  <a:cubicBezTo>
                    <a:pt x="5624" y="2493"/>
                    <a:pt x="6079" y="2919"/>
                    <a:pt x="6627" y="3192"/>
                  </a:cubicBezTo>
                  <a:cubicBezTo>
                    <a:pt x="7234" y="3587"/>
                    <a:pt x="8481" y="4347"/>
                    <a:pt x="8906" y="5168"/>
                  </a:cubicBezTo>
                  <a:cubicBezTo>
                    <a:pt x="9028" y="5350"/>
                    <a:pt x="9058" y="5594"/>
                    <a:pt x="8937" y="5806"/>
                  </a:cubicBezTo>
                  <a:cubicBezTo>
                    <a:pt x="8815" y="6019"/>
                    <a:pt x="8602" y="6141"/>
                    <a:pt x="8390" y="6201"/>
                  </a:cubicBezTo>
                  <a:lnTo>
                    <a:pt x="1611" y="6201"/>
                  </a:lnTo>
                  <a:cubicBezTo>
                    <a:pt x="1247" y="6110"/>
                    <a:pt x="365" y="5715"/>
                    <a:pt x="365" y="5138"/>
                  </a:cubicBezTo>
                  <a:cubicBezTo>
                    <a:pt x="365" y="4438"/>
                    <a:pt x="1003" y="1703"/>
                    <a:pt x="1186" y="943"/>
                  </a:cubicBezTo>
                  <a:lnTo>
                    <a:pt x="3009" y="1399"/>
                  </a:lnTo>
                  <a:lnTo>
                    <a:pt x="3070" y="1277"/>
                  </a:lnTo>
                  <a:cubicBezTo>
                    <a:pt x="3070" y="1277"/>
                    <a:pt x="3771" y="383"/>
                    <a:pt x="4655" y="383"/>
                  </a:cubicBezTo>
                  <a:close/>
                  <a:moveTo>
                    <a:pt x="4632" y="0"/>
                  </a:moveTo>
                  <a:cubicBezTo>
                    <a:pt x="3748" y="0"/>
                    <a:pt x="3067" y="712"/>
                    <a:pt x="2857" y="973"/>
                  </a:cubicBezTo>
                  <a:lnTo>
                    <a:pt x="912" y="487"/>
                  </a:lnTo>
                  <a:lnTo>
                    <a:pt x="851" y="669"/>
                  </a:lnTo>
                  <a:cubicBezTo>
                    <a:pt x="821" y="821"/>
                    <a:pt x="0" y="4287"/>
                    <a:pt x="0" y="5168"/>
                  </a:cubicBezTo>
                  <a:cubicBezTo>
                    <a:pt x="0" y="6141"/>
                    <a:pt x="1490" y="6597"/>
                    <a:pt x="1550" y="6597"/>
                  </a:cubicBezTo>
                  <a:lnTo>
                    <a:pt x="8390" y="6597"/>
                  </a:lnTo>
                  <a:cubicBezTo>
                    <a:pt x="8754" y="6536"/>
                    <a:pt x="9089" y="6323"/>
                    <a:pt x="9271" y="6019"/>
                  </a:cubicBezTo>
                  <a:cubicBezTo>
                    <a:pt x="9453" y="5685"/>
                    <a:pt x="9453" y="5290"/>
                    <a:pt x="9241" y="4986"/>
                  </a:cubicBezTo>
                  <a:cubicBezTo>
                    <a:pt x="8754" y="4074"/>
                    <a:pt x="7478" y="3283"/>
                    <a:pt x="6839" y="2888"/>
                  </a:cubicBezTo>
                  <a:cubicBezTo>
                    <a:pt x="6383" y="2645"/>
                    <a:pt x="5988" y="2311"/>
                    <a:pt x="5715" y="1885"/>
                  </a:cubicBezTo>
                  <a:cubicBezTo>
                    <a:pt x="5897" y="1490"/>
                    <a:pt x="5927" y="1034"/>
                    <a:pt x="5806" y="639"/>
                  </a:cubicBezTo>
                  <a:cubicBezTo>
                    <a:pt x="5654" y="335"/>
                    <a:pt x="5380" y="122"/>
                    <a:pt x="5076" y="62"/>
                  </a:cubicBezTo>
                  <a:cubicBezTo>
                    <a:pt x="4924" y="19"/>
                    <a:pt x="4775" y="0"/>
                    <a:pt x="4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7194050" y="2261050"/>
              <a:ext cx="193050" cy="180925"/>
            </a:xfrm>
            <a:custGeom>
              <a:avLst/>
              <a:gdLst/>
              <a:ahLst/>
              <a:cxnLst/>
              <a:rect l="l" t="t" r="r" b="b"/>
              <a:pathLst>
                <a:path w="7722" h="7237" extrusionOk="0">
                  <a:moveTo>
                    <a:pt x="3412" y="0"/>
                  </a:moveTo>
                  <a:cubicBezTo>
                    <a:pt x="2819" y="0"/>
                    <a:pt x="2199" y="157"/>
                    <a:pt x="2098" y="620"/>
                  </a:cubicBezTo>
                  <a:lnTo>
                    <a:pt x="1946" y="1349"/>
                  </a:lnTo>
                  <a:cubicBezTo>
                    <a:pt x="1865" y="1341"/>
                    <a:pt x="1783" y="1337"/>
                    <a:pt x="1701" y="1337"/>
                  </a:cubicBezTo>
                  <a:cubicBezTo>
                    <a:pt x="1477" y="1337"/>
                    <a:pt x="1249" y="1365"/>
                    <a:pt x="1004" y="1410"/>
                  </a:cubicBezTo>
                  <a:cubicBezTo>
                    <a:pt x="791" y="1501"/>
                    <a:pt x="548" y="2352"/>
                    <a:pt x="700" y="2960"/>
                  </a:cubicBezTo>
                  <a:cubicBezTo>
                    <a:pt x="852" y="3598"/>
                    <a:pt x="1" y="6638"/>
                    <a:pt x="609" y="6942"/>
                  </a:cubicBezTo>
                  <a:cubicBezTo>
                    <a:pt x="1028" y="7161"/>
                    <a:pt x="3192" y="7237"/>
                    <a:pt x="4783" y="7237"/>
                  </a:cubicBezTo>
                  <a:cubicBezTo>
                    <a:pt x="5613" y="7237"/>
                    <a:pt x="6288" y="7216"/>
                    <a:pt x="6475" y="7185"/>
                  </a:cubicBezTo>
                  <a:cubicBezTo>
                    <a:pt x="7022" y="7124"/>
                    <a:pt x="7721" y="6182"/>
                    <a:pt x="7174" y="5148"/>
                  </a:cubicBezTo>
                  <a:cubicBezTo>
                    <a:pt x="6627" y="4145"/>
                    <a:pt x="6019" y="3841"/>
                    <a:pt x="5624" y="3203"/>
                  </a:cubicBezTo>
                  <a:cubicBezTo>
                    <a:pt x="5229" y="2595"/>
                    <a:pt x="4682" y="1714"/>
                    <a:pt x="4682" y="1714"/>
                  </a:cubicBezTo>
                  <a:cubicBezTo>
                    <a:pt x="4682" y="1714"/>
                    <a:pt x="4834" y="255"/>
                    <a:pt x="4226" y="103"/>
                  </a:cubicBezTo>
                  <a:cubicBezTo>
                    <a:pt x="4010" y="41"/>
                    <a:pt x="3714" y="0"/>
                    <a:pt x="3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7196350" y="2256500"/>
              <a:ext cx="188475" cy="190275"/>
            </a:xfrm>
            <a:custGeom>
              <a:avLst/>
              <a:gdLst/>
              <a:ahLst/>
              <a:cxnLst/>
              <a:rect l="l" t="t" r="r" b="b"/>
              <a:pathLst>
                <a:path w="7539" h="7611" extrusionOk="0">
                  <a:moveTo>
                    <a:pt x="3374" y="376"/>
                  </a:moveTo>
                  <a:cubicBezTo>
                    <a:pt x="3587" y="376"/>
                    <a:pt x="3830" y="406"/>
                    <a:pt x="4073" y="467"/>
                  </a:cubicBezTo>
                  <a:cubicBezTo>
                    <a:pt x="4408" y="558"/>
                    <a:pt x="4438" y="1470"/>
                    <a:pt x="4377" y="1896"/>
                  </a:cubicBezTo>
                  <a:lnTo>
                    <a:pt x="4377" y="1957"/>
                  </a:lnTo>
                  <a:lnTo>
                    <a:pt x="4438" y="2017"/>
                  </a:lnTo>
                  <a:cubicBezTo>
                    <a:pt x="4438" y="2017"/>
                    <a:pt x="4985" y="2868"/>
                    <a:pt x="5350" y="3507"/>
                  </a:cubicBezTo>
                  <a:cubicBezTo>
                    <a:pt x="5532" y="3750"/>
                    <a:pt x="5745" y="3993"/>
                    <a:pt x="5958" y="4206"/>
                  </a:cubicBezTo>
                  <a:cubicBezTo>
                    <a:pt x="6353" y="4571"/>
                    <a:pt x="6657" y="4966"/>
                    <a:pt x="6930" y="5422"/>
                  </a:cubicBezTo>
                  <a:cubicBezTo>
                    <a:pt x="7143" y="5817"/>
                    <a:pt x="7143" y="6273"/>
                    <a:pt x="6961" y="6668"/>
                  </a:cubicBezTo>
                  <a:cubicBezTo>
                    <a:pt x="6839" y="6911"/>
                    <a:pt x="6626" y="7093"/>
                    <a:pt x="6353" y="7185"/>
                  </a:cubicBezTo>
                  <a:cubicBezTo>
                    <a:pt x="6178" y="7204"/>
                    <a:pt x="5584" y="7217"/>
                    <a:pt x="4840" y="7217"/>
                  </a:cubicBezTo>
                  <a:cubicBezTo>
                    <a:pt x="3260" y="7217"/>
                    <a:pt x="1001" y="7158"/>
                    <a:pt x="608" y="6972"/>
                  </a:cubicBezTo>
                  <a:cubicBezTo>
                    <a:pt x="365" y="6850"/>
                    <a:pt x="578" y="5361"/>
                    <a:pt x="669" y="4662"/>
                  </a:cubicBezTo>
                  <a:cubicBezTo>
                    <a:pt x="790" y="4145"/>
                    <a:pt x="821" y="3628"/>
                    <a:pt x="790" y="3112"/>
                  </a:cubicBezTo>
                  <a:cubicBezTo>
                    <a:pt x="699" y="2656"/>
                    <a:pt x="760" y="2169"/>
                    <a:pt x="973" y="1774"/>
                  </a:cubicBezTo>
                  <a:cubicBezTo>
                    <a:pt x="1277" y="1713"/>
                    <a:pt x="1550" y="1713"/>
                    <a:pt x="1854" y="1713"/>
                  </a:cubicBezTo>
                  <a:lnTo>
                    <a:pt x="2006" y="1713"/>
                  </a:lnTo>
                  <a:lnTo>
                    <a:pt x="2189" y="862"/>
                  </a:lnTo>
                  <a:cubicBezTo>
                    <a:pt x="2219" y="741"/>
                    <a:pt x="2310" y="650"/>
                    <a:pt x="2432" y="589"/>
                  </a:cubicBezTo>
                  <a:cubicBezTo>
                    <a:pt x="2705" y="437"/>
                    <a:pt x="3040" y="376"/>
                    <a:pt x="3374" y="376"/>
                  </a:cubicBezTo>
                  <a:close/>
                  <a:moveTo>
                    <a:pt x="3377" y="0"/>
                  </a:moveTo>
                  <a:cubicBezTo>
                    <a:pt x="2971" y="0"/>
                    <a:pt x="2534" y="62"/>
                    <a:pt x="2219" y="254"/>
                  </a:cubicBezTo>
                  <a:cubicBezTo>
                    <a:pt x="2006" y="376"/>
                    <a:pt x="1885" y="558"/>
                    <a:pt x="1824" y="771"/>
                  </a:cubicBezTo>
                  <a:lnTo>
                    <a:pt x="1702" y="1318"/>
                  </a:lnTo>
                  <a:cubicBezTo>
                    <a:pt x="1429" y="1318"/>
                    <a:pt x="1125" y="1349"/>
                    <a:pt x="851" y="1409"/>
                  </a:cubicBezTo>
                  <a:cubicBezTo>
                    <a:pt x="486" y="1561"/>
                    <a:pt x="274" y="2564"/>
                    <a:pt x="426" y="3203"/>
                  </a:cubicBezTo>
                  <a:cubicBezTo>
                    <a:pt x="426" y="3659"/>
                    <a:pt x="395" y="4145"/>
                    <a:pt x="304" y="4601"/>
                  </a:cubicBezTo>
                  <a:cubicBezTo>
                    <a:pt x="61" y="6090"/>
                    <a:pt x="0" y="7063"/>
                    <a:pt x="456" y="7306"/>
                  </a:cubicBezTo>
                  <a:cubicBezTo>
                    <a:pt x="882" y="7519"/>
                    <a:pt x="3100" y="7610"/>
                    <a:pt x="4681" y="7610"/>
                  </a:cubicBezTo>
                  <a:cubicBezTo>
                    <a:pt x="5563" y="7610"/>
                    <a:pt x="6262" y="7580"/>
                    <a:pt x="6414" y="7549"/>
                  </a:cubicBezTo>
                  <a:cubicBezTo>
                    <a:pt x="6778" y="7458"/>
                    <a:pt x="7113" y="7185"/>
                    <a:pt x="7295" y="6820"/>
                  </a:cubicBezTo>
                  <a:cubicBezTo>
                    <a:pt x="7538" y="6334"/>
                    <a:pt x="7508" y="5726"/>
                    <a:pt x="7234" y="5239"/>
                  </a:cubicBezTo>
                  <a:cubicBezTo>
                    <a:pt x="6961" y="4753"/>
                    <a:pt x="6626" y="4327"/>
                    <a:pt x="6231" y="3932"/>
                  </a:cubicBezTo>
                  <a:cubicBezTo>
                    <a:pt x="6018" y="3750"/>
                    <a:pt x="5836" y="3537"/>
                    <a:pt x="5684" y="3294"/>
                  </a:cubicBezTo>
                  <a:lnTo>
                    <a:pt x="4772" y="1865"/>
                  </a:lnTo>
                  <a:cubicBezTo>
                    <a:pt x="4803" y="1531"/>
                    <a:pt x="4863" y="254"/>
                    <a:pt x="4164" y="72"/>
                  </a:cubicBezTo>
                  <a:cubicBezTo>
                    <a:pt x="3958" y="33"/>
                    <a:pt x="3676" y="0"/>
                    <a:pt x="3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6747578" y="1652500"/>
              <a:ext cx="1301064" cy="825250"/>
            </a:xfrm>
            <a:custGeom>
              <a:avLst/>
              <a:gdLst/>
              <a:ahLst/>
              <a:cxnLst/>
              <a:rect l="l" t="t" r="r" b="b"/>
              <a:pathLst>
                <a:path w="124623" h="33010" extrusionOk="0">
                  <a:moveTo>
                    <a:pt x="0" y="0"/>
                  </a:moveTo>
                  <a:lnTo>
                    <a:pt x="0" y="33010"/>
                  </a:lnTo>
                  <a:lnTo>
                    <a:pt x="1398" y="33010"/>
                  </a:lnTo>
                  <a:lnTo>
                    <a:pt x="1398" y="18541"/>
                  </a:lnTo>
                  <a:lnTo>
                    <a:pt x="123103" y="18541"/>
                  </a:lnTo>
                  <a:lnTo>
                    <a:pt x="123103" y="33010"/>
                  </a:lnTo>
                  <a:lnTo>
                    <a:pt x="124623" y="33010"/>
                  </a:lnTo>
                  <a:lnTo>
                    <a:pt x="124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6745667" y="1647925"/>
              <a:ext cx="1304875" cy="834400"/>
            </a:xfrm>
            <a:custGeom>
              <a:avLst/>
              <a:gdLst/>
              <a:ahLst/>
              <a:cxnLst/>
              <a:rect l="l" t="t" r="r" b="b"/>
              <a:pathLst>
                <a:path w="124988" h="33376" extrusionOk="0">
                  <a:moveTo>
                    <a:pt x="124593" y="366"/>
                  </a:moveTo>
                  <a:lnTo>
                    <a:pt x="124593" y="32980"/>
                  </a:lnTo>
                  <a:lnTo>
                    <a:pt x="123468" y="32980"/>
                  </a:lnTo>
                  <a:lnTo>
                    <a:pt x="123468" y="18724"/>
                  </a:lnTo>
                  <a:cubicBezTo>
                    <a:pt x="123468" y="18603"/>
                    <a:pt x="123377" y="18542"/>
                    <a:pt x="123286" y="18542"/>
                  </a:cubicBezTo>
                  <a:lnTo>
                    <a:pt x="1581" y="18542"/>
                  </a:lnTo>
                  <a:cubicBezTo>
                    <a:pt x="1460" y="18542"/>
                    <a:pt x="1399" y="18603"/>
                    <a:pt x="1399" y="18724"/>
                  </a:cubicBezTo>
                  <a:lnTo>
                    <a:pt x="1399" y="32980"/>
                  </a:lnTo>
                  <a:lnTo>
                    <a:pt x="366" y="32980"/>
                  </a:lnTo>
                  <a:lnTo>
                    <a:pt x="366" y="366"/>
                  </a:lnTo>
                  <a:close/>
                  <a:moveTo>
                    <a:pt x="183" y="1"/>
                  </a:moveTo>
                  <a:cubicBezTo>
                    <a:pt x="92" y="1"/>
                    <a:pt x="1" y="92"/>
                    <a:pt x="1" y="214"/>
                  </a:cubicBezTo>
                  <a:lnTo>
                    <a:pt x="1" y="33193"/>
                  </a:lnTo>
                  <a:cubicBezTo>
                    <a:pt x="1" y="33284"/>
                    <a:pt x="92" y="33375"/>
                    <a:pt x="183" y="33375"/>
                  </a:cubicBezTo>
                  <a:lnTo>
                    <a:pt x="1581" y="33375"/>
                  </a:lnTo>
                  <a:cubicBezTo>
                    <a:pt x="1703" y="33375"/>
                    <a:pt x="1794" y="33284"/>
                    <a:pt x="1794" y="33193"/>
                  </a:cubicBezTo>
                  <a:lnTo>
                    <a:pt x="1794" y="18907"/>
                  </a:lnTo>
                  <a:lnTo>
                    <a:pt x="123103" y="18907"/>
                  </a:lnTo>
                  <a:lnTo>
                    <a:pt x="123103" y="33193"/>
                  </a:lnTo>
                  <a:cubicBezTo>
                    <a:pt x="123103" y="33284"/>
                    <a:pt x="123195" y="33375"/>
                    <a:pt x="123286" y="33375"/>
                  </a:cubicBezTo>
                  <a:lnTo>
                    <a:pt x="124806" y="33375"/>
                  </a:lnTo>
                  <a:cubicBezTo>
                    <a:pt x="124927" y="33375"/>
                    <a:pt x="124988" y="33284"/>
                    <a:pt x="124988" y="33193"/>
                  </a:cubicBezTo>
                  <a:lnTo>
                    <a:pt x="124988" y="214"/>
                  </a:lnTo>
                  <a:cubicBezTo>
                    <a:pt x="124988" y="92"/>
                    <a:pt x="124927" y="1"/>
                    <a:pt x="124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6747578" y="1652500"/>
              <a:ext cx="1301064" cy="582100"/>
            </a:xfrm>
            <a:custGeom>
              <a:avLst/>
              <a:gdLst/>
              <a:ahLst/>
              <a:cxnLst/>
              <a:rect l="l" t="t" r="r" b="b"/>
              <a:pathLst>
                <a:path w="124623" h="23284" extrusionOk="0">
                  <a:moveTo>
                    <a:pt x="0" y="0"/>
                  </a:moveTo>
                  <a:lnTo>
                    <a:pt x="0" y="23283"/>
                  </a:lnTo>
                  <a:lnTo>
                    <a:pt x="124623" y="23283"/>
                  </a:lnTo>
                  <a:lnTo>
                    <a:pt x="1246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6745667" y="1647925"/>
              <a:ext cx="1304875" cy="591225"/>
            </a:xfrm>
            <a:custGeom>
              <a:avLst/>
              <a:gdLst/>
              <a:ahLst/>
              <a:cxnLst/>
              <a:rect l="l" t="t" r="r" b="b"/>
              <a:pathLst>
                <a:path w="124988" h="23649" extrusionOk="0">
                  <a:moveTo>
                    <a:pt x="124623" y="366"/>
                  </a:moveTo>
                  <a:lnTo>
                    <a:pt x="124623" y="23253"/>
                  </a:lnTo>
                  <a:lnTo>
                    <a:pt x="366" y="23253"/>
                  </a:lnTo>
                  <a:lnTo>
                    <a:pt x="366" y="366"/>
                  </a:lnTo>
                  <a:close/>
                  <a:moveTo>
                    <a:pt x="183" y="1"/>
                  </a:moveTo>
                  <a:cubicBezTo>
                    <a:pt x="92" y="1"/>
                    <a:pt x="1" y="92"/>
                    <a:pt x="1" y="214"/>
                  </a:cubicBezTo>
                  <a:lnTo>
                    <a:pt x="1" y="23466"/>
                  </a:lnTo>
                  <a:cubicBezTo>
                    <a:pt x="1" y="23557"/>
                    <a:pt x="92" y="23649"/>
                    <a:pt x="183" y="23649"/>
                  </a:cubicBezTo>
                  <a:lnTo>
                    <a:pt x="124806" y="23649"/>
                  </a:lnTo>
                  <a:cubicBezTo>
                    <a:pt x="124927" y="23649"/>
                    <a:pt x="124988" y="23557"/>
                    <a:pt x="124988" y="23466"/>
                  </a:cubicBezTo>
                  <a:lnTo>
                    <a:pt x="124988" y="214"/>
                  </a:lnTo>
                  <a:cubicBezTo>
                    <a:pt x="124988" y="92"/>
                    <a:pt x="124927" y="1"/>
                    <a:pt x="124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6737975" y="1616775"/>
              <a:ext cx="1322754" cy="53225"/>
            </a:xfrm>
            <a:custGeom>
              <a:avLst/>
              <a:gdLst/>
              <a:ahLst/>
              <a:cxnLst/>
              <a:rect l="l" t="t" r="r" b="b"/>
              <a:pathLst>
                <a:path w="124319" h="2129" extrusionOk="0">
                  <a:moveTo>
                    <a:pt x="0" y="1"/>
                  </a:moveTo>
                  <a:lnTo>
                    <a:pt x="0" y="2128"/>
                  </a:lnTo>
                  <a:lnTo>
                    <a:pt x="124319" y="2128"/>
                  </a:lnTo>
                  <a:lnTo>
                    <a:pt x="1243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6737975" y="1612225"/>
              <a:ext cx="1324768" cy="62325"/>
            </a:xfrm>
            <a:custGeom>
              <a:avLst/>
              <a:gdLst/>
              <a:ahLst/>
              <a:cxnLst/>
              <a:rect l="l" t="t" r="r" b="b"/>
              <a:pathLst>
                <a:path w="124684" h="2493" extrusionOk="0">
                  <a:moveTo>
                    <a:pt x="124319" y="365"/>
                  </a:moveTo>
                  <a:lnTo>
                    <a:pt x="124319" y="2097"/>
                  </a:lnTo>
                  <a:lnTo>
                    <a:pt x="366" y="2097"/>
                  </a:lnTo>
                  <a:lnTo>
                    <a:pt x="366" y="365"/>
                  </a:lnTo>
                  <a:close/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lnTo>
                    <a:pt x="1" y="2310"/>
                  </a:lnTo>
                  <a:cubicBezTo>
                    <a:pt x="1" y="2401"/>
                    <a:pt x="92" y="2493"/>
                    <a:pt x="183" y="2493"/>
                  </a:cubicBezTo>
                  <a:lnTo>
                    <a:pt x="124502" y="2493"/>
                  </a:lnTo>
                  <a:cubicBezTo>
                    <a:pt x="124593" y="2493"/>
                    <a:pt x="124684" y="2401"/>
                    <a:pt x="124684" y="2310"/>
                  </a:cubicBezTo>
                  <a:lnTo>
                    <a:pt x="124684" y="183"/>
                  </a:lnTo>
                  <a:cubicBezTo>
                    <a:pt x="124684" y="91"/>
                    <a:pt x="124593" y="0"/>
                    <a:pt x="124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538;p27">
            <a:extLst>
              <a:ext uri="{FF2B5EF4-FFF2-40B4-BE49-F238E27FC236}">
                <a16:creationId xmlns:a16="http://schemas.microsoft.com/office/drawing/2014/main" id="{D5171CEC-3C7E-0D62-98F8-183C60504977}"/>
              </a:ext>
            </a:extLst>
          </p:cNvPr>
          <p:cNvSpPr txBox="1"/>
          <p:nvPr/>
        </p:nvSpPr>
        <p:spPr>
          <a:xfrm>
            <a:off x="554718" y="1113998"/>
            <a:ext cx="7637499" cy="21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Экосистема – это взаимосвязь между живыми организмами, а также между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этими организмами и окружающей средой. Ключевая характеристика экосистемы заключается в том, что организмы меняются и адаптируются друг к другу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 к окружающей среде, влияя на процесс эволюции.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Согласно Международному экономическому форуму – цифровая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экосистема состоит из пользователей, организаций и правительств, которые сводятся в ИТ, телекоммуникации, медиа и индустрию развлечений. Концепция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описывает технологически опосредованную взаимосвязь между ключевыми частями и технологии, которые поддерживают эти связи. Данную концепцию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можно применять и в туризме.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Цифровая туристская экосистема состоит из взаимодействия живых участников (туристов), доставщиков, посредников, правительства, сообщества и неживого технологического окружения: приборов, связей, контента и точки соприкосновения.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7"/>
          <p:cNvSpPr txBox="1"/>
          <p:nvPr/>
        </p:nvSpPr>
        <p:spPr>
          <a:xfrm>
            <a:off x="505760" y="317958"/>
            <a:ext cx="8430976" cy="133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Экосистема цифрового туризма включает в себя:</a:t>
            </a:r>
            <a:endParaRPr lang="en-US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цифровую технологическую среду,</a:t>
            </a:r>
            <a:endParaRPr lang="en-US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цифровые организации и сообщества,</a:t>
            </a:r>
            <a:endParaRPr lang="en-US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функции цифровой экосистемы.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" name="Google Shape;538;p27">
            <a:extLst>
              <a:ext uri="{FF2B5EF4-FFF2-40B4-BE49-F238E27FC236}">
                <a16:creationId xmlns:a16="http://schemas.microsoft.com/office/drawing/2014/main" id="{ED62B8CC-33A1-4F4E-E5B0-EB1A41218B3E}"/>
              </a:ext>
            </a:extLst>
          </p:cNvPr>
          <p:cNvSpPr txBox="1"/>
          <p:nvPr/>
        </p:nvSpPr>
        <p:spPr>
          <a:xfrm>
            <a:off x="207264" y="1295858"/>
            <a:ext cx="8430976" cy="151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Инновации и изменения в цифровом ландшафте можно представить в</a:t>
            </a:r>
            <a:r>
              <a:rPr lang="en-US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виде:</a:t>
            </a:r>
          </a:p>
          <a:p>
            <a:pPr marL="285750" lvl="0" indent="-2857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инноваций и технологических изменений,</a:t>
            </a:r>
            <a:endParaRPr lang="en-US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lvl="0" indent="-2857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адаптации технологий,</a:t>
            </a:r>
            <a:endParaRPr lang="en-US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85750" lvl="0" indent="-2857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стратегических ответов на технологические инновации.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направления.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Google Shape;538;p27">
            <a:extLst>
              <a:ext uri="{FF2B5EF4-FFF2-40B4-BE49-F238E27FC236}">
                <a16:creationId xmlns:a16="http://schemas.microsoft.com/office/drawing/2014/main" id="{D0300A82-EBC0-98D8-90EE-1A698D9CBC25}"/>
              </a:ext>
            </a:extLst>
          </p:cNvPr>
          <p:cNvSpPr txBox="1"/>
          <p:nvPr/>
        </p:nvSpPr>
        <p:spPr>
          <a:xfrm>
            <a:off x="505760" y="2315250"/>
            <a:ext cx="8430976" cy="134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Для определения цифрового туриста надо учитывать следующее: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факторы, влияющие на принятие технологий и их использование;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использование технологий в процессе путешествий;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способы изучения цифрового туриста.</a:t>
            </a:r>
          </a:p>
        </p:txBody>
      </p:sp>
      <p:sp>
        <p:nvSpPr>
          <p:cNvPr id="7" name="Google Shape;538;p27">
            <a:extLst>
              <a:ext uri="{FF2B5EF4-FFF2-40B4-BE49-F238E27FC236}">
                <a16:creationId xmlns:a16="http://schemas.microsoft.com/office/drawing/2014/main" id="{BA4A2920-3141-5CCF-CFC9-9BE70FDF9FDB}"/>
              </a:ext>
            </a:extLst>
          </p:cNvPr>
          <p:cNvSpPr txBox="1"/>
          <p:nvPr/>
        </p:nvSpPr>
        <p:spPr>
          <a:xfrm>
            <a:off x="-451104" y="3322614"/>
            <a:ext cx="9272224" cy="151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Роли участников цифровой туристской индустрии можно разделить следующим образом:</a:t>
            </a:r>
          </a:p>
          <a:p>
            <a:pPr marL="285750" lvl="0" indent="-2857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катализаторы – те, что создают;</a:t>
            </a:r>
          </a:p>
          <a:p>
            <a:pPr marL="285750" lvl="0" indent="-2857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диктаторы – те, которые решают все;</a:t>
            </a:r>
          </a:p>
          <a:p>
            <a:pPr marL="285750" lvl="0" indent="-2857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доярки – те, которые получают выгоду, не создавая ничего;</a:t>
            </a:r>
          </a:p>
          <a:p>
            <a:pPr marL="285750" lvl="0" indent="-2857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нишевые игроки – те, которые представляют узкие направления.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8"/>
          <p:cNvSpPr txBox="1">
            <a:spLocks noGrp="1"/>
          </p:cNvSpPr>
          <p:nvPr>
            <p:ph type="body" idx="1"/>
          </p:nvPr>
        </p:nvSpPr>
        <p:spPr>
          <a:xfrm>
            <a:off x="530345" y="571938"/>
            <a:ext cx="8083310" cy="4061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/>
              <a:t>Цифровая туристская экосистема </a:t>
            </a:r>
            <a:r>
              <a:rPr lang="ru-RU" dirty="0"/>
              <a:t>состоит из множества частей. Попробуем представить ниже ее главные характеристики.</a:t>
            </a:r>
          </a:p>
          <a:p>
            <a:pPr marL="0" lvl="0" indent="0">
              <a:spcAft>
                <a:spcPts val="1200"/>
              </a:spcAft>
              <a:buNone/>
            </a:pP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79FA246-B3FE-B0AC-0073-017CDC830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6763"/>
              </p:ext>
            </p:extLst>
          </p:nvPr>
        </p:nvGraphicFramePr>
        <p:xfrm>
          <a:off x="1036320" y="1466342"/>
          <a:ext cx="7071360" cy="2712720"/>
        </p:xfrm>
        <a:graphic>
          <a:graphicData uri="http://schemas.openxmlformats.org/drawingml/2006/table">
            <a:tbl>
              <a:tblPr firstRow="1" bandRow="1">
                <a:tableStyleId>{ADFCE357-15CC-4573-9193-2AB5A9E5B7F7}</a:tableStyleId>
              </a:tblPr>
              <a:tblGrid>
                <a:gridCol w="3535680">
                  <a:extLst>
                    <a:ext uri="{9D8B030D-6E8A-4147-A177-3AD203B41FA5}">
                      <a16:colId xmlns:a16="http://schemas.microsoft.com/office/drawing/2014/main" val="1141216754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val="2882534836"/>
                    </a:ext>
                  </a:extLst>
                </a:gridCol>
              </a:tblGrid>
              <a:tr h="22834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Функции экосистемы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Роли организаций и сообществ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71937"/>
                  </a:ext>
                </a:extLst>
              </a:tr>
              <a:tr h="606298">
                <a:tc>
                  <a:txBody>
                    <a:bodyPr/>
                    <a:lstStyle/>
                    <a:p>
                      <a:r>
                        <a:rPr lang="ru-RU" dirty="0"/>
                        <a:t>Вдохновение</a:t>
                      </a:r>
                    </a:p>
                    <a:p>
                      <a:r>
                        <a:rPr lang="ru-RU" dirty="0"/>
                        <a:t>Сделка</a:t>
                      </a:r>
                    </a:p>
                    <a:p>
                      <a:r>
                        <a:rPr lang="ru-RU" dirty="0"/>
                        <a:t>Опыт</a:t>
                      </a:r>
                    </a:p>
                    <a:p>
                      <a:r>
                        <a:rPr lang="ru-RU" dirty="0"/>
                        <a:t>Отражение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Катализаторы</a:t>
                      </a:r>
                    </a:p>
                    <a:p>
                      <a:r>
                        <a:rPr lang="ru-RU" dirty="0"/>
                        <a:t>Диктаторы</a:t>
                      </a:r>
                    </a:p>
                    <a:p>
                      <a:r>
                        <a:rPr lang="ru-RU" dirty="0"/>
                        <a:t>Доярки</a:t>
                      </a:r>
                    </a:p>
                    <a:p>
                      <a:r>
                        <a:rPr lang="ru-RU" dirty="0"/>
                        <a:t>Нишевые игроки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675168"/>
                  </a:ext>
                </a:extLst>
              </a:tr>
              <a:tr h="15849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Здоровье экосистемы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Цифровая технологическая среда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65229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ru-RU" dirty="0"/>
                        <a:t>Продуктивность</a:t>
                      </a:r>
                    </a:p>
                    <a:p>
                      <a:r>
                        <a:rPr lang="ru-RU" dirty="0"/>
                        <a:t>Устойчивость</a:t>
                      </a:r>
                    </a:p>
                    <a:p>
                      <a:r>
                        <a:rPr lang="ru-RU" dirty="0"/>
                        <a:t>Разнообразие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Устройства</a:t>
                      </a:r>
                    </a:p>
                    <a:p>
                      <a:r>
                        <a:rPr lang="ru-RU" dirty="0"/>
                        <a:t>Подключения</a:t>
                      </a:r>
                    </a:p>
                    <a:p>
                      <a:r>
                        <a:rPr lang="ru-RU" dirty="0"/>
                        <a:t>Содержание</a:t>
                      </a:r>
                    </a:p>
                    <a:p>
                      <a:r>
                        <a:rPr lang="ru-RU" dirty="0"/>
                        <a:t>Точки касания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21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0"/>
          <p:cNvSpPr txBox="1">
            <a:spLocks noGrp="1"/>
          </p:cNvSpPr>
          <p:nvPr>
            <p:ph type="body" idx="4294967295"/>
          </p:nvPr>
        </p:nvSpPr>
        <p:spPr>
          <a:xfrm>
            <a:off x="371849" y="443911"/>
            <a:ext cx="8400302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Цифровой экосистеме свойственна эволюция благодаря взаимосвязям.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Для объяснения этого процесса требуется изучить следующие явления: диффузия инновации, волны инновации, хайп-цикл Гартнера, цикл зрелости инновации, бизнес инновационный цикл на основе инновации.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На рис. 1 можно увидеть, насколько сложной представляется цифровая система с позиции туриста. На нем указаны все необходимые пункты, где требуются ИТ, и примеры самых популярных организаций в каждом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7471DC-F3E1-7480-A97D-96E287CA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722" y="2742439"/>
            <a:ext cx="3690556" cy="20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4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0"/>
          <p:cNvSpPr txBox="1">
            <a:spLocks noGrp="1"/>
          </p:cNvSpPr>
          <p:nvPr>
            <p:ph type="title"/>
          </p:nvPr>
        </p:nvSpPr>
        <p:spPr>
          <a:xfrm>
            <a:off x="553825" y="34149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Общие ресурсы</a:t>
            </a:r>
            <a:endParaRPr dirty="0"/>
          </a:p>
        </p:txBody>
      </p:sp>
      <p:sp>
        <p:nvSpPr>
          <p:cNvPr id="847" name="Google Shape;847;p30"/>
          <p:cNvSpPr txBox="1">
            <a:spLocks noGrp="1"/>
          </p:cNvSpPr>
          <p:nvPr>
            <p:ph type="body" idx="4294967295"/>
          </p:nvPr>
        </p:nvSpPr>
        <p:spPr>
          <a:xfrm>
            <a:off x="553825" y="914196"/>
            <a:ext cx="7948673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Ниже представлены этапы использования ИТ и факторы, влияющие на поведение туриста: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/>
              <a:t>использование и принятие технологий: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демография,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характеристики поездки,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психография</a:t>
            </a:r>
            <a:r>
              <a:rPr lang="ru-RU" dirty="0"/>
              <a:t>,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UTAUT (рис. 2);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Google Shape;847;p30">
            <a:extLst>
              <a:ext uri="{FF2B5EF4-FFF2-40B4-BE49-F238E27FC236}">
                <a16:creationId xmlns:a16="http://schemas.microsoft.com/office/drawing/2014/main" id="{D9924F36-DEFC-097F-3F24-BD7AA505DBF1}"/>
              </a:ext>
            </a:extLst>
          </p:cNvPr>
          <p:cNvSpPr txBox="1">
            <a:spLocks/>
          </p:cNvSpPr>
          <p:nvPr/>
        </p:nvSpPr>
        <p:spPr>
          <a:xfrm>
            <a:off x="3914107" y="1954227"/>
            <a:ext cx="4357218" cy="171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 algn="r">
              <a:spcAft>
                <a:spcPts val="1200"/>
              </a:spcAft>
              <a:buFont typeface="Inter"/>
              <a:buNone/>
            </a:pPr>
            <a:r>
              <a:rPr lang="ru-RU" b="1" dirty="0"/>
              <a:t>принятие решения:</a:t>
            </a:r>
          </a:p>
          <a:p>
            <a:pPr marL="285750" indent="-285750" algn="r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поиск информации,</a:t>
            </a:r>
          </a:p>
          <a:p>
            <a:pPr marL="285750" indent="-285750" algn="r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планирование поездки,</a:t>
            </a:r>
          </a:p>
          <a:p>
            <a:pPr marL="285750" indent="-285750" algn="r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покупка путевки;</a:t>
            </a:r>
          </a:p>
        </p:txBody>
      </p:sp>
      <p:sp>
        <p:nvSpPr>
          <p:cNvPr id="3" name="Google Shape;847;p30">
            <a:extLst>
              <a:ext uri="{FF2B5EF4-FFF2-40B4-BE49-F238E27FC236}">
                <a16:creationId xmlns:a16="http://schemas.microsoft.com/office/drawing/2014/main" id="{5942F04D-986B-FA56-272E-D6B165F131BD}"/>
              </a:ext>
            </a:extLst>
          </p:cNvPr>
          <p:cNvSpPr txBox="1">
            <a:spLocks/>
          </p:cNvSpPr>
          <p:nvPr/>
        </p:nvSpPr>
        <p:spPr>
          <a:xfrm>
            <a:off x="1039150" y="3668349"/>
            <a:ext cx="4357218" cy="95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285750" indent="-285750" algn="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/>
              <a:t>распространение информации;</a:t>
            </a:r>
          </a:p>
          <a:p>
            <a:pPr marL="285750" indent="-285750" algn="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/>
              <a:t>совместное создание опыта.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1"/>
          <p:cNvSpPr txBox="1">
            <a:spLocks noGrp="1"/>
          </p:cNvSpPr>
          <p:nvPr>
            <p:ph type="body" idx="4294967295"/>
          </p:nvPr>
        </p:nvSpPr>
        <p:spPr>
          <a:xfrm>
            <a:off x="526411" y="627583"/>
            <a:ext cx="8091178" cy="148336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i="1" dirty="0"/>
              <a:t>По отношению к ИТ туристов можно разделить на два типа (табл. 1):</a:t>
            </a: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1) </a:t>
            </a:r>
            <a:r>
              <a:rPr lang="ru-RU" b="1" dirty="0"/>
              <a:t>хайтек</a:t>
            </a:r>
            <a:r>
              <a:rPr lang="ru-RU" dirty="0"/>
              <a:t> – более зависимые от технологий;</a:t>
            </a: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2) </a:t>
            </a:r>
            <a:r>
              <a:rPr lang="ru-RU" b="1" dirty="0" err="1"/>
              <a:t>хайтач</a:t>
            </a:r>
            <a:r>
              <a:rPr lang="ru-RU" dirty="0"/>
              <a:t> – более зависимые от живого общения. Это может быть связано</a:t>
            </a: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с такими явлениями, как технофобия и компьютерофобия. Причем отношение к</a:t>
            </a: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технологиям в повседневной жизни и во время путешествий может быть разным. </a:t>
            </a:r>
            <a:endParaRPr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83F30A7-1659-1568-B787-D8ED8D0BF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23959"/>
              </p:ext>
            </p:extLst>
          </p:nvPr>
        </p:nvGraphicFramePr>
        <p:xfrm>
          <a:off x="619805" y="2278917"/>
          <a:ext cx="7904340" cy="2237000"/>
        </p:xfrm>
        <a:graphic>
          <a:graphicData uri="http://schemas.openxmlformats.org/drawingml/2006/table">
            <a:tbl>
              <a:tblPr firstRow="1" bandRow="1">
                <a:tableStyleId>{ADFCE357-15CC-4573-9193-2AB5A9E5B7F7}</a:tableStyleId>
              </a:tblPr>
              <a:tblGrid>
                <a:gridCol w="1976085">
                  <a:extLst>
                    <a:ext uri="{9D8B030D-6E8A-4147-A177-3AD203B41FA5}">
                      <a16:colId xmlns:a16="http://schemas.microsoft.com/office/drawing/2014/main" val="2437549880"/>
                    </a:ext>
                  </a:extLst>
                </a:gridCol>
                <a:gridCol w="1976085">
                  <a:extLst>
                    <a:ext uri="{9D8B030D-6E8A-4147-A177-3AD203B41FA5}">
                      <a16:colId xmlns:a16="http://schemas.microsoft.com/office/drawing/2014/main" val="3874628761"/>
                    </a:ext>
                  </a:extLst>
                </a:gridCol>
                <a:gridCol w="1976085">
                  <a:extLst>
                    <a:ext uri="{9D8B030D-6E8A-4147-A177-3AD203B41FA5}">
                      <a16:colId xmlns:a16="http://schemas.microsoft.com/office/drawing/2014/main" val="4006730210"/>
                    </a:ext>
                  </a:extLst>
                </a:gridCol>
                <a:gridCol w="1976085">
                  <a:extLst>
                    <a:ext uri="{9D8B030D-6E8A-4147-A177-3AD203B41FA5}">
                      <a16:colId xmlns:a16="http://schemas.microsoft.com/office/drawing/2014/main" val="1626031231"/>
                    </a:ext>
                  </a:extLst>
                </a:gridCol>
              </a:tblGrid>
              <a:tr h="416584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Повседневная жизнь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71242"/>
                  </a:ext>
                </a:extLst>
              </a:tr>
              <a:tr h="416584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Хайтек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/>
                        <a:t>Хайтач</a:t>
                      </a:r>
                      <a:r>
                        <a:rPr lang="ru-RU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734078"/>
                  </a:ext>
                </a:extLst>
              </a:tr>
              <a:tr h="582077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ru-RU" b="1" dirty="0"/>
                        <a:t>Путешествие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Хайтек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Избыточные пользователи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Искатели возможностей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681877"/>
                  </a:ext>
                </a:extLst>
              </a:tr>
              <a:tr h="821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/>
                        <a:t>Хайтач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Компенсаторы</a:t>
                      </a:r>
                    </a:p>
                    <a:p>
                      <a:pPr algn="ctr"/>
                      <a:r>
                        <a:rPr lang="ru-RU" dirty="0"/>
                        <a:t>(повседневные</a:t>
                      </a:r>
                    </a:p>
                    <a:p>
                      <a:pPr algn="ctr"/>
                      <a:r>
                        <a:rPr lang="ru-RU" dirty="0"/>
                        <a:t>пользователи)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Луддиты</a:t>
                      </a:r>
                    </a:p>
                    <a:p>
                      <a:pPr algn="ctr"/>
                      <a:r>
                        <a:rPr lang="ru-RU" dirty="0"/>
                        <a:t>(противники технологий)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9639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2"/>
          <p:cNvSpPr txBox="1">
            <a:spLocks noGrp="1"/>
          </p:cNvSpPr>
          <p:nvPr>
            <p:ph type="body" idx="4294967295"/>
          </p:nvPr>
        </p:nvSpPr>
        <p:spPr>
          <a:xfrm>
            <a:off x="542513" y="515789"/>
            <a:ext cx="77175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Единая теория принятия и использования технологий II (UTAUT II) показывает, какие факторы влияют на человека перед принятием решения об использовании новой технологии и какие демографические факторы надо учитывать.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Схематично она представлена на рис. 2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0687FF-FB16-A783-02D7-BE46DFA8D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28" y="1914492"/>
            <a:ext cx="6863200" cy="42266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3"/>
          <p:cNvSpPr txBox="1">
            <a:spLocks noGrp="1"/>
          </p:cNvSpPr>
          <p:nvPr>
            <p:ph type="body" idx="4294967295"/>
          </p:nvPr>
        </p:nvSpPr>
        <p:spPr>
          <a:xfrm>
            <a:off x="582176" y="595475"/>
            <a:ext cx="7979646" cy="103053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Цифровой туризм предполагает изучение поведения туриста. Для данной</a:t>
            </a:r>
            <a:r>
              <a:rPr lang="en-US" dirty="0"/>
              <a:t> </a:t>
            </a:r>
            <a:r>
              <a:rPr lang="ru-RU" dirty="0"/>
              <a:t>цели можно воспользоваться как традиционными методами исследования, так и</a:t>
            </a:r>
            <a:r>
              <a:rPr lang="en-US" dirty="0"/>
              <a:t> </a:t>
            </a:r>
            <a:r>
              <a:rPr lang="ru-RU" dirty="0"/>
              <a:t>современными. Ниже представлены самые распространенные из них: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2BAF9EE-D0E4-B925-FCD1-D4C9FECB2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14986"/>
              </p:ext>
            </p:extLst>
          </p:nvPr>
        </p:nvGraphicFramePr>
        <p:xfrm>
          <a:off x="528831" y="1763540"/>
          <a:ext cx="8086335" cy="2784485"/>
        </p:xfrm>
        <a:graphic>
          <a:graphicData uri="http://schemas.openxmlformats.org/drawingml/2006/table">
            <a:tbl>
              <a:tblPr firstRow="1" bandRow="1">
                <a:tableStyleId>{ADFCE357-15CC-4573-9193-2AB5A9E5B7F7}</a:tableStyleId>
              </a:tblPr>
              <a:tblGrid>
                <a:gridCol w="2695445">
                  <a:extLst>
                    <a:ext uri="{9D8B030D-6E8A-4147-A177-3AD203B41FA5}">
                      <a16:colId xmlns:a16="http://schemas.microsoft.com/office/drawing/2014/main" val="444185080"/>
                    </a:ext>
                  </a:extLst>
                </a:gridCol>
                <a:gridCol w="2695445">
                  <a:extLst>
                    <a:ext uri="{9D8B030D-6E8A-4147-A177-3AD203B41FA5}">
                      <a16:colId xmlns:a16="http://schemas.microsoft.com/office/drawing/2014/main" val="3999341644"/>
                    </a:ext>
                  </a:extLst>
                </a:gridCol>
                <a:gridCol w="2695445">
                  <a:extLst>
                    <a:ext uri="{9D8B030D-6E8A-4147-A177-3AD203B41FA5}">
                      <a16:colId xmlns:a16="http://schemas.microsoft.com/office/drawing/2014/main" val="2228740190"/>
                    </a:ext>
                  </a:extLst>
                </a:gridCol>
              </a:tblGrid>
              <a:tr h="25677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Количественные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Смешанные методы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Качественные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2834"/>
                  </a:ext>
                </a:extLst>
              </a:tr>
              <a:tr h="1639671">
                <a:tc>
                  <a:txBody>
                    <a:bodyPr/>
                    <a:lstStyle/>
                    <a:p>
                      <a:r>
                        <a:rPr lang="ru-RU" dirty="0"/>
                        <a:t>Традиционные исследования (опрос, анкета, звонки)</a:t>
                      </a:r>
                    </a:p>
                    <a:p>
                      <a:r>
                        <a:rPr lang="ru-RU" dirty="0"/>
                        <a:t>Онлайн-исследование/опрос</a:t>
                      </a:r>
                    </a:p>
                    <a:p>
                      <a:r>
                        <a:rPr lang="ru-RU" dirty="0"/>
                        <a:t>Веб-аналитика</a:t>
                      </a:r>
                    </a:p>
                    <a:p>
                      <a:r>
                        <a:rPr lang="ru-RU" dirty="0"/>
                        <a:t>Смешанные методы</a:t>
                      </a:r>
                    </a:p>
                    <a:p>
                      <a:r>
                        <a:rPr lang="ru-RU" dirty="0"/>
                        <a:t>Качественные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Контент-анализ</a:t>
                      </a:r>
                    </a:p>
                    <a:p>
                      <a:r>
                        <a:rPr lang="ru-RU" dirty="0"/>
                        <a:t>Анализ тональности</a:t>
                      </a:r>
                    </a:p>
                    <a:p>
                      <a:r>
                        <a:rPr lang="ru-RU" dirty="0"/>
                        <a:t>Сбор данных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Интервью</a:t>
                      </a:r>
                    </a:p>
                    <a:p>
                      <a:r>
                        <a:rPr lang="ru-RU" dirty="0"/>
                        <a:t>Фокус-группы</a:t>
                      </a:r>
                    </a:p>
                    <a:p>
                      <a:r>
                        <a:rPr lang="ru-RU" dirty="0" err="1"/>
                        <a:t>Нетнография</a:t>
                      </a:r>
                      <a:endParaRPr lang="ru-RU" dirty="0"/>
                    </a:p>
                    <a:p>
                      <a:r>
                        <a:rPr lang="ru-RU" dirty="0"/>
                        <a:t>Наблюдение</a:t>
                      </a:r>
                    </a:p>
                    <a:p>
                      <a:r>
                        <a:rPr lang="ru-RU" dirty="0"/>
                        <a:t>Прототипирование</a:t>
                      </a:r>
                    </a:p>
                    <a:p>
                      <a:r>
                        <a:rPr lang="ru-RU" dirty="0"/>
                        <a:t>Эксперименты</a:t>
                      </a:r>
                    </a:p>
                    <a:p>
                      <a:r>
                        <a:rPr lang="ru-RU" dirty="0"/>
                        <a:t>Биометрика</a:t>
                      </a:r>
                    </a:p>
                    <a:p>
                      <a:r>
                        <a:rPr lang="ru-RU" dirty="0"/>
                        <a:t>Отслеживание посетителей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286624"/>
                  </a:ext>
                </a:extLst>
              </a:tr>
              <a:tr h="468005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413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sources for People with Neuromuscular Disease by Slidesgo">
  <a:themeElements>
    <a:clrScheme name="Simple Light">
      <a:dk1>
        <a:srgbClr val="352E2E"/>
      </a:dk1>
      <a:lt1>
        <a:srgbClr val="E9ECF8"/>
      </a:lt1>
      <a:dk2>
        <a:srgbClr val="CDD19E"/>
      </a:dk2>
      <a:lt2>
        <a:srgbClr val="A5C76C"/>
      </a:lt2>
      <a:accent1>
        <a:srgbClr val="3453A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2E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717</Words>
  <Application>Microsoft Office PowerPoint</Application>
  <PresentationFormat>Экран (16:9)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Inter</vt:lpstr>
      <vt:lpstr>Sora</vt:lpstr>
      <vt:lpstr>Arial</vt:lpstr>
      <vt:lpstr>Wingdings</vt:lpstr>
      <vt:lpstr>Courier New</vt:lpstr>
      <vt:lpstr>Resources for People with Neuromuscular Disease by Slidesgo</vt:lpstr>
      <vt:lpstr>Понятие о качестве и стандартах обслуживания, роль SMART технологии в улучшении удовлетворенности туристов</vt:lpstr>
      <vt:lpstr>Туристская цифровая экосистема</vt:lpstr>
      <vt:lpstr>Презентация PowerPoint</vt:lpstr>
      <vt:lpstr>Презентация PowerPoint</vt:lpstr>
      <vt:lpstr>Презентация PowerPoint</vt:lpstr>
      <vt:lpstr>Общие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 качестве и стандартах обслуживания, роль SMART технологии в улучшении удовлетворенности туристов</dc:title>
  <dc:creator>admin</dc:creator>
  <cp:lastModifiedBy>User</cp:lastModifiedBy>
  <cp:revision>3</cp:revision>
  <dcterms:modified xsi:type="dcterms:W3CDTF">2023-11-09T11:30:41Z</dcterms:modified>
</cp:coreProperties>
</file>