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34"/>
  </p:notesMasterIdLst>
  <p:sldIdLst>
    <p:sldId id="404" r:id="rId4"/>
    <p:sldId id="256" r:id="rId5"/>
    <p:sldId id="257" r:id="rId6"/>
    <p:sldId id="272" r:id="rId7"/>
    <p:sldId id="273" r:id="rId8"/>
    <p:sldId id="311" r:id="rId9"/>
    <p:sldId id="312" r:id="rId10"/>
    <p:sldId id="313" r:id="rId11"/>
    <p:sldId id="314" r:id="rId12"/>
    <p:sldId id="401" r:id="rId13"/>
    <p:sldId id="271" r:id="rId14"/>
    <p:sldId id="402" r:id="rId15"/>
    <p:sldId id="274" r:id="rId16"/>
    <p:sldId id="280" r:id="rId17"/>
    <p:sldId id="281" r:id="rId18"/>
    <p:sldId id="282" r:id="rId19"/>
    <p:sldId id="286" r:id="rId20"/>
    <p:sldId id="284" r:id="rId21"/>
    <p:sldId id="285" r:id="rId22"/>
    <p:sldId id="287" r:id="rId23"/>
    <p:sldId id="288" r:id="rId24"/>
    <p:sldId id="289" r:id="rId25"/>
    <p:sldId id="290" r:id="rId26"/>
    <p:sldId id="291" r:id="rId27"/>
    <p:sldId id="292" r:id="rId28"/>
    <p:sldId id="293" r:id="rId29"/>
    <p:sldId id="394" r:id="rId30"/>
    <p:sldId id="362" r:id="rId31"/>
    <p:sldId id="403"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0025" autoAdjust="0"/>
  </p:normalViewPr>
  <p:slideViewPr>
    <p:cSldViewPr snapToGrid="0">
      <p:cViewPr varScale="1">
        <p:scale>
          <a:sx n="88" d="100"/>
          <a:sy n="88" d="100"/>
        </p:scale>
        <p:origin x="23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F4C0A-E9E3-4D61-A470-256B0DE619BE}"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ru-KZ"/>
        </a:p>
      </dgm:t>
    </dgm:pt>
    <dgm:pt modelId="{02A7172B-B0B7-45EE-8148-7E101D43C492}">
      <dgm:prSet phldrT="[Текст]"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Statistical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E7AE9D4D-A796-41E0-8490-FB0EDDE4D1A5}" type="parTrans" cxnId="{53716C70-12AA-4ABB-9F03-EC5195E8D0F2}">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4DED1947-C7B4-4A8F-A2AC-B74EF109E67E}" type="sibTrans" cxnId="{53716C70-12AA-4ABB-9F03-EC5195E8D0F2}">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729D37D1-3DD7-4097-AFAB-42D2AF7C5021}">
      <dgm:prSet phldrT="[Текст]"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Techniques and Methods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2BED68FC-743F-4BD2-A8A0-F3BE0C518C1F}" type="sibTrans" cxnId="{035AC349-666B-4DC6-92DC-A4BEDEBADA22}">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8DC8D61F-8C07-4CA7-9DE9-E7C15196CC3F}" type="parTrans" cxnId="{035AC349-666B-4DC6-92DC-A4BEDEBADA22}">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B4359181-135A-497D-BD8B-3EEE0FA94FD0}">
      <dgm:prSet phldrT="[Текст]"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Text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4D6099D3-7E74-4F18-8C05-B7D2D7ADC0FA}" type="sibTrans" cxnId="{96F70E86-83F8-4EB8-8CCE-0D389C029FA0}">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26EE5215-4DDB-4075-BC37-4072A5608E44}" type="parTrans" cxnId="{96F70E86-83F8-4EB8-8CCE-0D389C029FA0}">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403D4428-5E7E-4C2C-95B8-4914C7BC6B92}">
      <dgm:prSet phldrT="[Текст]"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Diagnostic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84A46E69-BBF2-49C5-ABCE-2E3C045D3CE3}" type="parTrans" cxnId="{606206C2-C3EC-40F6-ADDA-0622BC204626}">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2A523C11-1EC4-495F-8B36-837941E05291}" type="sibTrans" cxnId="{606206C2-C3EC-40F6-ADDA-0622BC204626}">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0C1C728D-50F0-441C-86C3-A6AFF4369AD1}">
      <dgm:prSet phldrT="[Текст]"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Predictive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AAE89F87-7169-4E1B-8D7A-165118A6914E}" type="parTrans" cxnId="{DA98AAE3-14BE-47F7-A725-64D6A2D5EC70}">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18251F11-060D-40A8-BE20-444D883E0602}" type="sibTrans" cxnId="{DA98AAE3-14BE-47F7-A725-64D6A2D5EC70}">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041013CF-F05E-4F25-9C37-22619807E875}">
      <dgm:prSet phldrT="[Текст]"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Prescriptive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041DCCDD-F4CA-43F4-A703-5744412261A3}" type="parTrans" cxnId="{15FCFD71-0014-4009-86C1-DDC2B3625B94}">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CF7C0AB2-3493-4F95-B03A-2FA0646030E9}" type="sibTrans" cxnId="{15FCFD71-0014-4009-86C1-DDC2B3625B94}">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68842A06-42E0-4323-917F-CFADEB5B4939}">
      <dgm:prSet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Descriptive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4740CB20-4DC9-4A0B-8088-942E4D5B117D}" type="parTrans" cxnId="{E05F28BD-F349-47B4-AC8B-43EF6A428E3E}">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01580592-B298-4985-87B2-38FD453D0D52}" type="sibTrans" cxnId="{E05F28BD-F349-47B4-AC8B-43EF6A428E3E}">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778F9612-2C68-4AE4-99AD-362697425251}">
      <dgm:prSet custT="1"/>
      <dgm:spPr/>
      <dgm:t>
        <a:bodyPr/>
        <a:lstStyle/>
        <a:p>
          <a:r>
            <a:rPr lang="en-US" sz="1800" dirty="0">
              <a:latin typeface="Arial" panose="020B0604020202020204" pitchFamily="34" charset="0"/>
              <a:ea typeface="Cambria" panose="02040503050406030204" pitchFamily="18" charset="0"/>
              <a:cs typeface="Arial" panose="020B0604020202020204" pitchFamily="34" charset="0"/>
            </a:rPr>
            <a:t>Inferential Analysis</a:t>
          </a:r>
          <a:endParaRPr lang="ru-KZ" sz="1800" dirty="0">
            <a:latin typeface="Arial" panose="020B0604020202020204" pitchFamily="34" charset="0"/>
            <a:ea typeface="Cambria" panose="02040503050406030204" pitchFamily="18" charset="0"/>
            <a:cs typeface="Arial" panose="020B0604020202020204" pitchFamily="34" charset="0"/>
          </a:endParaRPr>
        </a:p>
      </dgm:t>
    </dgm:pt>
    <dgm:pt modelId="{8FDE2652-000B-4455-8DAD-595036C97585}" type="parTrans" cxnId="{C9443D78-B25D-4C10-B6A3-02BE03298CDD}">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14D536E3-AF76-4F71-A3C6-FC83F8DD92D0}" type="sibTrans" cxnId="{C9443D78-B25D-4C10-B6A3-02BE03298CDD}">
      <dgm:prSet/>
      <dgm:spPr/>
      <dgm:t>
        <a:bodyPr/>
        <a:lstStyle/>
        <a:p>
          <a:endParaRPr lang="ru-KZ" sz="1800">
            <a:latin typeface="Arial" panose="020B0604020202020204" pitchFamily="34" charset="0"/>
            <a:ea typeface="Cambria" panose="02040503050406030204" pitchFamily="18" charset="0"/>
            <a:cs typeface="Arial" panose="020B0604020202020204" pitchFamily="34" charset="0"/>
          </a:endParaRPr>
        </a:p>
      </dgm:t>
    </dgm:pt>
    <dgm:pt modelId="{866C466C-EAA3-423E-80B9-01E7C2CA997C}" type="pres">
      <dgm:prSet presAssocID="{1E7F4C0A-E9E3-4D61-A470-256B0DE619BE}" presName="Name0" presStyleCnt="0">
        <dgm:presLayoutVars>
          <dgm:chPref val="1"/>
          <dgm:dir/>
          <dgm:animOne val="branch"/>
          <dgm:animLvl val="lvl"/>
          <dgm:resizeHandles/>
        </dgm:presLayoutVars>
      </dgm:prSet>
      <dgm:spPr/>
    </dgm:pt>
    <dgm:pt modelId="{FFC49E1E-77AB-4090-9479-D4FC756142C6}" type="pres">
      <dgm:prSet presAssocID="{729D37D1-3DD7-4097-AFAB-42D2AF7C5021}" presName="vertOne" presStyleCnt="0"/>
      <dgm:spPr/>
    </dgm:pt>
    <dgm:pt modelId="{E082D564-2C7C-4A58-B018-3BEF637E03AB}" type="pres">
      <dgm:prSet presAssocID="{729D37D1-3DD7-4097-AFAB-42D2AF7C5021}" presName="txOne" presStyleLbl="node0" presStyleIdx="0" presStyleCnt="1">
        <dgm:presLayoutVars>
          <dgm:chPref val="3"/>
        </dgm:presLayoutVars>
      </dgm:prSet>
      <dgm:spPr/>
    </dgm:pt>
    <dgm:pt modelId="{4F551AE5-0034-4B1C-87D6-F70C427AF903}" type="pres">
      <dgm:prSet presAssocID="{729D37D1-3DD7-4097-AFAB-42D2AF7C5021}" presName="parTransOne" presStyleCnt="0"/>
      <dgm:spPr/>
    </dgm:pt>
    <dgm:pt modelId="{140B56E0-EE59-4FFF-9512-FCC3CD7660F3}" type="pres">
      <dgm:prSet presAssocID="{729D37D1-3DD7-4097-AFAB-42D2AF7C5021}" presName="horzOne" presStyleCnt="0"/>
      <dgm:spPr/>
    </dgm:pt>
    <dgm:pt modelId="{60E73FE6-0B1B-4E22-BE78-21348E285244}" type="pres">
      <dgm:prSet presAssocID="{B4359181-135A-497D-BD8B-3EEE0FA94FD0}" presName="vertTwo" presStyleCnt="0"/>
      <dgm:spPr/>
    </dgm:pt>
    <dgm:pt modelId="{C7A65634-2897-4092-89E2-4D8CB7AC90CF}" type="pres">
      <dgm:prSet presAssocID="{B4359181-135A-497D-BD8B-3EEE0FA94FD0}" presName="txTwo" presStyleLbl="node2" presStyleIdx="0" presStyleCnt="5">
        <dgm:presLayoutVars>
          <dgm:chPref val="3"/>
        </dgm:presLayoutVars>
      </dgm:prSet>
      <dgm:spPr/>
    </dgm:pt>
    <dgm:pt modelId="{CAFD5A03-7B36-4B30-B832-CA665A0F6E0E}" type="pres">
      <dgm:prSet presAssocID="{B4359181-135A-497D-BD8B-3EEE0FA94FD0}" presName="horzTwo" presStyleCnt="0"/>
      <dgm:spPr/>
    </dgm:pt>
    <dgm:pt modelId="{BF9227E0-789D-435F-BCD9-F06454546E08}" type="pres">
      <dgm:prSet presAssocID="{4D6099D3-7E74-4F18-8C05-B7D2D7ADC0FA}" presName="sibSpaceTwo" presStyleCnt="0"/>
      <dgm:spPr/>
    </dgm:pt>
    <dgm:pt modelId="{B7CF4B3C-76E8-42D5-9D97-7DF2B5238E44}" type="pres">
      <dgm:prSet presAssocID="{02A7172B-B0B7-45EE-8148-7E101D43C492}" presName="vertTwo" presStyleCnt="0"/>
      <dgm:spPr/>
    </dgm:pt>
    <dgm:pt modelId="{B247EDDE-EE1A-44BF-B95F-3A3EC85BA47A}" type="pres">
      <dgm:prSet presAssocID="{02A7172B-B0B7-45EE-8148-7E101D43C492}" presName="txTwo" presStyleLbl="node2" presStyleIdx="1" presStyleCnt="5">
        <dgm:presLayoutVars>
          <dgm:chPref val="3"/>
        </dgm:presLayoutVars>
      </dgm:prSet>
      <dgm:spPr/>
    </dgm:pt>
    <dgm:pt modelId="{8BF24841-725C-4503-8EA6-919A7A6D1A75}" type="pres">
      <dgm:prSet presAssocID="{02A7172B-B0B7-45EE-8148-7E101D43C492}" presName="parTransTwo" presStyleCnt="0"/>
      <dgm:spPr/>
    </dgm:pt>
    <dgm:pt modelId="{6175BD35-3EFE-44D7-B6DA-F1FADFBD8595}" type="pres">
      <dgm:prSet presAssocID="{02A7172B-B0B7-45EE-8148-7E101D43C492}" presName="horzTwo" presStyleCnt="0"/>
      <dgm:spPr/>
    </dgm:pt>
    <dgm:pt modelId="{B6501783-F28B-4384-8926-45630414969D}" type="pres">
      <dgm:prSet presAssocID="{68842A06-42E0-4323-917F-CFADEB5B4939}" presName="vertThree" presStyleCnt="0"/>
      <dgm:spPr/>
    </dgm:pt>
    <dgm:pt modelId="{D69502E9-851F-4769-B776-8B2BE85616E4}" type="pres">
      <dgm:prSet presAssocID="{68842A06-42E0-4323-917F-CFADEB5B4939}" presName="txThree" presStyleLbl="node3" presStyleIdx="0" presStyleCnt="2">
        <dgm:presLayoutVars>
          <dgm:chPref val="3"/>
        </dgm:presLayoutVars>
      </dgm:prSet>
      <dgm:spPr/>
    </dgm:pt>
    <dgm:pt modelId="{DF41E791-D213-4EAA-B4D6-23B07680A692}" type="pres">
      <dgm:prSet presAssocID="{68842A06-42E0-4323-917F-CFADEB5B4939}" presName="horzThree" presStyleCnt="0"/>
      <dgm:spPr/>
    </dgm:pt>
    <dgm:pt modelId="{25DE3C1F-0251-4CD9-9819-88B1BED74A59}" type="pres">
      <dgm:prSet presAssocID="{01580592-B298-4985-87B2-38FD453D0D52}" presName="sibSpaceThree" presStyleCnt="0"/>
      <dgm:spPr/>
    </dgm:pt>
    <dgm:pt modelId="{C060F9F3-623F-40DA-BD23-ECD68A9EBDD4}" type="pres">
      <dgm:prSet presAssocID="{778F9612-2C68-4AE4-99AD-362697425251}" presName="vertThree" presStyleCnt="0"/>
      <dgm:spPr/>
    </dgm:pt>
    <dgm:pt modelId="{7DF12FE6-31FC-4CFC-B555-B5FAD4F146D8}" type="pres">
      <dgm:prSet presAssocID="{778F9612-2C68-4AE4-99AD-362697425251}" presName="txThree" presStyleLbl="node3" presStyleIdx="1" presStyleCnt="2">
        <dgm:presLayoutVars>
          <dgm:chPref val="3"/>
        </dgm:presLayoutVars>
      </dgm:prSet>
      <dgm:spPr/>
    </dgm:pt>
    <dgm:pt modelId="{85B843EC-2C46-4564-BA55-9A5D7255BC63}" type="pres">
      <dgm:prSet presAssocID="{778F9612-2C68-4AE4-99AD-362697425251}" presName="horzThree" presStyleCnt="0"/>
      <dgm:spPr/>
    </dgm:pt>
    <dgm:pt modelId="{19A1D1B7-9FD7-4CE9-A38B-A96CABE467B5}" type="pres">
      <dgm:prSet presAssocID="{4DED1947-C7B4-4A8F-A2AC-B74EF109E67E}" presName="sibSpaceTwo" presStyleCnt="0"/>
      <dgm:spPr/>
    </dgm:pt>
    <dgm:pt modelId="{A9BC47E3-1DB2-4311-B952-8360FD8A1AC9}" type="pres">
      <dgm:prSet presAssocID="{403D4428-5E7E-4C2C-95B8-4914C7BC6B92}" presName="vertTwo" presStyleCnt="0"/>
      <dgm:spPr/>
    </dgm:pt>
    <dgm:pt modelId="{080F952F-0DEE-4F74-AFE6-24C86C3E936A}" type="pres">
      <dgm:prSet presAssocID="{403D4428-5E7E-4C2C-95B8-4914C7BC6B92}" presName="txTwo" presStyleLbl="node2" presStyleIdx="2" presStyleCnt="5">
        <dgm:presLayoutVars>
          <dgm:chPref val="3"/>
        </dgm:presLayoutVars>
      </dgm:prSet>
      <dgm:spPr/>
    </dgm:pt>
    <dgm:pt modelId="{64A71714-88A2-439D-89D6-747090E02E7E}" type="pres">
      <dgm:prSet presAssocID="{403D4428-5E7E-4C2C-95B8-4914C7BC6B92}" presName="horzTwo" presStyleCnt="0"/>
      <dgm:spPr/>
    </dgm:pt>
    <dgm:pt modelId="{09588F77-F9E7-41A4-B7FD-9657C9434FE9}" type="pres">
      <dgm:prSet presAssocID="{2A523C11-1EC4-495F-8B36-837941E05291}" presName="sibSpaceTwo" presStyleCnt="0"/>
      <dgm:spPr/>
    </dgm:pt>
    <dgm:pt modelId="{F61808CF-867B-4524-856D-E3C0C53C051F}" type="pres">
      <dgm:prSet presAssocID="{0C1C728D-50F0-441C-86C3-A6AFF4369AD1}" presName="vertTwo" presStyleCnt="0"/>
      <dgm:spPr/>
    </dgm:pt>
    <dgm:pt modelId="{35180AB6-7C5B-4DE2-B3D5-E11550A11B91}" type="pres">
      <dgm:prSet presAssocID="{0C1C728D-50F0-441C-86C3-A6AFF4369AD1}" presName="txTwo" presStyleLbl="node2" presStyleIdx="3" presStyleCnt="5">
        <dgm:presLayoutVars>
          <dgm:chPref val="3"/>
        </dgm:presLayoutVars>
      </dgm:prSet>
      <dgm:spPr/>
    </dgm:pt>
    <dgm:pt modelId="{C6441F33-9D5F-49EB-951E-DEEF4658A03B}" type="pres">
      <dgm:prSet presAssocID="{0C1C728D-50F0-441C-86C3-A6AFF4369AD1}" presName="horzTwo" presStyleCnt="0"/>
      <dgm:spPr/>
    </dgm:pt>
    <dgm:pt modelId="{7189E751-C99D-4A98-B616-81D428FE9152}" type="pres">
      <dgm:prSet presAssocID="{18251F11-060D-40A8-BE20-444D883E0602}" presName="sibSpaceTwo" presStyleCnt="0"/>
      <dgm:spPr/>
    </dgm:pt>
    <dgm:pt modelId="{C5BFED8E-1B3C-4708-89F3-6B9A8946DC24}" type="pres">
      <dgm:prSet presAssocID="{041013CF-F05E-4F25-9C37-22619807E875}" presName="vertTwo" presStyleCnt="0"/>
      <dgm:spPr/>
    </dgm:pt>
    <dgm:pt modelId="{BCCFA432-4045-495D-A3A3-77DD47CAFB06}" type="pres">
      <dgm:prSet presAssocID="{041013CF-F05E-4F25-9C37-22619807E875}" presName="txTwo" presStyleLbl="node2" presStyleIdx="4" presStyleCnt="5">
        <dgm:presLayoutVars>
          <dgm:chPref val="3"/>
        </dgm:presLayoutVars>
      </dgm:prSet>
      <dgm:spPr/>
    </dgm:pt>
    <dgm:pt modelId="{06BB78AB-3C17-4CDA-8630-C8A9953FB691}" type="pres">
      <dgm:prSet presAssocID="{041013CF-F05E-4F25-9C37-22619807E875}" presName="horzTwo" presStyleCnt="0"/>
      <dgm:spPr/>
    </dgm:pt>
  </dgm:ptLst>
  <dgm:cxnLst>
    <dgm:cxn modelId="{F5994504-290F-4017-A038-228B836DD034}" type="presOf" srcId="{041013CF-F05E-4F25-9C37-22619807E875}" destId="{BCCFA432-4045-495D-A3A3-77DD47CAFB06}" srcOrd="0" destOrd="0" presId="urn:microsoft.com/office/officeart/2005/8/layout/hierarchy4"/>
    <dgm:cxn modelId="{F5F49C14-35DC-4D15-B0EF-1ED3BE3EC5E7}" type="presOf" srcId="{02A7172B-B0B7-45EE-8148-7E101D43C492}" destId="{B247EDDE-EE1A-44BF-B95F-3A3EC85BA47A}" srcOrd="0" destOrd="0" presId="urn:microsoft.com/office/officeart/2005/8/layout/hierarchy4"/>
    <dgm:cxn modelId="{DD464931-9EDB-431B-8F9F-50A624C0685C}" type="presOf" srcId="{1E7F4C0A-E9E3-4D61-A470-256B0DE619BE}" destId="{866C466C-EAA3-423E-80B9-01E7C2CA997C}" srcOrd="0" destOrd="0" presId="urn:microsoft.com/office/officeart/2005/8/layout/hierarchy4"/>
    <dgm:cxn modelId="{CD0D6A39-3E2E-4607-9D57-10C0C88D0201}" type="presOf" srcId="{B4359181-135A-497D-BD8B-3EEE0FA94FD0}" destId="{C7A65634-2897-4092-89E2-4D8CB7AC90CF}" srcOrd="0" destOrd="0" presId="urn:microsoft.com/office/officeart/2005/8/layout/hierarchy4"/>
    <dgm:cxn modelId="{6E20313F-DB26-4EE1-B312-1799132AC2DE}" type="presOf" srcId="{0C1C728D-50F0-441C-86C3-A6AFF4369AD1}" destId="{35180AB6-7C5B-4DE2-B3D5-E11550A11B91}" srcOrd="0" destOrd="0" presId="urn:microsoft.com/office/officeart/2005/8/layout/hierarchy4"/>
    <dgm:cxn modelId="{DF745E5D-FB3C-42AA-8423-F136156EEC72}" type="presOf" srcId="{778F9612-2C68-4AE4-99AD-362697425251}" destId="{7DF12FE6-31FC-4CFC-B555-B5FAD4F146D8}" srcOrd="0" destOrd="0" presId="urn:microsoft.com/office/officeart/2005/8/layout/hierarchy4"/>
    <dgm:cxn modelId="{035AC349-666B-4DC6-92DC-A4BEDEBADA22}" srcId="{1E7F4C0A-E9E3-4D61-A470-256B0DE619BE}" destId="{729D37D1-3DD7-4097-AFAB-42D2AF7C5021}" srcOrd="0" destOrd="0" parTransId="{8DC8D61F-8C07-4CA7-9DE9-E7C15196CC3F}" sibTransId="{2BED68FC-743F-4BD2-A8A0-F3BE0C518C1F}"/>
    <dgm:cxn modelId="{48A56470-0B5C-4396-B76A-0E22AC61AFC7}" type="presOf" srcId="{68842A06-42E0-4323-917F-CFADEB5B4939}" destId="{D69502E9-851F-4769-B776-8B2BE85616E4}" srcOrd="0" destOrd="0" presId="urn:microsoft.com/office/officeart/2005/8/layout/hierarchy4"/>
    <dgm:cxn modelId="{53716C70-12AA-4ABB-9F03-EC5195E8D0F2}" srcId="{729D37D1-3DD7-4097-AFAB-42D2AF7C5021}" destId="{02A7172B-B0B7-45EE-8148-7E101D43C492}" srcOrd="1" destOrd="0" parTransId="{E7AE9D4D-A796-41E0-8490-FB0EDDE4D1A5}" sibTransId="{4DED1947-C7B4-4A8F-A2AC-B74EF109E67E}"/>
    <dgm:cxn modelId="{15FCFD71-0014-4009-86C1-DDC2B3625B94}" srcId="{729D37D1-3DD7-4097-AFAB-42D2AF7C5021}" destId="{041013CF-F05E-4F25-9C37-22619807E875}" srcOrd="4" destOrd="0" parTransId="{041DCCDD-F4CA-43F4-A703-5744412261A3}" sibTransId="{CF7C0AB2-3493-4F95-B03A-2FA0646030E9}"/>
    <dgm:cxn modelId="{C9443D78-B25D-4C10-B6A3-02BE03298CDD}" srcId="{02A7172B-B0B7-45EE-8148-7E101D43C492}" destId="{778F9612-2C68-4AE4-99AD-362697425251}" srcOrd="1" destOrd="0" parTransId="{8FDE2652-000B-4455-8DAD-595036C97585}" sibTransId="{14D536E3-AF76-4F71-A3C6-FC83F8DD92D0}"/>
    <dgm:cxn modelId="{96F70E86-83F8-4EB8-8CCE-0D389C029FA0}" srcId="{729D37D1-3DD7-4097-AFAB-42D2AF7C5021}" destId="{B4359181-135A-497D-BD8B-3EEE0FA94FD0}" srcOrd="0" destOrd="0" parTransId="{26EE5215-4DDB-4075-BC37-4072A5608E44}" sibTransId="{4D6099D3-7E74-4F18-8C05-B7D2D7ADC0FA}"/>
    <dgm:cxn modelId="{E05F28BD-F349-47B4-AC8B-43EF6A428E3E}" srcId="{02A7172B-B0B7-45EE-8148-7E101D43C492}" destId="{68842A06-42E0-4323-917F-CFADEB5B4939}" srcOrd="0" destOrd="0" parTransId="{4740CB20-4DC9-4A0B-8088-942E4D5B117D}" sibTransId="{01580592-B298-4985-87B2-38FD453D0D52}"/>
    <dgm:cxn modelId="{606206C2-C3EC-40F6-ADDA-0622BC204626}" srcId="{729D37D1-3DD7-4097-AFAB-42D2AF7C5021}" destId="{403D4428-5E7E-4C2C-95B8-4914C7BC6B92}" srcOrd="2" destOrd="0" parTransId="{84A46E69-BBF2-49C5-ABCE-2E3C045D3CE3}" sibTransId="{2A523C11-1EC4-495F-8B36-837941E05291}"/>
    <dgm:cxn modelId="{555523C6-E130-4760-87B7-132404BD22B4}" type="presOf" srcId="{729D37D1-3DD7-4097-AFAB-42D2AF7C5021}" destId="{E082D564-2C7C-4A58-B018-3BEF637E03AB}" srcOrd="0" destOrd="0" presId="urn:microsoft.com/office/officeart/2005/8/layout/hierarchy4"/>
    <dgm:cxn modelId="{29F7E3D7-626A-44E0-97C3-777BD52FDC20}" type="presOf" srcId="{403D4428-5E7E-4C2C-95B8-4914C7BC6B92}" destId="{080F952F-0DEE-4F74-AFE6-24C86C3E936A}" srcOrd="0" destOrd="0" presId="urn:microsoft.com/office/officeart/2005/8/layout/hierarchy4"/>
    <dgm:cxn modelId="{DA98AAE3-14BE-47F7-A725-64D6A2D5EC70}" srcId="{729D37D1-3DD7-4097-AFAB-42D2AF7C5021}" destId="{0C1C728D-50F0-441C-86C3-A6AFF4369AD1}" srcOrd="3" destOrd="0" parTransId="{AAE89F87-7169-4E1B-8D7A-165118A6914E}" sibTransId="{18251F11-060D-40A8-BE20-444D883E0602}"/>
    <dgm:cxn modelId="{92BE12BE-81E2-4F11-ADC5-312A93CE9278}" type="presParOf" srcId="{866C466C-EAA3-423E-80B9-01E7C2CA997C}" destId="{FFC49E1E-77AB-4090-9479-D4FC756142C6}" srcOrd="0" destOrd="0" presId="urn:microsoft.com/office/officeart/2005/8/layout/hierarchy4"/>
    <dgm:cxn modelId="{ED67F0CE-71C5-4556-A2D7-55718EF18CDF}" type="presParOf" srcId="{FFC49E1E-77AB-4090-9479-D4FC756142C6}" destId="{E082D564-2C7C-4A58-B018-3BEF637E03AB}" srcOrd="0" destOrd="0" presId="urn:microsoft.com/office/officeart/2005/8/layout/hierarchy4"/>
    <dgm:cxn modelId="{ABE69EB0-3E22-4502-AE88-4C1C9B864EE6}" type="presParOf" srcId="{FFC49E1E-77AB-4090-9479-D4FC756142C6}" destId="{4F551AE5-0034-4B1C-87D6-F70C427AF903}" srcOrd="1" destOrd="0" presId="urn:microsoft.com/office/officeart/2005/8/layout/hierarchy4"/>
    <dgm:cxn modelId="{3FC2D090-774A-4451-BD09-B61AD78C0DD6}" type="presParOf" srcId="{FFC49E1E-77AB-4090-9479-D4FC756142C6}" destId="{140B56E0-EE59-4FFF-9512-FCC3CD7660F3}" srcOrd="2" destOrd="0" presId="urn:microsoft.com/office/officeart/2005/8/layout/hierarchy4"/>
    <dgm:cxn modelId="{DFCB7E18-0730-4963-98D3-0271686A67CF}" type="presParOf" srcId="{140B56E0-EE59-4FFF-9512-FCC3CD7660F3}" destId="{60E73FE6-0B1B-4E22-BE78-21348E285244}" srcOrd="0" destOrd="0" presId="urn:microsoft.com/office/officeart/2005/8/layout/hierarchy4"/>
    <dgm:cxn modelId="{48CCED00-658B-4573-B42D-53A570515B61}" type="presParOf" srcId="{60E73FE6-0B1B-4E22-BE78-21348E285244}" destId="{C7A65634-2897-4092-89E2-4D8CB7AC90CF}" srcOrd="0" destOrd="0" presId="urn:microsoft.com/office/officeart/2005/8/layout/hierarchy4"/>
    <dgm:cxn modelId="{9C0DC11E-277A-4908-BE2E-E1F302BC97D3}" type="presParOf" srcId="{60E73FE6-0B1B-4E22-BE78-21348E285244}" destId="{CAFD5A03-7B36-4B30-B832-CA665A0F6E0E}" srcOrd="1" destOrd="0" presId="urn:microsoft.com/office/officeart/2005/8/layout/hierarchy4"/>
    <dgm:cxn modelId="{FF24D57C-5051-4A8A-99F7-588E9B5D5EAD}" type="presParOf" srcId="{140B56E0-EE59-4FFF-9512-FCC3CD7660F3}" destId="{BF9227E0-789D-435F-BCD9-F06454546E08}" srcOrd="1" destOrd="0" presId="urn:microsoft.com/office/officeart/2005/8/layout/hierarchy4"/>
    <dgm:cxn modelId="{4BA5979E-8AB0-48C3-AF05-CD79627763B4}" type="presParOf" srcId="{140B56E0-EE59-4FFF-9512-FCC3CD7660F3}" destId="{B7CF4B3C-76E8-42D5-9D97-7DF2B5238E44}" srcOrd="2" destOrd="0" presId="urn:microsoft.com/office/officeart/2005/8/layout/hierarchy4"/>
    <dgm:cxn modelId="{19493107-09F7-4298-99AA-1DCAD6C0A054}" type="presParOf" srcId="{B7CF4B3C-76E8-42D5-9D97-7DF2B5238E44}" destId="{B247EDDE-EE1A-44BF-B95F-3A3EC85BA47A}" srcOrd="0" destOrd="0" presId="urn:microsoft.com/office/officeart/2005/8/layout/hierarchy4"/>
    <dgm:cxn modelId="{642A46BC-42F6-4AB7-9A3B-6B77F9F0497B}" type="presParOf" srcId="{B7CF4B3C-76E8-42D5-9D97-7DF2B5238E44}" destId="{8BF24841-725C-4503-8EA6-919A7A6D1A75}" srcOrd="1" destOrd="0" presId="urn:microsoft.com/office/officeart/2005/8/layout/hierarchy4"/>
    <dgm:cxn modelId="{1C7CA59F-9620-4872-9825-A7E1719882EC}" type="presParOf" srcId="{B7CF4B3C-76E8-42D5-9D97-7DF2B5238E44}" destId="{6175BD35-3EFE-44D7-B6DA-F1FADFBD8595}" srcOrd="2" destOrd="0" presId="urn:microsoft.com/office/officeart/2005/8/layout/hierarchy4"/>
    <dgm:cxn modelId="{363A9A74-039C-46C4-897D-2A03CC211533}" type="presParOf" srcId="{6175BD35-3EFE-44D7-B6DA-F1FADFBD8595}" destId="{B6501783-F28B-4384-8926-45630414969D}" srcOrd="0" destOrd="0" presId="urn:microsoft.com/office/officeart/2005/8/layout/hierarchy4"/>
    <dgm:cxn modelId="{3DDE4151-6BF9-4BE4-8472-795C0C151458}" type="presParOf" srcId="{B6501783-F28B-4384-8926-45630414969D}" destId="{D69502E9-851F-4769-B776-8B2BE85616E4}" srcOrd="0" destOrd="0" presId="urn:microsoft.com/office/officeart/2005/8/layout/hierarchy4"/>
    <dgm:cxn modelId="{3B521F17-7327-4254-A8E2-014BD6AE72CC}" type="presParOf" srcId="{B6501783-F28B-4384-8926-45630414969D}" destId="{DF41E791-D213-4EAA-B4D6-23B07680A692}" srcOrd="1" destOrd="0" presId="urn:microsoft.com/office/officeart/2005/8/layout/hierarchy4"/>
    <dgm:cxn modelId="{A7B903BA-7FBD-403E-9D86-5D7E2442196B}" type="presParOf" srcId="{6175BD35-3EFE-44D7-B6DA-F1FADFBD8595}" destId="{25DE3C1F-0251-4CD9-9819-88B1BED74A59}" srcOrd="1" destOrd="0" presId="urn:microsoft.com/office/officeart/2005/8/layout/hierarchy4"/>
    <dgm:cxn modelId="{B98690B2-FCEA-40DF-89EA-791B254CBAE6}" type="presParOf" srcId="{6175BD35-3EFE-44D7-B6DA-F1FADFBD8595}" destId="{C060F9F3-623F-40DA-BD23-ECD68A9EBDD4}" srcOrd="2" destOrd="0" presId="urn:microsoft.com/office/officeart/2005/8/layout/hierarchy4"/>
    <dgm:cxn modelId="{9C8817A2-713A-4EBA-B13F-5269FCF669D3}" type="presParOf" srcId="{C060F9F3-623F-40DA-BD23-ECD68A9EBDD4}" destId="{7DF12FE6-31FC-4CFC-B555-B5FAD4F146D8}" srcOrd="0" destOrd="0" presId="urn:microsoft.com/office/officeart/2005/8/layout/hierarchy4"/>
    <dgm:cxn modelId="{D747D62B-332F-4237-BB30-265CE10DEA9E}" type="presParOf" srcId="{C060F9F3-623F-40DA-BD23-ECD68A9EBDD4}" destId="{85B843EC-2C46-4564-BA55-9A5D7255BC63}" srcOrd="1" destOrd="0" presId="urn:microsoft.com/office/officeart/2005/8/layout/hierarchy4"/>
    <dgm:cxn modelId="{94BAB4F0-CE48-4DA8-8004-3FC2E43C9566}" type="presParOf" srcId="{140B56E0-EE59-4FFF-9512-FCC3CD7660F3}" destId="{19A1D1B7-9FD7-4CE9-A38B-A96CABE467B5}" srcOrd="3" destOrd="0" presId="urn:microsoft.com/office/officeart/2005/8/layout/hierarchy4"/>
    <dgm:cxn modelId="{4B964880-4F02-4FA7-A299-BD359A8DFB3B}" type="presParOf" srcId="{140B56E0-EE59-4FFF-9512-FCC3CD7660F3}" destId="{A9BC47E3-1DB2-4311-B952-8360FD8A1AC9}" srcOrd="4" destOrd="0" presId="urn:microsoft.com/office/officeart/2005/8/layout/hierarchy4"/>
    <dgm:cxn modelId="{4EABF930-E3F4-427C-AEA2-7266FB1742D1}" type="presParOf" srcId="{A9BC47E3-1DB2-4311-B952-8360FD8A1AC9}" destId="{080F952F-0DEE-4F74-AFE6-24C86C3E936A}" srcOrd="0" destOrd="0" presId="urn:microsoft.com/office/officeart/2005/8/layout/hierarchy4"/>
    <dgm:cxn modelId="{7339FF6B-0410-4B12-92A1-927C7E0C0360}" type="presParOf" srcId="{A9BC47E3-1DB2-4311-B952-8360FD8A1AC9}" destId="{64A71714-88A2-439D-89D6-747090E02E7E}" srcOrd="1" destOrd="0" presId="urn:microsoft.com/office/officeart/2005/8/layout/hierarchy4"/>
    <dgm:cxn modelId="{BC09104C-4588-4EE4-9C9F-3947DE978EC4}" type="presParOf" srcId="{140B56E0-EE59-4FFF-9512-FCC3CD7660F3}" destId="{09588F77-F9E7-41A4-B7FD-9657C9434FE9}" srcOrd="5" destOrd="0" presId="urn:microsoft.com/office/officeart/2005/8/layout/hierarchy4"/>
    <dgm:cxn modelId="{532891FB-88C0-4EDD-9A5B-C6E895378328}" type="presParOf" srcId="{140B56E0-EE59-4FFF-9512-FCC3CD7660F3}" destId="{F61808CF-867B-4524-856D-E3C0C53C051F}" srcOrd="6" destOrd="0" presId="urn:microsoft.com/office/officeart/2005/8/layout/hierarchy4"/>
    <dgm:cxn modelId="{81AA9CB9-56B2-416A-B66E-40D0199552CD}" type="presParOf" srcId="{F61808CF-867B-4524-856D-E3C0C53C051F}" destId="{35180AB6-7C5B-4DE2-B3D5-E11550A11B91}" srcOrd="0" destOrd="0" presId="urn:microsoft.com/office/officeart/2005/8/layout/hierarchy4"/>
    <dgm:cxn modelId="{14BC5755-A3AE-4DE1-88F1-7DB6B0DA78F3}" type="presParOf" srcId="{F61808CF-867B-4524-856D-E3C0C53C051F}" destId="{C6441F33-9D5F-49EB-951E-DEEF4658A03B}" srcOrd="1" destOrd="0" presId="urn:microsoft.com/office/officeart/2005/8/layout/hierarchy4"/>
    <dgm:cxn modelId="{0E8A3A0F-FD90-4687-B25D-C28983417A44}" type="presParOf" srcId="{140B56E0-EE59-4FFF-9512-FCC3CD7660F3}" destId="{7189E751-C99D-4A98-B616-81D428FE9152}" srcOrd="7" destOrd="0" presId="urn:microsoft.com/office/officeart/2005/8/layout/hierarchy4"/>
    <dgm:cxn modelId="{64DD1E35-68EC-499B-84AB-6527E4B52D46}" type="presParOf" srcId="{140B56E0-EE59-4FFF-9512-FCC3CD7660F3}" destId="{C5BFED8E-1B3C-4708-89F3-6B9A8946DC24}" srcOrd="8" destOrd="0" presId="urn:microsoft.com/office/officeart/2005/8/layout/hierarchy4"/>
    <dgm:cxn modelId="{28803FA9-C190-4567-B06D-2E1A3D377789}" type="presParOf" srcId="{C5BFED8E-1B3C-4708-89F3-6B9A8946DC24}" destId="{BCCFA432-4045-495D-A3A3-77DD47CAFB06}" srcOrd="0" destOrd="0" presId="urn:microsoft.com/office/officeart/2005/8/layout/hierarchy4"/>
    <dgm:cxn modelId="{012CFD65-FDBA-4A73-902F-799A428CC01E}" type="presParOf" srcId="{C5BFED8E-1B3C-4708-89F3-6B9A8946DC24}" destId="{06BB78AB-3C17-4CDA-8630-C8A9953FB69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59F0D-9686-41F6-957D-C149E5DB4CA4}" type="doc">
      <dgm:prSet loTypeId="urn:microsoft.com/office/officeart/2005/8/layout/hProcess9" loCatId="process" qsTypeId="urn:microsoft.com/office/officeart/2005/8/quickstyle/simple4" qsCatId="simple" csTypeId="urn:microsoft.com/office/officeart/2005/8/colors/colorful1" csCatId="colorful" phldr="1"/>
      <dgm:spPr/>
      <dgm:t>
        <a:bodyPr/>
        <a:lstStyle/>
        <a:p>
          <a:endParaRPr lang="ru-KZ"/>
        </a:p>
      </dgm:t>
    </dgm:pt>
    <dgm:pt modelId="{9CE1539C-C2FD-47B8-A8DC-B5ADCE55F5DF}">
      <dgm:prSet phldrT="[Текст]" custT="1"/>
      <dgm:spPr/>
      <dgm:t>
        <a:bodyPr/>
        <a:lstStyle/>
        <a:p>
          <a:r>
            <a:rPr lang="en-US" sz="1400" dirty="0">
              <a:latin typeface="Arial" panose="020B0604020202020204" pitchFamily="34" charset="0"/>
              <a:cs typeface="Arial" panose="020B0604020202020204" pitchFamily="34" charset="0"/>
            </a:rPr>
            <a:t>Data Requirement Gathering</a:t>
          </a:r>
          <a:endParaRPr lang="ru-KZ" sz="1400" dirty="0">
            <a:latin typeface="Arial" panose="020B0604020202020204" pitchFamily="34" charset="0"/>
            <a:cs typeface="Arial" panose="020B0604020202020204" pitchFamily="34" charset="0"/>
          </a:endParaRPr>
        </a:p>
      </dgm:t>
    </dgm:pt>
    <dgm:pt modelId="{AA1AFEE0-6CB4-4461-90CD-ECD8DBE5AC8F}" type="parTrans" cxnId="{391978E7-A9BF-445A-9E0B-1B0056837995}">
      <dgm:prSet/>
      <dgm:spPr/>
      <dgm:t>
        <a:bodyPr/>
        <a:lstStyle/>
        <a:p>
          <a:endParaRPr lang="ru-KZ" sz="1400">
            <a:latin typeface="Arial" panose="020B0604020202020204" pitchFamily="34" charset="0"/>
            <a:cs typeface="Arial" panose="020B0604020202020204" pitchFamily="34" charset="0"/>
          </a:endParaRPr>
        </a:p>
      </dgm:t>
    </dgm:pt>
    <dgm:pt modelId="{72E95CAB-D7C7-4B71-AA25-BB319230B3DB}" type="sibTrans" cxnId="{391978E7-A9BF-445A-9E0B-1B0056837995}">
      <dgm:prSet/>
      <dgm:spPr/>
      <dgm:t>
        <a:bodyPr/>
        <a:lstStyle/>
        <a:p>
          <a:endParaRPr lang="ru-KZ" sz="1400">
            <a:latin typeface="Arial" panose="020B0604020202020204" pitchFamily="34" charset="0"/>
            <a:cs typeface="Arial" panose="020B0604020202020204" pitchFamily="34" charset="0"/>
          </a:endParaRPr>
        </a:p>
      </dgm:t>
    </dgm:pt>
    <dgm:pt modelId="{525CA2F9-C335-4DDD-B515-055A38E83192}">
      <dgm:prSet phldrT="[Текст]" custT="1"/>
      <dgm:spPr/>
      <dgm:t>
        <a:bodyPr/>
        <a:lstStyle/>
        <a:p>
          <a:r>
            <a:rPr lang="en-US" sz="1400" dirty="0">
              <a:latin typeface="Arial" panose="020B0604020202020204" pitchFamily="34" charset="0"/>
              <a:cs typeface="Arial" panose="020B0604020202020204" pitchFamily="34" charset="0"/>
            </a:rPr>
            <a:t>Data Collection</a:t>
          </a:r>
          <a:endParaRPr lang="ru-KZ" sz="1400" dirty="0">
            <a:latin typeface="Arial" panose="020B0604020202020204" pitchFamily="34" charset="0"/>
            <a:cs typeface="Arial" panose="020B0604020202020204" pitchFamily="34" charset="0"/>
          </a:endParaRPr>
        </a:p>
      </dgm:t>
    </dgm:pt>
    <dgm:pt modelId="{7CC01CD6-F43C-4F01-B516-6BA6691EF9DC}" type="parTrans" cxnId="{1DEA5489-9CDC-4710-A3EC-4743D5DD7CAB}">
      <dgm:prSet/>
      <dgm:spPr/>
      <dgm:t>
        <a:bodyPr/>
        <a:lstStyle/>
        <a:p>
          <a:endParaRPr lang="ru-KZ" sz="1400">
            <a:latin typeface="Arial" panose="020B0604020202020204" pitchFamily="34" charset="0"/>
            <a:cs typeface="Arial" panose="020B0604020202020204" pitchFamily="34" charset="0"/>
          </a:endParaRPr>
        </a:p>
      </dgm:t>
    </dgm:pt>
    <dgm:pt modelId="{9D70B538-8D4E-4245-9CD8-90EED56438B9}" type="sibTrans" cxnId="{1DEA5489-9CDC-4710-A3EC-4743D5DD7CAB}">
      <dgm:prSet/>
      <dgm:spPr/>
      <dgm:t>
        <a:bodyPr/>
        <a:lstStyle/>
        <a:p>
          <a:endParaRPr lang="ru-KZ" sz="1400">
            <a:latin typeface="Arial" panose="020B0604020202020204" pitchFamily="34" charset="0"/>
            <a:cs typeface="Arial" panose="020B0604020202020204" pitchFamily="34" charset="0"/>
          </a:endParaRPr>
        </a:p>
      </dgm:t>
    </dgm:pt>
    <dgm:pt modelId="{552C1EA4-E5FC-4F91-B6D1-5B881F1DEAE4}">
      <dgm:prSet phldrT="[Текст]" custT="1"/>
      <dgm:spPr/>
      <dgm:t>
        <a:bodyPr/>
        <a:lstStyle/>
        <a:p>
          <a:r>
            <a:rPr lang="en-US" sz="1400" dirty="0">
              <a:latin typeface="Arial" panose="020B0604020202020204" pitchFamily="34" charset="0"/>
              <a:cs typeface="Arial" panose="020B0604020202020204" pitchFamily="34" charset="0"/>
            </a:rPr>
            <a:t>Data Cleaning</a:t>
          </a:r>
          <a:endParaRPr lang="ru-KZ" sz="1400" dirty="0">
            <a:latin typeface="Arial" panose="020B0604020202020204" pitchFamily="34" charset="0"/>
            <a:cs typeface="Arial" panose="020B0604020202020204" pitchFamily="34" charset="0"/>
          </a:endParaRPr>
        </a:p>
      </dgm:t>
    </dgm:pt>
    <dgm:pt modelId="{341A9E3D-B0DB-4F29-A877-CCE78FA8D231}" type="parTrans" cxnId="{C7DAFCF3-E86B-4E0D-A1E8-471584C714DA}">
      <dgm:prSet/>
      <dgm:spPr/>
      <dgm:t>
        <a:bodyPr/>
        <a:lstStyle/>
        <a:p>
          <a:endParaRPr lang="ru-KZ" sz="1400">
            <a:latin typeface="Arial" panose="020B0604020202020204" pitchFamily="34" charset="0"/>
            <a:cs typeface="Arial" panose="020B0604020202020204" pitchFamily="34" charset="0"/>
          </a:endParaRPr>
        </a:p>
      </dgm:t>
    </dgm:pt>
    <dgm:pt modelId="{24B88292-33B4-47AE-85C3-4485CC5933CA}" type="sibTrans" cxnId="{C7DAFCF3-E86B-4E0D-A1E8-471584C714DA}">
      <dgm:prSet/>
      <dgm:spPr/>
      <dgm:t>
        <a:bodyPr/>
        <a:lstStyle/>
        <a:p>
          <a:endParaRPr lang="ru-KZ" sz="1400">
            <a:latin typeface="Arial" panose="020B0604020202020204" pitchFamily="34" charset="0"/>
            <a:cs typeface="Arial" panose="020B0604020202020204" pitchFamily="34" charset="0"/>
          </a:endParaRPr>
        </a:p>
      </dgm:t>
    </dgm:pt>
    <dgm:pt modelId="{FCFB5A9D-6C94-4366-A517-1BA66DB72B9A}">
      <dgm:prSet custT="1"/>
      <dgm:spPr/>
      <dgm:t>
        <a:bodyPr/>
        <a:lstStyle/>
        <a:p>
          <a:r>
            <a:rPr lang="en-US" sz="1400" dirty="0">
              <a:latin typeface="Arial" panose="020B0604020202020204" pitchFamily="34" charset="0"/>
              <a:cs typeface="Arial" panose="020B0604020202020204" pitchFamily="34" charset="0"/>
            </a:rPr>
            <a:t>Data Analysis</a:t>
          </a:r>
          <a:endParaRPr lang="ru-KZ" sz="1400" dirty="0">
            <a:latin typeface="Arial" panose="020B0604020202020204" pitchFamily="34" charset="0"/>
            <a:cs typeface="Arial" panose="020B0604020202020204" pitchFamily="34" charset="0"/>
          </a:endParaRPr>
        </a:p>
      </dgm:t>
    </dgm:pt>
    <dgm:pt modelId="{9B44A97E-5D59-4B16-B15D-2EA156536BF3}" type="parTrans" cxnId="{9FF3D05C-C034-43C5-8743-2B0CF225C4E2}">
      <dgm:prSet/>
      <dgm:spPr/>
      <dgm:t>
        <a:bodyPr/>
        <a:lstStyle/>
        <a:p>
          <a:endParaRPr lang="ru-KZ" sz="1400">
            <a:latin typeface="Arial" panose="020B0604020202020204" pitchFamily="34" charset="0"/>
            <a:cs typeface="Arial" panose="020B0604020202020204" pitchFamily="34" charset="0"/>
          </a:endParaRPr>
        </a:p>
      </dgm:t>
    </dgm:pt>
    <dgm:pt modelId="{061BEF67-9BDF-4D59-9B12-E48C366224D2}" type="sibTrans" cxnId="{9FF3D05C-C034-43C5-8743-2B0CF225C4E2}">
      <dgm:prSet/>
      <dgm:spPr/>
      <dgm:t>
        <a:bodyPr/>
        <a:lstStyle/>
        <a:p>
          <a:endParaRPr lang="ru-KZ" sz="1400">
            <a:latin typeface="Arial" panose="020B0604020202020204" pitchFamily="34" charset="0"/>
            <a:cs typeface="Arial" panose="020B0604020202020204" pitchFamily="34" charset="0"/>
          </a:endParaRPr>
        </a:p>
      </dgm:t>
    </dgm:pt>
    <dgm:pt modelId="{84E7C3D1-ED17-42A6-8168-EB61B116B1D4}">
      <dgm:prSet custT="1"/>
      <dgm:spPr/>
      <dgm:t>
        <a:bodyPr/>
        <a:lstStyle/>
        <a:p>
          <a:r>
            <a:rPr lang="en-US" sz="1400" dirty="0">
              <a:latin typeface="Arial" panose="020B0604020202020204" pitchFamily="34" charset="0"/>
              <a:cs typeface="Arial" panose="020B0604020202020204" pitchFamily="34" charset="0"/>
            </a:rPr>
            <a:t>Data Interpretation</a:t>
          </a:r>
          <a:endParaRPr lang="ru-KZ" sz="1400" dirty="0">
            <a:latin typeface="Arial" panose="020B0604020202020204" pitchFamily="34" charset="0"/>
            <a:cs typeface="Arial" panose="020B0604020202020204" pitchFamily="34" charset="0"/>
          </a:endParaRPr>
        </a:p>
      </dgm:t>
    </dgm:pt>
    <dgm:pt modelId="{3753E3E9-CD69-4CDA-A026-DBAB26F83AEE}" type="parTrans" cxnId="{158F6AED-D978-42C4-BE0D-65FA98321589}">
      <dgm:prSet/>
      <dgm:spPr/>
      <dgm:t>
        <a:bodyPr/>
        <a:lstStyle/>
        <a:p>
          <a:endParaRPr lang="ru-KZ" sz="1400">
            <a:latin typeface="Arial" panose="020B0604020202020204" pitchFamily="34" charset="0"/>
            <a:cs typeface="Arial" panose="020B0604020202020204" pitchFamily="34" charset="0"/>
          </a:endParaRPr>
        </a:p>
      </dgm:t>
    </dgm:pt>
    <dgm:pt modelId="{1C334C9B-6A2F-44E2-8C24-DDDA07A01C77}" type="sibTrans" cxnId="{158F6AED-D978-42C4-BE0D-65FA98321589}">
      <dgm:prSet/>
      <dgm:spPr/>
      <dgm:t>
        <a:bodyPr/>
        <a:lstStyle/>
        <a:p>
          <a:endParaRPr lang="ru-KZ" sz="1400">
            <a:latin typeface="Arial" panose="020B0604020202020204" pitchFamily="34" charset="0"/>
            <a:cs typeface="Arial" panose="020B0604020202020204" pitchFamily="34" charset="0"/>
          </a:endParaRPr>
        </a:p>
      </dgm:t>
    </dgm:pt>
    <dgm:pt modelId="{7D9A50C4-3D5D-4A8B-9793-3BB9AD63B7D9}">
      <dgm:prSet custT="1"/>
      <dgm:spPr/>
      <dgm:t>
        <a:bodyPr/>
        <a:lstStyle/>
        <a:p>
          <a:r>
            <a:rPr lang="en-US" sz="1400" dirty="0">
              <a:latin typeface="Arial" panose="020B0604020202020204" pitchFamily="34" charset="0"/>
              <a:cs typeface="Arial" panose="020B0604020202020204" pitchFamily="34" charset="0"/>
            </a:rPr>
            <a:t>Data Visualization</a:t>
          </a:r>
          <a:endParaRPr lang="ru-KZ" sz="1400" dirty="0">
            <a:latin typeface="Arial" panose="020B0604020202020204" pitchFamily="34" charset="0"/>
            <a:cs typeface="Arial" panose="020B0604020202020204" pitchFamily="34" charset="0"/>
          </a:endParaRPr>
        </a:p>
      </dgm:t>
    </dgm:pt>
    <dgm:pt modelId="{1DA77530-8463-4603-B1D3-F325502FEB96}" type="parTrans" cxnId="{52786371-8FAA-41EB-9AA1-6A4006827B1B}">
      <dgm:prSet/>
      <dgm:spPr/>
      <dgm:t>
        <a:bodyPr/>
        <a:lstStyle/>
        <a:p>
          <a:endParaRPr lang="ru-KZ" sz="1400">
            <a:latin typeface="Arial" panose="020B0604020202020204" pitchFamily="34" charset="0"/>
            <a:cs typeface="Arial" panose="020B0604020202020204" pitchFamily="34" charset="0"/>
          </a:endParaRPr>
        </a:p>
      </dgm:t>
    </dgm:pt>
    <dgm:pt modelId="{A6C26DF2-EC8C-44FC-87EC-72F4F21A2E91}" type="sibTrans" cxnId="{52786371-8FAA-41EB-9AA1-6A4006827B1B}">
      <dgm:prSet/>
      <dgm:spPr/>
      <dgm:t>
        <a:bodyPr/>
        <a:lstStyle/>
        <a:p>
          <a:endParaRPr lang="ru-KZ" sz="1400">
            <a:latin typeface="Arial" panose="020B0604020202020204" pitchFamily="34" charset="0"/>
            <a:cs typeface="Arial" panose="020B0604020202020204" pitchFamily="34" charset="0"/>
          </a:endParaRPr>
        </a:p>
      </dgm:t>
    </dgm:pt>
    <dgm:pt modelId="{CE337A83-CD59-4189-8396-D74B0207A18C}" type="pres">
      <dgm:prSet presAssocID="{68059F0D-9686-41F6-957D-C149E5DB4CA4}" presName="CompostProcess" presStyleCnt="0">
        <dgm:presLayoutVars>
          <dgm:dir/>
          <dgm:resizeHandles val="exact"/>
        </dgm:presLayoutVars>
      </dgm:prSet>
      <dgm:spPr/>
    </dgm:pt>
    <dgm:pt modelId="{00A2CA6D-8C02-4C2E-9F65-DFEC5F319AD1}" type="pres">
      <dgm:prSet presAssocID="{68059F0D-9686-41F6-957D-C149E5DB4CA4}" presName="arrow" presStyleLbl="bgShp" presStyleIdx="0" presStyleCnt="1"/>
      <dgm:spPr/>
    </dgm:pt>
    <dgm:pt modelId="{F6FCB68E-E6AB-4A1A-9E6B-DE92F5B8ECD3}" type="pres">
      <dgm:prSet presAssocID="{68059F0D-9686-41F6-957D-C149E5DB4CA4}" presName="linearProcess" presStyleCnt="0"/>
      <dgm:spPr/>
    </dgm:pt>
    <dgm:pt modelId="{228985AE-C65C-421C-8117-C542DE222AAC}" type="pres">
      <dgm:prSet presAssocID="{9CE1539C-C2FD-47B8-A8DC-B5ADCE55F5DF}" presName="textNode" presStyleLbl="node1" presStyleIdx="0" presStyleCnt="6">
        <dgm:presLayoutVars>
          <dgm:bulletEnabled val="1"/>
        </dgm:presLayoutVars>
      </dgm:prSet>
      <dgm:spPr/>
    </dgm:pt>
    <dgm:pt modelId="{9E412B20-5E3A-4038-A128-3CDEBF4C95F6}" type="pres">
      <dgm:prSet presAssocID="{72E95CAB-D7C7-4B71-AA25-BB319230B3DB}" presName="sibTrans" presStyleCnt="0"/>
      <dgm:spPr/>
    </dgm:pt>
    <dgm:pt modelId="{A1B0D372-2627-4FDC-A4D1-62A5511A2CB6}" type="pres">
      <dgm:prSet presAssocID="{525CA2F9-C335-4DDD-B515-055A38E83192}" presName="textNode" presStyleLbl="node1" presStyleIdx="1" presStyleCnt="6">
        <dgm:presLayoutVars>
          <dgm:bulletEnabled val="1"/>
        </dgm:presLayoutVars>
      </dgm:prSet>
      <dgm:spPr/>
    </dgm:pt>
    <dgm:pt modelId="{C38925E5-D9F1-42BC-B67B-0D28295FCD37}" type="pres">
      <dgm:prSet presAssocID="{9D70B538-8D4E-4245-9CD8-90EED56438B9}" presName="sibTrans" presStyleCnt="0"/>
      <dgm:spPr/>
    </dgm:pt>
    <dgm:pt modelId="{816171B1-F386-47F8-9659-5386F40F2A1C}" type="pres">
      <dgm:prSet presAssocID="{552C1EA4-E5FC-4F91-B6D1-5B881F1DEAE4}" presName="textNode" presStyleLbl="node1" presStyleIdx="2" presStyleCnt="6">
        <dgm:presLayoutVars>
          <dgm:bulletEnabled val="1"/>
        </dgm:presLayoutVars>
      </dgm:prSet>
      <dgm:spPr/>
    </dgm:pt>
    <dgm:pt modelId="{5A0748F6-B575-4F5D-A959-5FEDD64762DC}" type="pres">
      <dgm:prSet presAssocID="{24B88292-33B4-47AE-85C3-4485CC5933CA}" presName="sibTrans" presStyleCnt="0"/>
      <dgm:spPr/>
    </dgm:pt>
    <dgm:pt modelId="{1B0D707B-A306-4750-BDC3-B01338CA9E35}" type="pres">
      <dgm:prSet presAssocID="{FCFB5A9D-6C94-4366-A517-1BA66DB72B9A}" presName="textNode" presStyleLbl="node1" presStyleIdx="3" presStyleCnt="6">
        <dgm:presLayoutVars>
          <dgm:bulletEnabled val="1"/>
        </dgm:presLayoutVars>
      </dgm:prSet>
      <dgm:spPr/>
    </dgm:pt>
    <dgm:pt modelId="{548D54FD-2943-4E92-82D3-2A64181505C3}" type="pres">
      <dgm:prSet presAssocID="{061BEF67-9BDF-4D59-9B12-E48C366224D2}" presName="sibTrans" presStyleCnt="0"/>
      <dgm:spPr/>
    </dgm:pt>
    <dgm:pt modelId="{2689D10B-86FE-4DA7-9D28-4478CE16BC28}" type="pres">
      <dgm:prSet presAssocID="{84E7C3D1-ED17-42A6-8168-EB61B116B1D4}" presName="textNode" presStyleLbl="node1" presStyleIdx="4" presStyleCnt="6">
        <dgm:presLayoutVars>
          <dgm:bulletEnabled val="1"/>
        </dgm:presLayoutVars>
      </dgm:prSet>
      <dgm:spPr/>
    </dgm:pt>
    <dgm:pt modelId="{7E631350-9BD9-4517-A68E-5B898869E421}" type="pres">
      <dgm:prSet presAssocID="{1C334C9B-6A2F-44E2-8C24-DDDA07A01C77}" presName="sibTrans" presStyleCnt="0"/>
      <dgm:spPr/>
    </dgm:pt>
    <dgm:pt modelId="{B0DBF05A-431C-4E2F-A51E-C9F434FC4385}" type="pres">
      <dgm:prSet presAssocID="{7D9A50C4-3D5D-4A8B-9793-3BB9AD63B7D9}" presName="textNode" presStyleLbl="node1" presStyleIdx="5" presStyleCnt="6">
        <dgm:presLayoutVars>
          <dgm:bulletEnabled val="1"/>
        </dgm:presLayoutVars>
      </dgm:prSet>
      <dgm:spPr/>
    </dgm:pt>
  </dgm:ptLst>
  <dgm:cxnLst>
    <dgm:cxn modelId="{D473BC3D-11A5-4057-913D-C91FF1CB1B92}" type="presOf" srcId="{7D9A50C4-3D5D-4A8B-9793-3BB9AD63B7D9}" destId="{B0DBF05A-431C-4E2F-A51E-C9F434FC4385}" srcOrd="0" destOrd="0" presId="urn:microsoft.com/office/officeart/2005/8/layout/hProcess9"/>
    <dgm:cxn modelId="{9FF3D05C-C034-43C5-8743-2B0CF225C4E2}" srcId="{68059F0D-9686-41F6-957D-C149E5DB4CA4}" destId="{FCFB5A9D-6C94-4366-A517-1BA66DB72B9A}" srcOrd="3" destOrd="0" parTransId="{9B44A97E-5D59-4B16-B15D-2EA156536BF3}" sibTransId="{061BEF67-9BDF-4D59-9B12-E48C366224D2}"/>
    <dgm:cxn modelId="{59E1F866-4EB1-40D7-B9D9-C650E0DC764D}" type="presOf" srcId="{525CA2F9-C335-4DDD-B515-055A38E83192}" destId="{A1B0D372-2627-4FDC-A4D1-62A5511A2CB6}" srcOrd="0" destOrd="0" presId="urn:microsoft.com/office/officeart/2005/8/layout/hProcess9"/>
    <dgm:cxn modelId="{52786371-8FAA-41EB-9AA1-6A4006827B1B}" srcId="{68059F0D-9686-41F6-957D-C149E5DB4CA4}" destId="{7D9A50C4-3D5D-4A8B-9793-3BB9AD63B7D9}" srcOrd="5" destOrd="0" parTransId="{1DA77530-8463-4603-B1D3-F325502FEB96}" sibTransId="{A6C26DF2-EC8C-44FC-87EC-72F4F21A2E91}"/>
    <dgm:cxn modelId="{53EC697B-E9C4-4C2B-8238-410D70600922}" type="presOf" srcId="{84E7C3D1-ED17-42A6-8168-EB61B116B1D4}" destId="{2689D10B-86FE-4DA7-9D28-4478CE16BC28}" srcOrd="0" destOrd="0" presId="urn:microsoft.com/office/officeart/2005/8/layout/hProcess9"/>
    <dgm:cxn modelId="{BA66E483-12FC-4C7D-9A0B-916696B1520F}" type="presOf" srcId="{68059F0D-9686-41F6-957D-C149E5DB4CA4}" destId="{CE337A83-CD59-4189-8396-D74B0207A18C}" srcOrd="0" destOrd="0" presId="urn:microsoft.com/office/officeart/2005/8/layout/hProcess9"/>
    <dgm:cxn modelId="{1DEA5489-9CDC-4710-A3EC-4743D5DD7CAB}" srcId="{68059F0D-9686-41F6-957D-C149E5DB4CA4}" destId="{525CA2F9-C335-4DDD-B515-055A38E83192}" srcOrd="1" destOrd="0" parTransId="{7CC01CD6-F43C-4F01-B516-6BA6691EF9DC}" sibTransId="{9D70B538-8D4E-4245-9CD8-90EED56438B9}"/>
    <dgm:cxn modelId="{2C38FA98-7285-48C2-904B-CEE7DB69941F}" type="presOf" srcId="{9CE1539C-C2FD-47B8-A8DC-B5ADCE55F5DF}" destId="{228985AE-C65C-421C-8117-C542DE222AAC}" srcOrd="0" destOrd="0" presId="urn:microsoft.com/office/officeart/2005/8/layout/hProcess9"/>
    <dgm:cxn modelId="{EF64D0B4-41A9-467B-8291-4772B6B757C9}" type="presOf" srcId="{552C1EA4-E5FC-4F91-B6D1-5B881F1DEAE4}" destId="{816171B1-F386-47F8-9659-5386F40F2A1C}" srcOrd="0" destOrd="0" presId="urn:microsoft.com/office/officeart/2005/8/layout/hProcess9"/>
    <dgm:cxn modelId="{1F0D2FD0-624B-4E02-8E33-F0D46F298483}" type="presOf" srcId="{FCFB5A9D-6C94-4366-A517-1BA66DB72B9A}" destId="{1B0D707B-A306-4750-BDC3-B01338CA9E35}" srcOrd="0" destOrd="0" presId="urn:microsoft.com/office/officeart/2005/8/layout/hProcess9"/>
    <dgm:cxn modelId="{391978E7-A9BF-445A-9E0B-1B0056837995}" srcId="{68059F0D-9686-41F6-957D-C149E5DB4CA4}" destId="{9CE1539C-C2FD-47B8-A8DC-B5ADCE55F5DF}" srcOrd="0" destOrd="0" parTransId="{AA1AFEE0-6CB4-4461-90CD-ECD8DBE5AC8F}" sibTransId="{72E95CAB-D7C7-4B71-AA25-BB319230B3DB}"/>
    <dgm:cxn modelId="{158F6AED-D978-42C4-BE0D-65FA98321589}" srcId="{68059F0D-9686-41F6-957D-C149E5DB4CA4}" destId="{84E7C3D1-ED17-42A6-8168-EB61B116B1D4}" srcOrd="4" destOrd="0" parTransId="{3753E3E9-CD69-4CDA-A026-DBAB26F83AEE}" sibTransId="{1C334C9B-6A2F-44E2-8C24-DDDA07A01C77}"/>
    <dgm:cxn modelId="{C7DAFCF3-E86B-4E0D-A1E8-471584C714DA}" srcId="{68059F0D-9686-41F6-957D-C149E5DB4CA4}" destId="{552C1EA4-E5FC-4F91-B6D1-5B881F1DEAE4}" srcOrd="2" destOrd="0" parTransId="{341A9E3D-B0DB-4F29-A877-CCE78FA8D231}" sibTransId="{24B88292-33B4-47AE-85C3-4485CC5933CA}"/>
    <dgm:cxn modelId="{3081BE7E-71A1-4338-B4DF-AFD73D94248C}" type="presParOf" srcId="{CE337A83-CD59-4189-8396-D74B0207A18C}" destId="{00A2CA6D-8C02-4C2E-9F65-DFEC5F319AD1}" srcOrd="0" destOrd="0" presId="urn:microsoft.com/office/officeart/2005/8/layout/hProcess9"/>
    <dgm:cxn modelId="{79791DB1-7D52-4CE8-A08F-FA76FCADC468}" type="presParOf" srcId="{CE337A83-CD59-4189-8396-D74B0207A18C}" destId="{F6FCB68E-E6AB-4A1A-9E6B-DE92F5B8ECD3}" srcOrd="1" destOrd="0" presId="urn:microsoft.com/office/officeart/2005/8/layout/hProcess9"/>
    <dgm:cxn modelId="{EBEE41D2-DFE4-4D7C-BE49-34CC8204CD2C}" type="presParOf" srcId="{F6FCB68E-E6AB-4A1A-9E6B-DE92F5B8ECD3}" destId="{228985AE-C65C-421C-8117-C542DE222AAC}" srcOrd="0" destOrd="0" presId="urn:microsoft.com/office/officeart/2005/8/layout/hProcess9"/>
    <dgm:cxn modelId="{41F4B76D-4D82-4D5E-86A6-967A0942B6BE}" type="presParOf" srcId="{F6FCB68E-E6AB-4A1A-9E6B-DE92F5B8ECD3}" destId="{9E412B20-5E3A-4038-A128-3CDEBF4C95F6}" srcOrd="1" destOrd="0" presId="urn:microsoft.com/office/officeart/2005/8/layout/hProcess9"/>
    <dgm:cxn modelId="{784494FC-3B35-440C-A7D0-68ED791B140E}" type="presParOf" srcId="{F6FCB68E-E6AB-4A1A-9E6B-DE92F5B8ECD3}" destId="{A1B0D372-2627-4FDC-A4D1-62A5511A2CB6}" srcOrd="2" destOrd="0" presId="urn:microsoft.com/office/officeart/2005/8/layout/hProcess9"/>
    <dgm:cxn modelId="{E43853E0-E16B-42A7-A782-AF4A08944C16}" type="presParOf" srcId="{F6FCB68E-E6AB-4A1A-9E6B-DE92F5B8ECD3}" destId="{C38925E5-D9F1-42BC-B67B-0D28295FCD37}" srcOrd="3" destOrd="0" presId="urn:microsoft.com/office/officeart/2005/8/layout/hProcess9"/>
    <dgm:cxn modelId="{3910511E-B659-47DF-B94C-FBD6B39E4718}" type="presParOf" srcId="{F6FCB68E-E6AB-4A1A-9E6B-DE92F5B8ECD3}" destId="{816171B1-F386-47F8-9659-5386F40F2A1C}" srcOrd="4" destOrd="0" presId="urn:microsoft.com/office/officeart/2005/8/layout/hProcess9"/>
    <dgm:cxn modelId="{6BC6AE1E-BCC6-4A0B-9EA4-4DC2611C796E}" type="presParOf" srcId="{F6FCB68E-E6AB-4A1A-9E6B-DE92F5B8ECD3}" destId="{5A0748F6-B575-4F5D-A959-5FEDD64762DC}" srcOrd="5" destOrd="0" presId="urn:microsoft.com/office/officeart/2005/8/layout/hProcess9"/>
    <dgm:cxn modelId="{87F726AC-E2E6-4E5E-89BB-F89B5C089DAE}" type="presParOf" srcId="{F6FCB68E-E6AB-4A1A-9E6B-DE92F5B8ECD3}" destId="{1B0D707B-A306-4750-BDC3-B01338CA9E35}" srcOrd="6" destOrd="0" presId="urn:microsoft.com/office/officeart/2005/8/layout/hProcess9"/>
    <dgm:cxn modelId="{D32D092B-B10B-4BA1-B5D3-292F1122A095}" type="presParOf" srcId="{F6FCB68E-E6AB-4A1A-9E6B-DE92F5B8ECD3}" destId="{548D54FD-2943-4E92-82D3-2A64181505C3}" srcOrd="7" destOrd="0" presId="urn:microsoft.com/office/officeart/2005/8/layout/hProcess9"/>
    <dgm:cxn modelId="{BB5F7F97-E797-4638-9035-102AF365590B}" type="presParOf" srcId="{F6FCB68E-E6AB-4A1A-9E6B-DE92F5B8ECD3}" destId="{2689D10B-86FE-4DA7-9D28-4478CE16BC28}" srcOrd="8" destOrd="0" presId="urn:microsoft.com/office/officeart/2005/8/layout/hProcess9"/>
    <dgm:cxn modelId="{3B69AC25-6FA9-4206-9089-80F0493575C3}" type="presParOf" srcId="{F6FCB68E-E6AB-4A1A-9E6B-DE92F5B8ECD3}" destId="{7E631350-9BD9-4517-A68E-5B898869E421}" srcOrd="9" destOrd="0" presId="urn:microsoft.com/office/officeart/2005/8/layout/hProcess9"/>
    <dgm:cxn modelId="{7ACC10FF-7C9C-4BBC-894C-399D0D95CF48}" type="presParOf" srcId="{F6FCB68E-E6AB-4A1A-9E6B-DE92F5B8ECD3}" destId="{B0DBF05A-431C-4E2F-A51E-C9F434FC438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0F8E1-6E04-49B6-86B2-14863D8E87AB}" type="doc">
      <dgm:prSet loTypeId="urn:microsoft.com/office/officeart/2005/8/layout/radial3" loCatId="cycle" qsTypeId="urn:microsoft.com/office/officeart/2005/8/quickstyle/3d1" qsCatId="3D" csTypeId="urn:microsoft.com/office/officeart/2005/8/colors/accent0_2" csCatId="mainScheme" phldr="1"/>
      <dgm:spPr/>
      <dgm:t>
        <a:bodyPr/>
        <a:lstStyle/>
        <a:p>
          <a:endParaRPr lang="ru-KZ"/>
        </a:p>
      </dgm:t>
    </dgm:pt>
    <dgm:pt modelId="{1B365A93-A6E9-4D00-8750-813FAC53A5C0}">
      <dgm:prSet phldrT="[Текст]" custT="1"/>
      <dgm:spPr/>
      <dgm:t>
        <a:bodyPr/>
        <a:lstStyle/>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kk-KZ" sz="1600" dirty="0">
            <a:solidFill>
              <a:schemeClr val="tx1"/>
            </a:solidFill>
            <a:latin typeface="Arial" panose="020B0604020202020204" pitchFamily="34" charset="0"/>
            <a:cs typeface="Arial" panose="020B0604020202020204" pitchFamily="34" charset="0"/>
          </a:endParaRPr>
        </a:p>
        <a:p>
          <a:endParaRPr lang="kk-KZ" sz="1600" dirty="0">
            <a:solidFill>
              <a:schemeClr val="tx1"/>
            </a:solidFill>
            <a:latin typeface="Arial" panose="020B0604020202020204" pitchFamily="34" charset="0"/>
            <a:cs typeface="Arial" panose="020B0604020202020204" pitchFamily="34" charset="0"/>
          </a:endParaRPr>
        </a:p>
        <a:p>
          <a:endParaRPr lang="kk-KZ"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Python</a:t>
          </a:r>
          <a:endParaRPr lang="ru-KZ" sz="1600" b="1" dirty="0">
            <a:solidFill>
              <a:schemeClr val="tx1"/>
            </a:solidFill>
            <a:latin typeface="Arial" panose="020B0604020202020204" pitchFamily="34" charset="0"/>
            <a:cs typeface="Arial" panose="020B0604020202020204" pitchFamily="34" charset="0"/>
          </a:endParaRPr>
        </a:p>
      </dgm:t>
    </dgm:pt>
    <dgm:pt modelId="{49FBDD4E-A30F-42F7-B44F-F4310DCFBCCD}" type="parTrans" cxnId="{1086D935-914D-4776-A531-FBA63DA19526}">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A4C07BC4-A1FD-47A5-A3B6-8AEA3838E5E0}" type="sibTrans" cxnId="{1086D935-914D-4776-A531-FBA63DA19526}">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6D307532-CDE6-4136-90AA-DA2F7B7C1DED}">
      <dgm:prSet phldrT="[Текст]" custT="1"/>
      <dgm:spPr/>
      <dgm:t>
        <a:bodyPr/>
        <a:lstStyle/>
        <a:p>
          <a:r>
            <a:rPr lang="en-US" sz="1600" dirty="0">
              <a:solidFill>
                <a:schemeClr val="tx1"/>
              </a:solidFill>
              <a:latin typeface="Arial" panose="020B0604020202020204" pitchFamily="34" charset="0"/>
              <a:cs typeface="Arial" panose="020B0604020202020204" pitchFamily="34" charset="0"/>
            </a:rPr>
            <a:t>Easy to learn</a:t>
          </a:r>
          <a:endParaRPr lang="ru-KZ" sz="1600" dirty="0">
            <a:solidFill>
              <a:schemeClr val="tx1"/>
            </a:solidFill>
            <a:latin typeface="Arial" panose="020B0604020202020204" pitchFamily="34" charset="0"/>
            <a:cs typeface="Arial" panose="020B0604020202020204" pitchFamily="34" charset="0"/>
          </a:endParaRPr>
        </a:p>
      </dgm:t>
    </dgm:pt>
    <dgm:pt modelId="{64B53EEF-62D0-4788-81FB-9854F1FCAC0A}" type="parTrans" cxnId="{1A58D6A1-CBBF-4CAE-8607-A8BC9F688823}">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626B32FE-FCF2-4D7D-B3E0-41340B6BD4A2}" type="sibTrans" cxnId="{1A58D6A1-CBBF-4CAE-8607-A8BC9F688823}">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837E3E7C-B852-4D5D-8249-A7A7C0BC94E6}">
      <dgm:prSet phldrT="[Текст]" custT="1"/>
      <dgm:spPr/>
      <dgm:t>
        <a:bodyPr/>
        <a:lstStyle/>
        <a:p>
          <a:r>
            <a:rPr lang="en-US" sz="1600" dirty="0">
              <a:solidFill>
                <a:schemeClr val="tx1"/>
              </a:solidFill>
              <a:latin typeface="Arial" panose="020B0604020202020204" pitchFamily="34" charset="0"/>
              <a:cs typeface="Arial" panose="020B0604020202020204" pitchFamily="34" charset="0"/>
            </a:rPr>
            <a:t>Scalable</a:t>
          </a:r>
          <a:endParaRPr lang="ru-KZ" sz="1600" dirty="0">
            <a:solidFill>
              <a:schemeClr val="tx1"/>
            </a:solidFill>
            <a:latin typeface="Arial" panose="020B0604020202020204" pitchFamily="34" charset="0"/>
            <a:cs typeface="Arial" panose="020B0604020202020204" pitchFamily="34" charset="0"/>
          </a:endParaRPr>
        </a:p>
      </dgm:t>
    </dgm:pt>
    <dgm:pt modelId="{EA7A5456-F0C0-4C5F-AD45-2DB0A3498955}" type="parTrans" cxnId="{C6544830-A2C1-4DB8-8B82-99BD4D3A2784}">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4E004286-3D44-4B4F-9934-FC3520ADFAE2}" type="sibTrans" cxnId="{C6544830-A2C1-4DB8-8B82-99BD4D3A2784}">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10D89F9B-B4DD-4092-90CC-9E429690035A}">
      <dgm:prSet phldrT="[Текст]" custT="1"/>
      <dgm:spPr/>
      <dgm:t>
        <a:bodyPr/>
        <a:lstStyle/>
        <a:p>
          <a:r>
            <a:rPr lang="en-US" sz="1600" dirty="0">
              <a:solidFill>
                <a:schemeClr val="tx1"/>
              </a:solidFill>
              <a:latin typeface="Arial" panose="020B0604020202020204" pitchFamily="34" charset="0"/>
              <a:cs typeface="Arial" panose="020B0604020202020204" pitchFamily="34" charset="0"/>
            </a:rPr>
            <a:t>Extensive set of libraries</a:t>
          </a:r>
          <a:endParaRPr lang="ru-KZ" sz="1600" dirty="0">
            <a:solidFill>
              <a:schemeClr val="tx1"/>
            </a:solidFill>
            <a:latin typeface="Arial" panose="020B0604020202020204" pitchFamily="34" charset="0"/>
            <a:cs typeface="Arial" panose="020B0604020202020204" pitchFamily="34" charset="0"/>
          </a:endParaRPr>
        </a:p>
      </dgm:t>
    </dgm:pt>
    <dgm:pt modelId="{82286BC1-EC5F-42F9-8D53-8008A5F8785D}" type="parTrans" cxnId="{C19C7F4D-DEAD-4FAC-80F7-D00FD9031CFE}">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5D76991E-599F-40E8-A999-D0B4BD2F95C1}" type="sibTrans" cxnId="{C19C7F4D-DEAD-4FAC-80F7-D00FD9031CFE}">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C3003C91-FDD8-4B15-B9EC-445DC3AAF184}">
      <dgm:prSet custT="1"/>
      <dgm:spPr/>
      <dgm:t>
        <a:bodyPr/>
        <a:lstStyle/>
        <a:p>
          <a:r>
            <a:rPr lang="en-US" sz="1600" dirty="0">
              <a:solidFill>
                <a:schemeClr val="tx1"/>
              </a:solidFill>
              <a:latin typeface="Arial" panose="020B0604020202020204" pitchFamily="34" charset="0"/>
              <a:cs typeface="Arial" panose="020B0604020202020204" pitchFamily="34" charset="0"/>
            </a:rPr>
            <a:t>Readable</a:t>
          </a:r>
          <a:endParaRPr lang="ru-KZ" sz="1600" dirty="0">
            <a:solidFill>
              <a:schemeClr val="tx1"/>
            </a:solidFill>
            <a:latin typeface="Arial" panose="020B0604020202020204" pitchFamily="34" charset="0"/>
            <a:cs typeface="Arial" panose="020B0604020202020204" pitchFamily="34" charset="0"/>
          </a:endParaRPr>
        </a:p>
      </dgm:t>
    </dgm:pt>
    <dgm:pt modelId="{832C7D21-7153-426C-8723-CD3E8AB07E9D}" type="parTrans" cxnId="{3A574BB8-41DC-48A9-B73F-A00DFD97B3B8}">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04B2B358-2005-4BAE-980A-062858A6A596}" type="sibTrans" cxnId="{3A574BB8-41DC-48A9-B73F-A00DFD97B3B8}">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AD02CBDA-D827-4FDA-A7BF-4F0A20BA93D1}">
      <dgm:prSet custT="1"/>
      <dgm:spPr/>
      <dgm:t>
        <a:bodyPr/>
        <a:lstStyle/>
        <a:p>
          <a:r>
            <a:rPr lang="en-US" sz="1600" dirty="0">
              <a:solidFill>
                <a:schemeClr val="tx1"/>
              </a:solidFill>
              <a:latin typeface="Arial" panose="020B0604020202020204" pitchFamily="34" charset="0"/>
              <a:cs typeface="Arial" panose="020B0604020202020204" pitchFamily="34" charset="0"/>
            </a:rPr>
            <a:t>Easy integration with other apps</a:t>
          </a:r>
          <a:endParaRPr lang="ru-KZ" sz="1600" dirty="0">
            <a:solidFill>
              <a:schemeClr val="tx1"/>
            </a:solidFill>
            <a:latin typeface="Arial" panose="020B0604020202020204" pitchFamily="34" charset="0"/>
            <a:cs typeface="Arial" panose="020B0604020202020204" pitchFamily="34" charset="0"/>
          </a:endParaRPr>
        </a:p>
      </dgm:t>
    </dgm:pt>
    <dgm:pt modelId="{89771F75-24D3-4E83-A022-3FCB97A7A715}" type="parTrans" cxnId="{D4A78A06-50CA-497E-95F2-95DEB59BB31E}">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CE6855FC-20C6-47AB-A307-CC6C2B0C0537}" type="sibTrans" cxnId="{D4A78A06-50CA-497E-95F2-95DEB59BB31E}">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C9CBEB77-3206-4622-A69F-64CECD9437B2}">
      <dgm:prSet custT="1"/>
      <dgm:spPr/>
      <dgm:t>
        <a:bodyPr/>
        <a:lstStyle/>
        <a:p>
          <a:r>
            <a:rPr lang="en-US" sz="1600" dirty="0">
              <a:solidFill>
                <a:schemeClr val="tx1"/>
              </a:solidFill>
              <a:latin typeface="Arial" panose="020B0604020202020204" pitchFamily="34" charset="0"/>
              <a:cs typeface="Arial" panose="020B0604020202020204" pitchFamily="34" charset="0"/>
            </a:rPr>
            <a:t>Active community &amp; ecosystem</a:t>
          </a:r>
          <a:endParaRPr lang="ru-KZ" sz="1600" dirty="0">
            <a:solidFill>
              <a:schemeClr val="tx1"/>
            </a:solidFill>
            <a:latin typeface="Arial" panose="020B0604020202020204" pitchFamily="34" charset="0"/>
            <a:cs typeface="Arial" panose="020B0604020202020204" pitchFamily="34" charset="0"/>
          </a:endParaRPr>
        </a:p>
      </dgm:t>
    </dgm:pt>
    <dgm:pt modelId="{41549FEE-EF81-447A-B8EA-C3938E0332DF}" type="parTrans" cxnId="{12233C93-46CA-44CF-8A76-42D02BE9CE42}">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009EA8EA-BC32-41DC-A0B8-ECF5A86BF37E}" type="sibTrans" cxnId="{12233C93-46CA-44CF-8A76-42D02BE9CE42}">
      <dgm:prSet/>
      <dgm:spPr/>
      <dgm:t>
        <a:bodyPr/>
        <a:lstStyle/>
        <a:p>
          <a:endParaRPr lang="ru-KZ" sz="1600">
            <a:solidFill>
              <a:schemeClr val="tx1"/>
            </a:solidFill>
            <a:latin typeface="Arial" panose="020B0604020202020204" pitchFamily="34" charset="0"/>
            <a:cs typeface="Arial" panose="020B0604020202020204" pitchFamily="34" charset="0"/>
          </a:endParaRPr>
        </a:p>
      </dgm:t>
    </dgm:pt>
    <dgm:pt modelId="{9C764F68-3AF9-43C4-96CE-559142CCA089}" type="pres">
      <dgm:prSet presAssocID="{6AA0F8E1-6E04-49B6-86B2-14863D8E87AB}" presName="composite" presStyleCnt="0">
        <dgm:presLayoutVars>
          <dgm:chMax val="1"/>
          <dgm:dir/>
          <dgm:resizeHandles val="exact"/>
        </dgm:presLayoutVars>
      </dgm:prSet>
      <dgm:spPr/>
    </dgm:pt>
    <dgm:pt modelId="{2E8143B7-9E2A-4424-834A-1A58306B8DBA}" type="pres">
      <dgm:prSet presAssocID="{6AA0F8E1-6E04-49B6-86B2-14863D8E87AB}" presName="radial" presStyleCnt="0">
        <dgm:presLayoutVars>
          <dgm:animLvl val="ctr"/>
        </dgm:presLayoutVars>
      </dgm:prSet>
      <dgm:spPr/>
    </dgm:pt>
    <dgm:pt modelId="{8BC71BB7-A1EF-4314-ABC3-385DB0003520}" type="pres">
      <dgm:prSet presAssocID="{1B365A93-A6E9-4D00-8750-813FAC53A5C0}" presName="centerShape" presStyleLbl="vennNode1" presStyleIdx="0" presStyleCnt="7"/>
      <dgm:spPr/>
    </dgm:pt>
    <dgm:pt modelId="{8805330E-86E9-475E-AE94-A7DE89D30919}" type="pres">
      <dgm:prSet presAssocID="{6D307532-CDE6-4136-90AA-DA2F7B7C1DED}" presName="node" presStyleLbl="vennNode1" presStyleIdx="1" presStyleCnt="7">
        <dgm:presLayoutVars>
          <dgm:bulletEnabled val="1"/>
        </dgm:presLayoutVars>
      </dgm:prSet>
      <dgm:spPr/>
    </dgm:pt>
    <dgm:pt modelId="{16866B4A-6B29-455C-A8F4-8172604FD555}" type="pres">
      <dgm:prSet presAssocID="{C3003C91-FDD8-4B15-B9EC-445DC3AAF184}" presName="node" presStyleLbl="vennNode1" presStyleIdx="2" presStyleCnt="7">
        <dgm:presLayoutVars>
          <dgm:bulletEnabled val="1"/>
        </dgm:presLayoutVars>
      </dgm:prSet>
      <dgm:spPr/>
    </dgm:pt>
    <dgm:pt modelId="{822E3CA1-0B8D-4B29-A43A-407B0A40BF0E}" type="pres">
      <dgm:prSet presAssocID="{837E3E7C-B852-4D5D-8249-A7A7C0BC94E6}" presName="node" presStyleLbl="vennNode1" presStyleIdx="3" presStyleCnt="7">
        <dgm:presLayoutVars>
          <dgm:bulletEnabled val="1"/>
        </dgm:presLayoutVars>
      </dgm:prSet>
      <dgm:spPr/>
    </dgm:pt>
    <dgm:pt modelId="{5B8877C2-FDCA-4A58-9823-4B44B94194AF}" type="pres">
      <dgm:prSet presAssocID="{10D89F9B-B4DD-4092-90CC-9E429690035A}" presName="node" presStyleLbl="vennNode1" presStyleIdx="4" presStyleCnt="7">
        <dgm:presLayoutVars>
          <dgm:bulletEnabled val="1"/>
        </dgm:presLayoutVars>
      </dgm:prSet>
      <dgm:spPr/>
    </dgm:pt>
    <dgm:pt modelId="{4120AF62-DE2B-45B0-9D79-D19E4D8A5D6C}" type="pres">
      <dgm:prSet presAssocID="{AD02CBDA-D827-4FDA-A7BF-4F0A20BA93D1}" presName="node" presStyleLbl="vennNode1" presStyleIdx="5" presStyleCnt="7">
        <dgm:presLayoutVars>
          <dgm:bulletEnabled val="1"/>
        </dgm:presLayoutVars>
      </dgm:prSet>
      <dgm:spPr/>
    </dgm:pt>
    <dgm:pt modelId="{94CDB9AB-5742-47EB-8F41-980844EB89BA}" type="pres">
      <dgm:prSet presAssocID="{C9CBEB77-3206-4622-A69F-64CECD9437B2}" presName="node" presStyleLbl="vennNode1" presStyleIdx="6" presStyleCnt="7">
        <dgm:presLayoutVars>
          <dgm:bulletEnabled val="1"/>
        </dgm:presLayoutVars>
      </dgm:prSet>
      <dgm:spPr/>
    </dgm:pt>
  </dgm:ptLst>
  <dgm:cxnLst>
    <dgm:cxn modelId="{D4A78A06-50CA-497E-95F2-95DEB59BB31E}" srcId="{1B365A93-A6E9-4D00-8750-813FAC53A5C0}" destId="{AD02CBDA-D827-4FDA-A7BF-4F0A20BA93D1}" srcOrd="4" destOrd="0" parTransId="{89771F75-24D3-4E83-A022-3FCB97A7A715}" sibTransId="{CE6855FC-20C6-47AB-A307-CC6C2B0C0537}"/>
    <dgm:cxn modelId="{11513010-791C-4FDD-849B-090E5F91936B}" type="presOf" srcId="{C3003C91-FDD8-4B15-B9EC-445DC3AAF184}" destId="{16866B4A-6B29-455C-A8F4-8172604FD555}" srcOrd="0" destOrd="0" presId="urn:microsoft.com/office/officeart/2005/8/layout/radial3"/>
    <dgm:cxn modelId="{C6544830-A2C1-4DB8-8B82-99BD4D3A2784}" srcId="{1B365A93-A6E9-4D00-8750-813FAC53A5C0}" destId="{837E3E7C-B852-4D5D-8249-A7A7C0BC94E6}" srcOrd="2" destOrd="0" parTransId="{EA7A5456-F0C0-4C5F-AD45-2DB0A3498955}" sibTransId="{4E004286-3D44-4B4F-9934-FC3520ADFAE2}"/>
    <dgm:cxn modelId="{1086D935-914D-4776-A531-FBA63DA19526}" srcId="{6AA0F8E1-6E04-49B6-86B2-14863D8E87AB}" destId="{1B365A93-A6E9-4D00-8750-813FAC53A5C0}" srcOrd="0" destOrd="0" parTransId="{49FBDD4E-A30F-42F7-B44F-F4310DCFBCCD}" sibTransId="{A4C07BC4-A1FD-47A5-A3B6-8AEA3838E5E0}"/>
    <dgm:cxn modelId="{825E9660-E8A6-487D-9862-0FFA538D5ED4}" type="presOf" srcId="{1B365A93-A6E9-4D00-8750-813FAC53A5C0}" destId="{8BC71BB7-A1EF-4314-ABC3-385DB0003520}" srcOrd="0" destOrd="0" presId="urn:microsoft.com/office/officeart/2005/8/layout/radial3"/>
    <dgm:cxn modelId="{74564542-0744-445E-BD1F-1DD4E161C856}" type="presOf" srcId="{AD02CBDA-D827-4FDA-A7BF-4F0A20BA93D1}" destId="{4120AF62-DE2B-45B0-9D79-D19E4D8A5D6C}" srcOrd="0" destOrd="0" presId="urn:microsoft.com/office/officeart/2005/8/layout/radial3"/>
    <dgm:cxn modelId="{3A38BE43-EE9E-484B-9678-F5F21B8417EE}" type="presOf" srcId="{10D89F9B-B4DD-4092-90CC-9E429690035A}" destId="{5B8877C2-FDCA-4A58-9823-4B44B94194AF}" srcOrd="0" destOrd="0" presId="urn:microsoft.com/office/officeart/2005/8/layout/radial3"/>
    <dgm:cxn modelId="{88B6F867-C2C7-43CF-8ECB-BA3B09DB509B}" type="presOf" srcId="{6D307532-CDE6-4136-90AA-DA2F7B7C1DED}" destId="{8805330E-86E9-475E-AE94-A7DE89D30919}" srcOrd="0" destOrd="0" presId="urn:microsoft.com/office/officeart/2005/8/layout/radial3"/>
    <dgm:cxn modelId="{C19C7F4D-DEAD-4FAC-80F7-D00FD9031CFE}" srcId="{1B365A93-A6E9-4D00-8750-813FAC53A5C0}" destId="{10D89F9B-B4DD-4092-90CC-9E429690035A}" srcOrd="3" destOrd="0" parTransId="{82286BC1-EC5F-42F9-8D53-8008A5F8785D}" sibTransId="{5D76991E-599F-40E8-A999-D0B4BD2F95C1}"/>
    <dgm:cxn modelId="{6F1DFB89-BDE4-4964-BA7D-8CB2FD73A28D}" type="presOf" srcId="{837E3E7C-B852-4D5D-8249-A7A7C0BC94E6}" destId="{822E3CA1-0B8D-4B29-A43A-407B0A40BF0E}" srcOrd="0" destOrd="0" presId="urn:microsoft.com/office/officeart/2005/8/layout/radial3"/>
    <dgm:cxn modelId="{13F71F8C-4020-4F64-8269-DE6EA8989131}" type="presOf" srcId="{C9CBEB77-3206-4622-A69F-64CECD9437B2}" destId="{94CDB9AB-5742-47EB-8F41-980844EB89BA}" srcOrd="0" destOrd="0" presId="urn:microsoft.com/office/officeart/2005/8/layout/radial3"/>
    <dgm:cxn modelId="{12233C93-46CA-44CF-8A76-42D02BE9CE42}" srcId="{1B365A93-A6E9-4D00-8750-813FAC53A5C0}" destId="{C9CBEB77-3206-4622-A69F-64CECD9437B2}" srcOrd="5" destOrd="0" parTransId="{41549FEE-EF81-447A-B8EA-C3938E0332DF}" sibTransId="{009EA8EA-BC32-41DC-A0B8-ECF5A86BF37E}"/>
    <dgm:cxn modelId="{79D31A97-F1D1-4718-B863-56ABBF86D76F}" type="presOf" srcId="{6AA0F8E1-6E04-49B6-86B2-14863D8E87AB}" destId="{9C764F68-3AF9-43C4-96CE-559142CCA089}" srcOrd="0" destOrd="0" presId="urn:microsoft.com/office/officeart/2005/8/layout/radial3"/>
    <dgm:cxn modelId="{1A58D6A1-CBBF-4CAE-8607-A8BC9F688823}" srcId="{1B365A93-A6E9-4D00-8750-813FAC53A5C0}" destId="{6D307532-CDE6-4136-90AA-DA2F7B7C1DED}" srcOrd="0" destOrd="0" parTransId="{64B53EEF-62D0-4788-81FB-9854F1FCAC0A}" sibTransId="{626B32FE-FCF2-4D7D-B3E0-41340B6BD4A2}"/>
    <dgm:cxn modelId="{3A574BB8-41DC-48A9-B73F-A00DFD97B3B8}" srcId="{1B365A93-A6E9-4D00-8750-813FAC53A5C0}" destId="{C3003C91-FDD8-4B15-B9EC-445DC3AAF184}" srcOrd="1" destOrd="0" parTransId="{832C7D21-7153-426C-8723-CD3E8AB07E9D}" sibTransId="{04B2B358-2005-4BAE-980A-062858A6A596}"/>
    <dgm:cxn modelId="{5450E650-513C-4AD0-B2CD-992FB7BEE018}" type="presParOf" srcId="{9C764F68-3AF9-43C4-96CE-559142CCA089}" destId="{2E8143B7-9E2A-4424-834A-1A58306B8DBA}" srcOrd="0" destOrd="0" presId="urn:microsoft.com/office/officeart/2005/8/layout/radial3"/>
    <dgm:cxn modelId="{BA3FA442-49B1-4D5E-91BE-AE20088018A6}" type="presParOf" srcId="{2E8143B7-9E2A-4424-834A-1A58306B8DBA}" destId="{8BC71BB7-A1EF-4314-ABC3-385DB0003520}" srcOrd="0" destOrd="0" presId="urn:microsoft.com/office/officeart/2005/8/layout/radial3"/>
    <dgm:cxn modelId="{012D6571-BEBA-4EF6-83CE-593E235D4344}" type="presParOf" srcId="{2E8143B7-9E2A-4424-834A-1A58306B8DBA}" destId="{8805330E-86E9-475E-AE94-A7DE89D30919}" srcOrd="1" destOrd="0" presId="urn:microsoft.com/office/officeart/2005/8/layout/radial3"/>
    <dgm:cxn modelId="{9EA71544-9585-4DCF-8205-E7C11855328D}" type="presParOf" srcId="{2E8143B7-9E2A-4424-834A-1A58306B8DBA}" destId="{16866B4A-6B29-455C-A8F4-8172604FD555}" srcOrd="2" destOrd="0" presId="urn:microsoft.com/office/officeart/2005/8/layout/radial3"/>
    <dgm:cxn modelId="{CE4DE2F6-7A3C-471B-9576-AA699B6F3CE7}" type="presParOf" srcId="{2E8143B7-9E2A-4424-834A-1A58306B8DBA}" destId="{822E3CA1-0B8D-4B29-A43A-407B0A40BF0E}" srcOrd="3" destOrd="0" presId="urn:microsoft.com/office/officeart/2005/8/layout/radial3"/>
    <dgm:cxn modelId="{D0E81B14-051A-4131-8190-9205CF01E560}" type="presParOf" srcId="{2E8143B7-9E2A-4424-834A-1A58306B8DBA}" destId="{5B8877C2-FDCA-4A58-9823-4B44B94194AF}" srcOrd="4" destOrd="0" presId="urn:microsoft.com/office/officeart/2005/8/layout/radial3"/>
    <dgm:cxn modelId="{F8E311D6-19D2-41E5-BC49-99873F344C7C}" type="presParOf" srcId="{2E8143B7-9E2A-4424-834A-1A58306B8DBA}" destId="{4120AF62-DE2B-45B0-9D79-D19E4D8A5D6C}" srcOrd="5" destOrd="0" presId="urn:microsoft.com/office/officeart/2005/8/layout/radial3"/>
    <dgm:cxn modelId="{876428B1-C1F0-49FC-A116-3825416F62E8}" type="presParOf" srcId="{2E8143B7-9E2A-4424-834A-1A58306B8DBA}" destId="{94CDB9AB-5742-47EB-8F41-980844EB89B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2D564-2C7C-4A58-B018-3BEF637E03AB}">
      <dsp:nvSpPr>
        <dsp:cNvPr id="0" name=""/>
        <dsp:cNvSpPr/>
      </dsp:nvSpPr>
      <dsp:spPr>
        <a:xfrm>
          <a:off x="1442" y="2040"/>
          <a:ext cx="8922750" cy="14288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Techniques and Methods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43291" y="43889"/>
        <a:ext cx="8839052" cy="1345143"/>
      </dsp:txXfrm>
    </dsp:sp>
    <dsp:sp modelId="{C7A65634-2897-4092-89E2-4D8CB7AC90CF}">
      <dsp:nvSpPr>
        <dsp:cNvPr id="0" name=""/>
        <dsp:cNvSpPr/>
      </dsp:nvSpPr>
      <dsp:spPr>
        <a:xfrm>
          <a:off x="1442" y="1586104"/>
          <a:ext cx="1398988" cy="1428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Text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42417" y="1627079"/>
        <a:ext cx="1317038" cy="1346891"/>
      </dsp:txXfrm>
    </dsp:sp>
    <dsp:sp modelId="{B247EDDE-EE1A-44BF-B95F-3A3EC85BA47A}">
      <dsp:nvSpPr>
        <dsp:cNvPr id="0" name=""/>
        <dsp:cNvSpPr/>
      </dsp:nvSpPr>
      <dsp:spPr>
        <a:xfrm>
          <a:off x="1517946" y="1586104"/>
          <a:ext cx="2856735" cy="1428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Statistical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1559795" y="1627953"/>
        <a:ext cx="2773037" cy="1345143"/>
      </dsp:txXfrm>
    </dsp:sp>
    <dsp:sp modelId="{D69502E9-851F-4769-B776-8B2BE85616E4}">
      <dsp:nvSpPr>
        <dsp:cNvPr id="0" name=""/>
        <dsp:cNvSpPr/>
      </dsp:nvSpPr>
      <dsp:spPr>
        <a:xfrm>
          <a:off x="1517946" y="3170168"/>
          <a:ext cx="1398988" cy="14288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Descriptive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1558921" y="3211143"/>
        <a:ext cx="1317038" cy="1346891"/>
      </dsp:txXfrm>
    </dsp:sp>
    <dsp:sp modelId="{7DF12FE6-31FC-4CFC-B555-B5FAD4F146D8}">
      <dsp:nvSpPr>
        <dsp:cNvPr id="0" name=""/>
        <dsp:cNvSpPr/>
      </dsp:nvSpPr>
      <dsp:spPr>
        <a:xfrm>
          <a:off x="2975692" y="3170168"/>
          <a:ext cx="1398988" cy="14288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Inferential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3016667" y="3211143"/>
        <a:ext cx="1317038" cy="1346891"/>
      </dsp:txXfrm>
    </dsp:sp>
    <dsp:sp modelId="{080F952F-0DEE-4F74-AFE6-24C86C3E936A}">
      <dsp:nvSpPr>
        <dsp:cNvPr id="0" name=""/>
        <dsp:cNvSpPr/>
      </dsp:nvSpPr>
      <dsp:spPr>
        <a:xfrm>
          <a:off x="4492196" y="1586104"/>
          <a:ext cx="1398988" cy="1428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Diagnostic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4533171" y="1627079"/>
        <a:ext cx="1317038" cy="1346891"/>
      </dsp:txXfrm>
    </dsp:sp>
    <dsp:sp modelId="{35180AB6-7C5B-4DE2-B3D5-E11550A11B91}">
      <dsp:nvSpPr>
        <dsp:cNvPr id="0" name=""/>
        <dsp:cNvSpPr/>
      </dsp:nvSpPr>
      <dsp:spPr>
        <a:xfrm>
          <a:off x="6008700" y="1586104"/>
          <a:ext cx="1398988" cy="1428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Predictive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6049675" y="1627079"/>
        <a:ext cx="1317038" cy="1346891"/>
      </dsp:txXfrm>
    </dsp:sp>
    <dsp:sp modelId="{BCCFA432-4045-495D-A3A3-77DD47CAFB06}">
      <dsp:nvSpPr>
        <dsp:cNvPr id="0" name=""/>
        <dsp:cNvSpPr/>
      </dsp:nvSpPr>
      <dsp:spPr>
        <a:xfrm>
          <a:off x="7525204" y="1586104"/>
          <a:ext cx="1398988" cy="1428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ea typeface="Cambria" panose="02040503050406030204" pitchFamily="18" charset="0"/>
              <a:cs typeface="Arial" panose="020B0604020202020204" pitchFamily="34" charset="0"/>
            </a:rPr>
            <a:t>Prescriptive Analysis</a:t>
          </a:r>
          <a:endParaRPr lang="ru-KZ" sz="1800" kern="1200" dirty="0">
            <a:latin typeface="Arial" panose="020B0604020202020204" pitchFamily="34" charset="0"/>
            <a:ea typeface="Cambria" panose="02040503050406030204" pitchFamily="18" charset="0"/>
            <a:cs typeface="Arial" panose="020B0604020202020204" pitchFamily="34" charset="0"/>
          </a:endParaRPr>
        </a:p>
      </dsp:txBody>
      <dsp:txXfrm>
        <a:off x="7566179" y="1627079"/>
        <a:ext cx="1317038" cy="134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2CA6D-8C02-4C2E-9F65-DFEC5F319AD1}">
      <dsp:nvSpPr>
        <dsp:cNvPr id="0" name=""/>
        <dsp:cNvSpPr/>
      </dsp:nvSpPr>
      <dsp:spPr>
        <a:xfrm>
          <a:off x="685799" y="0"/>
          <a:ext cx="7772400" cy="335734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28985AE-C65C-421C-8117-C542DE222AAC}">
      <dsp:nvSpPr>
        <dsp:cNvPr id="0" name=""/>
        <dsp:cNvSpPr/>
      </dsp:nvSpPr>
      <dsp:spPr>
        <a:xfrm>
          <a:off x="111" y="1007204"/>
          <a:ext cx="1338113" cy="13429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Requirement Gathering</a:t>
          </a:r>
          <a:endParaRPr lang="ru-KZ" sz="1400" kern="1200" dirty="0">
            <a:latin typeface="Arial" panose="020B0604020202020204" pitchFamily="34" charset="0"/>
            <a:cs typeface="Arial" panose="020B0604020202020204" pitchFamily="34" charset="0"/>
          </a:endParaRPr>
        </a:p>
      </dsp:txBody>
      <dsp:txXfrm>
        <a:off x="65432" y="1072525"/>
        <a:ext cx="1207471" cy="1212297"/>
      </dsp:txXfrm>
    </dsp:sp>
    <dsp:sp modelId="{A1B0D372-2627-4FDC-A4D1-62A5511A2CB6}">
      <dsp:nvSpPr>
        <dsp:cNvPr id="0" name=""/>
        <dsp:cNvSpPr/>
      </dsp:nvSpPr>
      <dsp:spPr>
        <a:xfrm>
          <a:off x="1561244" y="1007204"/>
          <a:ext cx="1338113" cy="13429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Collection</a:t>
          </a:r>
          <a:endParaRPr lang="ru-KZ" sz="1400" kern="1200" dirty="0">
            <a:latin typeface="Arial" panose="020B0604020202020204" pitchFamily="34" charset="0"/>
            <a:cs typeface="Arial" panose="020B0604020202020204" pitchFamily="34" charset="0"/>
          </a:endParaRPr>
        </a:p>
      </dsp:txBody>
      <dsp:txXfrm>
        <a:off x="1626565" y="1072525"/>
        <a:ext cx="1207471" cy="1212297"/>
      </dsp:txXfrm>
    </dsp:sp>
    <dsp:sp modelId="{816171B1-F386-47F8-9659-5386F40F2A1C}">
      <dsp:nvSpPr>
        <dsp:cNvPr id="0" name=""/>
        <dsp:cNvSpPr/>
      </dsp:nvSpPr>
      <dsp:spPr>
        <a:xfrm>
          <a:off x="3122376" y="1007204"/>
          <a:ext cx="1338113" cy="13429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Cleaning</a:t>
          </a:r>
          <a:endParaRPr lang="ru-KZ" sz="1400" kern="1200" dirty="0">
            <a:latin typeface="Arial" panose="020B0604020202020204" pitchFamily="34" charset="0"/>
            <a:cs typeface="Arial" panose="020B0604020202020204" pitchFamily="34" charset="0"/>
          </a:endParaRPr>
        </a:p>
      </dsp:txBody>
      <dsp:txXfrm>
        <a:off x="3187697" y="1072525"/>
        <a:ext cx="1207471" cy="1212297"/>
      </dsp:txXfrm>
    </dsp:sp>
    <dsp:sp modelId="{1B0D707B-A306-4750-BDC3-B01338CA9E35}">
      <dsp:nvSpPr>
        <dsp:cNvPr id="0" name=""/>
        <dsp:cNvSpPr/>
      </dsp:nvSpPr>
      <dsp:spPr>
        <a:xfrm>
          <a:off x="4683509" y="1007204"/>
          <a:ext cx="1338113" cy="13429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Analysis</a:t>
          </a:r>
          <a:endParaRPr lang="ru-KZ" sz="1400" kern="1200" dirty="0">
            <a:latin typeface="Arial" panose="020B0604020202020204" pitchFamily="34" charset="0"/>
            <a:cs typeface="Arial" panose="020B0604020202020204" pitchFamily="34" charset="0"/>
          </a:endParaRPr>
        </a:p>
      </dsp:txBody>
      <dsp:txXfrm>
        <a:off x="4748830" y="1072525"/>
        <a:ext cx="1207471" cy="1212297"/>
      </dsp:txXfrm>
    </dsp:sp>
    <dsp:sp modelId="{2689D10B-86FE-4DA7-9D28-4478CE16BC28}">
      <dsp:nvSpPr>
        <dsp:cNvPr id="0" name=""/>
        <dsp:cNvSpPr/>
      </dsp:nvSpPr>
      <dsp:spPr>
        <a:xfrm>
          <a:off x="6244642" y="1007204"/>
          <a:ext cx="1338113" cy="134293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Interpretation</a:t>
          </a:r>
          <a:endParaRPr lang="ru-KZ" sz="1400" kern="1200" dirty="0">
            <a:latin typeface="Arial" panose="020B0604020202020204" pitchFamily="34" charset="0"/>
            <a:cs typeface="Arial" panose="020B0604020202020204" pitchFamily="34" charset="0"/>
          </a:endParaRPr>
        </a:p>
      </dsp:txBody>
      <dsp:txXfrm>
        <a:off x="6309963" y="1072525"/>
        <a:ext cx="1207471" cy="1212297"/>
      </dsp:txXfrm>
    </dsp:sp>
    <dsp:sp modelId="{B0DBF05A-431C-4E2F-A51E-C9F434FC4385}">
      <dsp:nvSpPr>
        <dsp:cNvPr id="0" name=""/>
        <dsp:cNvSpPr/>
      </dsp:nvSpPr>
      <dsp:spPr>
        <a:xfrm>
          <a:off x="7805774" y="1007204"/>
          <a:ext cx="1338113" cy="13429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Visualization</a:t>
          </a:r>
          <a:endParaRPr lang="ru-KZ" sz="1400" kern="1200" dirty="0">
            <a:latin typeface="Arial" panose="020B0604020202020204" pitchFamily="34" charset="0"/>
            <a:cs typeface="Arial" panose="020B0604020202020204" pitchFamily="34" charset="0"/>
          </a:endParaRPr>
        </a:p>
      </dsp:txBody>
      <dsp:txXfrm>
        <a:off x="7871095" y="1072525"/>
        <a:ext cx="1207471" cy="1212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71BB7-A1EF-4314-ABC3-385DB0003520}">
      <dsp:nvSpPr>
        <dsp:cNvPr id="0" name=""/>
        <dsp:cNvSpPr/>
      </dsp:nvSpPr>
      <dsp:spPr>
        <a:xfrm>
          <a:off x="2818047" y="1195751"/>
          <a:ext cx="2978890" cy="2978890"/>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60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60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kk-KZ" sz="160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kk-KZ" sz="160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kk-KZ" sz="160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Python</a:t>
          </a:r>
          <a:endParaRPr lang="ru-KZ" sz="1600" b="1" kern="1200" dirty="0">
            <a:solidFill>
              <a:schemeClr val="tx1"/>
            </a:solidFill>
            <a:latin typeface="Arial" panose="020B0604020202020204" pitchFamily="34" charset="0"/>
            <a:cs typeface="Arial" panose="020B0604020202020204" pitchFamily="34" charset="0"/>
          </a:endParaRPr>
        </a:p>
      </dsp:txBody>
      <dsp:txXfrm>
        <a:off x="3254295" y="1631999"/>
        <a:ext cx="2106394" cy="2106394"/>
      </dsp:txXfrm>
    </dsp:sp>
    <dsp:sp modelId="{8805330E-86E9-475E-AE94-A7DE89D30919}">
      <dsp:nvSpPr>
        <dsp:cNvPr id="0" name=""/>
        <dsp:cNvSpPr/>
      </dsp:nvSpPr>
      <dsp:spPr>
        <a:xfrm>
          <a:off x="3562770" y="531"/>
          <a:ext cx="1489445" cy="1489445"/>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Easy to learn</a:t>
          </a:r>
          <a:endParaRPr lang="ru-KZ" sz="1600" kern="1200" dirty="0">
            <a:solidFill>
              <a:schemeClr val="tx1"/>
            </a:solidFill>
            <a:latin typeface="Arial" panose="020B0604020202020204" pitchFamily="34" charset="0"/>
            <a:cs typeface="Arial" panose="020B0604020202020204" pitchFamily="34" charset="0"/>
          </a:endParaRPr>
        </a:p>
      </dsp:txBody>
      <dsp:txXfrm>
        <a:off x="3780894" y="218655"/>
        <a:ext cx="1053197" cy="1053197"/>
      </dsp:txXfrm>
    </dsp:sp>
    <dsp:sp modelId="{16866B4A-6B29-455C-A8F4-8172604FD555}">
      <dsp:nvSpPr>
        <dsp:cNvPr id="0" name=""/>
        <dsp:cNvSpPr/>
      </dsp:nvSpPr>
      <dsp:spPr>
        <a:xfrm>
          <a:off x="5242810" y="970503"/>
          <a:ext cx="1489445" cy="1489445"/>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Readable</a:t>
          </a:r>
          <a:endParaRPr lang="ru-KZ" sz="1600" kern="1200" dirty="0">
            <a:solidFill>
              <a:schemeClr val="tx1"/>
            </a:solidFill>
            <a:latin typeface="Arial" panose="020B0604020202020204" pitchFamily="34" charset="0"/>
            <a:cs typeface="Arial" panose="020B0604020202020204" pitchFamily="34" charset="0"/>
          </a:endParaRPr>
        </a:p>
      </dsp:txBody>
      <dsp:txXfrm>
        <a:off x="5460934" y="1188627"/>
        <a:ext cx="1053197" cy="1053197"/>
      </dsp:txXfrm>
    </dsp:sp>
    <dsp:sp modelId="{822E3CA1-0B8D-4B29-A43A-407B0A40BF0E}">
      <dsp:nvSpPr>
        <dsp:cNvPr id="0" name=""/>
        <dsp:cNvSpPr/>
      </dsp:nvSpPr>
      <dsp:spPr>
        <a:xfrm>
          <a:off x="5242810" y="2910445"/>
          <a:ext cx="1489445" cy="1489445"/>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Scalable</a:t>
          </a:r>
          <a:endParaRPr lang="ru-KZ" sz="1600" kern="1200" dirty="0">
            <a:solidFill>
              <a:schemeClr val="tx1"/>
            </a:solidFill>
            <a:latin typeface="Arial" panose="020B0604020202020204" pitchFamily="34" charset="0"/>
            <a:cs typeface="Arial" panose="020B0604020202020204" pitchFamily="34" charset="0"/>
          </a:endParaRPr>
        </a:p>
      </dsp:txBody>
      <dsp:txXfrm>
        <a:off x="5460934" y="3128569"/>
        <a:ext cx="1053197" cy="1053197"/>
      </dsp:txXfrm>
    </dsp:sp>
    <dsp:sp modelId="{5B8877C2-FDCA-4A58-9823-4B44B94194AF}">
      <dsp:nvSpPr>
        <dsp:cNvPr id="0" name=""/>
        <dsp:cNvSpPr/>
      </dsp:nvSpPr>
      <dsp:spPr>
        <a:xfrm>
          <a:off x="3562770" y="3880417"/>
          <a:ext cx="1489445" cy="1489445"/>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Extensive set of libraries</a:t>
          </a:r>
          <a:endParaRPr lang="ru-KZ" sz="1600" kern="1200" dirty="0">
            <a:solidFill>
              <a:schemeClr val="tx1"/>
            </a:solidFill>
            <a:latin typeface="Arial" panose="020B0604020202020204" pitchFamily="34" charset="0"/>
            <a:cs typeface="Arial" panose="020B0604020202020204" pitchFamily="34" charset="0"/>
          </a:endParaRPr>
        </a:p>
      </dsp:txBody>
      <dsp:txXfrm>
        <a:off x="3780894" y="4098541"/>
        <a:ext cx="1053197" cy="1053197"/>
      </dsp:txXfrm>
    </dsp:sp>
    <dsp:sp modelId="{4120AF62-DE2B-45B0-9D79-D19E4D8A5D6C}">
      <dsp:nvSpPr>
        <dsp:cNvPr id="0" name=""/>
        <dsp:cNvSpPr/>
      </dsp:nvSpPr>
      <dsp:spPr>
        <a:xfrm>
          <a:off x="1882730" y="2910445"/>
          <a:ext cx="1489445" cy="1489445"/>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Easy integration with other apps</a:t>
          </a:r>
          <a:endParaRPr lang="ru-KZ" sz="1600" kern="1200" dirty="0">
            <a:solidFill>
              <a:schemeClr val="tx1"/>
            </a:solidFill>
            <a:latin typeface="Arial" panose="020B0604020202020204" pitchFamily="34" charset="0"/>
            <a:cs typeface="Arial" panose="020B0604020202020204" pitchFamily="34" charset="0"/>
          </a:endParaRPr>
        </a:p>
      </dsp:txBody>
      <dsp:txXfrm>
        <a:off x="2100854" y="3128569"/>
        <a:ext cx="1053197" cy="1053197"/>
      </dsp:txXfrm>
    </dsp:sp>
    <dsp:sp modelId="{94CDB9AB-5742-47EB-8F41-980844EB89BA}">
      <dsp:nvSpPr>
        <dsp:cNvPr id="0" name=""/>
        <dsp:cNvSpPr/>
      </dsp:nvSpPr>
      <dsp:spPr>
        <a:xfrm>
          <a:off x="1882730" y="970503"/>
          <a:ext cx="1489445" cy="1489445"/>
        </a:xfrm>
        <a:prstGeom prst="ellipse">
          <a:avLst/>
        </a:prstGeom>
        <a:solidFill>
          <a:schemeClr val="l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Active community &amp; ecosystem</a:t>
          </a:r>
          <a:endParaRPr lang="ru-KZ" sz="1600" kern="1200" dirty="0">
            <a:solidFill>
              <a:schemeClr val="tx1"/>
            </a:solidFill>
            <a:latin typeface="Arial" panose="020B0604020202020204" pitchFamily="34" charset="0"/>
            <a:cs typeface="Arial" panose="020B0604020202020204" pitchFamily="34" charset="0"/>
          </a:endParaRPr>
        </a:p>
      </dsp:txBody>
      <dsp:txXfrm>
        <a:off x="2100854" y="1188627"/>
        <a:ext cx="1053197" cy="1053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08D94-7DAB-49F2-8380-AB60CEC3F4A6}"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8AE4F-13FE-4B3C-A321-CB7A841787F7}" type="slidenum">
              <a:rPr lang="ru-KZ" smtClean="0"/>
              <a:t>‹#›</a:t>
            </a:fld>
            <a:endParaRPr lang="ru-KZ"/>
          </a:p>
        </p:txBody>
      </p:sp>
    </p:spTree>
    <p:extLst>
      <p:ext uri="{BB962C8B-B14F-4D97-AF65-F5344CB8AC3E}">
        <p14:creationId xmlns:p14="http://schemas.microsoft.com/office/powerpoint/2010/main" val="181214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dirty="0"/>
              <a:t>Data analysis</a:t>
            </a:r>
            <a:r>
              <a:rPr lang="en-US" dirty="0"/>
              <a:t> is defined as a process of cleaning, transforming, and modeling data to discover useful information for business decision-making. The purpose of Data Analysis is to extract useful information from data and taking the decision based upon the data analysis. Whenever we take any decision in our day-to-day life is by thinking about what happened last time or what will happen by choosing that particular decision. This is nothing but analyzing our past or future and making decisions based on it. For that, we gather memories of our past or dreams of our future. So that is nothing but data analysis. Now same thing analyst does for business purposes, is called Data Analysis.</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3</a:t>
            </a:fld>
            <a:endParaRPr lang="ru-KZ"/>
          </a:p>
        </p:txBody>
      </p:sp>
    </p:spTree>
    <p:extLst>
      <p:ext uri="{BB962C8B-B14F-4D97-AF65-F5344CB8AC3E}">
        <p14:creationId xmlns:p14="http://schemas.microsoft.com/office/powerpoint/2010/main" val="70379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Pandas DataFrame is a two-dimensional size-mutable, potentially heterogeneous tabular data structure with labeled axes (rows and columns). Arithmetic operations align on both row and column labels. It can be thought of as a </a:t>
            </a:r>
            <a:r>
              <a:rPr lang="en-US" dirty="0" err="1"/>
              <a:t>dict</a:t>
            </a:r>
            <a:r>
              <a:rPr lang="en-US" dirty="0"/>
              <a:t>-like container for Series objects. This is the primary data structure of the Pandas.</a:t>
            </a:r>
          </a:p>
          <a:p>
            <a:endParaRPr lang="en-US" dirty="0"/>
          </a:p>
          <a:p>
            <a:r>
              <a:rPr lang="en-US" dirty="0"/>
              <a:t>Pandas </a:t>
            </a:r>
            <a:r>
              <a:rPr lang="en-US" b="1" i="1" dirty="0" err="1"/>
              <a:t>DataFrame.dtypes</a:t>
            </a:r>
            <a:r>
              <a:rPr lang="en-US" dirty="0"/>
              <a:t> attribute return the </a:t>
            </a:r>
            <a:r>
              <a:rPr lang="en-US" b="1" i="1" dirty="0" err="1"/>
              <a:t>dtypes</a:t>
            </a:r>
            <a:r>
              <a:rPr lang="en-US" dirty="0"/>
              <a:t> in the DataFrame. It returns a Series with the data type of each column.</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12</a:t>
            </a:fld>
            <a:endParaRPr lang="ru-KZ"/>
          </a:p>
        </p:txBody>
      </p:sp>
    </p:spTree>
    <p:extLst>
      <p:ext uri="{BB962C8B-B14F-4D97-AF65-F5344CB8AC3E}">
        <p14:creationId xmlns:p14="http://schemas.microsoft.com/office/powerpoint/2010/main" val="34489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objects have attributes and methods.</a:t>
            </a:r>
          </a:p>
          <a:p>
            <a:r>
              <a:rPr lang="en-US" dirty="0"/>
              <a:t>Unlike attributes, python methods have parenthesis.</a:t>
            </a:r>
          </a:p>
          <a:p>
            <a:r>
              <a:rPr lang="en-US" dirty="0"/>
              <a:t>All attributes and methods can be listed with a </a:t>
            </a:r>
            <a:r>
              <a:rPr lang="en-US" b="1" dirty="0" err="1"/>
              <a:t>dir</a:t>
            </a:r>
            <a:r>
              <a:rPr lang="en-US" b="1" dirty="0"/>
              <a:t>()</a:t>
            </a:r>
            <a:r>
              <a:rPr lang="en-US" dirty="0"/>
              <a:t> function: </a:t>
            </a:r>
            <a:r>
              <a:rPr lang="en-US" b="1" dirty="0" err="1"/>
              <a:t>dir</a:t>
            </a:r>
            <a:r>
              <a:rPr lang="en-US" b="1" dirty="0"/>
              <a:t>(df)</a:t>
            </a:r>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13</a:t>
            </a:fld>
            <a:endParaRPr lang="ru-KZ"/>
          </a:p>
        </p:txBody>
      </p:sp>
    </p:spTree>
    <p:extLst>
      <p:ext uri="{BB962C8B-B14F-4D97-AF65-F5344CB8AC3E}">
        <p14:creationId xmlns:p14="http://schemas.microsoft.com/office/powerpoint/2010/main" val="9667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Using </a:t>
            </a:r>
            <a:r>
              <a:rPr lang="en-US" b="1" dirty="0"/>
              <a:t>"group by"</a:t>
            </a:r>
            <a:r>
              <a:rPr lang="en-US" dirty="0"/>
              <a:t> method we can:</a:t>
            </a:r>
          </a:p>
          <a:p>
            <a:pPr marL="171450" indent="-171450">
              <a:buFont typeface="Wingdings" panose="05000000000000000000" pitchFamily="2" charset="2"/>
              <a:buChar char="ü"/>
            </a:pPr>
            <a:r>
              <a:rPr lang="en-US" dirty="0"/>
              <a:t>Split the data into groups based on some criteria;</a:t>
            </a:r>
          </a:p>
          <a:p>
            <a:pPr marL="171450" indent="-171450">
              <a:buFont typeface="Wingdings" panose="05000000000000000000" pitchFamily="2" charset="2"/>
              <a:buChar char="ü"/>
            </a:pPr>
            <a:r>
              <a:rPr lang="en-US" dirty="0"/>
              <a:t>Calculate statistics (or apply a function) to each group;</a:t>
            </a:r>
          </a:p>
          <a:p>
            <a:pPr marL="171450" indent="-171450">
              <a:buFont typeface="Wingdings" panose="05000000000000000000" pitchFamily="2" charset="2"/>
              <a:buChar char="ü"/>
            </a:pPr>
            <a:r>
              <a:rPr lang="en-US" dirty="0"/>
              <a:t>Similar to </a:t>
            </a:r>
            <a:r>
              <a:rPr lang="en-US" b="1" dirty="0" err="1"/>
              <a:t>dplyr</a:t>
            </a:r>
            <a:r>
              <a:rPr lang="en-US" b="1" dirty="0"/>
              <a:t>()</a:t>
            </a:r>
            <a:r>
              <a:rPr lang="en-US" dirty="0"/>
              <a:t> function in </a:t>
            </a:r>
            <a:r>
              <a:rPr lang="en-US" b="1" dirty="0"/>
              <a:t>R</a:t>
            </a:r>
            <a:r>
              <a:rPr lang="en-US" dirty="0"/>
              <a:t>.</a:t>
            </a:r>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14</a:t>
            </a:fld>
            <a:endParaRPr lang="ru-KZ"/>
          </a:p>
        </p:txBody>
      </p:sp>
    </p:spTree>
    <p:extLst>
      <p:ext uri="{BB962C8B-B14F-4D97-AF65-F5344CB8AC3E}">
        <p14:creationId xmlns:p14="http://schemas.microsoft.com/office/powerpoint/2010/main" val="237627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Once </a:t>
            </a:r>
            <a:r>
              <a:rPr lang="en-US" b="1" dirty="0"/>
              <a:t>groupby</a:t>
            </a:r>
            <a:r>
              <a:rPr lang="en-US" dirty="0"/>
              <a:t> object is create we can calculate various statistics for each group.</a:t>
            </a:r>
          </a:p>
          <a:p>
            <a:endParaRPr lang="en-US" dirty="0"/>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15</a:t>
            </a:fld>
            <a:endParaRPr lang="ru-KZ"/>
          </a:p>
        </p:txBody>
      </p:sp>
    </p:spTree>
    <p:extLst>
      <p:ext uri="{BB962C8B-B14F-4D97-AF65-F5344CB8AC3E}">
        <p14:creationId xmlns:p14="http://schemas.microsoft.com/office/powerpoint/2010/main" val="153889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dirty="0"/>
              <a:t>groupby</a:t>
            </a:r>
            <a:r>
              <a:rPr lang="en-US" dirty="0"/>
              <a:t> performance notes:</a:t>
            </a:r>
          </a:p>
          <a:p>
            <a:r>
              <a:rPr lang="en-US" dirty="0"/>
              <a:t>- no grouping/splitting occurs until it's needed. Creating the </a:t>
            </a:r>
            <a:r>
              <a:rPr lang="en-US" b="1" dirty="0"/>
              <a:t>groupby</a:t>
            </a:r>
            <a:r>
              <a:rPr lang="en-US" dirty="0"/>
              <a:t> object only verifies that you have passed a valid mapping;</a:t>
            </a:r>
          </a:p>
          <a:p>
            <a:r>
              <a:rPr lang="en-US" dirty="0"/>
              <a:t>- by default the group keys are sorted during the </a:t>
            </a:r>
            <a:r>
              <a:rPr lang="en-US" b="1" dirty="0"/>
              <a:t>groupby</a:t>
            </a:r>
            <a:r>
              <a:rPr lang="en-US" dirty="0"/>
              <a:t> operation. You may want to pass sort=False for potential speedup:</a:t>
            </a:r>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16</a:t>
            </a:fld>
            <a:endParaRPr lang="ru-KZ"/>
          </a:p>
        </p:txBody>
      </p:sp>
    </p:spTree>
    <p:extLst>
      <p:ext uri="{BB962C8B-B14F-4D97-AF65-F5344CB8AC3E}">
        <p14:creationId xmlns:p14="http://schemas.microsoft.com/office/powerpoint/2010/main" val="108973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subset the data we can apply Boolean indexing. This indexing is commonly known as a filter.  For example if we want to subset the rows in which the salary value is greater than $120K: </a:t>
            </a:r>
          </a:p>
          <a:p>
            <a:r>
              <a:rPr lang="en-US" dirty="0"/>
              <a:t>Any Boolean operator can be used to subset the data: </a:t>
            </a:r>
          </a:p>
          <a:p>
            <a:pPr algn="just"/>
            <a:r>
              <a:rPr lang="en-US" dirty="0"/>
              <a:t>&gt;   greater;</a:t>
            </a:r>
          </a:p>
          <a:p>
            <a:pPr algn="just"/>
            <a:r>
              <a:rPr lang="en-US" dirty="0"/>
              <a:t>&lt;   less;</a:t>
            </a:r>
          </a:p>
          <a:p>
            <a:pPr algn="just"/>
            <a:r>
              <a:rPr lang="en-US" dirty="0"/>
              <a:t>== equal;</a:t>
            </a:r>
          </a:p>
          <a:p>
            <a:pPr algn="just"/>
            <a:r>
              <a:rPr lang="en-US" dirty="0"/>
              <a:t>&gt;= greater or equal;</a:t>
            </a:r>
          </a:p>
          <a:p>
            <a:pPr algn="just"/>
            <a:r>
              <a:rPr lang="en-US" dirty="0"/>
              <a:t>&lt;= less or equal;</a:t>
            </a:r>
          </a:p>
          <a:p>
            <a:pPr algn="just"/>
            <a:r>
              <a:rPr lang="en-US" dirty="0"/>
              <a:t>!= not equal; </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17</a:t>
            </a:fld>
            <a:endParaRPr lang="ru-KZ"/>
          </a:p>
        </p:txBody>
      </p:sp>
    </p:spTree>
    <p:extLst>
      <p:ext uri="{BB962C8B-B14F-4D97-AF65-F5344CB8AC3E}">
        <p14:creationId xmlns:p14="http://schemas.microsoft.com/office/powerpoint/2010/main" val="37962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There are a number of ways to subset the Data Frame:</a:t>
            </a:r>
          </a:p>
          <a:p>
            <a:pPr marL="171450" indent="-171450">
              <a:buFont typeface="Wingdings" panose="05000000000000000000" pitchFamily="2" charset="2"/>
              <a:buChar char="ü"/>
            </a:pPr>
            <a:r>
              <a:rPr lang="en-US" dirty="0"/>
              <a:t>one or more columns;</a:t>
            </a:r>
          </a:p>
          <a:p>
            <a:pPr marL="171450" indent="-171450">
              <a:buFont typeface="Wingdings" panose="05000000000000000000" pitchFamily="2" charset="2"/>
              <a:buChar char="ü"/>
            </a:pPr>
            <a:r>
              <a:rPr lang="en-US" dirty="0"/>
              <a:t>one or more rows;</a:t>
            </a:r>
          </a:p>
          <a:p>
            <a:pPr marL="171450" indent="-171450">
              <a:buFont typeface="Wingdings" panose="05000000000000000000" pitchFamily="2" charset="2"/>
              <a:buChar char="ü"/>
            </a:pPr>
            <a:r>
              <a:rPr lang="en-US" dirty="0"/>
              <a:t>a subset of rows and columns.</a:t>
            </a:r>
          </a:p>
          <a:p>
            <a:r>
              <a:rPr lang="en-US" dirty="0"/>
              <a:t>Rows and columns can be selected by their position or label.</a:t>
            </a:r>
          </a:p>
          <a:p>
            <a:endParaRPr lang="en-US" dirty="0"/>
          </a:p>
          <a:p>
            <a:r>
              <a:rPr lang="en-US" dirty="0"/>
              <a:t>When selecting one column, it is possible to use single set of brackets, but the resulting object will be a Series (not a DataFrame):</a:t>
            </a:r>
          </a:p>
          <a:p>
            <a:endParaRPr lang="en-US" dirty="0"/>
          </a:p>
          <a:p>
            <a:r>
              <a:rPr lang="en-US" dirty="0"/>
              <a:t>When we need to select more than one column and/or make the output to be a DataFrame, we should use double brackets:</a:t>
            </a:r>
          </a:p>
          <a:p>
            <a:endParaRPr lang="en-US" dirty="0"/>
          </a:p>
          <a:p>
            <a:endParaRPr lang="en-US" dirty="0"/>
          </a:p>
          <a:p>
            <a:endParaRPr lang="en-US" dirty="0"/>
          </a:p>
          <a:p>
            <a:endParaRPr lang="en-US" dirty="0"/>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18</a:t>
            </a:fld>
            <a:endParaRPr lang="ru-KZ"/>
          </a:p>
        </p:txBody>
      </p:sp>
    </p:spTree>
    <p:extLst>
      <p:ext uri="{BB962C8B-B14F-4D97-AF65-F5344CB8AC3E}">
        <p14:creationId xmlns:p14="http://schemas.microsoft.com/office/powerpoint/2010/main" val="1079569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If we need to select a range of rows, we can specify the range using </a:t>
            </a:r>
            <a:r>
              <a:rPr lang="en-US" b="1" dirty="0"/>
              <a:t>colon</a:t>
            </a:r>
            <a:r>
              <a:rPr lang="ru-KZ" dirty="0"/>
              <a:t> </a:t>
            </a:r>
            <a:r>
              <a:rPr lang="en-US" dirty="0"/>
              <a:t>":" </a:t>
            </a:r>
          </a:p>
          <a:p>
            <a:r>
              <a:rPr lang="en-US" dirty="0"/>
              <a:t>Notice that the first row has a position 0, and the last value in the range is omitted:</a:t>
            </a:r>
          </a:p>
          <a:p>
            <a:r>
              <a:rPr lang="en-US" dirty="0"/>
              <a:t>So for 0:10 range the first 10 rows are returned with the positions starting with 0 and ending with 9</a:t>
            </a:r>
            <a:r>
              <a:rPr lang="ru-KZ" dirty="0"/>
              <a:t>.</a:t>
            </a:r>
            <a:endParaRPr lang="en-US" dirty="0"/>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19</a:t>
            </a:fld>
            <a:endParaRPr lang="ru-KZ"/>
          </a:p>
        </p:txBody>
      </p:sp>
    </p:spTree>
    <p:extLst>
      <p:ext uri="{BB962C8B-B14F-4D97-AF65-F5344CB8AC3E}">
        <p14:creationId xmlns:p14="http://schemas.microsoft.com/office/powerpoint/2010/main" val="410096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If we need to select a range of rows, using their labels we can use method </a:t>
            </a:r>
            <a:r>
              <a:rPr lang="en-US" b="1" dirty="0"/>
              <a:t>loc</a:t>
            </a:r>
            <a:r>
              <a:rPr lang="en-US" dirty="0"/>
              <a:t>.</a:t>
            </a:r>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20</a:t>
            </a:fld>
            <a:endParaRPr lang="ru-KZ"/>
          </a:p>
        </p:txBody>
      </p:sp>
    </p:spTree>
    <p:extLst>
      <p:ext uri="{BB962C8B-B14F-4D97-AF65-F5344CB8AC3E}">
        <p14:creationId xmlns:p14="http://schemas.microsoft.com/office/powerpoint/2010/main" val="4125399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we need to select a range of rows and/or columns, using their positions we can use method </a:t>
            </a:r>
            <a:r>
              <a:rPr kumimoji="0" lang="en-US" sz="1200" b="1" i="0" u="none" strike="noStrike" kern="1200" cap="none" spc="0" normalizeH="0" baseline="0" noProof="0" dirty="0">
                <a:ln>
                  <a:noFill/>
                </a:ln>
                <a:solidFill>
                  <a:prstClr val="black"/>
                </a:solidFill>
                <a:effectLst/>
                <a:uLnTx/>
                <a:uFillTx/>
                <a:latin typeface="+mn-lt"/>
                <a:ea typeface="+mn-ea"/>
                <a:cs typeface="+mn-cs"/>
              </a:rPr>
              <a:t>iloc</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p:txBody>
      </p:sp>
      <p:sp>
        <p:nvSpPr>
          <p:cNvPr id="4" name="Номер слайда 3"/>
          <p:cNvSpPr>
            <a:spLocks noGrp="1"/>
          </p:cNvSpPr>
          <p:nvPr>
            <p:ph type="sldNum" sz="quarter" idx="5"/>
          </p:nvPr>
        </p:nvSpPr>
        <p:spPr/>
        <p:txBody>
          <a:bodyPr/>
          <a:lstStyle/>
          <a:p>
            <a:fld id="{A1B8AE4F-13FE-4B3C-A321-CB7A841787F7}" type="slidenum">
              <a:rPr lang="ru-KZ" smtClean="0"/>
              <a:t>21</a:t>
            </a:fld>
            <a:endParaRPr lang="ru-KZ"/>
          </a:p>
        </p:txBody>
      </p:sp>
    </p:spTree>
    <p:extLst>
      <p:ext uri="{BB962C8B-B14F-4D97-AF65-F5344CB8AC3E}">
        <p14:creationId xmlns:p14="http://schemas.microsoft.com/office/powerpoint/2010/main" val="230911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There are several types of Data Analysis techniques that exist based on business and technology. However, the major types of data analysis are:</a:t>
            </a:r>
          </a:p>
          <a:p>
            <a:pPr marL="171450" indent="-171450">
              <a:buFont typeface="Arial" panose="020B0604020202020204" pitchFamily="34" charset="0"/>
              <a:buChar char="•"/>
            </a:pPr>
            <a:r>
              <a:rPr lang="en-US" dirty="0"/>
              <a:t>Text Analysis;</a:t>
            </a:r>
          </a:p>
          <a:p>
            <a:pPr marL="171450" indent="-171450">
              <a:buFont typeface="Arial" panose="020B0604020202020204" pitchFamily="34" charset="0"/>
              <a:buChar char="•"/>
            </a:pPr>
            <a:r>
              <a:rPr lang="en-US" dirty="0"/>
              <a:t>Statistical Analysis;</a:t>
            </a:r>
          </a:p>
          <a:p>
            <a:pPr marL="171450" indent="-171450">
              <a:buFont typeface="Arial" panose="020B0604020202020204" pitchFamily="34" charset="0"/>
              <a:buChar char="•"/>
            </a:pPr>
            <a:r>
              <a:rPr lang="en-US" dirty="0"/>
              <a:t>Diagnostic Analysis;</a:t>
            </a:r>
          </a:p>
          <a:p>
            <a:pPr marL="171450" indent="-171450">
              <a:buFont typeface="Arial" panose="020B0604020202020204" pitchFamily="34" charset="0"/>
              <a:buChar char="•"/>
            </a:pPr>
            <a:r>
              <a:rPr lang="en-US" dirty="0"/>
              <a:t>Predictive Analysis;</a:t>
            </a:r>
          </a:p>
          <a:p>
            <a:pPr marL="171450" indent="-171450">
              <a:buFont typeface="Arial" panose="020B0604020202020204" pitchFamily="34" charset="0"/>
              <a:buChar char="•"/>
            </a:pPr>
            <a:r>
              <a:rPr lang="en-US" dirty="0"/>
              <a:t>Prescriptive Analysis.</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4</a:t>
            </a:fld>
            <a:endParaRPr lang="ru-KZ"/>
          </a:p>
        </p:txBody>
      </p:sp>
    </p:spTree>
    <p:extLst>
      <p:ext uri="{BB962C8B-B14F-4D97-AF65-F5344CB8AC3E}">
        <p14:creationId xmlns:p14="http://schemas.microsoft.com/office/powerpoint/2010/main" val="3721144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a:t>
            </a:r>
            <a:r>
              <a:rPr lang="en-US" b="1" dirty="0"/>
              <a:t>iloc</a:t>
            </a:r>
            <a:r>
              <a:rPr lang="en-US" dirty="0"/>
              <a:t> indexer for Pandas </a:t>
            </a:r>
            <a:r>
              <a:rPr lang="en-US" dirty="0" err="1"/>
              <a:t>Dataframe</a:t>
            </a:r>
            <a:r>
              <a:rPr lang="en-US" dirty="0"/>
              <a:t> is used for integer-location based indexing / selection by position.</a:t>
            </a:r>
          </a:p>
          <a:p>
            <a:endParaRPr lang="en-US" dirty="0"/>
          </a:p>
          <a:p>
            <a:r>
              <a:rPr lang="en-US" dirty="0"/>
              <a:t>The </a:t>
            </a:r>
            <a:r>
              <a:rPr lang="en-US" b="1" dirty="0"/>
              <a:t>iloc</a:t>
            </a:r>
            <a:r>
              <a:rPr lang="en-US" dirty="0"/>
              <a:t> indexer syntax is </a:t>
            </a:r>
            <a:r>
              <a:rPr lang="en-US" b="1" dirty="0" err="1"/>
              <a:t>data.iloc</a:t>
            </a:r>
            <a:r>
              <a:rPr lang="en-US" b="1" dirty="0"/>
              <a:t>[&lt;row selection&gt;, &lt;column selection&gt;]</a:t>
            </a:r>
            <a:r>
              <a:rPr lang="en-US" dirty="0"/>
              <a:t>, which is sure to be a source of confusion for R users. </a:t>
            </a:r>
          </a:p>
          <a:p>
            <a:r>
              <a:rPr lang="en-US" b="1" dirty="0"/>
              <a:t>“iloc”</a:t>
            </a:r>
            <a:r>
              <a:rPr lang="en-US" dirty="0"/>
              <a:t> in pandas is used to select rows and columns by number, in the order that they appear in the data frame.</a:t>
            </a:r>
          </a:p>
        </p:txBody>
      </p:sp>
      <p:sp>
        <p:nvSpPr>
          <p:cNvPr id="4" name="Номер слайда 3"/>
          <p:cNvSpPr>
            <a:spLocks noGrp="1"/>
          </p:cNvSpPr>
          <p:nvPr>
            <p:ph type="sldNum" sz="quarter" idx="5"/>
          </p:nvPr>
        </p:nvSpPr>
        <p:spPr/>
        <p:txBody>
          <a:bodyPr/>
          <a:lstStyle/>
          <a:p>
            <a:fld id="{A1B8AE4F-13FE-4B3C-A321-CB7A841787F7}" type="slidenum">
              <a:rPr lang="ru-KZ" smtClean="0"/>
              <a:t>22</a:t>
            </a:fld>
            <a:endParaRPr lang="ru-KZ"/>
          </a:p>
        </p:txBody>
      </p:sp>
    </p:spTree>
    <p:extLst>
      <p:ext uri="{BB962C8B-B14F-4D97-AF65-F5344CB8AC3E}">
        <p14:creationId xmlns:p14="http://schemas.microsoft.com/office/powerpoint/2010/main" val="990335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We can sort the data by a value in the column. By default the sorting will occur in ascending order and a new data frame is return.</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23</a:t>
            </a:fld>
            <a:endParaRPr lang="ru-KZ"/>
          </a:p>
        </p:txBody>
      </p:sp>
    </p:spTree>
    <p:extLst>
      <p:ext uri="{BB962C8B-B14F-4D97-AF65-F5344CB8AC3E}">
        <p14:creationId xmlns:p14="http://schemas.microsoft.com/office/powerpoint/2010/main" val="2323936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We can sort the data using 2 or more columns.</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24</a:t>
            </a:fld>
            <a:endParaRPr lang="ru-KZ"/>
          </a:p>
        </p:txBody>
      </p:sp>
    </p:spTree>
    <p:extLst>
      <p:ext uri="{BB962C8B-B14F-4D97-AF65-F5344CB8AC3E}">
        <p14:creationId xmlns:p14="http://schemas.microsoft.com/office/powerpoint/2010/main" val="3107461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Missing values are marked as </a:t>
            </a:r>
            <a:r>
              <a:rPr lang="en-US" dirty="0" err="1"/>
              <a:t>NaN</a:t>
            </a:r>
            <a:r>
              <a:rPr lang="en-US" dirty="0"/>
              <a:t>.</a:t>
            </a:r>
          </a:p>
          <a:p>
            <a:endParaRPr lang="en-US" dirty="0"/>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25</a:t>
            </a:fld>
            <a:endParaRPr lang="ru-KZ"/>
          </a:p>
        </p:txBody>
      </p:sp>
    </p:spTree>
    <p:extLst>
      <p:ext uri="{BB962C8B-B14F-4D97-AF65-F5344CB8AC3E}">
        <p14:creationId xmlns:p14="http://schemas.microsoft.com/office/powerpoint/2010/main" val="36278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a number of methods to deal with missing values in the data frame.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summing the data, missing values will be treated as zero;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all values are missing, the sum will be equal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NaN</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cumsum</a:t>
            </a:r>
            <a:r>
              <a:rPr kumimoji="0" lang="en-US" sz="1200" b="0" i="0" u="none" strike="noStrike" kern="1200" cap="none" spc="0" normalizeH="0" baseline="0" noProof="0" dirty="0">
                <a:ln>
                  <a:noFill/>
                </a:ln>
                <a:solidFill>
                  <a:prstClr val="black"/>
                </a:solidFill>
                <a:effectLst/>
                <a:uLnTx/>
                <a:uFillTx/>
                <a:latin typeface="+mn-lt"/>
                <a:ea typeface="+mn-ea"/>
                <a:cs typeface="+mn-cs"/>
              </a:rPr>
              <a:t>() and </a:t>
            </a:r>
            <a:r>
              <a:rPr kumimoji="0" lang="en-US" sz="1200" b="0" i="0" u="none" strike="noStrike" kern="1200" cap="none" spc="0" normalizeH="0" baseline="0" noProof="0" dirty="0" err="1">
                <a:ln>
                  <a:noFill/>
                </a:ln>
                <a:solidFill>
                  <a:prstClr val="black"/>
                </a:solidFill>
                <a:effectLst/>
                <a:uLnTx/>
                <a:uFillTx/>
                <a:latin typeface="+mn-lt"/>
                <a:ea typeface="+mn-ea"/>
                <a:cs typeface="+mn-cs"/>
              </a:rPr>
              <a:t>cumprod</a:t>
            </a:r>
            <a:r>
              <a:rPr kumimoji="0" lang="en-US" sz="1200" b="0" i="0" u="none" strike="noStrike" kern="1200" cap="none" spc="0" normalizeH="0" baseline="0" noProof="0" dirty="0">
                <a:ln>
                  <a:noFill/>
                </a:ln>
                <a:solidFill>
                  <a:prstClr val="black"/>
                </a:solidFill>
                <a:effectLst/>
                <a:uLnTx/>
                <a:uFillTx/>
                <a:latin typeface="+mn-lt"/>
                <a:ea typeface="+mn-ea"/>
                <a:cs typeface="+mn-cs"/>
              </a:rPr>
              <a:t>() methods ignore missing values but preserve them in the resulting arrays;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Missing values in </a:t>
            </a:r>
            <a:r>
              <a:rPr kumimoji="0" lang="en-US" sz="1200" b="0" i="0" u="none" strike="noStrike" kern="1200" cap="none" spc="0" normalizeH="0" baseline="0" noProof="0" dirty="0" err="1">
                <a:ln>
                  <a:noFill/>
                </a:ln>
                <a:solidFill>
                  <a:prstClr val="black"/>
                </a:solidFill>
                <a:effectLst/>
                <a:uLnTx/>
                <a:uFillTx/>
                <a:latin typeface="+mn-lt"/>
                <a:ea typeface="+mn-ea"/>
                <a:cs typeface="+mn-cs"/>
              </a:rPr>
              <a:t>GroupBy</a:t>
            </a:r>
            <a:r>
              <a:rPr kumimoji="0" lang="en-US" sz="1200" b="0" i="0" u="none" strike="noStrike" kern="1200" cap="none" spc="0" normalizeH="0" baseline="0" noProof="0" dirty="0">
                <a:ln>
                  <a:noFill/>
                </a:ln>
                <a:solidFill>
                  <a:prstClr val="black"/>
                </a:solidFill>
                <a:effectLst/>
                <a:uLnTx/>
                <a:uFillTx/>
                <a:latin typeface="+mn-lt"/>
                <a:ea typeface="+mn-ea"/>
                <a:cs typeface="+mn-cs"/>
              </a:rPr>
              <a:t> method are excluded (just like in 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Many descriptive statistics methods have </a:t>
            </a:r>
            <a:r>
              <a:rPr kumimoji="0" lang="en-US" sz="1200" b="0" i="1" u="none" strike="noStrike" kern="1200" cap="none" spc="0" normalizeH="0" baseline="0" noProof="0" dirty="0" err="1">
                <a:ln>
                  <a:noFill/>
                </a:ln>
                <a:solidFill>
                  <a:prstClr val="black"/>
                </a:solidFill>
                <a:effectLst/>
                <a:uLnTx/>
                <a:uFillTx/>
                <a:latin typeface="+mn-lt"/>
                <a:ea typeface="+mn-ea"/>
                <a:cs typeface="+mn-cs"/>
              </a:rPr>
              <a:t>skipna</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option to control if missing data should be excluded . This value is set to </a:t>
            </a:r>
            <a:r>
              <a:rPr kumimoji="0" lang="en-US" sz="1200" b="0" i="1" u="none" strike="noStrike" kern="1200" cap="none" spc="0" normalizeH="0" baseline="0" noProof="0" dirty="0">
                <a:ln>
                  <a:noFill/>
                </a:ln>
                <a:solidFill>
                  <a:prstClr val="black"/>
                </a:solidFill>
                <a:effectLst/>
                <a:uLnTx/>
                <a:uFillTx/>
                <a:latin typeface="+mn-lt"/>
                <a:ea typeface="+mn-ea"/>
                <a:cs typeface="+mn-cs"/>
              </a:rPr>
              <a:t>True </a:t>
            </a:r>
            <a:r>
              <a:rPr kumimoji="0" lang="en-US" sz="1200" b="0" i="0" u="none" strike="noStrike" kern="1200" cap="none" spc="0" normalizeH="0" baseline="0" noProof="0" dirty="0">
                <a:ln>
                  <a:noFill/>
                </a:ln>
                <a:solidFill>
                  <a:prstClr val="black"/>
                </a:solidFill>
                <a:effectLst/>
                <a:uLnTx/>
                <a:uFillTx/>
                <a:latin typeface="+mn-lt"/>
                <a:ea typeface="+mn-ea"/>
                <a:cs typeface="+mn-cs"/>
              </a:rPr>
              <a:t>by default (unlike R).</a:t>
            </a:r>
          </a:p>
        </p:txBody>
      </p:sp>
      <p:sp>
        <p:nvSpPr>
          <p:cNvPr id="4" name="Номер слайда 3"/>
          <p:cNvSpPr>
            <a:spLocks noGrp="1"/>
          </p:cNvSpPr>
          <p:nvPr>
            <p:ph type="sldNum" sz="quarter" idx="5"/>
          </p:nvPr>
        </p:nvSpPr>
        <p:spPr/>
        <p:txBody>
          <a:bodyPr/>
          <a:lstStyle/>
          <a:p>
            <a:fld id="{A1B8AE4F-13FE-4B3C-A321-CB7A841787F7}" type="slidenum">
              <a:rPr lang="ru-KZ" smtClean="0"/>
              <a:t>26</a:t>
            </a:fld>
            <a:endParaRPr lang="ru-KZ"/>
          </a:p>
        </p:txBody>
      </p:sp>
    </p:spTree>
    <p:extLst>
      <p:ext uri="{BB962C8B-B14F-4D97-AF65-F5344CB8AC3E}">
        <p14:creationId xmlns:p14="http://schemas.microsoft.com/office/powerpoint/2010/main" val="3809940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Pandas is an opensource library that allows to you perform data manipulation in Python. Pandas provide an easy way to create, manipulate and delete the data.</a:t>
            </a:r>
          </a:p>
          <a:p>
            <a:r>
              <a:rPr lang="en-US" dirty="0"/>
              <a:t>Reading the CSV into a pandas DataFrame is very quick and easy.</a:t>
            </a:r>
          </a:p>
          <a:p>
            <a:r>
              <a:rPr lang="en-US" dirty="0"/>
              <a:t>Using the </a:t>
            </a:r>
            <a:r>
              <a:rPr lang="en-US" b="1" dirty="0" err="1"/>
              <a:t>read_csv</a:t>
            </a:r>
            <a:r>
              <a:rPr lang="en-US" b="1" dirty="0"/>
              <a:t>()</a:t>
            </a:r>
            <a:r>
              <a:rPr lang="en-US" dirty="0"/>
              <a:t> function from the pandas package, you can import tabular data from CSV files into pandas </a:t>
            </a:r>
            <a:r>
              <a:rPr lang="en-US" dirty="0" err="1"/>
              <a:t>dataframe</a:t>
            </a:r>
            <a:r>
              <a:rPr lang="en-US" dirty="0"/>
              <a:t> by specifying a parameter value for the file name.</a:t>
            </a:r>
          </a:p>
        </p:txBody>
      </p:sp>
      <p:sp>
        <p:nvSpPr>
          <p:cNvPr id="4" name="Номер слайда 3"/>
          <p:cNvSpPr>
            <a:spLocks noGrp="1"/>
          </p:cNvSpPr>
          <p:nvPr>
            <p:ph type="sldNum" sz="quarter" idx="5"/>
          </p:nvPr>
        </p:nvSpPr>
        <p:spPr/>
        <p:txBody>
          <a:bodyPr/>
          <a:lstStyle/>
          <a:p>
            <a:fld id="{A1B8AE4F-13FE-4B3C-A321-CB7A841787F7}" type="slidenum">
              <a:rPr lang="ru-KZ" smtClean="0"/>
              <a:t>27</a:t>
            </a:fld>
            <a:endParaRPr lang="ru-KZ"/>
          </a:p>
        </p:txBody>
      </p:sp>
    </p:spTree>
    <p:extLst>
      <p:ext uri="{BB962C8B-B14F-4D97-AF65-F5344CB8AC3E}">
        <p14:creationId xmlns:p14="http://schemas.microsoft.com/office/powerpoint/2010/main" val="183079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You can easily import an Excel file into Python using Pandas. In order to accomplish this goal, you’ll need to use </a:t>
            </a:r>
            <a:r>
              <a:rPr lang="en-US" b="1" i="1" dirty="0" err="1"/>
              <a:t>read_excel</a:t>
            </a:r>
            <a:r>
              <a:rPr lang="en-US" dirty="0"/>
              <a:t>.</a:t>
            </a:r>
          </a:p>
          <a:p>
            <a:r>
              <a:rPr lang="en-US" dirty="0"/>
              <a:t>The method </a:t>
            </a:r>
            <a:r>
              <a:rPr lang="en-US" b="1" dirty="0" err="1"/>
              <a:t>read_excel</a:t>
            </a:r>
            <a:r>
              <a:rPr lang="en-US" b="1" dirty="0"/>
              <a:t>()</a:t>
            </a:r>
            <a:r>
              <a:rPr lang="en-US" dirty="0"/>
              <a:t> reads the data into a Pandas Data Frame, where the first parameter is the </a:t>
            </a:r>
            <a:r>
              <a:rPr lang="en-US" b="1" dirty="0"/>
              <a:t>filename</a:t>
            </a:r>
            <a:r>
              <a:rPr lang="en-US" dirty="0"/>
              <a:t> and the second parameter is the </a:t>
            </a:r>
            <a:r>
              <a:rPr lang="en-US" b="1" dirty="0"/>
              <a:t>sheet</a:t>
            </a:r>
            <a:r>
              <a:rPr lang="en-US" dirty="0"/>
              <a:t>.</a:t>
            </a:r>
          </a:p>
        </p:txBody>
      </p:sp>
      <p:sp>
        <p:nvSpPr>
          <p:cNvPr id="4" name="Номер слайда 3"/>
          <p:cNvSpPr>
            <a:spLocks noGrp="1"/>
          </p:cNvSpPr>
          <p:nvPr>
            <p:ph type="sldNum" sz="quarter" idx="5"/>
          </p:nvPr>
        </p:nvSpPr>
        <p:spPr/>
        <p:txBody>
          <a:bodyPr/>
          <a:lstStyle/>
          <a:p>
            <a:fld id="{A1B8AE4F-13FE-4B3C-A321-CB7A841787F7}" type="slidenum">
              <a:rPr lang="ru-KZ" smtClean="0"/>
              <a:t>28</a:t>
            </a:fld>
            <a:endParaRPr lang="ru-KZ"/>
          </a:p>
        </p:txBody>
      </p:sp>
    </p:spTree>
    <p:extLst>
      <p:ext uri="{BB962C8B-B14F-4D97-AF65-F5344CB8AC3E}">
        <p14:creationId xmlns:p14="http://schemas.microsoft.com/office/powerpoint/2010/main" val="618947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full-form of JSON is JavaScript Object Notation. It means that a script (executable) file which is made of text in a programming language, is used to store and transfer the data. Python supports JSON through a built-in package called json. To use this feature, we import the json package in Python script. The text in JSON is done through quoted string which contains the value in key-value mapping within brackets.</a:t>
            </a:r>
          </a:p>
          <a:p>
            <a:r>
              <a:rPr lang="en-US" dirty="0"/>
              <a:t>You can use </a:t>
            </a:r>
            <a:r>
              <a:rPr lang="en-US" b="1" dirty="0" err="1"/>
              <a:t>json.load</a:t>
            </a:r>
            <a:r>
              <a:rPr lang="en-US" b="1" dirty="0"/>
              <a:t>()</a:t>
            </a:r>
            <a:r>
              <a:rPr lang="en-US" dirty="0"/>
              <a:t> method to read a file containing </a:t>
            </a:r>
            <a:r>
              <a:rPr lang="en-US" b="1" dirty="0"/>
              <a:t>JSON</a:t>
            </a:r>
            <a:r>
              <a:rPr lang="en-US" dirty="0"/>
              <a:t> object.</a:t>
            </a:r>
          </a:p>
          <a:p>
            <a:r>
              <a:rPr lang="en-US" dirty="0"/>
              <a:t>Here, we have used the </a:t>
            </a:r>
            <a:r>
              <a:rPr lang="en-US" b="1" dirty="0"/>
              <a:t>open()</a:t>
            </a:r>
            <a:r>
              <a:rPr lang="en-US" dirty="0"/>
              <a:t> function to read the </a:t>
            </a:r>
            <a:r>
              <a:rPr lang="en-US" b="1" dirty="0"/>
              <a:t>json</a:t>
            </a:r>
            <a:r>
              <a:rPr lang="en-US" dirty="0"/>
              <a:t> file. Then, the file is parsed using </a:t>
            </a:r>
            <a:r>
              <a:rPr lang="en-US" b="1" dirty="0" err="1"/>
              <a:t>json.load</a:t>
            </a:r>
            <a:r>
              <a:rPr lang="en-US" b="1" dirty="0"/>
              <a:t>()</a:t>
            </a:r>
            <a:r>
              <a:rPr lang="en-US" dirty="0"/>
              <a:t> method which gives us a dictionary named data.</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29</a:t>
            </a:fld>
            <a:endParaRPr lang="ru-KZ"/>
          </a:p>
        </p:txBody>
      </p:sp>
    </p:spTree>
    <p:extLst>
      <p:ext uri="{BB962C8B-B14F-4D97-AF65-F5344CB8AC3E}">
        <p14:creationId xmlns:p14="http://schemas.microsoft.com/office/powerpoint/2010/main" val="167567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Data Analysis consists of the following phases:</a:t>
            </a:r>
          </a:p>
          <a:p>
            <a:pPr marL="171450" indent="-171450">
              <a:buFont typeface="Arial" panose="020B0604020202020204" pitchFamily="34" charset="0"/>
              <a:buChar char="•"/>
            </a:pPr>
            <a:r>
              <a:rPr lang="en-US" dirty="0"/>
              <a:t>Data Requirement Gathering;</a:t>
            </a:r>
          </a:p>
          <a:p>
            <a:pPr marL="171450" indent="-171450">
              <a:buFont typeface="Arial" panose="020B0604020202020204" pitchFamily="34" charset="0"/>
              <a:buChar char="•"/>
            </a:pPr>
            <a:r>
              <a:rPr lang="en-US" dirty="0"/>
              <a:t>Data Collection;</a:t>
            </a:r>
          </a:p>
          <a:p>
            <a:pPr marL="171450" indent="-171450">
              <a:buFont typeface="Arial" panose="020B0604020202020204" pitchFamily="34" charset="0"/>
              <a:buChar char="•"/>
            </a:pPr>
            <a:r>
              <a:rPr lang="en-US" dirty="0"/>
              <a:t>Data Cleaning;</a:t>
            </a:r>
          </a:p>
          <a:p>
            <a:pPr marL="171450" indent="-171450">
              <a:buFont typeface="Arial" panose="020B0604020202020204" pitchFamily="34" charset="0"/>
              <a:buChar char="•"/>
            </a:pPr>
            <a:r>
              <a:rPr lang="en-US" dirty="0"/>
              <a:t>Data Analysis;</a:t>
            </a:r>
          </a:p>
          <a:p>
            <a:pPr marL="171450" indent="-171450">
              <a:buFont typeface="Arial" panose="020B0604020202020204" pitchFamily="34" charset="0"/>
              <a:buChar char="•"/>
            </a:pPr>
            <a:r>
              <a:rPr lang="en-US" dirty="0"/>
              <a:t>Data Interpretation;</a:t>
            </a:r>
          </a:p>
          <a:p>
            <a:pPr marL="171450" indent="-171450">
              <a:buFont typeface="Arial" panose="020B0604020202020204" pitchFamily="34" charset="0"/>
              <a:buChar char="•"/>
            </a:pPr>
            <a:r>
              <a:rPr lang="en-US" dirty="0"/>
              <a:t>Data Visualization.</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5</a:t>
            </a:fld>
            <a:endParaRPr lang="ru-KZ"/>
          </a:p>
        </p:txBody>
      </p:sp>
    </p:spTree>
    <p:extLst>
      <p:ext uri="{BB962C8B-B14F-4D97-AF65-F5344CB8AC3E}">
        <p14:creationId xmlns:p14="http://schemas.microsoft.com/office/powerpoint/2010/main" val="19658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analysis tools make it easier for users to process and manipulate data, analyze the relationships and correlations between data sets, and it also helps to identify patterns and trends for interpretation. </a:t>
            </a:r>
            <a:endParaRPr lang="ru-KZ" dirty="0"/>
          </a:p>
          <a:p>
            <a:r>
              <a:rPr lang="en-US" dirty="0"/>
              <a:t>The nature of Python makes it a perfect-fit for data analytics:</a:t>
            </a:r>
          </a:p>
          <a:p>
            <a:pPr marL="171450" indent="-171450">
              <a:buFont typeface="Arial" panose="020B0604020202020204" pitchFamily="34" charset="0"/>
              <a:buChar char="•"/>
            </a:pPr>
            <a:r>
              <a:rPr lang="en-US" dirty="0"/>
              <a:t>Easy to learn;</a:t>
            </a:r>
          </a:p>
          <a:p>
            <a:pPr marL="171450" indent="-171450">
              <a:buFont typeface="Arial" panose="020B0604020202020204" pitchFamily="34" charset="0"/>
              <a:buChar char="•"/>
            </a:pPr>
            <a:r>
              <a:rPr lang="en-US" dirty="0"/>
              <a:t>Readable;</a:t>
            </a:r>
          </a:p>
          <a:p>
            <a:pPr marL="171450" indent="-171450">
              <a:buFont typeface="Arial" panose="020B0604020202020204" pitchFamily="34" charset="0"/>
              <a:buChar char="•"/>
            </a:pPr>
            <a:r>
              <a:rPr lang="en-US" dirty="0"/>
              <a:t>Scalable;</a:t>
            </a:r>
          </a:p>
          <a:p>
            <a:pPr marL="171450" indent="-171450">
              <a:buFont typeface="Arial" panose="020B0604020202020204" pitchFamily="34" charset="0"/>
              <a:buChar char="•"/>
            </a:pPr>
            <a:r>
              <a:rPr lang="en-US" dirty="0"/>
              <a:t>Extensive set of libraries;</a:t>
            </a:r>
          </a:p>
          <a:p>
            <a:pPr marL="171450" indent="-171450">
              <a:buFont typeface="Arial" panose="020B0604020202020204" pitchFamily="34" charset="0"/>
              <a:buChar char="•"/>
            </a:pPr>
            <a:r>
              <a:rPr lang="en-US" dirty="0"/>
              <a:t>Easy integration with other apps;</a:t>
            </a:r>
          </a:p>
          <a:p>
            <a:pPr marL="171450" indent="-171450">
              <a:buFont typeface="Arial" panose="020B0604020202020204" pitchFamily="34" charset="0"/>
              <a:buChar char="•"/>
            </a:pPr>
            <a:r>
              <a:rPr lang="en-US" dirty="0"/>
              <a:t>Active community &amp; ecosystem.</a:t>
            </a:r>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6</a:t>
            </a:fld>
            <a:endParaRPr lang="ru-KZ"/>
          </a:p>
        </p:txBody>
      </p:sp>
    </p:spTree>
    <p:extLst>
      <p:ext uri="{BB962C8B-B14F-4D97-AF65-F5344CB8AC3E}">
        <p14:creationId xmlns:p14="http://schemas.microsoft.com/office/powerpoint/2010/main" val="373955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has extensive library support for data science and analytics. There are many Python libraries that contain a host of functions, tools, and methods to manage and analyze data. Each of these libraries has a particular focus with some libraries managing image and textual data, data mining, neural networks, data visualization, and so on.</a:t>
            </a:r>
            <a:endParaRPr lang="kk-KZ" dirty="0"/>
          </a:p>
          <a:p>
            <a:r>
              <a:rPr lang="en-US" b="1" dirty="0"/>
              <a:t>NumPy</a:t>
            </a:r>
            <a:r>
              <a:rPr lang="en-US" dirty="0"/>
              <a:t> stands for Numerical Python. The most powerful feature of NumPy is n-dimensional array. This library also contains basic linear algebra functions, Fourier transforms, advanced random number capabilities and tools for integration with other low level languages like Fortran, C and C++.</a:t>
            </a:r>
          </a:p>
          <a:p>
            <a:r>
              <a:rPr lang="en-US" b="1" dirty="0"/>
              <a:t>SciPy</a:t>
            </a:r>
            <a:r>
              <a:rPr lang="en-US" dirty="0"/>
              <a:t> stands for Scientific Python. It is built on NumPy. </a:t>
            </a:r>
            <a:r>
              <a:rPr lang="en-US" dirty="0" err="1"/>
              <a:t>Scipy</a:t>
            </a:r>
            <a:r>
              <a:rPr lang="en-US" dirty="0"/>
              <a:t> is one of the most useful library for variety of high level science and engineering modules like discrete Fourier transform, Linear Algebra, Optimization and Sparse matrices.</a:t>
            </a:r>
            <a:endParaRPr lang="kk-KZ" dirty="0"/>
          </a:p>
          <a:p>
            <a:r>
              <a:rPr lang="en-US" b="1" dirty="0"/>
              <a:t>Pandas</a:t>
            </a:r>
            <a:r>
              <a:rPr lang="en-US" dirty="0"/>
              <a:t> for structured data operations and manipulations. It is extensively used for data munging and preparation. Pandas were added relatively recently to Python and have been instrumental in boosting Python’s usage in data scientist community.</a:t>
            </a:r>
            <a:endParaRPr lang="kk-KZ" dirty="0"/>
          </a:p>
          <a:p>
            <a:r>
              <a:rPr lang="en-US" b="1" dirty="0"/>
              <a:t>Matplotlib</a:t>
            </a:r>
            <a:r>
              <a:rPr lang="en-US" dirty="0"/>
              <a:t> for plotting vast variety of graphs, starting from histograms to line plots to heat plots.. You can use </a:t>
            </a:r>
            <a:r>
              <a:rPr lang="en-US" dirty="0" err="1"/>
              <a:t>Pylab</a:t>
            </a:r>
            <a:r>
              <a:rPr lang="en-US" dirty="0"/>
              <a:t> feature in </a:t>
            </a:r>
            <a:r>
              <a:rPr lang="en-US" dirty="0" err="1"/>
              <a:t>ipython</a:t>
            </a:r>
            <a:r>
              <a:rPr lang="en-US" dirty="0"/>
              <a:t> notebook (</a:t>
            </a:r>
            <a:r>
              <a:rPr lang="en-US" dirty="0" err="1"/>
              <a:t>ipython</a:t>
            </a:r>
            <a:r>
              <a:rPr lang="en-US" dirty="0"/>
              <a:t> notebook –</a:t>
            </a:r>
            <a:r>
              <a:rPr lang="en-US" dirty="0" err="1"/>
              <a:t>pylab</a:t>
            </a:r>
            <a:r>
              <a:rPr lang="en-US" dirty="0"/>
              <a:t> = inline) to use these plotting features inline. If you ignore the inline option, then </a:t>
            </a:r>
            <a:r>
              <a:rPr lang="en-US" dirty="0" err="1"/>
              <a:t>pylab</a:t>
            </a:r>
            <a:r>
              <a:rPr lang="en-US" dirty="0"/>
              <a:t> converts </a:t>
            </a:r>
            <a:r>
              <a:rPr lang="en-US" dirty="0" err="1"/>
              <a:t>ipython</a:t>
            </a:r>
            <a:r>
              <a:rPr lang="en-US" dirty="0"/>
              <a:t> environment to an environment, very similar to </a:t>
            </a:r>
            <a:r>
              <a:rPr lang="en-US" dirty="0" err="1"/>
              <a:t>Matlab</a:t>
            </a:r>
            <a:r>
              <a:rPr lang="en-US" dirty="0"/>
              <a:t>.</a:t>
            </a:r>
            <a:endParaRPr lang="kk-KZ" dirty="0"/>
          </a:p>
          <a:p>
            <a:r>
              <a:rPr lang="en-US" b="1" dirty="0" err="1"/>
              <a:t>Scikit</a:t>
            </a:r>
            <a:r>
              <a:rPr lang="kk-KZ" b="1" dirty="0"/>
              <a:t>-</a:t>
            </a:r>
            <a:r>
              <a:rPr lang="en-US" b="1" dirty="0"/>
              <a:t>Learn</a:t>
            </a:r>
            <a:r>
              <a:rPr lang="en-US" dirty="0"/>
              <a:t> for machine learning. Built on NumPy, SciPy and matplotlib, this library contains a lot of efficient tools for machine learning and statistical modeling including classification, regression, clustering and dimensional reduction.</a:t>
            </a:r>
            <a:endParaRPr lang="kk-KZ" dirty="0"/>
          </a:p>
          <a:p>
            <a:r>
              <a:rPr lang="en-US" b="1" dirty="0" err="1"/>
              <a:t>Statsmodels</a:t>
            </a:r>
            <a:r>
              <a:rPr lang="en-US" dirty="0"/>
              <a:t> for statistical modeling. It is a Python module that allows users to explore data, estimate statistical models, and perform statistical tests. An extensive list of descriptive statistics, statistical tests, plotting functions, and result statistics are available for different types of data and each estimator.</a:t>
            </a:r>
            <a:endParaRPr lang="kk-KZ" dirty="0"/>
          </a:p>
          <a:p>
            <a:r>
              <a:rPr lang="en-US" b="1" dirty="0"/>
              <a:t>Seaborn</a:t>
            </a:r>
            <a:r>
              <a:rPr lang="en-US" dirty="0"/>
              <a:t> for statistical data visualization.  It is a library for making attractive and informative statistical graphics in Python. It is based on matplotlib. Seaborn aims to make visualization a central part of exploring and understanding data.</a:t>
            </a:r>
            <a:endParaRPr lang="kk-KZ" dirty="0"/>
          </a:p>
          <a:p>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7</a:t>
            </a:fld>
            <a:endParaRPr lang="ru-KZ"/>
          </a:p>
        </p:txBody>
      </p:sp>
    </p:spTree>
    <p:extLst>
      <p:ext uri="{BB962C8B-B14F-4D97-AF65-F5344CB8AC3E}">
        <p14:creationId xmlns:p14="http://schemas.microsoft.com/office/powerpoint/2010/main" val="387535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A library is a collection of files that contains functions for use by other programs. </a:t>
            </a:r>
          </a:p>
          <a:p>
            <a:r>
              <a:rPr lang="en-US" dirty="0"/>
              <a:t>May also contain data values and other things. Library’s contents are supposed to be related, but there’s no way to enforce that.</a:t>
            </a:r>
          </a:p>
          <a:p>
            <a:r>
              <a:rPr lang="en-US" dirty="0"/>
              <a:t>The Python standard library is an extensive suite of modules that comes with Python itself.</a:t>
            </a:r>
          </a:p>
          <a:p>
            <a:r>
              <a:rPr lang="en-US" dirty="0"/>
              <a:t>Many additional libraries are available from the Python Package Index.</a:t>
            </a:r>
          </a:p>
        </p:txBody>
      </p:sp>
      <p:sp>
        <p:nvSpPr>
          <p:cNvPr id="4" name="Номер слайда 3"/>
          <p:cNvSpPr>
            <a:spLocks noGrp="1"/>
          </p:cNvSpPr>
          <p:nvPr>
            <p:ph type="sldNum" sz="quarter" idx="5"/>
          </p:nvPr>
        </p:nvSpPr>
        <p:spPr/>
        <p:txBody>
          <a:bodyPr/>
          <a:lstStyle/>
          <a:p>
            <a:fld id="{A1B8AE4F-13FE-4B3C-A321-CB7A841787F7}" type="slidenum">
              <a:rPr lang="ru-KZ" smtClean="0"/>
              <a:t>8</a:t>
            </a:fld>
            <a:endParaRPr lang="ru-KZ"/>
          </a:p>
        </p:txBody>
      </p:sp>
    </p:spTree>
    <p:extLst>
      <p:ext uri="{BB962C8B-B14F-4D97-AF65-F5344CB8AC3E}">
        <p14:creationId xmlns:p14="http://schemas.microsoft.com/office/powerpoint/2010/main" val="399280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Pandas is the most popular data manipulation package in Python.</a:t>
            </a:r>
          </a:p>
          <a:p>
            <a:r>
              <a:rPr lang="en-US" dirty="0"/>
              <a:t>CSV (comma-separated value) files are a common file format for transferring and storing data. The ability to read, manipulate, and write data to and from CSV files using Python is a key skill to master for any data scientist or business analysis.</a:t>
            </a:r>
          </a:p>
          <a:p>
            <a:r>
              <a:rPr lang="en-US" dirty="0"/>
              <a:t>You might have your data in .csv files or SQL tables. Maybe Excel files. Or .</a:t>
            </a:r>
            <a:r>
              <a:rPr lang="en-US" dirty="0" err="1"/>
              <a:t>tsv</a:t>
            </a:r>
            <a:r>
              <a:rPr lang="en-US" dirty="0"/>
              <a:t> files. Or something else. </a:t>
            </a:r>
          </a:p>
          <a:p>
            <a:r>
              <a:rPr lang="en-US" dirty="0"/>
              <a:t>But the goal is the same in all cases. If you want to analyze that data using pandas, the first step will be to read it into a data structure that’s compatible with pandas.</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9</a:t>
            </a:fld>
            <a:endParaRPr lang="ru-KZ"/>
          </a:p>
        </p:txBody>
      </p:sp>
    </p:spTree>
    <p:extLst>
      <p:ext uri="{BB962C8B-B14F-4D97-AF65-F5344CB8AC3E}">
        <p14:creationId xmlns:p14="http://schemas.microsoft.com/office/powerpoint/2010/main" val="151449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a:t>
            </a:r>
            <a:r>
              <a:rPr lang="en-US" b="1" dirty="0"/>
              <a:t>head()</a:t>
            </a:r>
            <a:r>
              <a:rPr lang="en-US" dirty="0"/>
              <a:t> function is used to get the first </a:t>
            </a:r>
            <a:r>
              <a:rPr lang="en-US" b="1" dirty="0"/>
              <a:t>n</a:t>
            </a:r>
            <a:r>
              <a:rPr lang="en-US" dirty="0"/>
              <a:t> rows.</a:t>
            </a:r>
          </a:p>
          <a:p>
            <a:r>
              <a:rPr lang="en-US" dirty="0"/>
              <a:t>This function returns the first </a:t>
            </a:r>
            <a:r>
              <a:rPr lang="en-US" b="1" dirty="0"/>
              <a:t>n</a:t>
            </a:r>
            <a:r>
              <a:rPr lang="en-US" dirty="0"/>
              <a:t> rows for the object based on position. It is useful for quickly testing if your object has the right type of data in it.</a:t>
            </a:r>
          </a:p>
          <a:p>
            <a:r>
              <a:rPr lang="en-US" dirty="0"/>
              <a:t>In this example, you can see the first 5 records.</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10</a:t>
            </a:fld>
            <a:endParaRPr lang="ru-KZ"/>
          </a:p>
        </p:txBody>
      </p:sp>
    </p:spTree>
    <p:extLst>
      <p:ext uri="{BB962C8B-B14F-4D97-AF65-F5344CB8AC3E}">
        <p14:creationId xmlns:p14="http://schemas.microsoft.com/office/powerpoint/2010/main" val="407684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A data type is essentially an internal construct that a programming language uses to understand how to store and manipulate data. For instance, a program needs to understand that you can add two numbers together like 5 + 10 to get 15.</a:t>
            </a:r>
          </a:p>
          <a:p>
            <a:r>
              <a:rPr lang="en-US" dirty="0"/>
              <a:t>A possible confusing point about pandas data types is that there is some overlap between pandas, python and </a:t>
            </a:r>
            <a:r>
              <a:rPr lang="en-US" dirty="0" err="1"/>
              <a:t>numpy</a:t>
            </a:r>
            <a:r>
              <a:rPr lang="en-US" dirty="0"/>
              <a:t>. This table summarizes the key points.</a:t>
            </a:r>
            <a:endParaRPr lang="ru-KZ" dirty="0"/>
          </a:p>
        </p:txBody>
      </p:sp>
      <p:sp>
        <p:nvSpPr>
          <p:cNvPr id="4" name="Номер слайда 3"/>
          <p:cNvSpPr>
            <a:spLocks noGrp="1"/>
          </p:cNvSpPr>
          <p:nvPr>
            <p:ph type="sldNum" sz="quarter" idx="5"/>
          </p:nvPr>
        </p:nvSpPr>
        <p:spPr/>
        <p:txBody>
          <a:bodyPr/>
          <a:lstStyle/>
          <a:p>
            <a:fld id="{A1B8AE4F-13FE-4B3C-A321-CB7A841787F7}" type="slidenum">
              <a:rPr lang="ru-KZ" smtClean="0"/>
              <a:t>11</a:t>
            </a:fld>
            <a:endParaRPr lang="ru-KZ"/>
          </a:p>
        </p:txBody>
      </p:sp>
    </p:spTree>
    <p:extLst>
      <p:ext uri="{BB962C8B-B14F-4D97-AF65-F5344CB8AC3E}">
        <p14:creationId xmlns:p14="http://schemas.microsoft.com/office/powerpoint/2010/main" val="282477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0969F45-234F-4D98-8AAE-7ED1F80960E9}"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327397400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969F45-234F-4D98-8AAE-7ED1F80960E9}"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35194550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969F45-234F-4D98-8AAE-7ED1F80960E9}"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16996667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1216A2-D46A-4AD1-A4F8-C61B77EDC42A}"/>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6A95A887-26BF-4846-A03C-1FB7559ACA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83494FD0-2E3F-45D8-9F30-DDF98FC75796}"/>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5EBB4FDB-2D56-427A-A703-8225B115130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1E977DB-AFA2-40DD-B946-0037D1193BE3}"/>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19033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640861-9175-481F-BA89-E99ACC143AF0}"/>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55D0F55-6AE6-4F7C-83D8-8CB82826D33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678B10A-1855-44A7-A299-56718216A097}"/>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C8E3F0C9-460C-4CE4-973F-DE5CA6296D1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D426A0E-264C-4287-878F-9A6D4B1AB077}"/>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287879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723F3-DC8D-49FC-853F-1E9AC1032FD8}"/>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ru-KZ"/>
          </a:p>
        </p:txBody>
      </p:sp>
      <p:sp>
        <p:nvSpPr>
          <p:cNvPr id="3" name="Текст 2">
            <a:extLst>
              <a:ext uri="{FF2B5EF4-FFF2-40B4-BE49-F238E27FC236}">
                <a16:creationId xmlns:a16="http://schemas.microsoft.com/office/drawing/2014/main" id="{304DF5E1-3787-4EBE-937E-34E92F1E3B1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33DCA1A-670F-41F4-AF65-B815E58F8081}"/>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1690E1E3-E721-4CEC-9492-9D7B80C4541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4EB205C-A1B9-46B6-91EF-04412DD94836}"/>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111064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E8C78-4270-4210-B899-653C5853792C}"/>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97D8AAC6-C4F8-4CC7-B579-84F0E5247C4C}"/>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F6F5EB85-C2FD-418C-BF42-87835E65FF18}"/>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2396CF9A-F467-4CDF-B56C-E6F8534AD139}"/>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6" name="Нижний колонтитул 5">
            <a:extLst>
              <a:ext uri="{FF2B5EF4-FFF2-40B4-BE49-F238E27FC236}">
                <a16:creationId xmlns:a16="http://schemas.microsoft.com/office/drawing/2014/main" id="{84E85F77-D6D9-4C44-8A79-C66D2230602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2F1FAD5-6042-4C67-B9EB-7D07768383EB}"/>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3857355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F5E779-43C1-4F40-A5F7-D24BB775F582}"/>
              </a:ext>
            </a:extLst>
          </p:cNvPr>
          <p:cNvSpPr>
            <a:spLocks noGrp="1"/>
          </p:cNvSpPr>
          <p:nvPr>
            <p:ph type="title"/>
          </p:nvPr>
        </p:nvSpPr>
        <p:spPr>
          <a:xfrm>
            <a:off x="629841" y="365126"/>
            <a:ext cx="78867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DD8A5D64-A8D4-45D6-AF34-50ED5D1762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628A3D94-216D-4738-BAF0-F9B2E962AA71}"/>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BF2491F6-B633-4D61-9695-3BF7C5D3CA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F1E3005C-6E5D-4471-BD51-81EEF18BC663}"/>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04AA7A68-3BE7-48A0-86AE-8C63C987AF52}"/>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8" name="Нижний колонтитул 7">
            <a:extLst>
              <a:ext uri="{FF2B5EF4-FFF2-40B4-BE49-F238E27FC236}">
                <a16:creationId xmlns:a16="http://schemas.microsoft.com/office/drawing/2014/main" id="{99B390E8-61D5-4E78-AB6E-DE9A61D49EA6}"/>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467E2819-02D5-4B54-9B87-F4EA1C833EE0}"/>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336428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B1067-F5BC-435E-A4B8-ED73BF05CD4A}"/>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22528229-B74B-479F-9139-20AE89AC0D90}"/>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4" name="Нижний колонтитул 3">
            <a:extLst>
              <a:ext uri="{FF2B5EF4-FFF2-40B4-BE49-F238E27FC236}">
                <a16:creationId xmlns:a16="http://schemas.microsoft.com/office/drawing/2014/main" id="{E2444EEE-6F23-45CD-A619-65A7A204048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461BCFCE-31F0-4530-B969-45D91BFBCBD2}"/>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416376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88BD24-DA66-4A7A-9D4B-52F48E0DD1AD}"/>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3" name="Нижний колонтитул 2">
            <a:extLst>
              <a:ext uri="{FF2B5EF4-FFF2-40B4-BE49-F238E27FC236}">
                <a16:creationId xmlns:a16="http://schemas.microsoft.com/office/drawing/2014/main" id="{8582B849-C526-4826-BA26-4A97A1DE2794}"/>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0F1B5291-FAA1-49FB-AE67-9ABA9202FA69}"/>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4145876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E043AE-43F5-40A1-84EA-141335E90C5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KZ"/>
          </a:p>
        </p:txBody>
      </p:sp>
      <p:sp>
        <p:nvSpPr>
          <p:cNvPr id="3" name="Объект 2">
            <a:extLst>
              <a:ext uri="{FF2B5EF4-FFF2-40B4-BE49-F238E27FC236}">
                <a16:creationId xmlns:a16="http://schemas.microsoft.com/office/drawing/2014/main" id="{A6EE79A6-96B1-4F53-821F-6F53B660A01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56F5CADF-C153-4E78-BFBD-BD788A5FD5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9F35A111-8844-4046-99E6-14DB002A08A5}"/>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6" name="Нижний колонтитул 5">
            <a:extLst>
              <a:ext uri="{FF2B5EF4-FFF2-40B4-BE49-F238E27FC236}">
                <a16:creationId xmlns:a16="http://schemas.microsoft.com/office/drawing/2014/main" id="{34B7D896-38E3-4D4A-BE30-AD7E48CFCF80}"/>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FABB621D-0C44-46BD-912D-D5DB68C79A88}"/>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300504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0969F45-234F-4D98-8AAE-7ED1F80960E9}"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383094815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F6F1EC-0C5C-468A-BB0C-6357354EB61D}"/>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23F74E56-4D13-4BF7-ABA8-2EA5C9966C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KZ"/>
          </a:p>
        </p:txBody>
      </p:sp>
      <p:sp>
        <p:nvSpPr>
          <p:cNvPr id="4" name="Текст 3">
            <a:extLst>
              <a:ext uri="{FF2B5EF4-FFF2-40B4-BE49-F238E27FC236}">
                <a16:creationId xmlns:a16="http://schemas.microsoft.com/office/drawing/2014/main" id="{62F29060-D212-4FFC-89A8-DDC1D3E2E7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484305C-31B1-4AB5-9C34-CF80E723DED5}"/>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6" name="Нижний колонтитул 5">
            <a:extLst>
              <a:ext uri="{FF2B5EF4-FFF2-40B4-BE49-F238E27FC236}">
                <a16:creationId xmlns:a16="http://schemas.microsoft.com/office/drawing/2014/main" id="{F178F1F3-87C4-43C7-9D53-C9927EB4AC9F}"/>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8CF9BAA-7CE4-441E-8140-DF6C61534D16}"/>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3481261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7E0E46-E397-4F97-98CB-259131C0B4BA}"/>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1E993070-2BE2-4D92-B3A6-7637B3173F7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654CE99-339A-4A0A-83AE-0E8B3A8456BF}"/>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F589A2DB-9047-4221-AD26-47C74E4758F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5F31A01-CA06-42E2-A5BF-0B626F4EC5DA}"/>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2856485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4121A86-7960-4C17-BAAB-82B6F0A576B5}"/>
              </a:ext>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E3D13D1-7FDE-4DA4-A531-7D8324C44D24}"/>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056FC5B-3BF6-4E3B-A01C-F34CEF6B34FE}"/>
              </a:ext>
            </a:extLst>
          </p:cNvPr>
          <p:cNvSpPr>
            <a:spLocks noGrp="1"/>
          </p:cNvSpPr>
          <p:nvPr>
            <p:ph type="dt" sz="half" idx="10"/>
          </p:nvPr>
        </p:nvSpPr>
        <p:spPr/>
        <p:txBody>
          <a:bodyPr/>
          <a:lstStyle/>
          <a:p>
            <a:fld id="{4E22C3EF-F97C-4C0B-82B0-B86F92EB8399}"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1C73AD17-E799-4841-BC93-3948840DC9A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23451F8-7B64-408C-A10E-30885BD9A9CB}"/>
              </a:ext>
            </a:extLst>
          </p:cNvPr>
          <p:cNvSpPr>
            <a:spLocks noGrp="1"/>
          </p:cNvSpPr>
          <p:nvPr>
            <p:ph type="sldNum" sz="quarter" idx="12"/>
          </p:nvPr>
        </p:nvSpPr>
        <p:spPr/>
        <p:txBody>
          <a:bodyPr/>
          <a:lstStyle/>
          <a:p>
            <a:fld id="{180CF4BB-B6F1-4256-B17C-BB396BE2D73D}" type="slidenum">
              <a:rPr lang="ru-KZ" smtClean="0"/>
              <a:t>‹#›</a:t>
            </a:fld>
            <a:endParaRPr lang="ru-KZ"/>
          </a:p>
        </p:txBody>
      </p:sp>
    </p:spTree>
    <p:extLst>
      <p:ext uri="{BB962C8B-B14F-4D97-AF65-F5344CB8AC3E}">
        <p14:creationId xmlns:p14="http://schemas.microsoft.com/office/powerpoint/2010/main" val="380074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07308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903408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046687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59565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872211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182921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68608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0969F45-234F-4D98-8AAE-7ED1F80960E9}"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299159106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839460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98217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566413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5359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0969F45-234F-4D98-8AAE-7ED1F80960E9}"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28550884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0969F45-234F-4D98-8AAE-7ED1F80960E9}" type="datetime1">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9440343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0969F45-234F-4D98-8AAE-7ED1F80960E9}" type="datetime1">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38343376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69F45-234F-4D98-8AAE-7ED1F80960E9}" type="datetime1">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23146084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0969F45-234F-4D98-8AAE-7ED1F80960E9}"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17459188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0969F45-234F-4D98-8AAE-7ED1F80960E9}"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1CA95-E0BC-48B5-948A-ECC494EB4D84}" type="slidenum">
              <a:rPr lang="en-US" smtClean="0"/>
              <a:t>‹#›</a:t>
            </a:fld>
            <a:endParaRPr lang="en-US"/>
          </a:p>
        </p:txBody>
      </p:sp>
    </p:spTree>
    <p:extLst>
      <p:ext uri="{BB962C8B-B14F-4D97-AF65-F5344CB8AC3E}">
        <p14:creationId xmlns:p14="http://schemas.microsoft.com/office/powerpoint/2010/main" val="25908046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69F45-234F-4D98-8AAE-7ED1F80960E9}" type="datetime1">
              <a:rPr lang="en-US" smtClean="0"/>
              <a:t>3/2/2022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1CA95-E0BC-48B5-948A-ECC494EB4D84}" type="slidenum">
              <a:rPr lang="en-US" smtClean="0"/>
              <a:t>‹#›</a:t>
            </a:fld>
            <a:endParaRPr lang="en-US"/>
          </a:p>
        </p:txBody>
      </p:sp>
    </p:spTree>
    <p:extLst>
      <p:ext uri="{BB962C8B-B14F-4D97-AF65-F5344CB8AC3E}">
        <p14:creationId xmlns:p14="http://schemas.microsoft.com/office/powerpoint/2010/main" val="7411033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15454-FD50-44FC-9D3E-28A4037CE5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F23EBD5B-D27B-459E-B2C5-A656E0CA10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444F9529-E894-44EC-A3F5-A8500465A3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22C3EF-F97C-4C0B-82B0-B86F92EB8399}"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904C88B2-BD44-4D89-80E3-D0E0C447073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3103298E-C332-45CD-ADF8-BFBD50A6A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0CF4BB-B6F1-4256-B17C-BB396BE2D73D}" type="slidenum">
              <a:rPr lang="ru-KZ" smtClean="0"/>
              <a:t>‹#›</a:t>
            </a:fld>
            <a:endParaRPr lang="ru-KZ"/>
          </a:p>
        </p:txBody>
      </p:sp>
    </p:spTree>
    <p:extLst>
      <p:ext uri="{BB962C8B-B14F-4D97-AF65-F5344CB8AC3E}">
        <p14:creationId xmlns:p14="http://schemas.microsoft.com/office/powerpoint/2010/main" val="30200974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K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19195111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doc.python.org/2/library/datetime.html"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252139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962" y="1949916"/>
            <a:ext cx="1488402" cy="338554"/>
          </a:xfrm>
          <a:prstGeom prst="rect">
            <a:avLst/>
          </a:prstGeom>
          <a:noFill/>
          <a:ln w="38100">
            <a:solidFill>
              <a:srgbClr val="FFFF00"/>
            </a:solidFill>
          </a:ln>
        </p:spPr>
        <p:txBody>
          <a:bodyPr wrap="square" rtlCol="0">
            <a:spAutoFit/>
          </a:bodyPr>
          <a:lstStyle/>
          <a:p>
            <a:pPr algn="r" defTabSz="914400">
              <a:defRPr/>
            </a:pPr>
            <a:r>
              <a:rPr lang="en-US" sz="1600" dirty="0">
                <a:solidFill>
                  <a:schemeClr val="bg1"/>
                </a:solidFill>
                <a:latin typeface="Courier New" panose="02070309020205020404" pitchFamily="49" charset="0"/>
                <a:cs typeface="Courier New" panose="02070309020205020404" pitchFamily="49" charset="0"/>
              </a:rPr>
              <a:t>In [3]:</a:t>
            </a:r>
          </a:p>
        </p:txBody>
      </p:sp>
      <p:sp>
        <p:nvSpPr>
          <p:cNvPr id="2" name="Title 1"/>
          <p:cNvSpPr>
            <a:spLocks noGrp="1"/>
          </p:cNvSpPr>
          <p:nvPr>
            <p:ph type="title" idx="4294967295"/>
          </p:nvPr>
        </p:nvSpPr>
        <p:spPr>
          <a:xfrm>
            <a:off x="0" y="679450"/>
            <a:ext cx="9144000" cy="527050"/>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Exploring data frames</a:t>
            </a:r>
          </a:p>
        </p:txBody>
      </p:sp>
      <p:sp>
        <p:nvSpPr>
          <p:cNvPr id="7" name="TextBox 6"/>
          <p:cNvSpPr txBox="1"/>
          <p:nvPr/>
        </p:nvSpPr>
        <p:spPr>
          <a:xfrm>
            <a:off x="2260716" y="1949917"/>
            <a:ext cx="6163274" cy="646331"/>
          </a:xfrm>
          <a:prstGeom prst="rect">
            <a:avLst/>
          </a:prstGeom>
          <a:noFill/>
          <a:ln w="38100">
            <a:solidFill>
              <a:srgbClr val="FFFF00"/>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#List first 5 records</a:t>
            </a:r>
          </a:p>
          <a:p>
            <a:pPr defTabSz="914400">
              <a:defRPr/>
            </a:pPr>
            <a:r>
              <a:rPr lang="en-US" dirty="0" err="1">
                <a:solidFill>
                  <a:schemeClr val="bg1"/>
                </a:solidFill>
                <a:latin typeface="Courier New" panose="02070309020205020404" pitchFamily="49" charset="0"/>
                <a:cs typeface="Courier New" panose="02070309020205020404" pitchFamily="49" charset="0"/>
              </a:rPr>
              <a:t>df.head</a:t>
            </a:r>
            <a:r>
              <a:rPr lang="en-US" dirty="0">
                <a:solidFill>
                  <a:schemeClr val="bg1"/>
                </a:solidFill>
                <a:latin typeface="Courier New" panose="02070309020205020404" pitchFamily="49" charset="0"/>
                <a:cs typeface="Courier New" panose="02070309020205020404" pitchFamily="49" charset="0"/>
              </a:rPr>
              <a:t>()</a:t>
            </a:r>
          </a:p>
        </p:txBody>
      </p:sp>
      <p:sp>
        <p:nvSpPr>
          <p:cNvPr id="8" name="TextBox 7"/>
          <p:cNvSpPr txBox="1"/>
          <p:nvPr/>
        </p:nvSpPr>
        <p:spPr>
          <a:xfrm>
            <a:off x="536962" y="2800394"/>
            <a:ext cx="1488402" cy="338554"/>
          </a:xfrm>
          <a:prstGeom prst="rect">
            <a:avLst/>
          </a:prstGeom>
          <a:noFill/>
          <a:ln w="38100">
            <a:solidFill>
              <a:srgbClr val="FFFF00"/>
            </a:solidFill>
          </a:ln>
        </p:spPr>
        <p:txBody>
          <a:bodyPr wrap="square" rtlCol="0">
            <a:spAutoFit/>
          </a:bodyPr>
          <a:lstStyle/>
          <a:p>
            <a:pPr algn="r" defTabSz="914400">
              <a:defRPr/>
            </a:pPr>
            <a:r>
              <a:rPr lang="en-US" sz="1600" dirty="0">
                <a:solidFill>
                  <a:schemeClr val="bg1"/>
                </a:solidFill>
                <a:latin typeface="Courier New" panose="02070309020205020404" pitchFamily="49" charset="0"/>
                <a:cs typeface="Courier New" panose="02070309020205020404" pitchFamily="49" charset="0"/>
              </a:rPr>
              <a:t>Out[3]: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716" y="2800394"/>
            <a:ext cx="6163274" cy="3340839"/>
          </a:xfrm>
          <a:prstGeom prst="rect">
            <a:avLst/>
          </a:prstGeom>
        </p:spPr>
      </p:pic>
      <p:sp>
        <p:nvSpPr>
          <p:cNvPr id="5" name="Прямоугольник 4">
            <a:extLst>
              <a:ext uri="{FF2B5EF4-FFF2-40B4-BE49-F238E27FC236}">
                <a16:creationId xmlns:a16="http://schemas.microsoft.com/office/drawing/2014/main" id="{F533DFC2-E48B-4CEC-8874-12B36E533542}"/>
              </a:ext>
            </a:extLst>
          </p:cNvPr>
          <p:cNvSpPr/>
          <p:nvPr/>
        </p:nvSpPr>
        <p:spPr>
          <a:xfrm>
            <a:off x="444500" y="1732374"/>
            <a:ext cx="8255000" cy="458357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solidFill>
                <a:schemeClr val="bg1"/>
              </a:solidFill>
            </a:endParaRPr>
          </a:p>
        </p:txBody>
      </p:sp>
    </p:spTree>
    <p:extLst>
      <p:ext uri="{BB962C8B-B14F-4D97-AF65-F5344CB8AC3E}">
        <p14:creationId xmlns:p14="http://schemas.microsoft.com/office/powerpoint/2010/main" val="22099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defTabSz="914400">
              <a:defRPr/>
            </a:pPr>
            <a:fld id="{B841CA95-E0BC-48B5-948A-ECC494EB4D84}" type="slidenum">
              <a:rPr lang="en-US">
                <a:solidFill>
                  <a:prstClr val="black">
                    <a:tint val="75000"/>
                  </a:prstClr>
                </a:solidFill>
                <a:latin typeface="Calibri" panose="020F0502020204030204"/>
              </a:rPr>
              <a:pPr algn="r" defTabSz="914400">
                <a:defRPr/>
              </a:pPr>
              <a:t>11</a:t>
            </a:fld>
            <a:endParaRPr lang="en-US">
              <a:solidFill>
                <a:prstClr val="black">
                  <a:tint val="75000"/>
                </a:prstClr>
              </a:solidFill>
              <a:latin typeface="Calibri" panose="020F0502020204030204"/>
            </a:endParaRPr>
          </a:p>
        </p:txBody>
      </p:sp>
      <p:sp>
        <p:nvSpPr>
          <p:cNvPr id="2" name="Title 1"/>
          <p:cNvSpPr>
            <a:spLocks noGrp="1"/>
          </p:cNvSpPr>
          <p:nvPr>
            <p:ph type="title" idx="4294967295"/>
          </p:nvPr>
        </p:nvSpPr>
        <p:spPr>
          <a:xfrm>
            <a:off x="0" y="685800"/>
            <a:ext cx="9144000" cy="508000"/>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DataFrame data types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484770527"/>
              </p:ext>
            </p:extLst>
          </p:nvPr>
        </p:nvGraphicFramePr>
        <p:xfrm>
          <a:off x="88900" y="1571625"/>
          <a:ext cx="8940801" cy="4790202"/>
        </p:xfrm>
        <a:graphic>
          <a:graphicData uri="http://schemas.openxmlformats.org/drawingml/2006/table">
            <a:tbl>
              <a:tblPr>
                <a:tableStyleId>{D7AC3CCA-C797-4891-BE02-D94E43425B78}</a:tableStyleId>
              </a:tblPr>
              <a:tblGrid>
                <a:gridCol w="2743200">
                  <a:extLst>
                    <a:ext uri="{9D8B030D-6E8A-4147-A177-3AD203B41FA5}">
                      <a16:colId xmlns:a16="http://schemas.microsoft.com/office/drawing/2014/main" val="20000"/>
                    </a:ext>
                  </a:extLst>
                </a:gridCol>
                <a:gridCol w="3035300">
                  <a:extLst>
                    <a:ext uri="{9D8B030D-6E8A-4147-A177-3AD203B41FA5}">
                      <a16:colId xmlns:a16="http://schemas.microsoft.com/office/drawing/2014/main" val="20001"/>
                    </a:ext>
                  </a:extLst>
                </a:gridCol>
                <a:gridCol w="3162301">
                  <a:extLst>
                    <a:ext uri="{9D8B030D-6E8A-4147-A177-3AD203B41FA5}">
                      <a16:colId xmlns:a16="http://schemas.microsoft.com/office/drawing/2014/main" val="20002"/>
                    </a:ext>
                  </a:extLst>
                </a:gridCol>
              </a:tblGrid>
              <a:tr h="372244">
                <a:tc>
                  <a:txBody>
                    <a:bodyPr/>
                    <a:lstStyle/>
                    <a:p>
                      <a:pPr algn="ctr" fontAlgn="b"/>
                      <a:r>
                        <a:rPr lang="en-US" sz="2000" b="1" dirty="0">
                          <a:effectLst/>
                          <a:latin typeface="Arial" panose="020B0604020202020204" pitchFamily="34" charset="0"/>
                          <a:cs typeface="Arial" panose="020B0604020202020204" pitchFamily="34" charset="0"/>
                        </a:rPr>
                        <a:t>Pandas Type</a:t>
                      </a:r>
                      <a:endParaRPr lang="en-US" sz="2000" b="1" dirty="0">
                        <a:solidFill>
                          <a:srgbClr val="FFFF00"/>
                        </a:solidFill>
                        <a:effectLst/>
                        <a:latin typeface="Arial" panose="020B0604020202020204" pitchFamily="34" charset="0"/>
                        <a:cs typeface="Arial" panose="020B0604020202020204" pitchFamily="34" charset="0"/>
                      </a:endParaRPr>
                    </a:p>
                  </a:txBody>
                  <a:tcPr marL="53065" marR="53065" marT="53065" marB="53065" anchor="b"/>
                </a:tc>
                <a:tc>
                  <a:txBody>
                    <a:bodyPr/>
                    <a:lstStyle/>
                    <a:p>
                      <a:pPr algn="ctr" fontAlgn="b"/>
                      <a:r>
                        <a:rPr lang="en-US" sz="2000" b="1">
                          <a:effectLst/>
                          <a:latin typeface="Arial" panose="020B0604020202020204" pitchFamily="34" charset="0"/>
                          <a:cs typeface="Arial" panose="020B0604020202020204" pitchFamily="34" charset="0"/>
                        </a:rPr>
                        <a:t>Native Python Type</a:t>
                      </a:r>
                      <a:endParaRPr lang="en-US" sz="2000" b="1">
                        <a:solidFill>
                          <a:srgbClr val="FFFF00"/>
                        </a:solidFill>
                        <a:effectLst/>
                        <a:latin typeface="Arial" panose="020B0604020202020204" pitchFamily="34" charset="0"/>
                        <a:cs typeface="Arial" panose="020B0604020202020204" pitchFamily="34" charset="0"/>
                      </a:endParaRPr>
                    </a:p>
                  </a:txBody>
                  <a:tcPr marL="53065" marR="53065" marT="53065" marB="53065" anchor="b"/>
                </a:tc>
                <a:tc>
                  <a:txBody>
                    <a:bodyPr/>
                    <a:lstStyle/>
                    <a:p>
                      <a:pPr algn="ctr" fontAlgn="b"/>
                      <a:r>
                        <a:rPr lang="en-US" sz="2000" b="1" dirty="0">
                          <a:effectLst/>
                          <a:latin typeface="Arial" panose="020B0604020202020204" pitchFamily="34" charset="0"/>
                          <a:cs typeface="Arial" panose="020B0604020202020204" pitchFamily="34" charset="0"/>
                        </a:rPr>
                        <a:t>Description</a:t>
                      </a:r>
                      <a:endParaRPr lang="en-US" sz="2000" b="1" dirty="0">
                        <a:solidFill>
                          <a:srgbClr val="FFFF00"/>
                        </a:solidFill>
                        <a:effectLst/>
                        <a:latin typeface="Arial" panose="020B0604020202020204" pitchFamily="34" charset="0"/>
                        <a:cs typeface="Arial" panose="020B0604020202020204" pitchFamily="34" charset="0"/>
                      </a:endParaRPr>
                    </a:p>
                  </a:txBody>
                  <a:tcPr marL="53065" marR="53065" marT="53065" marB="53065" anchor="b"/>
                </a:tc>
                <a:extLst>
                  <a:ext uri="{0D108BD9-81ED-4DB2-BD59-A6C34878D82A}">
                    <a16:rowId xmlns:a16="http://schemas.microsoft.com/office/drawing/2014/main" val="10000"/>
                  </a:ext>
                </a:extLst>
              </a:tr>
              <a:tr h="781361">
                <a:tc>
                  <a:txBody>
                    <a:bodyPr/>
                    <a:lstStyle/>
                    <a:p>
                      <a:pPr algn="ctr" fontAlgn="t"/>
                      <a:r>
                        <a:rPr lang="en-US" sz="1600" dirty="0">
                          <a:effectLst/>
                          <a:latin typeface="Arial" panose="020B0604020202020204" pitchFamily="34" charset="0"/>
                          <a:cs typeface="Arial" panose="020B0604020202020204" pitchFamily="34" charset="0"/>
                        </a:rPr>
                        <a:t>object</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ctr" fontAlgn="t"/>
                      <a:r>
                        <a:rPr lang="en-US" sz="1600" dirty="0">
                          <a:effectLst/>
                          <a:latin typeface="Arial" panose="020B0604020202020204" pitchFamily="34" charset="0"/>
                          <a:cs typeface="Arial" panose="020B0604020202020204" pitchFamily="34" charset="0"/>
                        </a:rPr>
                        <a:t>string</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just" fontAlgn="t"/>
                      <a:r>
                        <a:rPr lang="en-US" sz="1600" dirty="0">
                          <a:effectLst/>
                          <a:latin typeface="Arial" panose="020B0604020202020204" pitchFamily="34" charset="0"/>
                          <a:cs typeface="Arial" panose="020B0604020202020204" pitchFamily="34" charset="0"/>
                        </a:rPr>
                        <a:t>The most general dtype. Will be assigned to your column if column has mixed types (numbers and strings).</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extLst>
                  <a:ext uri="{0D108BD9-81ED-4DB2-BD59-A6C34878D82A}">
                    <a16:rowId xmlns:a16="http://schemas.microsoft.com/office/drawing/2014/main" val="10001"/>
                  </a:ext>
                </a:extLst>
              </a:tr>
              <a:tr h="562802">
                <a:tc>
                  <a:txBody>
                    <a:bodyPr/>
                    <a:lstStyle/>
                    <a:p>
                      <a:pPr algn="ctr" fontAlgn="t"/>
                      <a:r>
                        <a:rPr lang="en-US" sz="1600" dirty="0">
                          <a:effectLst/>
                          <a:latin typeface="Arial" panose="020B0604020202020204" pitchFamily="34" charset="0"/>
                          <a:cs typeface="Arial" panose="020B0604020202020204" pitchFamily="34" charset="0"/>
                        </a:rPr>
                        <a:t>int64</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ctr" fontAlgn="t"/>
                      <a:r>
                        <a:rPr lang="en-US" sz="1600" dirty="0">
                          <a:effectLst/>
                          <a:latin typeface="Arial" panose="020B0604020202020204" pitchFamily="34" charset="0"/>
                          <a:cs typeface="Arial" panose="020B0604020202020204" pitchFamily="34" charset="0"/>
                        </a:rPr>
                        <a:t>int</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just" fontAlgn="t"/>
                      <a:r>
                        <a:rPr lang="en-US" sz="1600" dirty="0">
                          <a:effectLst/>
                          <a:latin typeface="Arial" panose="020B0604020202020204" pitchFamily="34" charset="0"/>
                          <a:cs typeface="Arial" panose="020B0604020202020204" pitchFamily="34" charset="0"/>
                        </a:rPr>
                        <a:t>Numeric characters. 64 refers to the memory allocated to hold this character.</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extLst>
                  <a:ext uri="{0D108BD9-81ED-4DB2-BD59-A6C34878D82A}">
                    <a16:rowId xmlns:a16="http://schemas.microsoft.com/office/drawing/2014/main" val="10002"/>
                  </a:ext>
                </a:extLst>
              </a:tr>
              <a:tr h="1261904">
                <a:tc>
                  <a:txBody>
                    <a:bodyPr/>
                    <a:lstStyle/>
                    <a:p>
                      <a:pPr algn="ctr" fontAlgn="t"/>
                      <a:r>
                        <a:rPr lang="en-US" sz="1600">
                          <a:effectLst/>
                          <a:latin typeface="Arial" panose="020B0604020202020204" pitchFamily="34" charset="0"/>
                          <a:cs typeface="Arial" panose="020B0604020202020204" pitchFamily="34" charset="0"/>
                        </a:rPr>
                        <a:t>float64</a:t>
                      </a:r>
                      <a:endParaRPr lang="en-US" sz="160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ctr" fontAlgn="t"/>
                      <a:r>
                        <a:rPr lang="en-US" sz="1600" dirty="0">
                          <a:effectLst/>
                          <a:latin typeface="Arial" panose="020B0604020202020204" pitchFamily="34" charset="0"/>
                          <a:cs typeface="Arial" panose="020B0604020202020204" pitchFamily="34" charset="0"/>
                        </a:rPr>
                        <a:t>float</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just" fontAlgn="t"/>
                      <a:r>
                        <a:rPr lang="en-US" sz="1600" dirty="0">
                          <a:effectLst/>
                          <a:latin typeface="Arial" panose="020B0604020202020204" pitchFamily="34" charset="0"/>
                          <a:cs typeface="Arial" panose="020B0604020202020204" pitchFamily="34" charset="0"/>
                        </a:rPr>
                        <a:t>Numeric characters with decimals. If a column contains numbers and </a:t>
                      </a:r>
                      <a:r>
                        <a:rPr lang="en-US" sz="1600" dirty="0" err="1">
                          <a:effectLst/>
                          <a:latin typeface="Arial" panose="020B0604020202020204" pitchFamily="34" charset="0"/>
                          <a:cs typeface="Arial" panose="020B0604020202020204" pitchFamily="34" charset="0"/>
                        </a:rPr>
                        <a:t>NaNs</a:t>
                      </a:r>
                      <a:r>
                        <a:rPr lang="en-US" sz="1600" dirty="0">
                          <a:effectLst/>
                          <a:latin typeface="Arial" panose="020B0604020202020204" pitchFamily="34" charset="0"/>
                          <a:cs typeface="Arial" panose="020B0604020202020204" pitchFamily="34" charset="0"/>
                        </a:rPr>
                        <a:t>(see below), pandas will default to float64, in case your missing value has a decimal.</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extLst>
                  <a:ext uri="{0D108BD9-81ED-4DB2-BD59-A6C34878D82A}">
                    <a16:rowId xmlns:a16="http://schemas.microsoft.com/office/drawing/2014/main" val="10003"/>
                  </a:ext>
                </a:extLst>
              </a:tr>
              <a:tr h="890962">
                <a:tc>
                  <a:txBody>
                    <a:bodyPr/>
                    <a:lstStyle/>
                    <a:p>
                      <a:pPr algn="ctr" fontAlgn="t"/>
                      <a:r>
                        <a:rPr lang="en-US" sz="1600" dirty="0">
                          <a:effectLst/>
                          <a:latin typeface="Arial" panose="020B0604020202020204" pitchFamily="34" charset="0"/>
                          <a:cs typeface="Arial" panose="020B0604020202020204" pitchFamily="34" charset="0"/>
                        </a:rPr>
                        <a:t>datetime64, timedelta[ns]</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ctr" fontAlgn="t"/>
                      <a:r>
                        <a:rPr lang="en-US" sz="1600" dirty="0">
                          <a:effectLst/>
                          <a:latin typeface="Arial" panose="020B0604020202020204" pitchFamily="34" charset="0"/>
                          <a:cs typeface="Arial" panose="020B0604020202020204" pitchFamily="34" charset="0"/>
                        </a:rPr>
                        <a:t>N/A (but see the </a:t>
                      </a:r>
                      <a:r>
                        <a:rPr lang="en-US" sz="160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datetime</a:t>
                      </a:r>
                      <a:r>
                        <a:rPr lang="en-US" sz="1600" dirty="0">
                          <a:effectLst/>
                          <a:latin typeface="Arial" panose="020B0604020202020204" pitchFamily="34" charset="0"/>
                          <a:cs typeface="Arial" panose="020B0604020202020204" pitchFamily="34" charset="0"/>
                        </a:rPr>
                        <a:t> module in Python’s standard library)</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tc>
                  <a:txBody>
                    <a:bodyPr/>
                    <a:lstStyle/>
                    <a:p>
                      <a:pPr algn="just" fontAlgn="t"/>
                      <a:r>
                        <a:rPr lang="en-US" sz="1600" dirty="0">
                          <a:effectLst/>
                          <a:latin typeface="Arial" panose="020B0604020202020204" pitchFamily="34" charset="0"/>
                          <a:cs typeface="Arial" panose="020B0604020202020204" pitchFamily="34" charset="0"/>
                        </a:rPr>
                        <a:t>Values meant to hold time data. Look into these for time series experiments.</a:t>
                      </a:r>
                      <a:endParaRPr lang="en-US" sz="1600" dirty="0">
                        <a:solidFill>
                          <a:schemeClr val="bg1"/>
                        </a:solidFill>
                        <a:effectLst/>
                        <a:latin typeface="Arial" panose="020B0604020202020204" pitchFamily="34" charset="0"/>
                        <a:cs typeface="Arial" panose="020B0604020202020204" pitchFamily="34" charset="0"/>
                      </a:endParaRPr>
                    </a:p>
                  </a:txBody>
                  <a:tcPr marL="53065" marR="53065" marT="53065" marB="5306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404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2978" y="1450034"/>
            <a:ext cx="1067033" cy="338554"/>
          </a:xfrm>
          <a:prstGeom prst="rect">
            <a:avLst/>
          </a:prstGeom>
          <a:noFill/>
          <a:ln w="38100">
            <a:solidFill>
              <a:srgbClr val="FFFF00"/>
            </a:solidFill>
          </a:ln>
        </p:spPr>
        <p:txBody>
          <a:bodyPr wrap="square" rtlCol="0">
            <a:spAutoFit/>
          </a:bodyPr>
          <a:lstStyle/>
          <a:p>
            <a:pPr defTabSz="914400">
              <a:defRPr/>
            </a:pPr>
            <a:r>
              <a:rPr lang="en-US" sz="1600" dirty="0">
                <a:solidFill>
                  <a:schemeClr val="bg1"/>
                </a:solidFill>
                <a:latin typeface="Courier New" panose="02070309020205020404" pitchFamily="49" charset="0"/>
                <a:cs typeface="Courier New" panose="02070309020205020404" pitchFamily="49" charset="0"/>
              </a:rPr>
              <a:t>In [4]:</a:t>
            </a:r>
          </a:p>
        </p:txBody>
      </p:sp>
      <p:sp>
        <p:nvSpPr>
          <p:cNvPr id="7" name="TextBox 6"/>
          <p:cNvSpPr txBox="1"/>
          <p:nvPr/>
        </p:nvSpPr>
        <p:spPr>
          <a:xfrm>
            <a:off x="3061210" y="1450035"/>
            <a:ext cx="4657161" cy="646331"/>
          </a:xfrm>
          <a:prstGeom prst="rect">
            <a:avLst/>
          </a:prstGeom>
          <a:noFill/>
          <a:ln w="38100">
            <a:solidFill>
              <a:srgbClr val="FFFF00"/>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#Check a particular column type</a:t>
            </a:r>
          </a:p>
          <a:p>
            <a:pPr defTabSz="914400">
              <a:defRPr/>
            </a:pPr>
            <a:r>
              <a:rPr lang="en-US" dirty="0">
                <a:solidFill>
                  <a:schemeClr val="bg1"/>
                </a:solidFill>
                <a:latin typeface="Courier New" panose="02070309020205020404" pitchFamily="49" charset="0"/>
                <a:cs typeface="Courier New" panose="02070309020205020404" pitchFamily="49" charset="0"/>
              </a:rPr>
              <a:t>df['salary'].dtype</a:t>
            </a:r>
          </a:p>
        </p:txBody>
      </p:sp>
      <p:sp>
        <p:nvSpPr>
          <p:cNvPr id="8" name="TextBox 7"/>
          <p:cNvSpPr txBox="1"/>
          <p:nvPr/>
        </p:nvSpPr>
        <p:spPr>
          <a:xfrm>
            <a:off x="1602979" y="2351143"/>
            <a:ext cx="1067034" cy="338554"/>
          </a:xfrm>
          <a:prstGeom prst="rect">
            <a:avLst/>
          </a:prstGeom>
          <a:noFill/>
          <a:ln w="38100">
            <a:solidFill>
              <a:srgbClr val="FFFF00"/>
            </a:solidFill>
          </a:ln>
        </p:spPr>
        <p:txBody>
          <a:bodyPr wrap="square" rtlCol="0">
            <a:spAutoFit/>
          </a:bodyPr>
          <a:lstStyle/>
          <a:p>
            <a:pPr defTabSz="914400">
              <a:defRPr/>
            </a:pPr>
            <a:r>
              <a:rPr lang="en-US" sz="1600" dirty="0">
                <a:solidFill>
                  <a:schemeClr val="bg1"/>
                </a:solidFill>
                <a:latin typeface="Courier New" panose="02070309020205020404" pitchFamily="49" charset="0"/>
                <a:cs typeface="Courier New" panose="02070309020205020404" pitchFamily="49" charset="0"/>
              </a:rPr>
              <a:t>Out[4]: </a:t>
            </a:r>
          </a:p>
        </p:txBody>
      </p:sp>
      <p:sp>
        <p:nvSpPr>
          <p:cNvPr id="10" name="TextBox 9"/>
          <p:cNvSpPr txBox="1"/>
          <p:nvPr/>
        </p:nvSpPr>
        <p:spPr>
          <a:xfrm>
            <a:off x="1602978" y="3446356"/>
            <a:ext cx="1067033" cy="338554"/>
          </a:xfrm>
          <a:prstGeom prst="rect">
            <a:avLst/>
          </a:prstGeom>
          <a:noFill/>
          <a:ln w="38100">
            <a:solidFill>
              <a:srgbClr val="FFFF00"/>
            </a:solidFill>
          </a:ln>
        </p:spPr>
        <p:txBody>
          <a:bodyPr wrap="square" rtlCol="0">
            <a:spAutoFit/>
          </a:bodyPr>
          <a:lstStyle/>
          <a:p>
            <a:pPr defTabSz="914400">
              <a:defRPr/>
            </a:pPr>
            <a:r>
              <a:rPr lang="en-US" sz="1600" dirty="0">
                <a:solidFill>
                  <a:schemeClr val="bg1"/>
                </a:solidFill>
                <a:latin typeface="Courier New" panose="02070309020205020404" pitchFamily="49" charset="0"/>
                <a:cs typeface="Courier New" panose="02070309020205020404" pitchFamily="49" charset="0"/>
              </a:rPr>
              <a:t>In [5]:</a:t>
            </a:r>
          </a:p>
        </p:txBody>
      </p:sp>
      <p:sp>
        <p:nvSpPr>
          <p:cNvPr id="11" name="TextBox 10"/>
          <p:cNvSpPr txBox="1"/>
          <p:nvPr/>
        </p:nvSpPr>
        <p:spPr>
          <a:xfrm>
            <a:off x="3061212" y="3452106"/>
            <a:ext cx="4685774" cy="646331"/>
          </a:xfrm>
          <a:prstGeom prst="rect">
            <a:avLst/>
          </a:prstGeom>
          <a:noFill/>
          <a:ln w="38100">
            <a:solidFill>
              <a:srgbClr val="FFFF00"/>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#Check types for all the columns</a:t>
            </a:r>
          </a:p>
          <a:p>
            <a:pPr defTabSz="914400">
              <a:defRPr/>
            </a:pPr>
            <a:r>
              <a:rPr lang="en-US" dirty="0" err="1">
                <a:solidFill>
                  <a:schemeClr val="bg1"/>
                </a:solidFill>
                <a:latin typeface="Courier New" panose="02070309020205020404" pitchFamily="49" charset="0"/>
                <a:cs typeface="Courier New" panose="02070309020205020404" pitchFamily="49" charset="0"/>
              </a:rPr>
              <a:t>df.dtypes</a:t>
            </a:r>
            <a:endParaRPr lang="en-US" dirty="0">
              <a:solidFill>
                <a:schemeClr val="bg1"/>
              </a:solidFill>
              <a:latin typeface="Courier New" panose="02070309020205020404" pitchFamily="49" charset="0"/>
              <a:cs typeface="Courier New" panose="02070309020205020404" pitchFamily="49" charset="0"/>
            </a:endParaRPr>
          </a:p>
        </p:txBody>
      </p:sp>
      <p:sp>
        <p:nvSpPr>
          <p:cNvPr id="12" name="TextBox 11"/>
          <p:cNvSpPr txBox="1"/>
          <p:nvPr/>
        </p:nvSpPr>
        <p:spPr>
          <a:xfrm>
            <a:off x="1602978" y="4276949"/>
            <a:ext cx="1067033" cy="338554"/>
          </a:xfrm>
          <a:prstGeom prst="rect">
            <a:avLst/>
          </a:prstGeom>
          <a:noFill/>
          <a:ln w="38100">
            <a:solidFill>
              <a:srgbClr val="FFFF00"/>
            </a:solidFill>
          </a:ln>
        </p:spPr>
        <p:txBody>
          <a:bodyPr wrap="square" rtlCol="0">
            <a:spAutoFit/>
          </a:bodyPr>
          <a:lstStyle/>
          <a:p>
            <a:pPr defTabSz="914400">
              <a:defRPr/>
            </a:pPr>
            <a:r>
              <a:rPr lang="en-US" sz="1600" dirty="0">
                <a:solidFill>
                  <a:schemeClr val="bg1"/>
                </a:solidFill>
                <a:latin typeface="Courier New" panose="02070309020205020404" pitchFamily="49" charset="0"/>
                <a:cs typeface="Courier New" panose="02070309020205020404" pitchFamily="49" charset="0"/>
              </a:rPr>
              <a:t>Out[4]:</a:t>
            </a:r>
          </a:p>
        </p:txBody>
      </p:sp>
      <p:sp>
        <p:nvSpPr>
          <p:cNvPr id="3" name="TextBox 2"/>
          <p:cNvSpPr txBox="1"/>
          <p:nvPr/>
        </p:nvSpPr>
        <p:spPr>
          <a:xfrm>
            <a:off x="3061212" y="4297642"/>
            <a:ext cx="4685774" cy="2071280"/>
          </a:xfrm>
          <a:prstGeom prst="rect">
            <a:avLst/>
          </a:prstGeom>
          <a:noFill/>
          <a:ln w="38100">
            <a:solidFill>
              <a:srgbClr val="FFFF00"/>
            </a:solidFill>
          </a:ln>
        </p:spPr>
        <p:txBody>
          <a:bodyPr wrap="square" rtlCol="0">
            <a:spAutoFit/>
          </a:bodyPr>
          <a:lstStyle/>
          <a:p>
            <a:pPr defTabSz="914400">
              <a:defRPr/>
            </a:pPr>
            <a:r>
              <a:rPr lang="en-US" dirty="0">
                <a:solidFill>
                  <a:schemeClr val="bg1"/>
                </a:solidFill>
                <a:latin typeface="Calibri" panose="020F0502020204030204"/>
              </a:rPr>
              <a:t>rank             </a:t>
            </a:r>
          </a:p>
          <a:p>
            <a:pPr defTabSz="914400">
              <a:defRPr/>
            </a:pPr>
            <a:r>
              <a:rPr lang="en-US" dirty="0">
                <a:solidFill>
                  <a:schemeClr val="bg1"/>
                </a:solidFill>
                <a:latin typeface="Calibri" panose="020F0502020204030204"/>
              </a:rPr>
              <a:t>discipline  </a:t>
            </a:r>
          </a:p>
          <a:p>
            <a:pPr defTabSz="914400">
              <a:defRPr/>
            </a:pPr>
            <a:r>
              <a:rPr lang="en-US" dirty="0" err="1">
                <a:solidFill>
                  <a:schemeClr val="bg1"/>
                </a:solidFill>
                <a:latin typeface="Calibri" panose="020F0502020204030204"/>
              </a:rPr>
              <a:t>phd</a:t>
            </a:r>
            <a:r>
              <a:rPr lang="en-US" dirty="0">
                <a:solidFill>
                  <a:schemeClr val="bg1"/>
                </a:solidFill>
                <a:latin typeface="Calibri" panose="020F0502020204030204"/>
              </a:rPr>
              <a:t> </a:t>
            </a:r>
          </a:p>
          <a:p>
            <a:pPr defTabSz="914400">
              <a:defRPr/>
            </a:pPr>
            <a:r>
              <a:rPr lang="en-US" dirty="0">
                <a:solidFill>
                  <a:schemeClr val="bg1"/>
                </a:solidFill>
                <a:latin typeface="Calibri" panose="020F0502020204030204"/>
              </a:rPr>
              <a:t>service      </a:t>
            </a:r>
          </a:p>
          <a:p>
            <a:pPr defTabSz="914400">
              <a:defRPr/>
            </a:pPr>
            <a:r>
              <a:rPr lang="en-US" dirty="0">
                <a:solidFill>
                  <a:schemeClr val="bg1"/>
                </a:solidFill>
                <a:latin typeface="Calibri" panose="020F0502020204030204"/>
              </a:rPr>
              <a:t>sex              </a:t>
            </a:r>
          </a:p>
          <a:p>
            <a:pPr defTabSz="914400">
              <a:defRPr/>
            </a:pPr>
            <a:r>
              <a:rPr lang="en-US" dirty="0">
                <a:solidFill>
                  <a:schemeClr val="bg1"/>
                </a:solidFill>
                <a:latin typeface="Calibri" panose="020F0502020204030204"/>
              </a:rPr>
              <a:t>salary         </a:t>
            </a:r>
          </a:p>
          <a:p>
            <a:pPr defTabSz="914400">
              <a:defRPr/>
            </a:pPr>
            <a:r>
              <a:rPr lang="en-US" dirty="0">
                <a:solidFill>
                  <a:schemeClr val="bg1"/>
                </a:solidFill>
                <a:latin typeface="Calibri" panose="020F0502020204030204"/>
              </a:rPr>
              <a:t>dtype: object</a:t>
            </a:r>
          </a:p>
        </p:txBody>
      </p:sp>
      <p:sp>
        <p:nvSpPr>
          <p:cNvPr id="13" name="TextBox 12"/>
          <p:cNvSpPr txBox="1"/>
          <p:nvPr/>
        </p:nvSpPr>
        <p:spPr>
          <a:xfrm>
            <a:off x="4862461" y="4297642"/>
            <a:ext cx="1131940" cy="1754326"/>
          </a:xfrm>
          <a:prstGeom prst="rect">
            <a:avLst/>
          </a:prstGeom>
          <a:noFill/>
        </p:spPr>
        <p:txBody>
          <a:bodyPr wrap="square" rtlCol="0">
            <a:spAutoFit/>
          </a:bodyPr>
          <a:lstStyle/>
          <a:p>
            <a:pPr defTabSz="914400">
              <a:defRPr/>
            </a:pPr>
            <a:r>
              <a:rPr lang="en-US" dirty="0">
                <a:solidFill>
                  <a:schemeClr val="bg1"/>
                </a:solidFill>
                <a:latin typeface="Calibri" panose="020F0502020204030204"/>
              </a:rPr>
              <a:t>object</a:t>
            </a:r>
          </a:p>
          <a:p>
            <a:pPr defTabSz="914400">
              <a:defRPr/>
            </a:pPr>
            <a:r>
              <a:rPr lang="en-US" dirty="0">
                <a:solidFill>
                  <a:schemeClr val="bg1"/>
                </a:solidFill>
                <a:latin typeface="Calibri" panose="020F0502020204030204"/>
              </a:rPr>
              <a:t>object</a:t>
            </a:r>
          </a:p>
          <a:p>
            <a:pPr defTabSz="914400">
              <a:defRPr/>
            </a:pPr>
            <a:r>
              <a:rPr lang="en-US" dirty="0">
                <a:solidFill>
                  <a:schemeClr val="bg1"/>
                </a:solidFill>
                <a:latin typeface="Calibri" panose="020F0502020204030204"/>
              </a:rPr>
              <a:t>int64</a:t>
            </a:r>
          </a:p>
          <a:p>
            <a:pPr defTabSz="914400">
              <a:defRPr/>
            </a:pPr>
            <a:r>
              <a:rPr lang="en-US" dirty="0">
                <a:solidFill>
                  <a:schemeClr val="bg1"/>
                </a:solidFill>
                <a:latin typeface="Calibri" panose="020F0502020204030204"/>
              </a:rPr>
              <a:t>int64</a:t>
            </a:r>
          </a:p>
          <a:p>
            <a:pPr defTabSz="914400">
              <a:defRPr/>
            </a:pPr>
            <a:r>
              <a:rPr lang="en-US" dirty="0">
                <a:solidFill>
                  <a:schemeClr val="bg1"/>
                </a:solidFill>
                <a:latin typeface="Calibri" panose="020F0502020204030204"/>
              </a:rPr>
              <a:t>object</a:t>
            </a:r>
          </a:p>
          <a:p>
            <a:pPr defTabSz="914400">
              <a:defRPr/>
            </a:pPr>
            <a:r>
              <a:rPr lang="en-US" dirty="0">
                <a:solidFill>
                  <a:schemeClr val="bg1"/>
                </a:solidFill>
                <a:latin typeface="Calibri" panose="020F0502020204030204"/>
              </a:rPr>
              <a:t>int64</a:t>
            </a:r>
          </a:p>
        </p:txBody>
      </p:sp>
      <p:sp>
        <p:nvSpPr>
          <p:cNvPr id="14" name="Title 1">
            <a:extLst>
              <a:ext uri="{FF2B5EF4-FFF2-40B4-BE49-F238E27FC236}">
                <a16:creationId xmlns:a16="http://schemas.microsoft.com/office/drawing/2014/main" id="{31003991-EE07-45B3-B3E8-E821CC2974ED}"/>
              </a:ext>
            </a:extLst>
          </p:cNvPr>
          <p:cNvSpPr txBox="1">
            <a:spLocks/>
          </p:cNvSpPr>
          <p:nvPr/>
        </p:nvSpPr>
        <p:spPr>
          <a:xfrm>
            <a:off x="0" y="694215"/>
            <a:ext cx="9144000" cy="40839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800" b="1" dirty="0">
                <a:solidFill>
                  <a:srgbClr val="FFFF00"/>
                </a:solidFill>
                <a:latin typeface="Arial" panose="020B0604020202020204" pitchFamily="34" charset="0"/>
                <a:cs typeface="Arial" panose="020B0604020202020204" pitchFamily="34" charset="0"/>
              </a:rPr>
              <a:t>Data Frame data types</a:t>
            </a:r>
          </a:p>
        </p:txBody>
      </p:sp>
      <p:sp>
        <p:nvSpPr>
          <p:cNvPr id="2" name="Прямоугольник 1">
            <a:extLst>
              <a:ext uri="{FF2B5EF4-FFF2-40B4-BE49-F238E27FC236}">
                <a16:creationId xmlns:a16="http://schemas.microsoft.com/office/drawing/2014/main" id="{4CC609C8-8FAC-4D2B-B9F2-26DDE7BD7273}"/>
              </a:ext>
            </a:extLst>
          </p:cNvPr>
          <p:cNvSpPr/>
          <p:nvPr/>
        </p:nvSpPr>
        <p:spPr>
          <a:xfrm>
            <a:off x="3062252" y="2351143"/>
            <a:ext cx="4656119" cy="369332"/>
          </a:xfrm>
          <a:prstGeom prst="rect">
            <a:avLst/>
          </a:prstGeom>
          <a:ln w="38100">
            <a:solidFill>
              <a:srgbClr val="FFFF00"/>
            </a:solidFill>
          </a:ln>
        </p:spPr>
        <p:txBody>
          <a:bodyPr wrap="square">
            <a:spAutoFit/>
          </a:bodyPr>
          <a:lstStyle/>
          <a:p>
            <a:r>
              <a:rPr lang="en-US" dirty="0">
                <a:solidFill>
                  <a:schemeClr val="bg1"/>
                </a:solidFill>
                <a:latin typeface="Courier New" panose="02070309020205020404" pitchFamily="49" charset="0"/>
                <a:cs typeface="Courier New" panose="02070309020205020404" pitchFamily="49" charset="0"/>
              </a:rPr>
              <a:t>dtype('int64')</a:t>
            </a:r>
            <a:endParaRPr lang="ru-KZ" dirty="0">
              <a:solidFill>
                <a:schemeClr val="bg1"/>
              </a:solidFill>
            </a:endParaRPr>
          </a:p>
        </p:txBody>
      </p:sp>
      <p:sp>
        <p:nvSpPr>
          <p:cNvPr id="5" name="Прямоугольник 4">
            <a:extLst>
              <a:ext uri="{FF2B5EF4-FFF2-40B4-BE49-F238E27FC236}">
                <a16:creationId xmlns:a16="http://schemas.microsoft.com/office/drawing/2014/main" id="{EACAF637-94DF-4E19-9752-98CDDA4F2272}"/>
              </a:ext>
            </a:extLst>
          </p:cNvPr>
          <p:cNvSpPr/>
          <p:nvPr/>
        </p:nvSpPr>
        <p:spPr>
          <a:xfrm>
            <a:off x="1425628" y="1286270"/>
            <a:ext cx="6532381" cy="157438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solidFill>
                <a:schemeClr val="bg1"/>
              </a:solidFill>
            </a:endParaRPr>
          </a:p>
        </p:txBody>
      </p:sp>
      <p:sp>
        <p:nvSpPr>
          <p:cNvPr id="9" name="Прямоугольник 8">
            <a:extLst>
              <a:ext uri="{FF2B5EF4-FFF2-40B4-BE49-F238E27FC236}">
                <a16:creationId xmlns:a16="http://schemas.microsoft.com/office/drawing/2014/main" id="{2C6CBB6F-EDAF-4552-87D3-390AA4A8709F}"/>
              </a:ext>
            </a:extLst>
          </p:cNvPr>
          <p:cNvSpPr/>
          <p:nvPr/>
        </p:nvSpPr>
        <p:spPr>
          <a:xfrm>
            <a:off x="1425629" y="3252252"/>
            <a:ext cx="6532382" cy="333625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solidFill>
                <a:schemeClr val="bg1"/>
              </a:solidFill>
            </a:endParaRPr>
          </a:p>
        </p:txBody>
      </p:sp>
    </p:spTree>
    <p:extLst>
      <p:ext uri="{BB962C8B-B14F-4D97-AF65-F5344CB8AC3E}">
        <p14:creationId xmlns:p14="http://schemas.microsoft.com/office/powerpoint/2010/main" val="231850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1"/>
            <a:ext cx="4355667" cy="571500"/>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Data Frames Attributes</a:t>
            </a:r>
          </a:p>
        </p:txBody>
      </p:sp>
      <p:graphicFrame>
        <p:nvGraphicFramePr>
          <p:cNvPr id="7" name="Table 6"/>
          <p:cNvGraphicFramePr>
            <a:graphicFrameLocks noGrp="1"/>
          </p:cNvGraphicFramePr>
          <p:nvPr>
            <p:extLst>
              <p:ext uri="{D42A27DB-BD31-4B8C-83A1-F6EECF244321}">
                <p14:modId xmlns:p14="http://schemas.microsoft.com/office/powerpoint/2010/main" val="159114258"/>
              </p:ext>
            </p:extLst>
          </p:nvPr>
        </p:nvGraphicFramePr>
        <p:xfrm>
          <a:off x="114300" y="2171494"/>
          <a:ext cx="4457700" cy="3581605"/>
        </p:xfrm>
        <a:graphic>
          <a:graphicData uri="http://schemas.openxmlformats.org/drawingml/2006/table">
            <a:tbl>
              <a:tblPr firstRow="1" bandRow="1">
                <a:tableStyleId>{5940675A-B579-460E-94D1-54222C63F5DA}</a:tableStyleId>
              </a:tblPr>
              <a:tblGrid>
                <a:gridCol w="1163299">
                  <a:extLst>
                    <a:ext uri="{9D8B030D-6E8A-4147-A177-3AD203B41FA5}">
                      <a16:colId xmlns:a16="http://schemas.microsoft.com/office/drawing/2014/main" val="20000"/>
                    </a:ext>
                  </a:extLst>
                </a:gridCol>
                <a:gridCol w="3294401">
                  <a:extLst>
                    <a:ext uri="{9D8B030D-6E8A-4147-A177-3AD203B41FA5}">
                      <a16:colId xmlns:a16="http://schemas.microsoft.com/office/drawing/2014/main" val="20001"/>
                    </a:ext>
                  </a:extLst>
                </a:gridCol>
              </a:tblGrid>
              <a:tr h="502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FF00"/>
                          </a:solidFill>
                          <a:latin typeface="Arial" panose="020B0604020202020204" pitchFamily="34" charset="0"/>
                          <a:cs typeface="Arial" panose="020B0604020202020204" pitchFamily="34" charset="0"/>
                        </a:rPr>
                        <a:t>df.attribute</a:t>
                      </a:r>
                      <a:endParaRPr lang="en-US" sz="1400" b="1" dirty="0">
                        <a:solidFill>
                          <a:srgbClr val="FFFF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0000"/>
                  </a:ext>
                </a:extLst>
              </a:tr>
              <a:tr h="406992">
                <a:tc>
                  <a:txBody>
                    <a:bodyPr/>
                    <a:lstStyle/>
                    <a:p>
                      <a:r>
                        <a:rPr lang="en-US" sz="1400" dirty="0" err="1">
                          <a:solidFill>
                            <a:srgbClr val="FFFF00"/>
                          </a:solidFill>
                          <a:latin typeface="Arial" panose="020B0604020202020204" pitchFamily="34" charset="0"/>
                          <a:cs typeface="Arial" panose="020B0604020202020204" pitchFamily="34" charset="0"/>
                        </a:rPr>
                        <a:t>dtypes</a:t>
                      </a:r>
                      <a:endParaRPr lang="en-US" sz="1400" dirty="0">
                        <a:solidFill>
                          <a:srgbClr val="FFFF00"/>
                        </a:solidFill>
                        <a:latin typeface="Arial" panose="020B0604020202020204" pitchFamily="34" charset="0"/>
                        <a:cs typeface="Arial" panose="020B0604020202020204" pitchFamily="34" charset="0"/>
                      </a:endParaRPr>
                    </a:p>
                  </a:txBody>
                  <a:tcPr/>
                </a:tc>
                <a:tc>
                  <a:txBody>
                    <a:bodyPr/>
                    <a:lstStyle/>
                    <a:p>
                      <a:r>
                        <a:rPr lang="en-US" sz="1400" dirty="0">
                          <a:solidFill>
                            <a:schemeClr val="bg1"/>
                          </a:solidFill>
                          <a:latin typeface="Arial" panose="020B0604020202020204" pitchFamily="34" charset="0"/>
                          <a:cs typeface="Arial" panose="020B0604020202020204" pitchFamily="34" charset="0"/>
                        </a:rPr>
                        <a:t>list the types of the columns</a:t>
                      </a:r>
                    </a:p>
                  </a:txBody>
                  <a:tcPr/>
                </a:tc>
                <a:extLst>
                  <a:ext uri="{0D108BD9-81ED-4DB2-BD59-A6C34878D82A}">
                    <a16:rowId xmlns:a16="http://schemas.microsoft.com/office/drawing/2014/main" val="10001"/>
                  </a:ext>
                </a:extLst>
              </a:tr>
              <a:tr h="406992">
                <a:tc>
                  <a:txBody>
                    <a:bodyPr/>
                    <a:lstStyle/>
                    <a:p>
                      <a:r>
                        <a:rPr lang="en-US" sz="1400" dirty="0">
                          <a:solidFill>
                            <a:srgbClr val="FFFF00"/>
                          </a:solidFill>
                          <a:latin typeface="Arial" panose="020B0604020202020204" pitchFamily="34" charset="0"/>
                          <a:cs typeface="Arial" panose="020B0604020202020204" pitchFamily="34" charset="0"/>
                        </a:rPr>
                        <a:t>columns</a:t>
                      </a:r>
                    </a:p>
                  </a:txBody>
                  <a:tcPr/>
                </a:tc>
                <a:tc>
                  <a:txBody>
                    <a:bodyPr/>
                    <a:lstStyle/>
                    <a:p>
                      <a:r>
                        <a:rPr lang="en-US" sz="1400" dirty="0">
                          <a:solidFill>
                            <a:schemeClr val="bg1"/>
                          </a:solidFill>
                          <a:latin typeface="Arial" panose="020B0604020202020204" pitchFamily="34" charset="0"/>
                          <a:cs typeface="Arial" panose="020B0604020202020204" pitchFamily="34" charset="0"/>
                        </a:rPr>
                        <a:t>list the column names</a:t>
                      </a:r>
                    </a:p>
                  </a:txBody>
                  <a:tcPr/>
                </a:tc>
                <a:extLst>
                  <a:ext uri="{0D108BD9-81ED-4DB2-BD59-A6C34878D82A}">
                    <a16:rowId xmlns:a16="http://schemas.microsoft.com/office/drawing/2014/main" val="10002"/>
                  </a:ext>
                </a:extLst>
              </a:tr>
              <a:tr h="446699">
                <a:tc>
                  <a:txBody>
                    <a:bodyPr/>
                    <a:lstStyle/>
                    <a:p>
                      <a:r>
                        <a:rPr lang="en-US" sz="1400" dirty="0">
                          <a:solidFill>
                            <a:srgbClr val="FFFF00"/>
                          </a:solidFill>
                          <a:latin typeface="Arial" panose="020B0604020202020204" pitchFamily="34" charset="0"/>
                          <a:cs typeface="Arial" panose="020B0604020202020204" pitchFamily="34" charset="0"/>
                        </a:rPr>
                        <a:t>axes</a:t>
                      </a:r>
                    </a:p>
                  </a:txBody>
                  <a:tcPr/>
                </a:tc>
                <a:tc>
                  <a:txBody>
                    <a:bodyPr/>
                    <a:lstStyle/>
                    <a:p>
                      <a:r>
                        <a:rPr lang="en-US" sz="1400" dirty="0">
                          <a:solidFill>
                            <a:schemeClr val="bg1"/>
                          </a:solidFill>
                          <a:latin typeface="Arial" panose="020B0604020202020204" pitchFamily="34" charset="0"/>
                          <a:cs typeface="Arial" panose="020B0604020202020204" pitchFamily="34" charset="0"/>
                        </a:rPr>
                        <a:t>list the row labels</a:t>
                      </a:r>
                      <a:r>
                        <a:rPr lang="en-US" sz="1400" baseline="0" dirty="0">
                          <a:solidFill>
                            <a:schemeClr val="bg1"/>
                          </a:solidFill>
                          <a:latin typeface="Arial" panose="020B0604020202020204" pitchFamily="34" charset="0"/>
                          <a:cs typeface="Arial" panose="020B0604020202020204" pitchFamily="34" charset="0"/>
                        </a:rPr>
                        <a:t> and column names</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56626">
                <a:tc>
                  <a:txBody>
                    <a:bodyPr/>
                    <a:lstStyle/>
                    <a:p>
                      <a:r>
                        <a:rPr lang="en-US" sz="1400" dirty="0" err="1">
                          <a:solidFill>
                            <a:srgbClr val="FFFF00"/>
                          </a:solidFill>
                          <a:latin typeface="Arial" panose="020B0604020202020204" pitchFamily="34" charset="0"/>
                          <a:cs typeface="Arial" panose="020B0604020202020204" pitchFamily="34" charset="0"/>
                        </a:rPr>
                        <a:t>ndim</a:t>
                      </a:r>
                      <a:endParaRPr lang="en-US" sz="1400" dirty="0">
                        <a:solidFill>
                          <a:srgbClr val="FFFF00"/>
                        </a:solidFill>
                        <a:latin typeface="Arial" panose="020B0604020202020204" pitchFamily="34" charset="0"/>
                        <a:cs typeface="Arial" panose="020B0604020202020204" pitchFamily="34" charset="0"/>
                      </a:endParaRPr>
                    </a:p>
                  </a:txBody>
                  <a:tcPr/>
                </a:tc>
                <a:tc>
                  <a:txBody>
                    <a:bodyPr/>
                    <a:lstStyle/>
                    <a:p>
                      <a:r>
                        <a:rPr lang="en-US" sz="1400" dirty="0">
                          <a:solidFill>
                            <a:schemeClr val="bg1"/>
                          </a:solidFill>
                          <a:latin typeface="Arial" panose="020B0604020202020204" pitchFamily="34" charset="0"/>
                          <a:cs typeface="Arial" panose="020B0604020202020204" pitchFamily="34" charset="0"/>
                        </a:rPr>
                        <a:t>number of dimensions</a:t>
                      </a:r>
                    </a:p>
                  </a:txBody>
                  <a:tcPr/>
                </a:tc>
                <a:extLst>
                  <a:ext uri="{0D108BD9-81ED-4DB2-BD59-A6C34878D82A}">
                    <a16:rowId xmlns:a16="http://schemas.microsoft.com/office/drawing/2014/main" val="10004"/>
                  </a:ext>
                </a:extLst>
              </a:tr>
              <a:tr h="421883">
                <a:tc>
                  <a:txBody>
                    <a:bodyPr/>
                    <a:lstStyle/>
                    <a:p>
                      <a:r>
                        <a:rPr lang="en-US" sz="1400" dirty="0">
                          <a:solidFill>
                            <a:srgbClr val="FFFF00"/>
                          </a:solidFill>
                          <a:latin typeface="Arial" panose="020B0604020202020204" pitchFamily="34" charset="0"/>
                          <a:cs typeface="Arial" panose="020B0604020202020204" pitchFamily="34" charset="0"/>
                        </a:rPr>
                        <a:t>size</a:t>
                      </a:r>
                    </a:p>
                  </a:txBody>
                  <a:tcPr/>
                </a:tc>
                <a:tc>
                  <a:txBody>
                    <a:bodyPr/>
                    <a:lstStyle/>
                    <a:p>
                      <a:r>
                        <a:rPr lang="en-US" sz="1400" dirty="0">
                          <a:solidFill>
                            <a:schemeClr val="bg1"/>
                          </a:solidFill>
                          <a:latin typeface="Arial" panose="020B0604020202020204" pitchFamily="34" charset="0"/>
                          <a:cs typeface="Arial" panose="020B0604020202020204" pitchFamily="34" charset="0"/>
                        </a:rPr>
                        <a:t>number of elements </a:t>
                      </a:r>
                    </a:p>
                  </a:txBody>
                  <a:tcPr/>
                </a:tc>
                <a:extLst>
                  <a:ext uri="{0D108BD9-81ED-4DB2-BD59-A6C34878D82A}">
                    <a16:rowId xmlns:a16="http://schemas.microsoft.com/office/drawing/2014/main" val="10005"/>
                  </a:ext>
                </a:extLst>
              </a:tr>
              <a:tr h="516315">
                <a:tc>
                  <a:txBody>
                    <a:bodyPr/>
                    <a:lstStyle/>
                    <a:p>
                      <a:r>
                        <a:rPr lang="en-US" sz="1400" dirty="0">
                          <a:solidFill>
                            <a:srgbClr val="FFFF00"/>
                          </a:solidFill>
                          <a:latin typeface="Arial" panose="020B0604020202020204" pitchFamily="34" charset="0"/>
                          <a:cs typeface="Arial" panose="020B0604020202020204" pitchFamily="34" charset="0"/>
                        </a:rPr>
                        <a:t>shape</a:t>
                      </a:r>
                    </a:p>
                  </a:txBody>
                  <a:tcPr/>
                </a:tc>
                <a:tc>
                  <a:txBody>
                    <a:bodyPr/>
                    <a:lstStyle/>
                    <a:p>
                      <a:r>
                        <a:rPr lang="en-US" sz="1400" dirty="0">
                          <a:solidFill>
                            <a:schemeClr val="bg1"/>
                          </a:solidFill>
                          <a:latin typeface="Arial" panose="020B0604020202020204" pitchFamily="34" charset="0"/>
                          <a:cs typeface="Arial" panose="020B0604020202020204" pitchFamily="34" charset="0"/>
                        </a:rPr>
                        <a:t>return a tuple</a:t>
                      </a:r>
                      <a:r>
                        <a:rPr lang="en-US" sz="1400" baseline="0" dirty="0">
                          <a:solidFill>
                            <a:schemeClr val="bg1"/>
                          </a:solidFill>
                          <a:latin typeface="Arial" panose="020B0604020202020204" pitchFamily="34" charset="0"/>
                          <a:cs typeface="Arial" panose="020B0604020202020204" pitchFamily="34" charset="0"/>
                        </a:rPr>
                        <a:t> representing the dimensionality </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21883">
                <a:tc>
                  <a:txBody>
                    <a:bodyPr/>
                    <a:lstStyle/>
                    <a:p>
                      <a:r>
                        <a:rPr lang="en-US" sz="1400" dirty="0">
                          <a:solidFill>
                            <a:srgbClr val="FFFF00"/>
                          </a:solidFill>
                          <a:latin typeface="Arial" panose="020B0604020202020204" pitchFamily="34" charset="0"/>
                          <a:cs typeface="Arial" panose="020B0604020202020204" pitchFamily="34" charset="0"/>
                        </a:rPr>
                        <a:t>values</a:t>
                      </a:r>
                    </a:p>
                  </a:txBody>
                  <a:tcPr/>
                </a:tc>
                <a:tc>
                  <a:txBody>
                    <a:bodyPr/>
                    <a:lstStyle/>
                    <a:p>
                      <a:r>
                        <a:rPr lang="en-US" sz="1400" dirty="0" err="1">
                          <a:solidFill>
                            <a:schemeClr val="bg1"/>
                          </a:solidFill>
                          <a:latin typeface="Arial" panose="020B0604020202020204" pitchFamily="34" charset="0"/>
                          <a:cs typeface="Arial" panose="020B0604020202020204" pitchFamily="34" charset="0"/>
                        </a:rPr>
                        <a:t>numpy</a:t>
                      </a:r>
                      <a:r>
                        <a:rPr lang="en-US" sz="1400" baseline="0" dirty="0">
                          <a:solidFill>
                            <a:schemeClr val="bg1"/>
                          </a:solidFill>
                          <a:latin typeface="Arial" panose="020B0604020202020204" pitchFamily="34" charset="0"/>
                          <a:cs typeface="Arial" panose="020B0604020202020204" pitchFamily="34" charset="0"/>
                        </a:rPr>
                        <a:t> representation of the data</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graphicFrame>
        <p:nvGraphicFramePr>
          <p:cNvPr id="8" name="Table 6">
            <a:extLst>
              <a:ext uri="{FF2B5EF4-FFF2-40B4-BE49-F238E27FC236}">
                <a16:creationId xmlns:a16="http://schemas.microsoft.com/office/drawing/2014/main" id="{D2592DAC-962C-4664-B9D6-9E992F96D2C1}"/>
              </a:ext>
            </a:extLst>
          </p:cNvPr>
          <p:cNvGraphicFramePr>
            <a:graphicFrameLocks noGrp="1"/>
          </p:cNvGraphicFramePr>
          <p:nvPr>
            <p:extLst>
              <p:ext uri="{D42A27DB-BD31-4B8C-83A1-F6EECF244321}">
                <p14:modId xmlns:p14="http://schemas.microsoft.com/office/powerpoint/2010/main" val="930968564"/>
              </p:ext>
            </p:extLst>
          </p:nvPr>
        </p:nvGraphicFramePr>
        <p:xfrm>
          <a:off x="4788333" y="1977288"/>
          <a:ext cx="4241367" cy="3877115"/>
        </p:xfrm>
        <a:graphic>
          <a:graphicData uri="http://schemas.openxmlformats.org/drawingml/2006/table">
            <a:tbl>
              <a:tblPr firstRow="1" bandRow="1">
                <a:tableStyleId>{5940675A-B579-460E-94D1-54222C63F5DA}</a:tableStyleId>
              </a:tblPr>
              <a:tblGrid>
                <a:gridCol w="1290341">
                  <a:extLst>
                    <a:ext uri="{9D8B030D-6E8A-4147-A177-3AD203B41FA5}">
                      <a16:colId xmlns:a16="http://schemas.microsoft.com/office/drawing/2014/main" val="20000"/>
                    </a:ext>
                  </a:extLst>
                </a:gridCol>
                <a:gridCol w="2951026">
                  <a:extLst>
                    <a:ext uri="{9D8B030D-6E8A-4147-A177-3AD203B41FA5}">
                      <a16:colId xmlns:a16="http://schemas.microsoft.com/office/drawing/2014/main" val="20001"/>
                    </a:ext>
                  </a:extLst>
                </a:gridCol>
              </a:tblGrid>
              <a:tr h="368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FF00"/>
                          </a:solidFill>
                          <a:latin typeface="Arial" panose="020B0604020202020204" pitchFamily="34" charset="0"/>
                          <a:cs typeface="Arial" panose="020B0604020202020204" pitchFamily="34" charset="0"/>
                        </a:rPr>
                        <a:t>df.method</a:t>
                      </a:r>
                      <a:r>
                        <a:rPr lang="en-US" sz="1400" b="1" dirty="0">
                          <a:solidFill>
                            <a:srgbClr val="FFFF00"/>
                          </a:solidFill>
                          <a:latin typeface="Arial" panose="020B0604020202020204" pitchFamily="34" charset="0"/>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0000"/>
                  </a:ext>
                </a:extLst>
              </a:tr>
              <a:tr h="513901">
                <a:tc>
                  <a:txBody>
                    <a:bodyPr/>
                    <a:lstStyle/>
                    <a:p>
                      <a:r>
                        <a:rPr lang="en-US" sz="1400" dirty="0">
                          <a:solidFill>
                            <a:srgbClr val="FFFF00"/>
                          </a:solidFill>
                          <a:latin typeface="Arial" panose="020B0604020202020204" pitchFamily="34" charset="0"/>
                          <a:cs typeface="Arial" panose="020B0604020202020204" pitchFamily="34" charset="0"/>
                        </a:rPr>
                        <a:t>head( [n] ), tail( [n] )</a:t>
                      </a:r>
                    </a:p>
                  </a:txBody>
                  <a:tcPr/>
                </a:tc>
                <a:tc>
                  <a:txBody>
                    <a:bodyPr/>
                    <a:lstStyle/>
                    <a:p>
                      <a:r>
                        <a:rPr lang="en-US" sz="1400" dirty="0">
                          <a:solidFill>
                            <a:schemeClr val="bg1"/>
                          </a:solidFill>
                          <a:latin typeface="Arial" panose="020B0604020202020204" pitchFamily="34" charset="0"/>
                          <a:cs typeface="Arial" panose="020B0604020202020204" pitchFamily="34" charset="0"/>
                        </a:rPr>
                        <a:t>first/last</a:t>
                      </a:r>
                      <a:r>
                        <a:rPr lang="en-US" sz="1400" baseline="0" dirty="0">
                          <a:solidFill>
                            <a:schemeClr val="bg1"/>
                          </a:solidFill>
                          <a:latin typeface="Arial" panose="020B0604020202020204" pitchFamily="34" charset="0"/>
                          <a:cs typeface="Arial" panose="020B0604020202020204" pitchFamily="34" charset="0"/>
                        </a:rPr>
                        <a:t> n rows</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13901">
                <a:tc>
                  <a:txBody>
                    <a:bodyPr/>
                    <a:lstStyle/>
                    <a:p>
                      <a:r>
                        <a:rPr lang="en-US" sz="1400" dirty="0">
                          <a:solidFill>
                            <a:srgbClr val="FFFF00"/>
                          </a:solidFill>
                          <a:latin typeface="Arial" panose="020B0604020202020204" pitchFamily="34" charset="0"/>
                          <a:cs typeface="Arial" panose="020B0604020202020204" pitchFamily="34" charset="0"/>
                        </a:rPr>
                        <a:t>describe()</a:t>
                      </a:r>
                    </a:p>
                  </a:txBody>
                  <a:tcPr/>
                </a:tc>
                <a:tc>
                  <a:txBody>
                    <a:bodyPr/>
                    <a:lstStyle/>
                    <a:p>
                      <a:r>
                        <a:rPr lang="en-US" sz="1400" dirty="0">
                          <a:solidFill>
                            <a:schemeClr val="bg1"/>
                          </a:solidFill>
                          <a:latin typeface="Arial" panose="020B0604020202020204" pitchFamily="34" charset="0"/>
                          <a:cs typeface="Arial" panose="020B0604020202020204" pitchFamily="34" charset="0"/>
                        </a:rPr>
                        <a:t>generate descriptive statistics (for numeric columns only)</a:t>
                      </a:r>
                    </a:p>
                  </a:txBody>
                  <a:tcPr/>
                </a:tc>
                <a:extLst>
                  <a:ext uri="{0D108BD9-81ED-4DB2-BD59-A6C34878D82A}">
                    <a16:rowId xmlns:a16="http://schemas.microsoft.com/office/drawing/2014/main" val="10002"/>
                  </a:ext>
                </a:extLst>
              </a:tr>
              <a:tr h="391216">
                <a:tc>
                  <a:txBody>
                    <a:bodyPr/>
                    <a:lstStyle/>
                    <a:p>
                      <a:r>
                        <a:rPr lang="en-US" sz="1400" dirty="0">
                          <a:solidFill>
                            <a:srgbClr val="FFFF00"/>
                          </a:solidFill>
                          <a:latin typeface="Arial" panose="020B0604020202020204" pitchFamily="34" charset="0"/>
                          <a:cs typeface="Arial" panose="020B0604020202020204" pitchFamily="34" charset="0"/>
                        </a:rPr>
                        <a:t>max(), min()</a:t>
                      </a:r>
                    </a:p>
                  </a:txBody>
                  <a:tcPr/>
                </a:tc>
                <a:tc>
                  <a:txBody>
                    <a:bodyPr/>
                    <a:lstStyle/>
                    <a:p>
                      <a:r>
                        <a:rPr lang="en-US" sz="1400" dirty="0">
                          <a:solidFill>
                            <a:schemeClr val="bg1"/>
                          </a:solidFill>
                          <a:latin typeface="Arial" panose="020B0604020202020204" pitchFamily="34" charset="0"/>
                          <a:cs typeface="Arial" panose="020B0604020202020204" pitchFamily="34" charset="0"/>
                        </a:rPr>
                        <a:t>return max/min</a:t>
                      </a:r>
                      <a:r>
                        <a:rPr lang="en-US" sz="1400" baseline="0" dirty="0">
                          <a:solidFill>
                            <a:schemeClr val="bg1"/>
                          </a:solidFill>
                          <a:latin typeface="Arial" panose="020B0604020202020204" pitchFamily="34" charset="0"/>
                          <a:cs typeface="Arial" panose="020B0604020202020204" pitchFamily="34" charset="0"/>
                        </a:rPr>
                        <a:t> values for all numeric columns</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13901">
                <a:tc>
                  <a:txBody>
                    <a:bodyPr/>
                    <a:lstStyle/>
                    <a:p>
                      <a:r>
                        <a:rPr lang="en-US" sz="1400" dirty="0">
                          <a:solidFill>
                            <a:srgbClr val="FFFF00"/>
                          </a:solidFill>
                          <a:latin typeface="Arial" panose="020B0604020202020204" pitchFamily="34" charset="0"/>
                          <a:cs typeface="Arial" panose="020B0604020202020204" pitchFamily="34" charset="0"/>
                        </a:rPr>
                        <a:t>mean(), median()</a:t>
                      </a:r>
                    </a:p>
                  </a:txBody>
                  <a:tcPr/>
                </a:tc>
                <a:tc>
                  <a:txBody>
                    <a:bodyPr/>
                    <a:lstStyle/>
                    <a:p>
                      <a:r>
                        <a:rPr lang="en-US" sz="1400" dirty="0">
                          <a:solidFill>
                            <a:schemeClr val="bg1"/>
                          </a:solidFill>
                          <a:latin typeface="Arial" panose="020B0604020202020204" pitchFamily="34" charset="0"/>
                          <a:cs typeface="Arial" panose="020B0604020202020204" pitchFamily="34" charset="0"/>
                        </a:rPr>
                        <a:t>return mean/median</a:t>
                      </a:r>
                      <a:r>
                        <a:rPr lang="en-US" sz="1400" baseline="0" dirty="0">
                          <a:solidFill>
                            <a:schemeClr val="bg1"/>
                          </a:solidFill>
                          <a:latin typeface="Arial" panose="020B0604020202020204" pitchFamily="34" charset="0"/>
                          <a:cs typeface="Arial" panose="020B0604020202020204" pitchFamily="34" charset="0"/>
                        </a:rPr>
                        <a:t> values for all numeric columns</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99911">
                <a:tc>
                  <a:txBody>
                    <a:bodyPr/>
                    <a:lstStyle/>
                    <a:p>
                      <a:r>
                        <a:rPr lang="en-US" sz="1400" dirty="0" err="1">
                          <a:solidFill>
                            <a:srgbClr val="FFFF00"/>
                          </a:solidFill>
                          <a:latin typeface="Arial" panose="020B0604020202020204" pitchFamily="34" charset="0"/>
                          <a:cs typeface="Arial" panose="020B0604020202020204" pitchFamily="34" charset="0"/>
                        </a:rPr>
                        <a:t>std</a:t>
                      </a:r>
                      <a:r>
                        <a:rPr lang="en-US" sz="1400" dirty="0">
                          <a:solidFill>
                            <a:srgbClr val="FFFF00"/>
                          </a:solidFill>
                          <a:latin typeface="Arial" panose="020B0604020202020204" pitchFamily="34" charset="0"/>
                          <a:cs typeface="Arial" panose="020B0604020202020204" pitchFamily="34" charset="0"/>
                        </a:rPr>
                        <a:t>()</a:t>
                      </a:r>
                    </a:p>
                  </a:txBody>
                  <a:tcPr/>
                </a:tc>
                <a:tc>
                  <a:txBody>
                    <a:bodyPr/>
                    <a:lstStyle/>
                    <a:p>
                      <a:r>
                        <a:rPr lang="en-US" sz="1400" dirty="0">
                          <a:solidFill>
                            <a:schemeClr val="bg1"/>
                          </a:solidFill>
                          <a:latin typeface="Arial" panose="020B0604020202020204" pitchFamily="34" charset="0"/>
                          <a:cs typeface="Arial" panose="020B0604020202020204" pitchFamily="34" charset="0"/>
                        </a:rPr>
                        <a:t>standard deviation</a:t>
                      </a:r>
                    </a:p>
                  </a:txBody>
                  <a:tcPr/>
                </a:tc>
                <a:extLst>
                  <a:ext uri="{0D108BD9-81ED-4DB2-BD59-A6C34878D82A}">
                    <a16:rowId xmlns:a16="http://schemas.microsoft.com/office/drawing/2014/main" val="10005"/>
                  </a:ext>
                </a:extLst>
              </a:tr>
              <a:tr h="369483">
                <a:tc>
                  <a:txBody>
                    <a:bodyPr/>
                    <a:lstStyle/>
                    <a:p>
                      <a:r>
                        <a:rPr lang="en-US" sz="1400" dirty="0">
                          <a:solidFill>
                            <a:srgbClr val="FFFF00"/>
                          </a:solidFill>
                          <a:latin typeface="Arial" panose="020B0604020202020204" pitchFamily="34" charset="0"/>
                          <a:cs typeface="Arial" panose="020B0604020202020204" pitchFamily="34" charset="0"/>
                        </a:rPr>
                        <a:t>sample([n])</a:t>
                      </a:r>
                    </a:p>
                  </a:txBody>
                  <a:tcPr/>
                </a:tc>
                <a:tc>
                  <a:txBody>
                    <a:bodyPr/>
                    <a:lstStyle/>
                    <a:p>
                      <a:r>
                        <a:rPr lang="en-US" sz="1400" dirty="0">
                          <a:solidFill>
                            <a:schemeClr val="bg1"/>
                          </a:solidFill>
                          <a:latin typeface="Arial" panose="020B0604020202020204" pitchFamily="34" charset="0"/>
                          <a:cs typeface="Arial" panose="020B0604020202020204" pitchFamily="34" charset="0"/>
                        </a:rPr>
                        <a:t>returns a random sample of the</a:t>
                      </a:r>
                      <a:r>
                        <a:rPr lang="en-US" sz="1400" baseline="0" dirty="0">
                          <a:solidFill>
                            <a:schemeClr val="bg1"/>
                          </a:solidFill>
                          <a:latin typeface="Arial" panose="020B0604020202020204" pitchFamily="34" charset="0"/>
                          <a:cs typeface="Arial" panose="020B0604020202020204" pitchFamily="34" charset="0"/>
                        </a:rPr>
                        <a:t> data frame</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69483">
                <a:tc>
                  <a:txBody>
                    <a:bodyPr/>
                    <a:lstStyle/>
                    <a:p>
                      <a:r>
                        <a:rPr lang="en-US" sz="1400" dirty="0" err="1">
                          <a:solidFill>
                            <a:srgbClr val="FFFF00"/>
                          </a:solidFill>
                          <a:latin typeface="Arial" panose="020B0604020202020204" pitchFamily="34" charset="0"/>
                          <a:cs typeface="Arial" panose="020B0604020202020204" pitchFamily="34" charset="0"/>
                        </a:rPr>
                        <a:t>dropna</a:t>
                      </a:r>
                      <a:r>
                        <a:rPr lang="en-US" sz="1400" dirty="0">
                          <a:solidFill>
                            <a:srgbClr val="FFFF00"/>
                          </a:solidFill>
                          <a:latin typeface="Arial" panose="020B0604020202020204" pitchFamily="34" charset="0"/>
                          <a:cs typeface="Arial" panose="020B0604020202020204" pitchFamily="34" charset="0"/>
                        </a:rPr>
                        <a:t>()</a:t>
                      </a:r>
                    </a:p>
                  </a:txBody>
                  <a:tcPr/>
                </a:tc>
                <a:tc>
                  <a:txBody>
                    <a:bodyPr/>
                    <a:lstStyle/>
                    <a:p>
                      <a:r>
                        <a:rPr lang="en-US" sz="1400" dirty="0">
                          <a:solidFill>
                            <a:schemeClr val="bg1"/>
                          </a:solidFill>
                          <a:latin typeface="Arial" panose="020B0604020202020204" pitchFamily="34" charset="0"/>
                          <a:cs typeface="Arial" panose="020B0604020202020204" pitchFamily="34" charset="0"/>
                        </a:rPr>
                        <a:t>drop all the records with missing values</a:t>
                      </a:r>
                    </a:p>
                  </a:txBody>
                  <a:tcPr/>
                </a:tc>
                <a:extLst>
                  <a:ext uri="{0D108BD9-81ED-4DB2-BD59-A6C34878D82A}">
                    <a16:rowId xmlns:a16="http://schemas.microsoft.com/office/drawing/2014/main" val="10007"/>
                  </a:ext>
                </a:extLst>
              </a:tr>
            </a:tbl>
          </a:graphicData>
        </a:graphic>
      </p:graphicFrame>
      <p:sp>
        <p:nvSpPr>
          <p:cNvPr id="9" name="Title 1">
            <a:extLst>
              <a:ext uri="{FF2B5EF4-FFF2-40B4-BE49-F238E27FC236}">
                <a16:creationId xmlns:a16="http://schemas.microsoft.com/office/drawing/2014/main" id="{EB1DE5BB-57A9-4EC9-B082-D70C7FCC18A0}"/>
              </a:ext>
            </a:extLst>
          </p:cNvPr>
          <p:cNvSpPr txBox="1">
            <a:spLocks/>
          </p:cNvSpPr>
          <p:nvPr/>
        </p:nvSpPr>
        <p:spPr>
          <a:xfrm>
            <a:off x="4788332" y="685801"/>
            <a:ext cx="4355668"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solidFill>
                  <a:srgbClr val="FFFF00"/>
                </a:solidFill>
                <a:latin typeface="Arial" panose="020B0604020202020204" pitchFamily="34" charset="0"/>
                <a:cs typeface="Arial" panose="020B0604020202020204" pitchFamily="34" charset="0"/>
              </a:rPr>
              <a:t>Data Frames Methods</a:t>
            </a:r>
          </a:p>
        </p:txBody>
      </p:sp>
    </p:spTree>
    <p:extLst>
      <p:ext uri="{BB962C8B-B14F-4D97-AF65-F5344CB8AC3E}">
        <p14:creationId xmlns:p14="http://schemas.microsoft.com/office/powerpoint/2010/main" val="207684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1"/>
            <a:ext cx="9144000" cy="646332"/>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Data Frames </a:t>
            </a:r>
            <a:r>
              <a:rPr lang="en-US" sz="2800" b="1" i="1" dirty="0">
                <a:solidFill>
                  <a:srgbClr val="FFFF00"/>
                </a:solidFill>
                <a:latin typeface="Arial" panose="020B0604020202020204" pitchFamily="34" charset="0"/>
                <a:cs typeface="Arial" panose="020B0604020202020204" pitchFamily="34" charset="0"/>
              </a:rPr>
              <a:t>groupby</a:t>
            </a:r>
            <a:r>
              <a:rPr lang="en-US" sz="2800" b="1" dirty="0">
                <a:solidFill>
                  <a:srgbClr val="FFFF00"/>
                </a:solidFill>
                <a:latin typeface="Arial" panose="020B0604020202020204" pitchFamily="34" charset="0"/>
                <a:cs typeface="Arial" panose="020B0604020202020204" pitchFamily="34" charset="0"/>
              </a:rPr>
              <a:t> method</a:t>
            </a:r>
          </a:p>
        </p:txBody>
      </p:sp>
      <p:sp>
        <p:nvSpPr>
          <p:cNvPr id="13" name="TextBox 12"/>
          <p:cNvSpPr txBox="1"/>
          <p:nvPr/>
        </p:nvSpPr>
        <p:spPr>
          <a:xfrm>
            <a:off x="139700" y="1688804"/>
            <a:ext cx="1168400" cy="338554"/>
          </a:xfrm>
          <a:prstGeom prst="rect">
            <a:avLst/>
          </a:prstGeom>
          <a:noFill/>
          <a:ln>
            <a:noFill/>
          </a:ln>
        </p:spPr>
        <p:txBody>
          <a:bodyPr wrap="square" rtlCol="0">
            <a:spAutoFit/>
          </a:bodyPr>
          <a:lstStyle/>
          <a:p>
            <a:pPr defTabSz="914400">
              <a:defRPr/>
            </a:pPr>
            <a:r>
              <a:rPr lang="en-US" sz="1600" b="1" dirty="0">
                <a:solidFill>
                  <a:srgbClr val="FFFF00"/>
                </a:solidFill>
                <a:latin typeface="Arial" panose="020B0604020202020204" pitchFamily="34" charset="0"/>
                <a:cs typeface="Arial" panose="020B0604020202020204" pitchFamily="34" charset="0"/>
              </a:rPr>
              <a:t>In [ ]:</a:t>
            </a:r>
          </a:p>
        </p:txBody>
      </p:sp>
      <p:sp>
        <p:nvSpPr>
          <p:cNvPr id="14" name="TextBox 13"/>
          <p:cNvSpPr txBox="1"/>
          <p:nvPr/>
        </p:nvSpPr>
        <p:spPr>
          <a:xfrm>
            <a:off x="1308101" y="1674402"/>
            <a:ext cx="7607300"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#Group data using rank</a:t>
            </a:r>
          </a:p>
          <a:p>
            <a:pPr defTabSz="914400">
              <a:defRPr/>
            </a:pPr>
            <a:r>
              <a:rPr lang="en-US" dirty="0" err="1">
                <a:solidFill>
                  <a:schemeClr val="bg1"/>
                </a:solidFill>
                <a:latin typeface="Courier New" panose="02070309020205020404" pitchFamily="49" charset="0"/>
                <a:cs typeface="Courier New" panose="02070309020205020404" pitchFamily="49" charset="0"/>
              </a:rPr>
              <a:t>df_rank</a:t>
            </a:r>
            <a:r>
              <a:rPr lang="en-US" dirty="0">
                <a:solidFill>
                  <a:schemeClr val="bg1"/>
                </a:solidFill>
                <a:latin typeface="Courier New" panose="02070309020205020404" pitchFamily="49" charset="0"/>
                <a:cs typeface="Courier New" panose="02070309020205020404" pitchFamily="49" charset="0"/>
              </a:rPr>
              <a:t> = </a:t>
            </a:r>
            <a:r>
              <a:rPr lang="en-US" dirty="0" err="1">
                <a:solidFill>
                  <a:schemeClr val="bg1"/>
                </a:solidFill>
                <a:latin typeface="Courier New" panose="02070309020205020404" pitchFamily="49" charset="0"/>
                <a:cs typeface="Courier New" panose="02070309020205020404" pitchFamily="49" charset="0"/>
              </a:rPr>
              <a:t>df.groupby</a:t>
            </a:r>
            <a:r>
              <a:rPr lang="en-US" dirty="0">
                <a:solidFill>
                  <a:schemeClr val="bg1"/>
                </a:solidFill>
                <a:latin typeface="Courier New" panose="02070309020205020404" pitchFamily="49" charset="0"/>
                <a:cs typeface="Courier New" panose="02070309020205020404" pitchFamily="49" charset="0"/>
              </a:rPr>
              <a:t>(['rank'])</a:t>
            </a:r>
          </a:p>
        </p:txBody>
      </p:sp>
      <p:sp>
        <p:nvSpPr>
          <p:cNvPr id="7" name="TextBox 6"/>
          <p:cNvSpPr txBox="1"/>
          <p:nvPr/>
        </p:nvSpPr>
        <p:spPr>
          <a:xfrm>
            <a:off x="139700" y="2722584"/>
            <a:ext cx="1168400" cy="338554"/>
          </a:xfrm>
          <a:prstGeom prst="rect">
            <a:avLst/>
          </a:prstGeom>
          <a:noFill/>
          <a:ln>
            <a:noFill/>
          </a:ln>
        </p:spPr>
        <p:txBody>
          <a:bodyPr wrap="square" rtlCol="0">
            <a:spAutoFit/>
          </a:bodyPr>
          <a:lstStyle/>
          <a:p>
            <a:pPr defTabSz="914400">
              <a:defRPr/>
            </a:pPr>
            <a:r>
              <a:rPr lang="en-US" sz="1600" b="1" dirty="0">
                <a:solidFill>
                  <a:srgbClr val="FFFF00"/>
                </a:solidFill>
                <a:latin typeface="Arial" panose="020B0604020202020204" pitchFamily="34" charset="0"/>
                <a:cs typeface="Arial" panose="020B0604020202020204" pitchFamily="34" charset="0"/>
              </a:rPr>
              <a:t>In [ ]:</a:t>
            </a:r>
          </a:p>
        </p:txBody>
      </p:sp>
      <p:sp>
        <p:nvSpPr>
          <p:cNvPr id="8" name="TextBox 7"/>
          <p:cNvSpPr txBox="1"/>
          <p:nvPr/>
        </p:nvSpPr>
        <p:spPr>
          <a:xfrm>
            <a:off x="1308100" y="2722584"/>
            <a:ext cx="7607301" cy="923330"/>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#Calculate mean value for each numeric column per each group</a:t>
            </a:r>
          </a:p>
          <a:p>
            <a:pPr defTabSz="914400">
              <a:defRPr/>
            </a:pPr>
            <a:r>
              <a:rPr lang="en-US" dirty="0" err="1">
                <a:solidFill>
                  <a:schemeClr val="bg1"/>
                </a:solidFill>
                <a:latin typeface="Courier New" panose="02070309020205020404" pitchFamily="49" charset="0"/>
                <a:cs typeface="Courier New" panose="02070309020205020404" pitchFamily="49" charset="0"/>
              </a:rPr>
              <a:t>df_rank.mean</a:t>
            </a:r>
            <a:r>
              <a:rPr lang="en-US" dirty="0">
                <a:solidFill>
                  <a:schemeClr val="bg1"/>
                </a:solidFill>
                <a:latin typeface="Courier New" panose="02070309020205020404" pitchFamily="49" charset="0"/>
                <a:cs typeface="Courier New" panose="02070309020205020404" pitchFamily="49"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459" y="4047765"/>
            <a:ext cx="5277081" cy="2524919"/>
          </a:xfrm>
          <a:prstGeom prst="rect">
            <a:avLst/>
          </a:prstGeom>
        </p:spPr>
      </p:pic>
    </p:spTree>
    <p:extLst>
      <p:ext uri="{BB962C8B-B14F-4D97-AF65-F5344CB8AC3E}">
        <p14:creationId xmlns:p14="http://schemas.microsoft.com/office/powerpoint/2010/main" val="300941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9267"/>
            <a:ext cx="9144000" cy="646332"/>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Data Frames </a:t>
            </a:r>
            <a:r>
              <a:rPr lang="en-US" sz="2800" b="1" i="1" dirty="0">
                <a:solidFill>
                  <a:srgbClr val="FFFF00"/>
                </a:solidFill>
                <a:latin typeface="Cambria" panose="02040503050406030204" pitchFamily="18" charset="0"/>
                <a:ea typeface="Cambria" panose="02040503050406030204" pitchFamily="18" charset="0"/>
                <a:cs typeface="Arial" panose="020B0604020202020204" pitchFamily="34" charset="0"/>
              </a:rPr>
              <a:t>groupby</a:t>
            </a: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 method</a:t>
            </a:r>
          </a:p>
        </p:txBody>
      </p:sp>
      <p:sp>
        <p:nvSpPr>
          <p:cNvPr id="13" name="TextBox 12"/>
          <p:cNvSpPr txBox="1"/>
          <p:nvPr/>
        </p:nvSpPr>
        <p:spPr>
          <a:xfrm>
            <a:off x="224726" y="1620097"/>
            <a:ext cx="930974" cy="344127"/>
          </a:xfrm>
          <a:prstGeom prst="rect">
            <a:avLst/>
          </a:prstGeom>
          <a:noFill/>
          <a:ln>
            <a:noFill/>
          </a:ln>
        </p:spPr>
        <p:txBody>
          <a:bodyPr wrap="square" rtlCol="0">
            <a:spAutoFit/>
          </a:bodyPr>
          <a:lstStyle/>
          <a:p>
            <a:pPr defTabSz="914400">
              <a:defRPr/>
            </a:pPr>
            <a:r>
              <a:rPr lang="en-US" sz="1600" b="1" dirty="0">
                <a:solidFill>
                  <a:srgbClr val="FFFF00"/>
                </a:solidFill>
                <a:latin typeface="Arial" panose="020B0604020202020204" pitchFamily="34" charset="0"/>
                <a:cs typeface="Arial" panose="020B0604020202020204" pitchFamily="34" charset="0"/>
              </a:rPr>
              <a:t>In [ ]:</a:t>
            </a:r>
          </a:p>
        </p:txBody>
      </p:sp>
      <p:sp>
        <p:nvSpPr>
          <p:cNvPr id="14" name="TextBox 13"/>
          <p:cNvSpPr txBox="1"/>
          <p:nvPr/>
        </p:nvSpPr>
        <p:spPr>
          <a:xfrm>
            <a:off x="1594417" y="1641059"/>
            <a:ext cx="7105083"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#Calculate mean salary for each professor rank:</a:t>
            </a:r>
          </a:p>
          <a:p>
            <a:pPr defTabSz="914400">
              <a:defRPr/>
            </a:pPr>
            <a:r>
              <a:rPr lang="en-US" dirty="0" err="1">
                <a:solidFill>
                  <a:schemeClr val="bg1"/>
                </a:solidFill>
                <a:latin typeface="Courier New" panose="02070309020205020404" pitchFamily="49" charset="0"/>
                <a:cs typeface="Courier New" panose="02070309020205020404" pitchFamily="49" charset="0"/>
              </a:rPr>
              <a:t>df.groupby</a:t>
            </a:r>
            <a:r>
              <a:rPr lang="en-US" dirty="0">
                <a:solidFill>
                  <a:schemeClr val="bg1"/>
                </a:solidFill>
                <a:latin typeface="Courier New" panose="02070309020205020404" pitchFamily="49" charset="0"/>
                <a:cs typeface="Courier New" panose="02070309020205020404" pitchFamily="49" charset="0"/>
              </a:rPr>
              <a:t>('rank')[['salary']].mean()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242" y="3029763"/>
            <a:ext cx="4491516" cy="3337569"/>
          </a:xfrm>
          <a:prstGeom prst="rect">
            <a:avLst/>
          </a:prstGeom>
        </p:spPr>
      </p:pic>
    </p:spTree>
    <p:extLst>
      <p:ext uri="{BB962C8B-B14F-4D97-AF65-F5344CB8AC3E}">
        <p14:creationId xmlns:p14="http://schemas.microsoft.com/office/powerpoint/2010/main" val="401138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4933"/>
            <a:ext cx="9144000" cy="5334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a:t>
            </a:r>
            <a:r>
              <a:rPr lang="en-US" sz="2800" b="1" i="1" dirty="0">
                <a:solidFill>
                  <a:srgbClr val="FFFF00"/>
                </a:solidFill>
                <a:latin typeface="Cambria" panose="02040503050406030204" pitchFamily="18" charset="0"/>
                <a:ea typeface="Cambria" panose="02040503050406030204" pitchFamily="18" charset="0"/>
              </a:rPr>
              <a:t>groupby</a:t>
            </a:r>
            <a:r>
              <a:rPr lang="en-US" sz="2800" b="1" dirty="0">
                <a:solidFill>
                  <a:srgbClr val="FFFF00"/>
                </a:solidFill>
                <a:latin typeface="Cambria" panose="02040503050406030204" pitchFamily="18" charset="0"/>
                <a:ea typeface="Cambria" panose="02040503050406030204" pitchFamily="18" charset="0"/>
              </a:rPr>
              <a:t> method</a:t>
            </a:r>
          </a:p>
        </p:txBody>
      </p:sp>
      <p:sp>
        <p:nvSpPr>
          <p:cNvPr id="13" name="TextBox 12"/>
          <p:cNvSpPr txBox="1"/>
          <p:nvPr/>
        </p:nvSpPr>
        <p:spPr>
          <a:xfrm>
            <a:off x="304800" y="2348466"/>
            <a:ext cx="1244600" cy="338554"/>
          </a:xfrm>
          <a:prstGeom prst="rect">
            <a:avLst/>
          </a:prstGeom>
          <a:noFill/>
          <a:ln>
            <a:noFill/>
          </a:ln>
        </p:spPr>
        <p:txBody>
          <a:bodyPr wrap="square" rtlCol="0">
            <a:spAutoFit/>
          </a:bodyPr>
          <a:lstStyle/>
          <a:p>
            <a:pPr defTabSz="914400">
              <a:defRPr/>
            </a:pPr>
            <a:r>
              <a:rPr lang="en-US" sz="1600" b="1" dirty="0">
                <a:solidFill>
                  <a:srgbClr val="FFFF00"/>
                </a:solidFill>
                <a:latin typeface="Arial" panose="020B0604020202020204" pitchFamily="34" charset="0"/>
                <a:cs typeface="Arial" panose="020B0604020202020204" pitchFamily="34" charset="0"/>
              </a:rPr>
              <a:t>In [ ]:</a:t>
            </a:r>
          </a:p>
        </p:txBody>
      </p:sp>
      <p:sp>
        <p:nvSpPr>
          <p:cNvPr id="14" name="TextBox 13"/>
          <p:cNvSpPr txBox="1"/>
          <p:nvPr/>
        </p:nvSpPr>
        <p:spPr>
          <a:xfrm>
            <a:off x="1549400" y="2348466"/>
            <a:ext cx="7217133"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#Calculate mean salary for each professor rank:</a:t>
            </a:r>
          </a:p>
          <a:p>
            <a:pPr defTabSz="914400">
              <a:defRPr/>
            </a:pPr>
            <a:r>
              <a:rPr lang="en-US" dirty="0" err="1">
                <a:solidFill>
                  <a:schemeClr val="bg1"/>
                </a:solidFill>
                <a:latin typeface="Courier New" panose="02070309020205020404" pitchFamily="49" charset="0"/>
                <a:cs typeface="Courier New" panose="02070309020205020404" pitchFamily="49" charset="0"/>
              </a:rPr>
              <a:t>df.groupby</a:t>
            </a:r>
            <a:r>
              <a:rPr lang="en-US" dirty="0">
                <a:solidFill>
                  <a:schemeClr val="bg1"/>
                </a:solidFill>
                <a:latin typeface="Courier New" panose="02070309020205020404" pitchFamily="49" charset="0"/>
                <a:cs typeface="Courier New" panose="02070309020205020404" pitchFamily="49" charset="0"/>
              </a:rPr>
              <a:t>(['rank'], sort=False)[['salary']].mean()</a:t>
            </a:r>
          </a:p>
        </p:txBody>
      </p:sp>
    </p:spTree>
    <p:extLst>
      <p:ext uri="{BB962C8B-B14F-4D97-AF65-F5344CB8AC3E}">
        <p14:creationId xmlns:p14="http://schemas.microsoft.com/office/powerpoint/2010/main" val="252521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8987"/>
            <a:ext cx="9144000" cy="532913"/>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 filtering</a:t>
            </a:r>
          </a:p>
        </p:txBody>
      </p:sp>
      <p:sp>
        <p:nvSpPr>
          <p:cNvPr id="13" name="TextBox 12"/>
          <p:cNvSpPr txBox="1"/>
          <p:nvPr/>
        </p:nvSpPr>
        <p:spPr>
          <a:xfrm>
            <a:off x="80859" y="1830385"/>
            <a:ext cx="1098325"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282707" y="1845773"/>
            <a:ext cx="7780434"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#Calculate mean salary for each professor rank:</a:t>
            </a:r>
          </a:p>
          <a:p>
            <a:pPr defTabSz="914400">
              <a:defRPr/>
            </a:pPr>
            <a:r>
              <a:rPr lang="en-US" dirty="0" err="1">
                <a:solidFill>
                  <a:schemeClr val="bg1"/>
                </a:solidFill>
                <a:latin typeface="Courier New" panose="02070309020205020404" pitchFamily="49" charset="0"/>
                <a:cs typeface="Courier New" panose="02070309020205020404" pitchFamily="49" charset="0"/>
              </a:rPr>
              <a:t>df_sub</a:t>
            </a:r>
            <a:r>
              <a:rPr lang="en-US" dirty="0">
                <a:solidFill>
                  <a:schemeClr val="bg1"/>
                </a:solidFill>
                <a:latin typeface="Courier New" panose="02070309020205020404" pitchFamily="49" charset="0"/>
                <a:cs typeface="Courier New" panose="02070309020205020404" pitchFamily="49" charset="0"/>
              </a:rPr>
              <a:t> = </a:t>
            </a: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['salary'] &gt; 120000 ]</a:t>
            </a:r>
          </a:p>
        </p:txBody>
      </p:sp>
      <p:sp>
        <p:nvSpPr>
          <p:cNvPr id="7" name="TextBox 6"/>
          <p:cNvSpPr txBox="1"/>
          <p:nvPr/>
        </p:nvSpPr>
        <p:spPr>
          <a:xfrm>
            <a:off x="80859" y="5428764"/>
            <a:ext cx="1098325"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8" name="TextBox 7"/>
          <p:cNvSpPr txBox="1"/>
          <p:nvPr/>
        </p:nvSpPr>
        <p:spPr>
          <a:xfrm>
            <a:off x="1282707" y="5411644"/>
            <a:ext cx="7780434"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#Select only those rows that contain female professors:</a:t>
            </a:r>
          </a:p>
          <a:p>
            <a:pPr defTabSz="914400">
              <a:defRPr/>
            </a:pPr>
            <a:r>
              <a:rPr lang="en-US" dirty="0" err="1">
                <a:solidFill>
                  <a:schemeClr val="bg1"/>
                </a:solidFill>
                <a:latin typeface="Courier New" panose="02070309020205020404" pitchFamily="49" charset="0"/>
                <a:cs typeface="Courier New" panose="02070309020205020404" pitchFamily="49" charset="0"/>
              </a:rPr>
              <a:t>df_f</a:t>
            </a:r>
            <a:r>
              <a:rPr lang="en-US" dirty="0">
                <a:solidFill>
                  <a:schemeClr val="bg1"/>
                </a:solidFill>
                <a:latin typeface="Courier New" panose="02070309020205020404" pitchFamily="49" charset="0"/>
                <a:cs typeface="Courier New" panose="02070309020205020404" pitchFamily="49" charset="0"/>
              </a:rPr>
              <a:t> = </a:t>
            </a: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['sex'] == 'Female' ]</a:t>
            </a:r>
          </a:p>
        </p:txBody>
      </p:sp>
      <p:sp>
        <p:nvSpPr>
          <p:cNvPr id="3" name="Прямоугольник 2">
            <a:extLst>
              <a:ext uri="{FF2B5EF4-FFF2-40B4-BE49-F238E27FC236}">
                <a16:creationId xmlns:a16="http://schemas.microsoft.com/office/drawing/2014/main" id="{49E8DDAC-8A3A-4EDA-A39E-46099B87065D}"/>
              </a:ext>
            </a:extLst>
          </p:cNvPr>
          <p:cNvSpPr/>
          <p:nvPr/>
        </p:nvSpPr>
        <p:spPr>
          <a:xfrm>
            <a:off x="3836358" y="3144960"/>
            <a:ext cx="2334228" cy="1754326"/>
          </a:xfrm>
          <a:prstGeom prst="rect">
            <a:avLst/>
          </a:prstGeom>
        </p:spPr>
        <p:txBody>
          <a:bodyPr wrap="square">
            <a:spAutoFit/>
          </a:bodyPr>
          <a:lstStyle/>
          <a:p>
            <a:pPr algn="just"/>
            <a:r>
              <a:rPr lang="en-US" dirty="0">
                <a:solidFill>
                  <a:srgbClr val="FFFF00"/>
                </a:solidFill>
              </a:rPr>
              <a:t>&gt;   greater;</a:t>
            </a:r>
          </a:p>
          <a:p>
            <a:pPr algn="just"/>
            <a:r>
              <a:rPr lang="en-US" dirty="0">
                <a:solidFill>
                  <a:srgbClr val="FFFF00"/>
                </a:solidFill>
              </a:rPr>
              <a:t>&lt;   less;</a:t>
            </a:r>
          </a:p>
          <a:p>
            <a:pPr algn="just"/>
            <a:r>
              <a:rPr lang="en-US" dirty="0">
                <a:solidFill>
                  <a:srgbClr val="FFFF00"/>
                </a:solidFill>
              </a:rPr>
              <a:t>== equal;</a:t>
            </a:r>
          </a:p>
          <a:p>
            <a:pPr algn="just"/>
            <a:r>
              <a:rPr lang="en-US" dirty="0">
                <a:solidFill>
                  <a:srgbClr val="FFFF00"/>
                </a:solidFill>
              </a:rPr>
              <a:t>&gt;= greater or equal;</a:t>
            </a:r>
          </a:p>
          <a:p>
            <a:pPr algn="just"/>
            <a:r>
              <a:rPr lang="en-US" dirty="0">
                <a:solidFill>
                  <a:srgbClr val="FFFF00"/>
                </a:solidFill>
              </a:rPr>
              <a:t>&lt;= less or equal;</a:t>
            </a:r>
          </a:p>
          <a:p>
            <a:pPr algn="just"/>
            <a:r>
              <a:rPr lang="en-US" dirty="0">
                <a:solidFill>
                  <a:srgbClr val="FFFF00"/>
                </a:solidFill>
              </a:rPr>
              <a:t>!= not equal; </a:t>
            </a:r>
            <a:endParaRPr lang="ru-KZ" dirty="0">
              <a:solidFill>
                <a:srgbClr val="FFFF00"/>
              </a:solidFill>
            </a:endParaRPr>
          </a:p>
        </p:txBody>
      </p:sp>
    </p:spTree>
    <p:extLst>
      <p:ext uri="{BB962C8B-B14F-4D97-AF65-F5344CB8AC3E}">
        <p14:creationId xmlns:p14="http://schemas.microsoft.com/office/powerpoint/2010/main" val="27061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32589" cy="5588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Slicing</a:t>
            </a:r>
          </a:p>
        </p:txBody>
      </p:sp>
      <p:sp>
        <p:nvSpPr>
          <p:cNvPr id="13" name="TextBox 12"/>
          <p:cNvSpPr txBox="1"/>
          <p:nvPr/>
        </p:nvSpPr>
        <p:spPr>
          <a:xfrm>
            <a:off x="1333323" y="2082747"/>
            <a:ext cx="1445892"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2779215" y="2082748"/>
            <a:ext cx="5577386"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#Select column salary:</a:t>
            </a:r>
          </a:p>
          <a:p>
            <a:pPr defTabSz="914400">
              <a:defRPr/>
            </a:pP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['salary']</a:t>
            </a:r>
          </a:p>
        </p:txBody>
      </p:sp>
      <p:sp>
        <p:nvSpPr>
          <p:cNvPr id="8" name="TextBox 7"/>
          <p:cNvSpPr txBox="1"/>
          <p:nvPr/>
        </p:nvSpPr>
        <p:spPr>
          <a:xfrm>
            <a:off x="1326700" y="4731021"/>
            <a:ext cx="1445892"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9" name="TextBox 8"/>
          <p:cNvSpPr txBox="1"/>
          <p:nvPr/>
        </p:nvSpPr>
        <p:spPr>
          <a:xfrm>
            <a:off x="2772592" y="4731022"/>
            <a:ext cx="5584010"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#Select column salary:</a:t>
            </a:r>
          </a:p>
          <a:p>
            <a:pPr defTabSz="914400">
              <a:defRPr/>
            </a:pP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a:t>
            </a:r>
            <a:r>
              <a:rPr lang="en-US" dirty="0" err="1">
                <a:solidFill>
                  <a:schemeClr val="bg1"/>
                </a:solidFill>
                <a:latin typeface="Courier New" panose="02070309020205020404" pitchFamily="49" charset="0"/>
                <a:cs typeface="Courier New" panose="02070309020205020404" pitchFamily="49" charset="0"/>
              </a:rPr>
              <a:t>rank','salary</a:t>
            </a:r>
            <a:r>
              <a:rPr lang="en-US" dirty="0">
                <a:solidFill>
                  <a:schemeClr val="bg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086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32589" cy="5842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Selecting rows</a:t>
            </a:r>
          </a:p>
        </p:txBody>
      </p:sp>
      <p:sp>
        <p:nvSpPr>
          <p:cNvPr id="13" name="TextBox 12"/>
          <p:cNvSpPr txBox="1"/>
          <p:nvPr/>
        </p:nvSpPr>
        <p:spPr>
          <a:xfrm>
            <a:off x="1307923" y="2782668"/>
            <a:ext cx="1445891"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2753815" y="2782669"/>
            <a:ext cx="4777286"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#Select rows by their position:</a:t>
            </a:r>
          </a:p>
          <a:p>
            <a:pPr defTabSz="914400">
              <a:defRPr/>
            </a:pPr>
            <a:r>
              <a:rPr lang="en-US" dirty="0" err="1">
                <a:solidFill>
                  <a:schemeClr val="bg1"/>
                </a:solidFill>
                <a:latin typeface="Courier New" panose="02070309020205020404" pitchFamily="49" charset="0"/>
                <a:cs typeface="Courier New" panose="02070309020205020404" pitchFamily="49" charset="0"/>
              </a:rPr>
              <a:t>df</a:t>
            </a:r>
            <a:r>
              <a:rPr lang="en-US" dirty="0">
                <a:solidFill>
                  <a:schemeClr val="bg1"/>
                </a:solidFill>
                <a:latin typeface="Courier New" panose="02070309020205020404" pitchFamily="49" charset="0"/>
                <a:cs typeface="Courier New" panose="02070309020205020404" pitchFamily="49" charset="0"/>
              </a:rPr>
              <a:t>[10:20]</a:t>
            </a:r>
          </a:p>
        </p:txBody>
      </p:sp>
    </p:spTree>
    <p:extLst>
      <p:ext uri="{BB962C8B-B14F-4D97-AF65-F5344CB8AC3E}">
        <p14:creationId xmlns:p14="http://schemas.microsoft.com/office/powerpoint/2010/main" val="11100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750F7C-52DD-481D-91CD-313CEDBB9D94}"/>
              </a:ext>
            </a:extLst>
          </p:cNvPr>
          <p:cNvSpPr>
            <a:spLocks noGrp="1"/>
          </p:cNvSpPr>
          <p:nvPr>
            <p:ph type="ctrTitle"/>
          </p:nvPr>
        </p:nvSpPr>
        <p:spPr>
          <a:xfrm>
            <a:off x="0" y="3052460"/>
            <a:ext cx="9144000" cy="753079"/>
          </a:xfrm>
        </p:spPr>
        <p:txBody>
          <a:bodyPr>
            <a:normAutofit/>
          </a:bodyPr>
          <a:lstStyle/>
          <a:p>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Python for data analysis</a:t>
            </a:r>
            <a:endParaRPr lang="ru-KZ"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84328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4769"/>
            <a:ext cx="9132589" cy="597931"/>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method </a:t>
            </a:r>
            <a:r>
              <a:rPr lang="en-US" sz="2800" b="1" dirty="0" err="1">
                <a:solidFill>
                  <a:srgbClr val="FFFF00"/>
                </a:solidFill>
                <a:latin typeface="Cambria" panose="02040503050406030204" pitchFamily="18" charset="0"/>
                <a:ea typeface="Cambria" panose="02040503050406030204" pitchFamily="18" charset="0"/>
              </a:rPr>
              <a:t>loc</a:t>
            </a:r>
            <a:endParaRPr lang="en-US" sz="2800" b="1" dirty="0">
              <a:solidFill>
                <a:srgbClr val="FFFF00"/>
              </a:solidFill>
              <a:latin typeface="Cambria" panose="02040503050406030204" pitchFamily="18" charset="0"/>
              <a:ea typeface="Cambria" panose="02040503050406030204" pitchFamily="18" charset="0"/>
            </a:endParaRPr>
          </a:p>
        </p:txBody>
      </p:sp>
      <p:sp>
        <p:nvSpPr>
          <p:cNvPr id="13" name="TextBox 12"/>
          <p:cNvSpPr txBox="1"/>
          <p:nvPr/>
        </p:nvSpPr>
        <p:spPr>
          <a:xfrm>
            <a:off x="596723" y="2068436"/>
            <a:ext cx="1292307"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2042615" y="2068437"/>
            <a:ext cx="6098086"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#Select rows by their labels:</a:t>
            </a:r>
          </a:p>
          <a:p>
            <a:pPr defTabSz="914400">
              <a:defRPr/>
            </a:pPr>
            <a:r>
              <a:rPr lang="en-US" dirty="0" err="1">
                <a:solidFill>
                  <a:schemeClr val="bg1"/>
                </a:solidFill>
                <a:latin typeface="Courier New" panose="02070309020205020404" pitchFamily="49" charset="0"/>
                <a:cs typeface="Courier New" panose="02070309020205020404" pitchFamily="49" charset="0"/>
              </a:rPr>
              <a:t>df_sub.loc</a:t>
            </a:r>
            <a:r>
              <a:rPr lang="en-US" dirty="0">
                <a:solidFill>
                  <a:schemeClr val="bg1"/>
                </a:solidFill>
                <a:latin typeface="Courier New" panose="02070309020205020404" pitchFamily="49" charset="0"/>
                <a:cs typeface="Courier New" panose="02070309020205020404" pitchFamily="49" charset="0"/>
              </a:rPr>
              <a:t>[10:20,['</a:t>
            </a:r>
            <a:r>
              <a:rPr lang="en-US" dirty="0" err="1">
                <a:solidFill>
                  <a:schemeClr val="bg1"/>
                </a:solidFill>
                <a:latin typeface="Courier New" panose="02070309020205020404" pitchFamily="49" charset="0"/>
                <a:cs typeface="Courier New" panose="02070309020205020404" pitchFamily="49" charset="0"/>
              </a:rPr>
              <a:t>rank','sex','salary</a:t>
            </a:r>
            <a:r>
              <a:rPr lang="en-US" dirty="0">
                <a:solidFill>
                  <a:schemeClr val="bg1"/>
                </a:solidFill>
                <a:latin typeface="Courier New" panose="02070309020205020404" pitchFamily="49" charset="0"/>
                <a:cs typeface="Courier New" panose="02070309020205020404" pitchFamily="49" charset="0"/>
              </a:rPr>
              <a:t>']]</a:t>
            </a:r>
          </a:p>
        </p:txBody>
      </p:sp>
      <p:sp>
        <p:nvSpPr>
          <p:cNvPr id="8" name="TextBox 7"/>
          <p:cNvSpPr txBox="1"/>
          <p:nvPr/>
        </p:nvSpPr>
        <p:spPr>
          <a:xfrm>
            <a:off x="625393" y="3193376"/>
            <a:ext cx="1292307"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Out[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887" y="3087576"/>
            <a:ext cx="3079513" cy="3438789"/>
          </a:xfrm>
          <a:prstGeom prst="rect">
            <a:avLst/>
          </a:prstGeom>
        </p:spPr>
      </p:pic>
    </p:spTree>
    <p:extLst>
      <p:ext uri="{BB962C8B-B14F-4D97-AF65-F5344CB8AC3E}">
        <p14:creationId xmlns:p14="http://schemas.microsoft.com/office/powerpoint/2010/main" val="48346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20715" cy="646332"/>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method iloc</a:t>
            </a:r>
          </a:p>
        </p:txBody>
      </p:sp>
      <p:sp>
        <p:nvSpPr>
          <p:cNvPr id="13" name="TextBox 12"/>
          <p:cNvSpPr txBox="1"/>
          <p:nvPr/>
        </p:nvSpPr>
        <p:spPr>
          <a:xfrm>
            <a:off x="23285" y="1690688"/>
            <a:ext cx="1445890"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469177" y="1690689"/>
            <a:ext cx="6542586" cy="646331"/>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#Select rows by their labels:</a:t>
            </a:r>
          </a:p>
          <a:p>
            <a:pPr defTabSz="914400">
              <a:defRPr/>
            </a:pPr>
            <a:r>
              <a:rPr lang="en-US" dirty="0" err="1">
                <a:solidFill>
                  <a:schemeClr val="bg1"/>
                </a:solidFill>
                <a:latin typeface="Courier New" panose="02070309020205020404" pitchFamily="49" charset="0"/>
                <a:cs typeface="Courier New" panose="02070309020205020404" pitchFamily="49" charset="0"/>
              </a:rPr>
              <a:t>df_sub.iloc</a:t>
            </a:r>
            <a:r>
              <a:rPr lang="en-US" dirty="0">
                <a:solidFill>
                  <a:schemeClr val="bg1"/>
                </a:solidFill>
                <a:latin typeface="Courier New" panose="02070309020205020404" pitchFamily="49" charset="0"/>
                <a:cs typeface="Courier New" panose="02070309020205020404" pitchFamily="49" charset="0"/>
              </a:rPr>
              <a:t>[10:20,[0, 3, 4, 5]]</a:t>
            </a:r>
          </a:p>
        </p:txBody>
      </p:sp>
      <p:sp>
        <p:nvSpPr>
          <p:cNvPr id="8" name="TextBox 7"/>
          <p:cNvSpPr txBox="1"/>
          <p:nvPr/>
        </p:nvSpPr>
        <p:spPr>
          <a:xfrm>
            <a:off x="0" y="2815628"/>
            <a:ext cx="1445890"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Out[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175" y="2815628"/>
            <a:ext cx="2975826" cy="3892191"/>
          </a:xfrm>
          <a:prstGeom prst="rect">
            <a:avLst/>
          </a:prstGeom>
        </p:spPr>
      </p:pic>
    </p:spTree>
    <p:extLst>
      <p:ext uri="{BB962C8B-B14F-4D97-AF65-F5344CB8AC3E}">
        <p14:creationId xmlns:p14="http://schemas.microsoft.com/office/powerpoint/2010/main" val="222996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8501"/>
            <a:ext cx="9144000" cy="5080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method iloc (summary)</a:t>
            </a:r>
          </a:p>
        </p:txBody>
      </p:sp>
      <p:sp>
        <p:nvSpPr>
          <p:cNvPr id="14" name="TextBox 13"/>
          <p:cNvSpPr txBox="1"/>
          <p:nvPr/>
        </p:nvSpPr>
        <p:spPr>
          <a:xfrm>
            <a:off x="233217" y="1505019"/>
            <a:ext cx="8677565" cy="1200329"/>
          </a:xfrm>
          <a:prstGeom prst="rect">
            <a:avLst/>
          </a:prstGeom>
          <a:noFill/>
          <a:ln>
            <a:solidFill>
              <a:schemeClr val="bg2">
                <a:lumMod val="90000"/>
              </a:schemeClr>
            </a:solidFill>
          </a:ln>
        </p:spPr>
        <p:txBody>
          <a:bodyPr wrap="square" rtlCol="0">
            <a:spAutoFit/>
          </a:bodyPr>
          <a:lstStyle/>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[0]  </a:t>
            </a:r>
            <a:r>
              <a:rPr lang="en-US" i="1" dirty="0">
                <a:solidFill>
                  <a:schemeClr val="bg1"/>
                </a:solidFill>
                <a:latin typeface="Courier New" panose="02070309020205020404" pitchFamily="49" charset="0"/>
                <a:cs typeface="Courier New" panose="02070309020205020404" pitchFamily="49" charset="0"/>
              </a:rPr>
              <a:t># First row of a data frame</a:t>
            </a:r>
          </a:p>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a:t>
            </a:r>
            <a:r>
              <a:rPr lang="en-US" i="1" dirty="0">
                <a:solidFill>
                  <a:schemeClr val="bg1"/>
                </a:solidFill>
                <a:latin typeface="Courier New" panose="02070309020205020404" pitchFamily="49" charset="0"/>
                <a:cs typeface="Courier New" panose="02070309020205020404" pitchFamily="49" charset="0"/>
              </a:rPr>
              <a:t>i</a:t>
            </a:r>
            <a:r>
              <a:rPr lang="en-US" dirty="0">
                <a:solidFill>
                  <a:schemeClr val="bg1"/>
                </a:solidFill>
                <a:latin typeface="Courier New" panose="02070309020205020404" pitchFamily="49" charset="0"/>
                <a:cs typeface="Courier New" panose="02070309020205020404" pitchFamily="49" charset="0"/>
              </a:rPr>
              <a:t>]  </a:t>
            </a:r>
            <a:r>
              <a:rPr lang="en-US" i="1" dirty="0">
                <a:solidFill>
                  <a:schemeClr val="bg1"/>
                </a:solidFill>
                <a:latin typeface="Courier New" panose="02070309020205020404" pitchFamily="49" charset="0"/>
                <a:cs typeface="Courier New" panose="02070309020205020404" pitchFamily="49" charset="0"/>
              </a:rPr>
              <a:t>#(i+1)</a:t>
            </a:r>
            <a:r>
              <a:rPr lang="en-US" i="1" dirty="0" err="1">
                <a:solidFill>
                  <a:schemeClr val="bg1"/>
                </a:solidFill>
                <a:latin typeface="Courier New" panose="02070309020205020404" pitchFamily="49" charset="0"/>
                <a:cs typeface="Courier New" panose="02070309020205020404" pitchFamily="49" charset="0"/>
              </a:rPr>
              <a:t>th</a:t>
            </a:r>
            <a:r>
              <a:rPr lang="en-US" i="1" dirty="0">
                <a:solidFill>
                  <a:schemeClr val="bg1"/>
                </a:solidFill>
                <a:latin typeface="Courier New" panose="02070309020205020404" pitchFamily="49" charset="0"/>
                <a:cs typeface="Courier New" panose="02070309020205020404" pitchFamily="49" charset="0"/>
              </a:rPr>
              <a:t> row </a:t>
            </a:r>
          </a:p>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[-1] </a:t>
            </a:r>
            <a:r>
              <a:rPr lang="en-US" i="1" dirty="0">
                <a:solidFill>
                  <a:schemeClr val="bg1"/>
                </a:solidFill>
                <a:latin typeface="Courier New" panose="02070309020205020404" pitchFamily="49" charset="0"/>
                <a:cs typeface="Courier New" panose="02070309020205020404" pitchFamily="49" charset="0"/>
              </a:rPr>
              <a:t># Last row </a:t>
            </a:r>
          </a:p>
          <a:p>
            <a:pPr defTabSz="914400">
              <a:defRPr/>
            </a:pPr>
            <a:endParaRPr lang="en-US" dirty="0">
              <a:solidFill>
                <a:schemeClr val="bg1"/>
              </a:solidFill>
              <a:latin typeface="Courier New" panose="02070309020205020404" pitchFamily="49" charset="0"/>
              <a:cs typeface="Courier New" panose="02070309020205020404" pitchFamily="49" charset="0"/>
            </a:endParaRPr>
          </a:p>
        </p:txBody>
      </p:sp>
      <p:sp>
        <p:nvSpPr>
          <p:cNvPr id="9" name="TextBox 8"/>
          <p:cNvSpPr txBox="1"/>
          <p:nvPr/>
        </p:nvSpPr>
        <p:spPr>
          <a:xfrm>
            <a:off x="229752" y="2977070"/>
            <a:ext cx="8677565" cy="923330"/>
          </a:xfrm>
          <a:prstGeom prst="rect">
            <a:avLst/>
          </a:prstGeom>
          <a:noFill/>
          <a:ln>
            <a:solidFill>
              <a:schemeClr val="bg2">
                <a:lumMod val="90000"/>
              </a:schemeClr>
            </a:solidFill>
          </a:ln>
        </p:spPr>
        <p:txBody>
          <a:bodyPr wrap="square" rtlCol="0">
            <a:spAutoFit/>
          </a:bodyPr>
          <a:lstStyle/>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 0]  </a:t>
            </a:r>
            <a:r>
              <a:rPr lang="en-US" i="1" dirty="0">
                <a:solidFill>
                  <a:schemeClr val="bg1"/>
                </a:solidFill>
                <a:latin typeface="Courier New" panose="02070309020205020404" pitchFamily="49" charset="0"/>
                <a:cs typeface="Courier New" panose="02070309020205020404" pitchFamily="49" charset="0"/>
              </a:rPr>
              <a:t># First column</a:t>
            </a:r>
          </a:p>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 -1] </a:t>
            </a:r>
            <a:r>
              <a:rPr lang="en-US" i="1" dirty="0">
                <a:solidFill>
                  <a:schemeClr val="bg1"/>
                </a:solidFill>
                <a:latin typeface="Courier New" panose="02070309020205020404" pitchFamily="49" charset="0"/>
                <a:cs typeface="Courier New" panose="02070309020205020404" pitchFamily="49" charset="0"/>
              </a:rPr>
              <a:t># Last column </a:t>
            </a:r>
          </a:p>
          <a:p>
            <a:pPr defTabSz="914400">
              <a:defRPr/>
            </a:pPr>
            <a:endParaRPr lang="en-US" dirty="0">
              <a:solidFill>
                <a:schemeClr val="bg1"/>
              </a:solidFill>
              <a:latin typeface="Courier New" panose="02070309020205020404" pitchFamily="49" charset="0"/>
              <a:cs typeface="Courier New" panose="02070309020205020404" pitchFamily="49" charset="0"/>
            </a:endParaRPr>
          </a:p>
        </p:txBody>
      </p:sp>
      <p:sp>
        <p:nvSpPr>
          <p:cNvPr id="10" name="TextBox 9"/>
          <p:cNvSpPr txBox="1"/>
          <p:nvPr/>
        </p:nvSpPr>
        <p:spPr>
          <a:xfrm>
            <a:off x="229752" y="4296717"/>
            <a:ext cx="8677565" cy="2031325"/>
          </a:xfrm>
          <a:prstGeom prst="rect">
            <a:avLst/>
          </a:prstGeom>
          <a:noFill/>
          <a:ln>
            <a:solidFill>
              <a:schemeClr val="bg2">
                <a:lumMod val="90000"/>
              </a:schemeClr>
            </a:solidFill>
          </a:ln>
        </p:spPr>
        <p:txBody>
          <a:bodyPr wrap="square" rtlCol="0">
            <a:spAutoFit/>
          </a:bodyPr>
          <a:lstStyle/>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[0:7]       </a:t>
            </a:r>
            <a:r>
              <a:rPr lang="en-US" i="1" dirty="0">
                <a:solidFill>
                  <a:schemeClr val="bg1"/>
                </a:solidFill>
                <a:latin typeface="Courier New" panose="02070309020205020404" pitchFamily="49" charset="0"/>
                <a:cs typeface="Courier New" panose="02070309020205020404" pitchFamily="49" charset="0"/>
              </a:rPr>
              <a:t>#First 7 rows </a:t>
            </a:r>
          </a:p>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a:t>
            </a:r>
            <a:r>
              <a:rPr lang="en-US" i="1" dirty="0">
                <a:solidFill>
                  <a:schemeClr val="bg1"/>
                </a:solidFill>
                <a:latin typeface="Courier New" panose="02070309020205020404" pitchFamily="49" charset="0"/>
                <a:cs typeface="Courier New" panose="02070309020205020404" pitchFamily="49" charset="0"/>
              </a:rPr>
              <a:t>:, 0:2</a:t>
            </a:r>
            <a:r>
              <a:rPr lang="en-US" dirty="0">
                <a:solidFill>
                  <a:schemeClr val="bg1"/>
                </a:solidFill>
                <a:latin typeface="Courier New" panose="02070309020205020404" pitchFamily="49" charset="0"/>
                <a:cs typeface="Courier New" panose="02070309020205020404" pitchFamily="49" charset="0"/>
              </a:rPr>
              <a:t>]    </a:t>
            </a:r>
            <a:r>
              <a:rPr lang="en-US" i="1" dirty="0">
                <a:solidFill>
                  <a:schemeClr val="bg1"/>
                </a:solidFill>
                <a:latin typeface="Courier New" panose="02070309020205020404" pitchFamily="49" charset="0"/>
                <a:cs typeface="Courier New" panose="02070309020205020404" pitchFamily="49" charset="0"/>
              </a:rPr>
              <a:t>#First 2 columns</a:t>
            </a:r>
          </a:p>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a:t>
            </a:r>
            <a:r>
              <a:rPr lang="en-US" i="1" dirty="0">
                <a:solidFill>
                  <a:schemeClr val="bg1"/>
                </a:solidFill>
                <a:latin typeface="Courier New" panose="02070309020205020404" pitchFamily="49" charset="0"/>
                <a:cs typeface="Courier New" panose="02070309020205020404" pitchFamily="49" charset="0"/>
              </a:rPr>
              <a:t>1:3, 0:2</a:t>
            </a:r>
            <a:r>
              <a:rPr lang="en-US" dirty="0">
                <a:solidFill>
                  <a:schemeClr val="bg1"/>
                </a:solidFill>
                <a:latin typeface="Courier New" panose="02070309020205020404" pitchFamily="49" charset="0"/>
                <a:cs typeface="Courier New" panose="02070309020205020404" pitchFamily="49" charset="0"/>
              </a:rPr>
              <a:t>]  </a:t>
            </a:r>
            <a:r>
              <a:rPr lang="en-US" i="1" dirty="0">
                <a:solidFill>
                  <a:schemeClr val="bg1"/>
                </a:solidFill>
                <a:latin typeface="Courier New" panose="02070309020205020404" pitchFamily="49" charset="0"/>
                <a:cs typeface="Courier New" panose="02070309020205020404" pitchFamily="49" charset="0"/>
              </a:rPr>
              <a:t>#Second through third rows and first 2 columns</a:t>
            </a:r>
          </a:p>
          <a:p>
            <a:pPr defTabSz="914400">
              <a:defRPr/>
            </a:pPr>
            <a:r>
              <a:rPr lang="en-US" dirty="0" err="1">
                <a:solidFill>
                  <a:schemeClr val="bg1"/>
                </a:solidFill>
                <a:latin typeface="Courier New" panose="02070309020205020404" pitchFamily="49" charset="0"/>
                <a:cs typeface="Courier New" panose="02070309020205020404" pitchFamily="49" charset="0"/>
              </a:rPr>
              <a:t>df.iloc</a:t>
            </a:r>
            <a:r>
              <a:rPr lang="en-US" dirty="0">
                <a:solidFill>
                  <a:schemeClr val="bg1"/>
                </a:solidFill>
                <a:latin typeface="Courier New" panose="02070309020205020404" pitchFamily="49" charset="0"/>
                <a:cs typeface="Courier New" panose="02070309020205020404" pitchFamily="49" charset="0"/>
              </a:rPr>
              <a:t>[[</a:t>
            </a:r>
            <a:r>
              <a:rPr lang="en-US" i="1" dirty="0">
                <a:solidFill>
                  <a:schemeClr val="bg1"/>
                </a:solidFill>
                <a:latin typeface="Courier New" panose="02070309020205020404" pitchFamily="49" charset="0"/>
                <a:cs typeface="Courier New" panose="02070309020205020404" pitchFamily="49" charset="0"/>
              </a:rPr>
              <a:t>0,5</a:t>
            </a:r>
            <a:r>
              <a:rPr lang="en-US" dirty="0">
                <a:solidFill>
                  <a:schemeClr val="bg1"/>
                </a:solidFill>
                <a:latin typeface="Courier New" panose="02070309020205020404" pitchFamily="49" charset="0"/>
                <a:cs typeface="Courier New" panose="02070309020205020404" pitchFamily="49" charset="0"/>
              </a:rPr>
              <a:t>]</a:t>
            </a:r>
            <a:r>
              <a:rPr lang="en-US" i="1" dirty="0">
                <a:solidFill>
                  <a:schemeClr val="bg1"/>
                </a:solidFill>
                <a:latin typeface="Courier New" panose="02070309020205020404" pitchFamily="49" charset="0"/>
                <a:cs typeface="Courier New" panose="02070309020205020404" pitchFamily="49" charset="0"/>
              </a:rPr>
              <a:t>, </a:t>
            </a:r>
            <a:r>
              <a:rPr lang="en-US" dirty="0">
                <a:solidFill>
                  <a:schemeClr val="bg1"/>
                </a:solidFill>
                <a:latin typeface="Courier New" panose="02070309020205020404" pitchFamily="49" charset="0"/>
                <a:cs typeface="Courier New" panose="02070309020205020404" pitchFamily="49" charset="0"/>
              </a:rPr>
              <a:t>[</a:t>
            </a:r>
            <a:r>
              <a:rPr lang="en-US" i="1" dirty="0">
                <a:solidFill>
                  <a:schemeClr val="bg1"/>
                </a:solidFill>
                <a:latin typeface="Courier New" panose="02070309020205020404" pitchFamily="49" charset="0"/>
                <a:cs typeface="Courier New" panose="02070309020205020404" pitchFamily="49" charset="0"/>
              </a:rPr>
              <a:t>1,3</a:t>
            </a:r>
            <a:r>
              <a:rPr lang="en-US" dirty="0">
                <a:solidFill>
                  <a:schemeClr val="bg1"/>
                </a:solidFill>
                <a:latin typeface="Courier New" panose="02070309020205020404" pitchFamily="49" charset="0"/>
                <a:cs typeface="Courier New" panose="02070309020205020404" pitchFamily="49" charset="0"/>
              </a:rPr>
              <a:t>]]  </a:t>
            </a:r>
            <a:r>
              <a:rPr lang="en-US" i="1" dirty="0">
                <a:solidFill>
                  <a:schemeClr val="bg1"/>
                </a:solidFill>
                <a:latin typeface="Courier New" panose="02070309020205020404" pitchFamily="49" charset="0"/>
                <a:cs typeface="Courier New" panose="02070309020205020404" pitchFamily="49" charset="0"/>
              </a:rPr>
              <a:t>#1</a:t>
            </a:r>
            <a:r>
              <a:rPr lang="en-US" i="1" baseline="30000" dirty="0">
                <a:solidFill>
                  <a:schemeClr val="bg1"/>
                </a:solidFill>
                <a:latin typeface="Courier New" panose="02070309020205020404" pitchFamily="49" charset="0"/>
                <a:cs typeface="Courier New" panose="02070309020205020404" pitchFamily="49" charset="0"/>
              </a:rPr>
              <a:t>st</a:t>
            </a:r>
            <a:r>
              <a:rPr lang="en-US" i="1" dirty="0">
                <a:solidFill>
                  <a:schemeClr val="bg1"/>
                </a:solidFill>
                <a:latin typeface="Courier New" panose="02070309020205020404" pitchFamily="49" charset="0"/>
                <a:cs typeface="Courier New" panose="02070309020205020404" pitchFamily="49" charset="0"/>
              </a:rPr>
              <a:t> and 6</a:t>
            </a:r>
            <a:r>
              <a:rPr lang="en-US" i="1" baseline="30000" dirty="0">
                <a:solidFill>
                  <a:schemeClr val="bg1"/>
                </a:solidFill>
                <a:latin typeface="Courier New" panose="02070309020205020404" pitchFamily="49" charset="0"/>
                <a:cs typeface="Courier New" panose="02070309020205020404" pitchFamily="49" charset="0"/>
              </a:rPr>
              <a:t>th</a:t>
            </a:r>
            <a:r>
              <a:rPr lang="en-US" i="1" dirty="0">
                <a:solidFill>
                  <a:schemeClr val="bg1"/>
                </a:solidFill>
                <a:latin typeface="Courier New" panose="02070309020205020404" pitchFamily="49" charset="0"/>
                <a:cs typeface="Courier New" panose="02070309020205020404" pitchFamily="49" charset="0"/>
              </a:rPr>
              <a:t> rows and 2</a:t>
            </a:r>
            <a:r>
              <a:rPr lang="en-US" i="1" baseline="30000" dirty="0">
                <a:solidFill>
                  <a:schemeClr val="bg1"/>
                </a:solidFill>
                <a:latin typeface="Courier New" panose="02070309020205020404" pitchFamily="49" charset="0"/>
                <a:cs typeface="Courier New" panose="02070309020205020404" pitchFamily="49" charset="0"/>
              </a:rPr>
              <a:t>nd</a:t>
            </a:r>
            <a:r>
              <a:rPr lang="en-US" i="1" dirty="0">
                <a:solidFill>
                  <a:schemeClr val="bg1"/>
                </a:solidFill>
                <a:latin typeface="Courier New" panose="02070309020205020404" pitchFamily="49" charset="0"/>
                <a:cs typeface="Courier New" panose="02070309020205020404" pitchFamily="49" charset="0"/>
              </a:rPr>
              <a:t> and 4</a:t>
            </a:r>
            <a:r>
              <a:rPr lang="en-US" i="1" baseline="30000" dirty="0">
                <a:solidFill>
                  <a:schemeClr val="bg1"/>
                </a:solidFill>
                <a:latin typeface="Courier New" panose="02070309020205020404" pitchFamily="49" charset="0"/>
                <a:cs typeface="Courier New" panose="02070309020205020404" pitchFamily="49" charset="0"/>
              </a:rPr>
              <a:t>th</a:t>
            </a:r>
            <a:r>
              <a:rPr lang="en-US" i="1" dirty="0">
                <a:solidFill>
                  <a:schemeClr val="bg1"/>
                </a:solidFill>
                <a:latin typeface="Courier New" panose="02070309020205020404" pitchFamily="49" charset="0"/>
                <a:cs typeface="Courier New" panose="02070309020205020404" pitchFamily="49" charset="0"/>
              </a:rPr>
              <a:t> columns</a:t>
            </a:r>
          </a:p>
          <a:p>
            <a:pPr defTabSz="914400">
              <a:defRPr/>
            </a:pPr>
            <a:endParaRPr lang="en-US" i="1" dirty="0">
              <a:solidFill>
                <a:schemeClr val="bg1"/>
              </a:solidFill>
              <a:latin typeface="Courier New" panose="02070309020205020404" pitchFamily="49" charset="0"/>
              <a:cs typeface="Courier New" panose="02070309020205020404" pitchFamily="49" charset="0"/>
            </a:endParaRPr>
          </a:p>
          <a:p>
            <a:pPr defTabSz="914400">
              <a:defRPr/>
            </a:pPr>
            <a:endParaRPr lang="en-US"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8644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3183"/>
            <a:ext cx="9144000" cy="6223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Data Frames: Sorting</a:t>
            </a:r>
          </a:p>
        </p:txBody>
      </p:sp>
      <p:sp>
        <p:nvSpPr>
          <p:cNvPr id="8" name="TextBox 7"/>
          <p:cNvSpPr txBox="1"/>
          <p:nvPr/>
        </p:nvSpPr>
        <p:spPr>
          <a:xfrm>
            <a:off x="304623" y="1763636"/>
            <a:ext cx="1460677"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1" name="TextBox 10"/>
          <p:cNvSpPr txBox="1"/>
          <p:nvPr/>
        </p:nvSpPr>
        <p:spPr>
          <a:xfrm>
            <a:off x="1750514" y="1761972"/>
            <a:ext cx="6542586" cy="1200329"/>
          </a:xfrm>
          <a:prstGeom prst="rect">
            <a:avLst/>
          </a:prstGeom>
          <a:noFill/>
          <a:ln>
            <a:solidFill>
              <a:schemeClr val="bg2">
                <a:lumMod val="90000"/>
              </a:schemeClr>
            </a:solidFill>
          </a:ln>
        </p:spPr>
        <p:txBody>
          <a:bodyPr wrap="square" rtlCol="0">
            <a:spAutoFit/>
          </a:bodyPr>
          <a:lstStyle/>
          <a:p>
            <a:pPr defTabSz="914400">
              <a:defRPr/>
            </a:pPr>
            <a:r>
              <a:rPr lang="en-US" i="1" dirty="0">
                <a:solidFill>
                  <a:schemeClr val="bg1"/>
                </a:solidFill>
                <a:latin typeface="Courier New" panose="02070309020205020404" pitchFamily="49" charset="0"/>
                <a:cs typeface="Courier New" panose="02070309020205020404" pitchFamily="49" charset="0"/>
              </a:rPr>
              <a:t># Create a new data frame from the original sorted by the column Salary</a:t>
            </a:r>
          </a:p>
          <a:p>
            <a:pPr defTabSz="914400">
              <a:defRPr/>
            </a:pPr>
            <a:r>
              <a:rPr lang="en-US" dirty="0" err="1">
                <a:solidFill>
                  <a:schemeClr val="bg1"/>
                </a:solidFill>
                <a:latin typeface="Courier New" panose="02070309020205020404" pitchFamily="49" charset="0"/>
                <a:cs typeface="Courier New" panose="02070309020205020404" pitchFamily="49" charset="0"/>
              </a:rPr>
              <a:t>df_sorted</a:t>
            </a:r>
            <a:r>
              <a:rPr lang="en-US" dirty="0">
                <a:solidFill>
                  <a:schemeClr val="bg1"/>
                </a:solidFill>
                <a:latin typeface="Courier New" panose="02070309020205020404" pitchFamily="49" charset="0"/>
                <a:cs typeface="Courier New" panose="02070309020205020404" pitchFamily="49" charset="0"/>
              </a:rPr>
              <a:t> = df.sort_values( by ='service')</a:t>
            </a:r>
          </a:p>
          <a:p>
            <a:pPr defTabSz="914400">
              <a:defRPr/>
            </a:pPr>
            <a:r>
              <a:rPr lang="en-US" dirty="0" err="1">
                <a:solidFill>
                  <a:schemeClr val="bg1"/>
                </a:solidFill>
                <a:latin typeface="Courier New" panose="02070309020205020404" pitchFamily="49" charset="0"/>
                <a:cs typeface="Courier New" panose="02070309020205020404" pitchFamily="49" charset="0"/>
              </a:rPr>
              <a:t>df_sorted.head</a:t>
            </a:r>
            <a:r>
              <a:rPr lang="en-US" dirty="0">
                <a:solidFill>
                  <a:schemeClr val="bg1"/>
                </a:solidFill>
                <a:latin typeface="Courier New" panose="02070309020205020404" pitchFamily="49" charset="0"/>
                <a:cs typeface="Courier New" panose="02070309020205020404" pitchFamily="49" charset="0"/>
              </a:rPr>
              <a:t>()</a:t>
            </a:r>
          </a:p>
        </p:txBody>
      </p:sp>
      <p:sp>
        <p:nvSpPr>
          <p:cNvPr id="12" name="TextBox 11"/>
          <p:cNvSpPr txBox="1"/>
          <p:nvPr/>
        </p:nvSpPr>
        <p:spPr>
          <a:xfrm>
            <a:off x="304623" y="3259723"/>
            <a:ext cx="1417221"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Out[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844" y="3259722"/>
            <a:ext cx="6579644" cy="3064877"/>
          </a:xfrm>
          <a:prstGeom prst="rect">
            <a:avLst/>
          </a:prstGeom>
        </p:spPr>
      </p:pic>
    </p:spTree>
    <p:extLst>
      <p:ext uri="{BB962C8B-B14F-4D97-AF65-F5344CB8AC3E}">
        <p14:creationId xmlns:p14="http://schemas.microsoft.com/office/powerpoint/2010/main" val="48604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1"/>
            <a:ext cx="9144000" cy="571500"/>
          </a:xfrm>
        </p:spPr>
        <p:txBody>
          <a:bodyPr>
            <a:noAutofit/>
          </a:bodyPr>
          <a:lstStyle/>
          <a:p>
            <a:pPr algn="ctr"/>
            <a:r>
              <a:rPr lang="en-US" sz="2800" b="1" dirty="0">
                <a:solidFill>
                  <a:srgbClr val="FFFF00"/>
                </a:solidFill>
                <a:latin typeface="Cambria" panose="02040503050406030204" pitchFamily="18" charset="0"/>
                <a:ea typeface="Cambria" panose="02040503050406030204" pitchFamily="18" charset="0"/>
              </a:rPr>
              <a:t>Data Frames: Sorting</a:t>
            </a:r>
          </a:p>
        </p:txBody>
      </p:sp>
      <p:sp>
        <p:nvSpPr>
          <p:cNvPr id="8" name="TextBox 7"/>
          <p:cNvSpPr txBox="1"/>
          <p:nvPr/>
        </p:nvSpPr>
        <p:spPr>
          <a:xfrm>
            <a:off x="138367" y="1500276"/>
            <a:ext cx="1445890"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1" name="TextBox 10"/>
          <p:cNvSpPr txBox="1"/>
          <p:nvPr/>
        </p:nvSpPr>
        <p:spPr>
          <a:xfrm>
            <a:off x="1584258" y="1500277"/>
            <a:ext cx="7191442" cy="861774"/>
          </a:xfrm>
          <a:prstGeom prst="rect">
            <a:avLst/>
          </a:prstGeom>
          <a:noFill/>
          <a:ln>
            <a:solidFill>
              <a:schemeClr val="bg2">
                <a:lumMod val="90000"/>
              </a:schemeClr>
            </a:solidFill>
          </a:ln>
        </p:spPr>
        <p:txBody>
          <a:bodyPr wrap="square" rtlCol="0">
            <a:spAutoFit/>
          </a:bodyPr>
          <a:lstStyle/>
          <a:p>
            <a:pPr defTabSz="914400">
              <a:defRPr/>
            </a:pPr>
            <a:r>
              <a:rPr lang="en-US" sz="1600" dirty="0" err="1">
                <a:solidFill>
                  <a:schemeClr val="bg1"/>
                </a:solidFill>
                <a:latin typeface="Courier New" panose="02070309020205020404" pitchFamily="49" charset="0"/>
                <a:cs typeface="Courier New" panose="02070309020205020404" pitchFamily="49" charset="0"/>
              </a:rPr>
              <a:t>df_sorted</a:t>
            </a:r>
            <a:r>
              <a:rPr lang="en-US" sz="1600" dirty="0">
                <a:solidFill>
                  <a:schemeClr val="bg1"/>
                </a:solidFill>
                <a:latin typeface="Courier New" panose="02070309020205020404" pitchFamily="49" charset="0"/>
                <a:cs typeface="Courier New" panose="02070309020205020404" pitchFamily="49" charset="0"/>
              </a:rPr>
              <a:t> = </a:t>
            </a:r>
            <a:r>
              <a:rPr lang="en-US" sz="1600" dirty="0" err="1">
                <a:solidFill>
                  <a:schemeClr val="bg1"/>
                </a:solidFill>
                <a:latin typeface="Courier New" panose="02070309020205020404" pitchFamily="49" charset="0"/>
                <a:cs typeface="Courier New" panose="02070309020205020404" pitchFamily="49" charset="0"/>
              </a:rPr>
              <a:t>df.sort_values</a:t>
            </a:r>
            <a:r>
              <a:rPr lang="en-US" sz="1600" dirty="0">
                <a:solidFill>
                  <a:schemeClr val="bg1"/>
                </a:solidFill>
                <a:latin typeface="Courier New" panose="02070309020205020404" pitchFamily="49" charset="0"/>
                <a:cs typeface="Courier New" panose="02070309020205020404" pitchFamily="49" charset="0"/>
              </a:rPr>
              <a:t>( by =['service', 'salary'], ascending = [</a:t>
            </a:r>
            <a:r>
              <a:rPr lang="en-US" sz="1600" b="1" dirty="0">
                <a:solidFill>
                  <a:schemeClr val="bg1"/>
                </a:solidFill>
                <a:latin typeface="Courier New" panose="02070309020205020404" pitchFamily="49" charset="0"/>
                <a:cs typeface="Courier New" panose="02070309020205020404" pitchFamily="49" charset="0"/>
              </a:rPr>
              <a:t>True</a:t>
            </a:r>
            <a:r>
              <a:rPr lang="en-US" sz="1600" dirty="0">
                <a:solidFill>
                  <a:schemeClr val="bg1"/>
                </a:solidFill>
                <a:latin typeface="Courier New" panose="02070309020205020404" pitchFamily="49" charset="0"/>
                <a:cs typeface="Courier New" panose="02070309020205020404" pitchFamily="49" charset="0"/>
              </a:rPr>
              <a:t>, </a:t>
            </a:r>
            <a:r>
              <a:rPr lang="en-US" sz="1600" b="1" dirty="0">
                <a:solidFill>
                  <a:schemeClr val="bg1"/>
                </a:solidFill>
                <a:latin typeface="Courier New" panose="02070309020205020404" pitchFamily="49" charset="0"/>
                <a:cs typeface="Courier New" panose="02070309020205020404" pitchFamily="49" charset="0"/>
              </a:rPr>
              <a:t>False</a:t>
            </a:r>
            <a:r>
              <a:rPr lang="en-US" sz="1600" dirty="0">
                <a:solidFill>
                  <a:schemeClr val="bg1"/>
                </a:solidFill>
                <a:latin typeface="Courier New" panose="02070309020205020404" pitchFamily="49" charset="0"/>
                <a:cs typeface="Courier New" panose="02070309020205020404" pitchFamily="49" charset="0"/>
              </a:rPr>
              <a:t>])</a:t>
            </a:r>
          </a:p>
          <a:p>
            <a:pPr defTabSz="914400">
              <a:defRPr/>
            </a:pPr>
            <a:r>
              <a:rPr lang="en-US" dirty="0" err="1">
                <a:solidFill>
                  <a:schemeClr val="bg1"/>
                </a:solidFill>
                <a:latin typeface="Courier New" panose="02070309020205020404" pitchFamily="49" charset="0"/>
                <a:cs typeface="Courier New" panose="02070309020205020404" pitchFamily="49" charset="0"/>
              </a:rPr>
              <a:t>df_sorted.head</a:t>
            </a:r>
            <a:r>
              <a:rPr lang="en-US" dirty="0">
                <a:solidFill>
                  <a:schemeClr val="bg1"/>
                </a:solidFill>
                <a:latin typeface="Courier New" panose="02070309020205020404" pitchFamily="49" charset="0"/>
                <a:cs typeface="Courier New" panose="02070309020205020404" pitchFamily="49" charset="0"/>
              </a:rPr>
              <a:t>(10)</a:t>
            </a:r>
          </a:p>
        </p:txBody>
      </p:sp>
      <p:sp>
        <p:nvSpPr>
          <p:cNvPr id="12" name="TextBox 11"/>
          <p:cNvSpPr txBox="1"/>
          <p:nvPr/>
        </p:nvSpPr>
        <p:spPr>
          <a:xfrm>
            <a:off x="138368" y="3429000"/>
            <a:ext cx="1445890"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Out[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257" y="3429000"/>
            <a:ext cx="3642676" cy="3101609"/>
          </a:xfrm>
          <a:prstGeom prst="rect">
            <a:avLst/>
          </a:prstGeom>
        </p:spPr>
      </p:pic>
    </p:spTree>
    <p:extLst>
      <p:ext uri="{BB962C8B-B14F-4D97-AF65-F5344CB8AC3E}">
        <p14:creationId xmlns:p14="http://schemas.microsoft.com/office/powerpoint/2010/main" val="4088247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1"/>
            <a:ext cx="9144000" cy="533400"/>
          </a:xfrm>
        </p:spPr>
        <p:txBody>
          <a:bodyPr>
            <a:noAutofit/>
          </a:bodyPr>
          <a:lstStyle/>
          <a:p>
            <a:pPr algn="ctr"/>
            <a:r>
              <a:rPr lang="en-US" sz="2800" dirty="0">
                <a:solidFill>
                  <a:srgbClr val="FFFF00"/>
                </a:solidFill>
                <a:latin typeface="Cambria" panose="02040503050406030204" pitchFamily="18" charset="0"/>
                <a:ea typeface="Cambria" panose="02040503050406030204" pitchFamily="18" charset="0"/>
              </a:rPr>
              <a:t>Missing Values</a:t>
            </a:r>
          </a:p>
        </p:txBody>
      </p:sp>
      <p:sp>
        <p:nvSpPr>
          <p:cNvPr id="8" name="TextBox 7"/>
          <p:cNvSpPr txBox="1"/>
          <p:nvPr/>
        </p:nvSpPr>
        <p:spPr>
          <a:xfrm>
            <a:off x="99111" y="1684592"/>
            <a:ext cx="1432034" cy="338554"/>
          </a:xfrm>
          <a:prstGeom prst="rect">
            <a:avLst/>
          </a:prstGeom>
          <a:noFill/>
          <a:ln>
            <a:noFill/>
          </a:ln>
        </p:spPr>
        <p:txBody>
          <a:bodyPr wrap="square" rtlCol="0">
            <a:spAutoFit/>
          </a:bodyPr>
          <a:lstStyle/>
          <a:p>
            <a:pPr defTabSz="914400">
              <a:defRPr/>
            </a:pPr>
            <a:r>
              <a:rPr lang="en-US" sz="1600" dirty="0">
                <a:solidFill>
                  <a:srgbClr val="FFFF00"/>
                </a:solidFill>
                <a:latin typeface="Courier New" panose="02070309020205020404" pitchFamily="49" charset="0"/>
                <a:cs typeface="Courier New" panose="02070309020205020404" pitchFamily="49" charset="0"/>
              </a:rPr>
              <a:t>In [ ]:</a:t>
            </a:r>
          </a:p>
        </p:txBody>
      </p:sp>
      <p:sp>
        <p:nvSpPr>
          <p:cNvPr id="11" name="TextBox 10"/>
          <p:cNvSpPr txBox="1"/>
          <p:nvPr/>
        </p:nvSpPr>
        <p:spPr>
          <a:xfrm>
            <a:off x="1558857" y="1653950"/>
            <a:ext cx="7383591" cy="1077218"/>
          </a:xfrm>
          <a:prstGeom prst="rect">
            <a:avLst/>
          </a:prstGeom>
          <a:noFill/>
          <a:ln>
            <a:solidFill>
              <a:schemeClr val="bg2">
                <a:lumMod val="90000"/>
              </a:schemeClr>
            </a:solidFill>
          </a:ln>
        </p:spPr>
        <p:txBody>
          <a:bodyPr wrap="square" rtlCol="0">
            <a:spAutoFit/>
          </a:bodyPr>
          <a:lstStyle/>
          <a:p>
            <a:pPr defTabSz="914400">
              <a:defRPr/>
            </a:pPr>
            <a:r>
              <a:rPr lang="en-US" sz="1600" dirty="0">
                <a:solidFill>
                  <a:schemeClr val="bg1"/>
                </a:solidFill>
                <a:latin typeface="Courier New" panose="02070309020205020404" pitchFamily="49" charset="0"/>
                <a:cs typeface="Courier New" panose="02070309020205020404" pitchFamily="49" charset="0"/>
              </a:rPr>
              <a:t># Read a dataset with missing values</a:t>
            </a:r>
          </a:p>
          <a:p>
            <a:pPr defTabSz="914400">
              <a:defRPr/>
            </a:pPr>
            <a:r>
              <a:rPr lang="en-US" sz="1600" dirty="0">
                <a:solidFill>
                  <a:schemeClr val="bg1"/>
                </a:solidFill>
                <a:latin typeface="Courier New" panose="02070309020205020404" pitchFamily="49" charset="0"/>
                <a:cs typeface="Courier New" panose="02070309020205020404" pitchFamily="49" charset="0"/>
              </a:rPr>
              <a:t>flights = </a:t>
            </a:r>
            <a:r>
              <a:rPr lang="en-US" sz="1600" dirty="0" err="1">
                <a:solidFill>
                  <a:schemeClr val="bg1"/>
                </a:solidFill>
                <a:latin typeface="Courier New" panose="02070309020205020404" pitchFamily="49" charset="0"/>
                <a:cs typeface="Courier New" panose="02070309020205020404" pitchFamily="49" charset="0"/>
              </a:rPr>
              <a:t>pd.read_csv</a:t>
            </a:r>
            <a:r>
              <a:rPr lang="en-US" sz="1600" dirty="0">
                <a:solidFill>
                  <a:schemeClr val="bg1"/>
                </a:solidFill>
                <a:latin typeface="Courier New" panose="02070309020205020404" pitchFamily="49" charset="0"/>
                <a:cs typeface="Courier New" panose="02070309020205020404" pitchFamily="49" charset="0"/>
              </a:rPr>
              <a:t>("http://rcs.bu.edu/examples/python/</a:t>
            </a:r>
            <a:r>
              <a:rPr lang="en-US" sz="1600" dirty="0" err="1">
                <a:solidFill>
                  <a:schemeClr val="bg1"/>
                </a:solidFill>
                <a:latin typeface="Courier New" panose="02070309020205020404" pitchFamily="49" charset="0"/>
                <a:cs typeface="Courier New" panose="02070309020205020404" pitchFamily="49" charset="0"/>
              </a:rPr>
              <a:t>data_analysis</a:t>
            </a:r>
            <a:r>
              <a:rPr lang="en-US" sz="1600" dirty="0">
                <a:solidFill>
                  <a:schemeClr val="bg1"/>
                </a:solidFill>
                <a:latin typeface="Courier New" panose="02070309020205020404" pitchFamily="49" charset="0"/>
                <a:cs typeface="Courier New" panose="02070309020205020404" pitchFamily="49" charset="0"/>
              </a:rPr>
              <a:t>/flights.csv")</a:t>
            </a:r>
            <a:endParaRPr lang="en-US" dirty="0">
              <a:solidFill>
                <a:schemeClr val="bg1"/>
              </a:solidFill>
              <a:latin typeface="Courier New" panose="02070309020205020404" pitchFamily="49" charset="0"/>
              <a:cs typeface="Courier New" panose="02070309020205020404" pitchFamily="49" charset="0"/>
            </a:endParaRPr>
          </a:p>
        </p:txBody>
      </p:sp>
      <p:sp>
        <p:nvSpPr>
          <p:cNvPr id="9" name="TextBox 8"/>
          <p:cNvSpPr txBox="1"/>
          <p:nvPr/>
        </p:nvSpPr>
        <p:spPr>
          <a:xfrm>
            <a:off x="99111" y="3058145"/>
            <a:ext cx="1432034"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In [ ]:</a:t>
            </a:r>
          </a:p>
        </p:txBody>
      </p:sp>
      <p:sp>
        <p:nvSpPr>
          <p:cNvPr id="10" name="TextBox 9"/>
          <p:cNvSpPr txBox="1"/>
          <p:nvPr/>
        </p:nvSpPr>
        <p:spPr>
          <a:xfrm>
            <a:off x="1531145" y="3045804"/>
            <a:ext cx="7411303" cy="584775"/>
          </a:xfrm>
          <a:prstGeom prst="rect">
            <a:avLst/>
          </a:prstGeom>
          <a:noFill/>
          <a:ln>
            <a:solidFill>
              <a:schemeClr val="bg2">
                <a:lumMod val="90000"/>
              </a:schemeClr>
            </a:solidFill>
          </a:ln>
        </p:spPr>
        <p:txBody>
          <a:bodyPr wrap="square" rtlCol="0">
            <a:spAutoFit/>
          </a:bodyPr>
          <a:lstStyle/>
          <a:p>
            <a:pPr defTabSz="914400">
              <a:defRPr/>
            </a:pPr>
            <a:r>
              <a:rPr lang="en-US" sz="1600" dirty="0">
                <a:solidFill>
                  <a:schemeClr val="bg1"/>
                </a:solidFill>
                <a:latin typeface="Courier New" panose="02070309020205020404" pitchFamily="49" charset="0"/>
                <a:cs typeface="Courier New" panose="02070309020205020404" pitchFamily="49" charset="0"/>
              </a:rPr>
              <a:t># Select the rows that have at least one missing value</a:t>
            </a:r>
          </a:p>
          <a:p>
            <a:pPr defTabSz="914400">
              <a:defRPr/>
            </a:pPr>
            <a:r>
              <a:rPr lang="en-US" sz="1600" dirty="0">
                <a:solidFill>
                  <a:schemeClr val="bg1"/>
                </a:solidFill>
                <a:latin typeface="Courier New" panose="02070309020205020404" pitchFamily="49" charset="0"/>
                <a:cs typeface="Courier New" panose="02070309020205020404" pitchFamily="49" charset="0"/>
              </a:rPr>
              <a:t>flights[</a:t>
            </a:r>
            <a:r>
              <a:rPr lang="en-US" sz="1600" dirty="0" err="1">
                <a:solidFill>
                  <a:schemeClr val="bg1"/>
                </a:solidFill>
                <a:latin typeface="Courier New" panose="02070309020205020404" pitchFamily="49" charset="0"/>
                <a:cs typeface="Courier New" panose="02070309020205020404" pitchFamily="49" charset="0"/>
              </a:rPr>
              <a:t>flights.isnull</a:t>
            </a:r>
            <a:r>
              <a:rPr lang="en-US" sz="1600" dirty="0">
                <a:solidFill>
                  <a:schemeClr val="bg1"/>
                </a:solidFill>
                <a:latin typeface="Courier New" panose="02070309020205020404" pitchFamily="49" charset="0"/>
                <a:cs typeface="Courier New" panose="02070309020205020404" pitchFamily="49" charset="0"/>
              </a:rPr>
              <a:t>().any(axis=1)].head()</a:t>
            </a:r>
            <a:endParaRPr lang="en-US" dirty="0">
              <a:solidFill>
                <a:schemeClr val="bg1"/>
              </a:solidFill>
              <a:latin typeface="Courier New" panose="02070309020205020404" pitchFamily="49" charset="0"/>
              <a:cs typeface="Courier New" panose="02070309020205020404" pitchFamily="49" charset="0"/>
            </a:endParaRPr>
          </a:p>
        </p:txBody>
      </p:sp>
      <p:sp>
        <p:nvSpPr>
          <p:cNvPr id="13" name="TextBox 12"/>
          <p:cNvSpPr txBox="1"/>
          <p:nvPr/>
        </p:nvSpPr>
        <p:spPr>
          <a:xfrm>
            <a:off x="138176" y="4267375"/>
            <a:ext cx="1420681" cy="338554"/>
          </a:xfrm>
          <a:prstGeom prst="rect">
            <a:avLst/>
          </a:prstGeom>
          <a:noFill/>
          <a:ln>
            <a:noFill/>
          </a:ln>
        </p:spPr>
        <p:txBody>
          <a:bodyPr wrap="square" rtlCol="0">
            <a:spAutoFit/>
          </a:bodyPr>
          <a:lstStyle/>
          <a:p>
            <a:pPr defTabSz="914400">
              <a:defRPr/>
            </a:pPr>
            <a:r>
              <a:rPr lang="en-US" sz="1600" b="1" dirty="0">
                <a:solidFill>
                  <a:srgbClr val="FFFF00"/>
                </a:solidFill>
                <a:latin typeface="Courier New" panose="02070309020205020404" pitchFamily="49" charset="0"/>
                <a:cs typeface="Courier New" panose="02070309020205020404" pitchFamily="49" charset="0"/>
              </a:rPr>
              <a:t>Out[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51" y="4710357"/>
            <a:ext cx="8740897" cy="1737511"/>
          </a:xfrm>
          <a:prstGeom prst="rect">
            <a:avLst/>
          </a:prstGeom>
        </p:spPr>
      </p:pic>
    </p:spTree>
    <p:extLst>
      <p:ext uri="{BB962C8B-B14F-4D97-AF65-F5344CB8AC3E}">
        <p14:creationId xmlns:p14="http://schemas.microsoft.com/office/powerpoint/2010/main" val="330790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8501"/>
            <a:ext cx="9144000" cy="6350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Missing Values</a:t>
            </a:r>
          </a:p>
        </p:txBody>
      </p:sp>
      <p:graphicFrame>
        <p:nvGraphicFramePr>
          <p:cNvPr id="12" name="Table 11"/>
          <p:cNvGraphicFramePr>
            <a:graphicFrameLocks noGrp="1"/>
          </p:cNvGraphicFramePr>
          <p:nvPr>
            <p:extLst>
              <p:ext uri="{D42A27DB-BD31-4B8C-83A1-F6EECF244321}">
                <p14:modId xmlns:p14="http://schemas.microsoft.com/office/powerpoint/2010/main" val="102462133"/>
              </p:ext>
            </p:extLst>
          </p:nvPr>
        </p:nvGraphicFramePr>
        <p:xfrm>
          <a:off x="356433" y="1884997"/>
          <a:ext cx="8431134" cy="4274502"/>
        </p:xfrm>
        <a:graphic>
          <a:graphicData uri="http://schemas.openxmlformats.org/drawingml/2006/table">
            <a:tbl>
              <a:tblPr firstRow="1" bandRow="1">
                <a:tableStyleId>{B301B821-A1FF-4177-AEE7-76D212191A09}</a:tableStyleId>
              </a:tblPr>
              <a:tblGrid>
                <a:gridCol w="2564983">
                  <a:extLst>
                    <a:ext uri="{9D8B030D-6E8A-4147-A177-3AD203B41FA5}">
                      <a16:colId xmlns:a16="http://schemas.microsoft.com/office/drawing/2014/main" val="20000"/>
                    </a:ext>
                  </a:extLst>
                </a:gridCol>
                <a:gridCol w="5866151">
                  <a:extLst>
                    <a:ext uri="{9D8B030D-6E8A-4147-A177-3AD203B41FA5}">
                      <a16:colId xmlns:a16="http://schemas.microsoft.com/office/drawing/2014/main" val="20001"/>
                    </a:ext>
                  </a:extLst>
                </a:gridCol>
              </a:tblGrid>
              <a:tr h="57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Cambria" panose="02040503050406030204" pitchFamily="18" charset="0"/>
                          <a:ea typeface="Cambria" panose="02040503050406030204" pitchFamily="18" charset="0"/>
                        </a:rPr>
                        <a:t>df.method</a:t>
                      </a:r>
                      <a:r>
                        <a:rPr lang="en-US" sz="2400"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mbria" panose="02040503050406030204" pitchFamily="18" charset="0"/>
                          <a:ea typeface="Cambria" panose="02040503050406030204" pitchFamily="18" charset="0"/>
                        </a:rPr>
                        <a:t>description</a:t>
                      </a:r>
                    </a:p>
                  </a:txBody>
                  <a:tcPr/>
                </a:tc>
                <a:extLst>
                  <a:ext uri="{0D108BD9-81ED-4DB2-BD59-A6C34878D82A}">
                    <a16:rowId xmlns:a16="http://schemas.microsoft.com/office/drawing/2014/main" val="10000"/>
                  </a:ext>
                </a:extLst>
              </a:tr>
              <a:tr h="483804">
                <a:tc>
                  <a:txBody>
                    <a:bodyPr/>
                    <a:lstStyle/>
                    <a:p>
                      <a:r>
                        <a:rPr lang="en-US" dirty="0" err="1">
                          <a:latin typeface="Cambria" panose="02040503050406030204" pitchFamily="18" charset="0"/>
                          <a:ea typeface="Cambria" panose="02040503050406030204" pitchFamily="18" charset="0"/>
                        </a:rPr>
                        <a:t>dropna</a:t>
                      </a:r>
                      <a:r>
                        <a:rPr lang="en-US" dirty="0">
                          <a:latin typeface="Cambria" panose="02040503050406030204" pitchFamily="18" charset="0"/>
                          <a:ea typeface="Cambria" panose="02040503050406030204" pitchFamily="18" charset="0"/>
                        </a:rPr>
                        <a:t>()</a:t>
                      </a:r>
                    </a:p>
                  </a:txBody>
                  <a:tcPr/>
                </a:tc>
                <a:tc>
                  <a:txBody>
                    <a:bodyPr/>
                    <a:lstStyle/>
                    <a:p>
                      <a:r>
                        <a:rPr lang="en-US" dirty="0">
                          <a:latin typeface="Cambria" panose="02040503050406030204" pitchFamily="18" charset="0"/>
                          <a:ea typeface="Cambria" panose="02040503050406030204" pitchFamily="18" charset="0"/>
                        </a:rPr>
                        <a:t>Drop missing observations</a:t>
                      </a:r>
                    </a:p>
                  </a:txBody>
                  <a:tcPr/>
                </a:tc>
                <a:extLst>
                  <a:ext uri="{0D108BD9-81ED-4DB2-BD59-A6C34878D82A}">
                    <a16:rowId xmlns:a16="http://schemas.microsoft.com/office/drawing/2014/main" val="10001"/>
                  </a:ext>
                </a:extLst>
              </a:tr>
              <a:tr h="483804">
                <a:tc>
                  <a:txBody>
                    <a:bodyPr/>
                    <a:lstStyle/>
                    <a:p>
                      <a:r>
                        <a:rPr lang="en-US" dirty="0" err="1">
                          <a:latin typeface="Cambria" panose="02040503050406030204" pitchFamily="18" charset="0"/>
                          <a:ea typeface="Cambria" panose="02040503050406030204" pitchFamily="18" charset="0"/>
                        </a:rPr>
                        <a:t>dropna</a:t>
                      </a:r>
                      <a:r>
                        <a:rPr lang="en-US" dirty="0">
                          <a:latin typeface="Cambria" panose="02040503050406030204" pitchFamily="18" charset="0"/>
                          <a:ea typeface="Cambria" panose="02040503050406030204" pitchFamily="18" charset="0"/>
                        </a:rPr>
                        <a:t>(how='all')</a:t>
                      </a:r>
                    </a:p>
                  </a:txBody>
                  <a:tcPr/>
                </a:tc>
                <a:tc>
                  <a:txBody>
                    <a:bodyPr/>
                    <a:lstStyle/>
                    <a:p>
                      <a:r>
                        <a:rPr lang="en-US" dirty="0">
                          <a:latin typeface="Cambria" panose="02040503050406030204" pitchFamily="18" charset="0"/>
                          <a:ea typeface="Cambria" panose="02040503050406030204" pitchFamily="18" charset="0"/>
                        </a:rPr>
                        <a:t>Drop observations where all cells is NA</a:t>
                      </a:r>
                    </a:p>
                  </a:txBody>
                  <a:tcPr/>
                </a:tc>
                <a:extLst>
                  <a:ext uri="{0D108BD9-81ED-4DB2-BD59-A6C34878D82A}">
                    <a16:rowId xmlns:a16="http://schemas.microsoft.com/office/drawing/2014/main" val="10002"/>
                  </a:ext>
                </a:extLst>
              </a:tr>
              <a:tr h="531003">
                <a:tc>
                  <a:txBody>
                    <a:bodyPr/>
                    <a:lstStyle/>
                    <a:p>
                      <a:r>
                        <a:rPr lang="en-US" dirty="0" err="1">
                          <a:latin typeface="Cambria" panose="02040503050406030204" pitchFamily="18" charset="0"/>
                          <a:ea typeface="Cambria" panose="02040503050406030204" pitchFamily="18" charset="0"/>
                        </a:rPr>
                        <a:t>dropna</a:t>
                      </a:r>
                      <a:r>
                        <a:rPr lang="en-US" dirty="0">
                          <a:latin typeface="Cambria" panose="02040503050406030204" pitchFamily="18" charset="0"/>
                          <a:ea typeface="Cambria" panose="02040503050406030204" pitchFamily="18" charset="0"/>
                        </a:rPr>
                        <a:t>(axis=1, how='all')</a:t>
                      </a:r>
                    </a:p>
                  </a:txBody>
                  <a:tcPr/>
                </a:tc>
                <a:tc>
                  <a:txBody>
                    <a:bodyPr/>
                    <a:lstStyle/>
                    <a:p>
                      <a:r>
                        <a:rPr lang="en-US" dirty="0">
                          <a:latin typeface="Cambria" panose="02040503050406030204" pitchFamily="18" charset="0"/>
                          <a:ea typeface="Cambria" panose="02040503050406030204" pitchFamily="18" charset="0"/>
                        </a:rPr>
                        <a:t>Drop column if all the values are</a:t>
                      </a:r>
                      <a:r>
                        <a:rPr lang="en-US" baseline="0" dirty="0">
                          <a:latin typeface="Cambria" panose="02040503050406030204" pitchFamily="18" charset="0"/>
                          <a:ea typeface="Cambria" panose="02040503050406030204" pitchFamily="18" charset="0"/>
                        </a:rPr>
                        <a:t> missing</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r h="542803">
                <a:tc>
                  <a:txBody>
                    <a:bodyPr/>
                    <a:lstStyle/>
                    <a:p>
                      <a:r>
                        <a:rPr lang="en-US" dirty="0" err="1">
                          <a:latin typeface="Cambria" panose="02040503050406030204" pitchFamily="18" charset="0"/>
                          <a:ea typeface="Cambria" panose="02040503050406030204" pitchFamily="18" charset="0"/>
                        </a:rPr>
                        <a:t>dropna</a:t>
                      </a:r>
                      <a:r>
                        <a:rPr lang="en-US" dirty="0">
                          <a:latin typeface="Cambria" panose="02040503050406030204" pitchFamily="18" charset="0"/>
                          <a:ea typeface="Cambria" panose="02040503050406030204" pitchFamily="18" charset="0"/>
                        </a:rPr>
                        <a:t>(thresh = 5)</a:t>
                      </a:r>
                    </a:p>
                  </a:txBody>
                  <a:tcPr/>
                </a:tc>
                <a:tc>
                  <a:txBody>
                    <a:bodyPr/>
                    <a:lstStyle/>
                    <a:p>
                      <a:r>
                        <a:rPr lang="en-US" dirty="0">
                          <a:latin typeface="Cambria" panose="02040503050406030204" pitchFamily="18" charset="0"/>
                          <a:ea typeface="Cambria" panose="02040503050406030204" pitchFamily="18" charset="0"/>
                        </a:rPr>
                        <a:t>Drop rows that contain less than 5 non-missing values</a:t>
                      </a:r>
                    </a:p>
                  </a:txBody>
                  <a:tcPr/>
                </a:tc>
                <a:extLst>
                  <a:ext uri="{0D108BD9-81ED-4DB2-BD59-A6C34878D82A}">
                    <a16:rowId xmlns:a16="http://schemas.microsoft.com/office/drawing/2014/main" val="10004"/>
                  </a:ext>
                </a:extLst>
              </a:tr>
              <a:tr h="542803">
                <a:tc>
                  <a:txBody>
                    <a:bodyPr/>
                    <a:lstStyle/>
                    <a:p>
                      <a:r>
                        <a:rPr lang="en-US" dirty="0" err="1">
                          <a:latin typeface="Cambria" panose="02040503050406030204" pitchFamily="18" charset="0"/>
                          <a:ea typeface="Cambria" panose="02040503050406030204" pitchFamily="18" charset="0"/>
                        </a:rPr>
                        <a:t>fillna</a:t>
                      </a:r>
                      <a:r>
                        <a:rPr lang="en-US" dirty="0">
                          <a:latin typeface="Cambria" panose="02040503050406030204" pitchFamily="18" charset="0"/>
                          <a:ea typeface="Cambria" panose="02040503050406030204" pitchFamily="18" charset="0"/>
                        </a:rPr>
                        <a:t>(0)</a:t>
                      </a:r>
                    </a:p>
                  </a:txBody>
                  <a:tcPr/>
                </a:tc>
                <a:tc>
                  <a:txBody>
                    <a:bodyPr/>
                    <a:lstStyle/>
                    <a:p>
                      <a:r>
                        <a:rPr lang="en-US" dirty="0">
                          <a:latin typeface="Cambria" panose="02040503050406030204" pitchFamily="18" charset="0"/>
                          <a:ea typeface="Cambria" panose="02040503050406030204" pitchFamily="18" charset="0"/>
                        </a:rPr>
                        <a:t>Replace missing values with zeros</a:t>
                      </a:r>
                    </a:p>
                  </a:txBody>
                  <a:tcPr/>
                </a:tc>
                <a:extLst>
                  <a:ext uri="{0D108BD9-81ED-4DB2-BD59-A6C34878D82A}">
                    <a16:rowId xmlns:a16="http://schemas.microsoft.com/office/drawing/2014/main" val="10005"/>
                  </a:ext>
                </a:extLst>
              </a:tr>
              <a:tr h="501503">
                <a:tc>
                  <a:txBody>
                    <a:bodyPr/>
                    <a:lstStyle/>
                    <a:p>
                      <a:r>
                        <a:rPr lang="en-US" dirty="0" err="1">
                          <a:latin typeface="Cambria" panose="02040503050406030204" pitchFamily="18" charset="0"/>
                          <a:ea typeface="Cambria" panose="02040503050406030204" pitchFamily="18" charset="0"/>
                        </a:rPr>
                        <a:t>isnull</a:t>
                      </a:r>
                      <a:r>
                        <a:rPr lang="en-US" dirty="0">
                          <a:latin typeface="Cambria" panose="02040503050406030204" pitchFamily="18" charset="0"/>
                          <a:ea typeface="Cambria" panose="02040503050406030204" pitchFamily="18" charset="0"/>
                        </a:rPr>
                        <a:t>()</a:t>
                      </a:r>
                    </a:p>
                  </a:txBody>
                  <a:tcPr/>
                </a:tc>
                <a:tc>
                  <a:txBody>
                    <a:bodyPr/>
                    <a:lstStyle/>
                    <a:p>
                      <a:r>
                        <a:rPr lang="en-US" dirty="0">
                          <a:latin typeface="Cambria" panose="02040503050406030204" pitchFamily="18" charset="0"/>
                          <a:ea typeface="Cambria" panose="02040503050406030204" pitchFamily="18" charset="0"/>
                        </a:rPr>
                        <a:t>returns True if the value is missing</a:t>
                      </a:r>
                    </a:p>
                  </a:txBody>
                  <a:tcPr/>
                </a:tc>
                <a:extLst>
                  <a:ext uri="{0D108BD9-81ED-4DB2-BD59-A6C34878D82A}">
                    <a16:rowId xmlns:a16="http://schemas.microsoft.com/office/drawing/2014/main" val="10006"/>
                  </a:ext>
                </a:extLst>
              </a:tr>
              <a:tr h="501503">
                <a:tc>
                  <a:txBody>
                    <a:bodyPr/>
                    <a:lstStyle/>
                    <a:p>
                      <a:r>
                        <a:rPr lang="en-US" dirty="0" err="1">
                          <a:latin typeface="Cambria" panose="02040503050406030204" pitchFamily="18" charset="0"/>
                          <a:ea typeface="Cambria" panose="02040503050406030204" pitchFamily="18" charset="0"/>
                        </a:rPr>
                        <a:t>notnull</a:t>
                      </a:r>
                      <a:r>
                        <a:rPr lang="en-US" dirty="0">
                          <a:latin typeface="Cambria" panose="02040503050406030204" pitchFamily="18" charset="0"/>
                          <a:ea typeface="Cambria" panose="02040503050406030204" pitchFamily="18" charset="0"/>
                        </a:rPr>
                        <a:t>()</a:t>
                      </a:r>
                    </a:p>
                  </a:txBody>
                  <a:tcPr/>
                </a:tc>
                <a:tc>
                  <a:txBody>
                    <a:bodyPr/>
                    <a:lstStyle/>
                    <a:p>
                      <a:r>
                        <a:rPr lang="en-US" dirty="0">
                          <a:latin typeface="Cambria" panose="02040503050406030204" pitchFamily="18" charset="0"/>
                          <a:ea typeface="Cambria" panose="02040503050406030204" pitchFamily="18" charset="0"/>
                        </a:rPr>
                        <a:t>Returns True for non-missing values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20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27B792B-2B5F-492D-B5CE-E6DFECFE9451}"/>
              </a:ext>
            </a:extLst>
          </p:cNvPr>
          <p:cNvSpPr txBox="1">
            <a:spLocks noChangeArrowheads="1"/>
          </p:cNvSpPr>
          <p:nvPr/>
        </p:nvSpPr>
        <p:spPr bwMode="auto">
          <a:xfrm>
            <a:off x="-6351" y="692150"/>
            <a:ext cx="9150351" cy="641350"/>
          </a:xfrm>
          <a:prstGeom prst="rect">
            <a:avLst/>
          </a:prstGeom>
          <a:noFill/>
          <a:ln w="9525">
            <a:noFill/>
            <a:miter lim="800000"/>
            <a:headEnd/>
            <a:tailEnd/>
          </a:ln>
        </p:spPr>
        <p:txBody>
          <a:bodyPr lIns="0" tIns="0" rIns="0" bIns="0" anchor="ctr"/>
          <a:lstStyle/>
          <a:p>
            <a:pPr algn="ctr">
              <a:lnSpc>
                <a:spcPts val="3000"/>
              </a:lnSpc>
              <a:defRPr/>
            </a:pPr>
            <a:r>
              <a:rPr lang="en-US" sz="2800" b="1" kern="0" dirty="0">
                <a:solidFill>
                  <a:srgbClr val="FFFF00"/>
                </a:solidFill>
                <a:latin typeface="Cambria" panose="02040503050406030204" pitchFamily="18" charset="0"/>
                <a:ea typeface="Cambria" panose="02040503050406030204" pitchFamily="18" charset="0"/>
                <a:cs typeface="Arial" pitchFamily="34" charset="0"/>
              </a:rPr>
              <a:t>Importing the Data from CSV file</a:t>
            </a:r>
          </a:p>
        </p:txBody>
      </p:sp>
      <p:pic>
        <p:nvPicPr>
          <p:cNvPr id="45060" name="Picture 1">
            <a:extLst>
              <a:ext uri="{FF2B5EF4-FFF2-40B4-BE49-F238E27FC236}">
                <a16:creationId xmlns:a16="http://schemas.microsoft.com/office/drawing/2014/main" id="{DB1F8486-776F-4A12-BF69-FB30C3E8FC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936513"/>
            <a:ext cx="8851901" cy="396898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27B792B-2B5F-492D-B5CE-E6DFECFE9451}"/>
              </a:ext>
            </a:extLst>
          </p:cNvPr>
          <p:cNvSpPr txBox="1">
            <a:spLocks noChangeArrowheads="1"/>
          </p:cNvSpPr>
          <p:nvPr/>
        </p:nvSpPr>
        <p:spPr bwMode="auto">
          <a:xfrm>
            <a:off x="0" y="685800"/>
            <a:ext cx="9143999" cy="592972"/>
          </a:xfrm>
          <a:prstGeom prst="rect">
            <a:avLst/>
          </a:prstGeom>
          <a:noFill/>
          <a:ln w="9525">
            <a:noFill/>
            <a:miter lim="800000"/>
            <a:headEnd/>
            <a:tailEnd/>
          </a:ln>
        </p:spPr>
        <p:txBody>
          <a:bodyPr lIns="0" tIns="0" rIns="0" bIns="0" anchor="ctr"/>
          <a:lstStyle/>
          <a:p>
            <a:pPr algn="ctr">
              <a:lnSpc>
                <a:spcPts val="3000"/>
              </a:lnSpc>
              <a:defRPr/>
            </a:pPr>
            <a:r>
              <a:rPr lang="en-US" sz="2800" b="1" kern="0" dirty="0">
                <a:solidFill>
                  <a:srgbClr val="FFFF00"/>
                </a:solidFill>
                <a:latin typeface="Cambria" panose="02040503050406030204" pitchFamily="18" charset="0"/>
                <a:ea typeface="Cambria" panose="02040503050406030204" pitchFamily="18" charset="0"/>
                <a:cs typeface="Arial" pitchFamily="34" charset="0"/>
              </a:rPr>
              <a:t>Importing the Data from Excel file</a:t>
            </a:r>
          </a:p>
        </p:txBody>
      </p:sp>
      <p:pic>
        <p:nvPicPr>
          <p:cNvPr id="37892" name="Picture 5">
            <a:extLst>
              <a:ext uri="{FF2B5EF4-FFF2-40B4-BE49-F238E27FC236}">
                <a16:creationId xmlns:a16="http://schemas.microsoft.com/office/drawing/2014/main" id="{5E52A0EA-D4A2-4351-B03E-4772157764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88" y="1819275"/>
            <a:ext cx="8900224" cy="40989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82E4F15-13F6-460E-849C-EC2594B6BED4}"/>
              </a:ext>
            </a:extLst>
          </p:cNvPr>
          <p:cNvSpPr txBox="1">
            <a:spLocks noChangeArrowheads="1"/>
          </p:cNvSpPr>
          <p:nvPr/>
        </p:nvSpPr>
        <p:spPr bwMode="auto">
          <a:xfrm>
            <a:off x="0" y="685801"/>
            <a:ext cx="9144000" cy="546100"/>
          </a:xfrm>
          <a:prstGeom prst="rect">
            <a:avLst/>
          </a:prstGeom>
          <a:noFill/>
          <a:ln w="9525">
            <a:noFill/>
            <a:miter lim="800000"/>
            <a:headEnd/>
            <a:tailEnd/>
          </a:ln>
        </p:spPr>
        <p:txBody>
          <a:bodyPr lIns="0" tIns="0" rIns="0" bIns="0" anchor="ctr"/>
          <a:lstStyle/>
          <a:p>
            <a:pPr algn="ctr">
              <a:lnSpc>
                <a:spcPts val="3000"/>
              </a:lnSpc>
              <a:defRPr/>
            </a:pPr>
            <a:r>
              <a:rPr lang="en-US" sz="2800" b="1" kern="0" dirty="0">
                <a:solidFill>
                  <a:srgbClr val="FFFF00"/>
                </a:solidFill>
                <a:latin typeface="Cambria" panose="02040503050406030204" pitchFamily="18" charset="0"/>
                <a:ea typeface="Cambria" panose="02040503050406030204" pitchFamily="18" charset="0"/>
                <a:cs typeface="Arial" pitchFamily="34" charset="0"/>
              </a:rPr>
              <a:t>Importing the Data from JSON file</a:t>
            </a:r>
          </a:p>
        </p:txBody>
      </p:sp>
      <p:sp>
        <p:nvSpPr>
          <p:cNvPr id="4" name="Прямоугольник 3">
            <a:extLst>
              <a:ext uri="{FF2B5EF4-FFF2-40B4-BE49-F238E27FC236}">
                <a16:creationId xmlns:a16="http://schemas.microsoft.com/office/drawing/2014/main" id="{3D9B1345-66AB-4F90-8537-F055F45F878F}"/>
              </a:ext>
            </a:extLst>
          </p:cNvPr>
          <p:cNvSpPr/>
          <p:nvPr/>
        </p:nvSpPr>
        <p:spPr>
          <a:xfrm>
            <a:off x="1317388" y="2305615"/>
            <a:ext cx="6797912" cy="2246769"/>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import json</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with open('</a:t>
            </a:r>
            <a:r>
              <a:rPr lang="en-US" sz="2000" dirty="0" err="1">
                <a:solidFill>
                  <a:schemeClr val="bg1"/>
                </a:solidFill>
                <a:latin typeface="Arial" panose="020B0604020202020204" pitchFamily="34" charset="0"/>
                <a:cs typeface="Arial" panose="020B0604020202020204" pitchFamily="34" charset="0"/>
              </a:rPr>
              <a:t>path_to_file</a:t>
            </a:r>
            <a:r>
              <a:rPr lang="en-US" sz="2000" dirty="0">
                <a:solidFill>
                  <a:schemeClr val="bg1"/>
                </a:solidFill>
                <a:latin typeface="Arial" panose="020B0604020202020204" pitchFamily="34" charset="0"/>
                <a:cs typeface="Arial" panose="020B0604020202020204" pitchFamily="34" charset="0"/>
              </a:rPr>
              <a:t>/</a:t>
            </a:r>
            <a:r>
              <a:rPr lang="en-US" sz="2000" dirty="0" err="1">
                <a:solidFill>
                  <a:schemeClr val="bg1"/>
                </a:solidFill>
                <a:latin typeface="Arial" panose="020B0604020202020204" pitchFamily="34" charset="0"/>
                <a:cs typeface="Arial" panose="020B0604020202020204" pitchFamily="34" charset="0"/>
              </a:rPr>
              <a:t>person.json</a:t>
            </a:r>
            <a:r>
              <a:rPr lang="en-US" sz="2000" dirty="0">
                <a:solidFill>
                  <a:schemeClr val="bg1"/>
                </a:solidFill>
                <a:latin typeface="Arial" panose="020B0604020202020204" pitchFamily="34" charset="0"/>
                <a:cs typeface="Arial" panose="020B0604020202020204" pitchFamily="34" charset="0"/>
              </a:rPr>
              <a:t>') as f:</a:t>
            </a:r>
          </a:p>
          <a:p>
            <a:r>
              <a:rPr lang="en-US" sz="2000" dirty="0">
                <a:solidFill>
                  <a:schemeClr val="bg1"/>
                </a:solidFill>
                <a:latin typeface="Arial" panose="020B0604020202020204" pitchFamily="34" charset="0"/>
                <a:cs typeface="Arial" panose="020B0604020202020204" pitchFamily="34" charset="0"/>
              </a:rPr>
              <a:t>  data = </a:t>
            </a:r>
            <a:r>
              <a:rPr lang="en-US" sz="2000" dirty="0" err="1">
                <a:solidFill>
                  <a:schemeClr val="bg1"/>
                </a:solidFill>
                <a:latin typeface="Arial" panose="020B0604020202020204" pitchFamily="34" charset="0"/>
                <a:cs typeface="Arial" panose="020B0604020202020204" pitchFamily="34" charset="0"/>
              </a:rPr>
              <a:t>json.load</a:t>
            </a:r>
            <a:r>
              <a:rPr lang="en-US" sz="2000" dirty="0">
                <a:solidFill>
                  <a:schemeClr val="bg1"/>
                </a:solidFill>
                <a:latin typeface="Arial" panose="020B0604020202020204" pitchFamily="34" charset="0"/>
                <a:cs typeface="Arial" panose="020B0604020202020204" pitchFamily="34" charset="0"/>
              </a:rPr>
              <a:t>(f)</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Output: {'name': 'Bob', 'languages': ['English', '</a:t>
            </a:r>
            <a:r>
              <a:rPr lang="en-US" sz="2000" dirty="0" err="1">
                <a:solidFill>
                  <a:schemeClr val="bg1"/>
                </a:solidFill>
                <a:latin typeface="Arial" panose="020B0604020202020204" pitchFamily="34" charset="0"/>
                <a:cs typeface="Arial" panose="020B0604020202020204" pitchFamily="34" charset="0"/>
              </a:rPr>
              <a:t>Fench</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print(data)</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56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338D290-C39F-4D15-8A4D-11EF2451BE31}"/>
              </a:ext>
            </a:extLst>
          </p:cNvPr>
          <p:cNvSpPr/>
          <p:nvPr/>
        </p:nvSpPr>
        <p:spPr>
          <a:xfrm>
            <a:off x="0" y="697074"/>
            <a:ext cx="9144000" cy="584775"/>
          </a:xfrm>
          <a:prstGeom prst="rect">
            <a:avLst/>
          </a:prstGeom>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Data analysis</a:t>
            </a:r>
            <a:endParaRPr lang="ru-KZ" sz="3200" b="1" dirty="0">
              <a:solidFill>
                <a:srgbClr val="FFFF00"/>
              </a:solidFill>
              <a:latin typeface="Arial" panose="020B0604020202020204" pitchFamily="34" charset="0"/>
              <a:cs typeface="Arial" panose="020B0604020202020204" pitchFamily="34" charset="0"/>
            </a:endParaRPr>
          </a:p>
        </p:txBody>
      </p:sp>
      <p:pic>
        <p:nvPicPr>
          <p:cNvPr id="1026" name="Picture 2" descr="https://itspresso.com/wp-content/uploads/2019/05/outsourcing-data-analysis.png">
            <a:extLst>
              <a:ext uri="{FF2B5EF4-FFF2-40B4-BE49-F238E27FC236}">
                <a16:creationId xmlns:a16="http://schemas.microsoft.com/office/drawing/2014/main" id="{A732E446-3FC5-402D-AAE0-C79875690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9804"/>
            <a:ext cx="9144000" cy="372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0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idx="4294967295"/>
          </p:nvPr>
        </p:nvSpPr>
        <p:spPr>
          <a:xfrm>
            <a:off x="0" y="685801"/>
            <a:ext cx="9144000" cy="673100"/>
          </a:xfrm>
        </p:spPr>
        <p:txBody>
          <a:bodyPr/>
          <a:lstStyle/>
          <a:p>
            <a:pPr algn="ctr"/>
            <a:r>
              <a:rPr lang="en-US" b="1" dirty="0">
                <a:solidFill>
                  <a:srgbClr val="FFFF00"/>
                </a:solidFill>
                <a:latin typeface="Cambria" panose="02040503050406030204" pitchFamily="18" charset="0"/>
                <a:ea typeface="Cambria" panose="02040503050406030204" pitchFamily="18" charset="0"/>
                <a:cs typeface="Arial" panose="020B0604020202020204" pitchFamily="34" charset="0"/>
              </a:rPr>
              <a:t>REFERENCES</a:t>
            </a:r>
            <a:endParaRPr lang="ru-KZ"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209550" y="1945337"/>
            <a:ext cx="8724900" cy="2585323"/>
          </a:xfrm>
          <a:prstGeom prst="rect">
            <a:avLst/>
          </a:prstGeom>
        </p:spPr>
        <p:txBody>
          <a:bodyPr wrap="square">
            <a:spAutoFit/>
          </a:bodyPr>
          <a:lstStyle/>
          <a:p>
            <a:pPr marL="342900" indent="-342900">
              <a:buFont typeface="+mj-lt"/>
              <a:buAutoNum type="arabicPeriod"/>
            </a:pPr>
            <a:r>
              <a:rPr lang="en-US" dirty="0">
                <a:solidFill>
                  <a:srgbClr val="FFFFFF"/>
                </a:solidFill>
                <a:latin typeface="Arial" panose="020B0604020202020204" pitchFamily="34" charset="0"/>
                <a:cs typeface="Arial" panose="020B0604020202020204" pitchFamily="34" charset="0"/>
              </a:rPr>
              <a:t>Link: [https://www.guru99.com/what-is-data-analysis.html#:~:text=Data%20analysis%20is%20defined%20as,based%20upon%20the%20data%20analysis.]</a:t>
            </a:r>
          </a:p>
          <a:p>
            <a:pPr marL="342900" indent="-342900">
              <a:buFont typeface="+mj-lt"/>
              <a:buAutoNum type="arabicPeriod"/>
            </a:pPr>
            <a:r>
              <a:rPr lang="en-US" dirty="0">
                <a:solidFill>
                  <a:srgbClr val="FFFFFF"/>
                </a:solidFill>
                <a:latin typeface="Arial" panose="020B0604020202020204" pitchFamily="34" charset="0"/>
                <a:cs typeface="Arial" panose="020B0604020202020204" pitchFamily="34" charset="0"/>
              </a:rPr>
              <a:t>Katia </a:t>
            </a:r>
            <a:r>
              <a:rPr lang="en-US" dirty="0" err="1">
                <a:solidFill>
                  <a:srgbClr val="FFFFFF"/>
                </a:solidFill>
                <a:latin typeface="Arial" panose="020B0604020202020204" pitchFamily="34" charset="0"/>
                <a:cs typeface="Arial" panose="020B0604020202020204" pitchFamily="34" charset="0"/>
              </a:rPr>
              <a:t>Oleinik</a:t>
            </a:r>
            <a:r>
              <a:rPr lang="en-US" dirty="0">
                <a:solidFill>
                  <a:srgbClr val="FFFFFF"/>
                </a:solidFill>
                <a:latin typeface="Arial" panose="020B0604020202020204" pitchFamily="34" charset="0"/>
                <a:cs typeface="Arial" panose="020B0604020202020204" pitchFamily="34" charset="0"/>
              </a:rPr>
              <a:t> “Python for Data Analysis” Taken from Slides at Boston University</a:t>
            </a:r>
          </a:p>
          <a:p>
            <a:pPr marL="342900" indent="-342900">
              <a:buFont typeface="+mj-lt"/>
              <a:buAutoNum type="arabicPeriod"/>
            </a:pPr>
            <a:r>
              <a:rPr lang="en-US" dirty="0">
                <a:solidFill>
                  <a:srgbClr val="FFFFFF"/>
                </a:solidFill>
                <a:latin typeface="Arial" panose="020B0604020202020204" pitchFamily="34" charset="0"/>
                <a:cs typeface="Arial" panose="020B0604020202020204" pitchFamily="34" charset="0"/>
              </a:rPr>
              <a:t>Samuel G. Mori, CISA, Managing Partner, Analytics &amp; Advisory Services, </a:t>
            </a:r>
            <a:r>
              <a:rPr lang="en-US" dirty="0" err="1">
                <a:solidFill>
                  <a:srgbClr val="FFFFFF"/>
                </a:solidFill>
                <a:latin typeface="Arial" panose="020B0604020202020204" pitchFamily="34" charset="0"/>
                <a:cs typeface="Arial" panose="020B0604020202020204" pitchFamily="34" charset="0"/>
              </a:rPr>
              <a:t>Spyrion</a:t>
            </a:r>
            <a:r>
              <a:rPr lang="en-US" dirty="0">
                <a:solidFill>
                  <a:srgbClr val="FFFFFF"/>
                </a:solidFill>
                <a:latin typeface="Arial" panose="020B0604020202020204" pitchFamily="34" charset="0"/>
                <a:cs typeface="Arial" panose="020B0604020202020204" pitchFamily="34" charset="0"/>
              </a:rPr>
              <a:t> LLC, April 12, 2018</a:t>
            </a:r>
            <a:endParaRPr lang="kk-KZ" dirty="0">
              <a:solidFill>
                <a:srgbClr val="FFFFFF"/>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rgbClr val="FFFFFF"/>
                </a:solidFill>
                <a:latin typeface="Arial" panose="020B0604020202020204" pitchFamily="34" charset="0"/>
                <a:cs typeface="Arial" panose="020B0604020202020204" pitchFamily="34" charset="0"/>
              </a:rPr>
              <a:t>Link: [http://makemeanalyst.com/data-science-with-python/python-libraries-for-data-analysis/]</a:t>
            </a:r>
          </a:p>
          <a:p>
            <a:pPr marL="342900" indent="-342900">
              <a:buFont typeface="+mj-lt"/>
              <a:buAutoNum type="arabicPeriod"/>
            </a:pPr>
            <a:r>
              <a:rPr lang="en-US" dirty="0">
                <a:solidFill>
                  <a:srgbClr val="FFFFFF"/>
                </a:solidFill>
                <a:latin typeface="Arial" panose="020B0604020202020204" pitchFamily="34" charset="0"/>
                <a:cs typeface="Arial" panose="020B0604020202020204" pitchFamily="34" charset="0"/>
              </a:rPr>
              <a:t>https://www.programiz.com/python-programming/json</a:t>
            </a:r>
          </a:p>
        </p:txBody>
      </p:sp>
    </p:spTree>
    <p:extLst>
      <p:ext uri="{BB962C8B-B14F-4D97-AF65-F5344CB8AC3E}">
        <p14:creationId xmlns:p14="http://schemas.microsoft.com/office/powerpoint/2010/main" val="13628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132F76E-A175-475E-B4B4-88FCA545BC6D}"/>
              </a:ext>
            </a:extLst>
          </p:cNvPr>
          <p:cNvSpPr/>
          <p:nvPr/>
        </p:nvSpPr>
        <p:spPr>
          <a:xfrm>
            <a:off x="0" y="681608"/>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Types of Data Analysis: Techniques and Methods</a:t>
            </a:r>
            <a:endParaRPr lang="ru-KZ" sz="2800" b="1" dirty="0">
              <a:solidFill>
                <a:srgbClr val="FFFF00"/>
              </a:solidFill>
              <a:latin typeface="Arial" panose="020B0604020202020204" pitchFamily="34" charset="0"/>
              <a:cs typeface="Arial" panose="020B0604020202020204" pitchFamily="34" charset="0"/>
            </a:endParaRPr>
          </a:p>
        </p:txBody>
      </p:sp>
      <p:graphicFrame>
        <p:nvGraphicFramePr>
          <p:cNvPr id="5" name="Схема 4">
            <a:extLst>
              <a:ext uri="{FF2B5EF4-FFF2-40B4-BE49-F238E27FC236}">
                <a16:creationId xmlns:a16="http://schemas.microsoft.com/office/drawing/2014/main" id="{3C6F9CE0-3F42-4A00-BCCF-1A229D3693E4}"/>
              </a:ext>
            </a:extLst>
          </p:cNvPr>
          <p:cNvGraphicFramePr/>
          <p:nvPr>
            <p:extLst>
              <p:ext uri="{D42A27DB-BD31-4B8C-83A1-F6EECF244321}">
                <p14:modId xmlns:p14="http://schemas.microsoft.com/office/powerpoint/2010/main" val="3640814909"/>
              </p:ext>
            </p:extLst>
          </p:nvPr>
        </p:nvGraphicFramePr>
        <p:xfrm>
          <a:off x="109182" y="1772454"/>
          <a:ext cx="8925636" cy="460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55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38D8481-7624-46E1-8EBB-0E629995443B}"/>
              </a:ext>
            </a:extLst>
          </p:cNvPr>
          <p:cNvSpPr/>
          <p:nvPr/>
        </p:nvSpPr>
        <p:spPr>
          <a:xfrm>
            <a:off x="0" y="698762"/>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Data Analysis Process</a:t>
            </a:r>
            <a:endParaRPr lang="ru-KZ" sz="2800" b="1" dirty="0">
              <a:solidFill>
                <a:srgbClr val="FFFF00"/>
              </a:solidFill>
              <a:latin typeface="Arial" panose="020B0604020202020204" pitchFamily="34" charset="0"/>
              <a:cs typeface="Arial" panose="020B0604020202020204" pitchFamily="34" charset="0"/>
            </a:endParaRPr>
          </a:p>
        </p:txBody>
      </p:sp>
      <p:graphicFrame>
        <p:nvGraphicFramePr>
          <p:cNvPr id="4" name="Схема 3">
            <a:extLst>
              <a:ext uri="{FF2B5EF4-FFF2-40B4-BE49-F238E27FC236}">
                <a16:creationId xmlns:a16="http://schemas.microsoft.com/office/drawing/2014/main" id="{A58E4FA1-B9BA-417D-9B20-BD8C0AB0D30E}"/>
              </a:ext>
            </a:extLst>
          </p:cNvPr>
          <p:cNvGraphicFramePr/>
          <p:nvPr>
            <p:extLst>
              <p:ext uri="{D42A27DB-BD31-4B8C-83A1-F6EECF244321}">
                <p14:modId xmlns:p14="http://schemas.microsoft.com/office/powerpoint/2010/main" val="1552202894"/>
              </p:ext>
            </p:extLst>
          </p:nvPr>
        </p:nvGraphicFramePr>
        <p:xfrm>
          <a:off x="0" y="1992573"/>
          <a:ext cx="9144000" cy="3357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74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defTabSz="914400">
              <a:defRPr/>
            </a:pPr>
            <a:fld id="{B841CA95-E0BC-48B5-948A-ECC494EB4D84}" type="slidenum">
              <a:rPr lang="en-US">
                <a:solidFill>
                  <a:prstClr val="black">
                    <a:tint val="75000"/>
                  </a:prstClr>
                </a:solidFill>
                <a:latin typeface="Calibri" panose="020F0502020204030204"/>
              </a:rPr>
              <a:pPr algn="r" defTabSz="914400">
                <a:defRPr/>
              </a:pPr>
              <a:t>6</a:t>
            </a:fld>
            <a:endParaRPr lang="en-US">
              <a:solidFill>
                <a:prstClr val="black">
                  <a:tint val="75000"/>
                </a:prstClr>
              </a:solidFill>
              <a:latin typeface="Calibri" panose="020F0502020204030204"/>
            </a:endParaRPr>
          </a:p>
        </p:txBody>
      </p:sp>
      <p:sp>
        <p:nvSpPr>
          <p:cNvPr id="2" name="Title 1"/>
          <p:cNvSpPr>
            <a:spLocks noGrp="1"/>
          </p:cNvSpPr>
          <p:nvPr>
            <p:ph type="title" idx="4294967295"/>
          </p:nvPr>
        </p:nvSpPr>
        <p:spPr>
          <a:xfrm>
            <a:off x="0" y="691599"/>
            <a:ext cx="9144000" cy="600075"/>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Python as a Data Analytics Tool </a:t>
            </a:r>
          </a:p>
        </p:txBody>
      </p:sp>
      <p:graphicFrame>
        <p:nvGraphicFramePr>
          <p:cNvPr id="5" name="Схема 4">
            <a:extLst>
              <a:ext uri="{FF2B5EF4-FFF2-40B4-BE49-F238E27FC236}">
                <a16:creationId xmlns:a16="http://schemas.microsoft.com/office/drawing/2014/main" id="{FA574992-63EB-48D3-94D9-4CE9CBFBD292}"/>
              </a:ext>
            </a:extLst>
          </p:cNvPr>
          <p:cNvGraphicFramePr/>
          <p:nvPr>
            <p:extLst>
              <p:ext uri="{D42A27DB-BD31-4B8C-83A1-F6EECF244321}">
                <p14:modId xmlns:p14="http://schemas.microsoft.com/office/powerpoint/2010/main" val="2770331632"/>
              </p:ext>
            </p:extLst>
          </p:nvPr>
        </p:nvGraphicFramePr>
        <p:xfrm>
          <a:off x="264507" y="1405718"/>
          <a:ext cx="8614986" cy="5370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www.guru99.com/images/1/030119_1121_WhatisDataS4.png">
            <a:extLst>
              <a:ext uri="{FF2B5EF4-FFF2-40B4-BE49-F238E27FC236}">
                <a16:creationId xmlns:a16="http://schemas.microsoft.com/office/drawing/2014/main" id="{B7196F19-7DE4-4AE7-B2E1-460B84D02D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94" t="7285" r="79378" b="55939"/>
          <a:stretch/>
        </p:blipFill>
        <p:spPr bwMode="auto">
          <a:xfrm>
            <a:off x="175866" y="2729326"/>
            <a:ext cx="1734610" cy="1399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s://www.guru99.com/images/1/030119_1121_WhatisDataS4.png">
            <a:extLst>
              <a:ext uri="{FF2B5EF4-FFF2-40B4-BE49-F238E27FC236}">
                <a16:creationId xmlns:a16="http://schemas.microsoft.com/office/drawing/2014/main" id="{F51946E6-1BEA-4245-BA4E-F17E97E8E77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2935" t="9554" r="25150" b="63611"/>
          <a:stretch/>
        </p:blipFill>
        <p:spPr bwMode="auto">
          <a:xfrm>
            <a:off x="129514" y="5541444"/>
            <a:ext cx="2141454" cy="1071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s://www.guru99.com/images/1/030119_1121_WhatisDataS4.png">
            <a:extLst>
              <a:ext uri="{FF2B5EF4-FFF2-40B4-BE49-F238E27FC236}">
                <a16:creationId xmlns:a16="http://schemas.microsoft.com/office/drawing/2014/main" id="{424899FF-A6A2-4CCE-8612-627445EBBEF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413" t="72035" r="15366"/>
          <a:stretch/>
        </p:blipFill>
        <p:spPr bwMode="auto">
          <a:xfrm>
            <a:off x="6925590" y="3810212"/>
            <a:ext cx="1963126" cy="636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https://www.guru99.com/images/1/030119_1121_WhatisDataS4.png">
            <a:extLst>
              <a:ext uri="{FF2B5EF4-FFF2-40B4-BE49-F238E27FC236}">
                <a16:creationId xmlns:a16="http://schemas.microsoft.com/office/drawing/2014/main" id="{53E15F50-F2D8-450E-9DFD-676F49A4E7B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7483" t="34302" r="-262" b="33201"/>
          <a:stretch/>
        </p:blipFill>
        <p:spPr bwMode="auto">
          <a:xfrm>
            <a:off x="7128770" y="5637369"/>
            <a:ext cx="1801663" cy="1050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https://www.guru99.com/images/1/030119_1121_WhatisDataS4.png">
            <a:extLst>
              <a:ext uri="{FF2B5EF4-FFF2-40B4-BE49-F238E27FC236}">
                <a16:creationId xmlns:a16="http://schemas.microsoft.com/office/drawing/2014/main" id="{F4FCF492-DF8E-4EBD-AF14-BB9E7431921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88" t="70084" r="79609" b="2159"/>
          <a:stretch/>
        </p:blipFill>
        <p:spPr bwMode="auto">
          <a:xfrm>
            <a:off x="7075989" y="2182116"/>
            <a:ext cx="1439361" cy="845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s://www.guru99.com/images/1/030119_1121_WhatisDataS4.png">
            <a:extLst>
              <a:ext uri="{FF2B5EF4-FFF2-40B4-BE49-F238E27FC236}">
                <a16:creationId xmlns:a16="http://schemas.microsoft.com/office/drawing/2014/main" id="{AC209484-9009-440C-B220-DA208C793C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241" t="28742" r="51532" b="25384"/>
          <a:stretch/>
        </p:blipFill>
        <p:spPr bwMode="auto">
          <a:xfrm>
            <a:off x="3696417" y="3151868"/>
            <a:ext cx="1751165" cy="1546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3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8678"/>
            <a:ext cx="9144000" cy="496372"/>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Popular Python Data Analytics Libraries </a:t>
            </a:r>
          </a:p>
        </p:txBody>
      </p:sp>
      <p:sp>
        <p:nvSpPr>
          <p:cNvPr id="7" name="Прямоугольник 6">
            <a:extLst>
              <a:ext uri="{FF2B5EF4-FFF2-40B4-BE49-F238E27FC236}">
                <a16:creationId xmlns:a16="http://schemas.microsoft.com/office/drawing/2014/main" id="{7C02E2E5-E383-49B7-B74B-04280D5627D9}"/>
              </a:ext>
            </a:extLst>
          </p:cNvPr>
          <p:cNvSpPr/>
          <p:nvPr/>
        </p:nvSpPr>
        <p:spPr>
          <a:xfrm>
            <a:off x="1865029" y="1288028"/>
            <a:ext cx="1540500" cy="337278"/>
          </a:xfrm>
          <a:prstGeom prst="rect">
            <a:avLst/>
          </a:prstGeom>
          <a:ln w="38100">
            <a:solidFill>
              <a:srgbClr val="FFFF00"/>
            </a:solidFill>
          </a:ln>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NumPy</a:t>
            </a:r>
            <a:endParaRPr lang="ru-KZ" sz="1600" b="1" dirty="0">
              <a:solidFill>
                <a:srgbClr val="FFFF00"/>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454C346C-B3BD-48A3-BCBB-FDD873378F16}"/>
              </a:ext>
            </a:extLst>
          </p:cNvPr>
          <p:cNvSpPr/>
          <p:nvPr/>
        </p:nvSpPr>
        <p:spPr>
          <a:xfrm>
            <a:off x="4622248" y="1628528"/>
            <a:ext cx="4224469" cy="338554"/>
          </a:xfrm>
          <a:prstGeom prst="rect">
            <a:avLst/>
          </a:prstGeom>
          <a:ln w="38100">
            <a:solidFill>
              <a:srgbClr val="FFFF00"/>
            </a:solidFill>
          </a:ln>
        </p:spPr>
        <p:txBody>
          <a:bodyPr wrap="square">
            <a:spAutoFit/>
          </a:bodyPr>
          <a:lstStyle/>
          <a:p>
            <a:pPr algn="ctr"/>
            <a:r>
              <a:rPr lang="en-US" sz="1600" dirty="0">
                <a:solidFill>
                  <a:srgbClr val="FFFF00"/>
                </a:solidFill>
                <a:latin typeface="Arial" panose="020B0604020202020204" pitchFamily="34" charset="0"/>
                <a:cs typeface="Arial" panose="020B0604020202020204" pitchFamily="34" charset="0"/>
              </a:rPr>
              <a:t>Fundamental Scientific Computing</a:t>
            </a:r>
            <a:endParaRPr lang="ru-KZ" sz="1600" dirty="0">
              <a:solidFill>
                <a:srgbClr val="FFFF00"/>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5C93E563-AA1D-4B56-838D-2A20ACE4BD8D}"/>
              </a:ext>
            </a:extLst>
          </p:cNvPr>
          <p:cNvSpPr/>
          <p:nvPr/>
        </p:nvSpPr>
        <p:spPr>
          <a:xfrm>
            <a:off x="4622249" y="2572167"/>
            <a:ext cx="4224469" cy="338554"/>
          </a:xfrm>
          <a:prstGeom prst="rect">
            <a:avLst/>
          </a:prstGeom>
          <a:ln w="38100">
            <a:solidFill>
              <a:srgbClr val="FFFF00"/>
            </a:solidFill>
          </a:ln>
        </p:spPr>
        <p:txBody>
          <a:bodyPr wrap="square">
            <a:spAutoFit/>
          </a:bodyPr>
          <a:lstStyle/>
          <a:p>
            <a:pPr algn="ctr"/>
            <a:r>
              <a:rPr lang="en-US" sz="1600" dirty="0">
                <a:solidFill>
                  <a:srgbClr val="FFFF00"/>
                </a:solidFill>
                <a:latin typeface="Arial" panose="020B0604020202020204" pitchFamily="34" charset="0"/>
                <a:cs typeface="Arial" panose="020B0604020202020204" pitchFamily="34" charset="0"/>
              </a:rPr>
              <a:t>Data Manipulation and Analysis</a:t>
            </a:r>
            <a:endParaRPr lang="ru-KZ" sz="1600" dirty="0">
              <a:solidFill>
                <a:srgbClr val="FFFF00"/>
              </a:solidFill>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F34DBEFA-F3BD-4F97-8E44-7687838BD1E4}"/>
              </a:ext>
            </a:extLst>
          </p:cNvPr>
          <p:cNvSpPr/>
          <p:nvPr/>
        </p:nvSpPr>
        <p:spPr>
          <a:xfrm>
            <a:off x="1865029" y="2602864"/>
            <a:ext cx="1540500" cy="337278"/>
          </a:xfrm>
          <a:prstGeom prst="rect">
            <a:avLst/>
          </a:prstGeom>
          <a:ln w="38100">
            <a:solidFill>
              <a:srgbClr val="FFFF00"/>
            </a:solidFill>
          </a:ln>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Pandas</a:t>
            </a:r>
            <a:endParaRPr lang="ru-KZ" sz="1600" b="1" dirty="0">
              <a:solidFill>
                <a:srgbClr val="FFFF00"/>
              </a:solidFill>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55DF8BFB-5DEA-4118-8B90-D14886A4892B}"/>
              </a:ext>
            </a:extLst>
          </p:cNvPr>
          <p:cNvSpPr/>
          <p:nvPr/>
        </p:nvSpPr>
        <p:spPr>
          <a:xfrm>
            <a:off x="4622249" y="3515806"/>
            <a:ext cx="4224469" cy="338554"/>
          </a:xfrm>
          <a:prstGeom prst="rect">
            <a:avLst/>
          </a:prstGeom>
          <a:ln w="38100">
            <a:solidFill>
              <a:srgbClr val="FFFF00"/>
            </a:solidFill>
          </a:ln>
        </p:spPr>
        <p:txBody>
          <a:bodyPr wrap="square">
            <a:spAutoFit/>
          </a:bodyPr>
          <a:lstStyle/>
          <a:p>
            <a:pPr algn="ctr"/>
            <a:r>
              <a:rPr lang="en-US" sz="1600" dirty="0">
                <a:solidFill>
                  <a:srgbClr val="FFFF00"/>
                </a:solidFill>
                <a:latin typeface="Arial" panose="020B0604020202020204" pitchFamily="34" charset="0"/>
                <a:cs typeface="Arial" panose="020B0604020202020204" pitchFamily="34" charset="0"/>
              </a:rPr>
              <a:t>Plotting and Visualization</a:t>
            </a:r>
            <a:endParaRPr lang="ru-KZ" sz="1600" dirty="0">
              <a:solidFill>
                <a:srgbClr val="FFFF00"/>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EAE2ADAD-FE47-4140-9928-C4D594528890}"/>
              </a:ext>
            </a:extLst>
          </p:cNvPr>
          <p:cNvSpPr/>
          <p:nvPr/>
        </p:nvSpPr>
        <p:spPr>
          <a:xfrm>
            <a:off x="1865029" y="3552897"/>
            <a:ext cx="1540500" cy="337278"/>
          </a:xfrm>
          <a:prstGeom prst="rect">
            <a:avLst/>
          </a:prstGeom>
          <a:ln w="38100">
            <a:solidFill>
              <a:srgbClr val="FFFF00"/>
            </a:solidFill>
          </a:ln>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Matplotlib</a:t>
            </a:r>
            <a:endParaRPr lang="ru-KZ" sz="1600" b="1" dirty="0">
              <a:solidFill>
                <a:srgbClr val="FFFF00"/>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B124EEFD-B9E4-4ECF-94E6-3532E9122473}"/>
              </a:ext>
            </a:extLst>
          </p:cNvPr>
          <p:cNvSpPr/>
          <p:nvPr/>
        </p:nvSpPr>
        <p:spPr>
          <a:xfrm>
            <a:off x="4622249" y="4454367"/>
            <a:ext cx="4224469" cy="338554"/>
          </a:xfrm>
          <a:prstGeom prst="rect">
            <a:avLst/>
          </a:prstGeom>
          <a:ln w="38100">
            <a:solidFill>
              <a:srgbClr val="FFFF00"/>
            </a:solidFill>
          </a:ln>
        </p:spPr>
        <p:txBody>
          <a:bodyPr wrap="square">
            <a:spAutoFit/>
          </a:bodyPr>
          <a:lstStyle/>
          <a:p>
            <a:pPr algn="ctr"/>
            <a:r>
              <a:rPr lang="en-US" sz="1600" dirty="0">
                <a:solidFill>
                  <a:srgbClr val="FFFF00"/>
                </a:solidFill>
                <a:latin typeface="Arial" panose="020B0604020202020204" pitchFamily="34" charset="0"/>
                <a:cs typeface="Arial" panose="020B0604020202020204" pitchFamily="34" charset="0"/>
              </a:rPr>
              <a:t>Machine Learning and Data Mining</a:t>
            </a:r>
            <a:endParaRPr lang="ru-KZ" sz="1600" dirty="0">
              <a:solidFill>
                <a:srgbClr val="FFFF00"/>
              </a:solidFill>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941FF344-7CA1-4BFD-B647-D39E6F9D76D6}"/>
              </a:ext>
            </a:extLst>
          </p:cNvPr>
          <p:cNvSpPr/>
          <p:nvPr/>
        </p:nvSpPr>
        <p:spPr>
          <a:xfrm>
            <a:off x="1865031" y="4481304"/>
            <a:ext cx="1540501" cy="337278"/>
          </a:xfrm>
          <a:prstGeom prst="rect">
            <a:avLst/>
          </a:prstGeom>
          <a:ln w="38100">
            <a:solidFill>
              <a:srgbClr val="FFFF00"/>
            </a:solidFill>
          </a:ln>
        </p:spPr>
        <p:txBody>
          <a:bodyPr wrap="square">
            <a:spAutoFit/>
          </a:bodyPr>
          <a:lstStyle/>
          <a:p>
            <a:pPr algn="ctr"/>
            <a:r>
              <a:rPr lang="en-US" sz="1600" b="1" dirty="0" err="1">
                <a:solidFill>
                  <a:srgbClr val="FFFF00"/>
                </a:solidFill>
                <a:latin typeface="Arial" panose="020B0604020202020204" pitchFamily="34" charset="0"/>
                <a:cs typeface="Arial" panose="020B0604020202020204" pitchFamily="34" charset="0"/>
              </a:rPr>
              <a:t>Scikit</a:t>
            </a:r>
            <a:r>
              <a:rPr lang="en-US" sz="1600" b="1" dirty="0">
                <a:solidFill>
                  <a:srgbClr val="FFFF00"/>
                </a:solidFill>
                <a:latin typeface="Arial" panose="020B0604020202020204" pitchFamily="34" charset="0"/>
                <a:cs typeface="Arial" panose="020B0604020202020204" pitchFamily="34" charset="0"/>
              </a:rPr>
              <a:t>-learn </a:t>
            </a:r>
            <a:endParaRPr lang="ru-KZ" sz="1600" b="1" dirty="0">
              <a:solidFill>
                <a:srgbClr val="FFFF00"/>
              </a:solidFill>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D24D6AEC-A948-4D0A-9791-92299957C57D}"/>
              </a:ext>
            </a:extLst>
          </p:cNvPr>
          <p:cNvSpPr/>
          <p:nvPr/>
        </p:nvSpPr>
        <p:spPr>
          <a:xfrm>
            <a:off x="4622250" y="5387851"/>
            <a:ext cx="4224469" cy="338554"/>
          </a:xfrm>
          <a:prstGeom prst="rect">
            <a:avLst/>
          </a:prstGeom>
          <a:ln w="38100">
            <a:solidFill>
              <a:srgbClr val="FFFF00"/>
            </a:solidFill>
          </a:ln>
        </p:spPr>
        <p:txBody>
          <a:bodyPr wrap="square">
            <a:spAutoFit/>
          </a:bodyPr>
          <a:lstStyle/>
          <a:p>
            <a:pPr algn="ctr"/>
            <a:r>
              <a:rPr lang="en-US" sz="1600" dirty="0">
                <a:solidFill>
                  <a:srgbClr val="FFFF00"/>
                </a:solidFill>
                <a:latin typeface="Arial" panose="020B0604020202020204" pitchFamily="34" charset="0"/>
                <a:cs typeface="Arial" panose="020B0604020202020204" pitchFamily="34" charset="0"/>
              </a:rPr>
              <a:t>Statistical Modeling, Testing, and Analysis</a:t>
            </a:r>
            <a:endParaRPr lang="ru-KZ" sz="1600" dirty="0">
              <a:solidFill>
                <a:srgbClr val="FFFF00"/>
              </a:solidFill>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91014436-ED4D-4DDF-980D-36BB64F094EF}"/>
              </a:ext>
            </a:extLst>
          </p:cNvPr>
          <p:cNvSpPr/>
          <p:nvPr/>
        </p:nvSpPr>
        <p:spPr>
          <a:xfrm>
            <a:off x="1865028" y="5418628"/>
            <a:ext cx="1540501" cy="337278"/>
          </a:xfrm>
          <a:prstGeom prst="rect">
            <a:avLst/>
          </a:prstGeom>
          <a:ln w="38100">
            <a:solidFill>
              <a:srgbClr val="FFFF00"/>
            </a:solidFill>
          </a:ln>
        </p:spPr>
        <p:txBody>
          <a:bodyPr wrap="square">
            <a:spAutoFit/>
          </a:bodyPr>
          <a:lstStyle/>
          <a:p>
            <a:pPr algn="ctr"/>
            <a:r>
              <a:rPr lang="en-US" sz="1600" b="1" dirty="0" err="1">
                <a:solidFill>
                  <a:srgbClr val="FFFF00"/>
                </a:solidFill>
                <a:latin typeface="Arial" panose="020B0604020202020204" pitchFamily="34" charset="0"/>
                <a:cs typeface="Arial" panose="020B0604020202020204" pitchFamily="34" charset="0"/>
              </a:rPr>
              <a:t>StatsModels</a:t>
            </a:r>
            <a:r>
              <a:rPr lang="en-US" sz="1600" b="1" dirty="0">
                <a:solidFill>
                  <a:srgbClr val="FFFF00"/>
                </a:solidFill>
                <a:latin typeface="Arial" panose="020B0604020202020204" pitchFamily="34" charset="0"/>
                <a:cs typeface="Arial" panose="020B0604020202020204" pitchFamily="34" charset="0"/>
              </a:rPr>
              <a:t> </a:t>
            </a:r>
            <a:endParaRPr lang="ru-KZ" sz="1600" b="1" dirty="0">
              <a:solidFill>
                <a:srgbClr val="FFFF00"/>
              </a:solidFill>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AEC705EE-C5C6-4581-9946-448FEE2F34F7}"/>
              </a:ext>
            </a:extLst>
          </p:cNvPr>
          <p:cNvSpPr/>
          <p:nvPr/>
        </p:nvSpPr>
        <p:spPr>
          <a:xfrm>
            <a:off x="4622251" y="6331490"/>
            <a:ext cx="4224469" cy="338554"/>
          </a:xfrm>
          <a:prstGeom prst="rect">
            <a:avLst/>
          </a:prstGeom>
          <a:ln w="38100">
            <a:solidFill>
              <a:srgbClr val="FFFF00"/>
            </a:solidFill>
          </a:ln>
        </p:spPr>
        <p:txBody>
          <a:bodyPr wrap="square">
            <a:spAutoFit/>
          </a:bodyPr>
          <a:lstStyle/>
          <a:p>
            <a:pPr algn="ctr"/>
            <a:r>
              <a:rPr lang="en-US" sz="1600" dirty="0">
                <a:solidFill>
                  <a:srgbClr val="FFFF00"/>
                </a:solidFill>
                <a:latin typeface="Arial" panose="020B0604020202020204" pitchFamily="34" charset="0"/>
                <a:cs typeface="Arial" panose="020B0604020202020204" pitchFamily="34" charset="0"/>
              </a:rPr>
              <a:t>For Statistical Data Visualization</a:t>
            </a:r>
            <a:endParaRPr lang="ru-KZ" sz="1600" dirty="0">
              <a:solidFill>
                <a:srgbClr val="FFFF00"/>
              </a:solidFill>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75CA2D97-B59B-4694-8308-7A1A000C41AD}"/>
              </a:ext>
            </a:extLst>
          </p:cNvPr>
          <p:cNvSpPr/>
          <p:nvPr/>
        </p:nvSpPr>
        <p:spPr>
          <a:xfrm>
            <a:off x="1865028" y="6362267"/>
            <a:ext cx="1540501" cy="337278"/>
          </a:xfrm>
          <a:prstGeom prst="rect">
            <a:avLst/>
          </a:prstGeom>
          <a:ln w="38100">
            <a:solidFill>
              <a:srgbClr val="FFFF00"/>
            </a:solidFill>
          </a:ln>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Seaborn</a:t>
            </a:r>
            <a:endParaRPr lang="ru-KZ" sz="1600" b="1" dirty="0">
              <a:solidFill>
                <a:srgbClr val="FFFF00"/>
              </a:solidFill>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E372B67E-7EA4-4DB7-8983-047570DA587B}"/>
              </a:ext>
            </a:extLst>
          </p:cNvPr>
          <p:cNvSpPr/>
          <p:nvPr/>
        </p:nvSpPr>
        <p:spPr>
          <a:xfrm>
            <a:off x="1865029" y="1950800"/>
            <a:ext cx="1540500" cy="337278"/>
          </a:xfrm>
          <a:prstGeom prst="rect">
            <a:avLst/>
          </a:prstGeom>
          <a:ln w="38100">
            <a:solidFill>
              <a:srgbClr val="FFFF00"/>
            </a:solidFill>
          </a:ln>
        </p:spPr>
        <p:txBody>
          <a:bodyPr wrap="square">
            <a:spAutoFit/>
          </a:bodyPr>
          <a:lstStyle/>
          <a:p>
            <a:pPr algn="ctr"/>
            <a:r>
              <a:rPr lang="en-US" sz="1600" b="1" dirty="0">
                <a:solidFill>
                  <a:srgbClr val="FFFF00"/>
                </a:solidFill>
                <a:latin typeface="Arial" panose="020B0604020202020204" pitchFamily="34" charset="0"/>
                <a:cs typeface="Arial" panose="020B0604020202020204" pitchFamily="34" charset="0"/>
              </a:rPr>
              <a:t>SciPy</a:t>
            </a:r>
            <a:endParaRPr lang="ru-KZ" sz="1600" b="1" dirty="0">
              <a:solidFill>
                <a:srgbClr val="FFFF00"/>
              </a:solidFill>
              <a:latin typeface="Arial" panose="020B0604020202020204" pitchFamily="34" charset="0"/>
              <a:cs typeface="Arial" panose="020B0604020202020204" pitchFamily="34" charset="0"/>
            </a:endParaRPr>
          </a:p>
        </p:txBody>
      </p:sp>
      <p:cxnSp>
        <p:nvCxnSpPr>
          <p:cNvPr id="24" name="Прямая со стрелкой 23">
            <a:extLst>
              <a:ext uri="{FF2B5EF4-FFF2-40B4-BE49-F238E27FC236}">
                <a16:creationId xmlns:a16="http://schemas.microsoft.com/office/drawing/2014/main" id="{0BC0A4DA-511D-4EF3-BF87-964DCA5E9BE6}"/>
              </a:ext>
            </a:extLst>
          </p:cNvPr>
          <p:cNvCxnSpPr>
            <a:cxnSpLocks/>
            <a:stCxn id="7" idx="3"/>
            <a:endCxn id="9" idx="1"/>
          </p:cNvCxnSpPr>
          <p:nvPr/>
        </p:nvCxnSpPr>
        <p:spPr>
          <a:xfrm>
            <a:off x="3405529" y="1456667"/>
            <a:ext cx="1216719" cy="341138"/>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26" name="Прямая со стрелкой 25">
            <a:extLst>
              <a:ext uri="{FF2B5EF4-FFF2-40B4-BE49-F238E27FC236}">
                <a16:creationId xmlns:a16="http://schemas.microsoft.com/office/drawing/2014/main" id="{B53F51B1-41D8-4298-A6A0-83A445DFB260}"/>
              </a:ext>
            </a:extLst>
          </p:cNvPr>
          <p:cNvCxnSpPr>
            <a:cxnSpLocks/>
            <a:stCxn id="20" idx="3"/>
            <a:endCxn id="9" idx="1"/>
          </p:cNvCxnSpPr>
          <p:nvPr/>
        </p:nvCxnSpPr>
        <p:spPr>
          <a:xfrm flipV="1">
            <a:off x="3405529" y="1797805"/>
            <a:ext cx="1216719" cy="321634"/>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a:extLst>
              <a:ext uri="{FF2B5EF4-FFF2-40B4-BE49-F238E27FC236}">
                <a16:creationId xmlns:a16="http://schemas.microsoft.com/office/drawing/2014/main" id="{885D32EF-6FF2-40E9-8235-0DF0B523BB87}"/>
              </a:ext>
            </a:extLst>
          </p:cNvPr>
          <p:cNvCxnSpPr>
            <a:cxnSpLocks/>
            <a:stCxn id="11" idx="3"/>
            <a:endCxn id="10" idx="1"/>
          </p:cNvCxnSpPr>
          <p:nvPr/>
        </p:nvCxnSpPr>
        <p:spPr>
          <a:xfrm flipV="1">
            <a:off x="3405529" y="2741444"/>
            <a:ext cx="1216720" cy="30059"/>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a:extLst>
              <a:ext uri="{FF2B5EF4-FFF2-40B4-BE49-F238E27FC236}">
                <a16:creationId xmlns:a16="http://schemas.microsoft.com/office/drawing/2014/main" id="{80A43C41-6EF9-421A-8339-68671C3FBBF0}"/>
              </a:ext>
            </a:extLst>
          </p:cNvPr>
          <p:cNvCxnSpPr>
            <a:cxnSpLocks/>
            <a:stCxn id="13" idx="3"/>
            <a:endCxn id="12" idx="1"/>
          </p:cNvCxnSpPr>
          <p:nvPr/>
        </p:nvCxnSpPr>
        <p:spPr>
          <a:xfrm flipV="1">
            <a:off x="3405529" y="3685083"/>
            <a:ext cx="1216720" cy="36453"/>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a:extLst>
              <a:ext uri="{FF2B5EF4-FFF2-40B4-BE49-F238E27FC236}">
                <a16:creationId xmlns:a16="http://schemas.microsoft.com/office/drawing/2014/main" id="{F2D67582-3C2B-435D-B843-A412F572A9E5}"/>
              </a:ext>
            </a:extLst>
          </p:cNvPr>
          <p:cNvCxnSpPr>
            <a:cxnSpLocks/>
            <a:stCxn id="15" idx="3"/>
            <a:endCxn id="14" idx="1"/>
          </p:cNvCxnSpPr>
          <p:nvPr/>
        </p:nvCxnSpPr>
        <p:spPr>
          <a:xfrm flipV="1">
            <a:off x="3405532" y="4623644"/>
            <a:ext cx="1216717" cy="26299"/>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a:extLst>
              <a:ext uri="{FF2B5EF4-FFF2-40B4-BE49-F238E27FC236}">
                <a16:creationId xmlns:a16="http://schemas.microsoft.com/office/drawing/2014/main" id="{A7AF4B62-527A-48C4-B134-2A9BFB0CF527}"/>
              </a:ext>
            </a:extLst>
          </p:cNvPr>
          <p:cNvCxnSpPr>
            <a:cxnSpLocks/>
            <a:stCxn id="17" idx="3"/>
            <a:endCxn id="16" idx="1"/>
          </p:cNvCxnSpPr>
          <p:nvPr/>
        </p:nvCxnSpPr>
        <p:spPr>
          <a:xfrm flipV="1">
            <a:off x="3405529" y="5557128"/>
            <a:ext cx="1216721" cy="30139"/>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38" name="Прямая со стрелкой 37">
            <a:extLst>
              <a:ext uri="{FF2B5EF4-FFF2-40B4-BE49-F238E27FC236}">
                <a16:creationId xmlns:a16="http://schemas.microsoft.com/office/drawing/2014/main" id="{57245FDC-427C-41B7-8A20-F6C5AF541FA4}"/>
              </a:ext>
            </a:extLst>
          </p:cNvPr>
          <p:cNvCxnSpPr>
            <a:cxnSpLocks/>
            <a:stCxn id="19" idx="3"/>
            <a:endCxn id="18" idx="1"/>
          </p:cNvCxnSpPr>
          <p:nvPr/>
        </p:nvCxnSpPr>
        <p:spPr>
          <a:xfrm flipV="1">
            <a:off x="3405529" y="6500767"/>
            <a:ext cx="1216722" cy="30139"/>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pic>
        <p:nvPicPr>
          <p:cNvPr id="23" name="Picture 2" descr="NumPy">
            <a:extLst>
              <a:ext uri="{FF2B5EF4-FFF2-40B4-BE49-F238E27FC236}">
                <a16:creationId xmlns:a16="http://schemas.microsoft.com/office/drawing/2014/main" id="{58BA701A-AAF5-460F-9779-C35379D03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51" y="1288031"/>
            <a:ext cx="1148916" cy="3893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0BFB60B4-5B7C-4E02-A128-851CF4335B94}"/>
              </a:ext>
            </a:extLst>
          </p:cNvPr>
          <p:cNvPicPr>
            <a:picLocks noChangeAspect="1"/>
          </p:cNvPicPr>
          <p:nvPr/>
        </p:nvPicPr>
        <p:blipFill rotWithShape="1">
          <a:blip r:embed="rId4">
            <a:extLst>
              <a:ext uri="{28A0092B-C50C-407E-A947-70E740481C1C}">
                <a14:useLocalDpi xmlns:a14="http://schemas.microsoft.com/office/drawing/2010/main" val="0"/>
              </a:ext>
            </a:extLst>
          </a:blip>
          <a:srcRect l="1038" r="41257"/>
          <a:stretch/>
        </p:blipFill>
        <p:spPr>
          <a:xfrm>
            <a:off x="295651" y="1973319"/>
            <a:ext cx="1148917" cy="337277"/>
          </a:xfrm>
          <a:prstGeom prst="rect">
            <a:avLst/>
          </a:prstGeom>
        </p:spPr>
      </p:pic>
      <p:pic>
        <p:nvPicPr>
          <p:cNvPr id="53" name="Picture 2" descr="Logo">
            <a:extLst>
              <a:ext uri="{FF2B5EF4-FFF2-40B4-BE49-F238E27FC236}">
                <a16:creationId xmlns:a16="http://schemas.microsoft.com/office/drawing/2014/main" id="{103F5623-761E-4F09-943D-51B7E3E97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07" y="2677701"/>
            <a:ext cx="1141862" cy="23788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Logo">
            <a:extLst>
              <a:ext uri="{FF2B5EF4-FFF2-40B4-BE49-F238E27FC236}">
                <a16:creationId xmlns:a16="http://schemas.microsoft.com/office/drawing/2014/main" id="{0C402896-C5D1-485B-989E-9EB8667F7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862" y="4481305"/>
            <a:ext cx="1048435" cy="3800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
            <a:extLst>
              <a:ext uri="{FF2B5EF4-FFF2-40B4-BE49-F238E27FC236}">
                <a16:creationId xmlns:a16="http://schemas.microsoft.com/office/drawing/2014/main" id="{201686B8-2F37-4342-A215-448C3D532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507" y="3582834"/>
            <a:ext cx="1141860" cy="257050"/>
          </a:xfrm>
          <a:prstGeom prst="rect">
            <a:avLst/>
          </a:prstGeom>
        </p:spPr>
      </p:pic>
      <p:pic>
        <p:nvPicPr>
          <p:cNvPr id="57" name="Рисунок 56">
            <a:extLst>
              <a:ext uri="{FF2B5EF4-FFF2-40B4-BE49-F238E27FC236}">
                <a16:creationId xmlns:a16="http://schemas.microsoft.com/office/drawing/2014/main" id="{B3F4CF75-4236-4653-B902-BDC002ACA387}"/>
              </a:ext>
            </a:extLst>
          </p:cNvPr>
          <p:cNvPicPr>
            <a:picLocks noChangeAspect="1"/>
          </p:cNvPicPr>
          <p:nvPr/>
        </p:nvPicPr>
        <p:blipFill>
          <a:blip r:embed="rId8"/>
          <a:stretch>
            <a:fillRect/>
          </a:stretch>
        </p:blipFill>
        <p:spPr>
          <a:xfrm>
            <a:off x="597099" y="5292583"/>
            <a:ext cx="596987" cy="619515"/>
          </a:xfrm>
          <a:prstGeom prst="rect">
            <a:avLst/>
          </a:prstGeom>
        </p:spPr>
      </p:pic>
      <p:pic>
        <p:nvPicPr>
          <p:cNvPr id="1026" name="Picture 2">
            <a:extLst>
              <a:ext uri="{FF2B5EF4-FFF2-40B4-BE49-F238E27FC236}">
                <a16:creationId xmlns:a16="http://schemas.microsoft.com/office/drawing/2014/main" id="{21555B07-C4B6-4F72-B44A-705BF03436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6382129"/>
            <a:ext cx="1398168" cy="33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5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5179" y="2973502"/>
            <a:ext cx="1350818" cy="338554"/>
          </a:xfrm>
          <a:prstGeom prst="rect">
            <a:avLst/>
          </a:prstGeom>
          <a:noFill/>
          <a:ln w="38100">
            <a:solidFill>
              <a:srgbClr val="FFFF00"/>
            </a:solidFill>
          </a:ln>
        </p:spPr>
        <p:txBody>
          <a:bodyPr wrap="square" rtlCol="0">
            <a:spAutoFit/>
          </a:bodyPr>
          <a:lstStyle/>
          <a:p>
            <a:pPr algn="r"/>
            <a:r>
              <a:rPr lang="en-US" sz="1600" dirty="0">
                <a:solidFill>
                  <a:schemeClr val="bg1"/>
                </a:solidFill>
                <a:latin typeface="Courier New" panose="02070309020205020404" pitchFamily="49" charset="0"/>
                <a:cs typeface="Courier New" panose="02070309020205020404" pitchFamily="49" charset="0"/>
              </a:rPr>
              <a:t>In [ ]:</a:t>
            </a:r>
          </a:p>
        </p:txBody>
      </p:sp>
      <p:sp>
        <p:nvSpPr>
          <p:cNvPr id="4" name="Slide Number Placeholder 3"/>
          <p:cNvSpPr>
            <a:spLocks noGrp="1"/>
          </p:cNvSpPr>
          <p:nvPr>
            <p:ph type="sldNum" sz="quarter" idx="12"/>
          </p:nvPr>
        </p:nvSpPr>
        <p:spPr/>
        <p:txBody>
          <a:bodyPr/>
          <a:lstStyle/>
          <a:p>
            <a:fld id="{B841CA95-E0BC-48B5-948A-ECC494EB4D84}" type="slidenum">
              <a:rPr lang="en-US" smtClean="0"/>
              <a:t>8</a:t>
            </a:fld>
            <a:endParaRPr lang="en-US"/>
          </a:p>
        </p:txBody>
      </p:sp>
      <p:sp>
        <p:nvSpPr>
          <p:cNvPr id="2" name="Title 1"/>
          <p:cNvSpPr>
            <a:spLocks noGrp="1"/>
          </p:cNvSpPr>
          <p:nvPr>
            <p:ph type="title" idx="4294967295"/>
          </p:nvPr>
        </p:nvSpPr>
        <p:spPr>
          <a:xfrm>
            <a:off x="1" y="693440"/>
            <a:ext cx="9144000" cy="680826"/>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Loading Python Libraries</a:t>
            </a:r>
          </a:p>
        </p:txBody>
      </p:sp>
      <p:sp>
        <p:nvSpPr>
          <p:cNvPr id="7" name="TextBox 6"/>
          <p:cNvSpPr txBox="1"/>
          <p:nvPr/>
        </p:nvSpPr>
        <p:spPr>
          <a:xfrm>
            <a:off x="2980999" y="2973503"/>
            <a:ext cx="4600899" cy="1754326"/>
          </a:xfrm>
          <a:prstGeom prst="rect">
            <a:avLst/>
          </a:prstGeom>
          <a:noFill/>
          <a:ln w="38100">
            <a:solidFill>
              <a:srgbClr val="FFFF00"/>
            </a:solidFill>
          </a:ln>
        </p:spPr>
        <p:txBody>
          <a:bodyPr wrap="square" rtlCol="0">
            <a:spAutoFit/>
          </a:bodyPr>
          <a:lstStyle/>
          <a:p>
            <a:r>
              <a:rPr lang="en-US" i="1" dirty="0">
                <a:solidFill>
                  <a:schemeClr val="bg1"/>
                </a:solidFill>
                <a:latin typeface="Courier New" panose="02070309020205020404" pitchFamily="49" charset="0"/>
                <a:cs typeface="Courier New" panose="02070309020205020404" pitchFamily="49" charset="0"/>
              </a:rPr>
              <a:t>#Import Python Libraries</a:t>
            </a:r>
          </a:p>
          <a:p>
            <a:r>
              <a:rPr lang="en-US" b="1" dirty="0">
                <a:solidFill>
                  <a:schemeClr val="bg1"/>
                </a:solidFill>
                <a:latin typeface="Courier New" panose="02070309020205020404" pitchFamily="49" charset="0"/>
                <a:cs typeface="Courier New" panose="02070309020205020404" pitchFamily="49" charset="0"/>
              </a:rPr>
              <a:t>import</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numpy</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as</a:t>
            </a:r>
            <a:r>
              <a:rPr lang="en-US" dirty="0">
                <a:solidFill>
                  <a:schemeClr val="bg1"/>
                </a:solidFill>
                <a:latin typeface="Courier New" panose="02070309020205020404" pitchFamily="49" charset="0"/>
                <a:cs typeface="Courier New" panose="02070309020205020404" pitchFamily="49" charset="0"/>
              </a:rPr>
              <a:t> np</a:t>
            </a:r>
          </a:p>
          <a:p>
            <a:r>
              <a:rPr lang="en-US" b="1" dirty="0">
                <a:solidFill>
                  <a:schemeClr val="bg1"/>
                </a:solidFill>
                <a:latin typeface="Courier New" panose="02070309020205020404" pitchFamily="49" charset="0"/>
                <a:cs typeface="Courier New" panose="02070309020205020404" pitchFamily="49" charset="0"/>
              </a:rPr>
              <a:t>import</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scipy</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as</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sp</a:t>
            </a:r>
            <a:endParaRPr lang="en-US" dirty="0">
              <a:solidFill>
                <a:schemeClr val="bg1"/>
              </a:solidFill>
              <a:latin typeface="Courier New" panose="02070309020205020404" pitchFamily="49" charset="0"/>
              <a:cs typeface="Courier New" panose="02070309020205020404" pitchFamily="49" charset="0"/>
            </a:endParaRPr>
          </a:p>
          <a:p>
            <a:r>
              <a:rPr lang="en-US" b="1" dirty="0">
                <a:solidFill>
                  <a:schemeClr val="bg1"/>
                </a:solidFill>
                <a:latin typeface="Courier New" panose="02070309020205020404" pitchFamily="49" charset="0"/>
                <a:cs typeface="Courier New" panose="02070309020205020404" pitchFamily="49" charset="0"/>
              </a:rPr>
              <a:t>import</a:t>
            </a:r>
            <a:r>
              <a:rPr lang="en-US" dirty="0">
                <a:solidFill>
                  <a:schemeClr val="bg1"/>
                </a:solidFill>
                <a:latin typeface="Courier New" panose="02070309020205020404" pitchFamily="49" charset="0"/>
                <a:cs typeface="Courier New" panose="02070309020205020404" pitchFamily="49" charset="0"/>
              </a:rPr>
              <a:t> pandas </a:t>
            </a:r>
            <a:r>
              <a:rPr lang="en-US" b="1" dirty="0">
                <a:solidFill>
                  <a:schemeClr val="bg1"/>
                </a:solidFill>
                <a:latin typeface="Courier New" panose="02070309020205020404" pitchFamily="49" charset="0"/>
                <a:cs typeface="Courier New" panose="02070309020205020404" pitchFamily="49" charset="0"/>
              </a:rPr>
              <a:t>as</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pd</a:t>
            </a:r>
            <a:endParaRPr lang="en-US" dirty="0">
              <a:solidFill>
                <a:schemeClr val="bg1"/>
              </a:solidFill>
              <a:latin typeface="Courier New" panose="02070309020205020404" pitchFamily="49" charset="0"/>
              <a:cs typeface="Courier New" panose="02070309020205020404" pitchFamily="49" charset="0"/>
            </a:endParaRPr>
          </a:p>
          <a:p>
            <a:r>
              <a:rPr lang="en-US" b="1" dirty="0">
                <a:solidFill>
                  <a:schemeClr val="bg1"/>
                </a:solidFill>
                <a:latin typeface="Courier New" panose="02070309020205020404" pitchFamily="49" charset="0"/>
                <a:cs typeface="Courier New" panose="02070309020205020404" pitchFamily="49" charset="0"/>
              </a:rPr>
              <a:t>import</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matplotlib</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as</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mpl</a:t>
            </a:r>
            <a:endParaRPr lang="en-US" dirty="0">
              <a:solidFill>
                <a:schemeClr val="bg1"/>
              </a:solidFill>
              <a:latin typeface="Courier New" panose="02070309020205020404" pitchFamily="49" charset="0"/>
              <a:cs typeface="Courier New" panose="02070309020205020404" pitchFamily="49" charset="0"/>
            </a:endParaRPr>
          </a:p>
          <a:p>
            <a:r>
              <a:rPr lang="en-US" b="1" dirty="0">
                <a:solidFill>
                  <a:schemeClr val="bg1"/>
                </a:solidFill>
                <a:latin typeface="Courier New" panose="02070309020205020404" pitchFamily="49" charset="0"/>
                <a:cs typeface="Courier New" panose="02070309020205020404" pitchFamily="49" charset="0"/>
              </a:rPr>
              <a:t>import</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seaborn</a:t>
            </a:r>
            <a:r>
              <a:rPr lang="en-US" dirty="0">
                <a:solidFill>
                  <a:schemeClr val="bg1"/>
                </a:solidFill>
                <a:latin typeface="Courier New" panose="02070309020205020404" pitchFamily="49" charset="0"/>
                <a:cs typeface="Courier New" panose="02070309020205020404" pitchFamily="49" charset="0"/>
              </a:rPr>
              <a:t> </a:t>
            </a:r>
            <a:r>
              <a:rPr lang="en-US" b="1" dirty="0">
                <a:solidFill>
                  <a:schemeClr val="bg1"/>
                </a:solidFill>
                <a:latin typeface="Courier New" panose="02070309020205020404" pitchFamily="49" charset="0"/>
                <a:cs typeface="Courier New" panose="02070309020205020404" pitchFamily="49" charset="0"/>
              </a:rPr>
              <a:t>as</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sns</a:t>
            </a:r>
            <a:endParaRPr lang="en-US" dirty="0">
              <a:solidFill>
                <a:schemeClr val="bg1"/>
              </a:solidFill>
              <a:latin typeface="Courier New" panose="02070309020205020404" pitchFamily="49" charset="0"/>
              <a:cs typeface="Courier New" panose="02070309020205020404" pitchFamily="49" charset="0"/>
            </a:endParaRPr>
          </a:p>
        </p:txBody>
      </p:sp>
      <p:sp>
        <p:nvSpPr>
          <p:cNvPr id="8" name="Rectangle 7"/>
          <p:cNvSpPr/>
          <p:nvPr/>
        </p:nvSpPr>
        <p:spPr>
          <a:xfrm>
            <a:off x="1440177" y="2881860"/>
            <a:ext cx="6332210" cy="191874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 name="Straight Connector 9"/>
          <p:cNvCxnSpPr>
            <a:cxnSpLocks/>
          </p:cNvCxnSpPr>
          <p:nvPr/>
        </p:nvCxnSpPr>
        <p:spPr>
          <a:xfrm>
            <a:off x="1440177" y="2881860"/>
            <a:ext cx="0" cy="1918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97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829" y="1570481"/>
            <a:ext cx="1179753" cy="338554"/>
          </a:xfrm>
          <a:prstGeom prst="rect">
            <a:avLst/>
          </a:prstGeom>
          <a:noFill/>
          <a:ln w="38100">
            <a:solidFill>
              <a:srgbClr val="FFFF00"/>
            </a:solidFill>
          </a:ln>
        </p:spPr>
        <p:txBody>
          <a:bodyPr wrap="square" rtlCol="0">
            <a:spAutoFit/>
          </a:bodyPr>
          <a:lstStyle/>
          <a:p>
            <a:pPr algn="r"/>
            <a:r>
              <a:rPr lang="en-US" sz="1600" dirty="0">
                <a:solidFill>
                  <a:schemeClr val="bg1"/>
                </a:solidFill>
                <a:latin typeface="Courier New" panose="02070309020205020404" pitchFamily="49" charset="0"/>
                <a:cs typeface="Courier New" panose="02070309020205020404" pitchFamily="49" charset="0"/>
              </a:rPr>
              <a:t>In [ ]:</a:t>
            </a:r>
          </a:p>
        </p:txBody>
      </p:sp>
      <p:sp>
        <p:nvSpPr>
          <p:cNvPr id="2" name="Title 1"/>
          <p:cNvSpPr>
            <a:spLocks noGrp="1"/>
          </p:cNvSpPr>
          <p:nvPr>
            <p:ph type="title" idx="4294967295"/>
          </p:nvPr>
        </p:nvSpPr>
        <p:spPr>
          <a:xfrm>
            <a:off x="0" y="678802"/>
            <a:ext cx="9144000" cy="614362"/>
          </a:xfrm>
        </p:spPr>
        <p:txBody>
          <a:bodyPr>
            <a:normAutofit/>
          </a:bodyPr>
          <a:lstStyle/>
          <a:p>
            <a:pPr algn="ctr"/>
            <a:r>
              <a:rPr lang="en-US" sz="3200" b="1" dirty="0">
                <a:solidFill>
                  <a:srgbClr val="FFFF00"/>
                </a:solidFill>
                <a:latin typeface="Arial" panose="020B0604020202020204" pitchFamily="34" charset="0"/>
                <a:cs typeface="Arial" panose="020B0604020202020204" pitchFamily="34" charset="0"/>
              </a:rPr>
              <a:t>Reading data using pandas</a:t>
            </a:r>
          </a:p>
        </p:txBody>
      </p:sp>
      <p:sp>
        <p:nvSpPr>
          <p:cNvPr id="7" name="TextBox 6"/>
          <p:cNvSpPr txBox="1"/>
          <p:nvPr/>
        </p:nvSpPr>
        <p:spPr>
          <a:xfrm>
            <a:off x="1460837" y="1570482"/>
            <a:ext cx="7435514" cy="1107996"/>
          </a:xfrm>
          <a:prstGeom prst="rect">
            <a:avLst/>
          </a:prstGeom>
          <a:noFill/>
          <a:ln w="38100">
            <a:solidFill>
              <a:srgbClr val="FFFF00"/>
            </a:solidFill>
          </a:ln>
        </p:spPr>
        <p:txBody>
          <a:bodyPr wrap="square" rtlCol="0">
            <a:spAutoFit/>
          </a:bodyPr>
          <a:lstStyle/>
          <a:p>
            <a:r>
              <a:rPr lang="en-US" i="1" dirty="0">
                <a:solidFill>
                  <a:schemeClr val="bg1"/>
                </a:solidFill>
                <a:latin typeface="Courier New" panose="02070309020205020404" pitchFamily="49" charset="0"/>
                <a:cs typeface="Courier New" panose="02070309020205020404" pitchFamily="49" charset="0"/>
              </a:rPr>
              <a:t>#Read csv file</a:t>
            </a:r>
          </a:p>
          <a:p>
            <a:r>
              <a:rPr lang="en-US" sz="1600" dirty="0" err="1">
                <a:solidFill>
                  <a:schemeClr val="bg1"/>
                </a:solidFill>
                <a:latin typeface="Courier New" panose="02070309020205020404" pitchFamily="49" charset="0"/>
                <a:cs typeface="Courier New" panose="02070309020205020404" pitchFamily="49" charset="0"/>
              </a:rPr>
              <a:t>df</a:t>
            </a:r>
            <a:r>
              <a:rPr lang="en-US" sz="1600" dirty="0">
                <a:solidFill>
                  <a:schemeClr val="bg1"/>
                </a:solidFill>
                <a:latin typeface="Courier New" panose="02070309020205020404" pitchFamily="49" charset="0"/>
                <a:cs typeface="Courier New" panose="02070309020205020404" pitchFamily="49" charset="0"/>
              </a:rPr>
              <a:t> = </a:t>
            </a:r>
            <a:r>
              <a:rPr lang="en-US" sz="1600" dirty="0" err="1">
                <a:solidFill>
                  <a:schemeClr val="bg1"/>
                </a:solidFill>
                <a:latin typeface="Courier New" panose="02070309020205020404" pitchFamily="49" charset="0"/>
                <a:cs typeface="Courier New" panose="02070309020205020404" pitchFamily="49" charset="0"/>
              </a:rPr>
              <a:t>pd.read_csv</a:t>
            </a:r>
            <a:r>
              <a:rPr lang="en-US" sz="1600" dirty="0">
                <a:solidFill>
                  <a:schemeClr val="bg1"/>
                </a:solidFill>
                <a:latin typeface="Courier New" panose="02070309020205020404" pitchFamily="49" charset="0"/>
                <a:cs typeface="Courier New" panose="02070309020205020404" pitchFamily="49" charset="0"/>
              </a:rPr>
              <a:t>("http://rcs.bu.edu/examples/python/</a:t>
            </a:r>
            <a:r>
              <a:rPr lang="en-US" sz="1600" dirty="0" err="1">
                <a:solidFill>
                  <a:schemeClr val="bg1"/>
                </a:solidFill>
                <a:latin typeface="Courier New" panose="02070309020205020404" pitchFamily="49" charset="0"/>
                <a:cs typeface="Courier New" panose="02070309020205020404" pitchFamily="49" charset="0"/>
              </a:rPr>
              <a:t>data_analysis</a:t>
            </a:r>
            <a:r>
              <a:rPr lang="en-US" sz="1600" dirty="0">
                <a:solidFill>
                  <a:schemeClr val="bg1"/>
                </a:solidFill>
                <a:latin typeface="Courier New" panose="02070309020205020404" pitchFamily="49" charset="0"/>
                <a:cs typeface="Courier New" panose="02070309020205020404" pitchFamily="49" charset="0"/>
              </a:rPr>
              <a:t>/Salaries.csv")</a:t>
            </a:r>
          </a:p>
        </p:txBody>
      </p:sp>
      <p:sp>
        <p:nvSpPr>
          <p:cNvPr id="3" name="TextBox 2"/>
          <p:cNvSpPr txBox="1"/>
          <p:nvPr/>
        </p:nvSpPr>
        <p:spPr>
          <a:xfrm>
            <a:off x="57150" y="4312681"/>
            <a:ext cx="9016322" cy="2135200"/>
          </a:xfrm>
          <a:prstGeom prst="rect">
            <a:avLst/>
          </a:prstGeom>
          <a:noFill/>
          <a:ln w="38100">
            <a:solidFill>
              <a:srgbClr val="FFFF00"/>
            </a:solidFill>
          </a:ln>
        </p:spPr>
        <p:txBody>
          <a:bodyPr wrap="square" rtlCol="0">
            <a:spAutoFit/>
          </a:bodyPr>
          <a:lstStyle/>
          <a:p>
            <a:pPr>
              <a:lnSpc>
                <a:spcPct val="150000"/>
              </a:lnSpc>
            </a:pPr>
            <a:r>
              <a:rPr lang="en-US" dirty="0" err="1">
                <a:solidFill>
                  <a:schemeClr val="bg1"/>
                </a:solidFill>
                <a:latin typeface="Courier New" panose="02070309020205020404" pitchFamily="49" charset="0"/>
                <a:cs typeface="Courier New" panose="02070309020205020404" pitchFamily="49" charset="0"/>
              </a:rPr>
              <a:t>pd.read_excel</a:t>
            </a:r>
            <a:r>
              <a:rPr lang="en-US" dirty="0">
                <a:solidFill>
                  <a:schemeClr val="bg1"/>
                </a:solidFill>
                <a:latin typeface="Courier New" panose="02070309020205020404" pitchFamily="49" charset="0"/>
                <a:cs typeface="Courier New" panose="02070309020205020404" pitchFamily="49" charset="0"/>
              </a:rPr>
              <a:t>('myfile.xlsx',</a:t>
            </a:r>
            <a:r>
              <a:rPr lang="en-US" dirty="0" err="1">
                <a:solidFill>
                  <a:schemeClr val="bg1"/>
                </a:solidFill>
                <a:latin typeface="Courier New" panose="02070309020205020404" pitchFamily="49" charset="0"/>
                <a:cs typeface="Courier New" panose="02070309020205020404" pitchFamily="49" charset="0"/>
              </a:rPr>
              <a:t>sheet_name</a:t>
            </a:r>
            <a:r>
              <a:rPr lang="en-US" dirty="0">
                <a:solidFill>
                  <a:schemeClr val="bg1"/>
                </a:solidFill>
                <a:latin typeface="Courier New" panose="02070309020205020404" pitchFamily="49" charset="0"/>
                <a:cs typeface="Courier New" panose="02070309020205020404" pitchFamily="49" charset="0"/>
              </a:rPr>
              <a:t>='Sheet1', </a:t>
            </a:r>
            <a:r>
              <a:rPr lang="en-US" dirty="0" err="1">
                <a:solidFill>
                  <a:schemeClr val="bg1"/>
                </a:solidFill>
                <a:latin typeface="Courier New" panose="02070309020205020404" pitchFamily="49" charset="0"/>
                <a:cs typeface="Courier New" panose="02070309020205020404" pitchFamily="49" charset="0"/>
              </a:rPr>
              <a:t>index_col</a:t>
            </a:r>
            <a:r>
              <a:rPr lang="en-US" dirty="0">
                <a:solidFill>
                  <a:schemeClr val="bg1"/>
                </a:solidFill>
                <a:latin typeface="Courier New" panose="02070309020205020404" pitchFamily="49" charset="0"/>
                <a:cs typeface="Courier New" panose="02070309020205020404" pitchFamily="49" charset="0"/>
              </a:rPr>
              <a:t>=None, </a:t>
            </a:r>
            <a:r>
              <a:rPr lang="en-US" dirty="0" err="1">
                <a:solidFill>
                  <a:schemeClr val="bg1"/>
                </a:solidFill>
                <a:latin typeface="Courier New" panose="02070309020205020404" pitchFamily="49" charset="0"/>
                <a:cs typeface="Courier New" panose="02070309020205020404" pitchFamily="49" charset="0"/>
              </a:rPr>
              <a:t>na_values</a:t>
            </a:r>
            <a:r>
              <a:rPr lang="en-US" dirty="0">
                <a:solidFill>
                  <a:schemeClr val="bg1"/>
                </a:solidFill>
                <a:latin typeface="Courier New" panose="02070309020205020404" pitchFamily="49" charset="0"/>
                <a:cs typeface="Courier New" panose="02070309020205020404" pitchFamily="49" charset="0"/>
              </a:rPr>
              <a:t>=['NA'])</a:t>
            </a:r>
          </a:p>
          <a:p>
            <a:pPr>
              <a:lnSpc>
                <a:spcPct val="150000"/>
              </a:lnSpc>
            </a:pPr>
            <a:r>
              <a:rPr lang="en-US" dirty="0" err="1">
                <a:solidFill>
                  <a:schemeClr val="bg1"/>
                </a:solidFill>
                <a:latin typeface="Courier New" panose="02070309020205020404" pitchFamily="49" charset="0"/>
                <a:cs typeface="Courier New" panose="02070309020205020404" pitchFamily="49" charset="0"/>
              </a:rPr>
              <a:t>pd.read_stata</a:t>
            </a:r>
            <a:r>
              <a:rPr lang="en-US" dirty="0">
                <a:solidFill>
                  <a:schemeClr val="bg1"/>
                </a:solidFill>
                <a:latin typeface="Courier New" panose="02070309020205020404" pitchFamily="49" charset="0"/>
                <a:cs typeface="Courier New" panose="02070309020205020404" pitchFamily="49" charset="0"/>
              </a:rPr>
              <a:t>('</a:t>
            </a:r>
            <a:r>
              <a:rPr lang="en-US" dirty="0" err="1">
                <a:solidFill>
                  <a:schemeClr val="bg1"/>
                </a:solidFill>
                <a:latin typeface="Courier New" panose="02070309020205020404" pitchFamily="49" charset="0"/>
                <a:cs typeface="Courier New" panose="02070309020205020404" pitchFamily="49" charset="0"/>
              </a:rPr>
              <a:t>myfile.dta</a:t>
            </a:r>
            <a:r>
              <a:rPr lang="en-US" dirty="0">
                <a:solidFill>
                  <a:schemeClr val="bg1"/>
                </a:solidFill>
                <a:latin typeface="Courier New" panose="02070309020205020404" pitchFamily="49" charset="0"/>
                <a:cs typeface="Courier New" panose="02070309020205020404" pitchFamily="49" charset="0"/>
              </a:rPr>
              <a:t>')</a:t>
            </a:r>
          </a:p>
          <a:p>
            <a:pPr>
              <a:lnSpc>
                <a:spcPct val="150000"/>
              </a:lnSpc>
            </a:pPr>
            <a:r>
              <a:rPr lang="en-US" dirty="0" err="1">
                <a:solidFill>
                  <a:schemeClr val="bg1"/>
                </a:solidFill>
                <a:latin typeface="Courier New" panose="02070309020205020404" pitchFamily="49" charset="0"/>
                <a:cs typeface="Courier New" panose="02070309020205020404" pitchFamily="49" charset="0"/>
              </a:rPr>
              <a:t>pd.read_sas</a:t>
            </a:r>
            <a:r>
              <a:rPr lang="en-US" dirty="0">
                <a:solidFill>
                  <a:schemeClr val="bg1"/>
                </a:solidFill>
                <a:latin typeface="Courier New" panose="02070309020205020404" pitchFamily="49" charset="0"/>
                <a:cs typeface="Courier New" panose="02070309020205020404" pitchFamily="49" charset="0"/>
              </a:rPr>
              <a:t>('myfile.sas7bdat')</a:t>
            </a:r>
          </a:p>
          <a:p>
            <a:pPr>
              <a:lnSpc>
                <a:spcPct val="150000"/>
              </a:lnSpc>
            </a:pPr>
            <a:r>
              <a:rPr lang="en-US" dirty="0" err="1">
                <a:solidFill>
                  <a:schemeClr val="bg1"/>
                </a:solidFill>
                <a:latin typeface="Courier New" panose="02070309020205020404" pitchFamily="49" charset="0"/>
                <a:cs typeface="Courier New" panose="02070309020205020404" pitchFamily="49" charset="0"/>
              </a:rPr>
              <a:t>pd.read_hdf</a:t>
            </a:r>
            <a:r>
              <a:rPr lang="en-US" dirty="0">
                <a:solidFill>
                  <a:schemeClr val="bg1"/>
                </a:solidFill>
                <a:latin typeface="Courier New" panose="02070309020205020404" pitchFamily="49" charset="0"/>
                <a:cs typeface="Courier New" panose="02070309020205020404" pitchFamily="49" charset="0"/>
              </a:rPr>
              <a:t>('myfile.h5','df')</a:t>
            </a:r>
          </a:p>
        </p:txBody>
      </p:sp>
      <p:sp>
        <p:nvSpPr>
          <p:cNvPr id="5" name="Прямоугольник 4">
            <a:extLst>
              <a:ext uri="{FF2B5EF4-FFF2-40B4-BE49-F238E27FC236}">
                <a16:creationId xmlns:a16="http://schemas.microsoft.com/office/drawing/2014/main" id="{D0A747F1-02CE-405B-8E09-7AB7D941F53C}"/>
              </a:ext>
            </a:extLst>
          </p:cNvPr>
          <p:cNvSpPr/>
          <p:nvPr/>
        </p:nvSpPr>
        <p:spPr>
          <a:xfrm>
            <a:off x="57150" y="1429036"/>
            <a:ext cx="9016321" cy="148561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solidFill>
                <a:schemeClr val="bg1"/>
              </a:solidFill>
            </a:endParaRPr>
          </a:p>
        </p:txBody>
      </p:sp>
      <p:sp>
        <p:nvSpPr>
          <p:cNvPr id="8" name="Прямоугольник 7">
            <a:extLst>
              <a:ext uri="{FF2B5EF4-FFF2-40B4-BE49-F238E27FC236}">
                <a16:creationId xmlns:a16="http://schemas.microsoft.com/office/drawing/2014/main" id="{F8920644-A61E-428E-8D93-D5032B0CB9B4}"/>
              </a:ext>
            </a:extLst>
          </p:cNvPr>
          <p:cNvSpPr/>
          <p:nvPr/>
        </p:nvSpPr>
        <p:spPr>
          <a:xfrm>
            <a:off x="57149" y="3198167"/>
            <a:ext cx="9124951"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There is a number of pandas commands to read other data formats:</a:t>
            </a:r>
          </a:p>
        </p:txBody>
      </p:sp>
    </p:spTree>
    <p:extLst>
      <p:ext uri="{BB962C8B-B14F-4D97-AF65-F5344CB8AC3E}">
        <p14:creationId xmlns:p14="http://schemas.microsoft.com/office/powerpoint/2010/main" val="2565270197"/>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800</TotalTime>
  <Words>3432</Words>
  <Application>Microsoft Office PowerPoint</Application>
  <PresentationFormat>Экран (4:3)</PresentationFormat>
  <Paragraphs>392</Paragraphs>
  <Slides>30</Slides>
  <Notes>27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30</vt:i4>
      </vt:variant>
    </vt:vector>
  </HeadingPairs>
  <TitlesOfParts>
    <vt:vector size="39" baseType="lpstr">
      <vt:lpstr>Arial</vt:lpstr>
      <vt:lpstr>Calibri</vt:lpstr>
      <vt:lpstr>Calibri Light</vt:lpstr>
      <vt:lpstr>Cambria</vt:lpstr>
      <vt:lpstr>Courier New</vt:lpstr>
      <vt:lpstr>Wingdings</vt:lpstr>
      <vt:lpstr>Office Theme</vt:lpstr>
      <vt:lpstr>Тема Office</vt:lpstr>
      <vt:lpstr>1_Тема Office</vt:lpstr>
      <vt:lpstr>Python programming application</vt:lpstr>
      <vt:lpstr>Python for data analysis</vt:lpstr>
      <vt:lpstr>Презентация PowerPoint</vt:lpstr>
      <vt:lpstr>Презентация PowerPoint</vt:lpstr>
      <vt:lpstr>Презентация PowerPoint</vt:lpstr>
      <vt:lpstr>Python as a Data Analytics Tool </vt:lpstr>
      <vt:lpstr>Popular Python Data Analytics Libraries </vt:lpstr>
      <vt:lpstr>Loading Python Libraries</vt:lpstr>
      <vt:lpstr>Reading data using pandas</vt:lpstr>
      <vt:lpstr>Exploring data frames</vt:lpstr>
      <vt:lpstr>DataFrame data types</vt:lpstr>
      <vt:lpstr>Презентация PowerPoint</vt:lpstr>
      <vt:lpstr>Data Frames Attributes</vt:lpstr>
      <vt:lpstr>Data Frames groupby method</vt:lpstr>
      <vt:lpstr>Data Frames groupby method</vt:lpstr>
      <vt:lpstr>Data Frames groupby method</vt:lpstr>
      <vt:lpstr>Data Frame: filtering</vt:lpstr>
      <vt:lpstr>Data Frames: Slicing</vt:lpstr>
      <vt:lpstr>Data Frames: Selecting rows</vt:lpstr>
      <vt:lpstr>Data Frames: method loc</vt:lpstr>
      <vt:lpstr>Data Frames: method iloc</vt:lpstr>
      <vt:lpstr>Data Frames: method iloc (summary)</vt:lpstr>
      <vt:lpstr>Data Frames: Sorting</vt:lpstr>
      <vt:lpstr>Data Frames: Sorting</vt:lpstr>
      <vt:lpstr>Missing Values</vt:lpstr>
      <vt:lpstr>Missing Values</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for data analysis</dc:title>
  <dc:creator>Talgat</dc:creator>
  <cp:lastModifiedBy>Пользователь</cp:lastModifiedBy>
  <cp:revision>83</cp:revision>
  <dcterms:created xsi:type="dcterms:W3CDTF">2020-09-08T10:43:36Z</dcterms:created>
  <dcterms:modified xsi:type="dcterms:W3CDTF">2022-03-02T03:45:52Z</dcterms:modified>
</cp:coreProperties>
</file>