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9" r:id="rId2"/>
    <p:sldId id="256" r:id="rId3"/>
    <p:sldId id="311" r:id="rId4"/>
    <p:sldId id="310" r:id="rId5"/>
    <p:sldId id="309" r:id="rId6"/>
    <p:sldId id="308" r:id="rId7"/>
    <p:sldId id="307" r:id="rId8"/>
    <p:sldId id="312" r:id="rId9"/>
    <p:sldId id="313" r:id="rId10"/>
    <p:sldId id="314" r:id="rId11"/>
    <p:sldId id="315" r:id="rId12"/>
    <p:sldId id="305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F9E6A806-CFFC-48E3-8984-1118D04DB602}">
          <p14:sldIdLst>
            <p14:sldId id="259"/>
            <p14:sldId id="256"/>
            <p14:sldId id="311"/>
            <p14:sldId id="310"/>
            <p14:sldId id="309"/>
            <p14:sldId id="308"/>
            <p14:sldId id="307"/>
            <p14:sldId id="312"/>
            <p14:sldId id="313"/>
            <p14:sldId id="314"/>
            <p14:sldId id="315"/>
            <p14:sldId id="305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76" d="100"/>
          <a:sy n="76" d="100"/>
        </p:scale>
        <p:origin x="-296" y="-8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11/1/2022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11/1/2022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11/1/2022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11/1/2022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11/1/2022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11/1/2022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11/1/2022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11/1/2022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11/1/2022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11/1/2022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11/1/2022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11/1/2022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=""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867001" y="1475633"/>
            <a:ext cx="8361229" cy="2098226"/>
          </a:xfrm>
        </p:spPr>
        <p:txBody>
          <a:bodyPr/>
          <a:lstStyle/>
          <a:p>
            <a:r>
              <a:rPr lang="kk-KZ" dirty="0" smtClean="0"/>
              <a:t>Лекция </a:t>
            </a:r>
            <a:r>
              <a:rPr lang="kk-KZ" dirty="0" smtClean="0"/>
              <a:t>1</a:t>
            </a:r>
            <a:r>
              <a:rPr lang="ru-RU" dirty="0" smtClean="0"/>
              <a:t>5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688295" y="3696220"/>
            <a:ext cx="6831673" cy="1086237"/>
          </a:xfrm>
        </p:spPr>
        <p:txBody>
          <a:bodyPr/>
          <a:lstStyle/>
          <a:p>
            <a:r>
              <a:rPr lang="ru-RU" b="1" dirty="0"/>
              <a:t>Системы принятия решения на основе нечетких множеств</a:t>
            </a: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6593178" y="4870139"/>
            <a:ext cx="4110036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dirty="0" err="1"/>
              <a:t>и</a:t>
            </a:r>
            <a:r>
              <a:rPr lang="ru-RU" sz="1400" dirty="0" err="1" smtClean="0"/>
              <a:t>.о</a:t>
            </a:r>
            <a:r>
              <a:rPr lang="ru-RU" sz="1400" dirty="0" smtClean="0"/>
              <a:t>. доцент кафедры «Информационные системы» </a:t>
            </a:r>
          </a:p>
          <a:p>
            <a:r>
              <a:rPr lang="ru-RU" sz="1400" dirty="0" err="1" smtClean="0"/>
              <a:t>Муханова</a:t>
            </a:r>
            <a:r>
              <a:rPr lang="ru-RU" sz="1400" dirty="0" smtClean="0"/>
              <a:t> </a:t>
            </a:r>
            <a:r>
              <a:rPr lang="ru-RU" sz="1400" dirty="0" err="1" smtClean="0"/>
              <a:t>Аягоз</a:t>
            </a:r>
            <a:r>
              <a:rPr lang="ru-RU" sz="1400" dirty="0" smtClean="0"/>
              <a:t> </a:t>
            </a:r>
            <a:r>
              <a:rPr lang="ru-RU" sz="1400" dirty="0" err="1" smtClean="0"/>
              <a:t>Асанбековна</a:t>
            </a:r>
            <a:endParaRPr lang="ru-RU" sz="1400" dirty="0" smtClean="0"/>
          </a:p>
          <a:p>
            <a:r>
              <a:rPr lang="en-US" sz="1400" dirty="0"/>
              <a:t>e</a:t>
            </a:r>
            <a:r>
              <a:rPr lang="en-US" sz="1400" dirty="0" smtClean="0"/>
              <a:t>-mail: ayagoz198302@mail.ru</a:t>
            </a:r>
            <a:endParaRPr lang="ru-RU" sz="1400" dirty="0"/>
          </a:p>
        </p:txBody>
      </p:sp>
    </p:spTree>
    <p:extLst>
      <p:ext uri="{BB962C8B-B14F-4D97-AF65-F5344CB8AC3E}">
        <p14:creationId xmlns:p14="http://schemas.microsoft.com/office/powerpoint/2010/main" val="4704939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71600" y="562062"/>
            <a:ext cx="9601200" cy="5305338"/>
          </a:xfrm>
        </p:spPr>
        <p:txBody>
          <a:bodyPr/>
          <a:lstStyle/>
          <a:p>
            <a:r>
              <a:rPr lang="ru-RU" dirty="0" smtClean="0"/>
              <a:t>MF[Молодой](30)=0,67;</a:t>
            </a:r>
          </a:p>
          <a:p>
            <a:r>
              <a:rPr lang="ru-RU" dirty="0" smtClean="0"/>
              <a:t>MF[Средний](30)=0,29;</a:t>
            </a:r>
          </a:p>
          <a:p>
            <a:r>
              <a:rPr lang="ru-RU" dirty="0" smtClean="0"/>
              <a:t>MF[Выше среднего](30)=0.</a:t>
            </a:r>
          </a:p>
          <a:p>
            <a:endParaRPr lang="ru-RU" dirty="0"/>
          </a:p>
        </p:txBody>
      </p:sp>
      <p:pic>
        <p:nvPicPr>
          <p:cNvPr id="4" name="Рисунок 3" descr="http://ok-t.ru/studopediaru/baza2/334422152098.files/image136.jp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42264" y="2126434"/>
            <a:ext cx="6151402" cy="2143561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Прямоугольник 4"/>
          <p:cNvSpPr/>
          <p:nvPr/>
        </p:nvSpPr>
        <p:spPr>
          <a:xfrm>
            <a:off x="4443926" y="4410404"/>
            <a:ext cx="336060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/>
              <a:t>Рис.2 Функции принадлежности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925583" y="4771346"/>
            <a:ext cx="10844169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Основное требование при построении функций принадлежности - значение функций принадлежности должно быть больше нуля хотя бы для одного лингвистического терма. Как правило, количество термов не превышает 7.</a:t>
            </a:r>
          </a:p>
          <a:p>
            <a:r>
              <a:rPr lang="ru-RU" dirty="0"/>
              <a:t>По такому же принципу могут быть построены функция принадлежности по оценке, например, состояния предприятия «Состояние предприятия» с термами «Очень плохое», «Плохое», «Нормальное», «Хорошее», «Очень хорошее», где по оси х может быть отложена рентабельность предприятия.</a:t>
            </a:r>
          </a:p>
        </p:txBody>
      </p:sp>
    </p:spTree>
    <p:extLst>
      <p:ext uri="{BB962C8B-B14F-4D97-AF65-F5344CB8AC3E}">
        <p14:creationId xmlns:p14="http://schemas.microsoft.com/office/powerpoint/2010/main" val="4461280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Области применения нечетких множеств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ru-RU" dirty="0"/>
              <a:t>Основными потребителями нечеткой логики являются банкиры и финансисты, а также специалисты в области политического и экономического анализа. Они применяют информационные системы, использующие правила нечеткой логики, для создания моделей различных экономических, политических, биржевых ситуаций</a:t>
            </a:r>
            <a:r>
              <a:rPr lang="ru-RU" dirty="0" smtClean="0"/>
              <a:t>.</a:t>
            </a:r>
          </a:p>
          <a:p>
            <a:pPr algn="just"/>
            <a:r>
              <a:rPr lang="ru-RU" dirty="0"/>
              <a:t>Можно привести и другие примеры применения нечеткой логики в бизнесе. Удачный опыт Ганса по использованию экспертной системы с нечеткими правилами для анализа инвестиционной активности в городе </a:t>
            </a:r>
            <a:r>
              <a:rPr lang="ru-RU" dirty="0" err="1"/>
              <a:t>Аахене</a:t>
            </a:r>
            <a:r>
              <a:rPr lang="ru-RU" dirty="0"/>
              <a:t> (ФРГ) привел к созданию коммерческого программного пакета для оценки кредитных и инвестиционных рисков.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344183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Контрольные вопросы: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71600" y="1560351"/>
            <a:ext cx="9601200" cy="4681057"/>
          </a:xfrm>
        </p:spPr>
        <p:txBody>
          <a:bodyPr>
            <a:normAutofit/>
          </a:bodyPr>
          <a:lstStyle/>
          <a:p>
            <a:r>
              <a:rPr lang="ru-RU" dirty="0"/>
              <a:t>1.Каковы причины возникновения нечетких множеств?</a:t>
            </a:r>
          </a:p>
          <a:p>
            <a:r>
              <a:rPr lang="ru-RU" dirty="0"/>
              <a:t>2.Определение нечетких множеств</a:t>
            </a:r>
          </a:p>
          <a:p>
            <a:r>
              <a:rPr lang="ru-RU" dirty="0"/>
              <a:t>3.Что такое лингвистическая переменная?</a:t>
            </a:r>
          </a:p>
          <a:p>
            <a:r>
              <a:rPr lang="ru-RU" dirty="0"/>
              <a:t>4.Из каких частей состоит лингвистическая переменная?</a:t>
            </a:r>
          </a:p>
          <a:p>
            <a:r>
              <a:rPr lang="ru-RU" dirty="0"/>
              <a:t>5.</a:t>
            </a:r>
            <a:r>
              <a:rPr lang="ru-RU" b="1" dirty="0"/>
              <a:t> </a:t>
            </a:r>
            <a:r>
              <a:rPr lang="ru-RU" dirty="0"/>
              <a:t>Формы функций принадлежности</a:t>
            </a:r>
          </a:p>
          <a:p>
            <a:r>
              <a:rPr lang="ru-RU" dirty="0"/>
              <a:t>6.Условие возникновения симметричной треугольной функции</a:t>
            </a:r>
          </a:p>
          <a:p>
            <a:r>
              <a:rPr lang="ru-RU" dirty="0"/>
              <a:t>7.Где применяются нечеткие множества?</a:t>
            </a:r>
          </a:p>
          <a:p>
            <a:r>
              <a:rPr lang="ru-RU" dirty="0"/>
              <a:t>8.Примеры успешного применения нечетких множеств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212943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813355" y="3284635"/>
            <a:ext cx="8319917" cy="2167825"/>
          </a:xfrm>
        </p:spPr>
        <p:txBody>
          <a:bodyPr/>
          <a:lstStyle/>
          <a:p>
            <a:pPr algn="l"/>
            <a:r>
              <a:rPr lang="ru-RU" sz="2400" b="1" dirty="0" smtClean="0"/>
              <a:t>Вопросы:</a:t>
            </a: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>- </a:t>
            </a:r>
            <a:r>
              <a:rPr lang="ru-RU" sz="2400" b="1" dirty="0"/>
              <a:t>Причины возникновения нечетких множеств</a:t>
            </a:r>
            <a:r>
              <a:rPr lang="ru-RU" sz="2400" dirty="0"/>
              <a:t/>
            </a:r>
            <a:br>
              <a:rPr lang="ru-RU" sz="2400" dirty="0"/>
            </a:br>
            <a:r>
              <a:rPr lang="ru-RU" sz="2400" dirty="0" smtClean="0"/>
              <a:t>- </a:t>
            </a:r>
            <a:r>
              <a:rPr lang="ru-RU" sz="2400" b="1" dirty="0" smtClean="0"/>
              <a:t>Определение </a:t>
            </a:r>
            <a:r>
              <a:rPr lang="ru-RU" sz="2400" b="1" dirty="0"/>
              <a:t>нечетких </a:t>
            </a:r>
            <a:r>
              <a:rPr lang="ru-RU" sz="2400" b="1" dirty="0" smtClean="0"/>
              <a:t>множеств</a:t>
            </a:r>
            <a:br>
              <a:rPr lang="ru-RU" sz="2400" b="1" dirty="0" smtClean="0"/>
            </a:br>
            <a:r>
              <a:rPr lang="ru-RU" sz="2400" b="1" dirty="0" smtClean="0"/>
              <a:t>- Понятие </a:t>
            </a:r>
            <a:r>
              <a:rPr lang="ru-RU" sz="2400" b="1" dirty="0"/>
              <a:t>лингвистической </a:t>
            </a:r>
            <a:r>
              <a:rPr lang="ru-RU" sz="2400" b="1" dirty="0" smtClean="0"/>
              <a:t>переменной</a:t>
            </a:r>
            <a:br>
              <a:rPr lang="ru-RU" sz="2400" b="1" dirty="0" smtClean="0"/>
            </a:br>
            <a:r>
              <a:rPr lang="ru-RU" sz="2400" b="1" dirty="0" smtClean="0"/>
              <a:t>- Формы </a:t>
            </a:r>
            <a:r>
              <a:rPr lang="ru-RU" sz="2400" b="1" dirty="0"/>
              <a:t>функций </a:t>
            </a:r>
            <a:r>
              <a:rPr lang="ru-RU" sz="2400" b="1" dirty="0" smtClean="0"/>
              <a:t>принадлежности</a:t>
            </a:r>
            <a:br>
              <a:rPr lang="ru-RU" sz="2400" b="1" dirty="0" smtClean="0"/>
            </a:br>
            <a:r>
              <a:rPr lang="ru-RU" sz="2400" b="1" dirty="0" smtClean="0"/>
              <a:t>- Области </a:t>
            </a:r>
            <a:r>
              <a:rPr lang="ru-RU" sz="2400" b="1" dirty="0"/>
              <a:t>применения нечетких множеств</a:t>
            </a:r>
            <a:r>
              <a:rPr lang="ru-RU" sz="2400" dirty="0"/>
              <a:t/>
            </a:r>
            <a:br>
              <a:rPr lang="ru-RU" sz="2400" dirty="0"/>
            </a:b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9813562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Причины возникновения нечетких множеств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dirty="0"/>
              <a:t>Как правило, данные, обрабатываемые в информационных системах, носят четкий, числовой характер. Однако в запросах к базам данных, которые пытается формулировать человек, часто присутствуют неточности и неопределенности.</a:t>
            </a:r>
          </a:p>
          <a:p>
            <a:pPr algn="just"/>
            <a:r>
              <a:rPr lang="ru-RU" dirty="0"/>
              <a:t>Нет ничего удивительного, когда на запрос в поисковой системе Интернет пользователю выдается множество ссылок на документы, упорядоченных по степени релевантности запросу. Потому что текстовой информации изначально присуща нечеткость и неопределенность, причинами которой является семантическая неоднозначность языка, наличие синонимов и т.д.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381234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Определение нечетких множеств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dirty="0"/>
              <a:t>Концепция нечетких запросов базируется на математической теории нечетких множеств и аппарате нечеткой логики , предложенной Л. Заде в 1965 году. </a:t>
            </a:r>
          </a:p>
          <a:p>
            <a:pPr algn="just"/>
            <a:r>
              <a:rPr lang="ru-RU" dirty="0"/>
              <a:t>Нечеткая логика - </a:t>
            </a:r>
            <a:r>
              <a:rPr lang="ru-RU" dirty="0" err="1"/>
              <a:t>черезвычайно</a:t>
            </a:r>
            <a:r>
              <a:rPr lang="ru-RU" dirty="0"/>
              <a:t> полезный инструмент для моделирования приближенных рассуждений. Она позволяет аккумулировать знания о некоторой предметной области, или, проще говоря, является одной из моделей представления знаний.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456357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71600" y="1140903"/>
            <a:ext cx="9601200" cy="4726497"/>
          </a:xfrm>
        </p:spPr>
        <p:txBody>
          <a:bodyPr>
            <a:normAutofit lnSpcReduction="10000"/>
          </a:bodyPr>
          <a:lstStyle/>
          <a:p>
            <a:pPr algn="just"/>
            <a:r>
              <a:rPr lang="ru-RU" b="1" dirty="0"/>
              <a:t>Нечетким множеством</a:t>
            </a:r>
            <a:r>
              <a:rPr lang="ru-RU" dirty="0"/>
              <a:t> A в непустом четком пространстве </a:t>
            </a:r>
            <a:r>
              <a:rPr lang="ru-RU" b="1" dirty="0"/>
              <a:t>X</a:t>
            </a:r>
            <a:r>
              <a:rPr lang="ru-RU" dirty="0"/>
              <a:t> называется множество пар вида A={ х / MF(x) },</a:t>
            </a:r>
          </a:p>
          <a:p>
            <a:pPr algn="just"/>
            <a:r>
              <a:rPr lang="ru-RU" dirty="0"/>
              <a:t>где MF(x) - функция принадлежности нечеткого множества A. Эта функция приписывает каждому элементу x є </a:t>
            </a:r>
            <a:r>
              <a:rPr lang="ru-RU" b="1" dirty="0"/>
              <a:t>Х</a:t>
            </a:r>
            <a:r>
              <a:rPr lang="ru-RU" dirty="0"/>
              <a:t> степень его принадлежности к нечеткому множеству A.</a:t>
            </a:r>
          </a:p>
          <a:p>
            <a:pPr algn="just"/>
            <a:r>
              <a:rPr lang="ru-RU" dirty="0"/>
              <a:t>Например, формализуем нечеткое понятие А="Высокая цена на нефть" (долл. за баррель). Для этого введем область изменения значений переменной "Цена на нефть" </a:t>
            </a:r>
            <a:r>
              <a:rPr lang="ru-RU" b="1" dirty="0"/>
              <a:t>X</a:t>
            </a:r>
            <a:r>
              <a:rPr lang="ru-RU" dirty="0"/>
              <a:t>= [15; 30] и зададим множество пар:</a:t>
            </a:r>
          </a:p>
          <a:p>
            <a:pPr algn="just"/>
            <a:r>
              <a:rPr lang="ru-RU" dirty="0"/>
              <a:t>A = {20/0,2; 21/0,35; 22/0,4; 23/0,5; 24/0,7; 25/0,8; 26/0,9; 27/0,95; 28/1,0; 29/1,0; 30/1,0}.</a:t>
            </a:r>
          </a:p>
          <a:p>
            <a:pPr algn="just"/>
            <a:r>
              <a:rPr lang="ru-RU" dirty="0"/>
              <a:t>Знак "/" в данном случае не означает деление, а означает присваивание конкретным элементам множества соответствующих степеней принадлежности. Степень принадлежности не нужно путать с вероятностью, носящей объек­тивный характер и подчиняющейся другим математическим зависимостям.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04800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Понятие лингвистической переменной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ru-RU" b="1" dirty="0"/>
              <a:t>Лингвистическая переменная (ЛП)</a:t>
            </a:r>
            <a:r>
              <a:rPr lang="ru-RU" i="1" dirty="0"/>
              <a:t> </a:t>
            </a:r>
            <a:r>
              <a:rPr lang="ru-RU" dirty="0"/>
              <a:t>— это переменная, значение которой задается набором вербальных (то есть словесных) характеристик некоторого свойства.</a:t>
            </a:r>
          </a:p>
          <a:p>
            <a:pPr marL="0" indent="0" algn="just">
              <a:buNone/>
            </a:pPr>
            <a:r>
              <a:rPr lang="ru-RU" dirty="0"/>
              <a:t>В общем случае лингвистическая переменная представляет собой набор, в состав которого входят:</a:t>
            </a:r>
          </a:p>
          <a:p>
            <a:pPr algn="just"/>
            <a:r>
              <a:rPr lang="ru-RU" dirty="0"/>
              <a:t>· название лингвистической переменной (например, "Цена акции");</a:t>
            </a:r>
          </a:p>
          <a:p>
            <a:pPr algn="just"/>
            <a:r>
              <a:rPr lang="ru-RU" dirty="0"/>
              <a:t>· универсальное </a:t>
            </a:r>
            <a:r>
              <a:rPr lang="ru-RU" dirty="0" err="1"/>
              <a:t>множество</a:t>
            </a:r>
            <a:r>
              <a:rPr lang="ru-RU" b="1" dirty="0" err="1"/>
              <a:t>X</a:t>
            </a:r>
            <a:r>
              <a:rPr lang="ru-RU" dirty="0"/>
              <a:t>, или область определения лингвистической переменной;</a:t>
            </a:r>
          </a:p>
          <a:p>
            <a:pPr algn="just"/>
            <a:r>
              <a:rPr lang="ru-RU" dirty="0"/>
              <a:t>· множество ее значений T (базовое терм-множество), представляющих собой наименования нечетких переменных, например: "Низкая (цена)", "Высокая (цена)" и т.д.</a:t>
            </a:r>
          </a:p>
          <a:p>
            <a:pPr algn="just"/>
            <a:r>
              <a:rPr lang="ru-RU" b="1" dirty="0"/>
              <a:t> 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354246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Формы функций принадлежности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Для задания нечетких множеств часто используют стандартные формы функций принадлежности. Наибольшее распространение получили кусочно-линейные формы, а именно: треугольная и трапецеидальная (Рис.1).</a:t>
            </a:r>
          </a:p>
          <a:p>
            <a:endParaRPr lang="ru-RU" dirty="0"/>
          </a:p>
        </p:txBody>
      </p:sp>
      <p:pic>
        <p:nvPicPr>
          <p:cNvPr id="4" name="Рисунок 3" descr="http://ok-t.ru/studopediaru/baza2/334422152098.files/image130.gif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9525" y="3625835"/>
            <a:ext cx="7395594" cy="1978011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Прямоугольник 4"/>
          <p:cNvSpPr/>
          <p:nvPr/>
        </p:nvSpPr>
        <p:spPr>
          <a:xfrm>
            <a:off x="1610686" y="5832095"/>
            <a:ext cx="951311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Рис. 1 Треугольная и трапецеидальная функции принадлежности</a:t>
            </a:r>
          </a:p>
          <a:p>
            <a:r>
              <a:rPr lang="ru-RU" dirty="0"/>
              <a:t>Треугольная функция принадлежности задается тройкой чисел a, b, c:</a:t>
            </a:r>
          </a:p>
        </p:txBody>
      </p:sp>
    </p:spTree>
    <p:extLst>
      <p:ext uri="{BB962C8B-B14F-4D97-AF65-F5344CB8AC3E}">
        <p14:creationId xmlns:p14="http://schemas.microsoft.com/office/powerpoint/2010/main" val="320699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 descr="http://ok-t.ru/studopediaru/baza2/334422152098.files/image132.jpg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31097" y="369945"/>
            <a:ext cx="3410606" cy="1635024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Прямоугольник 4"/>
          <p:cNvSpPr/>
          <p:nvPr/>
        </p:nvSpPr>
        <p:spPr>
          <a:xfrm>
            <a:off x="1152087" y="2132550"/>
            <a:ext cx="1062605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При b-a=c-b имеем случай симметричной треугольной функции принадлежности.</a:t>
            </a:r>
          </a:p>
          <a:p>
            <a:r>
              <a:rPr lang="ru-RU" dirty="0"/>
              <a:t>Аналогично трапецеидальная функция принадлежности задается четверкой чисел a, b, c, d:</a:t>
            </a:r>
          </a:p>
        </p:txBody>
      </p:sp>
      <p:pic>
        <p:nvPicPr>
          <p:cNvPr id="6" name="Рисунок 5" descr="http://ok-t.ru/studopediaru/baza2/334422152098.files/image133.gif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45166" y="2862917"/>
            <a:ext cx="3472038" cy="1893641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Прямоугольник 6"/>
          <p:cNvSpPr/>
          <p:nvPr/>
        </p:nvSpPr>
        <p:spPr>
          <a:xfrm>
            <a:off x="1152087" y="5170230"/>
            <a:ext cx="926704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Треугольная функция принадлежности есть частный случай трапецеидальной при b=c.</a:t>
            </a:r>
          </a:p>
          <a:p>
            <a:r>
              <a:rPr lang="ru-RU" dirty="0"/>
              <a:t>Функции принадлежности для краткости записываются в виде: треугольная MF(x)=[</a:t>
            </a:r>
            <a:r>
              <a:rPr lang="ru-RU" dirty="0" err="1"/>
              <a:t>а,в,с</a:t>
            </a:r>
            <a:r>
              <a:rPr lang="ru-RU" dirty="0"/>
              <a:t>], трапецеидальная MF(x)= [</a:t>
            </a:r>
            <a:r>
              <a:rPr lang="ru-RU" dirty="0" err="1"/>
              <a:t>a,b,c,d</a:t>
            </a:r>
            <a:r>
              <a:rPr lang="ru-RU" dirty="0"/>
              <a:t>]. Определение конкретных значений </a:t>
            </a:r>
            <a:r>
              <a:rPr lang="ru-RU" dirty="0" err="1"/>
              <a:t>a,b,c,d</a:t>
            </a:r>
            <a:r>
              <a:rPr lang="ru-RU" dirty="0"/>
              <a:t> относится к компетенции экспертов.</a:t>
            </a:r>
          </a:p>
        </p:txBody>
      </p:sp>
    </p:spTree>
    <p:extLst>
      <p:ext uri="{BB962C8B-B14F-4D97-AF65-F5344CB8AC3E}">
        <p14:creationId xmlns:p14="http://schemas.microsoft.com/office/powerpoint/2010/main" val="33729051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u="sng" dirty="0"/>
              <a:t>Пример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71600" y="1694576"/>
            <a:ext cx="9601200" cy="4172824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dirty="0"/>
              <a:t>Определить возраст сотрудника компании «Молодой», «Средний», «Выше среднего».</a:t>
            </a:r>
          </a:p>
          <a:p>
            <a:pPr marL="0" indent="0">
              <a:buNone/>
            </a:pPr>
            <a:r>
              <a:rPr lang="ru-RU" dirty="0"/>
              <a:t>Введем лингвистическую переменную "Возраст сотрудника компании". Зададим для нее область определения </a:t>
            </a:r>
            <a:r>
              <a:rPr lang="ru-RU" b="1" dirty="0"/>
              <a:t>X</a:t>
            </a:r>
            <a:r>
              <a:rPr lang="ru-RU" dirty="0"/>
              <a:t>= [18; 60] и три лингвистических терма Т1,Т2,Т3 - "Молодой", "Средний", "Выше среднего".</a:t>
            </a:r>
          </a:p>
          <a:p>
            <a:pPr marL="0" indent="0">
              <a:buNone/>
            </a:pPr>
            <a:r>
              <a:rPr lang="ru-RU" dirty="0"/>
              <a:t>Для термов выберем трапецеидальные функции принадлежности со следующими координатами:</a:t>
            </a:r>
          </a:p>
          <a:p>
            <a:r>
              <a:rPr lang="ru-RU" dirty="0"/>
              <a:t>"Молодой" = [18, 18, 28, 34],</a:t>
            </a:r>
          </a:p>
          <a:p>
            <a:r>
              <a:rPr lang="ru-RU" dirty="0"/>
              <a:t>"Средний" = [28, 35, 45, 50],</a:t>
            </a:r>
          </a:p>
          <a:p>
            <a:r>
              <a:rPr lang="ru-RU" dirty="0"/>
              <a:t>"Выше среднего" = [42, 53, 60, 60].</a:t>
            </a:r>
          </a:p>
          <a:p>
            <a:pPr marL="0" indent="0">
              <a:buNone/>
            </a:pPr>
            <a:r>
              <a:rPr lang="ru-RU" dirty="0"/>
              <a:t>Теперь можно вычислить степень принадлежности сотрудника 30 лет к каждому из нечетких термов: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44528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rop">
  <a:themeElements>
    <a:clrScheme name="Crop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Crop" id="{EC9488ED-E761-4D60-9AC4-764D1FE2C171}" vid="{CE19780C-D67D-4C13-9DE9-A52BC3BA51B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Уголки</Template>
  <TotalTime>2932</TotalTime>
  <Words>554</Words>
  <Application>Microsoft Office PowerPoint</Application>
  <PresentationFormat>Произвольный</PresentationFormat>
  <Paragraphs>58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Crop</vt:lpstr>
      <vt:lpstr>Лекция 15</vt:lpstr>
      <vt:lpstr>Вопросы:  - Причины возникновения нечетких множеств - Определение нечетких множеств - Понятие лингвистической переменной - Формы функций принадлежности - Области применения нечетких множеств </vt:lpstr>
      <vt:lpstr>Причины возникновения нечетких множеств</vt:lpstr>
      <vt:lpstr>Определение нечетких множеств</vt:lpstr>
      <vt:lpstr>Презентация PowerPoint</vt:lpstr>
      <vt:lpstr>Понятие лингвистической переменной </vt:lpstr>
      <vt:lpstr>Формы функций принадлежности</vt:lpstr>
      <vt:lpstr>Презентация PowerPoint</vt:lpstr>
      <vt:lpstr>Пример </vt:lpstr>
      <vt:lpstr>Презентация PowerPoint</vt:lpstr>
      <vt:lpstr>Области применения нечетких множеств</vt:lpstr>
      <vt:lpstr>Контрольные вопросы: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</dc:creator>
  <cp:lastModifiedBy>77755</cp:lastModifiedBy>
  <cp:revision>45</cp:revision>
  <dcterms:created xsi:type="dcterms:W3CDTF">2021-01-27T16:38:45Z</dcterms:created>
  <dcterms:modified xsi:type="dcterms:W3CDTF">2022-11-01T14:05:05Z</dcterms:modified>
</cp:coreProperties>
</file>