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2" r:id="rId1"/>
    <p:sldMasterId id="2147484042" r:id="rId2"/>
  </p:sldMasterIdLst>
  <p:notesMasterIdLst>
    <p:notesMasterId r:id="rId26"/>
  </p:notesMasterIdLst>
  <p:sldIdLst>
    <p:sldId id="425" r:id="rId3"/>
    <p:sldId id="421" r:id="rId4"/>
    <p:sldId id="420" r:id="rId5"/>
    <p:sldId id="404" r:id="rId6"/>
    <p:sldId id="436" r:id="rId7"/>
    <p:sldId id="430" r:id="rId8"/>
    <p:sldId id="437" r:id="rId9"/>
    <p:sldId id="440" r:id="rId10"/>
    <p:sldId id="438" r:id="rId11"/>
    <p:sldId id="439" r:id="rId12"/>
    <p:sldId id="444" r:id="rId13"/>
    <p:sldId id="441" r:id="rId14"/>
    <p:sldId id="442" r:id="rId15"/>
    <p:sldId id="445" r:id="rId16"/>
    <p:sldId id="446" r:id="rId17"/>
    <p:sldId id="447" r:id="rId18"/>
    <p:sldId id="449" r:id="rId19"/>
    <p:sldId id="450" r:id="rId20"/>
    <p:sldId id="451" r:id="rId21"/>
    <p:sldId id="452" r:id="rId22"/>
    <p:sldId id="448" r:id="rId23"/>
    <p:sldId id="435" r:id="rId24"/>
    <p:sldId id="426" r:id="rId25"/>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BFC6A96-750C-4A7D-BF50-D27DBEBF20A2}">
          <p14:sldIdLst>
            <p14:sldId id="425"/>
            <p14:sldId id="421"/>
            <p14:sldId id="420"/>
            <p14:sldId id="404"/>
            <p14:sldId id="436"/>
            <p14:sldId id="430"/>
            <p14:sldId id="437"/>
            <p14:sldId id="440"/>
            <p14:sldId id="438"/>
            <p14:sldId id="439"/>
            <p14:sldId id="444"/>
            <p14:sldId id="441"/>
            <p14:sldId id="442"/>
            <p14:sldId id="445"/>
            <p14:sldId id="446"/>
            <p14:sldId id="447"/>
            <p14:sldId id="449"/>
            <p14:sldId id="450"/>
            <p14:sldId id="451"/>
            <p14:sldId id="452"/>
            <p14:sldId id="448"/>
            <p14:sldId id="435"/>
            <p14:sldId id="42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 initials="w" lastIdx="1" clrIdx="0">
    <p:extLst>
      <p:ext uri="{19B8F6BF-5375-455C-9EA6-DF929625EA0E}">
        <p15:presenceInfo xmlns:p15="http://schemas.microsoft.com/office/powerpoint/2012/main" userId="ww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9B4"/>
    <a:srgbClr val="EEECC7"/>
    <a:srgbClr val="F8F8F8"/>
    <a:srgbClr val="DDDDDD"/>
    <a:srgbClr val="D3B98C"/>
    <a:srgbClr val="6BB0B1"/>
    <a:srgbClr val="9DD1CF"/>
    <a:srgbClr val="D7F5F1"/>
    <a:srgbClr val="3E898C"/>
    <a:srgbClr val="B2DF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3" autoAdjust="0"/>
    <p:restoredTop sz="92653" autoAdjust="0"/>
  </p:normalViewPr>
  <p:slideViewPr>
    <p:cSldViewPr snapToGrid="0">
      <p:cViewPr varScale="1">
        <p:scale>
          <a:sx n="118" d="100"/>
          <a:sy n="118" d="100"/>
        </p:scale>
        <p:origin x="96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44790-FC5F-48AB-8F7B-34AB49C4629A}"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ru-RU"/>
        </a:p>
      </dgm:t>
    </dgm:pt>
    <dgm:pt modelId="{40537859-7432-4D01-A267-1C7834E24B2F}">
      <dgm:prSet phldrT="[Текст]"/>
      <dgm:spPr/>
      <dgm:t>
        <a:bodyPr/>
        <a:lstStyle/>
        <a:p>
          <a:r>
            <a:rPr lang="kk-KZ" b="1" spc="0" dirty="0">
              <a:effectLst/>
              <a:latin typeface="Arial" panose="020B0604020202020204" pitchFamily="34" charset="0"/>
              <a:ea typeface="Times New Roman" panose="02020603050405020304" pitchFamily="18" charset="0"/>
              <a:cs typeface="Arial" panose="020B0604020202020204" pitchFamily="34" charset="0"/>
            </a:rPr>
            <a:t>Темперамент</a:t>
          </a:r>
          <a:endParaRPr lang="ru-RU" dirty="0"/>
        </a:p>
      </dgm:t>
    </dgm:pt>
    <dgm:pt modelId="{CF1178FB-789F-4854-BE59-42BD97FA7F34}" type="parTrans" cxnId="{692DEA0A-A999-4F7A-9363-69A66583B19F}">
      <dgm:prSet/>
      <dgm:spPr/>
      <dgm:t>
        <a:bodyPr/>
        <a:lstStyle/>
        <a:p>
          <a:endParaRPr lang="ru-RU"/>
        </a:p>
      </dgm:t>
    </dgm:pt>
    <dgm:pt modelId="{A0473C81-8441-4C77-AA37-7FE3AE4B2B67}" type="sibTrans" cxnId="{692DEA0A-A999-4F7A-9363-69A66583B19F}">
      <dgm:prSet/>
      <dgm:spPr/>
      <dgm:t>
        <a:bodyPr/>
        <a:lstStyle/>
        <a:p>
          <a:endParaRPr lang="ru-RU"/>
        </a:p>
      </dgm:t>
    </dgm:pt>
    <dgm:pt modelId="{0A310E18-8A6F-45CF-A63C-D1FA84BB82F0}">
      <dgm:prSet phldrT="[Текст]" custT="1"/>
      <dgm:spPr/>
      <dgm:t>
        <a:bodyPr/>
        <a:lstStyle/>
        <a:p>
          <a:pPr algn="just"/>
          <a:r>
            <a:rPr lang="kk-KZ" sz="2000" b="1" dirty="0"/>
            <a:t>Темперамент</a:t>
          </a:r>
          <a:r>
            <a:rPr lang="kk-KZ" sz="2000" dirty="0"/>
            <a:t> – жүйке жүйесінің тума қасиеттерінен туындайтын адамның жеке өзгешеліктерінің бірі. Ол адамдардың эмоциялық қозғыштығынан, қимыл-қөзғалысынан, жалпы белсенділігінен жақсы байқалады. Темперамент – организмнің физиологиялық өзегешеліктерімен, әсіресе, жоғары жүйке қызметінің тума қасиеттерімен шарттас психикалық құбылыс. Темперамент адамның жалпы қозғалысынан да (мәселен, біреулер жай қимылдап, асықпай істейді), психиканың күші мен тереңдігінен де (мәселен, біреулер шапшаң қозғалады, тез қимылдайды, енді біреулер жай қимылдап, асықпай істейді), психиканың күші мен тереңдігінен де (мәселен, біреуі өжет, алғыр болса, екінші біреу керісінше, сылбыр, жігіерсіз болады), адамның көңіл-күйінің ерекшеліктерінен де (салмақты, тұрақты, жеңіл, тұрақсыз т.б.) эмоция сезімдерінен де (біреу сабырлы, екінші біреу күйгелек т.б.) жақсы байқалып отырады.</a:t>
          </a:r>
          <a:endParaRPr lang="ru-RU" sz="2000" dirty="0">
            <a:latin typeface="Arial" panose="020B0604020202020204" pitchFamily="34" charset="0"/>
            <a:cs typeface="Arial" panose="020B0604020202020204" pitchFamily="34" charset="0"/>
          </a:endParaRPr>
        </a:p>
      </dgm:t>
    </dgm:pt>
    <dgm:pt modelId="{F6930BE8-94EE-4DC0-8078-C24586B21E36}" type="parTrans" cxnId="{F8D75D2B-EAAE-4B24-9897-1A3610374E8D}">
      <dgm:prSet/>
      <dgm:spPr/>
      <dgm:t>
        <a:bodyPr/>
        <a:lstStyle/>
        <a:p>
          <a:endParaRPr lang="ru-RU"/>
        </a:p>
      </dgm:t>
    </dgm:pt>
    <dgm:pt modelId="{437C4CE8-1E7A-43FE-9E2C-E156FACE9C2A}" type="sibTrans" cxnId="{F8D75D2B-EAAE-4B24-9897-1A3610374E8D}">
      <dgm:prSet/>
      <dgm:spPr/>
      <dgm:t>
        <a:bodyPr/>
        <a:lstStyle/>
        <a:p>
          <a:endParaRPr lang="ru-RU"/>
        </a:p>
      </dgm:t>
    </dgm:pt>
    <dgm:pt modelId="{B1D8FDDE-C754-4B54-A740-0107F7A21705}" type="pres">
      <dgm:prSet presAssocID="{53144790-FC5F-48AB-8F7B-34AB49C4629A}" presName="hierChild1" presStyleCnt="0">
        <dgm:presLayoutVars>
          <dgm:chPref val="1"/>
          <dgm:dir/>
          <dgm:animOne val="branch"/>
          <dgm:animLvl val="lvl"/>
          <dgm:resizeHandles/>
        </dgm:presLayoutVars>
      </dgm:prSet>
      <dgm:spPr/>
    </dgm:pt>
    <dgm:pt modelId="{4B160594-5BF0-42D5-BFEA-578E8E9165EB}" type="pres">
      <dgm:prSet presAssocID="{40537859-7432-4D01-A267-1C7834E24B2F}" presName="hierRoot1" presStyleCnt="0"/>
      <dgm:spPr/>
    </dgm:pt>
    <dgm:pt modelId="{13DC3549-204C-430B-B6FB-6FD4FC5AC4BE}" type="pres">
      <dgm:prSet presAssocID="{40537859-7432-4D01-A267-1C7834E24B2F}" presName="composite" presStyleCnt="0"/>
      <dgm:spPr/>
    </dgm:pt>
    <dgm:pt modelId="{E6018331-AFE4-4D16-B522-B66FFE45A3AE}" type="pres">
      <dgm:prSet presAssocID="{40537859-7432-4D01-A267-1C7834E24B2F}" presName="background" presStyleLbl="node0" presStyleIdx="0" presStyleCnt="1"/>
      <dgm:spPr/>
    </dgm:pt>
    <dgm:pt modelId="{8282852E-83A0-4BB0-B1F5-C04148C2F1E8}" type="pres">
      <dgm:prSet presAssocID="{40537859-7432-4D01-A267-1C7834E24B2F}" presName="text" presStyleLbl="fgAcc0" presStyleIdx="0" presStyleCnt="1" custScaleX="181896" custScaleY="43159">
        <dgm:presLayoutVars>
          <dgm:chPref val="3"/>
        </dgm:presLayoutVars>
      </dgm:prSet>
      <dgm:spPr/>
    </dgm:pt>
    <dgm:pt modelId="{5EBB44C9-94C8-4CB4-ACE0-8B80A5616151}" type="pres">
      <dgm:prSet presAssocID="{40537859-7432-4D01-A267-1C7834E24B2F}" presName="hierChild2" presStyleCnt="0"/>
      <dgm:spPr/>
    </dgm:pt>
    <dgm:pt modelId="{6CAE6ADC-18C4-4CED-A1D9-58ED3728B596}" type="pres">
      <dgm:prSet presAssocID="{F6930BE8-94EE-4DC0-8078-C24586B21E36}" presName="Name10" presStyleLbl="parChTrans1D2" presStyleIdx="0" presStyleCnt="1"/>
      <dgm:spPr/>
    </dgm:pt>
    <dgm:pt modelId="{293C1948-D8C6-4ECB-AD1C-EC65D79A6C6F}" type="pres">
      <dgm:prSet presAssocID="{0A310E18-8A6F-45CF-A63C-D1FA84BB82F0}" presName="hierRoot2" presStyleCnt="0"/>
      <dgm:spPr/>
    </dgm:pt>
    <dgm:pt modelId="{1469FCB4-833F-4E01-A96C-CBF7083810DE}" type="pres">
      <dgm:prSet presAssocID="{0A310E18-8A6F-45CF-A63C-D1FA84BB82F0}" presName="composite2" presStyleCnt="0"/>
      <dgm:spPr/>
    </dgm:pt>
    <dgm:pt modelId="{965AA08E-933D-471B-942F-9741141B1C19}" type="pres">
      <dgm:prSet presAssocID="{0A310E18-8A6F-45CF-A63C-D1FA84BB82F0}" presName="background2" presStyleLbl="node2" presStyleIdx="0" presStyleCnt="1"/>
      <dgm:spPr/>
    </dgm:pt>
    <dgm:pt modelId="{4067AB4B-8A71-4B21-9B42-76FC956FE57F}" type="pres">
      <dgm:prSet presAssocID="{0A310E18-8A6F-45CF-A63C-D1FA84BB82F0}" presName="text2" presStyleLbl="fgAcc2" presStyleIdx="0" presStyleCnt="1" custScaleX="480075" custScaleY="260205" custLinFactNeighborY="-4158">
        <dgm:presLayoutVars>
          <dgm:chPref val="3"/>
        </dgm:presLayoutVars>
      </dgm:prSet>
      <dgm:spPr/>
    </dgm:pt>
    <dgm:pt modelId="{D39049C9-A9CF-469F-84EB-034093195497}" type="pres">
      <dgm:prSet presAssocID="{0A310E18-8A6F-45CF-A63C-D1FA84BB82F0}" presName="hierChild3" presStyleCnt="0"/>
      <dgm:spPr/>
    </dgm:pt>
  </dgm:ptLst>
  <dgm:cxnLst>
    <dgm:cxn modelId="{692DEA0A-A999-4F7A-9363-69A66583B19F}" srcId="{53144790-FC5F-48AB-8F7B-34AB49C4629A}" destId="{40537859-7432-4D01-A267-1C7834E24B2F}" srcOrd="0" destOrd="0" parTransId="{CF1178FB-789F-4854-BE59-42BD97FA7F34}" sibTransId="{A0473C81-8441-4C77-AA37-7FE3AE4B2B67}"/>
    <dgm:cxn modelId="{F8D75D2B-EAAE-4B24-9897-1A3610374E8D}" srcId="{40537859-7432-4D01-A267-1C7834E24B2F}" destId="{0A310E18-8A6F-45CF-A63C-D1FA84BB82F0}" srcOrd="0" destOrd="0" parTransId="{F6930BE8-94EE-4DC0-8078-C24586B21E36}" sibTransId="{437C4CE8-1E7A-43FE-9E2C-E156FACE9C2A}"/>
    <dgm:cxn modelId="{EC01C543-1938-4824-8C6F-D448A2B895A0}" type="presOf" srcId="{F6930BE8-94EE-4DC0-8078-C24586B21E36}" destId="{6CAE6ADC-18C4-4CED-A1D9-58ED3728B596}" srcOrd="0" destOrd="0" presId="urn:microsoft.com/office/officeart/2005/8/layout/hierarchy1"/>
    <dgm:cxn modelId="{925D9845-FBA6-4F88-A383-E062B5BA396F}" type="presOf" srcId="{53144790-FC5F-48AB-8F7B-34AB49C4629A}" destId="{B1D8FDDE-C754-4B54-A740-0107F7A21705}" srcOrd="0" destOrd="0" presId="urn:microsoft.com/office/officeart/2005/8/layout/hierarchy1"/>
    <dgm:cxn modelId="{8B48789C-F876-46C6-83C1-50A10C5B1FCE}" type="presOf" srcId="{40537859-7432-4D01-A267-1C7834E24B2F}" destId="{8282852E-83A0-4BB0-B1F5-C04148C2F1E8}" srcOrd="0" destOrd="0" presId="urn:microsoft.com/office/officeart/2005/8/layout/hierarchy1"/>
    <dgm:cxn modelId="{BD8F0ED4-06D7-430E-B76C-560F359DFEB8}" type="presOf" srcId="{0A310E18-8A6F-45CF-A63C-D1FA84BB82F0}" destId="{4067AB4B-8A71-4B21-9B42-76FC956FE57F}" srcOrd="0" destOrd="0" presId="urn:microsoft.com/office/officeart/2005/8/layout/hierarchy1"/>
    <dgm:cxn modelId="{7DB6FF97-CBC8-4D3C-8DDE-0DF27833C6B5}" type="presParOf" srcId="{B1D8FDDE-C754-4B54-A740-0107F7A21705}" destId="{4B160594-5BF0-42D5-BFEA-578E8E9165EB}" srcOrd="0" destOrd="0" presId="urn:microsoft.com/office/officeart/2005/8/layout/hierarchy1"/>
    <dgm:cxn modelId="{914071CD-86C0-4C6C-ACC3-6293FF4783B5}" type="presParOf" srcId="{4B160594-5BF0-42D5-BFEA-578E8E9165EB}" destId="{13DC3549-204C-430B-B6FB-6FD4FC5AC4BE}" srcOrd="0" destOrd="0" presId="urn:microsoft.com/office/officeart/2005/8/layout/hierarchy1"/>
    <dgm:cxn modelId="{E4197C4A-974A-41A2-AE20-D548C05C4B68}" type="presParOf" srcId="{13DC3549-204C-430B-B6FB-6FD4FC5AC4BE}" destId="{E6018331-AFE4-4D16-B522-B66FFE45A3AE}" srcOrd="0" destOrd="0" presId="urn:microsoft.com/office/officeart/2005/8/layout/hierarchy1"/>
    <dgm:cxn modelId="{B50A1E72-268B-4D44-8F6E-891E69D18DB7}" type="presParOf" srcId="{13DC3549-204C-430B-B6FB-6FD4FC5AC4BE}" destId="{8282852E-83A0-4BB0-B1F5-C04148C2F1E8}" srcOrd="1" destOrd="0" presId="urn:microsoft.com/office/officeart/2005/8/layout/hierarchy1"/>
    <dgm:cxn modelId="{F0DA69CD-B11B-41BF-953C-D4E0C5965D25}" type="presParOf" srcId="{4B160594-5BF0-42D5-BFEA-578E8E9165EB}" destId="{5EBB44C9-94C8-4CB4-ACE0-8B80A5616151}" srcOrd="1" destOrd="0" presId="urn:microsoft.com/office/officeart/2005/8/layout/hierarchy1"/>
    <dgm:cxn modelId="{646BE320-1AEE-4582-A394-3CEE8CD0D74F}" type="presParOf" srcId="{5EBB44C9-94C8-4CB4-ACE0-8B80A5616151}" destId="{6CAE6ADC-18C4-4CED-A1D9-58ED3728B596}" srcOrd="0" destOrd="0" presId="urn:microsoft.com/office/officeart/2005/8/layout/hierarchy1"/>
    <dgm:cxn modelId="{684B74DD-219F-4C85-86CF-97891425C7C7}" type="presParOf" srcId="{5EBB44C9-94C8-4CB4-ACE0-8B80A5616151}" destId="{293C1948-D8C6-4ECB-AD1C-EC65D79A6C6F}" srcOrd="1" destOrd="0" presId="urn:microsoft.com/office/officeart/2005/8/layout/hierarchy1"/>
    <dgm:cxn modelId="{8475E2CB-1601-4D70-AE3E-C7903E2E29ED}" type="presParOf" srcId="{293C1948-D8C6-4ECB-AD1C-EC65D79A6C6F}" destId="{1469FCB4-833F-4E01-A96C-CBF7083810DE}" srcOrd="0" destOrd="0" presId="urn:microsoft.com/office/officeart/2005/8/layout/hierarchy1"/>
    <dgm:cxn modelId="{77F5F4F5-7DB6-47C5-933B-60DE87C5F5D0}" type="presParOf" srcId="{1469FCB4-833F-4E01-A96C-CBF7083810DE}" destId="{965AA08E-933D-471B-942F-9741141B1C19}" srcOrd="0" destOrd="0" presId="urn:microsoft.com/office/officeart/2005/8/layout/hierarchy1"/>
    <dgm:cxn modelId="{E678714F-1FC1-44C1-89A9-4274A667571B}" type="presParOf" srcId="{1469FCB4-833F-4E01-A96C-CBF7083810DE}" destId="{4067AB4B-8A71-4B21-9B42-76FC956FE57F}" srcOrd="1" destOrd="0" presId="urn:microsoft.com/office/officeart/2005/8/layout/hierarchy1"/>
    <dgm:cxn modelId="{E1C15919-5729-4849-968B-AFBBBE6B0629}" type="presParOf" srcId="{293C1948-D8C6-4ECB-AD1C-EC65D79A6C6F}" destId="{D39049C9-A9CF-469F-84EB-03409319549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9E776-59E3-4572-9F09-9F6DCA838EE9}" type="doc">
      <dgm:prSet loTypeId="urn:microsoft.com/office/officeart/2005/8/layout/vList2" loCatId="list" qsTypeId="urn:microsoft.com/office/officeart/2005/8/quickstyle/3d2#5" qsCatId="3D" csTypeId="urn:microsoft.com/office/officeart/2005/8/colors/accent1_5" csCatId="accent1" phldr="1"/>
      <dgm:spPr/>
      <dgm:t>
        <a:bodyPr/>
        <a:lstStyle/>
        <a:p>
          <a:endParaRPr lang="ru-RU"/>
        </a:p>
      </dgm:t>
    </dgm:pt>
    <dgm:pt modelId="{7BA75AA9-62DF-44CC-B109-F3A6C83E14B9}">
      <dgm:prSet phldrT="[Текст]" custT="1"/>
      <dgm:spPr/>
      <dgm:t>
        <a:bodyPr/>
        <a:lstStyle/>
        <a:p>
          <a:r>
            <a:rPr lang="ru-RU" sz="2200" dirty="0"/>
            <a:t>Темперамент </a:t>
          </a:r>
          <a:r>
            <a:rPr lang="ru-RU" sz="2200" dirty="0" err="1"/>
            <a:t>туралы</a:t>
          </a:r>
          <a:r>
            <a:rPr lang="ru-RU" sz="2200" dirty="0"/>
            <a:t> </a:t>
          </a:r>
          <a:r>
            <a:rPr lang="ru-RU" sz="2200" dirty="0" err="1"/>
            <a:t>алғашқы ой-пікірлер</a:t>
          </a:r>
          <a:r>
            <a:rPr lang="ru-RU" sz="2200" dirty="0"/>
            <a:t> </a:t>
          </a:r>
          <a:r>
            <a:rPr lang="ru-RU" sz="2200" dirty="0" err="1"/>
            <a:t>ғылымда өте ерте</a:t>
          </a:r>
          <a:r>
            <a:rPr lang="ru-RU" sz="2200" dirty="0"/>
            <a:t> </a:t>
          </a:r>
          <a:r>
            <a:rPr lang="ru-RU" sz="2200" dirty="0" err="1"/>
            <a:t>кездің өзінде-ақ айтыла</a:t>
          </a:r>
          <a:r>
            <a:rPr lang="ru-RU" sz="2200" dirty="0"/>
            <a:t> </a:t>
          </a:r>
          <a:r>
            <a:rPr lang="ru-RU" sz="2200" dirty="0" err="1"/>
            <a:t>бастады</a:t>
          </a:r>
          <a:r>
            <a:rPr lang="ru-RU" sz="2200" dirty="0"/>
            <a:t>. </a:t>
          </a:r>
          <a:r>
            <a:rPr lang="ru-RU" sz="2200" dirty="0" err="1"/>
            <a:t>Ежелгі</a:t>
          </a:r>
          <a:r>
            <a:rPr lang="ru-RU" sz="2200" dirty="0"/>
            <a:t> </a:t>
          </a:r>
          <a:r>
            <a:rPr lang="ru-RU" sz="2200" dirty="0" err="1"/>
            <a:t>Грецияның белгілі</a:t>
          </a:r>
          <a:r>
            <a:rPr lang="ru-RU" sz="2200" dirty="0"/>
            <a:t> </a:t>
          </a:r>
          <a:r>
            <a:rPr lang="ru-RU" sz="2200" dirty="0" err="1"/>
            <a:t>ғалымы, дәрігер Гипократтың </a:t>
          </a:r>
          <a:r>
            <a:rPr lang="ru-RU" sz="2200" dirty="0"/>
            <a:t>(</a:t>
          </a:r>
          <a:r>
            <a:rPr lang="ru-RU" sz="2200" dirty="0" err="1"/>
            <a:t>б.э.д</a:t>
          </a:r>
          <a:r>
            <a:rPr lang="ru-RU" sz="2200" dirty="0"/>
            <a:t>. 460-356) </a:t>
          </a:r>
          <a:r>
            <a:rPr lang="ru-RU" sz="2200" dirty="0" err="1"/>
            <a:t>еңбектерінде бұл жөнінде біра</a:t>
          </a:r>
          <a:r>
            <a:rPr lang="kk-KZ" sz="2200" dirty="0"/>
            <a:t>з</a:t>
          </a:r>
          <a:r>
            <a:rPr lang="ru-RU" sz="2200" dirty="0"/>
            <a:t> </a:t>
          </a:r>
          <a:r>
            <a:rPr lang="ru-RU" sz="2200" dirty="0" err="1"/>
            <a:t>пікірлер</a:t>
          </a:r>
          <a:r>
            <a:rPr lang="ru-RU" sz="2200" dirty="0"/>
            <a:t> </a:t>
          </a:r>
          <a:r>
            <a:rPr lang="ru-RU" sz="2200" dirty="0" err="1"/>
            <a:t>айтылған.</a:t>
          </a:r>
          <a:r>
            <a:rPr lang="ru-RU" sz="2200" dirty="0"/>
            <a:t> </a:t>
          </a:r>
          <a:r>
            <a:rPr lang="ru-RU" sz="2200" dirty="0" err="1"/>
            <a:t>Гипократтың ойынша</a:t>
          </a:r>
          <a:r>
            <a:rPr lang="ru-RU" sz="2200" dirty="0"/>
            <a:t>, </a:t>
          </a:r>
          <a:r>
            <a:rPr lang="ru-RU" sz="2200" dirty="0" err="1"/>
            <a:t>әр түрлі темпераменттер</a:t>
          </a:r>
          <a:r>
            <a:rPr lang="ru-RU" sz="2200" dirty="0"/>
            <a:t> </a:t>
          </a:r>
          <a:r>
            <a:rPr lang="ru-RU" sz="2200" dirty="0" err="1"/>
            <a:t>адамдар</a:t>
          </a:r>
          <a:r>
            <a:rPr lang="ru-RU" sz="2200" dirty="0"/>
            <a:t> мен </a:t>
          </a:r>
          <a:r>
            <a:rPr lang="ru-RU" sz="2200" dirty="0" err="1"/>
            <a:t>жануарларлың денесінде</a:t>
          </a:r>
          <a:r>
            <a:rPr lang="ru-RU" sz="2200" dirty="0"/>
            <a:t> </a:t>
          </a:r>
          <a:r>
            <a:rPr lang="ru-RU" sz="2200" dirty="0" err="1"/>
            <a:t>төрт түрлі сұйық заттарға байланысты</a:t>
          </a:r>
          <a:r>
            <a:rPr lang="ru-RU" sz="2200" dirty="0"/>
            <a:t> </a:t>
          </a:r>
          <a:r>
            <a:rPr lang="ru-RU" sz="2200" dirty="0" err="1"/>
            <a:t>болмақ</a:t>
          </a:r>
          <a:r>
            <a:rPr lang="ru-RU" sz="2200" dirty="0"/>
            <a:t>.</a:t>
          </a:r>
        </a:p>
      </dgm:t>
    </dgm:pt>
    <dgm:pt modelId="{48B27406-04E5-4852-958F-85BCC71E7441}" type="parTrans" cxnId="{72C8025E-9706-49E9-BA89-786C5214C0E3}">
      <dgm:prSet/>
      <dgm:spPr/>
      <dgm:t>
        <a:bodyPr/>
        <a:lstStyle/>
        <a:p>
          <a:endParaRPr lang="ru-RU"/>
        </a:p>
      </dgm:t>
    </dgm:pt>
    <dgm:pt modelId="{BA16EE44-449F-418A-B8B5-850EB03F81EF}" type="sibTrans" cxnId="{72C8025E-9706-49E9-BA89-786C5214C0E3}">
      <dgm:prSet/>
      <dgm:spPr/>
      <dgm:t>
        <a:bodyPr/>
        <a:lstStyle/>
        <a:p>
          <a:endParaRPr lang="ru-RU"/>
        </a:p>
      </dgm:t>
    </dgm:pt>
    <dgm:pt modelId="{224CCDE0-1047-44B8-BC98-9DE9703E7E89}">
      <dgm:prSet phldrT="[Текст]" custT="1"/>
      <dgm:spPr/>
      <dgm:t>
        <a:bodyPr/>
        <a:lstStyle/>
        <a:p>
          <a:r>
            <a:rPr lang="ru-RU" sz="2200" dirty="0" err="1"/>
            <a:t>Олар</a:t>
          </a:r>
          <a:r>
            <a:rPr lang="ru-RU" sz="2200" dirty="0"/>
            <a:t>: </a:t>
          </a:r>
          <a:r>
            <a:rPr lang="ru-RU" sz="2200" dirty="0" err="1"/>
            <a:t>денені</a:t>
          </a:r>
          <a:r>
            <a:rPr lang="ru-RU" sz="2200" dirty="0"/>
            <a:t> </a:t>
          </a:r>
          <a:r>
            <a:rPr lang="ru-RU" sz="2200" dirty="0" err="1"/>
            <a:t>жылытып</a:t>
          </a:r>
          <a:r>
            <a:rPr lang="ru-RU" sz="2200" dirty="0"/>
            <a:t> </a:t>
          </a:r>
          <a:r>
            <a:rPr lang="ru-RU" sz="2200" dirty="0" err="1"/>
            <a:t>тұратын </a:t>
          </a:r>
          <a:r>
            <a:rPr lang="ru-RU" sz="2200" dirty="0"/>
            <a:t>– </a:t>
          </a:r>
          <a:r>
            <a:rPr lang="ru-RU" sz="2200" dirty="0" err="1"/>
            <a:t>қан, салқындататын </a:t>
          </a:r>
          <a:r>
            <a:rPr lang="ru-RU" sz="2200" dirty="0"/>
            <a:t>– </a:t>
          </a:r>
          <a:r>
            <a:rPr lang="ru-RU" sz="2200" dirty="0" err="1"/>
            <a:t>шырын</a:t>
          </a:r>
          <a:r>
            <a:rPr lang="ru-RU" sz="2200" dirty="0"/>
            <a:t> (слизь), </a:t>
          </a:r>
          <a:r>
            <a:rPr lang="ru-RU" sz="2200" dirty="0" err="1"/>
            <a:t>құрғататын </a:t>
          </a:r>
          <a:r>
            <a:rPr lang="ru-RU" sz="2200" dirty="0"/>
            <a:t>– </a:t>
          </a:r>
          <a:r>
            <a:rPr lang="ru-RU" sz="2200" dirty="0" err="1"/>
            <a:t>бауырдағы сары</a:t>
          </a:r>
          <a:r>
            <a:rPr lang="ru-RU" sz="2200" dirty="0"/>
            <a:t> </a:t>
          </a:r>
          <a:r>
            <a:rPr lang="ru-RU" sz="2200" dirty="0" err="1"/>
            <a:t>өт және оған дымқыемпераментлдық беретін</a:t>
          </a:r>
          <a:r>
            <a:rPr lang="ru-RU" sz="2200" dirty="0"/>
            <a:t> </a:t>
          </a:r>
          <a:r>
            <a:rPr lang="ru-RU" sz="2200" dirty="0" err="1"/>
            <a:t>қара өт </a:t>
          </a:r>
          <a:r>
            <a:rPr lang="ru-RU" sz="2200" dirty="0"/>
            <a:t>(</a:t>
          </a:r>
          <a:r>
            <a:rPr lang="ru-RU" sz="2200" dirty="0" err="1"/>
            <a:t>талақ</a:t>
          </a:r>
          <a:r>
            <a:rPr lang="ru-RU" sz="2200" dirty="0"/>
            <a:t>). Осы </a:t>
          </a:r>
          <a:r>
            <a:rPr lang="ru-RU" sz="2200" dirty="0" err="1"/>
            <a:t>төрт түрлі сұйықтың</a:t>
          </a:r>
          <a:r>
            <a:rPr lang="ru-RU" sz="2200" dirty="0"/>
            <a:t>, </a:t>
          </a:r>
          <a:r>
            <a:rPr lang="ru-RU" sz="2200" dirty="0" err="1"/>
            <a:t>араласуының пропорциясын</a:t>
          </a:r>
          <a:r>
            <a:rPr lang="ru-RU" sz="2200" dirty="0"/>
            <a:t> </a:t>
          </a:r>
          <a:r>
            <a:rPr lang="ru-RU" sz="2200" dirty="0" err="1"/>
            <a:t>грекше</a:t>
          </a:r>
          <a:r>
            <a:rPr lang="ru-RU" sz="2200" dirty="0"/>
            <a:t> «</a:t>
          </a:r>
          <a:r>
            <a:rPr lang="ru-RU" sz="2200" dirty="0" err="1"/>
            <a:t>красис</a:t>
          </a:r>
          <a:r>
            <a:rPr lang="ru-RU" sz="2200" dirty="0"/>
            <a:t>» </a:t>
          </a:r>
          <a:r>
            <a:rPr lang="ru-RU" sz="2200" dirty="0" err="1"/>
            <a:t>деп</a:t>
          </a:r>
          <a:r>
            <a:rPr lang="ru-RU" sz="2200" dirty="0"/>
            <a:t> </a:t>
          </a:r>
          <a:r>
            <a:rPr lang="ru-RU" sz="2200" dirty="0" err="1"/>
            <a:t>атаған</a:t>
          </a:r>
          <a:r>
            <a:rPr lang="ru-RU" sz="2200" dirty="0"/>
            <a:t>. Ал </a:t>
          </a:r>
          <a:r>
            <a:rPr lang="ru-RU" sz="2200" dirty="0" err="1"/>
            <a:t>латын</a:t>
          </a:r>
          <a:r>
            <a:rPr lang="ru-RU" sz="2200" dirty="0"/>
            <a:t> </a:t>
          </a:r>
          <a:r>
            <a:rPr lang="ru-RU" sz="2200" dirty="0" err="1"/>
            <a:t>тіліңде бұл терминді</a:t>
          </a:r>
          <a:r>
            <a:rPr lang="ru-RU" sz="2200" dirty="0"/>
            <a:t> </a:t>
          </a:r>
          <a:r>
            <a:rPr lang="ru-RU" sz="2200" dirty="0" err="1"/>
            <a:t>темпераментум</a:t>
          </a:r>
          <a:r>
            <a:rPr lang="ru-RU" sz="2200" dirty="0"/>
            <a:t> </a:t>
          </a:r>
          <a:r>
            <a:rPr lang="ru-RU" sz="2200" dirty="0" err="1"/>
            <a:t>деп</a:t>
          </a:r>
          <a:r>
            <a:rPr lang="ru-RU" sz="2200" dirty="0"/>
            <a:t> </a:t>
          </a:r>
          <a:r>
            <a:rPr lang="ru-RU" sz="2200" dirty="0" err="1"/>
            <a:t>атап</a:t>
          </a:r>
          <a:r>
            <a:rPr lang="ru-RU" sz="2200" dirty="0"/>
            <a:t> </a:t>
          </a:r>
          <a:r>
            <a:rPr lang="ru-RU" sz="2200" dirty="0" err="1"/>
            <a:t>кеткен</a:t>
          </a:r>
          <a:r>
            <a:rPr lang="ru-RU" sz="2200" dirty="0"/>
            <a:t>.</a:t>
          </a:r>
        </a:p>
      </dgm:t>
    </dgm:pt>
    <dgm:pt modelId="{5433AB6E-4ECE-4815-B160-3667A9D533D4}" type="parTrans" cxnId="{F2BF2BB8-2A47-4171-9521-4D47ABB03A15}">
      <dgm:prSet/>
      <dgm:spPr/>
      <dgm:t>
        <a:bodyPr/>
        <a:lstStyle/>
        <a:p>
          <a:endParaRPr lang="ru-RU"/>
        </a:p>
      </dgm:t>
    </dgm:pt>
    <dgm:pt modelId="{E567BCF7-5F21-4DBE-A0B1-722CE4B5AFD7}" type="sibTrans" cxnId="{F2BF2BB8-2A47-4171-9521-4D47ABB03A15}">
      <dgm:prSet/>
      <dgm:spPr/>
      <dgm:t>
        <a:bodyPr/>
        <a:lstStyle/>
        <a:p>
          <a:endParaRPr lang="ru-RU"/>
        </a:p>
      </dgm:t>
    </dgm:pt>
    <dgm:pt modelId="{951B7692-E589-4042-8290-E88EE34EC95A}">
      <dgm:prSet phldrT="[Текст]" custT="1"/>
      <dgm:spPr/>
      <dgm:t>
        <a:bodyPr/>
        <a:lstStyle/>
        <a:p>
          <a:r>
            <a:rPr lang="kk-KZ" sz="2200" dirty="0"/>
            <a:t>Сөйтіп, Гиппократ және оның шәкірттері адамдағы темпераменттердің әр түрлілігі организмдегі осы төрт түрлі сұйык заттың бір-бірінен аз-көптігіне байланысты деп түсінген. Мәселен, организмде қанның пропорциясы артық болса, ол сангвиникалық (латынша «сангиус» - қан), ал шырын басым болса (грекше «мелай-нехоле» - қара өт), организмде сары өт басым болса, холерик (грекше холе - өт) темпераменті деп аталған.</a:t>
          </a:r>
          <a:endParaRPr lang="ru-RU" sz="2200" dirty="0"/>
        </a:p>
      </dgm:t>
    </dgm:pt>
    <dgm:pt modelId="{8BF1AEE7-A846-40D2-86CD-422CBE9FC9E9}" type="parTrans" cxnId="{14F7F577-5924-401F-89C7-E5AB03269AFF}">
      <dgm:prSet/>
      <dgm:spPr/>
      <dgm:t>
        <a:bodyPr/>
        <a:lstStyle/>
        <a:p>
          <a:endParaRPr lang="ru-RU"/>
        </a:p>
      </dgm:t>
    </dgm:pt>
    <dgm:pt modelId="{014A0612-1E13-4BC5-AC7B-B87F531AC227}" type="sibTrans" cxnId="{14F7F577-5924-401F-89C7-E5AB03269AFF}">
      <dgm:prSet/>
      <dgm:spPr/>
      <dgm:t>
        <a:bodyPr/>
        <a:lstStyle/>
        <a:p>
          <a:endParaRPr lang="ru-RU"/>
        </a:p>
      </dgm:t>
    </dgm:pt>
    <dgm:pt modelId="{CFC6B786-C2F8-4032-B4C8-70790C0D27A9}" type="pres">
      <dgm:prSet presAssocID="{7FC9E776-59E3-4572-9F09-9F6DCA838EE9}" presName="linear" presStyleCnt="0">
        <dgm:presLayoutVars>
          <dgm:animLvl val="lvl"/>
          <dgm:resizeHandles val="exact"/>
        </dgm:presLayoutVars>
      </dgm:prSet>
      <dgm:spPr/>
    </dgm:pt>
    <dgm:pt modelId="{E4BD93AF-BFE4-4F91-9632-E5EBCB78D49E}" type="pres">
      <dgm:prSet presAssocID="{7BA75AA9-62DF-44CC-B109-F3A6C83E14B9}" presName="parentText" presStyleLbl="node1" presStyleIdx="0" presStyleCnt="2">
        <dgm:presLayoutVars>
          <dgm:chMax val="0"/>
          <dgm:bulletEnabled val="1"/>
        </dgm:presLayoutVars>
      </dgm:prSet>
      <dgm:spPr/>
    </dgm:pt>
    <dgm:pt modelId="{2B363F43-9A8C-41B1-AB73-EAA46527B7C3}" type="pres">
      <dgm:prSet presAssocID="{7BA75AA9-62DF-44CC-B109-F3A6C83E14B9}" presName="childText" presStyleLbl="revTx" presStyleIdx="0" presStyleCnt="1">
        <dgm:presLayoutVars>
          <dgm:bulletEnabled val="1"/>
        </dgm:presLayoutVars>
      </dgm:prSet>
      <dgm:spPr/>
    </dgm:pt>
    <dgm:pt modelId="{6774A3D1-BAD5-40F9-8B12-26E92B05D0F1}" type="pres">
      <dgm:prSet presAssocID="{951B7692-E589-4042-8290-E88EE34EC95A}" presName="parentText" presStyleLbl="node1" presStyleIdx="1" presStyleCnt="2">
        <dgm:presLayoutVars>
          <dgm:chMax val="0"/>
          <dgm:bulletEnabled val="1"/>
        </dgm:presLayoutVars>
      </dgm:prSet>
      <dgm:spPr/>
    </dgm:pt>
  </dgm:ptLst>
  <dgm:cxnLst>
    <dgm:cxn modelId="{9AC2AF19-8EBC-4854-97A8-D2AD2224B7BD}" type="presOf" srcId="{224CCDE0-1047-44B8-BC98-9DE9703E7E89}" destId="{2B363F43-9A8C-41B1-AB73-EAA46527B7C3}" srcOrd="0" destOrd="0" presId="urn:microsoft.com/office/officeart/2005/8/layout/vList2"/>
    <dgm:cxn modelId="{72C8025E-9706-49E9-BA89-786C5214C0E3}" srcId="{7FC9E776-59E3-4572-9F09-9F6DCA838EE9}" destId="{7BA75AA9-62DF-44CC-B109-F3A6C83E14B9}" srcOrd="0" destOrd="0" parTransId="{48B27406-04E5-4852-958F-85BCC71E7441}" sibTransId="{BA16EE44-449F-418A-B8B5-850EB03F81EF}"/>
    <dgm:cxn modelId="{1AFBE766-FE7F-49D7-BB0D-9E3247585103}" type="presOf" srcId="{7FC9E776-59E3-4572-9F09-9F6DCA838EE9}" destId="{CFC6B786-C2F8-4032-B4C8-70790C0D27A9}" srcOrd="0" destOrd="0" presId="urn:microsoft.com/office/officeart/2005/8/layout/vList2"/>
    <dgm:cxn modelId="{14F7F577-5924-401F-89C7-E5AB03269AFF}" srcId="{7FC9E776-59E3-4572-9F09-9F6DCA838EE9}" destId="{951B7692-E589-4042-8290-E88EE34EC95A}" srcOrd="1" destOrd="0" parTransId="{8BF1AEE7-A846-40D2-86CD-422CBE9FC9E9}" sibTransId="{014A0612-1E13-4BC5-AC7B-B87F531AC227}"/>
    <dgm:cxn modelId="{5633F17D-6F46-482C-A521-39975E280A3A}" type="presOf" srcId="{951B7692-E589-4042-8290-E88EE34EC95A}" destId="{6774A3D1-BAD5-40F9-8B12-26E92B05D0F1}" srcOrd="0" destOrd="0" presId="urn:microsoft.com/office/officeart/2005/8/layout/vList2"/>
    <dgm:cxn modelId="{23CCBE92-12C5-4973-8FE7-641183667244}" type="presOf" srcId="{7BA75AA9-62DF-44CC-B109-F3A6C83E14B9}" destId="{E4BD93AF-BFE4-4F91-9632-E5EBCB78D49E}" srcOrd="0" destOrd="0" presId="urn:microsoft.com/office/officeart/2005/8/layout/vList2"/>
    <dgm:cxn modelId="{F2BF2BB8-2A47-4171-9521-4D47ABB03A15}" srcId="{7BA75AA9-62DF-44CC-B109-F3A6C83E14B9}" destId="{224CCDE0-1047-44B8-BC98-9DE9703E7E89}" srcOrd="0" destOrd="0" parTransId="{5433AB6E-4ECE-4815-B160-3667A9D533D4}" sibTransId="{E567BCF7-5F21-4DBE-A0B1-722CE4B5AFD7}"/>
    <dgm:cxn modelId="{7ED02B6A-0B18-48BD-881E-507061F98C37}" type="presParOf" srcId="{CFC6B786-C2F8-4032-B4C8-70790C0D27A9}" destId="{E4BD93AF-BFE4-4F91-9632-E5EBCB78D49E}" srcOrd="0" destOrd="0" presId="urn:microsoft.com/office/officeart/2005/8/layout/vList2"/>
    <dgm:cxn modelId="{2F94095E-1C54-4D72-A1CC-3A511FA6545D}" type="presParOf" srcId="{CFC6B786-C2F8-4032-B4C8-70790C0D27A9}" destId="{2B363F43-9A8C-41B1-AB73-EAA46527B7C3}" srcOrd="1" destOrd="0" presId="urn:microsoft.com/office/officeart/2005/8/layout/vList2"/>
    <dgm:cxn modelId="{279DCEB9-9E1A-4B51-A23A-870A352989D7}" type="presParOf" srcId="{CFC6B786-C2F8-4032-B4C8-70790C0D27A9}" destId="{6774A3D1-BAD5-40F9-8B12-26E92B05D0F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B7E8C6-F0D7-41CA-92B7-7D37742264D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x-none"/>
        </a:p>
      </dgm:t>
    </dgm:pt>
    <dgm:pt modelId="{0608088B-7B17-4E64-80A2-B7634F4CCCA1}">
      <dgm:prSet custT="1"/>
      <dgm:spPr/>
      <dgm:t>
        <a:bodyPr/>
        <a:lstStyle/>
        <a:p>
          <a:r>
            <a:rPr lang="kk-KZ" sz="3200" b="1" dirty="0"/>
            <a:t>Гиппократ организмдегі сұйықтардың бірінен екіншісінің басым болуы кейбір аурулардың шығу тарихын түсіндіруге де жарайды деді, ол мидың ролін түсәне білді, оны бездердің бірі деп санады. Бұл – адамның жеке ерекшеліктерін жаратылыстық ғылыми зерттеудің алғашқы қадамы еді.</a:t>
          </a:r>
          <a:endParaRPr lang="ru-RU" sz="3200" b="1" dirty="0"/>
        </a:p>
      </dgm:t>
    </dgm:pt>
    <dgm:pt modelId="{347BB31F-32C3-4488-9A15-DD745BD3CF94}" type="parTrans" cxnId="{10400671-60F0-457B-A7A3-0822DAF63210}">
      <dgm:prSet/>
      <dgm:spPr/>
      <dgm:t>
        <a:bodyPr/>
        <a:lstStyle/>
        <a:p>
          <a:endParaRPr lang="ru-RU"/>
        </a:p>
      </dgm:t>
    </dgm:pt>
    <dgm:pt modelId="{3EBB22C6-0ED1-435E-8AD8-7565F5AD2456}" type="sibTrans" cxnId="{10400671-60F0-457B-A7A3-0822DAF63210}">
      <dgm:prSet/>
      <dgm:spPr/>
      <dgm:t>
        <a:bodyPr/>
        <a:lstStyle/>
        <a:p>
          <a:endParaRPr lang="ru-RU"/>
        </a:p>
      </dgm:t>
    </dgm:pt>
    <dgm:pt modelId="{BF6BD021-D936-414E-B214-3421CBCAE783}" type="pres">
      <dgm:prSet presAssocID="{C7B7E8C6-F0D7-41CA-92B7-7D37742264DD}" presName="linear" presStyleCnt="0">
        <dgm:presLayoutVars>
          <dgm:animLvl val="lvl"/>
          <dgm:resizeHandles val="exact"/>
        </dgm:presLayoutVars>
      </dgm:prSet>
      <dgm:spPr/>
    </dgm:pt>
    <dgm:pt modelId="{93C0C9A9-D67D-48DF-9D3A-DF6395CF50E4}" type="pres">
      <dgm:prSet presAssocID="{0608088B-7B17-4E64-80A2-B7634F4CCCA1}" presName="parentText" presStyleLbl="node1" presStyleIdx="0" presStyleCnt="1">
        <dgm:presLayoutVars>
          <dgm:chMax val="0"/>
          <dgm:bulletEnabled val="1"/>
        </dgm:presLayoutVars>
      </dgm:prSet>
      <dgm:spPr/>
    </dgm:pt>
  </dgm:ptLst>
  <dgm:cxnLst>
    <dgm:cxn modelId="{9641D722-4767-4DA7-A0B6-8BAD96B90718}" type="presOf" srcId="{0608088B-7B17-4E64-80A2-B7634F4CCCA1}" destId="{93C0C9A9-D67D-48DF-9D3A-DF6395CF50E4}" srcOrd="0" destOrd="0" presId="urn:microsoft.com/office/officeart/2005/8/layout/vList2"/>
    <dgm:cxn modelId="{10400671-60F0-457B-A7A3-0822DAF63210}" srcId="{C7B7E8C6-F0D7-41CA-92B7-7D37742264DD}" destId="{0608088B-7B17-4E64-80A2-B7634F4CCCA1}" srcOrd="0" destOrd="0" parTransId="{347BB31F-32C3-4488-9A15-DD745BD3CF94}" sibTransId="{3EBB22C6-0ED1-435E-8AD8-7565F5AD2456}"/>
    <dgm:cxn modelId="{C1C6D1E2-7EE7-4366-8C7C-5FFF06DFFD39}" type="presOf" srcId="{C7B7E8C6-F0D7-41CA-92B7-7D37742264DD}" destId="{BF6BD021-D936-414E-B214-3421CBCAE783}" srcOrd="0" destOrd="0" presId="urn:microsoft.com/office/officeart/2005/8/layout/vList2"/>
    <dgm:cxn modelId="{0DFA266E-E4CB-4319-A8F1-FFB33DA40805}" type="presParOf" srcId="{BF6BD021-D936-414E-B214-3421CBCAE783}" destId="{93C0C9A9-D67D-48DF-9D3A-DF6395CF50E4}"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1E73B1-1433-4327-99F8-BA5B9A904409}"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ru-RU"/>
        </a:p>
      </dgm:t>
    </dgm:pt>
    <dgm:pt modelId="{3BDAFA2D-189A-4862-8123-4504F8524D32}">
      <dgm:prSet/>
      <dgm:spPr/>
      <dgm:t>
        <a:bodyPr/>
        <a:lstStyle/>
        <a:p>
          <a:r>
            <a:rPr lang="kk-KZ" dirty="0"/>
            <a:t>И. П. Павловтың жүйке жүйесінің типтері туралы ілімі бойынша әр түрлі темперамент өкілдері былайша сипатталады. Мәселен, жүйке процестері күшті, бірі екіншісіне тең келмейтін адамдар, көбінесе, ұйытқымалы, қимыл-қозғалысқа шапшаң келеді. Олар – ұстамсыз, күйіп-пісуге ылғи да дайын туратын күйгелек адамдар. Істі бұрқыратып істегенмен , олардың кейде қолын бір сілтеп сылқ түсетін кездері де болады. Бұлар – холерик темпераментінің өкілдері. Павлов холериктерді жылдам, тез әсерленгіш, жалындап атып тұратын жауынгер тип деп атады.	</a:t>
          </a:r>
          <a:endParaRPr lang="ru-RU" dirty="0"/>
        </a:p>
      </dgm:t>
    </dgm:pt>
    <dgm:pt modelId="{C98F5C3F-9F5A-4B20-B346-B33A0388E80F}" type="parTrans" cxnId="{8EBA1F02-1C1C-4AB9-9EF5-EC9402C3A4F1}">
      <dgm:prSet/>
      <dgm:spPr/>
      <dgm:t>
        <a:bodyPr/>
        <a:lstStyle/>
        <a:p>
          <a:endParaRPr lang="ru-RU"/>
        </a:p>
      </dgm:t>
    </dgm:pt>
    <dgm:pt modelId="{BCB51CB5-BC3E-4C2F-BAF0-D58992B241D5}" type="sibTrans" cxnId="{8EBA1F02-1C1C-4AB9-9EF5-EC9402C3A4F1}">
      <dgm:prSet/>
      <dgm:spPr/>
      <dgm:t>
        <a:bodyPr/>
        <a:lstStyle/>
        <a:p>
          <a:endParaRPr lang="ru-RU"/>
        </a:p>
      </dgm:t>
    </dgm:pt>
    <dgm:pt modelId="{C4179312-A6E5-4F24-9782-840175C31085}" type="pres">
      <dgm:prSet presAssocID="{501E73B1-1433-4327-99F8-BA5B9A904409}" presName="Name0" presStyleCnt="0">
        <dgm:presLayoutVars>
          <dgm:dir/>
          <dgm:resizeHandles val="exact"/>
        </dgm:presLayoutVars>
      </dgm:prSet>
      <dgm:spPr/>
    </dgm:pt>
    <dgm:pt modelId="{686AB67C-0F2C-4F5F-AF08-083E8ACAB89C}" type="pres">
      <dgm:prSet presAssocID="{3BDAFA2D-189A-4862-8123-4504F8524D32}" presName="node" presStyleLbl="node1" presStyleIdx="0" presStyleCnt="1" custScaleX="224561" custScaleY="100018" custRadScaleRad="125707" custRadScaleInc="945">
        <dgm:presLayoutVars>
          <dgm:bulletEnabled val="1"/>
        </dgm:presLayoutVars>
      </dgm:prSet>
      <dgm:spPr/>
    </dgm:pt>
  </dgm:ptLst>
  <dgm:cxnLst>
    <dgm:cxn modelId="{8EBA1F02-1C1C-4AB9-9EF5-EC9402C3A4F1}" srcId="{501E73B1-1433-4327-99F8-BA5B9A904409}" destId="{3BDAFA2D-189A-4862-8123-4504F8524D32}" srcOrd="0" destOrd="0" parTransId="{C98F5C3F-9F5A-4B20-B346-B33A0388E80F}" sibTransId="{BCB51CB5-BC3E-4C2F-BAF0-D58992B241D5}"/>
    <dgm:cxn modelId="{4DF5D99E-28B0-48AC-95AF-59AFA15029DB}" type="presOf" srcId="{3BDAFA2D-189A-4862-8123-4504F8524D32}" destId="{686AB67C-0F2C-4F5F-AF08-083E8ACAB89C}" srcOrd="0" destOrd="0" presId="urn:microsoft.com/office/officeart/2005/8/layout/cycle7"/>
    <dgm:cxn modelId="{6A8255B3-EB46-415D-B08E-EBA225CCB422}" type="presOf" srcId="{501E73B1-1433-4327-99F8-BA5B9A904409}" destId="{C4179312-A6E5-4F24-9782-840175C31085}" srcOrd="0" destOrd="0" presId="urn:microsoft.com/office/officeart/2005/8/layout/cycle7"/>
    <dgm:cxn modelId="{212EF0FD-7FE1-4975-8F19-DA97C6024AE1}" type="presParOf" srcId="{C4179312-A6E5-4F24-9782-840175C31085}" destId="{686AB67C-0F2C-4F5F-AF08-083E8ACAB89C}" srcOrd="0" destOrd="0" presId="urn:microsoft.com/office/officeart/2005/8/layout/cycle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E6ADC-18C4-4CED-A1D9-58ED3728B596}">
      <dsp:nvSpPr>
        <dsp:cNvPr id="0" name=""/>
        <dsp:cNvSpPr/>
      </dsp:nvSpPr>
      <dsp:spPr>
        <a:xfrm>
          <a:off x="5710073" y="631079"/>
          <a:ext cx="91440" cy="608497"/>
        </a:xfrm>
        <a:custGeom>
          <a:avLst/>
          <a:gdLst/>
          <a:ahLst/>
          <a:cxnLst/>
          <a:rect l="0" t="0" r="0" b="0"/>
          <a:pathLst>
            <a:path>
              <a:moveTo>
                <a:pt x="45720" y="0"/>
              </a:moveTo>
              <a:lnTo>
                <a:pt x="45720" y="60849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018331-AFE4-4D16-B522-B66FFE45A3AE}">
      <dsp:nvSpPr>
        <dsp:cNvPr id="0" name=""/>
        <dsp:cNvSpPr/>
      </dsp:nvSpPr>
      <dsp:spPr>
        <a:xfrm>
          <a:off x="3662926" y="421"/>
          <a:ext cx="4185732" cy="630657"/>
        </a:xfrm>
        <a:prstGeom prst="roundRect">
          <a:avLst>
            <a:gd name="adj" fmla="val 10000"/>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2852E-83A0-4BB0-B1F5-C04148C2F1E8}">
      <dsp:nvSpPr>
        <dsp:cNvPr id="0" name=""/>
        <dsp:cNvSpPr/>
      </dsp:nvSpPr>
      <dsp:spPr>
        <a:xfrm>
          <a:off x="3918612" y="243323"/>
          <a:ext cx="4185732" cy="63065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kk-KZ" sz="2700" b="1" kern="1200" spc="0" dirty="0">
              <a:effectLst/>
              <a:latin typeface="Arial" panose="020B0604020202020204" pitchFamily="34" charset="0"/>
              <a:ea typeface="Times New Roman" panose="02020603050405020304" pitchFamily="18" charset="0"/>
              <a:cs typeface="Arial" panose="020B0604020202020204" pitchFamily="34" charset="0"/>
            </a:rPr>
            <a:t>Темперамент</a:t>
          </a:r>
          <a:endParaRPr lang="ru-RU" sz="2700" kern="1200" dirty="0"/>
        </a:p>
      </dsp:txBody>
      <dsp:txXfrm>
        <a:off x="3937083" y="261794"/>
        <a:ext cx="4148790" cy="593715"/>
      </dsp:txXfrm>
    </dsp:sp>
    <dsp:sp modelId="{965AA08E-933D-471B-942F-9741141B1C19}">
      <dsp:nvSpPr>
        <dsp:cNvPr id="0" name=""/>
        <dsp:cNvSpPr/>
      </dsp:nvSpPr>
      <dsp:spPr>
        <a:xfrm>
          <a:off x="232126" y="1239577"/>
          <a:ext cx="11047333" cy="3802224"/>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7AB4B-8A71-4B21-9B42-76FC956FE57F}">
      <dsp:nvSpPr>
        <dsp:cNvPr id="0" name=""/>
        <dsp:cNvSpPr/>
      </dsp:nvSpPr>
      <dsp:spPr>
        <a:xfrm>
          <a:off x="487812" y="1482478"/>
          <a:ext cx="11047333" cy="3802224"/>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kk-KZ" sz="2000" b="1" kern="1200" dirty="0"/>
            <a:t>Темперамент</a:t>
          </a:r>
          <a:r>
            <a:rPr lang="kk-KZ" sz="2000" kern="1200" dirty="0"/>
            <a:t> – жүйке жүйесінің тума қасиеттерінен туындайтын адамның жеке өзгешеліктерінің бірі. Ол адамдардың эмоциялық қозғыштығынан, қимыл-қөзғалысынан, жалпы белсенділігінен жақсы байқалады. Темперамент – организмнің физиологиялық өзегешеліктерімен, әсіресе, жоғары жүйке қызметінің тума қасиеттерімен шарттас психикалық құбылыс. Темперамент адамның жалпы қозғалысынан да (мәселен, біреулер жай қимылдап, асықпай істейді), психиканың күші мен тереңдігінен де (мәселен, біреулер шапшаң қозғалады, тез қимылдайды, енді біреулер жай қимылдап, асықпай істейді), психиканың күші мен тереңдігінен де (мәселен, біреуі өжет, алғыр болса, екінші біреу керісінше, сылбыр, жігіерсіз болады), адамның көңіл-күйінің ерекшеліктерінен де (салмақты, тұрақты, жеңіл, тұрақсыз т.б.) эмоция сезімдерінен де (біреу сабырлы, екінші біреу күйгелек т.б.) жақсы байқалып отырады.</a:t>
          </a:r>
          <a:endParaRPr lang="ru-RU" sz="2000" kern="1200" dirty="0">
            <a:latin typeface="Arial" panose="020B0604020202020204" pitchFamily="34" charset="0"/>
            <a:cs typeface="Arial" panose="020B0604020202020204" pitchFamily="34" charset="0"/>
          </a:endParaRPr>
        </a:p>
      </dsp:txBody>
      <dsp:txXfrm>
        <a:off x="599175" y="1593841"/>
        <a:ext cx="10824607" cy="3579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D93AF-BFE4-4F91-9632-E5EBCB78D49E}">
      <dsp:nvSpPr>
        <dsp:cNvPr id="0" name=""/>
        <dsp:cNvSpPr/>
      </dsp:nvSpPr>
      <dsp:spPr>
        <a:xfrm>
          <a:off x="0" y="84187"/>
          <a:ext cx="11310850" cy="1901250"/>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Темперамент </a:t>
          </a:r>
          <a:r>
            <a:rPr lang="ru-RU" sz="2200" kern="1200" dirty="0" err="1"/>
            <a:t>туралы</a:t>
          </a:r>
          <a:r>
            <a:rPr lang="ru-RU" sz="2200" kern="1200" dirty="0"/>
            <a:t> </a:t>
          </a:r>
          <a:r>
            <a:rPr lang="ru-RU" sz="2200" kern="1200" dirty="0" err="1"/>
            <a:t>алғашқы ой-пікірлер</a:t>
          </a:r>
          <a:r>
            <a:rPr lang="ru-RU" sz="2200" kern="1200" dirty="0"/>
            <a:t> </a:t>
          </a:r>
          <a:r>
            <a:rPr lang="ru-RU" sz="2200" kern="1200" dirty="0" err="1"/>
            <a:t>ғылымда өте ерте</a:t>
          </a:r>
          <a:r>
            <a:rPr lang="ru-RU" sz="2200" kern="1200" dirty="0"/>
            <a:t> </a:t>
          </a:r>
          <a:r>
            <a:rPr lang="ru-RU" sz="2200" kern="1200" dirty="0" err="1"/>
            <a:t>кездің өзінде-ақ айтыла</a:t>
          </a:r>
          <a:r>
            <a:rPr lang="ru-RU" sz="2200" kern="1200" dirty="0"/>
            <a:t> </a:t>
          </a:r>
          <a:r>
            <a:rPr lang="ru-RU" sz="2200" kern="1200" dirty="0" err="1"/>
            <a:t>бастады</a:t>
          </a:r>
          <a:r>
            <a:rPr lang="ru-RU" sz="2200" kern="1200" dirty="0"/>
            <a:t>. </a:t>
          </a:r>
          <a:r>
            <a:rPr lang="ru-RU" sz="2200" kern="1200" dirty="0" err="1"/>
            <a:t>Ежелгі</a:t>
          </a:r>
          <a:r>
            <a:rPr lang="ru-RU" sz="2200" kern="1200" dirty="0"/>
            <a:t> </a:t>
          </a:r>
          <a:r>
            <a:rPr lang="ru-RU" sz="2200" kern="1200" dirty="0" err="1"/>
            <a:t>Грецияның белгілі</a:t>
          </a:r>
          <a:r>
            <a:rPr lang="ru-RU" sz="2200" kern="1200" dirty="0"/>
            <a:t> </a:t>
          </a:r>
          <a:r>
            <a:rPr lang="ru-RU" sz="2200" kern="1200" dirty="0" err="1"/>
            <a:t>ғалымы, дәрігер Гипократтың </a:t>
          </a:r>
          <a:r>
            <a:rPr lang="ru-RU" sz="2200" kern="1200" dirty="0"/>
            <a:t>(</a:t>
          </a:r>
          <a:r>
            <a:rPr lang="ru-RU" sz="2200" kern="1200" dirty="0" err="1"/>
            <a:t>б.э.д</a:t>
          </a:r>
          <a:r>
            <a:rPr lang="ru-RU" sz="2200" kern="1200" dirty="0"/>
            <a:t>. 460-356) </a:t>
          </a:r>
          <a:r>
            <a:rPr lang="ru-RU" sz="2200" kern="1200" dirty="0" err="1"/>
            <a:t>еңбектерінде бұл жөнінде біра</a:t>
          </a:r>
          <a:r>
            <a:rPr lang="kk-KZ" sz="2200" kern="1200" dirty="0"/>
            <a:t>з</a:t>
          </a:r>
          <a:r>
            <a:rPr lang="ru-RU" sz="2200" kern="1200" dirty="0"/>
            <a:t> </a:t>
          </a:r>
          <a:r>
            <a:rPr lang="ru-RU" sz="2200" kern="1200" dirty="0" err="1"/>
            <a:t>пікірлер</a:t>
          </a:r>
          <a:r>
            <a:rPr lang="ru-RU" sz="2200" kern="1200" dirty="0"/>
            <a:t> </a:t>
          </a:r>
          <a:r>
            <a:rPr lang="ru-RU" sz="2200" kern="1200" dirty="0" err="1"/>
            <a:t>айтылған.</a:t>
          </a:r>
          <a:r>
            <a:rPr lang="ru-RU" sz="2200" kern="1200" dirty="0"/>
            <a:t> </a:t>
          </a:r>
          <a:r>
            <a:rPr lang="ru-RU" sz="2200" kern="1200" dirty="0" err="1"/>
            <a:t>Гипократтың ойынша</a:t>
          </a:r>
          <a:r>
            <a:rPr lang="ru-RU" sz="2200" kern="1200" dirty="0"/>
            <a:t>, </a:t>
          </a:r>
          <a:r>
            <a:rPr lang="ru-RU" sz="2200" kern="1200" dirty="0" err="1"/>
            <a:t>әр түрлі темпераменттер</a:t>
          </a:r>
          <a:r>
            <a:rPr lang="ru-RU" sz="2200" kern="1200" dirty="0"/>
            <a:t> </a:t>
          </a:r>
          <a:r>
            <a:rPr lang="ru-RU" sz="2200" kern="1200" dirty="0" err="1"/>
            <a:t>адамдар</a:t>
          </a:r>
          <a:r>
            <a:rPr lang="ru-RU" sz="2200" kern="1200" dirty="0"/>
            <a:t> мен </a:t>
          </a:r>
          <a:r>
            <a:rPr lang="ru-RU" sz="2200" kern="1200" dirty="0" err="1"/>
            <a:t>жануарларлың денесінде</a:t>
          </a:r>
          <a:r>
            <a:rPr lang="ru-RU" sz="2200" kern="1200" dirty="0"/>
            <a:t> </a:t>
          </a:r>
          <a:r>
            <a:rPr lang="ru-RU" sz="2200" kern="1200" dirty="0" err="1"/>
            <a:t>төрт түрлі сұйық заттарға байланысты</a:t>
          </a:r>
          <a:r>
            <a:rPr lang="ru-RU" sz="2200" kern="1200" dirty="0"/>
            <a:t> </a:t>
          </a:r>
          <a:r>
            <a:rPr lang="ru-RU" sz="2200" kern="1200" dirty="0" err="1"/>
            <a:t>болмақ</a:t>
          </a:r>
          <a:r>
            <a:rPr lang="ru-RU" sz="2200" kern="1200" dirty="0"/>
            <a:t>.</a:t>
          </a:r>
        </a:p>
      </dsp:txBody>
      <dsp:txXfrm>
        <a:off x="92811" y="176998"/>
        <a:ext cx="11125228" cy="1715628"/>
      </dsp:txXfrm>
    </dsp:sp>
    <dsp:sp modelId="{2B363F43-9A8C-41B1-AB73-EAA46527B7C3}">
      <dsp:nvSpPr>
        <dsp:cNvPr id="0" name=""/>
        <dsp:cNvSpPr/>
      </dsp:nvSpPr>
      <dsp:spPr>
        <a:xfrm>
          <a:off x="0" y="1985437"/>
          <a:ext cx="11310850"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11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ru-RU" sz="2200" kern="1200" dirty="0" err="1"/>
            <a:t>Олар</a:t>
          </a:r>
          <a:r>
            <a:rPr lang="ru-RU" sz="2200" kern="1200" dirty="0"/>
            <a:t>: </a:t>
          </a:r>
          <a:r>
            <a:rPr lang="ru-RU" sz="2200" kern="1200" dirty="0" err="1"/>
            <a:t>денені</a:t>
          </a:r>
          <a:r>
            <a:rPr lang="ru-RU" sz="2200" kern="1200" dirty="0"/>
            <a:t> </a:t>
          </a:r>
          <a:r>
            <a:rPr lang="ru-RU" sz="2200" kern="1200" dirty="0" err="1"/>
            <a:t>жылытып</a:t>
          </a:r>
          <a:r>
            <a:rPr lang="ru-RU" sz="2200" kern="1200" dirty="0"/>
            <a:t> </a:t>
          </a:r>
          <a:r>
            <a:rPr lang="ru-RU" sz="2200" kern="1200" dirty="0" err="1"/>
            <a:t>тұратын </a:t>
          </a:r>
          <a:r>
            <a:rPr lang="ru-RU" sz="2200" kern="1200" dirty="0"/>
            <a:t>– </a:t>
          </a:r>
          <a:r>
            <a:rPr lang="ru-RU" sz="2200" kern="1200" dirty="0" err="1"/>
            <a:t>қан, салқындататын </a:t>
          </a:r>
          <a:r>
            <a:rPr lang="ru-RU" sz="2200" kern="1200" dirty="0"/>
            <a:t>– </a:t>
          </a:r>
          <a:r>
            <a:rPr lang="ru-RU" sz="2200" kern="1200" dirty="0" err="1"/>
            <a:t>шырын</a:t>
          </a:r>
          <a:r>
            <a:rPr lang="ru-RU" sz="2200" kern="1200" dirty="0"/>
            <a:t> (слизь), </a:t>
          </a:r>
          <a:r>
            <a:rPr lang="ru-RU" sz="2200" kern="1200" dirty="0" err="1"/>
            <a:t>құрғататын </a:t>
          </a:r>
          <a:r>
            <a:rPr lang="ru-RU" sz="2200" kern="1200" dirty="0"/>
            <a:t>– </a:t>
          </a:r>
          <a:r>
            <a:rPr lang="ru-RU" sz="2200" kern="1200" dirty="0" err="1"/>
            <a:t>бауырдағы сары</a:t>
          </a:r>
          <a:r>
            <a:rPr lang="ru-RU" sz="2200" kern="1200" dirty="0"/>
            <a:t> </a:t>
          </a:r>
          <a:r>
            <a:rPr lang="ru-RU" sz="2200" kern="1200" dirty="0" err="1"/>
            <a:t>өт және оған дымқыемпераментлдық беретін</a:t>
          </a:r>
          <a:r>
            <a:rPr lang="ru-RU" sz="2200" kern="1200" dirty="0"/>
            <a:t> </a:t>
          </a:r>
          <a:r>
            <a:rPr lang="ru-RU" sz="2200" kern="1200" dirty="0" err="1"/>
            <a:t>қара өт </a:t>
          </a:r>
          <a:r>
            <a:rPr lang="ru-RU" sz="2200" kern="1200" dirty="0"/>
            <a:t>(</a:t>
          </a:r>
          <a:r>
            <a:rPr lang="ru-RU" sz="2200" kern="1200" dirty="0" err="1"/>
            <a:t>талақ</a:t>
          </a:r>
          <a:r>
            <a:rPr lang="ru-RU" sz="2200" kern="1200" dirty="0"/>
            <a:t>). Осы </a:t>
          </a:r>
          <a:r>
            <a:rPr lang="ru-RU" sz="2200" kern="1200" dirty="0" err="1"/>
            <a:t>төрт түрлі сұйықтың</a:t>
          </a:r>
          <a:r>
            <a:rPr lang="ru-RU" sz="2200" kern="1200" dirty="0"/>
            <a:t>, </a:t>
          </a:r>
          <a:r>
            <a:rPr lang="ru-RU" sz="2200" kern="1200" dirty="0" err="1"/>
            <a:t>араласуының пропорциясын</a:t>
          </a:r>
          <a:r>
            <a:rPr lang="ru-RU" sz="2200" kern="1200" dirty="0"/>
            <a:t> </a:t>
          </a:r>
          <a:r>
            <a:rPr lang="ru-RU" sz="2200" kern="1200" dirty="0" err="1"/>
            <a:t>грекше</a:t>
          </a:r>
          <a:r>
            <a:rPr lang="ru-RU" sz="2200" kern="1200" dirty="0"/>
            <a:t> «</a:t>
          </a:r>
          <a:r>
            <a:rPr lang="ru-RU" sz="2200" kern="1200" dirty="0" err="1"/>
            <a:t>красис</a:t>
          </a:r>
          <a:r>
            <a:rPr lang="ru-RU" sz="2200" kern="1200" dirty="0"/>
            <a:t>» </a:t>
          </a:r>
          <a:r>
            <a:rPr lang="ru-RU" sz="2200" kern="1200" dirty="0" err="1"/>
            <a:t>деп</a:t>
          </a:r>
          <a:r>
            <a:rPr lang="ru-RU" sz="2200" kern="1200" dirty="0"/>
            <a:t> </a:t>
          </a:r>
          <a:r>
            <a:rPr lang="ru-RU" sz="2200" kern="1200" dirty="0" err="1"/>
            <a:t>атаған</a:t>
          </a:r>
          <a:r>
            <a:rPr lang="ru-RU" sz="2200" kern="1200" dirty="0"/>
            <a:t>. Ал </a:t>
          </a:r>
          <a:r>
            <a:rPr lang="ru-RU" sz="2200" kern="1200" dirty="0" err="1"/>
            <a:t>латын</a:t>
          </a:r>
          <a:r>
            <a:rPr lang="ru-RU" sz="2200" kern="1200" dirty="0"/>
            <a:t> </a:t>
          </a:r>
          <a:r>
            <a:rPr lang="ru-RU" sz="2200" kern="1200" dirty="0" err="1"/>
            <a:t>тіліңде бұл терминді</a:t>
          </a:r>
          <a:r>
            <a:rPr lang="ru-RU" sz="2200" kern="1200" dirty="0"/>
            <a:t> </a:t>
          </a:r>
          <a:r>
            <a:rPr lang="ru-RU" sz="2200" kern="1200" dirty="0" err="1"/>
            <a:t>темпераментум</a:t>
          </a:r>
          <a:r>
            <a:rPr lang="ru-RU" sz="2200" kern="1200" dirty="0"/>
            <a:t> </a:t>
          </a:r>
          <a:r>
            <a:rPr lang="ru-RU" sz="2200" kern="1200" dirty="0" err="1"/>
            <a:t>деп</a:t>
          </a:r>
          <a:r>
            <a:rPr lang="ru-RU" sz="2200" kern="1200" dirty="0"/>
            <a:t> </a:t>
          </a:r>
          <a:r>
            <a:rPr lang="ru-RU" sz="2200" kern="1200" dirty="0" err="1"/>
            <a:t>атап</a:t>
          </a:r>
          <a:r>
            <a:rPr lang="ru-RU" sz="2200" kern="1200" dirty="0"/>
            <a:t> </a:t>
          </a:r>
          <a:r>
            <a:rPr lang="ru-RU" sz="2200" kern="1200" dirty="0" err="1"/>
            <a:t>кеткен</a:t>
          </a:r>
          <a:r>
            <a:rPr lang="ru-RU" sz="2200" kern="1200" dirty="0"/>
            <a:t>.</a:t>
          </a:r>
        </a:p>
      </dsp:txBody>
      <dsp:txXfrm>
        <a:off x="0" y="1985437"/>
        <a:ext cx="11310850" cy="1311862"/>
      </dsp:txXfrm>
    </dsp:sp>
    <dsp:sp modelId="{6774A3D1-BAD5-40F9-8B12-26E92B05D0F1}">
      <dsp:nvSpPr>
        <dsp:cNvPr id="0" name=""/>
        <dsp:cNvSpPr/>
      </dsp:nvSpPr>
      <dsp:spPr>
        <a:xfrm>
          <a:off x="0" y="3297300"/>
          <a:ext cx="11310850" cy="1901250"/>
        </a:xfrm>
        <a:prstGeom prst="round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kk-KZ" sz="2200" kern="1200" dirty="0"/>
            <a:t>Сөйтіп, Гиппократ және оның шәкірттері адамдағы темпераменттердің әр түрлілігі организмдегі осы төрт түрлі сұйык заттың бір-бірінен аз-көптігіне байланысты деп түсінген. Мәселен, организмде қанның пропорциясы артық болса, ол сангвиникалық (латынша «сангиус» - қан), ал шырын басым болса (грекше «мелай-нехоле» - қара өт), организмде сары өт басым болса, холерик (грекше холе - өт) темпераменті деп аталған.</a:t>
          </a:r>
          <a:endParaRPr lang="ru-RU" sz="2200" kern="1200" dirty="0"/>
        </a:p>
      </dsp:txBody>
      <dsp:txXfrm>
        <a:off x="92811" y="3390111"/>
        <a:ext cx="11125228" cy="1715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0C9A9-D67D-48DF-9D3A-DF6395CF50E4}">
      <dsp:nvSpPr>
        <dsp:cNvPr id="0" name=""/>
        <dsp:cNvSpPr/>
      </dsp:nvSpPr>
      <dsp:spPr>
        <a:xfrm>
          <a:off x="0" y="1569"/>
          <a:ext cx="11513975" cy="307444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kk-KZ" sz="3200" b="1" kern="1200" dirty="0"/>
            <a:t>Гиппократ организмдегі сұйықтардың бірінен екіншісінің басым болуы кейбір аурулардың шығу тарихын түсіндіруге де жарайды деді, ол мидың ролін түсәне білді, оны бездердің бірі деп санады. Бұл – адамның жеке ерекшеліктерін жаратылыстық ғылыми зерттеудің алғашқы қадамы еді.</a:t>
          </a:r>
          <a:endParaRPr lang="ru-RU" sz="3200" b="1" kern="1200" dirty="0"/>
        </a:p>
      </dsp:txBody>
      <dsp:txXfrm>
        <a:off x="150082" y="151651"/>
        <a:ext cx="11213811" cy="2774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AB67C-0F2C-4F5F-AF08-083E8ACAB89C}">
      <dsp:nvSpPr>
        <dsp:cNvPr id="0" name=""/>
        <dsp:cNvSpPr/>
      </dsp:nvSpPr>
      <dsp:spPr>
        <a:xfrm>
          <a:off x="21" y="0"/>
          <a:ext cx="11823010" cy="26329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kk-KZ" sz="2300" kern="1200" dirty="0"/>
            <a:t>И. П. Павловтың жүйке жүйесінің типтері туралы ілімі бойынша әр түрлі темперамент өкілдері былайша сипатталады. Мәселен, жүйке процестері күшті, бірі екіншісіне тең келмейтін адамдар, көбінесе, ұйытқымалы, қимыл-қозғалысқа шапшаң келеді. Олар – ұстамсыз, күйіп-пісуге ылғи да дайын туратын күйгелек адамдар. Істі бұрқыратып істегенмен , олардың кейде қолын бір сілтеп сылқ түсетін кездері де болады. Бұлар – холерик темпераментінің өкілдері. Павлов холериктерді жылдам, тез әсерленгіш, жалындап атып тұратын жауынгер тип деп атады.	</a:t>
          </a:r>
          <a:endParaRPr lang="ru-RU" sz="2300" kern="1200" dirty="0"/>
        </a:p>
      </dsp:txBody>
      <dsp:txXfrm>
        <a:off x="77137" y="77116"/>
        <a:ext cx="11668778" cy="24787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FA1775DE-BF28-4919-A64A-0D4587F27FCF}" type="datetimeFigureOut">
              <a:rPr lang="x-none" smtClean="0"/>
              <a:pPr/>
              <a:t>15.09.2025</a:t>
            </a:fld>
            <a:endParaRPr lang="x-none"/>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8FDCBFA6-8D41-4064-8051-B94560DAC04D}" type="slidenum">
              <a:rPr lang="x-none" smtClean="0"/>
              <a:pPr/>
              <a:t>‹#›</a:t>
            </a:fld>
            <a:endParaRPr lang="x-none"/>
          </a:p>
        </p:txBody>
      </p:sp>
    </p:spTree>
    <p:extLst>
      <p:ext uri="{BB962C8B-B14F-4D97-AF65-F5344CB8AC3E}">
        <p14:creationId xmlns:p14="http://schemas.microsoft.com/office/powerpoint/2010/main" val="252722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2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503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138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113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DCBFA6-8D41-4064-8051-B94560DAC04D}" type="slidenum">
              <a:rPr lang="x-none" smtClean="0"/>
              <a:pPr/>
              <a:t>12</a:t>
            </a:fld>
            <a:endParaRPr lang="x-none"/>
          </a:p>
        </p:txBody>
      </p:sp>
    </p:spTree>
    <p:extLst>
      <p:ext uri="{BB962C8B-B14F-4D97-AF65-F5344CB8AC3E}">
        <p14:creationId xmlns:p14="http://schemas.microsoft.com/office/powerpoint/2010/main" val="324084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DCBFA6-8D41-4064-8051-B94560DAC04D}" type="slidenum">
              <a:rPr lang="x-none" smtClean="0"/>
              <a:pPr/>
              <a:t>13</a:t>
            </a:fld>
            <a:endParaRPr lang="x-none"/>
          </a:p>
        </p:txBody>
      </p:sp>
    </p:spTree>
    <p:extLst>
      <p:ext uri="{BB962C8B-B14F-4D97-AF65-F5344CB8AC3E}">
        <p14:creationId xmlns:p14="http://schemas.microsoft.com/office/powerpoint/2010/main" val="221567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DCBFA6-8D41-4064-8051-B94560DAC04D}" type="slidenum">
              <a:rPr lang="x-none" smtClean="0"/>
              <a:pPr/>
              <a:t>15</a:t>
            </a:fld>
            <a:endParaRPr lang="x-none"/>
          </a:p>
        </p:txBody>
      </p:sp>
    </p:spTree>
    <p:extLst>
      <p:ext uri="{BB962C8B-B14F-4D97-AF65-F5344CB8AC3E}">
        <p14:creationId xmlns:p14="http://schemas.microsoft.com/office/powerpoint/2010/main" val="170432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DCBFA6-8D41-4064-8051-B94560DAC04D}" type="slidenum">
              <a:rPr lang="x-none" smtClean="0"/>
              <a:pPr/>
              <a:t>16</a:t>
            </a:fld>
            <a:endParaRPr lang="x-none"/>
          </a:p>
        </p:txBody>
      </p:sp>
    </p:spTree>
    <p:extLst>
      <p:ext uri="{BB962C8B-B14F-4D97-AF65-F5344CB8AC3E}">
        <p14:creationId xmlns:p14="http://schemas.microsoft.com/office/powerpoint/2010/main" val="260709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235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83659B97-3305-4923-9777-286CB809D156}" type="datetimeFigureOut">
              <a:rPr lang="ru-RU" smtClean="0"/>
              <a:pPr>
                <a:defRPr/>
              </a:pPr>
              <a:t>15.09.2025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44289BC-5784-4C41-B87B-8B5118A788E1}" type="slidenum">
              <a:rPr lang="ru-RU" altLang="en-US" smtClean="0"/>
              <a:pPr>
                <a:defRPr/>
              </a:pPr>
              <a:t>‹#›</a:t>
            </a:fld>
            <a:endParaRPr lang="ru-RU"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30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pPr>
              <a:defRPr/>
            </a:pPr>
            <a:fld id="{9BD53F78-861B-41F6-9FC7-C41947B65FF2}" type="datetimeFigureOut">
              <a:rPr lang="ru-RU" smtClean="0"/>
              <a:pPr>
                <a:defRPr/>
              </a:pPr>
              <a:t>15.09.2025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355409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15.09.2025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339898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15.09.2025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1000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15.09.2025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3364151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15.09.2025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27904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15.09.2025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123397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EC81EC1-9F65-4BF5-9406-3BE5645BC7FC}" type="datetimeFigureOut">
              <a:rPr lang="ru-RU" smtClean="0"/>
              <a:pPr>
                <a:defRPr/>
              </a:pPr>
              <a:t>15.09.2025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EB89F70-FD80-4361-96FE-C6302297952C}" type="slidenum">
              <a:rPr lang="ru-RU" altLang="en-US" smtClean="0"/>
              <a:pPr>
                <a:defRPr/>
              </a:pPr>
              <a:t>‹#›</a:t>
            </a:fld>
            <a:endParaRPr lang="ru-RU" altLang="en-US"/>
          </a:p>
        </p:txBody>
      </p:sp>
    </p:spTree>
    <p:extLst>
      <p:ext uri="{BB962C8B-B14F-4D97-AF65-F5344CB8AC3E}">
        <p14:creationId xmlns:p14="http://schemas.microsoft.com/office/powerpoint/2010/main" val="131198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9F1EF411-DABA-4A58-BB81-151D403241D3}" type="datetimeFigureOut">
              <a:rPr lang="ru-RU" smtClean="0"/>
              <a:pPr>
                <a:defRPr/>
              </a:pPr>
              <a:t>15.09.2025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11D4C18-3A9E-4BF8-A94F-6BA9621454F8}" type="slidenum">
              <a:rPr lang="ru-RU" altLang="en-US" smtClean="0"/>
              <a:pPr>
                <a:defRPr/>
              </a:pPr>
              <a:t>‹#›</a:t>
            </a:fld>
            <a:endParaRPr lang="ru-RU" altLang="en-US"/>
          </a:p>
        </p:txBody>
      </p:sp>
    </p:spTree>
    <p:extLst>
      <p:ext uri="{BB962C8B-B14F-4D97-AF65-F5344CB8AC3E}">
        <p14:creationId xmlns:p14="http://schemas.microsoft.com/office/powerpoint/2010/main" val="3903775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48C643F-DB16-456A-BA0E-CE58C2038575}"/>
              </a:ext>
            </a:extLst>
          </p:cNvPr>
          <p:cNvSpPr>
            <a:spLocks noGrp="1"/>
          </p:cNvSpPr>
          <p:nvPr>
            <p:ph type="dt" sz="half" idx="10"/>
          </p:nvPr>
        </p:nvSpPr>
        <p:spPr/>
        <p:txBody>
          <a:bodyPr/>
          <a:lstStyle>
            <a:lvl1pPr>
              <a:defRPr/>
            </a:lvl1pPr>
          </a:lstStyle>
          <a:p>
            <a:pPr>
              <a:defRPr/>
            </a:pPr>
            <a:fld id="{0503DAF4-A44C-4E73-A9D8-E81EC8449F90}" type="datetimeFigureOut">
              <a:rPr lang="ru-RU"/>
              <a:pPr>
                <a:defRPr/>
              </a:pPr>
              <a:t>15.09.2025</a:t>
            </a:fld>
            <a:endParaRPr lang="ru-RU" dirty="0"/>
          </a:p>
        </p:txBody>
      </p:sp>
      <p:sp>
        <p:nvSpPr>
          <p:cNvPr id="5" name="Нижний колонтитул 4">
            <a:extLst>
              <a:ext uri="{FF2B5EF4-FFF2-40B4-BE49-F238E27FC236}">
                <a16:creationId xmlns:a16="http://schemas.microsoft.com/office/drawing/2014/main" id="{B3EF0BEB-BD8D-4B13-B785-B5A2E3C056D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C9EC9375-601F-4373-9427-2CC6C94F6790}"/>
              </a:ext>
            </a:extLst>
          </p:cNvPr>
          <p:cNvSpPr>
            <a:spLocks noGrp="1"/>
          </p:cNvSpPr>
          <p:nvPr>
            <p:ph type="sldNum" sz="quarter" idx="12"/>
          </p:nvPr>
        </p:nvSpPr>
        <p:spPr/>
        <p:txBody>
          <a:bodyPr/>
          <a:lstStyle>
            <a:lvl1pPr>
              <a:defRPr/>
            </a:lvl1pPr>
          </a:lstStyle>
          <a:p>
            <a:pPr>
              <a:defRPr/>
            </a:pPr>
            <a:fld id="{4DD51E33-2FD2-413E-9884-3519C6CF4693}" type="slidenum">
              <a:rPr lang="ru-RU" altLang="en-US"/>
              <a:pPr>
                <a:defRPr/>
              </a:pPr>
              <a:t>‹#›</a:t>
            </a:fld>
            <a:endParaRPr lang="ru-RU" altLang="en-US" dirty="0"/>
          </a:p>
        </p:txBody>
      </p:sp>
    </p:spTree>
    <p:extLst>
      <p:ext uri="{BB962C8B-B14F-4D97-AF65-F5344CB8AC3E}">
        <p14:creationId xmlns:p14="http://schemas.microsoft.com/office/powerpoint/2010/main" val="3306474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986252C-9D53-4A97-8A26-FA1807522F54}"/>
              </a:ext>
            </a:extLst>
          </p:cNvPr>
          <p:cNvSpPr>
            <a:spLocks noGrp="1"/>
          </p:cNvSpPr>
          <p:nvPr>
            <p:ph type="dt" sz="half" idx="10"/>
          </p:nvPr>
        </p:nvSpPr>
        <p:spPr/>
        <p:txBody>
          <a:bodyPr/>
          <a:lstStyle>
            <a:lvl1pPr>
              <a:defRPr/>
            </a:lvl1pPr>
          </a:lstStyle>
          <a:p>
            <a:pPr>
              <a:defRPr/>
            </a:pPr>
            <a:fld id="{3C166482-C91D-4FD3-9E60-0C33BB2C3451}" type="datetimeFigureOut">
              <a:rPr lang="ru-RU"/>
              <a:pPr>
                <a:defRPr/>
              </a:pPr>
              <a:t>15.09.2025</a:t>
            </a:fld>
            <a:endParaRPr lang="ru-RU" dirty="0"/>
          </a:p>
        </p:txBody>
      </p:sp>
      <p:sp>
        <p:nvSpPr>
          <p:cNvPr id="5" name="Нижний колонтитул 4">
            <a:extLst>
              <a:ext uri="{FF2B5EF4-FFF2-40B4-BE49-F238E27FC236}">
                <a16:creationId xmlns:a16="http://schemas.microsoft.com/office/drawing/2014/main" id="{984E34A1-4BA2-4020-B79D-98732406EDB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212D070A-FC09-43B2-9172-9587A4B24516}"/>
              </a:ext>
            </a:extLst>
          </p:cNvPr>
          <p:cNvSpPr>
            <a:spLocks noGrp="1"/>
          </p:cNvSpPr>
          <p:nvPr>
            <p:ph type="sldNum" sz="quarter" idx="12"/>
          </p:nvPr>
        </p:nvSpPr>
        <p:spPr/>
        <p:txBody>
          <a:bodyPr/>
          <a:lstStyle>
            <a:lvl1pPr>
              <a:defRPr/>
            </a:lvl1pPr>
          </a:lstStyle>
          <a:p>
            <a:pPr>
              <a:defRPr/>
            </a:pPr>
            <a:fld id="{EFE07FCE-4A50-448B-A55F-6C5BACF59F09}" type="slidenum">
              <a:rPr lang="ru-RU" altLang="en-US"/>
              <a:pPr>
                <a:defRPr/>
              </a:pPr>
              <a:t>‹#›</a:t>
            </a:fld>
            <a:endParaRPr lang="ru-RU" altLang="en-US" dirty="0"/>
          </a:p>
        </p:txBody>
      </p:sp>
    </p:spTree>
    <p:extLst>
      <p:ext uri="{BB962C8B-B14F-4D97-AF65-F5344CB8AC3E}">
        <p14:creationId xmlns:p14="http://schemas.microsoft.com/office/powerpoint/2010/main" val="390942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21487DBB-1F1E-4F72-B829-6C9988CC79E5}" type="datetimeFigureOut">
              <a:rPr lang="ru-RU" smtClean="0"/>
              <a:pPr>
                <a:defRPr/>
              </a:pPr>
              <a:t>15.09.2025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C3FFF8C-91DD-463A-AEA1-4FC0140120AF}" type="slidenum">
              <a:rPr lang="ru-RU" altLang="en-US" smtClean="0"/>
              <a:pPr>
                <a:defRPr/>
              </a:pPr>
              <a:t>‹#›</a:t>
            </a:fld>
            <a:endParaRPr lang="ru-RU" altLang="en-US"/>
          </a:p>
        </p:txBody>
      </p:sp>
    </p:spTree>
    <p:extLst>
      <p:ext uri="{BB962C8B-B14F-4D97-AF65-F5344CB8AC3E}">
        <p14:creationId xmlns:p14="http://schemas.microsoft.com/office/powerpoint/2010/main" val="4290270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EE8475E-1D14-4363-886D-57E126004832}"/>
              </a:ext>
            </a:extLst>
          </p:cNvPr>
          <p:cNvSpPr>
            <a:spLocks noGrp="1"/>
          </p:cNvSpPr>
          <p:nvPr>
            <p:ph type="dt" sz="half" idx="10"/>
          </p:nvPr>
        </p:nvSpPr>
        <p:spPr/>
        <p:txBody>
          <a:bodyPr/>
          <a:lstStyle>
            <a:lvl1pPr>
              <a:defRPr/>
            </a:lvl1pPr>
          </a:lstStyle>
          <a:p>
            <a:pPr>
              <a:defRPr/>
            </a:pPr>
            <a:fld id="{890E098B-4F6B-4CB7-BB2F-61ADD1800412}" type="datetimeFigureOut">
              <a:rPr lang="ru-RU"/>
              <a:pPr>
                <a:defRPr/>
              </a:pPr>
              <a:t>15.09.2025</a:t>
            </a:fld>
            <a:endParaRPr lang="ru-RU" dirty="0"/>
          </a:p>
        </p:txBody>
      </p:sp>
      <p:sp>
        <p:nvSpPr>
          <p:cNvPr id="5" name="Нижний колонтитул 4">
            <a:extLst>
              <a:ext uri="{FF2B5EF4-FFF2-40B4-BE49-F238E27FC236}">
                <a16:creationId xmlns:a16="http://schemas.microsoft.com/office/drawing/2014/main" id="{4D1810E9-4FB8-4B5A-8EB7-5AB7165266D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F5C1EA0-732C-4573-8C3D-7ABC2C8A4F2A}"/>
              </a:ext>
            </a:extLst>
          </p:cNvPr>
          <p:cNvSpPr>
            <a:spLocks noGrp="1"/>
          </p:cNvSpPr>
          <p:nvPr>
            <p:ph type="sldNum" sz="quarter" idx="12"/>
          </p:nvPr>
        </p:nvSpPr>
        <p:spPr/>
        <p:txBody>
          <a:bodyPr/>
          <a:lstStyle>
            <a:lvl1pPr>
              <a:defRPr/>
            </a:lvl1pPr>
          </a:lstStyle>
          <a:p>
            <a:pPr>
              <a:defRPr/>
            </a:pPr>
            <a:fld id="{DF989DDC-8892-4458-BE8B-2CF757E11C5B}" type="slidenum">
              <a:rPr lang="ru-RU" altLang="en-US"/>
              <a:pPr>
                <a:defRPr/>
              </a:pPr>
              <a:t>‹#›</a:t>
            </a:fld>
            <a:endParaRPr lang="ru-RU" altLang="en-US" dirty="0"/>
          </a:p>
        </p:txBody>
      </p:sp>
    </p:spTree>
    <p:extLst>
      <p:ext uri="{BB962C8B-B14F-4D97-AF65-F5344CB8AC3E}">
        <p14:creationId xmlns:p14="http://schemas.microsoft.com/office/powerpoint/2010/main" val="4479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CE5CCEE5-EE36-453D-A6B3-FB0E94CDE30F}"/>
              </a:ext>
            </a:extLst>
          </p:cNvPr>
          <p:cNvSpPr>
            <a:spLocks noGrp="1"/>
          </p:cNvSpPr>
          <p:nvPr>
            <p:ph type="dt" sz="half" idx="10"/>
          </p:nvPr>
        </p:nvSpPr>
        <p:spPr/>
        <p:txBody>
          <a:bodyPr/>
          <a:lstStyle>
            <a:lvl1pPr>
              <a:defRPr/>
            </a:lvl1pPr>
          </a:lstStyle>
          <a:p>
            <a:pPr>
              <a:defRPr/>
            </a:pPr>
            <a:fld id="{BD007218-1F84-4701-A577-50AFFBE5781C}" type="datetimeFigureOut">
              <a:rPr lang="ru-RU"/>
              <a:pPr>
                <a:defRPr/>
              </a:pPr>
              <a:t>15.09.2025</a:t>
            </a:fld>
            <a:endParaRPr lang="ru-RU" dirty="0"/>
          </a:p>
        </p:txBody>
      </p:sp>
      <p:sp>
        <p:nvSpPr>
          <p:cNvPr id="6" name="Нижний колонтитул 4">
            <a:extLst>
              <a:ext uri="{FF2B5EF4-FFF2-40B4-BE49-F238E27FC236}">
                <a16:creationId xmlns:a16="http://schemas.microsoft.com/office/drawing/2014/main" id="{A981798D-CEA8-457B-A32D-C0914022BDC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F2000BA-F309-4F8E-B35A-A3F3C6C7F080}"/>
              </a:ext>
            </a:extLst>
          </p:cNvPr>
          <p:cNvSpPr>
            <a:spLocks noGrp="1"/>
          </p:cNvSpPr>
          <p:nvPr>
            <p:ph type="sldNum" sz="quarter" idx="12"/>
          </p:nvPr>
        </p:nvSpPr>
        <p:spPr/>
        <p:txBody>
          <a:bodyPr/>
          <a:lstStyle>
            <a:lvl1pPr>
              <a:defRPr/>
            </a:lvl1pPr>
          </a:lstStyle>
          <a:p>
            <a:pPr>
              <a:defRPr/>
            </a:pPr>
            <a:fld id="{6683BB18-7D7E-4343-A439-87BADB7BF5A8}" type="slidenum">
              <a:rPr lang="ru-RU" altLang="en-US"/>
              <a:pPr>
                <a:defRPr/>
              </a:pPr>
              <a:t>‹#›</a:t>
            </a:fld>
            <a:endParaRPr lang="ru-RU" altLang="en-US" dirty="0"/>
          </a:p>
        </p:txBody>
      </p:sp>
    </p:spTree>
    <p:extLst>
      <p:ext uri="{BB962C8B-B14F-4D97-AF65-F5344CB8AC3E}">
        <p14:creationId xmlns:p14="http://schemas.microsoft.com/office/powerpoint/2010/main" val="231670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24C6B363-2A2E-48B3-80FD-191F2780F671}"/>
              </a:ext>
            </a:extLst>
          </p:cNvPr>
          <p:cNvSpPr>
            <a:spLocks noGrp="1"/>
          </p:cNvSpPr>
          <p:nvPr>
            <p:ph type="dt" sz="half" idx="10"/>
          </p:nvPr>
        </p:nvSpPr>
        <p:spPr/>
        <p:txBody>
          <a:bodyPr/>
          <a:lstStyle>
            <a:lvl1pPr>
              <a:defRPr/>
            </a:lvl1pPr>
          </a:lstStyle>
          <a:p>
            <a:pPr>
              <a:defRPr/>
            </a:pPr>
            <a:fld id="{8A0F68B8-3FB1-44F4-9D91-F61028D400A4}" type="datetimeFigureOut">
              <a:rPr lang="ru-RU"/>
              <a:pPr>
                <a:defRPr/>
              </a:pPr>
              <a:t>15.09.2025</a:t>
            </a:fld>
            <a:endParaRPr lang="ru-RU" dirty="0"/>
          </a:p>
        </p:txBody>
      </p:sp>
      <p:sp>
        <p:nvSpPr>
          <p:cNvPr id="8" name="Нижний колонтитул 4">
            <a:extLst>
              <a:ext uri="{FF2B5EF4-FFF2-40B4-BE49-F238E27FC236}">
                <a16:creationId xmlns:a16="http://schemas.microsoft.com/office/drawing/2014/main" id="{9F91486A-DC23-4595-9274-9421D057DAC3}"/>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614EBEE8-A268-4FF4-8CAB-B28356E39EFC}"/>
              </a:ext>
            </a:extLst>
          </p:cNvPr>
          <p:cNvSpPr>
            <a:spLocks noGrp="1"/>
          </p:cNvSpPr>
          <p:nvPr>
            <p:ph type="sldNum" sz="quarter" idx="12"/>
          </p:nvPr>
        </p:nvSpPr>
        <p:spPr/>
        <p:txBody>
          <a:bodyPr/>
          <a:lstStyle>
            <a:lvl1pPr>
              <a:defRPr/>
            </a:lvl1pPr>
          </a:lstStyle>
          <a:p>
            <a:pPr>
              <a:defRPr/>
            </a:pPr>
            <a:fld id="{12A0F9B0-1A62-4C83-8EB4-BD57DACD4CD3}" type="slidenum">
              <a:rPr lang="ru-RU" altLang="en-US"/>
              <a:pPr>
                <a:defRPr/>
              </a:pPr>
              <a:t>‹#›</a:t>
            </a:fld>
            <a:endParaRPr lang="ru-RU" altLang="en-US" dirty="0"/>
          </a:p>
        </p:txBody>
      </p:sp>
    </p:spTree>
    <p:extLst>
      <p:ext uri="{BB962C8B-B14F-4D97-AF65-F5344CB8AC3E}">
        <p14:creationId xmlns:p14="http://schemas.microsoft.com/office/powerpoint/2010/main" val="1719925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97CA6551-1070-41B5-AACA-DE99C9E75FF4}"/>
              </a:ext>
            </a:extLst>
          </p:cNvPr>
          <p:cNvSpPr>
            <a:spLocks noGrp="1"/>
          </p:cNvSpPr>
          <p:nvPr>
            <p:ph type="dt" sz="half" idx="10"/>
          </p:nvPr>
        </p:nvSpPr>
        <p:spPr/>
        <p:txBody>
          <a:bodyPr/>
          <a:lstStyle>
            <a:lvl1pPr>
              <a:defRPr/>
            </a:lvl1pPr>
          </a:lstStyle>
          <a:p>
            <a:pPr>
              <a:defRPr/>
            </a:pPr>
            <a:fld id="{6AA22D3A-FCAC-49DA-8316-542AE5E49397}" type="datetimeFigureOut">
              <a:rPr lang="ru-RU"/>
              <a:pPr>
                <a:defRPr/>
              </a:pPr>
              <a:t>15.09.2025</a:t>
            </a:fld>
            <a:endParaRPr lang="ru-RU" dirty="0"/>
          </a:p>
        </p:txBody>
      </p:sp>
      <p:sp>
        <p:nvSpPr>
          <p:cNvPr id="4" name="Нижний колонтитул 4">
            <a:extLst>
              <a:ext uri="{FF2B5EF4-FFF2-40B4-BE49-F238E27FC236}">
                <a16:creationId xmlns:a16="http://schemas.microsoft.com/office/drawing/2014/main" id="{464A4501-4817-4020-955C-CC27B8B14F24}"/>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0E03F7B8-4B3E-4E7B-B36D-FCA252BD3A13}"/>
              </a:ext>
            </a:extLst>
          </p:cNvPr>
          <p:cNvSpPr>
            <a:spLocks noGrp="1"/>
          </p:cNvSpPr>
          <p:nvPr>
            <p:ph type="sldNum" sz="quarter" idx="12"/>
          </p:nvPr>
        </p:nvSpPr>
        <p:spPr/>
        <p:txBody>
          <a:bodyPr/>
          <a:lstStyle>
            <a:lvl1pPr>
              <a:defRPr/>
            </a:lvl1pPr>
          </a:lstStyle>
          <a:p>
            <a:pPr>
              <a:defRPr/>
            </a:pPr>
            <a:fld id="{9FF356DB-F2C9-4CDD-B19D-624D0CBA7460}" type="slidenum">
              <a:rPr lang="ru-RU" altLang="en-US"/>
              <a:pPr>
                <a:defRPr/>
              </a:pPr>
              <a:t>‹#›</a:t>
            </a:fld>
            <a:endParaRPr lang="ru-RU" altLang="en-US" dirty="0"/>
          </a:p>
        </p:txBody>
      </p:sp>
    </p:spTree>
    <p:extLst>
      <p:ext uri="{BB962C8B-B14F-4D97-AF65-F5344CB8AC3E}">
        <p14:creationId xmlns:p14="http://schemas.microsoft.com/office/powerpoint/2010/main" val="2990251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F71E7584-35DF-4386-A724-998EB6C48CD5}"/>
              </a:ext>
            </a:extLst>
          </p:cNvPr>
          <p:cNvSpPr>
            <a:spLocks noGrp="1"/>
          </p:cNvSpPr>
          <p:nvPr>
            <p:ph type="dt" sz="half" idx="10"/>
          </p:nvPr>
        </p:nvSpPr>
        <p:spPr/>
        <p:txBody>
          <a:bodyPr/>
          <a:lstStyle>
            <a:lvl1pPr>
              <a:defRPr/>
            </a:lvl1pPr>
          </a:lstStyle>
          <a:p>
            <a:pPr>
              <a:defRPr/>
            </a:pPr>
            <a:fld id="{DF6F34B3-E121-4C87-A3BC-F9DF3FDCCF5A}" type="datetimeFigureOut">
              <a:rPr lang="ru-RU"/>
              <a:pPr>
                <a:defRPr/>
              </a:pPr>
              <a:t>15.09.2025</a:t>
            </a:fld>
            <a:endParaRPr lang="ru-RU" dirty="0"/>
          </a:p>
        </p:txBody>
      </p:sp>
      <p:sp>
        <p:nvSpPr>
          <p:cNvPr id="3" name="Нижний колонтитул 4">
            <a:extLst>
              <a:ext uri="{FF2B5EF4-FFF2-40B4-BE49-F238E27FC236}">
                <a16:creationId xmlns:a16="http://schemas.microsoft.com/office/drawing/2014/main" id="{955C094F-790F-41F4-AE1C-4EB4DD24F66C}"/>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707B777B-615D-4D36-A643-ED13F43683F6}"/>
              </a:ext>
            </a:extLst>
          </p:cNvPr>
          <p:cNvSpPr>
            <a:spLocks noGrp="1"/>
          </p:cNvSpPr>
          <p:nvPr>
            <p:ph type="sldNum" sz="quarter" idx="12"/>
          </p:nvPr>
        </p:nvSpPr>
        <p:spPr/>
        <p:txBody>
          <a:bodyPr/>
          <a:lstStyle>
            <a:lvl1pPr>
              <a:defRPr/>
            </a:lvl1pPr>
          </a:lstStyle>
          <a:p>
            <a:pPr>
              <a:defRPr/>
            </a:pPr>
            <a:fld id="{E487DF5C-5458-4177-B5B1-13F5DF19D3D0}" type="slidenum">
              <a:rPr lang="ru-RU" altLang="en-US"/>
              <a:pPr>
                <a:defRPr/>
              </a:pPr>
              <a:t>‹#›</a:t>
            </a:fld>
            <a:endParaRPr lang="ru-RU" altLang="en-US" dirty="0"/>
          </a:p>
        </p:txBody>
      </p:sp>
    </p:spTree>
    <p:extLst>
      <p:ext uri="{BB962C8B-B14F-4D97-AF65-F5344CB8AC3E}">
        <p14:creationId xmlns:p14="http://schemas.microsoft.com/office/powerpoint/2010/main" val="4101352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FAAAAA74-6249-4543-8CD1-28A254A62E2B}"/>
              </a:ext>
            </a:extLst>
          </p:cNvPr>
          <p:cNvSpPr>
            <a:spLocks noGrp="1"/>
          </p:cNvSpPr>
          <p:nvPr>
            <p:ph type="dt" sz="half" idx="10"/>
          </p:nvPr>
        </p:nvSpPr>
        <p:spPr/>
        <p:txBody>
          <a:bodyPr/>
          <a:lstStyle>
            <a:lvl1pPr>
              <a:defRPr/>
            </a:lvl1pPr>
          </a:lstStyle>
          <a:p>
            <a:pPr>
              <a:defRPr/>
            </a:pPr>
            <a:fld id="{4DF3C59B-7FDE-42ED-83A3-096719D877AF}" type="datetimeFigureOut">
              <a:rPr lang="ru-RU"/>
              <a:pPr>
                <a:defRPr/>
              </a:pPr>
              <a:t>15.09.2025</a:t>
            </a:fld>
            <a:endParaRPr lang="ru-RU" dirty="0"/>
          </a:p>
        </p:txBody>
      </p:sp>
      <p:sp>
        <p:nvSpPr>
          <p:cNvPr id="6" name="Нижний колонтитул 4">
            <a:extLst>
              <a:ext uri="{FF2B5EF4-FFF2-40B4-BE49-F238E27FC236}">
                <a16:creationId xmlns:a16="http://schemas.microsoft.com/office/drawing/2014/main" id="{FFD1BFA7-7103-4221-B385-BDACC9683A8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C6D05FD7-4AC4-4E8C-9A2F-229C4C5CE6D0}"/>
              </a:ext>
            </a:extLst>
          </p:cNvPr>
          <p:cNvSpPr>
            <a:spLocks noGrp="1"/>
          </p:cNvSpPr>
          <p:nvPr>
            <p:ph type="sldNum" sz="quarter" idx="12"/>
          </p:nvPr>
        </p:nvSpPr>
        <p:spPr/>
        <p:txBody>
          <a:bodyPr/>
          <a:lstStyle>
            <a:lvl1pPr>
              <a:defRPr/>
            </a:lvl1pPr>
          </a:lstStyle>
          <a:p>
            <a:pPr>
              <a:defRPr/>
            </a:pPr>
            <a:fld id="{41211CF4-FED1-47C6-A7D8-0A8BFB2C08D1}" type="slidenum">
              <a:rPr lang="ru-RU" altLang="en-US"/>
              <a:pPr>
                <a:defRPr/>
              </a:pPr>
              <a:t>‹#›</a:t>
            </a:fld>
            <a:endParaRPr lang="ru-RU" altLang="en-US" dirty="0"/>
          </a:p>
        </p:txBody>
      </p:sp>
    </p:spTree>
    <p:extLst>
      <p:ext uri="{BB962C8B-B14F-4D97-AF65-F5344CB8AC3E}">
        <p14:creationId xmlns:p14="http://schemas.microsoft.com/office/powerpoint/2010/main" val="3860876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2897E807-EF02-4DD5-96D1-57D5D01C7EE9}"/>
              </a:ext>
            </a:extLst>
          </p:cNvPr>
          <p:cNvSpPr>
            <a:spLocks noGrp="1"/>
          </p:cNvSpPr>
          <p:nvPr>
            <p:ph type="dt" sz="half" idx="10"/>
          </p:nvPr>
        </p:nvSpPr>
        <p:spPr/>
        <p:txBody>
          <a:bodyPr/>
          <a:lstStyle>
            <a:lvl1pPr>
              <a:defRPr/>
            </a:lvl1pPr>
          </a:lstStyle>
          <a:p>
            <a:pPr>
              <a:defRPr/>
            </a:pPr>
            <a:fld id="{3BB4D80A-7CF4-4C8A-946A-6EFA20563696}" type="datetimeFigureOut">
              <a:rPr lang="ru-RU"/>
              <a:pPr>
                <a:defRPr/>
              </a:pPr>
              <a:t>15.09.2025</a:t>
            </a:fld>
            <a:endParaRPr lang="ru-RU" dirty="0"/>
          </a:p>
        </p:txBody>
      </p:sp>
      <p:sp>
        <p:nvSpPr>
          <p:cNvPr id="6" name="Нижний колонтитул 4">
            <a:extLst>
              <a:ext uri="{FF2B5EF4-FFF2-40B4-BE49-F238E27FC236}">
                <a16:creationId xmlns:a16="http://schemas.microsoft.com/office/drawing/2014/main" id="{94F6920B-D8FB-461E-B6C5-5F76A4633149}"/>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8610C3F7-09CA-40A9-A8E7-12406EC95B1B}"/>
              </a:ext>
            </a:extLst>
          </p:cNvPr>
          <p:cNvSpPr>
            <a:spLocks noGrp="1"/>
          </p:cNvSpPr>
          <p:nvPr>
            <p:ph type="sldNum" sz="quarter" idx="12"/>
          </p:nvPr>
        </p:nvSpPr>
        <p:spPr/>
        <p:txBody>
          <a:bodyPr/>
          <a:lstStyle>
            <a:lvl1pPr>
              <a:defRPr/>
            </a:lvl1pPr>
          </a:lstStyle>
          <a:p>
            <a:pPr>
              <a:defRPr/>
            </a:pPr>
            <a:fld id="{5CC1EA99-C7FE-4EA6-958A-CA3AE5450302}" type="slidenum">
              <a:rPr lang="ru-RU" altLang="en-US"/>
              <a:pPr>
                <a:defRPr/>
              </a:pPr>
              <a:t>‹#›</a:t>
            </a:fld>
            <a:endParaRPr lang="ru-RU" altLang="en-US" dirty="0"/>
          </a:p>
        </p:txBody>
      </p:sp>
    </p:spTree>
    <p:extLst>
      <p:ext uri="{BB962C8B-B14F-4D97-AF65-F5344CB8AC3E}">
        <p14:creationId xmlns:p14="http://schemas.microsoft.com/office/powerpoint/2010/main" val="3364423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B0B723D-0DE7-4E4A-AB45-69F029B3202D}"/>
              </a:ext>
            </a:extLst>
          </p:cNvPr>
          <p:cNvSpPr>
            <a:spLocks noGrp="1"/>
          </p:cNvSpPr>
          <p:nvPr>
            <p:ph type="dt" sz="half" idx="10"/>
          </p:nvPr>
        </p:nvSpPr>
        <p:spPr/>
        <p:txBody>
          <a:bodyPr/>
          <a:lstStyle>
            <a:lvl1pPr>
              <a:defRPr/>
            </a:lvl1pPr>
          </a:lstStyle>
          <a:p>
            <a:pPr>
              <a:defRPr/>
            </a:pPr>
            <a:fld id="{F8D140EB-CA87-4C20-85E3-1515B5008AE3}" type="datetimeFigureOut">
              <a:rPr lang="ru-RU"/>
              <a:pPr>
                <a:defRPr/>
              </a:pPr>
              <a:t>15.09.2025</a:t>
            </a:fld>
            <a:endParaRPr lang="ru-RU" dirty="0"/>
          </a:p>
        </p:txBody>
      </p:sp>
      <p:sp>
        <p:nvSpPr>
          <p:cNvPr id="5" name="Нижний колонтитул 4">
            <a:extLst>
              <a:ext uri="{FF2B5EF4-FFF2-40B4-BE49-F238E27FC236}">
                <a16:creationId xmlns:a16="http://schemas.microsoft.com/office/drawing/2014/main" id="{E2675B1F-23B7-438A-A460-D2D9E8696E8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4EFD25FF-8163-40D0-B37A-3FD26E99973D}"/>
              </a:ext>
            </a:extLst>
          </p:cNvPr>
          <p:cNvSpPr>
            <a:spLocks noGrp="1"/>
          </p:cNvSpPr>
          <p:nvPr>
            <p:ph type="sldNum" sz="quarter" idx="12"/>
          </p:nvPr>
        </p:nvSpPr>
        <p:spPr/>
        <p:txBody>
          <a:bodyPr/>
          <a:lstStyle>
            <a:lvl1pPr>
              <a:defRPr/>
            </a:lvl1pPr>
          </a:lstStyle>
          <a:p>
            <a:pPr>
              <a:defRPr/>
            </a:pPr>
            <a:fld id="{63115823-7F57-459F-BB4F-D11A70B687CA}" type="slidenum">
              <a:rPr lang="ru-RU" altLang="en-US"/>
              <a:pPr>
                <a:defRPr/>
              </a:pPr>
              <a:t>‹#›</a:t>
            </a:fld>
            <a:endParaRPr lang="ru-RU" altLang="en-US" dirty="0"/>
          </a:p>
        </p:txBody>
      </p:sp>
    </p:spTree>
    <p:extLst>
      <p:ext uri="{BB962C8B-B14F-4D97-AF65-F5344CB8AC3E}">
        <p14:creationId xmlns:p14="http://schemas.microsoft.com/office/powerpoint/2010/main" val="38998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0DA200-4B5A-4DBF-AA22-E9C86059A043}"/>
              </a:ext>
            </a:extLst>
          </p:cNvPr>
          <p:cNvSpPr>
            <a:spLocks noGrp="1"/>
          </p:cNvSpPr>
          <p:nvPr>
            <p:ph type="dt" sz="half" idx="10"/>
          </p:nvPr>
        </p:nvSpPr>
        <p:spPr/>
        <p:txBody>
          <a:bodyPr/>
          <a:lstStyle>
            <a:lvl1pPr>
              <a:defRPr/>
            </a:lvl1pPr>
          </a:lstStyle>
          <a:p>
            <a:pPr>
              <a:defRPr/>
            </a:pPr>
            <a:fld id="{1C3DB9CD-E903-4A77-B971-34B862709165}" type="datetimeFigureOut">
              <a:rPr lang="ru-RU"/>
              <a:pPr>
                <a:defRPr/>
              </a:pPr>
              <a:t>15.09.2025</a:t>
            </a:fld>
            <a:endParaRPr lang="ru-RU" dirty="0"/>
          </a:p>
        </p:txBody>
      </p:sp>
      <p:sp>
        <p:nvSpPr>
          <p:cNvPr id="5" name="Нижний колонтитул 4">
            <a:extLst>
              <a:ext uri="{FF2B5EF4-FFF2-40B4-BE49-F238E27FC236}">
                <a16:creationId xmlns:a16="http://schemas.microsoft.com/office/drawing/2014/main" id="{DE60EF14-B191-4937-BE90-F1CB1BB7AE4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B973928-034A-4388-8138-C518DFD8D55D}"/>
              </a:ext>
            </a:extLst>
          </p:cNvPr>
          <p:cNvSpPr>
            <a:spLocks noGrp="1"/>
          </p:cNvSpPr>
          <p:nvPr>
            <p:ph type="sldNum" sz="quarter" idx="12"/>
          </p:nvPr>
        </p:nvSpPr>
        <p:spPr/>
        <p:txBody>
          <a:bodyPr/>
          <a:lstStyle>
            <a:lvl1pPr>
              <a:defRPr/>
            </a:lvl1pPr>
          </a:lstStyle>
          <a:p>
            <a:pPr>
              <a:defRPr/>
            </a:pPr>
            <a:fld id="{B82DB85D-3140-4621-92D3-7DD12E99ECAE}" type="slidenum">
              <a:rPr lang="ru-RU" altLang="en-US"/>
              <a:pPr>
                <a:defRPr/>
              </a:pPr>
              <a:t>‹#›</a:t>
            </a:fld>
            <a:endParaRPr lang="ru-RU" altLang="en-US" dirty="0"/>
          </a:p>
        </p:txBody>
      </p:sp>
    </p:spTree>
    <p:extLst>
      <p:ext uri="{BB962C8B-B14F-4D97-AF65-F5344CB8AC3E}">
        <p14:creationId xmlns:p14="http://schemas.microsoft.com/office/powerpoint/2010/main" val="223252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4FDBAC1-C478-4EA0-834E-513F687FE90C}" type="datetimeFigureOut">
              <a:rPr lang="ru-RU" smtClean="0"/>
              <a:pPr>
                <a:defRPr/>
              </a:pPr>
              <a:t>15.09.2025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2ACE3FC-4B9D-401A-9561-FCB8EBCCD6FD}" type="slidenum">
              <a:rPr lang="ru-RU" altLang="en-US" smtClean="0"/>
              <a:pPr>
                <a:defRPr/>
              </a:pPr>
              <a:t>‹#›</a:t>
            </a:fld>
            <a:endParaRPr lang="ru-RU" altLang="en-US"/>
          </a:p>
        </p:txBody>
      </p:sp>
    </p:spTree>
    <p:extLst>
      <p:ext uri="{BB962C8B-B14F-4D97-AF65-F5344CB8AC3E}">
        <p14:creationId xmlns:p14="http://schemas.microsoft.com/office/powerpoint/2010/main" val="334388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E1267CD2-4717-48D7-8229-070336EE03BD}" type="datetimeFigureOut">
              <a:rPr lang="ru-RU" smtClean="0"/>
              <a:pPr>
                <a:defRPr/>
              </a:pPr>
              <a:t>15.09.2025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FC434B0-C596-489C-A5B8-5242E3E2B0BA}" type="slidenum">
              <a:rPr lang="ru-RU" altLang="en-US" smtClean="0"/>
              <a:pPr>
                <a:defRPr/>
              </a:pPr>
              <a:t>‹#›</a:t>
            </a:fld>
            <a:endParaRPr lang="ru-RU" altLang="en-US"/>
          </a:p>
        </p:txBody>
      </p:sp>
    </p:spTree>
    <p:extLst>
      <p:ext uri="{BB962C8B-B14F-4D97-AF65-F5344CB8AC3E}">
        <p14:creationId xmlns:p14="http://schemas.microsoft.com/office/powerpoint/2010/main" val="27171498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1C185AD5-276A-4B2A-89A9-B8106AAD2411}" type="datetimeFigureOut">
              <a:rPr lang="ru-RU" smtClean="0"/>
              <a:pPr>
                <a:defRPr/>
              </a:pPr>
              <a:t>15.09.2025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95BF049-96B5-46B1-A555-95633716FCDF}" type="slidenum">
              <a:rPr lang="ru-RU" altLang="en-US" smtClean="0"/>
              <a:pPr>
                <a:defRPr/>
              </a:pPr>
              <a:t>‹#›</a:t>
            </a:fld>
            <a:endParaRPr lang="ru-RU" altLang="en-US"/>
          </a:p>
        </p:txBody>
      </p:sp>
    </p:spTree>
    <p:extLst>
      <p:ext uri="{BB962C8B-B14F-4D97-AF65-F5344CB8AC3E}">
        <p14:creationId xmlns:p14="http://schemas.microsoft.com/office/powerpoint/2010/main" val="31713751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D554DA3C-8F05-4BE0-8B4E-CB5EAE6BDF01}" type="datetimeFigureOut">
              <a:rPr lang="ru-RU" smtClean="0"/>
              <a:pPr>
                <a:defRPr/>
              </a:pPr>
              <a:t>15.09.2025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B1F90CC1-5621-462C-9C7F-8828A83EF2FA}" type="slidenum">
              <a:rPr lang="ru-RU" altLang="en-US" smtClean="0"/>
              <a:pPr>
                <a:defRPr/>
              </a:pPr>
              <a:t>‹#›</a:t>
            </a:fld>
            <a:endParaRPr lang="ru-RU" altLang="en-US"/>
          </a:p>
        </p:txBody>
      </p:sp>
    </p:spTree>
    <p:extLst>
      <p:ext uri="{BB962C8B-B14F-4D97-AF65-F5344CB8AC3E}">
        <p14:creationId xmlns:p14="http://schemas.microsoft.com/office/powerpoint/2010/main" val="93940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E86EB8F-1354-4AA3-A5EF-46474EFF7900}" type="datetimeFigureOut">
              <a:rPr lang="ru-RU" smtClean="0"/>
              <a:pPr>
                <a:defRPr/>
              </a:pPr>
              <a:t>15.09.2025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74E26A0B-B47E-4FE9-8C09-9161A2FF5B47}" type="slidenum">
              <a:rPr lang="ru-RU" altLang="en-US" smtClean="0"/>
              <a:pPr>
                <a:defRPr/>
              </a:pPr>
              <a:t>‹#›</a:t>
            </a:fld>
            <a:endParaRPr lang="ru-RU" altLang="en-US"/>
          </a:p>
        </p:txBody>
      </p:sp>
    </p:spTree>
    <p:extLst>
      <p:ext uri="{BB962C8B-B14F-4D97-AF65-F5344CB8AC3E}">
        <p14:creationId xmlns:p14="http://schemas.microsoft.com/office/powerpoint/2010/main" val="202296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5791431E-82F9-430D-874A-6D84596E1210}" type="datetimeFigureOut">
              <a:rPr lang="ru-RU" smtClean="0"/>
              <a:pPr>
                <a:defRPr/>
              </a:pPr>
              <a:t>15.09.2025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AF23B7D-9C2D-4816-8474-B16C5EE9A276}" type="slidenum">
              <a:rPr lang="ru-RU" altLang="en-US" smtClean="0"/>
              <a:pPr>
                <a:defRPr/>
              </a:pPr>
              <a:t>‹#›</a:t>
            </a:fld>
            <a:endParaRPr lang="ru-RU" altLang="en-US"/>
          </a:p>
        </p:txBody>
      </p:sp>
    </p:spTree>
    <p:extLst>
      <p:ext uri="{BB962C8B-B14F-4D97-AF65-F5344CB8AC3E}">
        <p14:creationId xmlns:p14="http://schemas.microsoft.com/office/powerpoint/2010/main" val="13667497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9BD53F78-861B-41F6-9FC7-C41947B65FF2}" type="datetimeFigureOut">
              <a:rPr lang="ru-RU" smtClean="0"/>
              <a:pPr>
                <a:defRPr/>
              </a:pPr>
              <a:t>15.09.2025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410084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9BD53F78-861B-41F6-9FC7-C41947B65FF2}" type="datetimeFigureOut">
              <a:rPr lang="ru-RU" smtClean="0"/>
              <a:pPr>
                <a:defRPr/>
              </a:pPr>
              <a:t>15.09.2025</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2923842429"/>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4FFCFCFB-992E-471A-88D7-66F7D90B27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Текст 2">
            <a:extLst>
              <a:ext uri="{FF2B5EF4-FFF2-40B4-BE49-F238E27FC236}">
                <a16:creationId xmlns:a16="http://schemas.microsoft.com/office/drawing/2014/main" id="{AA231E27-35E9-4991-9B89-269858206EC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a:extLst>
              <a:ext uri="{FF2B5EF4-FFF2-40B4-BE49-F238E27FC236}">
                <a16:creationId xmlns:a16="http://schemas.microsoft.com/office/drawing/2014/main" id="{547436B5-9C42-4861-ABF6-F3201779CCB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E33796E-2374-4D89-BF8D-D64FA62AA071}" type="datetimeFigureOut">
              <a:rPr lang="ru-RU"/>
              <a:pPr>
                <a:defRPr/>
              </a:pPr>
              <a:t>15.09.2025</a:t>
            </a:fld>
            <a:endParaRPr lang="ru-RU" dirty="0"/>
          </a:p>
        </p:txBody>
      </p:sp>
      <p:sp>
        <p:nvSpPr>
          <p:cNvPr id="5" name="Нижний колонтитул 4">
            <a:extLst>
              <a:ext uri="{FF2B5EF4-FFF2-40B4-BE49-F238E27FC236}">
                <a16:creationId xmlns:a16="http://schemas.microsoft.com/office/drawing/2014/main" id="{6357788D-475B-4D49-99FB-62A12700BB5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a16="http://schemas.microsoft.com/office/drawing/2014/main" id="{32F61D4A-6AB5-43A6-90F1-9D72E535B78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D1F074B-E049-49A6-865B-A340D4B64F2A}" type="slidenum">
              <a:rPr lang="ru-RU" altLang="en-US"/>
              <a:pPr>
                <a:defRPr/>
              </a:pPr>
              <a:t>‹#›</a:t>
            </a:fld>
            <a:endParaRPr lang="ru-RU" altLang="en-US" dirty="0"/>
          </a:p>
        </p:txBody>
      </p:sp>
    </p:spTree>
    <p:extLst>
      <p:ext uri="{BB962C8B-B14F-4D97-AF65-F5344CB8AC3E}">
        <p14:creationId xmlns:p14="http://schemas.microsoft.com/office/powerpoint/2010/main" val="147432046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s://biblioclub.ru/index.php?page=book&amp;id=7038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jpe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jpe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Рисунок 5" descr="фон.jpg">
            <a:extLst>
              <a:ext uri="{FF2B5EF4-FFF2-40B4-BE49-F238E27FC236}">
                <a16:creationId xmlns:a16="http://schemas.microsoft.com/office/drawing/2014/main" id="{1059DEF4-67EB-4FA2-B83A-0D5A2CBDDACE}"/>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a:solidFill>
            <a:srgbClr val="92D050"/>
          </a:solidFill>
        </p:spPr>
      </p:pic>
      <p:sp>
        <p:nvSpPr>
          <p:cNvPr id="4100" name="TextBox 6">
            <a:extLst>
              <a:ext uri="{FF2B5EF4-FFF2-40B4-BE49-F238E27FC236}">
                <a16:creationId xmlns:a16="http://schemas.microsoft.com/office/drawing/2014/main" id="{B40FC791-94D1-4D53-95F1-D425A21CBC75}"/>
              </a:ext>
            </a:extLst>
          </p:cNvPr>
          <p:cNvSpPr txBox="1">
            <a:spLocks noChangeArrowheads="1"/>
          </p:cNvSpPr>
          <p:nvPr/>
        </p:nvSpPr>
        <p:spPr bwMode="auto">
          <a:xfrm>
            <a:off x="366021" y="5791322"/>
            <a:ext cx="103313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ru-RU" sz="2400" b="1" i="1" dirty="0" err="1">
                <a:solidFill>
                  <a:schemeClr val="accent1"/>
                </a:solidFill>
                <a:latin typeface="Arial" pitchFamily="34" charset="0"/>
                <a:ea typeface="Calibri" panose="020F0502020204030204" pitchFamily="34" charset="0"/>
                <a:cs typeface="Arial" pitchFamily="34" charset="0"/>
              </a:rPr>
              <a:t>Мандыкаева</a:t>
            </a:r>
            <a:r>
              <a:rPr lang="ru-RU" sz="2400" b="1" i="1" dirty="0">
                <a:solidFill>
                  <a:schemeClr val="accent1"/>
                </a:solidFill>
                <a:latin typeface="Arial" pitchFamily="34" charset="0"/>
                <a:ea typeface="Calibri" panose="020F0502020204030204" pitchFamily="34" charset="0"/>
                <a:cs typeface="Arial" pitchFamily="34" charset="0"/>
              </a:rPr>
              <a:t> </a:t>
            </a:r>
            <a:r>
              <a:rPr lang="ru-RU" sz="2400" b="1" i="1" dirty="0" err="1">
                <a:solidFill>
                  <a:schemeClr val="accent1"/>
                </a:solidFill>
                <a:latin typeface="Arial" pitchFamily="34" charset="0"/>
                <a:ea typeface="Calibri" panose="020F0502020204030204" pitchFamily="34" charset="0"/>
                <a:cs typeface="Arial" pitchFamily="34" charset="0"/>
              </a:rPr>
              <a:t>Алмагуль</a:t>
            </a:r>
            <a:r>
              <a:rPr lang="ru-RU" sz="2400" b="1" i="1" dirty="0">
                <a:solidFill>
                  <a:schemeClr val="accent1"/>
                </a:solidFill>
                <a:latin typeface="Arial" pitchFamily="34" charset="0"/>
                <a:ea typeface="Calibri" panose="020F0502020204030204" pitchFamily="34" charset="0"/>
                <a:cs typeface="Arial" pitchFamily="34" charset="0"/>
              </a:rPr>
              <a:t> </a:t>
            </a:r>
            <a:r>
              <a:rPr lang="ru-RU" sz="2400" b="1" i="1" dirty="0" err="1">
                <a:solidFill>
                  <a:schemeClr val="accent1"/>
                </a:solidFill>
                <a:latin typeface="Arial" pitchFamily="34" charset="0"/>
                <a:ea typeface="Calibri" panose="020F0502020204030204" pitchFamily="34" charset="0"/>
                <a:cs typeface="Arial" pitchFamily="34" charset="0"/>
              </a:rPr>
              <a:t>Рамазановна</a:t>
            </a:r>
            <a:endParaRPr lang="en-US" sz="2400" b="1" i="1" dirty="0">
              <a:solidFill>
                <a:schemeClr val="accent1"/>
              </a:solidFill>
              <a:latin typeface="Arial" pitchFamily="34" charset="0"/>
              <a:ea typeface="Calibri" panose="020F0502020204030204" pitchFamily="34" charset="0"/>
              <a:cs typeface="Arial" pitchFamily="34" charset="0"/>
            </a:endParaRPr>
          </a:p>
          <a:p>
            <a:pPr algn="ctr">
              <a:spcBef>
                <a:spcPts val="0"/>
              </a:spcBef>
              <a:buNone/>
            </a:pPr>
            <a:r>
              <a:rPr lang="kk-KZ" sz="1600" i="1" dirty="0">
                <a:solidFill>
                  <a:schemeClr val="accent1"/>
                </a:solidFill>
                <a:latin typeface="Arial" pitchFamily="34" charset="0"/>
                <a:ea typeface="Calibri" panose="020F0502020204030204" pitchFamily="34" charset="0"/>
                <a:cs typeface="Arial" pitchFamily="34" charset="0"/>
              </a:rPr>
              <a:t>Л</a:t>
            </a:r>
            <a:r>
              <a:rPr lang="ru-RU" sz="1600" i="1" dirty="0">
                <a:solidFill>
                  <a:schemeClr val="accent1"/>
                </a:solidFill>
                <a:latin typeface="Arial" pitchFamily="34" charset="0"/>
                <a:ea typeface="Calibri" panose="020F0502020204030204" pitchFamily="34" charset="0"/>
                <a:cs typeface="Arial" pitchFamily="34" charset="0"/>
              </a:rPr>
              <a:t>.</a:t>
            </a:r>
            <a:r>
              <a:rPr lang="ru-RU" sz="1600" i="1" dirty="0" err="1">
                <a:solidFill>
                  <a:schemeClr val="accent1"/>
                </a:solidFill>
                <a:latin typeface="Arial" pitchFamily="34" charset="0"/>
                <a:ea typeface="Calibri" panose="020F0502020204030204" pitchFamily="34" charset="0"/>
                <a:cs typeface="Arial" pitchFamily="34" charset="0"/>
              </a:rPr>
              <a:t>Н.Гумилев</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атындағы</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Еуразия</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ұлттық</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университеті</a:t>
            </a:r>
            <a:r>
              <a:rPr lang="ru-RU" sz="1600" i="1" dirty="0">
                <a:solidFill>
                  <a:schemeClr val="accent1"/>
                </a:solidFill>
                <a:latin typeface="Arial" pitchFamily="34" charset="0"/>
                <a:ea typeface="Calibri" panose="020F0502020204030204" pitchFamily="34" charset="0"/>
                <a:cs typeface="Arial" pitchFamily="34" charset="0"/>
              </a:rPr>
              <a:t>, психология </a:t>
            </a:r>
            <a:r>
              <a:rPr lang="ru-RU" sz="1600" i="1" dirty="0" err="1">
                <a:solidFill>
                  <a:schemeClr val="accent1"/>
                </a:solidFill>
                <a:latin typeface="Arial" pitchFamily="34" charset="0"/>
                <a:ea typeface="Calibri" panose="020F0502020204030204" pitchFamily="34" charset="0"/>
                <a:cs typeface="Arial" pitchFamily="34" charset="0"/>
              </a:rPr>
              <a:t>ғылымдарының</a:t>
            </a:r>
            <a:r>
              <a:rPr lang="ru-RU" sz="1600" i="1" dirty="0">
                <a:solidFill>
                  <a:schemeClr val="accent1"/>
                </a:solidFill>
                <a:latin typeface="Arial" pitchFamily="34" charset="0"/>
                <a:ea typeface="Calibri" panose="020F0502020204030204" pitchFamily="34" charset="0"/>
                <a:cs typeface="Arial" pitchFamily="34" charset="0"/>
              </a:rPr>
              <a:t> кандидаты, доцент</a:t>
            </a:r>
          </a:p>
        </p:txBody>
      </p:sp>
      <p:sp>
        <p:nvSpPr>
          <p:cNvPr id="4" name="Прямоугольник 3"/>
          <p:cNvSpPr/>
          <p:nvPr/>
        </p:nvSpPr>
        <p:spPr>
          <a:xfrm>
            <a:off x="671901" y="2501564"/>
            <a:ext cx="6554709" cy="1569660"/>
          </a:xfrm>
          <a:prstGeom prst="rect">
            <a:avLst/>
          </a:prstGeom>
        </p:spPr>
        <p:txBody>
          <a:bodyPr wrap="square">
            <a:spAutoFit/>
          </a:bodyPr>
          <a:lstStyle/>
          <a:p>
            <a:pPr algn="ctr">
              <a:spcBef>
                <a:spcPts val="0"/>
              </a:spcBef>
              <a:buNone/>
            </a:pPr>
            <a:r>
              <a:rPr lang="kk-KZ" sz="4800" b="1" dirty="0">
                <a:solidFill>
                  <a:schemeClr val="accent1"/>
                </a:solidFill>
                <a:latin typeface="Arial" pitchFamily="34" charset="0"/>
                <a:ea typeface="Calibri" panose="020F0502020204030204" pitchFamily="34" charset="0"/>
                <a:cs typeface="Arial" pitchFamily="34" charset="0"/>
              </a:rPr>
              <a:t>ДИФФЕРЕНЦИАЛДЫ</a:t>
            </a:r>
          </a:p>
          <a:p>
            <a:pPr algn="ctr">
              <a:spcBef>
                <a:spcPts val="0"/>
              </a:spcBef>
              <a:buNone/>
            </a:pPr>
            <a:r>
              <a:rPr lang="kk-KZ" sz="4800" b="1" dirty="0">
                <a:solidFill>
                  <a:schemeClr val="accent1"/>
                </a:solidFill>
                <a:latin typeface="Arial" pitchFamily="34" charset="0"/>
                <a:ea typeface="Calibri" panose="020F0502020204030204" pitchFamily="34" charset="0"/>
                <a:cs typeface="Arial" pitchFamily="34" charset="0"/>
              </a:rPr>
              <a:t> ПСИХОЛОГИЯ</a:t>
            </a:r>
          </a:p>
        </p:txBody>
      </p:sp>
      <p:pic>
        <p:nvPicPr>
          <p:cNvPr id="1028" name="Picture 4" descr="Picture background">
            <a:extLst>
              <a:ext uri="{FF2B5EF4-FFF2-40B4-BE49-F238E27FC236}">
                <a16:creationId xmlns:a16="http://schemas.microsoft.com/office/drawing/2014/main" id="{F20842D9-59F7-4D9C-9D8A-4FF1A1D45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0203" y="3506164"/>
            <a:ext cx="1831758" cy="2642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 background">
            <a:extLst>
              <a:ext uri="{FF2B5EF4-FFF2-40B4-BE49-F238E27FC236}">
                <a16:creationId xmlns:a16="http://schemas.microsoft.com/office/drawing/2014/main" id="{02D0DF62-5A00-4B21-9DFE-2D791133F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7407" y="1021347"/>
            <a:ext cx="1384554" cy="210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icture background">
            <a:extLst>
              <a:ext uri="{FF2B5EF4-FFF2-40B4-BE49-F238E27FC236}">
                <a16:creationId xmlns:a16="http://schemas.microsoft.com/office/drawing/2014/main" id="{D9B928ED-289F-4F2B-8EB9-2E84B2EC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6949" y="2963420"/>
            <a:ext cx="1183215" cy="17662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icture background">
            <a:extLst>
              <a:ext uri="{FF2B5EF4-FFF2-40B4-BE49-F238E27FC236}">
                <a16:creationId xmlns:a16="http://schemas.microsoft.com/office/drawing/2014/main" id="{F58BFC81-EDA6-44BA-9190-52570377EE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3695" y="4247375"/>
            <a:ext cx="1183215" cy="1628381"/>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779FDCC6-CE17-4B22-AA7D-5E32B9CE1E0A}"/>
              </a:ext>
            </a:extLst>
          </p:cNvPr>
          <p:cNvPicPr>
            <a:picLocks noChangeAspect="1"/>
          </p:cNvPicPr>
          <p:nvPr/>
        </p:nvPicPr>
        <p:blipFill>
          <a:blip r:embed="rId7"/>
          <a:stretch>
            <a:fillRect/>
          </a:stretch>
        </p:blipFill>
        <p:spPr>
          <a:xfrm>
            <a:off x="9466577" y="1303696"/>
            <a:ext cx="1230830" cy="1641107"/>
          </a:xfrm>
          <a:prstGeom prst="rect">
            <a:avLst/>
          </a:prstGeom>
        </p:spPr>
      </p:pic>
      <p:pic>
        <p:nvPicPr>
          <p:cNvPr id="1038" name="Picture 14" descr="Picture background">
            <a:extLst>
              <a:ext uri="{FF2B5EF4-FFF2-40B4-BE49-F238E27FC236}">
                <a16:creationId xmlns:a16="http://schemas.microsoft.com/office/drawing/2014/main" id="{CC9625F0-447D-4154-8DB9-F9644E4A5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2023" y="2929488"/>
            <a:ext cx="764218" cy="106253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a:extLst>
              <a:ext uri="{FF2B5EF4-FFF2-40B4-BE49-F238E27FC236}">
                <a16:creationId xmlns:a16="http://schemas.microsoft.com/office/drawing/2014/main" id="{774886D9-15E4-41B1-9073-901318295C4B}"/>
              </a:ext>
            </a:extLst>
          </p:cNvPr>
          <p:cNvPicPr>
            <a:picLocks noChangeAspect="1"/>
          </p:cNvPicPr>
          <p:nvPr/>
        </p:nvPicPr>
        <p:blipFill>
          <a:blip r:embed="rId9"/>
          <a:stretch>
            <a:fillRect/>
          </a:stretch>
        </p:blipFill>
        <p:spPr>
          <a:xfrm>
            <a:off x="8992199" y="2290284"/>
            <a:ext cx="393510" cy="600269"/>
          </a:xfrm>
          <a:prstGeom prst="rect">
            <a:avLst/>
          </a:prstGeom>
        </p:spPr>
      </p:pic>
      <p:pic>
        <p:nvPicPr>
          <p:cNvPr id="1042" name="Picture 18" descr="Picture background">
            <a:extLst>
              <a:ext uri="{FF2B5EF4-FFF2-40B4-BE49-F238E27FC236}">
                <a16:creationId xmlns:a16="http://schemas.microsoft.com/office/drawing/2014/main" id="{E8DD5E28-C314-4E51-AF99-A181EA8A286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36271"/>
          <a:stretch/>
        </p:blipFill>
        <p:spPr bwMode="auto">
          <a:xfrm>
            <a:off x="8956948" y="4842283"/>
            <a:ext cx="1183216" cy="106594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icture background">
            <a:extLst>
              <a:ext uri="{FF2B5EF4-FFF2-40B4-BE49-F238E27FC236}">
                <a16:creationId xmlns:a16="http://schemas.microsoft.com/office/drawing/2014/main" id="{12A6E642-6C53-4090-A869-BE8FFE46E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0232" y="4839832"/>
            <a:ext cx="718305" cy="1047528"/>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a:extLst>
              <a:ext uri="{FF2B5EF4-FFF2-40B4-BE49-F238E27FC236}">
                <a16:creationId xmlns:a16="http://schemas.microsoft.com/office/drawing/2014/main" id="{20B22823-1B7A-4BBE-96E4-B681194634D4}"/>
              </a:ext>
            </a:extLst>
          </p:cNvPr>
          <p:cNvSpPr/>
          <p:nvPr/>
        </p:nvSpPr>
        <p:spPr>
          <a:xfrm>
            <a:off x="1549666" y="262083"/>
            <a:ext cx="10282037" cy="461665"/>
          </a:xfrm>
          <a:prstGeom prst="rect">
            <a:avLst/>
          </a:prstGeom>
        </p:spPr>
        <p:txBody>
          <a:bodyPr wrap="square">
            <a:spAutoFit/>
          </a:bodyPr>
          <a:lstStyle/>
          <a:p>
            <a:pPr algn="ctr">
              <a:spcBef>
                <a:spcPts val="0"/>
              </a:spcBef>
              <a:buNone/>
            </a:pPr>
            <a:r>
              <a:rPr lang="ru-RU" sz="2400" b="1" dirty="0">
                <a:solidFill>
                  <a:srgbClr val="7499B4"/>
                </a:solidFill>
                <a:latin typeface="Arial" pitchFamily="34" charset="0"/>
                <a:ea typeface="Calibri" panose="020F0502020204030204" pitchFamily="34" charset="0"/>
                <a:cs typeface="Arial" pitchFamily="34" charset="0"/>
              </a:rPr>
              <a:t>Л.Н.ГУМИЛЕВ АТЫНДАҒЫ ЕУРАЗИЯ ҰЛТТЫҚ УНИВЕРСИТЕТІ</a:t>
            </a:r>
            <a:endParaRPr lang="kk-KZ" sz="2400" b="1" dirty="0">
              <a:solidFill>
                <a:srgbClr val="7499B4"/>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09235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8B956C9-B5BC-48E7-831A-AAC29B02D25A}"/>
              </a:ext>
            </a:extLst>
          </p:cNvPr>
          <p:cNvPicPr>
            <a:picLocks noChangeAspect="1"/>
          </p:cNvPicPr>
          <p:nvPr/>
        </p:nvPicPr>
        <p:blipFill>
          <a:blip r:embed="rId2"/>
          <a:stretch>
            <a:fillRect/>
          </a:stretch>
        </p:blipFill>
        <p:spPr>
          <a:xfrm>
            <a:off x="0" y="0"/>
            <a:ext cx="12192000" cy="6857999"/>
          </a:xfrm>
          <a:prstGeom prst="rect">
            <a:avLst/>
          </a:prstGeom>
        </p:spPr>
      </p:pic>
      <p:sp>
        <p:nvSpPr>
          <p:cNvPr id="9" name="Содержимое 8"/>
          <p:cNvSpPr>
            <a:spLocks noGrp="1"/>
          </p:cNvSpPr>
          <p:nvPr>
            <p:ph idx="1"/>
          </p:nvPr>
        </p:nvSpPr>
        <p:spPr>
          <a:xfrm>
            <a:off x="609599" y="1234757"/>
            <a:ext cx="10972800" cy="4525963"/>
          </a:xfrm>
        </p:spPr>
        <p:txBody>
          <a:bodyPr/>
          <a:lstStyle/>
          <a:p>
            <a:pPr>
              <a:buNone/>
            </a:pPr>
            <a:r>
              <a:rPr lang="kk-KZ" sz="2000" dirty="0"/>
              <a:t>Сөйтіп, И. П. Павлов ілімінің айтуынша, жүйке жүйесінің әрбір типінің үш белгісі болады. Мәселен,</a:t>
            </a:r>
          </a:p>
          <a:p>
            <a:pPr>
              <a:buNone/>
            </a:pPr>
            <a:r>
              <a:rPr lang="kk-KZ" sz="2000" dirty="0"/>
              <a:t>типтердің бірі – ұстамсыз тип. Ұстамсыз тип – жұмыс істеу қабілеті күшті, қозу, тежелу процестері</a:t>
            </a:r>
          </a:p>
          <a:p>
            <a:pPr>
              <a:buNone/>
            </a:pPr>
            <a:r>
              <a:rPr lang="kk-KZ" sz="2000" dirty="0"/>
              <a:t>бір- бірімен сәйкес келмейтін (қозуы ылғи да басым келіп отыратын) ерекше қозғалыстағы тип.</a:t>
            </a:r>
          </a:p>
          <a:p>
            <a:pPr>
              <a:buNone/>
            </a:pPr>
            <a:r>
              <a:rPr lang="kk-KZ" sz="2000" dirty="0"/>
              <a:t>Күшті типтердің екіншісі – ширақ типтер деп аталынады. Мұнда қозу мен тежелу процестері бір</a:t>
            </a:r>
          </a:p>
          <a:p>
            <a:pPr>
              <a:buNone/>
            </a:pPr>
            <a:r>
              <a:rPr lang="kk-KZ" sz="2000" dirty="0"/>
              <a:t>біріне тең келіп, тез алмасып отырады. Күшті типтің үшін ұстамсыз тип. шісі – қозу мен тежелу бір</a:t>
            </a:r>
          </a:p>
          <a:p>
            <a:pPr>
              <a:buNone/>
            </a:pPr>
            <a:r>
              <a:rPr lang="kk-KZ" sz="2000" dirty="0"/>
              <a:t>біріне тен, бірақ алмасуы сараң, баяу қозғалатын тип. Әлсіз типте қозу мен тежелу процестері баяу</a:t>
            </a:r>
          </a:p>
          <a:p>
            <a:pPr>
              <a:buNone/>
            </a:pPr>
            <a:r>
              <a:rPr lang="kk-KZ" sz="2000" dirty="0"/>
              <a:t>көрініп отырады. Күшті тітіркендіргіштердің әсерінен туатын шектен тыс тежелулер де әлсіз типте</a:t>
            </a:r>
          </a:p>
          <a:p>
            <a:pPr>
              <a:buNone/>
            </a:pPr>
            <a:r>
              <a:rPr lang="kk-KZ" sz="2000" dirty="0"/>
              <a:t>жиі болып отырады. Күшті тітіркендіргіштердің әсерінен туатын шектен тыс тежелулер де әлсіз</a:t>
            </a:r>
          </a:p>
          <a:p>
            <a:pPr>
              <a:buNone/>
            </a:pPr>
            <a:r>
              <a:rPr lang="kk-KZ" sz="2000" dirty="0"/>
              <a:t>типте жиі болып отырады. Мұндайда кейде күшті типтер сыртқы дүниеден келетін түрлі әсерлерге</a:t>
            </a:r>
          </a:p>
          <a:p>
            <a:pPr>
              <a:buNone/>
            </a:pPr>
            <a:r>
              <a:rPr lang="kk-KZ" sz="2000" dirty="0"/>
              <a:t>төзімді келсе, әлсіз тип морт «сынып» кететін болады. Павлов ашқан жүйке жүйесінің негізгі</a:t>
            </a:r>
          </a:p>
          <a:p>
            <a:pPr>
              <a:buNone/>
            </a:pPr>
            <a:r>
              <a:rPr lang="kk-KZ" sz="2000" dirty="0"/>
              <a:t>типтері темпераменттердің физиологиялық негіздерін жақсы түсіндіреді. Павлов сангвиниктерді</a:t>
            </a:r>
          </a:p>
          <a:p>
            <a:pPr>
              <a:buNone/>
            </a:pPr>
            <a:r>
              <a:rPr lang="kk-KZ" sz="2000" dirty="0"/>
              <a:t>ширақ, жүйке жүйесі күшті, қозуы мен тежелуі тең болғанмен, қозғалысы баяу адамдар десе;</a:t>
            </a:r>
          </a:p>
          <a:p>
            <a:pPr>
              <a:buNone/>
            </a:pPr>
            <a:r>
              <a:rPr lang="kk-KZ" sz="2000" dirty="0"/>
              <a:t>меланхоликтерді – жүйке жүйесі әлсіз типті адамдар деп сипаттады.</a:t>
            </a:r>
            <a:endParaRPr lang="ru-RU" sz="2000" dirty="0"/>
          </a:p>
          <a:p>
            <a:pPr>
              <a:buNone/>
            </a:pPr>
            <a:endParaRPr lang="ru-RU" sz="2000" dirty="0"/>
          </a:p>
        </p:txBody>
      </p:sp>
    </p:spTree>
    <p:extLst>
      <p:ext uri="{BB962C8B-B14F-4D97-AF65-F5344CB8AC3E}">
        <p14:creationId xmlns:p14="http://schemas.microsoft.com/office/powerpoint/2010/main" val="188205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6472F35-7FA5-44C0-BEDD-C177DB39DE2E}"/>
              </a:ext>
            </a:extLst>
          </p:cNvPr>
          <p:cNvPicPr>
            <a:picLocks noChangeAspect="1"/>
          </p:cNvPicPr>
          <p:nvPr/>
        </p:nvPicPr>
        <p:blipFill>
          <a:blip r:embed="rId2"/>
          <a:stretch>
            <a:fillRect/>
          </a:stretch>
        </p:blipFill>
        <p:spPr>
          <a:xfrm>
            <a:off x="0" y="0"/>
            <a:ext cx="12192000" cy="6857999"/>
          </a:xfrm>
          <a:prstGeom prst="rect">
            <a:avLst/>
          </a:prstGeom>
        </p:spPr>
      </p:pic>
      <p:sp>
        <p:nvSpPr>
          <p:cNvPr id="3" name="Объект 2">
            <a:extLst>
              <a:ext uri="{FF2B5EF4-FFF2-40B4-BE49-F238E27FC236}">
                <a16:creationId xmlns:a16="http://schemas.microsoft.com/office/drawing/2014/main" id="{0ECA4F9D-3635-46D8-AE8E-9791C2A56392}"/>
              </a:ext>
            </a:extLst>
          </p:cNvPr>
          <p:cNvSpPr>
            <a:spLocks noGrp="1"/>
          </p:cNvSpPr>
          <p:nvPr>
            <p:ph idx="1"/>
          </p:nvPr>
        </p:nvSpPr>
        <p:spPr>
          <a:xfrm>
            <a:off x="460409" y="1244065"/>
            <a:ext cx="11210660" cy="4954603"/>
          </a:xfrm>
        </p:spPr>
        <p:txBody>
          <a:bodyPr/>
          <a:lstStyle/>
          <a:p>
            <a:r>
              <a:rPr lang="kk-KZ" sz="2400" dirty="0"/>
              <a:t>И. П. Павлов осы айтылған негізгі типтерден басқа да аралас, көшпелі типтердің кездесетіндігін айтты. Мәселен, ұстамсыз типтің өзінен қозуы ерекше күшті, тежелуі әлсіз және қозуы мен тежелуі бірдей күшті (бірақ аз да болса қозуы басымдау тұратын), сонымен қатар, қозу мен тежелудің күші тепе-тең келетін варианттары байқалған. И. П. Павлов жануарлардың жүйке жүйесінің типін айыру үшін жасаған тәжірибесінің кейбір қорытындылары адам темпераменттерінің физиологиялық негіздерін түсінуге толық жарайтындығын көрсете келіп, темпераментке мынадай анықтама береді: «Темперамент жануарлар мен жеке адамның жалпы сипаттамасы, әрбір индивидуумның барлық әрекетіне белгілі оң беретін жүйке жүйесінің жалпы сипаттамасы».</a:t>
            </a:r>
            <a:endParaRPr lang="ru-RU" sz="2400" dirty="0"/>
          </a:p>
        </p:txBody>
      </p:sp>
    </p:spTree>
    <p:extLst>
      <p:ext uri="{BB962C8B-B14F-4D97-AF65-F5344CB8AC3E}">
        <p14:creationId xmlns:p14="http://schemas.microsoft.com/office/powerpoint/2010/main" val="309182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4C7E592-A185-4AAD-B1F2-4B52E2A816CF}"/>
              </a:ext>
            </a:extLst>
          </p:cNvPr>
          <p:cNvPicPr>
            <a:picLocks noChangeAspect="1"/>
          </p:cNvPicPr>
          <p:nvPr/>
        </p:nvPicPr>
        <p:blipFill>
          <a:blip r:embed="rId3"/>
          <a:stretch>
            <a:fillRect/>
          </a:stretch>
        </p:blipFill>
        <p:spPr>
          <a:xfrm>
            <a:off x="0" y="0"/>
            <a:ext cx="12192000" cy="6857999"/>
          </a:xfrm>
          <a:prstGeom prst="rect">
            <a:avLst/>
          </a:prstGeom>
        </p:spPr>
      </p:pic>
      <p:graphicFrame>
        <p:nvGraphicFramePr>
          <p:cNvPr id="7" name="Содержимое 6"/>
          <p:cNvGraphicFramePr>
            <a:graphicFrameLocks noGrp="1"/>
          </p:cNvGraphicFramePr>
          <p:nvPr>
            <p:ph idx="1"/>
          </p:nvPr>
        </p:nvGraphicFramePr>
        <p:xfrm>
          <a:off x="609600" y="1600199"/>
          <a:ext cx="10972800" cy="44348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886968">
                <a:tc>
                  <a:txBody>
                    <a:bodyPr/>
                    <a:lstStyle/>
                    <a:p>
                      <a:pPr marL="31750" algn="just">
                        <a:lnSpc>
                          <a:spcPts val="1140"/>
                        </a:lnSpc>
                        <a:spcAft>
                          <a:spcPts val="0"/>
                        </a:spcAft>
                      </a:pPr>
                      <a:r>
                        <a:rPr lang="kk-KZ" sz="2000" dirty="0">
                          <a:latin typeface="Times New Roman"/>
                          <a:ea typeface="Times New Roman"/>
                          <a:cs typeface="Times New Roman"/>
                        </a:rPr>
                        <a:t>Жүйке процестерінің (қозу, тежелу) қасиеттері</a:t>
                      </a:r>
                      <a:endParaRPr lang="ru-RU" sz="1800" dirty="0">
                        <a:latin typeface="Times New Roman"/>
                        <a:ea typeface="Times New Roman"/>
                        <a:cs typeface="Times New Roman"/>
                      </a:endParaRPr>
                    </a:p>
                  </a:txBody>
                  <a:tcPr marL="0" marR="0" marT="0" marB="0" anchor="ctr"/>
                </a:tc>
                <a:tc>
                  <a:txBody>
                    <a:bodyPr/>
                    <a:lstStyle/>
                    <a:p>
                      <a:pPr marL="139700" marR="92710" algn="just">
                        <a:lnSpc>
                          <a:spcPts val="1140"/>
                        </a:lnSpc>
                        <a:spcAft>
                          <a:spcPts val="0"/>
                        </a:spcAft>
                      </a:pPr>
                      <a:r>
                        <a:rPr lang="kk-KZ" sz="2000" spc="-20" dirty="0">
                          <a:latin typeface="Times New Roman"/>
                          <a:ea typeface="Times New Roman"/>
                          <a:cs typeface="Times New Roman"/>
                        </a:rPr>
                        <a:t>күші</a:t>
                      </a:r>
                      <a:endParaRPr lang="ru-RU" sz="1800" dirty="0">
                        <a:latin typeface="Times New Roman"/>
                        <a:ea typeface="Times New Roman"/>
                        <a:cs typeface="Times New Roman"/>
                      </a:endParaRPr>
                    </a:p>
                  </a:txBody>
                  <a:tcPr marL="0" marR="0" marT="0" marB="0" anchor="ctr"/>
                </a:tc>
                <a:tc>
                  <a:txBody>
                    <a:bodyPr/>
                    <a:lstStyle/>
                    <a:p>
                      <a:pPr marL="117475" algn="just">
                        <a:lnSpc>
                          <a:spcPts val="1140"/>
                        </a:lnSpc>
                        <a:spcAft>
                          <a:spcPts val="0"/>
                        </a:spcAft>
                      </a:pPr>
                      <a:r>
                        <a:rPr lang="kk-KZ" sz="2000" spc="-10">
                          <a:latin typeface="Times New Roman"/>
                          <a:ea typeface="Times New Roman"/>
                          <a:cs typeface="Times New Roman"/>
                        </a:rPr>
                        <a:t>тепе-теңдігі</a:t>
                      </a:r>
                      <a:endParaRPr lang="ru-RU" sz="1800">
                        <a:latin typeface="Times New Roman"/>
                        <a:ea typeface="Times New Roman"/>
                        <a:cs typeface="Times New Roman"/>
                      </a:endParaRPr>
                    </a:p>
                  </a:txBody>
                  <a:tcPr marL="0" marR="0" marT="0" marB="0" anchor="ctr"/>
                </a:tc>
                <a:tc>
                  <a:txBody>
                    <a:bodyPr/>
                    <a:lstStyle/>
                    <a:p>
                      <a:pPr marL="184785" algn="just">
                        <a:lnSpc>
                          <a:spcPts val="1140"/>
                        </a:lnSpc>
                        <a:spcAft>
                          <a:spcPts val="0"/>
                        </a:spcAft>
                      </a:pPr>
                      <a:r>
                        <a:rPr lang="kk-KZ" sz="2000" spc="-10">
                          <a:latin typeface="Times New Roman"/>
                          <a:ea typeface="Times New Roman"/>
                          <a:cs typeface="Times New Roman"/>
                        </a:rPr>
                        <a:t>қозғалғыштығы</a:t>
                      </a:r>
                      <a:endParaRPr lang="ru-RU" sz="1800">
                        <a:latin typeface="Times New Roman"/>
                        <a:ea typeface="Times New Roman"/>
                        <a:cs typeface="Times New Roman"/>
                      </a:endParaRPr>
                    </a:p>
                  </a:txBody>
                  <a:tcPr marL="0" marR="0" marT="0" marB="0" anchor="ctr"/>
                </a:tc>
                <a:extLst>
                  <a:ext uri="{0D108BD9-81ED-4DB2-BD59-A6C34878D82A}">
                    <a16:rowId xmlns:a16="http://schemas.microsoft.com/office/drawing/2014/main" val="10000"/>
                  </a:ext>
                </a:extLst>
              </a:tr>
              <a:tr h="886968">
                <a:tc>
                  <a:txBody>
                    <a:bodyPr/>
                    <a:lstStyle/>
                    <a:p>
                      <a:pPr marL="31750" algn="just">
                        <a:lnSpc>
                          <a:spcPts val="1140"/>
                        </a:lnSpc>
                        <a:spcAft>
                          <a:spcPts val="0"/>
                        </a:spcAft>
                      </a:pPr>
                      <a:r>
                        <a:rPr lang="kk-KZ" sz="2000" dirty="0">
                          <a:latin typeface="Times New Roman"/>
                          <a:ea typeface="Times New Roman"/>
                          <a:cs typeface="Times New Roman"/>
                        </a:rPr>
                        <a:t>Холерик</a:t>
                      </a:r>
                      <a:endParaRPr lang="ru-RU" sz="1800" dirty="0">
                        <a:latin typeface="Times New Roman"/>
                        <a:ea typeface="Times New Roman"/>
                        <a:cs typeface="Times New Roman"/>
                      </a:endParaRPr>
                    </a:p>
                  </a:txBody>
                  <a:tcPr marL="0" marR="0" marT="0" marB="0" anchor="ctr"/>
                </a:tc>
                <a:tc>
                  <a:txBody>
                    <a:bodyPr/>
                    <a:lstStyle/>
                    <a:p>
                      <a:pPr marL="139700" marR="92710" algn="just">
                        <a:lnSpc>
                          <a:spcPts val="1140"/>
                        </a:lnSpc>
                        <a:spcAft>
                          <a:spcPts val="0"/>
                        </a:spcAft>
                      </a:pPr>
                      <a:r>
                        <a:rPr lang="kk-KZ" sz="2000">
                          <a:latin typeface="Times New Roman"/>
                          <a:ea typeface="Times New Roman"/>
                          <a:cs typeface="Times New Roman"/>
                        </a:rPr>
                        <a:t>Ұстамсыз</a:t>
                      </a:r>
                      <a:r>
                        <a:rPr lang="kk-KZ" sz="2000" spc="-10">
                          <a:latin typeface="Times New Roman"/>
                          <a:ea typeface="Times New Roman"/>
                          <a:cs typeface="Times New Roman"/>
                        </a:rPr>
                        <a:t> </a:t>
                      </a:r>
                      <a:r>
                        <a:rPr lang="kk-KZ" sz="2000">
                          <a:latin typeface="Times New Roman"/>
                          <a:ea typeface="Times New Roman"/>
                          <a:cs typeface="Times New Roman"/>
                        </a:rPr>
                        <a:t>тип</a:t>
                      </a:r>
                      <a:endParaRPr lang="ru-RU" sz="1800">
                        <a:latin typeface="Times New Roman"/>
                        <a:ea typeface="Times New Roman"/>
                        <a:cs typeface="Times New Roman"/>
                      </a:endParaRPr>
                    </a:p>
                  </a:txBody>
                  <a:tcPr marL="0" marR="0" marT="0" marB="0" anchor="ctr"/>
                </a:tc>
                <a:tc>
                  <a:txBody>
                    <a:bodyPr/>
                    <a:lstStyle/>
                    <a:p>
                      <a:pPr marL="117475" algn="just">
                        <a:lnSpc>
                          <a:spcPts val="1140"/>
                        </a:lnSpc>
                        <a:spcAft>
                          <a:spcPts val="0"/>
                        </a:spcAft>
                      </a:pPr>
                      <a:r>
                        <a:rPr lang="kk-KZ" sz="2000">
                          <a:latin typeface="Times New Roman"/>
                          <a:ea typeface="Times New Roman"/>
                          <a:cs typeface="Times New Roman"/>
                        </a:rPr>
                        <a:t>күшті</a:t>
                      </a:r>
                      <a:endParaRPr lang="ru-RU" sz="1800">
                        <a:latin typeface="Times New Roman"/>
                        <a:ea typeface="Times New Roman"/>
                        <a:cs typeface="Times New Roman"/>
                      </a:endParaRPr>
                    </a:p>
                  </a:txBody>
                  <a:tcPr marL="0" marR="0" marT="0" marB="0" anchor="ctr"/>
                </a:tc>
                <a:tc>
                  <a:txBody>
                    <a:bodyPr/>
                    <a:lstStyle/>
                    <a:p>
                      <a:pPr marL="184785" algn="just">
                        <a:lnSpc>
                          <a:spcPts val="1140"/>
                        </a:lnSpc>
                        <a:spcAft>
                          <a:spcPts val="0"/>
                        </a:spcAft>
                      </a:pPr>
                      <a:r>
                        <a:rPr lang="kk-KZ" sz="2000">
                          <a:latin typeface="Times New Roman"/>
                          <a:ea typeface="Times New Roman"/>
                          <a:cs typeface="Times New Roman"/>
                        </a:rPr>
                        <a:t>Тең</a:t>
                      </a:r>
                      <a:r>
                        <a:rPr lang="kk-KZ" sz="2000" spc="-25">
                          <a:latin typeface="Times New Roman"/>
                          <a:ea typeface="Times New Roman"/>
                          <a:cs typeface="Times New Roman"/>
                        </a:rPr>
                        <a:t> </a:t>
                      </a:r>
                      <a:r>
                        <a:rPr lang="kk-KZ" sz="2000">
                          <a:latin typeface="Times New Roman"/>
                          <a:ea typeface="Times New Roman"/>
                          <a:cs typeface="Times New Roman"/>
                        </a:rPr>
                        <a:t>емес</a:t>
                      </a:r>
                      <a:r>
                        <a:rPr lang="kk-KZ" sz="2000" spc="-20">
                          <a:latin typeface="Times New Roman"/>
                          <a:ea typeface="Times New Roman"/>
                          <a:cs typeface="Times New Roman"/>
                        </a:rPr>
                        <a:t> </a:t>
                      </a:r>
                      <a:r>
                        <a:rPr lang="kk-KZ" sz="2000">
                          <a:latin typeface="Times New Roman"/>
                          <a:ea typeface="Times New Roman"/>
                          <a:cs typeface="Times New Roman"/>
                        </a:rPr>
                        <a:t>(қозуы</a:t>
                      </a:r>
                      <a:r>
                        <a:rPr lang="kk-KZ" sz="2000" spc="-5">
                          <a:latin typeface="Times New Roman"/>
                          <a:ea typeface="Times New Roman"/>
                          <a:cs typeface="Times New Roman"/>
                        </a:rPr>
                        <a:t> </a:t>
                      </a:r>
                      <a:r>
                        <a:rPr lang="kk-KZ" sz="2000">
                          <a:latin typeface="Times New Roman"/>
                          <a:ea typeface="Times New Roman"/>
                          <a:cs typeface="Times New Roman"/>
                        </a:rPr>
                        <a:t>тежелуінен</a:t>
                      </a:r>
                      <a:r>
                        <a:rPr lang="kk-KZ" sz="2000" spc="-10">
                          <a:latin typeface="Times New Roman"/>
                          <a:ea typeface="Times New Roman"/>
                          <a:cs typeface="Times New Roman"/>
                        </a:rPr>
                        <a:t> басым)</a:t>
                      </a:r>
                      <a:endParaRPr lang="ru-RU" sz="1800">
                        <a:latin typeface="Times New Roman"/>
                        <a:ea typeface="Times New Roman"/>
                        <a:cs typeface="Times New Roman"/>
                      </a:endParaRPr>
                    </a:p>
                  </a:txBody>
                  <a:tcPr marL="0" marR="0" marT="0" marB="0" anchor="ctr"/>
                </a:tc>
                <a:extLst>
                  <a:ext uri="{0D108BD9-81ED-4DB2-BD59-A6C34878D82A}">
                    <a16:rowId xmlns:a16="http://schemas.microsoft.com/office/drawing/2014/main" val="10001"/>
                  </a:ext>
                </a:extLst>
              </a:tr>
              <a:tr h="886968">
                <a:tc>
                  <a:txBody>
                    <a:bodyPr/>
                    <a:lstStyle/>
                    <a:p>
                      <a:pPr marL="31750" algn="just">
                        <a:lnSpc>
                          <a:spcPts val="1140"/>
                        </a:lnSpc>
                        <a:spcAft>
                          <a:spcPts val="0"/>
                        </a:spcAft>
                      </a:pPr>
                      <a:r>
                        <a:rPr lang="kk-KZ" sz="2000" spc="-10">
                          <a:latin typeface="Times New Roman"/>
                          <a:ea typeface="Times New Roman"/>
                          <a:cs typeface="Times New Roman"/>
                        </a:rPr>
                        <a:t>Сангвиник</a:t>
                      </a:r>
                      <a:endParaRPr lang="ru-RU" sz="1800">
                        <a:latin typeface="Times New Roman"/>
                        <a:ea typeface="Times New Roman"/>
                        <a:cs typeface="Times New Roman"/>
                      </a:endParaRPr>
                    </a:p>
                  </a:txBody>
                  <a:tcPr marL="0" marR="0" marT="0" marB="0" anchor="ctr"/>
                </a:tc>
                <a:tc>
                  <a:txBody>
                    <a:bodyPr/>
                    <a:lstStyle/>
                    <a:p>
                      <a:pPr marL="139700" marR="92710" algn="just">
                        <a:lnSpc>
                          <a:spcPts val="1140"/>
                        </a:lnSpc>
                        <a:spcAft>
                          <a:spcPts val="0"/>
                        </a:spcAft>
                      </a:pPr>
                      <a:r>
                        <a:rPr lang="kk-KZ" sz="2000">
                          <a:latin typeface="Times New Roman"/>
                          <a:ea typeface="Times New Roman"/>
                          <a:cs typeface="Times New Roman"/>
                        </a:rPr>
                        <a:t>Ширақ </a:t>
                      </a:r>
                      <a:r>
                        <a:rPr lang="kk-KZ" sz="2000" spc="-25">
                          <a:latin typeface="Times New Roman"/>
                          <a:ea typeface="Times New Roman"/>
                          <a:cs typeface="Times New Roman"/>
                        </a:rPr>
                        <a:t>тип</a:t>
                      </a:r>
                      <a:endParaRPr lang="ru-RU" sz="1800">
                        <a:latin typeface="Times New Roman"/>
                        <a:ea typeface="Times New Roman"/>
                        <a:cs typeface="Times New Roman"/>
                      </a:endParaRPr>
                    </a:p>
                  </a:txBody>
                  <a:tcPr marL="0" marR="0" marT="0" marB="0" anchor="ctr"/>
                </a:tc>
                <a:tc>
                  <a:txBody>
                    <a:bodyPr/>
                    <a:lstStyle/>
                    <a:p>
                      <a:pPr marL="117475" algn="just">
                        <a:lnSpc>
                          <a:spcPts val="1140"/>
                        </a:lnSpc>
                        <a:spcAft>
                          <a:spcPts val="0"/>
                        </a:spcAft>
                      </a:pPr>
                      <a:r>
                        <a:rPr lang="kk-KZ" sz="2000">
                          <a:latin typeface="Times New Roman"/>
                          <a:ea typeface="Times New Roman"/>
                          <a:cs typeface="Times New Roman"/>
                        </a:rPr>
                        <a:t>күшті</a:t>
                      </a:r>
                      <a:r>
                        <a:rPr lang="kk-KZ" sz="2000" spc="355">
                          <a:latin typeface="Times New Roman"/>
                          <a:ea typeface="Times New Roman"/>
                          <a:cs typeface="Times New Roman"/>
                        </a:rPr>
                        <a:t> </a:t>
                      </a:r>
                      <a:r>
                        <a:rPr lang="kk-KZ" sz="2000">
                          <a:latin typeface="Times New Roman"/>
                          <a:ea typeface="Times New Roman"/>
                          <a:cs typeface="Times New Roman"/>
                        </a:rPr>
                        <a:t>Тепе-</a:t>
                      </a:r>
                      <a:r>
                        <a:rPr lang="kk-KZ" sz="2000" spc="-25">
                          <a:latin typeface="Times New Roman"/>
                          <a:ea typeface="Times New Roman"/>
                          <a:cs typeface="Times New Roman"/>
                        </a:rPr>
                        <a:t>тең</a:t>
                      </a:r>
                      <a:endParaRPr lang="ru-RU" sz="1800">
                        <a:latin typeface="Times New Roman"/>
                        <a:ea typeface="Times New Roman"/>
                        <a:cs typeface="Times New Roman"/>
                      </a:endParaRPr>
                    </a:p>
                  </a:txBody>
                  <a:tcPr marL="0" marR="0" marT="0" marB="0" anchor="ctr"/>
                </a:tc>
                <a:tc>
                  <a:txBody>
                    <a:bodyPr/>
                    <a:lstStyle/>
                    <a:p>
                      <a:pPr marL="184785" algn="just">
                        <a:lnSpc>
                          <a:spcPts val="1140"/>
                        </a:lnSpc>
                        <a:spcAft>
                          <a:spcPts val="0"/>
                        </a:spcAft>
                      </a:pPr>
                      <a:r>
                        <a:rPr lang="kk-KZ" sz="2000" spc="-10">
                          <a:latin typeface="Times New Roman"/>
                          <a:ea typeface="Times New Roman"/>
                          <a:cs typeface="Times New Roman"/>
                        </a:rPr>
                        <a:t>қозғалғыш</a:t>
                      </a:r>
                      <a:endParaRPr lang="ru-RU" sz="1800">
                        <a:latin typeface="Times New Roman"/>
                        <a:ea typeface="Times New Roman"/>
                        <a:cs typeface="Times New Roman"/>
                      </a:endParaRPr>
                    </a:p>
                  </a:txBody>
                  <a:tcPr marL="0" marR="0" marT="0" marB="0" anchor="ctr"/>
                </a:tc>
                <a:extLst>
                  <a:ext uri="{0D108BD9-81ED-4DB2-BD59-A6C34878D82A}">
                    <a16:rowId xmlns:a16="http://schemas.microsoft.com/office/drawing/2014/main" val="10002"/>
                  </a:ext>
                </a:extLst>
              </a:tr>
              <a:tr h="886968">
                <a:tc>
                  <a:txBody>
                    <a:bodyPr/>
                    <a:lstStyle/>
                    <a:p>
                      <a:pPr marL="31750" algn="just">
                        <a:lnSpc>
                          <a:spcPts val="1140"/>
                        </a:lnSpc>
                        <a:spcAft>
                          <a:spcPts val="0"/>
                        </a:spcAft>
                      </a:pPr>
                      <a:r>
                        <a:rPr lang="kk-KZ" sz="2000" spc="-10">
                          <a:latin typeface="Times New Roman"/>
                          <a:ea typeface="Times New Roman"/>
                          <a:cs typeface="Times New Roman"/>
                        </a:rPr>
                        <a:t>Флегматик</a:t>
                      </a:r>
                      <a:endParaRPr lang="ru-RU" sz="1800">
                        <a:latin typeface="Times New Roman"/>
                        <a:ea typeface="Times New Roman"/>
                        <a:cs typeface="Times New Roman"/>
                      </a:endParaRPr>
                    </a:p>
                  </a:txBody>
                  <a:tcPr marL="0" marR="0" marT="0" marB="0" anchor="ctr"/>
                </a:tc>
                <a:tc>
                  <a:txBody>
                    <a:bodyPr/>
                    <a:lstStyle/>
                    <a:p>
                      <a:pPr marL="31750" marR="92710" algn="just">
                        <a:lnSpc>
                          <a:spcPts val="1140"/>
                        </a:lnSpc>
                        <a:spcAft>
                          <a:spcPts val="0"/>
                        </a:spcAft>
                      </a:pPr>
                      <a:r>
                        <a:rPr lang="kk-KZ" sz="2000">
                          <a:latin typeface="Times New Roman"/>
                          <a:ea typeface="Times New Roman"/>
                          <a:cs typeface="Times New Roman"/>
                        </a:rPr>
                        <a:t>Баяу</a:t>
                      </a:r>
                      <a:r>
                        <a:rPr lang="kk-KZ" sz="2000" spc="-20">
                          <a:latin typeface="Times New Roman"/>
                          <a:ea typeface="Times New Roman"/>
                          <a:cs typeface="Times New Roman"/>
                        </a:rPr>
                        <a:t> </a:t>
                      </a:r>
                      <a:r>
                        <a:rPr lang="kk-KZ" sz="2000" spc="-25">
                          <a:latin typeface="Times New Roman"/>
                          <a:ea typeface="Times New Roman"/>
                          <a:cs typeface="Times New Roman"/>
                        </a:rPr>
                        <a:t>тип</a:t>
                      </a:r>
                      <a:endParaRPr lang="ru-RU" sz="1800">
                        <a:latin typeface="Times New Roman"/>
                        <a:ea typeface="Times New Roman"/>
                        <a:cs typeface="Times New Roman"/>
                      </a:endParaRPr>
                    </a:p>
                  </a:txBody>
                  <a:tcPr marL="0" marR="0" marT="0" marB="0" anchor="ctr"/>
                </a:tc>
                <a:tc>
                  <a:txBody>
                    <a:bodyPr/>
                    <a:lstStyle/>
                    <a:p>
                      <a:pPr marL="117475" algn="just">
                        <a:lnSpc>
                          <a:spcPts val="1140"/>
                        </a:lnSpc>
                        <a:spcAft>
                          <a:spcPts val="0"/>
                        </a:spcAft>
                      </a:pPr>
                      <a:r>
                        <a:rPr lang="kk-KZ" sz="2000">
                          <a:latin typeface="Times New Roman"/>
                          <a:ea typeface="Times New Roman"/>
                          <a:cs typeface="Times New Roman"/>
                        </a:rPr>
                        <a:t>күшті</a:t>
                      </a:r>
                      <a:r>
                        <a:rPr lang="kk-KZ" sz="2000" spc="355">
                          <a:latin typeface="Times New Roman"/>
                          <a:ea typeface="Times New Roman"/>
                          <a:cs typeface="Times New Roman"/>
                        </a:rPr>
                        <a:t> </a:t>
                      </a:r>
                      <a:r>
                        <a:rPr lang="kk-KZ" sz="2000">
                          <a:latin typeface="Times New Roman"/>
                          <a:ea typeface="Times New Roman"/>
                          <a:cs typeface="Times New Roman"/>
                        </a:rPr>
                        <a:t>Тепе-</a:t>
                      </a:r>
                      <a:r>
                        <a:rPr lang="kk-KZ" sz="2000" spc="-25">
                          <a:latin typeface="Times New Roman"/>
                          <a:ea typeface="Times New Roman"/>
                          <a:cs typeface="Times New Roman"/>
                        </a:rPr>
                        <a:t>тең</a:t>
                      </a:r>
                      <a:endParaRPr lang="ru-RU" sz="1800">
                        <a:latin typeface="Times New Roman"/>
                        <a:ea typeface="Times New Roman"/>
                        <a:cs typeface="Times New Roman"/>
                      </a:endParaRPr>
                    </a:p>
                  </a:txBody>
                  <a:tcPr marL="0" marR="0" marT="0" marB="0" anchor="ctr"/>
                </a:tc>
                <a:tc>
                  <a:txBody>
                    <a:bodyPr/>
                    <a:lstStyle/>
                    <a:p>
                      <a:pPr marL="184785" algn="just">
                        <a:lnSpc>
                          <a:spcPts val="1140"/>
                        </a:lnSpc>
                        <a:spcAft>
                          <a:spcPts val="0"/>
                        </a:spcAft>
                      </a:pPr>
                      <a:r>
                        <a:rPr lang="kk-KZ" sz="2000">
                          <a:latin typeface="Times New Roman"/>
                          <a:ea typeface="Times New Roman"/>
                          <a:cs typeface="Times New Roman"/>
                        </a:rPr>
                        <a:t>Баяу</a:t>
                      </a:r>
                      <a:r>
                        <a:rPr lang="kk-KZ" sz="2000" spc="-30">
                          <a:latin typeface="Times New Roman"/>
                          <a:ea typeface="Times New Roman"/>
                          <a:cs typeface="Times New Roman"/>
                        </a:rPr>
                        <a:t> </a:t>
                      </a:r>
                      <a:r>
                        <a:rPr lang="kk-KZ" sz="2000" spc="-10">
                          <a:latin typeface="Times New Roman"/>
                          <a:ea typeface="Times New Roman"/>
                          <a:cs typeface="Times New Roman"/>
                        </a:rPr>
                        <a:t>қозғалады</a:t>
                      </a:r>
                      <a:endParaRPr lang="ru-RU" sz="1800">
                        <a:latin typeface="Times New Roman"/>
                        <a:ea typeface="Times New Roman"/>
                        <a:cs typeface="Times New Roman"/>
                      </a:endParaRPr>
                    </a:p>
                  </a:txBody>
                  <a:tcPr marL="0" marR="0" marT="0" marB="0" anchor="ctr"/>
                </a:tc>
                <a:extLst>
                  <a:ext uri="{0D108BD9-81ED-4DB2-BD59-A6C34878D82A}">
                    <a16:rowId xmlns:a16="http://schemas.microsoft.com/office/drawing/2014/main" val="10003"/>
                  </a:ext>
                </a:extLst>
              </a:tr>
              <a:tr h="886968">
                <a:tc>
                  <a:txBody>
                    <a:bodyPr/>
                    <a:lstStyle/>
                    <a:p>
                      <a:pPr marL="31750" algn="just">
                        <a:lnSpc>
                          <a:spcPts val="1140"/>
                        </a:lnSpc>
                        <a:spcAft>
                          <a:spcPts val="0"/>
                        </a:spcAft>
                      </a:pPr>
                      <a:r>
                        <a:rPr lang="kk-KZ" sz="2000" spc="-10">
                          <a:latin typeface="Times New Roman"/>
                          <a:ea typeface="Times New Roman"/>
                          <a:cs typeface="Times New Roman"/>
                        </a:rPr>
                        <a:t>Меланхолик</a:t>
                      </a:r>
                      <a:endParaRPr lang="ru-RU" sz="1800">
                        <a:latin typeface="Times New Roman"/>
                        <a:ea typeface="Times New Roman"/>
                        <a:cs typeface="Times New Roman"/>
                      </a:endParaRPr>
                    </a:p>
                  </a:txBody>
                  <a:tcPr marL="0" marR="0" marT="0" marB="0" anchor="ctr"/>
                </a:tc>
                <a:tc>
                  <a:txBody>
                    <a:bodyPr/>
                    <a:lstStyle/>
                    <a:p>
                      <a:pPr marL="51435" marR="92710" algn="just">
                        <a:lnSpc>
                          <a:spcPts val="1140"/>
                        </a:lnSpc>
                        <a:spcAft>
                          <a:spcPts val="0"/>
                        </a:spcAft>
                      </a:pPr>
                      <a:r>
                        <a:rPr lang="kk-KZ" sz="2000">
                          <a:latin typeface="Times New Roman"/>
                          <a:ea typeface="Times New Roman"/>
                          <a:cs typeface="Times New Roman"/>
                        </a:rPr>
                        <a:t>Әлсіз</a:t>
                      </a:r>
                      <a:r>
                        <a:rPr lang="kk-KZ" sz="2000" spc="-10">
                          <a:latin typeface="Times New Roman"/>
                          <a:ea typeface="Times New Roman"/>
                          <a:cs typeface="Times New Roman"/>
                        </a:rPr>
                        <a:t> </a:t>
                      </a:r>
                      <a:r>
                        <a:rPr lang="kk-KZ" sz="2000" spc="-25">
                          <a:latin typeface="Times New Roman"/>
                          <a:ea typeface="Times New Roman"/>
                          <a:cs typeface="Times New Roman"/>
                        </a:rPr>
                        <a:t>тип</a:t>
                      </a:r>
                      <a:endParaRPr lang="ru-RU" sz="1800">
                        <a:latin typeface="Times New Roman"/>
                        <a:ea typeface="Times New Roman"/>
                        <a:cs typeface="Times New Roman"/>
                      </a:endParaRPr>
                    </a:p>
                  </a:txBody>
                  <a:tcPr marL="0" marR="0" marT="0" marB="0" anchor="ctr"/>
                </a:tc>
                <a:tc>
                  <a:txBody>
                    <a:bodyPr/>
                    <a:lstStyle/>
                    <a:p>
                      <a:pPr marL="117475" algn="just">
                        <a:lnSpc>
                          <a:spcPts val="1140"/>
                        </a:lnSpc>
                        <a:spcAft>
                          <a:spcPts val="0"/>
                        </a:spcAft>
                      </a:pPr>
                      <a:r>
                        <a:rPr lang="kk-KZ" sz="2000" spc="-10">
                          <a:latin typeface="Times New Roman"/>
                          <a:ea typeface="Times New Roman"/>
                          <a:cs typeface="Times New Roman"/>
                        </a:rPr>
                        <a:t>күшті</a:t>
                      </a:r>
                      <a:endParaRPr lang="ru-RU" sz="1800">
                        <a:latin typeface="Times New Roman"/>
                        <a:ea typeface="Times New Roman"/>
                        <a:cs typeface="Times New Roman"/>
                      </a:endParaRPr>
                    </a:p>
                  </a:txBody>
                  <a:tcPr marL="0" marR="0" marT="0" marB="0" anchor="ctr"/>
                </a:tc>
                <a:tc>
                  <a:txBody>
                    <a:bodyPr/>
                    <a:lstStyle/>
                    <a:p>
                      <a:pPr marL="31750" algn="just">
                        <a:lnSpc>
                          <a:spcPts val="1140"/>
                        </a:lnSpc>
                        <a:spcAft>
                          <a:spcPts val="0"/>
                        </a:spcAft>
                      </a:pPr>
                      <a:endParaRPr lang="kk-KZ" sz="2000" dirty="0">
                        <a:latin typeface="Times New Roman"/>
                        <a:ea typeface="Times New Roman"/>
                        <a:cs typeface="Times New Roman"/>
                      </a:endParaRPr>
                    </a:p>
                  </a:txBody>
                  <a:tcPr marL="0" marR="0" marT="0" marB="0" anchor="ctr"/>
                </a:tc>
                <a:extLst>
                  <a:ext uri="{0D108BD9-81ED-4DB2-BD59-A6C34878D82A}">
                    <a16:rowId xmlns:a16="http://schemas.microsoft.com/office/drawing/2014/main" val="10004"/>
                  </a:ext>
                </a:extLst>
              </a:tr>
            </a:tbl>
          </a:graphicData>
        </a:graphic>
      </p:graphicFrame>
      <p:sp>
        <p:nvSpPr>
          <p:cNvPr id="13313" name="Rectangle 1"/>
          <p:cNvSpPr>
            <a:spLocks noChangeArrowheads="1"/>
          </p:cNvSpPr>
          <p:nvPr/>
        </p:nvSpPr>
        <p:spPr bwMode="auto">
          <a:xfrm>
            <a:off x="1762298" y="0"/>
            <a:ext cx="941796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Темпераменттердің түрлері (Гиппократ терминологиясы бойынша)	</a:t>
            </a:r>
            <a:endParaRPr kumimoji="0" lang="ru-RU" sz="2000" b="1" i="0" u="none" strike="noStrike" cap="none" normalizeH="0" baseline="0" dirty="0">
              <a:ln>
                <a:noFill/>
              </a:ln>
              <a:solidFill>
                <a:schemeClr val="tx1"/>
              </a:solidFill>
              <a:effectLst/>
              <a:latin typeface="Arial" pitchFamily="34" charset="0"/>
              <a:cs typeface="Arial" pitchFamily="34"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Жүйке жүйесінің типтері (Павлов терминологиясы бойынша)	</a:t>
            </a:r>
            <a:endParaRPr kumimoji="0" lang="kk-KZ" sz="20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4855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A404881-4478-4BB9-9B21-FDA76B7C830B}"/>
              </a:ext>
            </a:extLst>
          </p:cNvPr>
          <p:cNvPicPr>
            <a:picLocks noChangeAspect="1"/>
          </p:cNvPicPr>
          <p:nvPr/>
        </p:nvPicPr>
        <p:blipFill>
          <a:blip r:embed="rId3"/>
          <a:stretch>
            <a:fillRect/>
          </a:stretch>
        </p:blipFill>
        <p:spPr>
          <a:xfrm>
            <a:off x="0" y="1"/>
            <a:ext cx="12192000" cy="6857999"/>
          </a:xfrm>
          <a:prstGeom prst="rect">
            <a:avLst/>
          </a:prstGeom>
        </p:spPr>
      </p:pic>
      <p:sp>
        <p:nvSpPr>
          <p:cNvPr id="2" name="Заголовок 1">
            <a:extLst>
              <a:ext uri="{FF2B5EF4-FFF2-40B4-BE49-F238E27FC236}">
                <a16:creationId xmlns:a16="http://schemas.microsoft.com/office/drawing/2014/main" id="{069A26EF-6394-40A5-8F76-BA490247B4C2}"/>
              </a:ext>
            </a:extLst>
          </p:cNvPr>
          <p:cNvSpPr>
            <a:spLocks noGrp="1"/>
          </p:cNvSpPr>
          <p:nvPr>
            <p:ph type="title"/>
          </p:nvPr>
        </p:nvSpPr>
        <p:spPr>
          <a:xfrm>
            <a:off x="488887" y="891762"/>
            <a:ext cx="11348437" cy="5647223"/>
          </a:xfrm>
        </p:spPr>
        <p:txBody>
          <a:bodyPr/>
          <a:lstStyle/>
          <a:p>
            <a:pPr algn="just"/>
            <a:r>
              <a:rPr lang="kk-KZ" sz="2400" dirty="0"/>
              <a:t>Сонғы жылдары көрнекті орыс психологы Б. М. Тепловтың (1896-1965) лабораториясында жүйке жүйесінің типтері одан ары зерттеле түсті. Егер И. П. Павлов өзінің тіжірибесін жануарларға жасаған болса, Б. М. Теплов пен оның шәкірттері осындай тәжірибені адамдарға жасады. Бұл зерттеулерде И. П. Павловтың нерв жүйесінің төрт түрлі типі туралы ілімі адамдардың жеке өзгешеліктерін, әсіресе, оның темпераменттерін анықтауда ерекше маңыз алатын бірден-бір ғылыми теория екені тағы да дәлелдене түсті. Б. М. Тепловтың шәкіртерінің бірі В. Д. Небылицын (1930-1972) осындай зерттеулердің бірінде жүйке жүйесінің әлсіз типінің өзі бірнеше варианттарға бөлінетінің анықтап берді. Бұрын өмір сүруге икемсіздеу деп саналатын осы әлсіз типтің өзі енді қозғалғыш, баяу, қозу мен тежелуі теңгерілмеген типтер деп бөлінетін болды. Әлсіз типтің де сезімталдығы күшті екендігі, осыған орай оның сыртқы ортаға бейімделе алу қабілеті мол екендігі анықталады.</a:t>
            </a:r>
            <a:endParaRPr lang="ru-RU" sz="2400" dirty="0"/>
          </a:p>
        </p:txBody>
      </p:sp>
    </p:spTree>
    <p:extLst>
      <p:ext uri="{BB962C8B-B14F-4D97-AF65-F5344CB8AC3E}">
        <p14:creationId xmlns:p14="http://schemas.microsoft.com/office/powerpoint/2010/main" val="302495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3336915-EF28-47D2-921D-342675AB9F6E}"/>
              </a:ext>
            </a:extLst>
          </p:cNvPr>
          <p:cNvPicPr>
            <a:picLocks noChangeAspect="1"/>
          </p:cNvPicPr>
          <p:nvPr/>
        </p:nvPicPr>
        <p:blipFill>
          <a:blip r:embed="rId2"/>
          <a:stretch>
            <a:fillRect/>
          </a:stretch>
        </p:blipFill>
        <p:spPr>
          <a:xfrm>
            <a:off x="0" y="0"/>
            <a:ext cx="12192000" cy="6857999"/>
          </a:xfrm>
          <a:prstGeom prst="rect">
            <a:avLst/>
          </a:prstGeom>
        </p:spPr>
      </p:pic>
      <p:sp>
        <p:nvSpPr>
          <p:cNvPr id="2" name="Заголовок 1">
            <a:extLst>
              <a:ext uri="{FF2B5EF4-FFF2-40B4-BE49-F238E27FC236}">
                <a16:creationId xmlns:a16="http://schemas.microsoft.com/office/drawing/2014/main" id="{FE8569F5-948C-4BD4-9EDB-A081061D19C4}"/>
              </a:ext>
            </a:extLst>
          </p:cNvPr>
          <p:cNvSpPr>
            <a:spLocks noGrp="1"/>
          </p:cNvSpPr>
          <p:nvPr>
            <p:ph type="title"/>
          </p:nvPr>
        </p:nvSpPr>
        <p:spPr>
          <a:xfrm>
            <a:off x="1042737" y="342901"/>
            <a:ext cx="10972800" cy="457199"/>
          </a:xfrm>
        </p:spPr>
        <p:txBody>
          <a:bodyPr/>
          <a:lstStyle/>
          <a:p>
            <a:r>
              <a:rPr lang="kk-KZ" sz="2800" b="1" dirty="0"/>
              <a:t>Темпераменттердің психологиялық сипаттамасы</a:t>
            </a:r>
            <a:endParaRPr lang="ru-RU" sz="2800" b="1" dirty="0"/>
          </a:p>
        </p:txBody>
      </p:sp>
      <p:graphicFrame>
        <p:nvGraphicFramePr>
          <p:cNvPr id="7" name="Объект 6">
            <a:extLst>
              <a:ext uri="{FF2B5EF4-FFF2-40B4-BE49-F238E27FC236}">
                <a16:creationId xmlns:a16="http://schemas.microsoft.com/office/drawing/2014/main" id="{1A8E06A0-B129-4A03-859C-5E510223ACEA}"/>
              </a:ext>
            </a:extLst>
          </p:cNvPr>
          <p:cNvGraphicFramePr>
            <a:graphicFrameLocks noGrp="1"/>
          </p:cNvGraphicFramePr>
          <p:nvPr>
            <p:ph idx="1"/>
            <p:extLst>
              <p:ext uri="{D42A27DB-BD31-4B8C-83A1-F6EECF244321}">
                <p14:modId xmlns:p14="http://schemas.microsoft.com/office/powerpoint/2010/main" val="2929212750"/>
              </p:ext>
            </p:extLst>
          </p:nvPr>
        </p:nvGraphicFramePr>
        <p:xfrm>
          <a:off x="192505" y="991402"/>
          <a:ext cx="11823032" cy="2632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Таблица 9"/>
          <p:cNvGraphicFramePr>
            <a:graphicFrameLocks noGrp="1"/>
          </p:cNvGraphicFramePr>
          <p:nvPr/>
        </p:nvGraphicFramePr>
        <p:xfrm>
          <a:off x="199504" y="3721129"/>
          <a:ext cx="11637818" cy="2513415"/>
        </p:xfrm>
        <a:graphic>
          <a:graphicData uri="http://schemas.openxmlformats.org/drawingml/2006/table">
            <a:tbl>
              <a:tblPr/>
              <a:tblGrid>
                <a:gridCol w="3607386">
                  <a:extLst>
                    <a:ext uri="{9D8B030D-6E8A-4147-A177-3AD203B41FA5}">
                      <a16:colId xmlns:a16="http://schemas.microsoft.com/office/drawing/2014/main" val="20000"/>
                    </a:ext>
                  </a:extLst>
                </a:gridCol>
                <a:gridCol w="4079765">
                  <a:extLst>
                    <a:ext uri="{9D8B030D-6E8A-4147-A177-3AD203B41FA5}">
                      <a16:colId xmlns:a16="http://schemas.microsoft.com/office/drawing/2014/main" val="20001"/>
                    </a:ext>
                  </a:extLst>
                </a:gridCol>
                <a:gridCol w="3950667">
                  <a:extLst>
                    <a:ext uri="{9D8B030D-6E8A-4147-A177-3AD203B41FA5}">
                      <a16:colId xmlns:a16="http://schemas.microsoft.com/office/drawing/2014/main" val="20002"/>
                    </a:ext>
                  </a:extLst>
                </a:gridCol>
              </a:tblGrid>
              <a:tr h="502683">
                <a:tc>
                  <a:txBody>
                    <a:bodyPr/>
                    <a:lstStyle/>
                    <a:p>
                      <a:pPr>
                        <a:lnSpc>
                          <a:spcPct val="107000"/>
                        </a:lnSpc>
                        <a:spcAft>
                          <a:spcPts val="0"/>
                        </a:spcAft>
                      </a:pPr>
                      <a:r>
                        <a:rPr lang="ru-RU" sz="2400" b="1" dirty="0" err="1">
                          <a:latin typeface="Times New Roman"/>
                          <a:ea typeface="Calibri"/>
                          <a:cs typeface="Times New Roman"/>
                        </a:rPr>
                        <a:t>Темпераменттер</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a:latin typeface="Times New Roman"/>
                          <a:ea typeface="Calibri"/>
                          <a:cs typeface="Times New Roman"/>
                        </a:rPr>
                        <a:t>Жақсы жақтары</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a:latin typeface="Times New Roman"/>
                          <a:ea typeface="Calibri"/>
                          <a:cs typeface="Times New Roman"/>
                        </a:rPr>
                        <a:t>Жаман</a:t>
                      </a:r>
                      <a:r>
                        <a:rPr lang="ru-RU" sz="2400" b="1" spc="-70">
                          <a:latin typeface="Times New Roman"/>
                          <a:ea typeface="Calibri"/>
                          <a:cs typeface="Times New Roman"/>
                        </a:rPr>
                        <a:t> </a:t>
                      </a:r>
                      <a:r>
                        <a:rPr lang="ru-RU" sz="2400" b="1">
                          <a:latin typeface="Times New Roman"/>
                          <a:ea typeface="Calibri"/>
                          <a:cs typeface="Times New Roman"/>
                        </a:rPr>
                        <a:t>жақтары</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2683">
                <a:tc>
                  <a:txBody>
                    <a:bodyPr/>
                    <a:lstStyle/>
                    <a:p>
                      <a:pPr>
                        <a:lnSpc>
                          <a:spcPct val="107000"/>
                        </a:lnSpc>
                        <a:spcAft>
                          <a:spcPts val="0"/>
                        </a:spcAft>
                      </a:pPr>
                      <a:r>
                        <a:rPr lang="ru-RU" sz="2400" dirty="0">
                          <a:latin typeface="Times New Roman"/>
                          <a:ea typeface="Calibri"/>
                          <a:cs typeface="Times New Roman"/>
                        </a:rPr>
                        <a:t>Холерик</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a:latin typeface="Times New Roman"/>
                          <a:ea typeface="Calibri"/>
                          <a:cs typeface="Times New Roman"/>
                        </a:rPr>
                        <a:t>шапшаң, белсенді</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a:latin typeface="Times New Roman"/>
                          <a:ea typeface="Calibri"/>
                          <a:cs typeface="Times New Roman"/>
                        </a:rPr>
                        <a:t>ұстамсыз, күйгелек</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2683">
                <a:tc>
                  <a:txBody>
                    <a:bodyPr/>
                    <a:lstStyle/>
                    <a:p>
                      <a:pPr>
                        <a:lnSpc>
                          <a:spcPct val="107000"/>
                        </a:lnSpc>
                        <a:spcAft>
                          <a:spcPts val="0"/>
                        </a:spcAft>
                      </a:pPr>
                      <a:r>
                        <a:rPr lang="ru-RU" sz="2400" spc="-10" dirty="0">
                          <a:latin typeface="Times New Roman"/>
                          <a:ea typeface="Calibri"/>
                          <a:cs typeface="Times New Roman"/>
                        </a:rPr>
                        <a:t>Сангвиник</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dirty="0" err="1">
                          <a:latin typeface="Times New Roman"/>
                          <a:ea typeface="Calibri"/>
                          <a:cs typeface="Times New Roman"/>
                        </a:rPr>
                        <a:t>пысық, оңтайлы</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spc="-10">
                          <a:latin typeface="Times New Roman"/>
                          <a:ea typeface="Calibri"/>
                          <a:cs typeface="Times New Roman"/>
                        </a:rPr>
                        <a:t>тұрақсыз</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2683">
                <a:tc>
                  <a:txBody>
                    <a:bodyPr/>
                    <a:lstStyle/>
                    <a:p>
                      <a:pPr>
                        <a:lnSpc>
                          <a:spcPct val="107000"/>
                        </a:lnSpc>
                        <a:spcAft>
                          <a:spcPts val="0"/>
                        </a:spcAft>
                      </a:pPr>
                      <a:r>
                        <a:rPr lang="ru-RU" sz="2400" spc="-10">
                          <a:latin typeface="Times New Roman"/>
                          <a:ea typeface="Calibri"/>
                          <a:cs typeface="Times New Roman"/>
                        </a:rPr>
                        <a:t>Флегматик</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dirty="0" err="1">
                          <a:latin typeface="Times New Roman"/>
                          <a:ea typeface="Calibri"/>
                          <a:cs typeface="Times New Roman"/>
                        </a:rPr>
                        <a:t>ұстамды, сабырлы</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dirty="0" err="1">
                          <a:latin typeface="Times New Roman"/>
                          <a:ea typeface="Calibri"/>
                          <a:cs typeface="Times New Roman"/>
                        </a:rPr>
                        <a:t>баяу</a:t>
                      </a:r>
                      <a:r>
                        <a:rPr lang="ru-RU" sz="2400" dirty="0">
                          <a:latin typeface="Times New Roman"/>
                          <a:ea typeface="Calibri"/>
                          <a:cs typeface="Times New Roman"/>
                        </a:rPr>
                        <a:t>,</a:t>
                      </a:r>
                      <a:r>
                        <a:rPr lang="ru-RU" sz="2400" spc="-70" dirty="0">
                          <a:latin typeface="Times New Roman"/>
                          <a:ea typeface="Calibri"/>
                          <a:cs typeface="Times New Roman"/>
                        </a:rPr>
                        <a:t> </a:t>
                      </a:r>
                      <a:r>
                        <a:rPr lang="ru-RU" sz="2400" dirty="0" err="1">
                          <a:latin typeface="Times New Roman"/>
                          <a:ea typeface="Calibri"/>
                          <a:cs typeface="Times New Roman"/>
                        </a:rPr>
                        <a:t>сылбыр</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2683">
                <a:tc>
                  <a:txBody>
                    <a:bodyPr/>
                    <a:lstStyle/>
                    <a:p>
                      <a:pPr>
                        <a:lnSpc>
                          <a:spcPct val="107000"/>
                        </a:lnSpc>
                        <a:spcAft>
                          <a:spcPts val="0"/>
                        </a:spcAft>
                      </a:pPr>
                      <a:r>
                        <a:rPr lang="ru-RU" sz="2400" spc="-10">
                          <a:latin typeface="Times New Roman"/>
                          <a:ea typeface="Calibri"/>
                          <a:cs typeface="Times New Roman"/>
                        </a:rPr>
                        <a:t>Меланхолик</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spc="-10">
                          <a:latin typeface="Times New Roman"/>
                          <a:ea typeface="Calibri"/>
                          <a:cs typeface="Times New Roman"/>
                        </a:rPr>
                        <a:t>сезімтал</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spc="-20" dirty="0" err="1">
                          <a:latin typeface="Times New Roman"/>
                          <a:ea typeface="Calibri"/>
                          <a:cs typeface="Times New Roman"/>
                        </a:rPr>
                        <a:t>тұйық</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0966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B55694D-7C2D-4DA6-B0F6-00EBBBFC34DE}"/>
              </a:ext>
            </a:extLst>
          </p:cNvPr>
          <p:cNvPicPr>
            <a:picLocks noChangeAspect="1"/>
          </p:cNvPicPr>
          <p:nvPr/>
        </p:nvPicPr>
        <p:blipFill>
          <a:blip r:embed="rId3"/>
          <a:stretch>
            <a:fillRect/>
          </a:stretch>
        </p:blipFill>
        <p:spPr>
          <a:xfrm>
            <a:off x="0" y="0"/>
            <a:ext cx="12192000" cy="6857999"/>
          </a:xfrm>
          <a:prstGeom prst="rect">
            <a:avLst/>
          </a:prstGeom>
        </p:spPr>
      </p:pic>
      <p:sp>
        <p:nvSpPr>
          <p:cNvPr id="8" name="Содержимое 7"/>
          <p:cNvSpPr>
            <a:spLocks noGrp="1"/>
          </p:cNvSpPr>
          <p:nvPr>
            <p:ph idx="1"/>
          </p:nvPr>
        </p:nvSpPr>
        <p:spPr>
          <a:xfrm>
            <a:off x="227214" y="918557"/>
            <a:ext cx="11659986" cy="5166359"/>
          </a:xfrm>
        </p:spPr>
        <p:txBody>
          <a:bodyPr/>
          <a:lstStyle/>
          <a:p>
            <a:pPr algn="just"/>
            <a:r>
              <a:rPr lang="kk-KZ" sz="2400" dirty="0">
                <a:latin typeface="Arial" pitchFamily="34" charset="0"/>
                <a:cs typeface="Arial" pitchFamily="34" charset="0"/>
              </a:rPr>
              <a:t>Сангвиник темпераментінің өкілі, Павловтың айтуынша, қуатты, тұрлаулы, ширақ тип ойнақы, еті тірі бірақ кез-келген істі бастап кейін тастап жүре береді. Ол жұмысқа қабілетті, беріліп істейді, басқа адамдармен тез тіл таба біледі, ұжым арасында өзін көңілді ұстайды, былайша айтқанда, ақ көңіл, қызу істің адамы. Оның осал жері – іс жоқ кезде сылбыр күйге түсіп кетеді, енді бірде жеңіл мінезділікке салынады. Бұл оның эмоцияларының тұрақсыздығынан және жалпы қозғалғыштығынан туатын жайттар.</a:t>
            </a:r>
            <a:endParaRPr lang="ru-RU" sz="2400" dirty="0">
              <a:latin typeface="Arial" pitchFamily="34" charset="0"/>
              <a:cs typeface="Arial" pitchFamily="34" charset="0"/>
            </a:endParaRPr>
          </a:p>
          <a:p>
            <a:pPr algn="just"/>
            <a:r>
              <a:rPr lang="kk-KZ" sz="2400" dirty="0">
                <a:latin typeface="Arial" pitchFamily="34" charset="0"/>
                <a:cs typeface="Arial" pitchFamily="34" charset="0"/>
              </a:rPr>
              <a:t>Флегматик темпераментіндегі адам, көбінесе, салмақты, сабырлы келеді. Олар кез келген нәрсеге сезім білдіре бермейді, асықпай, баппен жүріп-тұрады, сезімдері сыртқа шықпайды десе де болады. Осы темпераменттің бір осал жері – қимыл-қозғалыстың баяулығы, өмірде болып жатқан жағдайларға селсоқ қарайтындығы, оңтайлылықтың жоқтығы. Бірақ мұның ұстамдылығы, салқынқандылығы, адамның мінез бітістері үшін таптырмайтын қасет болып табылады.</a:t>
            </a:r>
            <a:endParaRPr lang="ru-RU" sz="2400" dirty="0">
              <a:latin typeface="Arial" pitchFamily="34" charset="0"/>
              <a:cs typeface="Arial" pitchFamily="34" charset="0"/>
            </a:endParaRPr>
          </a:p>
          <a:p>
            <a:pPr algn="just"/>
            <a:endParaRPr lang="ru-RU" sz="2400" dirty="0">
              <a:latin typeface="Arial" pitchFamily="34" charset="0"/>
              <a:cs typeface="Arial" pitchFamily="34" charset="0"/>
            </a:endParaRPr>
          </a:p>
        </p:txBody>
      </p:sp>
    </p:spTree>
    <p:extLst>
      <p:ext uri="{BB962C8B-B14F-4D97-AF65-F5344CB8AC3E}">
        <p14:creationId xmlns:p14="http://schemas.microsoft.com/office/powerpoint/2010/main" val="296560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9F9720B-C057-4415-AE07-49473BFB8408}"/>
              </a:ext>
            </a:extLst>
          </p:cNvPr>
          <p:cNvPicPr>
            <a:picLocks noChangeAspect="1"/>
          </p:cNvPicPr>
          <p:nvPr/>
        </p:nvPicPr>
        <p:blipFill>
          <a:blip r:embed="rId3"/>
          <a:stretch>
            <a:fillRect/>
          </a:stretch>
        </p:blipFill>
        <p:spPr>
          <a:xfrm>
            <a:off x="-253497" y="0"/>
            <a:ext cx="12192000" cy="6857999"/>
          </a:xfrm>
          <a:prstGeom prst="rect">
            <a:avLst/>
          </a:prstGeom>
        </p:spPr>
      </p:pic>
      <p:sp>
        <p:nvSpPr>
          <p:cNvPr id="6145" name="Rectangle 1"/>
          <p:cNvSpPr>
            <a:spLocks noChangeArrowheads="1"/>
          </p:cNvSpPr>
          <p:nvPr/>
        </p:nvSpPr>
        <p:spPr bwMode="auto">
          <a:xfrm>
            <a:off x="0" y="1178408"/>
            <a:ext cx="11887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Меланхолик темпераментіндегі адамға әсер етпейтін нәрсе жоқ, бірақ ісер еткен нәрсесінің бәріне өз сезімін білдіре бермейді не де болса ішінде жүреді. Мұндай темпераментіндегі адам өзге адамдармен онша көп жүғыспайды, бірақ тиісті жерінде айтайын дегенін айта алады. Тұйықтық, өз ойына шомуға бейім тұрушылық, орынсыз ибалылық – сы темпераменттің ең бір нашар жағы. Орыстың классик жазушылары өз шығармаларында түрлі темпераменттің өкілдерін тамаша көрсеткен. Мәселен, Л. Толстойдың «Соғыс жіне бейбітшілік» романындағы қарт князь Волконский – холерик темпераментінің, «Анна Каренинадағы» Степан Облонский – сангвиник темпераментінің, Н. В. Гогольдің «Өлі жандардағы» Собакевич – флегматик темпераментінің, мұндағы Тентетников – меланхолик темпераментінің нағыз айқын өкілдері болып табылады.</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92075"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Табиғи жағдайда темпераменттердің «таза» түрін ажырата алу, көбінесе қиынға соғады. Өйткені, олар адамның өмір барысында қалыптасатын әр түрлі ерекшеліктерінің көлеңкесінен жөнді көрінбей қалуы да мүмкін.</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92075"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Дегенмен, ұзақ уақыт бойына жүргізілген зерттеулер бізге төменгі сынып оқушылары арасынан темпераменттердің «таза» түрлерін тауып алуға мүмкіндік берді.</a:t>
            </a:r>
            <a:endParaRPr kumimoji="0" lang="kk-KZ"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48631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a:extLst>
              <a:ext uri="{FF2B5EF4-FFF2-40B4-BE49-F238E27FC236}">
                <a16:creationId xmlns:a16="http://schemas.microsoft.com/office/drawing/2014/main" id="{09F9720B-C057-4415-AE07-49473BFB8408}"/>
              </a:ext>
            </a:extLst>
          </p:cNvPr>
          <p:cNvPicPr>
            <a:picLocks noChangeAspect="1"/>
          </p:cNvPicPr>
          <p:nvPr/>
        </p:nvPicPr>
        <p:blipFill>
          <a:blip r:embed="rId2"/>
          <a:stretch>
            <a:fillRect/>
          </a:stretch>
        </p:blipFill>
        <p:spPr>
          <a:xfrm>
            <a:off x="0" y="0"/>
            <a:ext cx="12192000" cy="6857999"/>
          </a:xfrm>
          <a:prstGeom prst="rect">
            <a:avLst/>
          </a:prstGeom>
        </p:spPr>
      </p:pic>
      <p:sp>
        <p:nvSpPr>
          <p:cNvPr id="63489" name="Rectangle 1"/>
          <p:cNvSpPr>
            <a:spLocks noChangeArrowheads="1"/>
          </p:cNvSpPr>
          <p:nvPr/>
        </p:nvSpPr>
        <p:spPr bwMode="auto">
          <a:xfrm>
            <a:off x="219075" y="1093764"/>
            <a:ext cx="1179195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Оқушылардың сөйлеу ерекшеліктерінің қалыптасу жолын қарастыра отырып, сөздің адам психикасына ерекше реңк беретіндігін, мұның балалардың темперамент ерекшеліктерінен жақсы көрінетіндігін байқауға болады. Бұл жерде Н. И. Красногорскийдің баланың жоғары жүйке қызметі оның сөйлеу ерекшеліктеріне (атап айтқанда, дауыс ырғағына, мәнерлілікпен сөйлеу қарқына) әсер етіп отырады деген қағидасының дұрыс екендігі байқалады. Осы айтылғанмен қатар, балалардың темпераментін анықтауды олардың жалпы ақыл-ой әрекетінің ерекшеліктерін, жұмыс істей білу қабілетін, осыларға байланысты түрлі қозғалыс- қимылдарымен де санаспауға болмайды. Жоғарыда айтылғандарға байланысты әр түрлі темпераменттегі баланың ерекшеліктерін төмендегіше тұжырымдауға болады:</a:t>
            </a:r>
          </a:p>
          <a:p>
            <a:pPr marL="0" marR="0" lvl="0" indent="92075" algn="just" defTabSz="914400" rtl="0" eaLnBrk="1" fontAlgn="base" latinLnBrk="0" hangingPunct="1">
              <a:lnSpc>
                <a:spcPct val="100000"/>
              </a:lnSpc>
              <a:spcBef>
                <a:spcPct val="0"/>
              </a:spcBef>
              <a:spcAft>
                <a:spcPct val="0"/>
              </a:spcAft>
              <a:buClrTx/>
              <a:buSzTx/>
              <a:buFontTx/>
              <a:buNone/>
              <a:tabLst/>
            </a:pPr>
            <a:endParaRPr kumimoji="0" lang="kk-KZ"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a:extLst>
              <a:ext uri="{FF2B5EF4-FFF2-40B4-BE49-F238E27FC236}">
                <a16:creationId xmlns:a16="http://schemas.microsoft.com/office/drawing/2014/main" id="{09F9720B-C057-4415-AE07-49473BFB8408}"/>
              </a:ext>
            </a:extLst>
          </p:cNvPr>
          <p:cNvPicPr>
            <a:picLocks noChangeAspect="1"/>
          </p:cNvPicPr>
          <p:nvPr/>
        </p:nvPicPr>
        <p:blipFill>
          <a:blip r:embed="rId2"/>
          <a:stretch>
            <a:fillRect/>
          </a:stretch>
        </p:blipFill>
        <p:spPr>
          <a:xfrm>
            <a:off x="0" y="9526"/>
            <a:ext cx="12192000" cy="6857999"/>
          </a:xfrm>
          <a:prstGeom prst="rect">
            <a:avLst/>
          </a:prstGeom>
        </p:spPr>
      </p:pic>
      <p:sp>
        <p:nvSpPr>
          <p:cNvPr id="62465" name="Rectangle 1"/>
          <p:cNvSpPr>
            <a:spLocks noChangeArrowheads="1"/>
          </p:cNvSpPr>
          <p:nvPr/>
        </p:nvSpPr>
        <p:spPr bwMode="auto">
          <a:xfrm>
            <a:off x="247650" y="886031"/>
            <a:ext cx="11763375"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Tx/>
              <a:buAutoNum type="arabicPeriod"/>
              <a:tabLst/>
            </a:pPr>
            <a:r>
              <a:rPr kumimoji="0" lang="kk-KZ" b="0" i="0" u="none" strike="noStrike" cap="none" normalizeH="0" baseline="0" dirty="0">
                <a:ln>
                  <a:noFill/>
                </a:ln>
                <a:solidFill>
                  <a:schemeClr val="tx1"/>
                </a:solidFill>
                <a:effectLst/>
                <a:latin typeface="Arial" pitchFamily="34" charset="0"/>
                <a:ea typeface="Calibri" pitchFamily="34" charset="0"/>
                <a:cs typeface="Arial" pitchFamily="34" charset="0"/>
              </a:rPr>
              <a:t>Сангвиник темпераменті басым оқушының ерекшеліктері: ашық, көпшіл, сөзшең, кісіге қайырымды, қысылып</a:t>
            </a:r>
            <a:r>
              <a:rPr kumimoji="0" lang="kk-KZ"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kk-KZ" b="0" i="0" u="none" strike="noStrike" cap="none" normalizeH="0" baseline="0" dirty="0">
                <a:ln>
                  <a:noFill/>
                </a:ln>
                <a:solidFill>
                  <a:schemeClr val="tx1"/>
                </a:solidFill>
                <a:effectLst/>
                <a:latin typeface="Arial" pitchFamily="34" charset="0"/>
                <a:ea typeface="Calibri" pitchFamily="34" charset="0"/>
                <a:cs typeface="Arial" pitchFamily="34" charset="0"/>
              </a:rPr>
              <a:t>қымтырылмайды, оптимист, өмір сүйгіш, көтеріңкі көнілді, басшылыққа, жетекшілікке кұштар.</a:t>
            </a:r>
            <a:r>
              <a:rPr lang="ru-RU" dirty="0">
                <a:latin typeface="Arial" pitchFamily="34" charset="0"/>
                <a:cs typeface="Arial" pitchFamily="34" charset="0"/>
              </a:rPr>
              <a:t> </a:t>
            </a:r>
            <a:r>
              <a:rPr kumimoji="0" lang="kk-KZ" b="0" i="0" u="none" strike="noStrike" cap="none" normalizeH="0" baseline="0" dirty="0">
                <a:ln>
                  <a:noFill/>
                </a:ln>
                <a:solidFill>
                  <a:schemeClr val="tx1"/>
                </a:solidFill>
                <a:effectLst/>
                <a:latin typeface="Arial" pitchFamily="34" charset="0"/>
                <a:ea typeface="Times New Roman" pitchFamily="18" charset="0"/>
                <a:cs typeface="Arial" pitchFamily="34" charset="0"/>
              </a:rPr>
              <a:t>Мұндай бала жылдам және тез қозғыш, көңіл күйі жиі өзгергіш келеді, көп нәрсеге қызығады, бәрін біліп алуға тырысады, бірақ біреу бағыттап отырмаса, тез суып кетуі де ықтимл. Ақыл-ой әрекеті белсенді жүріп отырады. Сыныпта мұғалімнің айтқандарын қиналмай ұғады, сұрақ қоюға жаны құмар. Оның сөзі жылдам, анық, түсінікті, паузалар мен интонацияларды жақсы сақтайды, сөзді мәнерлей айтуға тырысады. Сөйлегенде ым-ишара (мимика-пантомимика) жағы басым келеді, көбінесе эмоциялы, қозу жағдайында тұрады. Осындай балалардың мінез-құлқынан қажырлылық, белсенділік сияқты кейбір жақсы қасиеттерді көруге болады. Сондықтан да сангвиниктер өмірге икемді, тәрбиелеуге оңтайлы, ширақ темперамент болып саналады.</a:t>
            </a:r>
          </a:p>
          <a:p>
            <a:pPr marL="457200" marR="0" lvl="1" indent="0" algn="just" defTabSz="914400" rtl="0" eaLnBrk="1" fontAlgn="base" latinLnBrk="0" hangingPunct="1">
              <a:lnSpc>
                <a:spcPct val="100000"/>
              </a:lnSpc>
              <a:spcBef>
                <a:spcPct val="0"/>
              </a:spcBef>
              <a:spcAft>
                <a:spcPct val="0"/>
              </a:spcAft>
              <a:buClrTx/>
              <a:buSzTx/>
              <a:buFontTx/>
              <a:buAutoNum type="arabicPeriod"/>
              <a:tabLst/>
            </a:pPr>
            <a:endParaRPr lang="kk-KZ" dirty="0">
              <a:latin typeface="Arial" pitchFamily="34" charset="0"/>
              <a:cs typeface="Arial" pitchFamily="34" charset="0"/>
            </a:endParaRPr>
          </a:p>
          <a:p>
            <a:pPr marL="457200" marR="0" lvl="1" indent="0" algn="just" defTabSz="914400" rtl="0" eaLnBrk="1" fontAlgn="base" latinLnBrk="0" hangingPunct="1">
              <a:lnSpc>
                <a:spcPct val="100000"/>
              </a:lnSpc>
              <a:spcBef>
                <a:spcPct val="0"/>
              </a:spcBef>
              <a:spcAft>
                <a:spcPct val="0"/>
              </a:spcAft>
              <a:buClrTx/>
              <a:buSzTx/>
              <a:buFontTx/>
              <a:buAutoNum type="arabicPeriod"/>
              <a:tabLst/>
            </a:pPr>
            <a:endParaRPr lang="ru-RU" dirty="0">
              <a:latin typeface="Arial" pitchFamily="34" charset="0"/>
              <a:cs typeface="Arial" pitchFamily="34" charset="0"/>
            </a:endParaRPr>
          </a:p>
          <a:p>
            <a:pPr marL="457200" marR="0" lvl="1" indent="0" algn="just" defTabSz="914400" rtl="0" eaLnBrk="1" fontAlgn="base" latinLnBrk="0" hangingPunct="1">
              <a:lnSpc>
                <a:spcPct val="100000"/>
              </a:lnSpc>
              <a:spcBef>
                <a:spcPct val="0"/>
              </a:spcBef>
              <a:spcAft>
                <a:spcPct val="0"/>
              </a:spcAft>
              <a:buClrTx/>
              <a:buSzTx/>
              <a:buFontTx/>
              <a:buAutoNum type="arabicPeriod"/>
              <a:tabLst/>
            </a:pPr>
            <a:r>
              <a:rPr kumimoji="0" lang="kk-KZ" b="0" i="0" u="none" strike="noStrike" cap="none" normalizeH="0" baseline="0" dirty="0">
                <a:ln>
                  <a:noFill/>
                </a:ln>
                <a:solidFill>
                  <a:schemeClr val="tx1"/>
                </a:solidFill>
                <a:effectLst/>
                <a:latin typeface="Arial" pitchFamily="34" charset="0"/>
                <a:ea typeface="Calibri" pitchFamily="34" charset="0"/>
                <a:cs typeface="Arial" pitchFamily="34" charset="0"/>
              </a:rPr>
              <a:t>Флегматик темпераменті басым оқушының ерекшеліктері. Ол өте сақ, ұян, байсалды, жұртқа жақсылық тілейтін, сенімді, тұрақты, бір қалыпты. Флегматик темпераментіндегі бала сабырлы, орынсыз асып-саспайды. Сабақта тыныш отырады, жанындағы баланы мазалмайды. Ауыр мінезді, көрсе қызар емес, мәселені тез шешуге асықпайды, салқынқанды. Бір істі бастаса салпақтап соңынан қалмайтын бала. Мұндай балалардың сезімдері сырт әлпетінен көрінбейді десе де болады. Ол оқушының дауыс екпіні баяу келеді, аптықпай, асып-саспай сөйлейді, сөзі ым-ишаралармен ерекшеленіп тұрмайды. Флегматик темпераментіндегі балалардың көпшілігі мектепке келгеннен кейін оқу дағдыларын меңгеруде өзінің икемділіктерін жақсы көрсетеді.</a:t>
            </a:r>
            <a:endParaRPr kumimoji="0" lang="kk-KZ"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a:extLst>
              <a:ext uri="{FF2B5EF4-FFF2-40B4-BE49-F238E27FC236}">
                <a16:creationId xmlns:a16="http://schemas.microsoft.com/office/drawing/2014/main" id="{09F9720B-C057-4415-AE07-49473BFB8408}"/>
              </a:ext>
            </a:extLst>
          </p:cNvPr>
          <p:cNvPicPr>
            <a:picLocks noChangeAspect="1"/>
          </p:cNvPicPr>
          <p:nvPr/>
        </p:nvPicPr>
        <p:blipFill>
          <a:blip r:embed="rId2"/>
          <a:stretch>
            <a:fillRect/>
          </a:stretch>
        </p:blipFill>
        <p:spPr>
          <a:xfrm>
            <a:off x="0" y="1"/>
            <a:ext cx="12192000" cy="6857999"/>
          </a:xfrm>
          <a:prstGeom prst="rect">
            <a:avLst/>
          </a:prstGeom>
        </p:spPr>
      </p:pic>
      <p:sp>
        <p:nvSpPr>
          <p:cNvPr id="61441" name="Rectangle 1"/>
          <p:cNvSpPr>
            <a:spLocks noChangeArrowheads="1"/>
          </p:cNvSpPr>
          <p:nvPr/>
        </p:nvSpPr>
        <p:spPr bwMode="auto">
          <a:xfrm>
            <a:off x="161924" y="756889"/>
            <a:ext cx="12030075"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pPr>
            <a:r>
              <a:rPr kumimoji="0" lang="kk-KZ" sz="1400" b="0" i="0" u="none" strike="noStrike" cap="none" normalizeH="0" baseline="0" dirty="0">
                <a:ln>
                  <a:noFill/>
                </a:ln>
                <a:solidFill>
                  <a:schemeClr val="tx1"/>
                </a:solidFill>
                <a:effectLst/>
                <a:latin typeface="Arial" pitchFamily="34" charset="0"/>
                <a:ea typeface="Calibri" pitchFamily="34" charset="0"/>
                <a:cs typeface="Arial" pitchFamily="34" charset="0"/>
              </a:rPr>
              <a:t>3.</a:t>
            </a:r>
            <a:r>
              <a:rPr kumimoji="0" lang="kk-KZ" sz="14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kk-KZ" sz="1400" b="0" i="0" u="none" strike="noStrike" cap="none" normalizeH="0" baseline="0" dirty="0">
                <a:ln>
                  <a:noFill/>
                </a:ln>
                <a:solidFill>
                  <a:schemeClr val="tx1"/>
                </a:solidFill>
                <a:effectLst/>
                <a:latin typeface="Arial" pitchFamily="34" charset="0"/>
                <a:ea typeface="Calibri" pitchFamily="34" charset="0"/>
                <a:cs typeface="Arial" pitchFamily="34" charset="0"/>
              </a:rPr>
              <a:t>Холерик темпераменті басым оқушының ерекшеліктері. Бұл ұшып-қонып тұратын, күйгелек, тынымсыз, шамданғыш, көңіл күйі жиі өзгеретін, қарым-қатынаста аумалы-төкпелі, тұрақсыз, соқпа мінезді, белсенді пысық, бірақ бейқам, ашуланшақ бала. Мұндай оқушы қимыл-әрекетті сүйеді. Әдетте оның қимыл-қозғалысы батыл, шапшаң болады. Ол қызыққан жұмысына әбден беріліп, барлық ынтасын салып орындайды. Онда ой-әрекетінің белсенділігі байқалады. Ой-әрекетінің белсенділігі оқу тапсырмаларын орындауынан да жақсы көрінеді. Спорт, әсіресе, қозғалыс ойындарына бар ықыласымен қатынасады. Мектепте ұйымдастырылатын жұмыстарда балалардың алды болатын да осылар. Мұндай балалардың көбінің мінездері сотқар, шалдуар келеді. Өз эмоциялары мен қимыл-қозғалыстарын билей алмай, қабынып, «күйіп-пісуге» дайын тұрады. Ашуы шапшаң, қатты, қияңқы, ұнамсыз істерге әуес. Бұлардың сөзі жылдам, интонациясы толқымалы, кейде топ ішінде даусы қатты шығып та кетеді.Олар тез, қызу сөйлеп, төңірегіндегілерді бірден ұйытады. Холерик темпераментіндегі бала өте сезімтал болғандықтан, түрлі әсерге тез беріледі, ызақор, ашуланшақ келеді. Оның бұл сияқты ерекшеліктері өткір көзінен, тез және оңтайлы қозғалыстарынан жақссы байқалады.</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algn="just" defTabSz="914400" eaLnBrk="0" fontAlgn="base" hangingPunct="0">
              <a:spcBef>
                <a:spcPct val="0"/>
              </a:spcBef>
              <a:spcAft>
                <a:spcPct val="0"/>
              </a:spcAft>
            </a:pPr>
            <a:r>
              <a:rPr kumimoji="0" lang="kk-KZ" sz="1400" b="0" i="0" u="none" strike="noStrike" cap="none" normalizeH="0" baseline="0" dirty="0">
                <a:ln>
                  <a:noFill/>
                </a:ln>
                <a:solidFill>
                  <a:schemeClr val="tx1"/>
                </a:solidFill>
                <a:effectLst/>
                <a:latin typeface="Arial" pitchFamily="34" charset="0"/>
                <a:ea typeface="Calibri" pitchFamily="34" charset="0"/>
                <a:cs typeface="Arial" pitchFamily="34" charset="0"/>
              </a:rPr>
              <a:t>4. Меланхолик темпераменті басым оқушының ерекшеліктері. Сәл нәрсеге ренжиді, өкпелегіш, пессимист, тұйық сөзге сараң, аса баяу қозғалатын жай басар. Мұндай оқушылардың сезімталдығы өте баяу көрінгенмен, онысы терең және қзақ уақытқа созылады. Меланхоликтер мектеп өміріндегі оқиғалардың бәрін үлкен әсермен қабылдап, оларды көп ойлайды. Мәселен, мұғалім оны тақтаға шақырып есеп шығартса, мұның өзі оған кейде әлдеқандай зр әсер етеді. Ол кейде қызараңдап ұялады, егер мұғалімнің тапсырғанын орындап шыға алмаса, осыған қатты қайғырады, көпке дейін бұл оның есінен кетпейді. Егер мұғалім сыныптағы балалардың көзінше оған ұрсатын болса (бұлай ету әрине дұрыс емес), мұндайда бала төмен қарап жылап, кейде жауап айта алмайтын жағдайға ұшырайды. Ол көпке дейін бұлығып, белсенді сөз айтудан қалады. Меланхолик темпераментіндегі оқушы, көбінесе, өз жолдастарының ара сында көзге түспей, жай ғана жүріп-тұрғанды ұнатады, «мен» деп ешқашан ұмтылмайды. Ол ұялшақ, тартыншақ, тұйық болғандықтан, көпшіліктен аулақ жүргенді жақсы көреді. Мектепте осындай балаларды кұрбы-құрдастары «қорқақ», «сылбыр», «үндемес», «маубас» т. б. деп келеке ететін кездері де болады. Ол жасқаншақ, сіркесі су көтермейді, бірбет, қыныр, қисық келеді.</a:t>
            </a:r>
          </a:p>
          <a:p>
            <a:pPr algn="just" defTabSz="914400" eaLnBrk="0" fontAlgn="base" hangingPunct="0">
              <a:spcBef>
                <a:spcPct val="0"/>
              </a:spcBef>
              <a:spcAft>
                <a:spcPct val="0"/>
              </a:spcAft>
            </a:pPr>
            <a:r>
              <a:rPr lang="kk-KZ" sz="1400" dirty="0">
                <a:latin typeface="Arial" pitchFamily="34" charset="0"/>
                <a:cs typeface="Arial" pitchFamily="34" charset="0"/>
              </a:rPr>
              <a:t>	Әр адамның темпераменті психикалық әрекетінің көрінуінде сырттай із қалдырғанмен, ақыл-ойының дамуына ешқандай елеулі әсер ете алмайды деген қағиданың бірден-бір дұрыстығын меланхолик темпераментіндегі оқушылардың өмірінен жақсы көруге болады. Жүйке жүйесі әлсіз, жуас балалардың мектептерде оқу озаты болып жүргендері аз емес. Осы айтылғандардан темпераменттердің қандайы болмасын тәрбиенің ықпалымен қалыптасып отыратындығы, тіпті меланхоликтердің өзін ерік-жігері күшті, мінезді, ұжымның бағалы мүшесі етіп тәрбиелеуге болатындығы байқалады. Биологиялық әрекетті және арнайы индивидуалды теорияның бағытын ашып жазуды В. М. Русалов В. С. Мерлиннің интегралды индивидуалдылығына толықтырулар енгізді.</a:t>
            </a:r>
            <a:endParaRPr lang="ru-RU" sz="14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фон.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a:extLst>
              <a:ext uri="{FF2B5EF4-FFF2-40B4-BE49-F238E27FC236}">
                <a16:creationId xmlns:a16="http://schemas.microsoft.com/office/drawing/2014/main" id="{27B0486A-5950-4D27-BE2C-5898448A7E19}"/>
              </a:ext>
            </a:extLst>
          </p:cNvPr>
          <p:cNvSpPr/>
          <p:nvPr/>
        </p:nvSpPr>
        <p:spPr>
          <a:xfrm>
            <a:off x="148960" y="933668"/>
            <a:ext cx="11894082" cy="5586022"/>
          </a:xfrm>
          <a:prstGeom prst="rect">
            <a:avLst/>
          </a:prstGeom>
          <a:solidFill>
            <a:srgbClr val="EE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FCF28E9A-4073-4F1E-84BC-4EFA528B1463}"/>
              </a:ext>
            </a:extLst>
          </p:cNvPr>
          <p:cNvSpPr txBox="1"/>
          <p:nvPr/>
        </p:nvSpPr>
        <p:spPr>
          <a:xfrm>
            <a:off x="6136640" y="2305777"/>
            <a:ext cx="5819774" cy="3057247"/>
          </a:xfrm>
          <a:prstGeom prst="rect">
            <a:avLst/>
          </a:prstGeom>
          <a:noFill/>
        </p:spPr>
        <p:txBody>
          <a:bodyPr wrap="square">
            <a:spAutoFit/>
          </a:bodyPr>
          <a:lstStyle/>
          <a:p>
            <a:pPr algn="ctr">
              <a:spcAft>
                <a:spcPts val="1000"/>
              </a:spcAft>
            </a:pPr>
            <a:r>
              <a:rPr lang="kk-KZ" sz="2800" i="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Тақырыбы: </a:t>
            </a:r>
          </a:p>
          <a:p>
            <a:pPr algn="ctr">
              <a:spcAft>
                <a:spcPts val="1000"/>
              </a:spcAft>
            </a:pPr>
            <a:endParaRPr lang="kk-KZ" sz="2800" b="1"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spcAft>
                <a:spcPts val="1000"/>
              </a:spcAft>
            </a:pPr>
            <a:r>
              <a:rPr lang="ru-RU" sz="4000" b="1" dirty="0">
                <a:solidFill>
                  <a:schemeClr val="tx2"/>
                </a:solidFill>
                <a:latin typeface="Arial" panose="020B0604020202020204" pitchFamily="34" charset="0"/>
                <a:ea typeface="Times New Roman" panose="02020603050405020304" pitchFamily="18" charset="0"/>
                <a:cs typeface="Arial" panose="020B0604020202020204" pitchFamily="34" charset="0"/>
              </a:rPr>
              <a:t>Темперамент </a:t>
            </a:r>
            <a:r>
              <a:rPr lang="ru-RU" sz="40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теориялары</a:t>
            </a:r>
            <a:r>
              <a:rPr lang="ru-RU" sz="40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0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тарихы</a:t>
            </a:r>
            <a:r>
              <a:rPr lang="ru-RU" sz="40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0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және казіргі</a:t>
            </a:r>
            <a:r>
              <a:rPr lang="ru-RU" sz="40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0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заманғы</a:t>
            </a:r>
            <a:endParaRPr lang="ru-RU" sz="3200" b="1" dirty="0">
              <a:solidFill>
                <a:schemeClr val="tx2"/>
              </a:solidFill>
              <a:latin typeface="Arial" panose="020B0604020202020204" pitchFamily="34" charset="0"/>
              <a:ea typeface="Calibri" panose="020F0502020204030204" pitchFamily="34" charset="0"/>
              <a:cs typeface="Arial" pitchFamily="34" charset="0"/>
            </a:endParaRPr>
          </a:p>
        </p:txBody>
      </p:sp>
      <p:sp>
        <p:nvSpPr>
          <p:cNvPr id="15" name="TextBox 14">
            <a:extLst>
              <a:ext uri="{FF2B5EF4-FFF2-40B4-BE49-F238E27FC236}">
                <a16:creationId xmlns:a16="http://schemas.microsoft.com/office/drawing/2014/main" id="{13164AFD-8BC0-46A6-95E3-48F8DAE434B9}"/>
              </a:ext>
            </a:extLst>
          </p:cNvPr>
          <p:cNvSpPr txBox="1"/>
          <p:nvPr/>
        </p:nvSpPr>
        <p:spPr>
          <a:xfrm>
            <a:off x="7897000" y="1521717"/>
            <a:ext cx="2186533" cy="461665"/>
          </a:xfrm>
          <a:prstGeom prst="rect">
            <a:avLst/>
          </a:prstGeom>
          <a:noFill/>
          <a:ln w="22225" cap="rnd">
            <a:solidFill>
              <a:schemeClr val="accent1">
                <a:shade val="50000"/>
              </a:schemeClr>
            </a:solidFill>
            <a:round/>
          </a:ln>
        </p:spPr>
        <p:txBody>
          <a:bodyPr wrap="square">
            <a:spAutoFit/>
          </a:bodyPr>
          <a:lstStyle/>
          <a:p>
            <a:pPr algn="ctr"/>
            <a:r>
              <a:rPr lang="kk-KZ" sz="24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№7 дәріс </a:t>
            </a:r>
            <a:endParaRPr lang="ru-RU" sz="2400" dirty="0"/>
          </a:p>
        </p:txBody>
      </p:sp>
      <p:pic>
        <p:nvPicPr>
          <p:cNvPr id="27655" name="Picture 7"/>
          <p:cNvPicPr>
            <a:picLocks noChangeAspect="1" noChangeArrowheads="1"/>
          </p:cNvPicPr>
          <p:nvPr/>
        </p:nvPicPr>
        <p:blipFill>
          <a:blip r:embed="rId4"/>
          <a:srcRect/>
          <a:stretch>
            <a:fillRect/>
          </a:stretch>
        </p:blipFill>
        <p:spPr bwMode="auto">
          <a:xfrm>
            <a:off x="167005" y="1621790"/>
            <a:ext cx="5924550" cy="3996690"/>
          </a:xfrm>
          <a:prstGeom prst="rect">
            <a:avLst/>
          </a:prstGeom>
          <a:noFill/>
          <a:ln w="9525">
            <a:noFill/>
            <a:miter lim="800000"/>
            <a:headEnd/>
            <a:tailEnd/>
          </a:ln>
          <a:effectLst/>
        </p:spPr>
      </p:pic>
    </p:spTree>
    <p:extLst>
      <p:ext uri="{BB962C8B-B14F-4D97-AF65-F5344CB8AC3E}">
        <p14:creationId xmlns:p14="http://schemas.microsoft.com/office/powerpoint/2010/main" val="417989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9F9720B-C057-4415-AE07-49473BFB8408}"/>
              </a:ext>
            </a:extLst>
          </p:cNvPr>
          <p:cNvPicPr>
            <a:picLocks noChangeAspect="1"/>
          </p:cNvPicPr>
          <p:nvPr/>
        </p:nvPicPr>
        <p:blipFill>
          <a:blip r:embed="rId2"/>
          <a:stretch>
            <a:fillRect/>
          </a:stretch>
        </p:blipFill>
        <p:spPr>
          <a:xfrm>
            <a:off x="0" y="1"/>
            <a:ext cx="12192000" cy="6857999"/>
          </a:xfrm>
          <a:prstGeom prst="rect">
            <a:avLst/>
          </a:prstGeom>
        </p:spPr>
      </p:pic>
      <p:sp>
        <p:nvSpPr>
          <p:cNvPr id="64513" name="Rectangle 1"/>
          <p:cNvSpPr>
            <a:spLocks noChangeArrowheads="1"/>
          </p:cNvSpPr>
          <p:nvPr/>
        </p:nvSpPr>
        <p:spPr bwMode="auto">
          <a:xfrm>
            <a:off x="247650" y="1347761"/>
            <a:ext cx="1175385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AutoNum type="arabicPeriod"/>
              <a:tabLst/>
            </a:pPr>
            <a:r>
              <a:rPr kumimoji="0" lang="kk-KZ"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Индивидуалдылықтың биологиялық факторы – адамдардың денелік морфофунцкионалды ұжымы ғана емес, сонымен қатар тірі әлемнің эволюционды даму процесінде қалыптасатын мінез – құлық программасы. Бұл программалар өз әрекеттерін ұрықтану кезінде бастап, іске асырады және үш айда эмбрионды тұрақты индивидуалды мінез – құлық формасы пайда болады.</a:t>
            </a:r>
          </a:p>
          <a:p>
            <a:pPr marL="0" marR="0" lvl="0" indent="92075" algn="just" defTabSz="914400" rtl="0" eaLnBrk="1" fontAlgn="base" latinLnBrk="0" hangingPunct="1">
              <a:lnSpc>
                <a:spcPct val="100000"/>
              </a:lnSpc>
              <a:spcBef>
                <a:spcPct val="0"/>
              </a:spcBef>
              <a:spcAft>
                <a:spcPct val="0"/>
              </a:spcAft>
              <a:buClrTx/>
              <a:buSzTx/>
              <a:buAutoNum type="arabicPeriod"/>
              <a:tabLst/>
            </a:pPr>
            <a:r>
              <a:rPr kumimoji="0" lang="kk-KZ"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Бір уақытта әрекет етуші заңдылықтардың 2 түрі бар. Біріншісінің іс-әрекет етуінің нәтижесінде психиканың мәндік - заттық сипаттамалары қалыптасса, (мотивтер, интеллект, бағыттылық), басқасының нәтижесінде – индивидуалды мінез – құлықтың формальді – динамикалық ерекшеліктері қалыптасады. Бұрын олардың пайда болуы туралы мәлмет болған жоқ, ал қазіргі уақытта мәндік – заттық сипаттамалар үшін жалпылану құрлымы психиканың өзгергіштігін қамтамасыз ете отырып, сыртқы ортадан беріледі. Ал формальді –динамикалық қасиеттің өзі арқылы биологиялық программалардың жлпыланған нәтижесін білдіретін басқа көзі бар. Осылайша, формальді – динамикалық қасиет адамзат іс - әрекетінінің барлық түрлерін сипаттай отырып, әлемде жоғалмай тұрақтылықты сақтай алады, ал заттық – мәндік - өзіндік өзгеру арқылы айналадағы ортада әр түрлі нәрселерге жауап бере алады. </a:t>
            </a:r>
          </a:p>
          <a:p>
            <a:pPr marL="0" marR="0" lvl="0" indent="92075" algn="just" defTabSz="914400" rtl="0" eaLnBrk="1" fontAlgn="base" latinLnBrk="0" hangingPunct="1">
              <a:lnSpc>
                <a:spcPct val="100000"/>
              </a:lnSpc>
              <a:spcBef>
                <a:spcPct val="0"/>
              </a:spcBef>
              <a:spcAft>
                <a:spcPct val="0"/>
              </a:spcAft>
              <a:buClrTx/>
              <a:buSzTx/>
              <a:buAutoNum type="arabicPeriod"/>
              <a:tabLst/>
            </a:pPr>
            <a:r>
              <a:rPr kumimoji="0" lang="kk-KZ"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Жалпыланған туа біткен программа үш бағыт бойынша жүреді. Бірінші бағыт – мінез – құлықтың динамикалы – энергетикалық сипаттамалары (төзімділік, пластиттік, жылдамдық). Екінші бағыт – эмоционалды сипаттамалар (көңіл – күйді басқаратын сезімталдық, лабильділік). Үшінші – қалауы (когнетивті стильдің, стимулды ортаның). Осылайша, өмірлік тұрақтылық, сезімталдық, алуан түрлілікке ұмтылыс немесе адамның бір сарынды өмір барысында мүлде өзгермейтін, тұрақты қасиеттерін білдіреді. </a:t>
            </a:r>
          </a:p>
          <a:p>
            <a:pPr marL="0" marR="0" lvl="0" indent="92075" algn="just" defTabSz="914400" rtl="0" eaLnBrk="1" fontAlgn="base" latinLnBrk="0" hangingPunct="1">
              <a:lnSpc>
                <a:spcPct val="100000"/>
              </a:lnSpc>
              <a:spcBef>
                <a:spcPct val="0"/>
              </a:spcBef>
              <a:spcAft>
                <a:spcPct val="0"/>
              </a:spcAft>
              <a:buClrTx/>
              <a:buSzTx/>
              <a:buAutoNum type="arabicPeriod"/>
              <a:tabLst/>
            </a:pPr>
            <a:r>
              <a:rPr kumimoji="0" lang="kk-KZ"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Формальді қасиеттер (дәстүрлі түрде жалпы «Темперамент» түсінігімен бірігеді) оқшаулана өмір сүрмейді, ал тұлғаның жоғарғы ұйымдасқан құрлымына енеді. Бұл жағдайды В. С. Мерлин иерархиялы жүйе ретінде берген индивидуалдылық анықтамасына жатқызуға болады.</a:t>
            </a:r>
          </a:p>
          <a:p>
            <a:pPr marL="0" marR="0" lvl="0" indent="92075" algn="just" defTabSz="914400" rtl="0" eaLnBrk="1" fontAlgn="base" latinLnBrk="0" hangingPunct="1">
              <a:lnSpc>
                <a:spcPct val="100000"/>
              </a:lnSpc>
              <a:spcBef>
                <a:spcPct val="0"/>
              </a:spcBef>
              <a:spcAft>
                <a:spcPct val="0"/>
              </a:spcAft>
              <a:buClrTx/>
              <a:buSzTx/>
              <a:buAutoNum type="arabicPeriod"/>
              <a:tabLst/>
            </a:pPr>
            <a:r>
              <a:rPr kumimoji="0" lang="kk-KZ"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Формальді – динамикалық сипаттамалар іс - әрекеттің шарты мен алғы шарттары ретінде ғана көрінбейді, сонымен қатар оның динамикасына, өзіндік әртүрлілікке, стильіне әсер етеді, яғни іс - әрекеттің соңғы нәтижесін анықтайды. Осылайша, формальді - динамикалық қасиеттер іс - әрекет стильін таңдауда біршама еркінділікті білдіреді, осымен оның мүмкін болатын өнімді шекарасын қалыптастырады.Сонымен, индивидуалдылықтың арнайы теориясы - бұл адамның индивидуалды қасиеттерінің жалпы құрлымындағы биологиялық факторлардың орны мен құрлымы және пайда болуы туралы теория.</a:t>
            </a:r>
            <a:endParaRPr kumimoji="0" lang="kk-KZ"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109823C-8377-426A-B636-DCF2261AA0EF}"/>
              </a:ext>
            </a:extLst>
          </p:cNvPr>
          <p:cNvPicPr>
            <a:picLocks noChangeAspect="1"/>
          </p:cNvPicPr>
          <p:nvPr/>
        </p:nvPicPr>
        <p:blipFill>
          <a:blip r:embed="rId2"/>
          <a:stretch>
            <a:fillRect/>
          </a:stretch>
        </p:blipFill>
        <p:spPr>
          <a:xfrm>
            <a:off x="0" y="0"/>
            <a:ext cx="12192000" cy="6857999"/>
          </a:xfrm>
          <a:prstGeom prst="rect">
            <a:avLst/>
          </a:prstGeom>
        </p:spPr>
      </p:pic>
      <p:sp>
        <p:nvSpPr>
          <p:cNvPr id="3" name="Объект 2">
            <a:extLst>
              <a:ext uri="{FF2B5EF4-FFF2-40B4-BE49-F238E27FC236}">
                <a16:creationId xmlns:a16="http://schemas.microsoft.com/office/drawing/2014/main" id="{FBF07D2F-3FED-41E9-914E-C18DE5E5E138}"/>
              </a:ext>
            </a:extLst>
          </p:cNvPr>
          <p:cNvSpPr>
            <a:spLocks noGrp="1"/>
          </p:cNvSpPr>
          <p:nvPr>
            <p:ph idx="1"/>
          </p:nvPr>
        </p:nvSpPr>
        <p:spPr>
          <a:xfrm>
            <a:off x="609600" y="1520982"/>
            <a:ext cx="10972800" cy="4170998"/>
          </a:xfrm>
        </p:spPr>
        <p:style>
          <a:lnRef idx="2">
            <a:schemeClr val="accent5"/>
          </a:lnRef>
          <a:fillRef idx="1">
            <a:schemeClr val="lt1"/>
          </a:fillRef>
          <a:effectRef idx="0">
            <a:schemeClr val="accent5"/>
          </a:effectRef>
          <a:fontRef idx="minor">
            <a:schemeClr val="dk1"/>
          </a:fontRef>
        </p:style>
        <p:txBody>
          <a:bodyPr/>
          <a:lstStyle/>
          <a:p>
            <a:pPr lvl="0">
              <a:buFont typeface="+mj-lt"/>
              <a:buAutoNum type="arabicPeriod"/>
            </a:pPr>
            <a:r>
              <a:rPr lang="kk-KZ"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Темперамент туралы алғашқы ғылыми ой-пікірді кім ұсынды және ол нені басты себеп деп санады? </a:t>
            </a:r>
          </a:p>
          <a:p>
            <a:pPr lvl="0">
              <a:buFont typeface="+mj-lt"/>
              <a:buAutoNum type="arabicPeriod"/>
            </a:pPr>
            <a:r>
              <a:rPr lang="kk-KZ"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Гиппократтың темперамент типтерінің атаулары қандай және қай сұйыққа сәйкес келеді?</a:t>
            </a:r>
          </a:p>
          <a:p>
            <a:pPr lvl="0">
              <a:buFont typeface="+mj-lt"/>
              <a:buAutoNum type="arabicPeriod"/>
            </a:pPr>
            <a:r>
              <a:rPr lang="kk-KZ"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Рим дәрігері Гален темпераменттің санын қаншаға жеткізді және ол қандай қағиданы ұстанды?</a:t>
            </a:r>
          </a:p>
          <a:p>
            <a:pPr>
              <a:buFont typeface="+mj-lt"/>
              <a:buAutoNum type="arabicPeriod"/>
            </a:pPr>
            <a:r>
              <a:rPr lang="kk-KZ"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И. Кант «Антропология» еңбегінде темпераментті қалай сипаттады және оның қателігі неде болды? </a:t>
            </a:r>
          </a:p>
          <a:p>
            <a:pPr lvl="0">
              <a:buFont typeface="+mj-lt"/>
              <a:buAutoNum type="arabicPeriod"/>
            </a:pPr>
            <a:r>
              <a:rPr lang="ru-RU"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XIX </a:t>
            </a:r>
            <a:r>
              <a:rPr lang="ru-RU" sz="1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ғасырда </a:t>
            </a:r>
            <a:r>
              <a:rPr lang="ru-RU"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Гейне, Н. Л. </a:t>
            </a:r>
            <a:r>
              <a:rPr lang="ru-RU" sz="1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Зеланд</a:t>
            </a:r>
            <a:r>
              <a:rPr lang="ru-RU"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sz="1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және </a:t>
            </a:r>
            <a:r>
              <a:rPr lang="ru-RU"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П. Ф. Лесгафт </a:t>
            </a:r>
            <a:r>
              <a:rPr lang="ru-RU" sz="1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темпераментті</a:t>
            </a:r>
            <a:r>
              <a:rPr lang="ru-RU"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sz="1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немен</a:t>
            </a:r>
            <a:r>
              <a:rPr lang="ru-RU"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sz="1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байланыстырды</a:t>
            </a:r>
            <a:r>
              <a:rPr lang="ru-RU"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p>
          <a:p>
            <a:pPr lvl="0">
              <a:buFont typeface="+mj-lt"/>
              <a:buAutoNum type="arabicPeriod"/>
            </a:pPr>
            <a:r>
              <a:rPr lang="kk-KZ"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Темперамент туралы ілімді ғылыми тұрғыдан толық негіздеп берген кім?</a:t>
            </a:r>
          </a:p>
          <a:p>
            <a:pPr lvl="0">
              <a:buFont typeface="+mj-lt"/>
              <a:buAutoNum type="arabicPeriod"/>
            </a:pPr>
            <a:r>
              <a:rPr lang="kk-KZ" sz="1800" b="1" dirty="0">
                <a:solidFill>
                  <a:srgbClr val="002060"/>
                </a:solidFill>
                <a:latin typeface="Arial" panose="020B0604020202020204" pitchFamily="34" charset="0"/>
                <a:ea typeface="Calibri" panose="020F0502020204030204" pitchFamily="34" charset="0"/>
                <a:cs typeface="Arial" panose="020B0604020202020204" pitchFamily="34" charset="0"/>
              </a:rPr>
              <a:t>И. П. Павлов жүйке жүйесінің типтерін қандай үш негізгі белгінің жиынтығы арқылы түсіндірді?</a:t>
            </a:r>
          </a:p>
          <a:p>
            <a:pPr>
              <a:buFont typeface="+mj-lt"/>
              <a:buAutoNum type="arabicPeriod"/>
            </a:pPr>
            <a:r>
              <a:rPr lang="ru-RU" sz="1800" b="1" dirty="0">
                <a:solidFill>
                  <a:srgbClr val="002060"/>
                </a:solidFill>
                <a:latin typeface="Arial" panose="020B0604020202020204" pitchFamily="34" charset="0"/>
                <a:cs typeface="Arial" panose="020B0604020202020204" pitchFamily="34" charset="0"/>
              </a:rPr>
              <a:t>Темперамент пен </a:t>
            </a:r>
            <a:r>
              <a:rPr lang="ru-RU" sz="1800" b="1" dirty="0" err="1">
                <a:solidFill>
                  <a:srgbClr val="002060"/>
                </a:solidFill>
                <a:latin typeface="Arial" panose="020B0604020202020204" pitchFamily="34" charset="0"/>
                <a:cs typeface="Arial" panose="020B0604020202020204" pitchFamily="34" charset="0"/>
              </a:rPr>
              <a:t>мінездің айырмашылығы неде</a:t>
            </a:r>
            <a:r>
              <a:rPr lang="ru-RU" sz="1800" b="1" dirty="0">
                <a:solidFill>
                  <a:srgbClr val="002060"/>
                </a:solidFill>
                <a:latin typeface="Arial" panose="020B0604020202020204" pitchFamily="34" charset="0"/>
                <a:cs typeface="Arial" panose="020B0604020202020204" pitchFamily="34" charset="0"/>
              </a:rPr>
              <a:t>?</a:t>
            </a:r>
            <a:br>
              <a:rPr lang="ru-RU" sz="1800" b="1" dirty="0">
                <a:solidFill>
                  <a:srgbClr val="002060"/>
                </a:solidFill>
                <a:latin typeface="Arial" panose="020B0604020202020204" pitchFamily="34" charset="0"/>
                <a:cs typeface="Arial" panose="020B0604020202020204" pitchFamily="34" charset="0"/>
              </a:rPr>
            </a:br>
            <a:endParaRPr lang="ru-RU" sz="1800" b="1" dirty="0">
              <a:solidFill>
                <a:srgbClr val="002060"/>
              </a:solidFill>
              <a:latin typeface="Arial" panose="020B0604020202020204" pitchFamily="34" charset="0"/>
              <a:cs typeface="Arial" panose="020B0604020202020204" pitchFamily="34" charset="0"/>
            </a:endParaRPr>
          </a:p>
        </p:txBody>
      </p:sp>
      <p:sp>
        <p:nvSpPr>
          <p:cNvPr id="4" name="Text 0">
            <a:extLst>
              <a:ext uri="{FF2B5EF4-FFF2-40B4-BE49-F238E27FC236}">
                <a16:creationId xmlns:a16="http://schemas.microsoft.com/office/drawing/2014/main" id="{C225C7B0-B2F4-4C09-9448-3B21C93F2730}"/>
              </a:ext>
            </a:extLst>
          </p:cNvPr>
          <p:cNvSpPr/>
          <p:nvPr/>
        </p:nvSpPr>
        <p:spPr>
          <a:xfrm>
            <a:off x="2626816" y="361454"/>
            <a:ext cx="6155045" cy="408285"/>
          </a:xfrm>
          <a:prstGeom prst="rect">
            <a:avLst/>
          </a:prstGeom>
          <a:noFill/>
          <a:ln/>
        </p:spPr>
        <p:txBody>
          <a:bodyPr wrap="none" lIns="0" tIns="0" rIns="0" bIns="0" rtlCol="0" anchor="t"/>
          <a:lstStyle/>
          <a:p>
            <a:pPr>
              <a:lnSpc>
                <a:spcPts val="3208"/>
              </a:lnSpc>
            </a:pPr>
            <a:r>
              <a:rPr lang="en-US" sz="2542" b="1" dirty="0">
                <a:solidFill>
                  <a:srgbClr val="0070C0"/>
                </a:solidFill>
                <a:latin typeface="Arial" panose="020B0604020202020204" pitchFamily="34" charset="0"/>
                <a:ea typeface="Bricolage Grotesque Semi Bold" pitchFamily="34" charset="-122"/>
                <a:cs typeface="Arial" panose="020B0604020202020204" pitchFamily="34" charset="0"/>
              </a:rPr>
              <a:t>Бақылау сұрақтары</a:t>
            </a:r>
            <a:endParaRPr lang="en-US" sz="2542"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95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jpg">
            <a:extLst>
              <a:ext uri="{FF2B5EF4-FFF2-40B4-BE49-F238E27FC236}">
                <a16:creationId xmlns:a16="http://schemas.microsoft.com/office/drawing/2014/main" id="{78A9BF57-8846-475C-9915-AB354322D6C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405AC48-6B2D-48DE-BB62-810C1E636391}"/>
              </a:ext>
            </a:extLst>
          </p:cNvPr>
          <p:cNvSpPr txBox="1"/>
          <p:nvPr/>
        </p:nvSpPr>
        <p:spPr>
          <a:xfrm>
            <a:off x="385969" y="1037538"/>
            <a:ext cx="11420061" cy="5653664"/>
          </a:xfrm>
          <a:prstGeom prst="rect">
            <a:avLst/>
          </a:prstGeom>
          <a:noFill/>
        </p:spPr>
        <p:txBody>
          <a:bodyPr wrap="square">
            <a:spAutoFit/>
          </a:bodyPr>
          <a:lstStyle/>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Нартова-</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Бочавер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С. К. Дифференциальная психология : учебное пособие / С. К. Нартова-</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Бочавер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 6-е изд., стер. – Москва : ФЛИНТА, 2021. – 281 с. : ил. – (Библиотека психолога). – Режим доступа: по подписке. – URL: </a:t>
            </a:r>
            <a:r>
              <a:rPr lang="ru-RU" sz="1400" u="sng" kern="100"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https://biblioclub.ru/index.php?page=book&amp;id=70386</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(дата обращения: 17.06.2025). –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Библиогр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с. 263-269. – ISBN 978-5-9765-2052-3. – Текст : электронный.</a:t>
            </a: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Кондрашихина, О. А. Дифференциальная психология : О. А. Кондрашихина. — 2-е изд.,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перераб</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и доп. — Севастополь :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СевГУ</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2022. — 305 с. — Текст : электронный // Лань : электронно-библиотечная система. — URL: https://e.lanbook.com/book/261881 (дата обращения: 17.06.2025). — Режим доступа: для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авториз</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пользователей.</a:t>
            </a: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Базылевич</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Т. Ф. Дифференциальная психология : учебник / Т.Ф.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Базылевич</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 Москва : ИНФРА-М, 2024. — 224 с. + Доп. материалы [Электронный ресурс]. — (Высшее образование: Бакалавриат). — DOI 10.12737/5258. - ISBN 978-5-16-009399-4. - Текст : электронный. - URL: (дата обращения: 17.06.2025). – Режим доступа: по подписке.</a:t>
            </a:r>
          </a:p>
          <a:p>
            <a:endParaRPr lang="ru-RU" sz="1400" dirty="0">
              <a:solidFill>
                <a:srgbClr val="002060"/>
              </a:solidFill>
              <a:effectLst/>
              <a:latin typeface="Arial" panose="020B0604020202020204" pitchFamily="34" charset="0"/>
              <a:ea typeface="Tahoma" panose="020B0604030504040204" pitchFamily="34" charset="0"/>
              <a:cs typeface="Arial" pitchFamily="34" charset="0"/>
            </a:endParaRPr>
          </a:p>
          <a:p>
            <a:r>
              <a:rPr lang="ru-RU" sz="14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400" dirty="0">
                <a:solidFill>
                  <a:srgbClr val="002060"/>
                </a:solidFill>
                <a:latin typeface="Arial" panose="020B0604020202020204" pitchFamily="34" charset="0"/>
                <a:ea typeface="Tahoma" panose="020B0604030504040204" pitchFamily="34" charset="0"/>
                <a:cs typeface="Arial" pitchFamily="34" charset="0"/>
              </a:rPr>
              <a:t> З.Қ. </a:t>
            </a:r>
            <a:r>
              <a:rPr lang="ru-RU" sz="1400" dirty="0" err="1">
                <a:solidFill>
                  <a:srgbClr val="002060"/>
                </a:solidFill>
                <a:latin typeface="Arial" panose="020B0604020202020204" pitchFamily="34" charset="0"/>
                <a:ea typeface="Tahoma" panose="020B0604030504040204" pitchFamily="34" charset="0"/>
                <a:cs typeface="Arial" pitchFamily="34" charset="0"/>
              </a:rPr>
              <a:t>Дифференциалды</a:t>
            </a:r>
            <a:r>
              <a:rPr lang="ru-RU" sz="1400" dirty="0">
                <a:solidFill>
                  <a:srgbClr val="002060"/>
                </a:solidFill>
                <a:latin typeface="Arial" panose="020B0604020202020204" pitchFamily="34" charset="0"/>
                <a:ea typeface="Tahoma" panose="020B0604030504040204" pitchFamily="34" charset="0"/>
                <a:cs typeface="Arial" pitchFamily="34" charset="0"/>
              </a:rPr>
              <a:t> психология: </a:t>
            </a:r>
            <a:r>
              <a:rPr lang="ru-RU" sz="1400" dirty="0" err="1">
                <a:solidFill>
                  <a:srgbClr val="002060"/>
                </a:solidFill>
                <a:latin typeface="Arial" panose="020B0604020202020204" pitchFamily="34" charset="0"/>
                <a:ea typeface="Tahoma" panose="020B0604030504040204" pitchFamily="34" charset="0"/>
                <a:cs typeface="Arial" pitchFamily="34" charset="0"/>
              </a:rPr>
              <a:t>оқулық</a:t>
            </a:r>
            <a:r>
              <a:rPr lang="ru-RU" sz="1400" dirty="0">
                <a:solidFill>
                  <a:srgbClr val="002060"/>
                </a:solidFill>
                <a:latin typeface="Arial" panose="020B0604020202020204" pitchFamily="34" charset="0"/>
                <a:ea typeface="Tahoma" panose="020B0604030504040204" pitchFamily="34" charset="0"/>
                <a:cs typeface="Arial" pitchFamily="34" charset="0"/>
              </a:rPr>
              <a:t> / З. Қ. </a:t>
            </a:r>
            <a:r>
              <a:rPr lang="ru-RU" sz="14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400" dirty="0">
                <a:solidFill>
                  <a:srgbClr val="002060"/>
                </a:solidFill>
                <a:latin typeface="Arial" panose="020B0604020202020204" pitchFamily="34" charset="0"/>
                <a:ea typeface="Tahoma" panose="020B0604030504040204" pitchFamily="34" charset="0"/>
                <a:cs typeface="Arial" pitchFamily="34" charset="0"/>
              </a:rPr>
              <a:t>. – Алматы:</a:t>
            </a:r>
            <a:r>
              <a:rPr lang="en-US" sz="1400" dirty="0">
                <a:solidFill>
                  <a:srgbClr val="002060"/>
                </a:solidFill>
                <a:latin typeface="Arial" panose="020B0604020202020204" pitchFamily="34" charset="0"/>
                <a:ea typeface="Tahoma" panose="020B0604030504040204" pitchFamily="34" charset="0"/>
                <a:cs typeface="Arial" pitchFamily="34" charset="0"/>
              </a:rPr>
              <a:t> TechSmith</a:t>
            </a:r>
            <a:r>
              <a:rPr lang="kk-KZ" sz="1400" dirty="0">
                <a:solidFill>
                  <a:srgbClr val="002060"/>
                </a:solidFill>
                <a:latin typeface="Arial" panose="020B0604020202020204" pitchFamily="34" charset="0"/>
                <a:ea typeface="Tahoma" panose="020B0604030504040204" pitchFamily="34" charset="0"/>
                <a:cs typeface="Arial" pitchFamily="34" charset="0"/>
              </a:rPr>
              <a:t>, 2023. -216 бет. –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ISBN978-601-352-153-4.</a:t>
            </a:r>
          </a:p>
          <a:p>
            <a:r>
              <a:rPr lang="kk-KZ" sz="1400" dirty="0">
                <a:solidFill>
                  <a:srgbClr val="002060"/>
                </a:solidFill>
                <a:latin typeface="Arial" panose="020B0604020202020204" pitchFamily="34" charset="0"/>
                <a:ea typeface="Tahoma" panose="020B0604030504040204" pitchFamily="34" charset="0"/>
                <a:cs typeface="Arial" pitchFamily="34" charset="0"/>
              </a:rPr>
              <a:t> </a:t>
            </a:r>
            <a:r>
              <a:rPr lang="ru-RU" sz="1400" dirty="0">
                <a:solidFill>
                  <a:srgbClr val="002060"/>
                </a:solidFill>
                <a:latin typeface="Arial" panose="020B0604020202020204" pitchFamily="34" charset="0"/>
                <a:ea typeface="Tahoma" panose="020B0604030504040204" pitchFamily="34" charset="0"/>
                <a:cs typeface="Arial" pitchFamily="34" charset="0"/>
              </a:rPr>
              <a:t> </a:t>
            </a:r>
          </a:p>
          <a:p>
            <a:pPr marL="69850" marR="55880">
              <a:lnSpc>
                <a:spcPct val="98000"/>
              </a:lnSpc>
              <a:spcAft>
                <a:spcPts val="0"/>
              </a:spcAft>
            </a:pPr>
            <a:r>
              <a:rPr lang="kk-KZ" sz="14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Марютина,Т.</a:t>
            </a:r>
            <a:r>
              <a:rPr lang="kk-KZ" sz="1400" i="1"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i="1" spc="-2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 </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циальная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учебник для вузов /</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291465">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 М. Марютина. — Москва : Издательство Юрайт,</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2025. —</a:t>
            </a:r>
            <a:r>
              <a:rPr lang="kk-KZ" sz="1400"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515</a:t>
            </a:r>
            <a:r>
              <a:rPr lang="kk-KZ" sz="1400" spc="-2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 </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55880">
              <a:lnSpc>
                <a:spcPct val="100000"/>
              </a:lnSpc>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(Высшее образование). — ISBN</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978-5-534-17908-8.</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101600">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Текст : электронный // Образовательная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платформа Юрайт [сайт]. — (дата</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обращения:</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18.06.2025).</a:t>
            </a:r>
            <a:endPar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86995">
              <a:spcAft>
                <a:spcPts val="0"/>
              </a:spcAft>
            </a:pPr>
            <a:endParaRPr lang="kk-KZ" sz="1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9850" marR="86995">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Мандель, Б. Р. </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Дифференциальная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 Модульный курс</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2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учебное</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пособие</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5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Б.Р. Мандель. — Москва : Вузовский учебник : ИНФРА-М, 2022. —</a:t>
            </a:r>
            <a:r>
              <a:rPr lang="kk-KZ" sz="1400"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315 с. -</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a:lnSpc>
                <a:spcPts val="1375"/>
              </a:lnSpc>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ISBN</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978-5-9558-0205-3.</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55880">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Текст</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электронный.</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5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(дата обращения: 18.06.2025). – Режим доступа: по</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подписке.</a:t>
            </a:r>
            <a:endParaRPr lang="ru-RU" sz="1400" dirty="0">
              <a:solidFill>
                <a:srgbClr val="002060"/>
              </a:solidFill>
              <a:effectLst/>
              <a:latin typeface="Arial" panose="020B0604020202020204" pitchFamily="34" charset="0"/>
              <a:ea typeface="Tahoma" panose="020B0604030504040204" pitchFamily="34" charset="0"/>
              <a:cs typeface="Arial" pitchFamily="34" charset="0"/>
            </a:endParaRPr>
          </a:p>
        </p:txBody>
      </p:sp>
      <p:sp>
        <p:nvSpPr>
          <p:cNvPr id="12" name="TextBox 11">
            <a:extLst>
              <a:ext uri="{FF2B5EF4-FFF2-40B4-BE49-F238E27FC236}">
                <a16:creationId xmlns:a16="http://schemas.microsoft.com/office/drawing/2014/main" id="{1506C61F-5682-4B1C-9FFE-D1B61EE508C7}"/>
              </a:ext>
            </a:extLst>
          </p:cNvPr>
          <p:cNvSpPr txBox="1"/>
          <p:nvPr/>
        </p:nvSpPr>
        <p:spPr>
          <a:xfrm>
            <a:off x="4009248" y="159303"/>
            <a:ext cx="6097656" cy="577850"/>
          </a:xfrm>
          <a:prstGeom prst="rect">
            <a:avLst/>
          </a:prstGeom>
          <a:noFill/>
        </p:spPr>
        <p:txBody>
          <a:bodyPr wrap="square">
            <a:spAutoFit/>
          </a:bodyPr>
          <a:lstStyle/>
          <a:p>
            <a:pPr>
              <a:lnSpc>
                <a:spcPct val="150000"/>
              </a:lnSpc>
            </a:pPr>
            <a:r>
              <a:rPr lang="ru-RU" sz="2400" b="1" dirty="0" err="1">
                <a:solidFill>
                  <a:srgbClr val="002060"/>
                </a:solidFill>
                <a:effectLst/>
                <a:latin typeface="Arial" pitchFamily="34" charset="0"/>
                <a:ea typeface="Tahoma" panose="020B0604030504040204" pitchFamily="34" charset="0"/>
                <a:cs typeface="Arial" pitchFamily="34" charset="0"/>
              </a:rPr>
              <a:t>Әдебиеттер</a:t>
            </a:r>
            <a:r>
              <a:rPr lang="ru-RU" sz="2400" b="1" dirty="0">
                <a:solidFill>
                  <a:srgbClr val="002060"/>
                </a:solidFill>
                <a:effectLst/>
                <a:latin typeface="Arial" pitchFamily="34" charset="0"/>
                <a:ea typeface="Tahoma" panose="020B0604030504040204" pitchFamily="34" charset="0"/>
                <a:cs typeface="Arial" pitchFamily="34" charset="0"/>
              </a:rPr>
              <a:t>:</a:t>
            </a:r>
          </a:p>
        </p:txBody>
      </p:sp>
    </p:spTree>
    <p:extLst>
      <p:ext uri="{BB962C8B-B14F-4D97-AF65-F5344CB8AC3E}">
        <p14:creationId xmlns:p14="http://schemas.microsoft.com/office/powerpoint/2010/main" val="127412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a:stretch>
            <a:fillRect/>
          </a:stretch>
        </p:blipFill>
        <p:spPr>
          <a:xfrm>
            <a:off x="0" y="0"/>
            <a:ext cx="12192000" cy="6858000"/>
          </a:xfrm>
          <a:prstGeom prst="rect">
            <a:avLst/>
          </a:prstGeom>
        </p:spPr>
      </p:pic>
      <p:sp>
        <p:nvSpPr>
          <p:cNvPr id="13314" name="Заголовок 1">
            <a:extLst>
              <a:ext uri="{FF2B5EF4-FFF2-40B4-BE49-F238E27FC236}">
                <a16:creationId xmlns:a16="http://schemas.microsoft.com/office/drawing/2014/main" id="{4836029E-A24D-4144-A4E8-ECBC5785967F}"/>
              </a:ext>
            </a:extLst>
          </p:cNvPr>
          <p:cNvSpPr txBox="1">
            <a:spLocks/>
          </p:cNvSpPr>
          <p:nvPr/>
        </p:nvSpPr>
        <p:spPr bwMode="auto">
          <a:xfrm>
            <a:off x="2566989" y="3127375"/>
            <a:ext cx="72739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0" fontAlgn="base" hangingPunct="0">
              <a:spcBef>
                <a:spcPct val="0"/>
              </a:spcBef>
              <a:spcAft>
                <a:spcPct val="0"/>
              </a:spcAft>
              <a:buNone/>
            </a:pPr>
            <a:r>
              <a:rPr lang="ru-RU" altLang="ru-RU" sz="4400" b="1" dirty="0" err="1">
                <a:solidFill>
                  <a:srgbClr val="03517A"/>
                </a:solidFill>
                <a:latin typeface="Arial" pitchFamily="34" charset="0"/>
                <a:cs typeface="Arial" pitchFamily="34" charset="0"/>
              </a:rPr>
              <a:t>Назарларыңызға</a:t>
            </a:r>
            <a:r>
              <a:rPr lang="ru-RU" altLang="ru-RU" sz="4400" b="1" dirty="0">
                <a:solidFill>
                  <a:srgbClr val="03517A"/>
                </a:solidFill>
                <a:latin typeface="Arial" pitchFamily="34" charset="0"/>
                <a:cs typeface="Arial" pitchFamily="34" charset="0"/>
              </a:rPr>
              <a:t> </a:t>
            </a:r>
            <a:r>
              <a:rPr lang="ru-RU" altLang="ru-RU" sz="4400" b="1" dirty="0" err="1">
                <a:solidFill>
                  <a:srgbClr val="03517A"/>
                </a:solidFill>
                <a:latin typeface="Arial" pitchFamily="34" charset="0"/>
                <a:cs typeface="Arial" pitchFamily="34" charset="0"/>
              </a:rPr>
              <a:t>рахмет</a:t>
            </a:r>
            <a:r>
              <a:rPr lang="ru-RU" altLang="ru-RU" sz="4400" b="1" dirty="0">
                <a:solidFill>
                  <a:srgbClr val="03517A"/>
                </a:solidFill>
                <a:latin typeface="Arial" pitchFamily="34" charset="0"/>
                <a:cs typeface="Arial" pitchFamily="34" charset="0"/>
              </a:rPr>
              <a:t>!</a:t>
            </a:r>
          </a:p>
        </p:txBody>
      </p:sp>
      <p:pic>
        <p:nvPicPr>
          <p:cNvPr id="14" name="Рисунок 12295">
            <a:extLst>
              <a:ext uri="{FF2B5EF4-FFF2-40B4-BE49-F238E27FC236}">
                <a16:creationId xmlns:a16="http://schemas.microsoft.com/office/drawing/2014/main" id="{F5351ADE-FD22-4D54-81B4-4E18D06B5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6589" y="1150939"/>
            <a:ext cx="4905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6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descr="фон.jpg"/>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414C933-E78C-4591-9ED2-E2C5D8BE6C71}"/>
              </a:ext>
            </a:extLst>
          </p:cNvPr>
          <p:cNvSpPr txBox="1"/>
          <p:nvPr/>
        </p:nvSpPr>
        <p:spPr>
          <a:xfrm>
            <a:off x="881041" y="1648275"/>
            <a:ext cx="10978999" cy="48936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kk-KZ" sz="2400" b="1" dirty="0">
                <a:latin typeface="Times New Roman" panose="02020603050405020304" pitchFamily="18" charset="0"/>
                <a:cs typeface="Times New Roman" panose="02020603050405020304" pitchFamily="18" charset="0"/>
              </a:rPr>
              <a:t>1. Темпераменттің психологиядағы орны. Темперамент ұғымы, жүйке жүйесінің тума қасиеттерімен байланысы. Адам мінез-құлқы мен іс-әрекетіндегі рөлі.</a:t>
            </a:r>
            <a:endParaRPr lang="ru-KZ" sz="2400" b="1" dirty="0">
              <a:latin typeface="Times New Roman" panose="02020603050405020304" pitchFamily="18" charset="0"/>
              <a:cs typeface="Times New Roman" panose="02020603050405020304" pitchFamily="18" charset="0"/>
            </a:endParaRPr>
          </a:p>
          <a:p>
            <a:r>
              <a:rPr lang="kk-KZ" sz="2400" b="1" dirty="0">
                <a:latin typeface="Times New Roman" panose="02020603050405020304" pitchFamily="18" charset="0"/>
                <a:cs typeface="Times New Roman" panose="02020603050405020304" pitchFamily="18" charset="0"/>
              </a:rPr>
              <a:t>2. </a:t>
            </a:r>
            <a:r>
              <a:rPr lang="ru-RU" sz="2400" b="1" dirty="0">
                <a:latin typeface="Times New Roman" panose="02020603050405020304" pitchFamily="18" charset="0"/>
                <a:cs typeface="Times New Roman" panose="02020603050405020304" pitchFamily="18" charset="0"/>
              </a:rPr>
              <a:t>Темперамент </a:t>
            </a:r>
            <a:r>
              <a:rPr lang="ru-RU" sz="2400" b="1" dirty="0" err="1">
                <a:latin typeface="Times New Roman" panose="02020603050405020304" pitchFamily="18" charset="0"/>
                <a:cs typeface="Times New Roman" panose="02020603050405020304" pitchFamily="18" charset="0"/>
              </a:rPr>
              <a:t>теорияларының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тарихи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дамуы</a:t>
            </a:r>
            <a:r>
              <a:rPr lang="kk-KZ"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Ежелгі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көзқарастар</a:t>
            </a:r>
            <a:r>
              <a:rPr lang="ru-RU" sz="2400" b="1" dirty="0">
                <a:latin typeface="Times New Roman" panose="02020603050405020304" pitchFamily="18" charset="0"/>
                <a:cs typeface="Times New Roman" panose="02020603050405020304" pitchFamily="18" charset="0"/>
              </a:rPr>
              <a:t>: Гиппократ, Гален. </a:t>
            </a:r>
            <a:r>
              <a:rPr lang="kk-KZ" sz="2400" b="1" dirty="0">
                <a:latin typeface="Times New Roman" panose="02020603050405020304" pitchFamily="18" charset="0"/>
                <a:cs typeface="Times New Roman" panose="02020603050405020304" pitchFamily="18" charset="0"/>
              </a:rPr>
              <a:t>Жаңа дәуір ғалымдары: И. Кант, </a:t>
            </a:r>
            <a:r>
              <a:rPr lang="kk-KZ" sz="2400" b="1" dirty="0" err="1">
                <a:latin typeface="Times New Roman" panose="02020603050405020304" pitchFamily="18" charset="0"/>
                <a:cs typeface="Times New Roman" panose="02020603050405020304" pitchFamily="18" charset="0"/>
              </a:rPr>
              <a:t>Н</a:t>
            </a:r>
            <a:r>
              <a:rPr lang="kk-KZ" sz="2400" b="1" dirty="0">
                <a:latin typeface="Times New Roman" panose="02020603050405020304" pitchFamily="18" charset="0"/>
                <a:cs typeface="Times New Roman" panose="02020603050405020304" pitchFamily="18" charset="0"/>
              </a:rPr>
              <a:t>. </a:t>
            </a:r>
            <a:r>
              <a:rPr lang="kk-KZ" sz="2400" b="1" dirty="0" err="1">
                <a:latin typeface="Times New Roman" panose="02020603050405020304" pitchFamily="18" charset="0"/>
                <a:cs typeface="Times New Roman" panose="02020603050405020304" pitchFamily="18" charset="0"/>
              </a:rPr>
              <a:t>Л</a:t>
            </a:r>
            <a:r>
              <a:rPr lang="kk-KZ" sz="2400" b="1" dirty="0">
                <a:latin typeface="Times New Roman" panose="02020603050405020304" pitchFamily="18" charset="0"/>
                <a:cs typeface="Times New Roman" panose="02020603050405020304" pitchFamily="18" charset="0"/>
              </a:rPr>
              <a:t>. </a:t>
            </a:r>
            <a:r>
              <a:rPr lang="kk-KZ" sz="2400" b="1" dirty="0" err="1">
                <a:latin typeface="Times New Roman" panose="02020603050405020304" pitchFamily="18" charset="0"/>
                <a:cs typeface="Times New Roman" panose="02020603050405020304" pitchFamily="18" charset="0"/>
              </a:rPr>
              <a:t>Зеланд</a:t>
            </a:r>
            <a:r>
              <a:rPr lang="kk-KZ" sz="2400" b="1" dirty="0">
                <a:latin typeface="Times New Roman" panose="02020603050405020304" pitchFamily="18" charset="0"/>
                <a:cs typeface="Times New Roman" panose="02020603050405020304" pitchFamily="18" charset="0"/>
              </a:rPr>
              <a:t>, </a:t>
            </a:r>
            <a:r>
              <a:rPr lang="kk-KZ" sz="2400" b="1" dirty="0" err="1">
                <a:latin typeface="Times New Roman" panose="02020603050405020304" pitchFamily="18" charset="0"/>
                <a:cs typeface="Times New Roman" panose="02020603050405020304" pitchFamily="18" charset="0"/>
              </a:rPr>
              <a:t>П</a:t>
            </a:r>
            <a:r>
              <a:rPr lang="kk-KZ" sz="2400" b="1" dirty="0">
                <a:latin typeface="Times New Roman" panose="02020603050405020304" pitchFamily="18" charset="0"/>
                <a:cs typeface="Times New Roman" panose="02020603050405020304" pitchFamily="18" charset="0"/>
              </a:rPr>
              <a:t>. </a:t>
            </a:r>
            <a:r>
              <a:rPr lang="kk-KZ" sz="2400" b="1" dirty="0" err="1">
                <a:latin typeface="Times New Roman" panose="02020603050405020304" pitchFamily="18" charset="0"/>
                <a:cs typeface="Times New Roman" panose="02020603050405020304" pitchFamily="18" charset="0"/>
              </a:rPr>
              <a:t>Ф</a:t>
            </a:r>
            <a:r>
              <a:rPr lang="kk-KZ" sz="2400" b="1" dirty="0">
                <a:latin typeface="Times New Roman" panose="02020603050405020304" pitchFamily="18" charset="0"/>
                <a:cs typeface="Times New Roman" panose="02020603050405020304" pitchFamily="18" charset="0"/>
              </a:rPr>
              <a:t>. </a:t>
            </a:r>
            <a:r>
              <a:rPr lang="kk-KZ" sz="2400" b="1" dirty="0" err="1">
                <a:latin typeface="Times New Roman" panose="02020603050405020304" pitchFamily="18" charset="0"/>
                <a:cs typeface="Times New Roman" panose="02020603050405020304" pitchFamily="18" charset="0"/>
              </a:rPr>
              <a:t>Лесгафт</a:t>
            </a:r>
            <a:r>
              <a:rPr lang="kk-KZ" sz="2400" b="1" dirty="0">
                <a:latin typeface="Times New Roman" panose="02020603050405020304" pitchFamily="18" charset="0"/>
                <a:cs typeface="Times New Roman" panose="02020603050405020304" pitchFamily="18" charset="0"/>
              </a:rPr>
              <a:t>. XIX–XX ғасыр басындағы антропологиялық және физиологиялық бағыттар.</a:t>
            </a:r>
            <a:endParaRPr lang="ru-KZ" sz="2400" b="1" dirty="0">
              <a:latin typeface="Times New Roman" panose="02020603050405020304" pitchFamily="18" charset="0"/>
              <a:cs typeface="Times New Roman" panose="02020603050405020304" pitchFamily="18" charset="0"/>
            </a:endParaRPr>
          </a:p>
          <a:p>
            <a:r>
              <a:rPr lang="kk-KZ" sz="2400" b="1" dirty="0">
                <a:latin typeface="Times New Roman" panose="02020603050405020304" pitchFamily="18" charset="0"/>
                <a:cs typeface="Times New Roman" panose="02020603050405020304" pitchFamily="18" charset="0"/>
              </a:rPr>
              <a:t>3. И. </a:t>
            </a:r>
            <a:r>
              <a:rPr lang="kk-KZ" sz="2400" b="1" dirty="0" err="1">
                <a:latin typeface="Times New Roman" panose="02020603050405020304" pitchFamily="18" charset="0"/>
                <a:cs typeface="Times New Roman" panose="02020603050405020304" pitchFamily="18" charset="0"/>
              </a:rPr>
              <a:t>П</a:t>
            </a:r>
            <a:r>
              <a:rPr lang="kk-KZ" sz="2400" b="1" dirty="0">
                <a:latin typeface="Times New Roman" panose="02020603050405020304" pitchFamily="18" charset="0"/>
                <a:cs typeface="Times New Roman" panose="02020603050405020304" pitchFamily="18" charset="0"/>
              </a:rPr>
              <a:t>. Павловтың жүйке жүйесі типтері және темперамент. Павлов теориясының ғылымдағы маңызы.</a:t>
            </a:r>
            <a:endParaRPr lang="ru-KZ" sz="2400" b="1" dirty="0">
              <a:latin typeface="Times New Roman" panose="02020603050405020304" pitchFamily="18" charset="0"/>
              <a:cs typeface="Times New Roman" panose="02020603050405020304" pitchFamily="18" charset="0"/>
            </a:endParaRPr>
          </a:p>
          <a:p>
            <a:r>
              <a:rPr lang="kk-KZ" sz="2400" b="1" dirty="0">
                <a:latin typeface="Times New Roman" panose="02020603050405020304" pitchFamily="18" charset="0"/>
                <a:cs typeface="Times New Roman" panose="02020603050405020304" pitchFamily="18" charset="0"/>
              </a:rPr>
              <a:t>4. Кеңес дәуіріндегі және қазіргі зерттеулер. </a:t>
            </a:r>
            <a:r>
              <a:rPr lang="kk-KZ" sz="2400" b="1" dirty="0" err="1">
                <a:latin typeface="Times New Roman" panose="02020603050405020304" pitchFamily="18" charset="0"/>
                <a:cs typeface="Times New Roman" panose="02020603050405020304" pitchFamily="18" charset="0"/>
              </a:rPr>
              <a:t>Б.М.Теплов</a:t>
            </a:r>
            <a:r>
              <a:rPr lang="kk-KZ" sz="2400" b="1" dirty="0">
                <a:latin typeface="Times New Roman" panose="02020603050405020304" pitchFamily="18" charset="0"/>
                <a:cs typeface="Times New Roman" panose="02020603050405020304" pitchFamily="18" charset="0"/>
              </a:rPr>
              <a:t>, </a:t>
            </a:r>
            <a:r>
              <a:rPr lang="kk-KZ" sz="2400" b="1" dirty="0" err="1">
                <a:latin typeface="Times New Roman" panose="02020603050405020304" pitchFamily="18" charset="0"/>
                <a:cs typeface="Times New Roman" panose="02020603050405020304" pitchFamily="18" charset="0"/>
              </a:rPr>
              <a:t>В.Д.Небылицын</a:t>
            </a:r>
            <a:r>
              <a:rPr lang="kk-KZ" sz="2400" b="1" dirty="0">
                <a:latin typeface="Times New Roman" panose="02020603050405020304" pitchFamily="18" charset="0"/>
                <a:cs typeface="Times New Roman" panose="02020603050405020304" pitchFamily="18" charset="0"/>
              </a:rPr>
              <a:t> еңбектері. </a:t>
            </a:r>
            <a:r>
              <a:rPr lang="kk-KZ" sz="2400" b="1" dirty="0" err="1">
                <a:latin typeface="Times New Roman" panose="02020603050405020304" pitchFamily="18" charset="0"/>
                <a:cs typeface="Times New Roman" panose="02020603050405020304" pitchFamily="18" charset="0"/>
              </a:rPr>
              <a:t>В.М.Русаловтың</a:t>
            </a:r>
            <a:r>
              <a:rPr lang="kk-KZ" sz="2400" b="1" dirty="0">
                <a:latin typeface="Times New Roman" panose="02020603050405020304" pitchFamily="18" charset="0"/>
                <a:cs typeface="Times New Roman" panose="02020603050405020304" pitchFamily="18" charset="0"/>
              </a:rPr>
              <a:t> формальді-динамикалық қасиеттері. </a:t>
            </a:r>
            <a:r>
              <a:rPr lang="kk-KZ" sz="2400" b="1" dirty="0" err="1">
                <a:latin typeface="Times New Roman" panose="02020603050405020304" pitchFamily="18" charset="0"/>
                <a:cs typeface="Times New Roman" panose="02020603050405020304" pitchFamily="18" charset="0"/>
              </a:rPr>
              <a:t>В.С.Мерлиннің</a:t>
            </a:r>
            <a:r>
              <a:rPr lang="kk-KZ" sz="2400" b="1" dirty="0">
                <a:latin typeface="Times New Roman" panose="02020603050405020304" pitchFamily="18" charset="0"/>
                <a:cs typeface="Times New Roman" panose="02020603050405020304" pitchFamily="18" charset="0"/>
              </a:rPr>
              <a:t> интегралды </a:t>
            </a:r>
            <a:r>
              <a:rPr lang="kk-KZ" sz="2400" b="1" dirty="0" err="1">
                <a:latin typeface="Times New Roman" panose="02020603050405020304" pitchFamily="18" charset="0"/>
                <a:cs typeface="Times New Roman" panose="02020603050405020304" pitchFamily="18" charset="0"/>
              </a:rPr>
              <a:t>индивидуалдылық</a:t>
            </a:r>
            <a:r>
              <a:rPr lang="kk-KZ" sz="2400" b="1" dirty="0">
                <a:latin typeface="Times New Roman" panose="02020603050405020304" pitchFamily="18" charset="0"/>
                <a:cs typeface="Times New Roman" panose="02020603050405020304" pitchFamily="18" charset="0"/>
              </a:rPr>
              <a:t> теориясы.</a:t>
            </a:r>
            <a:endParaRPr lang="ru-KZ" sz="2400" b="1" dirty="0">
              <a:latin typeface="Times New Roman" panose="02020603050405020304" pitchFamily="18" charset="0"/>
              <a:cs typeface="Times New Roman" panose="02020603050405020304" pitchFamily="18" charset="0"/>
            </a:endParaRPr>
          </a:p>
          <a:p>
            <a:pPr lvl="1">
              <a:spcAft>
                <a:spcPts val="2400"/>
              </a:spcAft>
              <a:buSzPts val="1100"/>
            </a:pPr>
            <a:r>
              <a:rPr lang="kk-KZ" sz="24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7650" name="AutoShape 2" descr="blob:https://web.whatsapp.com/bee0a836-ec9a-4c3b-b907-1788ca8ebc4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a:extLst>
              <a:ext uri="{FF2B5EF4-FFF2-40B4-BE49-F238E27FC236}">
                <a16:creationId xmlns:a16="http://schemas.microsoft.com/office/drawing/2014/main" id="{FE53FB67-E392-400A-8D68-000CB1CD463A}"/>
              </a:ext>
            </a:extLst>
          </p:cNvPr>
          <p:cNvSpPr txBox="1"/>
          <p:nvPr/>
        </p:nvSpPr>
        <p:spPr>
          <a:xfrm>
            <a:off x="-649376" y="160338"/>
            <a:ext cx="12509416" cy="675249"/>
          </a:xfrm>
          <a:prstGeom prst="rect">
            <a:avLst/>
          </a:prstGeom>
          <a:noFill/>
        </p:spPr>
        <p:txBody>
          <a:bodyPr wrap="square">
            <a:spAutoFit/>
          </a:bodyPr>
          <a:lstStyle/>
          <a:p>
            <a:pPr algn="ctr">
              <a:lnSpc>
                <a:spcPct val="115000"/>
              </a:lnSpc>
              <a:spcAft>
                <a:spcPts val="1000"/>
              </a:spcAft>
            </a:pPr>
            <a:r>
              <a:rPr lang="ru-RU" sz="3600" b="1" dirty="0" err="1">
                <a:solidFill>
                  <a:srgbClr val="002060"/>
                </a:solidFill>
                <a:latin typeface="Arial" pitchFamily="34" charset="0"/>
                <a:ea typeface="Calibri" panose="020F0502020204030204" pitchFamily="34" charset="0"/>
                <a:cs typeface="Arial" pitchFamily="34" charset="0"/>
              </a:rPr>
              <a:t>Жоспары</a:t>
            </a:r>
            <a:r>
              <a:rPr lang="ru-RU" sz="3600" b="1" dirty="0">
                <a:solidFill>
                  <a:schemeClr val="tx2"/>
                </a:solidFill>
                <a:latin typeface="Arial" pitchFamily="34" charset="0"/>
                <a:ea typeface="Calibri" panose="020F0502020204030204" pitchFamily="34" charset="0"/>
                <a:cs typeface="Arial" pitchFamily="34" charset="0"/>
              </a:rPr>
              <a:t>:</a:t>
            </a:r>
          </a:p>
        </p:txBody>
      </p:sp>
    </p:spTree>
    <p:extLst>
      <p:ext uri="{BB962C8B-B14F-4D97-AF65-F5344CB8AC3E}">
        <p14:creationId xmlns:p14="http://schemas.microsoft.com/office/powerpoint/2010/main" val="3612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 name="Рисунок 21" descr="фон.jpg"/>
          <p:cNvPicPr>
            <a:picLocks noChangeAspect="1"/>
          </p:cNvPicPr>
          <p:nvPr/>
        </p:nvPicPr>
        <p:blipFill>
          <a:blip r:embed="rId4"/>
          <a:stretch>
            <a:fillRect/>
          </a:stretch>
        </p:blipFill>
        <p:spPr>
          <a:xfrm>
            <a:off x="0" y="0"/>
            <a:ext cx="12192000" cy="6858000"/>
          </a:xfrm>
          <a:prstGeom prst="rect">
            <a:avLst/>
          </a:prstGeom>
        </p:spPr>
      </p:pic>
      <p:cxnSp>
        <p:nvCxnSpPr>
          <p:cNvPr id="12" name="Прямая соединительная линия 11">
            <a:extLst>
              <a:ext uri="{FF2B5EF4-FFF2-40B4-BE49-F238E27FC236}">
                <a16:creationId xmlns:a16="http://schemas.microsoft.com/office/drawing/2014/main" id="{2D926586-0480-4C0A-9916-E22ABEB80173}"/>
              </a:ext>
            </a:extLst>
          </p:cNvPr>
          <p:cNvCxnSpPr>
            <a:cxnSpLocks/>
          </p:cNvCxnSpPr>
          <p:nvPr/>
        </p:nvCxnSpPr>
        <p:spPr>
          <a:xfrm>
            <a:off x="8661653" y="5078244"/>
            <a:ext cx="325874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65A745-A92E-431A-AE4E-4254096332CD}"/>
              </a:ext>
            </a:extLst>
          </p:cNvPr>
          <p:cNvSpPr txBox="1"/>
          <p:nvPr/>
        </p:nvSpPr>
        <p:spPr>
          <a:xfrm>
            <a:off x="1759227" y="350948"/>
            <a:ext cx="10279646" cy="1481431"/>
          </a:xfrm>
          <a:prstGeom prst="rect">
            <a:avLst/>
          </a:prstGeom>
          <a:noFill/>
        </p:spPr>
        <p:txBody>
          <a:bodyPr wrap="square">
            <a:spAutoFit/>
          </a:bodyPr>
          <a:lstStyle/>
          <a:p>
            <a:pPr lvl="0" algn="ctr">
              <a:lnSpc>
                <a:spcPct val="115000"/>
              </a:lnSpc>
              <a:spcAft>
                <a:spcPts val="1000"/>
              </a:spcAft>
            </a:pP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 </a:t>
            </a:r>
            <a:r>
              <a:rPr lang="kk-KZ"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Психологиядағы өзіндік даралықтың стилдік құрылымы</a:t>
            </a:r>
          </a:p>
          <a:p>
            <a:pPr lvl="0" algn="ctr">
              <a:lnSpc>
                <a:spcPct val="115000"/>
              </a:lnSpc>
              <a:spcAft>
                <a:spcPts val="1000"/>
              </a:spcAft>
            </a:pP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endPar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endParaRPr lang="ru-RU" sz="1600" b="1" dirty="0">
              <a:solidFill>
                <a:schemeClr val="tx2"/>
              </a:solidFill>
              <a:latin typeface="Arial" pitchFamily="34" charset="0"/>
              <a:ea typeface="Calibri" panose="020F0502020204030204" pitchFamily="34" charset="0"/>
              <a:cs typeface="Arial" pitchFamily="34" charset="0"/>
            </a:endParaRPr>
          </a:p>
        </p:txBody>
      </p:sp>
      <p:graphicFrame>
        <p:nvGraphicFramePr>
          <p:cNvPr id="2" name="Схема 1">
            <a:extLst>
              <a:ext uri="{FF2B5EF4-FFF2-40B4-BE49-F238E27FC236}">
                <a16:creationId xmlns:a16="http://schemas.microsoft.com/office/drawing/2014/main" id="{9DEA86EA-2FDC-41A4-96AF-AC88BF3919DF}"/>
              </a:ext>
            </a:extLst>
          </p:cNvPr>
          <p:cNvGraphicFramePr/>
          <p:nvPr>
            <p:extLst>
              <p:ext uri="{D42A27DB-BD31-4B8C-83A1-F6EECF244321}">
                <p14:modId xmlns:p14="http://schemas.microsoft.com/office/powerpoint/2010/main" val="596295566"/>
              </p:ext>
            </p:extLst>
          </p:nvPr>
        </p:nvGraphicFramePr>
        <p:xfrm>
          <a:off x="271601" y="1073020"/>
          <a:ext cx="11767272" cy="5345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007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879628E-58A3-44BA-B75E-9634E90D31CB}"/>
              </a:ext>
            </a:extLst>
          </p:cNvPr>
          <p:cNvPicPr>
            <a:picLocks noChangeAspect="1"/>
          </p:cNvPicPr>
          <p:nvPr/>
        </p:nvPicPr>
        <p:blipFill>
          <a:blip r:embed="rId2"/>
          <a:stretch>
            <a:fillRect/>
          </a:stretch>
        </p:blipFill>
        <p:spPr>
          <a:xfrm>
            <a:off x="0" y="1"/>
            <a:ext cx="12192000" cy="6857999"/>
          </a:xfrm>
          <a:prstGeom prst="rect">
            <a:avLst/>
          </a:prstGeom>
        </p:spPr>
      </p:pic>
      <p:graphicFrame>
        <p:nvGraphicFramePr>
          <p:cNvPr id="6" name="Объект 5">
            <a:extLst>
              <a:ext uri="{FF2B5EF4-FFF2-40B4-BE49-F238E27FC236}">
                <a16:creationId xmlns:a16="http://schemas.microsoft.com/office/drawing/2014/main" id="{80AA1D33-0373-471F-8419-E3FD0B0CDC00}"/>
              </a:ext>
            </a:extLst>
          </p:cNvPr>
          <p:cNvGraphicFramePr>
            <a:graphicFrameLocks noGrp="1"/>
          </p:cNvGraphicFramePr>
          <p:nvPr>
            <p:ph idx="1"/>
            <p:extLst>
              <p:ext uri="{D42A27DB-BD31-4B8C-83A1-F6EECF244321}">
                <p14:modId xmlns:p14="http://schemas.microsoft.com/office/powerpoint/2010/main" val="2477456070"/>
              </p:ext>
            </p:extLst>
          </p:nvPr>
        </p:nvGraphicFramePr>
        <p:xfrm>
          <a:off x="476597" y="1018309"/>
          <a:ext cx="11310850" cy="5282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83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5" name="Рисунок 34" descr="фон.jpg"/>
          <p:cNvPicPr>
            <a:picLocks noChangeAspect="1"/>
          </p:cNvPicPr>
          <p:nvPr/>
        </p:nvPicPr>
        <p:blipFill>
          <a:blip r:embed="rId4"/>
          <a:stretch>
            <a:fillRect/>
          </a:stretch>
        </p:blipFill>
        <p:spPr>
          <a:xfrm>
            <a:off x="0" y="0"/>
            <a:ext cx="12192000" cy="6858000"/>
          </a:xfrm>
          <a:prstGeom prst="rect">
            <a:avLst/>
          </a:prstGeom>
        </p:spPr>
      </p:pic>
      <p:graphicFrame>
        <p:nvGraphicFramePr>
          <p:cNvPr id="39" name="Схема 38">
            <a:extLst>
              <a:ext uri="{FF2B5EF4-FFF2-40B4-BE49-F238E27FC236}">
                <a16:creationId xmlns:a16="http://schemas.microsoft.com/office/drawing/2014/main" id="{C07307B7-DAEF-4234-8010-DB34785BECA7}"/>
              </a:ext>
            </a:extLst>
          </p:cNvPr>
          <p:cNvGraphicFramePr/>
          <p:nvPr>
            <p:extLst>
              <p:ext uri="{D42A27DB-BD31-4B8C-83A1-F6EECF244321}">
                <p14:modId xmlns:p14="http://schemas.microsoft.com/office/powerpoint/2010/main" val="2048559206"/>
              </p:ext>
            </p:extLst>
          </p:nvPr>
        </p:nvGraphicFramePr>
        <p:xfrm>
          <a:off x="441516" y="2043050"/>
          <a:ext cx="11513975" cy="30775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256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785CD52-7A77-4724-BEA5-E0BFF9BF9C57}"/>
              </a:ext>
            </a:extLst>
          </p:cNvPr>
          <p:cNvPicPr>
            <a:picLocks noChangeAspect="1"/>
          </p:cNvPicPr>
          <p:nvPr/>
        </p:nvPicPr>
        <p:blipFill>
          <a:blip r:embed="rId2"/>
          <a:stretch>
            <a:fillRect/>
          </a:stretch>
        </p:blipFill>
        <p:spPr>
          <a:xfrm>
            <a:off x="0" y="0"/>
            <a:ext cx="12192000" cy="6857999"/>
          </a:xfrm>
          <a:prstGeom prst="rect">
            <a:avLst/>
          </a:prstGeom>
        </p:spPr>
      </p:pic>
      <p:sp>
        <p:nvSpPr>
          <p:cNvPr id="3" name="Объект 2">
            <a:extLst>
              <a:ext uri="{FF2B5EF4-FFF2-40B4-BE49-F238E27FC236}">
                <a16:creationId xmlns:a16="http://schemas.microsoft.com/office/drawing/2014/main" id="{EAB20B96-05D0-4320-AE14-64AA7BCB33F5}"/>
              </a:ext>
            </a:extLst>
          </p:cNvPr>
          <p:cNvSpPr>
            <a:spLocks noGrp="1"/>
          </p:cNvSpPr>
          <p:nvPr>
            <p:ph idx="1"/>
          </p:nvPr>
        </p:nvSpPr>
        <p:spPr>
          <a:xfrm>
            <a:off x="238158" y="1088756"/>
            <a:ext cx="6362147" cy="4525963"/>
          </a:xfrm>
        </p:spPr>
        <p:txBody>
          <a:bodyPr/>
          <a:lstStyle/>
          <a:p>
            <a:r>
              <a:rPr lang="kk-KZ" sz="2400" dirty="0"/>
              <a:t>Рим дәрігері Гален (129-199) темпераменттің санын он үшке жеткізді. Гален организмде жылылық негұрлым басым болса, адамның темпераменті күшті болатынын, денесі салқын болса, темпераменті баяулайтынын айтты. Бұл секілді түсініктердің прогрессивтік маңызы зор. Өйткені адамның тәнін зерттеу, тәжірибеге көңіл аудара бастау – сол кезде кең жайылған, жан тәнге байланыссыз нәрсе дейтін теріс пікірге берілген үлкен соққы еді.</a:t>
            </a:r>
            <a:endParaRPr lang="ru-RU" sz="2400" dirty="0"/>
          </a:p>
        </p:txBody>
      </p:sp>
      <p:pic>
        <p:nvPicPr>
          <p:cNvPr id="18434" name="Picture 2" descr="Picture background"/>
          <p:cNvPicPr>
            <a:picLocks noChangeAspect="1" noChangeArrowheads="1"/>
          </p:cNvPicPr>
          <p:nvPr/>
        </p:nvPicPr>
        <p:blipFill>
          <a:blip r:embed="rId3"/>
          <a:srcRect/>
          <a:stretch>
            <a:fillRect/>
          </a:stretch>
        </p:blipFill>
        <p:spPr bwMode="auto">
          <a:xfrm>
            <a:off x="6955385" y="885125"/>
            <a:ext cx="4649183" cy="5700633"/>
          </a:xfrm>
          <a:prstGeom prst="rect">
            <a:avLst/>
          </a:prstGeom>
          <a:noFill/>
        </p:spPr>
      </p:pic>
    </p:spTree>
    <p:extLst>
      <p:ext uri="{BB962C8B-B14F-4D97-AF65-F5344CB8AC3E}">
        <p14:creationId xmlns:p14="http://schemas.microsoft.com/office/powerpoint/2010/main" val="222122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1678619-99F8-4E40-A572-7AE0BCAA02E0}"/>
              </a:ext>
            </a:extLst>
          </p:cNvPr>
          <p:cNvPicPr>
            <a:picLocks noChangeAspect="1"/>
          </p:cNvPicPr>
          <p:nvPr/>
        </p:nvPicPr>
        <p:blipFill>
          <a:blip r:embed="rId2"/>
          <a:stretch>
            <a:fillRect/>
          </a:stretch>
        </p:blipFill>
        <p:spPr>
          <a:xfrm>
            <a:off x="0" y="1"/>
            <a:ext cx="12192000" cy="6857999"/>
          </a:xfrm>
          <a:prstGeom prst="rect">
            <a:avLst/>
          </a:prstGeom>
        </p:spPr>
      </p:pic>
      <p:sp>
        <p:nvSpPr>
          <p:cNvPr id="3" name="Объект 2">
            <a:extLst>
              <a:ext uri="{FF2B5EF4-FFF2-40B4-BE49-F238E27FC236}">
                <a16:creationId xmlns:a16="http://schemas.microsoft.com/office/drawing/2014/main" id="{DDAAD7C7-86D1-44EA-A2AE-ED7708C9B1A1}"/>
              </a:ext>
            </a:extLst>
          </p:cNvPr>
          <p:cNvSpPr>
            <a:spLocks noGrp="1"/>
          </p:cNvSpPr>
          <p:nvPr>
            <p:ph idx="1"/>
          </p:nvPr>
        </p:nvSpPr>
        <p:spPr>
          <a:xfrm>
            <a:off x="4873591" y="1091997"/>
            <a:ext cx="6847354" cy="4743252"/>
          </a:xfrm>
        </p:spPr>
        <p:txBody>
          <a:bodyPr/>
          <a:lstStyle/>
          <a:p>
            <a:r>
              <a:rPr lang="kk-KZ" sz="2400" dirty="0"/>
              <a:t>Орта ғасырдағы ғалымдар темпераментті организмдегі химиялық заттардың құрамына байланысты түсіндіруге тырысты. Кейіннен темперамент организмднің түрлеше физиологиялық өзгешіліктеріне, атап айтқанда, қан жолы жүйесінің құрылысына, зат алмасуға, ішкі секрецияға бездеріне т.б. байланысты деген пікрлер де тарады. Неміс философы </a:t>
            </a:r>
          </a:p>
          <a:p>
            <a:pPr>
              <a:buNone/>
            </a:pPr>
            <a:r>
              <a:rPr lang="kk-KZ" sz="2400" dirty="0"/>
              <a:t>     И. Кант (1724 - 1804) өзінің «Антропология» деген еңбегінде темпераменттің төрт түрі туралы толық психологиялық сипаттама берді. Бірақ ол темперамент пен мінез ұғымдарын бір-біріне балама ретінде (бұлай деп ұғыну қате) қарастырды.</a:t>
            </a:r>
            <a:endParaRPr lang="ru-RU" sz="2400" dirty="0"/>
          </a:p>
        </p:txBody>
      </p:sp>
      <p:pic>
        <p:nvPicPr>
          <p:cNvPr id="17410" name="Picture 2" descr="Picture background"/>
          <p:cNvPicPr>
            <a:picLocks noChangeAspect="1" noChangeArrowheads="1"/>
          </p:cNvPicPr>
          <p:nvPr/>
        </p:nvPicPr>
        <p:blipFill>
          <a:blip r:embed="rId3"/>
          <a:srcRect/>
          <a:stretch>
            <a:fillRect/>
          </a:stretch>
        </p:blipFill>
        <p:spPr bwMode="auto">
          <a:xfrm>
            <a:off x="521335" y="914396"/>
            <a:ext cx="4314985" cy="5669281"/>
          </a:xfrm>
          <a:prstGeom prst="rect">
            <a:avLst/>
          </a:prstGeom>
          <a:noFill/>
        </p:spPr>
      </p:pic>
    </p:spTree>
    <p:extLst>
      <p:ext uri="{BB962C8B-B14F-4D97-AF65-F5344CB8AC3E}">
        <p14:creationId xmlns:p14="http://schemas.microsoft.com/office/powerpoint/2010/main" val="270971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306C90D-A6CB-4E24-B844-7065D5CD537A}"/>
              </a:ext>
            </a:extLst>
          </p:cNvPr>
          <p:cNvPicPr>
            <a:picLocks noChangeAspect="1"/>
          </p:cNvPicPr>
          <p:nvPr/>
        </p:nvPicPr>
        <p:blipFill>
          <a:blip r:embed="rId2"/>
          <a:stretch>
            <a:fillRect/>
          </a:stretch>
        </p:blipFill>
        <p:spPr>
          <a:xfrm>
            <a:off x="0" y="1"/>
            <a:ext cx="12192000" cy="6857999"/>
          </a:xfrm>
          <a:prstGeom prst="rect">
            <a:avLst/>
          </a:prstGeom>
        </p:spPr>
      </p:pic>
      <p:sp>
        <p:nvSpPr>
          <p:cNvPr id="16385" name="Rectangle 1"/>
          <p:cNvSpPr>
            <a:spLocks noChangeArrowheads="1"/>
          </p:cNvSpPr>
          <p:nvPr/>
        </p:nvSpPr>
        <p:spPr bwMode="auto">
          <a:xfrm>
            <a:off x="199501" y="1355093"/>
            <a:ext cx="1178744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Темперамент туралы теориялар XIX ғасырдың аяқ кезінде де кен өріс алады. Мәселен, неміс анатомы Гейне темпераменттердің түрліше болуы жүйке жүесінің тонусына байланысты десе, орыс антропологы Н. Л. Зеланд (1833-1902) ми қабықшасындағы молекулярлық қозғалыстың жылдамдығы мен біркелкілігіне байланысты деді. Көрнекті орыс педагогы П. Ф. Лесгафт (1837-1909) темпераменттерді қан сауыттарының жуандығы мен кеңдігіне байланысты деп тұжырымдады. Темпераменттердің физиологиялық негіздерін ғылыми тұрғыдан дәйекті етіп түсіндірген академик И. П. Павловтың ілімі темперамент туралы түсінікті ғылыми сара жолға түсірді.</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92075"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Жүйке жүйесінің типтері ми қабығындағы қозу, тежелу процестерінің үш негізгі белгісінің (күші, тепе- теңдігі, қозғалғыштығы) жиынтығынан құрастырылады.</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92075"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Жүйке процестерінің күшіне – ми қабығының жұмыс істеу қабілеттілігі, яғни сыртқы ортаның түрлі тітіркендіргіштеріне мидың, төзімділігі жатады. Жүйке процестерінің тепе-теңдігі деп қозу мен тежелудің бір-біріне тең келуін айтады. Жүйке процестерінің қозғалғыштығы деп олардың бірінің екіншісіне алмаса алу қабілеттілігін айтады.</a:t>
            </a:r>
            <a:endParaRPr kumimoji="0" lang="kk-KZ"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488288"/>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6126</TotalTime>
  <Words>3521</Words>
  <Application>Microsoft Macintosh PowerPoint</Application>
  <PresentationFormat>Широкоэкранный</PresentationFormat>
  <Paragraphs>138</Paragraphs>
  <Slides>23</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23</vt:i4>
      </vt:variant>
    </vt:vector>
  </HeadingPairs>
  <TitlesOfParts>
    <vt:vector size="30" baseType="lpstr">
      <vt:lpstr>Arial</vt:lpstr>
      <vt:lpstr>Calibri</vt:lpstr>
      <vt:lpstr>Century Gothic</vt:lpstr>
      <vt:lpstr>Times New Roman</vt:lpstr>
      <vt:lpstr>Wingdings 3</vt:lpstr>
      <vt:lpstr>Сектор</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Сонғы жылдары көрнекті орыс психологы Б. М. Тепловтың (1896-1965) лабораториясында жүйке жүйесінің типтері одан ары зерттеле түсті. Егер И. П. Павлов өзінің тіжірибесін жануарларға жасаған болса, Б. М. Теплов пен оның шәкірттері осындай тәжірибені адамдарға жасады. Бұл зерттеулерде И. П. Павловтың нерв жүйесінің төрт түрлі типі туралы ілімі адамдардың жеке өзгешеліктерін, әсіресе, оның темпераменттерін анықтауда ерекше маңыз алатын бірден-бір ғылыми теория екені тағы да дәлелдене түсті. Б. М. Тепловтың шәкіртерінің бірі В. Д. Небылицын (1930-1972) осындай зерттеулердің бірінде жүйке жүйесінің әлсіз типінің өзі бірнеше варианттарға бөлінетінің анықтап берді. Бұрын өмір сүруге икемсіздеу деп саналатын осы әлсіз типтің өзі енді қозғалғыш, баяу, қозу мен тежелуі теңгерілмеген типтер деп бөлінетін болды. Әлсіз типтің де сезімталдығы күшті екендігі, осыған орай оның сыртқы ортаға бейімделе алу қабілеті мол екендігі анықталады.</vt:lpstr>
      <vt:lpstr>Темпераменттердің психологиялық сипаттамасы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Абдылманап Айдос Абдылманапұлы</dc:creator>
  <cp:lastModifiedBy>Алмагуль Мандыкаева</cp:lastModifiedBy>
  <cp:revision>615</cp:revision>
  <cp:lastPrinted>2021-11-08T04:39:27Z</cp:lastPrinted>
  <dcterms:created xsi:type="dcterms:W3CDTF">2021-10-20T07:07:45Z</dcterms:created>
  <dcterms:modified xsi:type="dcterms:W3CDTF">2025-09-15T18:24:24Z</dcterms:modified>
</cp:coreProperties>
</file>